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Nunito" pitchFamily="2" charset="77"/>
      <p:regular r:id="rId26"/>
      <p:bold r:id="rId27"/>
      <p:italic r:id="rId28"/>
      <p:boldItalic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jSv+d+UePHclfevi19InVUjFyiG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BGE Plant Records - Rob Cubey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4355"/>
  </p:normalViewPr>
  <p:slideViewPr>
    <p:cSldViewPr snapToGrid="0">
      <p:cViewPr varScale="1">
        <p:scale>
          <a:sx n="117" d="100"/>
          <a:sy n="117" d="100"/>
        </p:scale>
        <p:origin x="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9" Type="http://schemas.openxmlformats.org/officeDocument/2006/relationships/tableStyles" Target="tableStyles.xml"/><Relationship Id="rId21" Type="http://schemas.openxmlformats.org/officeDocument/2006/relationships/notesMaster" Target="notesMasters/notesMaster1.xml"/><Relationship Id="rId34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commentAuthors" Target="commentAuthor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897/biss.7.111427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Wikidata_logos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kidata.org/entity/Q366301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commons.wikimedia.org/wiki/File:The_American_Museum_journal_(c1900-(1918))_(17538187204).jpg" TargetMode="External"/><Relationship Id="rId5" Type="http://schemas.openxmlformats.org/officeDocument/2006/relationships/hyperlink" Target="http://rs.tdwg.org/dwc/terms/parentEventID" TargetMode="External"/><Relationship Id="rId4" Type="http://schemas.openxmlformats.org/officeDocument/2006/relationships/hyperlink" Target="http://rs.tdwg.org/dwc/terms/Event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kidata.org/entity/Q366301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rs.tdwg.org/dwc/terms/parentEventID" TargetMode="External"/><Relationship Id="rId4" Type="http://schemas.openxmlformats.org/officeDocument/2006/relationships/hyperlink" Target="http://rs.tdwg.org/dwc/terms/Event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.wiki/7NGU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.wiki/7NGU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ommons.wikimedia.org/wiki/File:Insect_collections_Natural_History_Museum_Dublin_02.jpg" TargetMode="External"/><Relationship Id="rId4" Type="http://schemas.openxmlformats.org/officeDocument/2006/relationships/hyperlink" Target="https://w.wiki/6Fgj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.wiki/7dCF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data.org/wiki/Wikidata:WikiProject_Research_expeditions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.wiki/7KYC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ikidata.org/wiki/Q1312945" TargetMode="External"/><Relationship Id="rId3" Type="http://schemas.openxmlformats.org/officeDocument/2006/relationships/hyperlink" Target="https://commons.wikimedia.org/wiki/File:Naturalis_Biodiversity_Center_-_ZMA.MAM.11138_lat_-_Ailurops_ursinus_-_skull.jpeg" TargetMode="External"/><Relationship Id="rId7" Type="http://schemas.openxmlformats.org/officeDocument/2006/relationships/hyperlink" Target="https://www.wikidata.org/wiki/Q109712735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wikidata.org/wiki/Q4558719" TargetMode="External"/><Relationship Id="rId5" Type="http://schemas.openxmlformats.org/officeDocument/2006/relationships/hyperlink" Target="https://www.wikidata.org/wiki/Q1586167" TargetMode="External"/><Relationship Id="rId4" Type="http://schemas.openxmlformats.org/officeDocument/2006/relationships/hyperlink" Target="https://www.wikidata.org/wiki/Q12007460" TargetMode="Externa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nvirtu.com/researchexpeditions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ommons.wikimedia.org/wiki/File:Harriman_Alaska_Expedition_party_on_the_beach_at_a_deserted_Tlingit_Indian_village,_Cape_Fox,_Alaska,_July_1899_(HARRIMAN_232).jpg" TargetMode="External"/><Relationship Id="rId4" Type="http://schemas.openxmlformats.org/officeDocument/2006/relationships/hyperlink" Target="https://invirtu.com/researchexpeditions/?QID=Q1586167" TargetMode="Externa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data.org/wiki/Q109712735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ommons.wikimedia.org/wiki/File:Archbold_expeditie_in_de_Baliem-vallei,_KITLV_113841.tiff" TargetMode="External"/><Relationship Id="rId4" Type="http://schemas.openxmlformats.org/officeDocument/2006/relationships/hyperlink" Target="http://hdl.handle.net/1887.1/item:821706" TargetMode="Externa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data.org/wiki/Q12007460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gbif.org/occurrence/search?q=Tristan%20da%20Cunha&amp;publishing_org=f314b0b0-e3dc-11d9-8d81-b8a03c50a862&amp;year=1937,1938&amp;occurrence_status=present" TargetMode="Externa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21335/nmdc-194651742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gbif.org/dataset/7a184e2e-1307-4473-afeb-6355a01b89d6/parentevent/http:~2F~2Fwww.wikidata.org~2Fentity~2FQ113302355" TargetMode="External"/><Relationship Id="rId5" Type="http://schemas.openxmlformats.org/officeDocument/2006/relationships/hyperlink" Target="https://www.gbif.org/dataset/7a184e2e-1307-4473-afeb-6355a01b89d6/event/10ac8bc0-0e87-11ec-afc5-a3f13bbd5a61" TargetMode="External"/><Relationship Id="rId4" Type="http://schemas.openxmlformats.org/officeDocument/2006/relationships/hyperlink" Target="http://www.wikidata.org/entity/Q113302355" TargetMode="Externa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Arctic_research_(4733285767).jpg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BLACK-FOOTED_FERRET_IN_SNOW_(6842042373).jpg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data.org/wiki/Wikidata:WikiProject_Research_expeditions/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AU" dirty="0">
                <a:solidFill>
                  <a:srgbClr val="1F1F1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von Mering S, Braun PJ-C, </a:t>
            </a:r>
            <a:r>
              <a:rPr lang="en-AU" dirty="0" err="1">
                <a:solidFill>
                  <a:srgbClr val="1F1F1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Cubey</a:t>
            </a:r>
            <a:r>
              <a:rPr lang="en-AU" dirty="0">
                <a:solidFill>
                  <a:srgbClr val="1F1F1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RWN, Groom Q, Haston EM, Hendriksen A, Johaadien R, </a:t>
            </a:r>
            <a:r>
              <a:rPr lang="en-AU" dirty="0" err="1">
                <a:solidFill>
                  <a:srgbClr val="1F1F1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Leachman</a:t>
            </a:r>
            <a:r>
              <a:rPr lang="en-AU" dirty="0">
                <a:solidFill>
                  <a:srgbClr val="1F1F1F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S, Marsden L, Rainer H, Santos J, Endresen D (2023) Modelling Research Expeditions in Wikidata: Best Practice for Standardisation and Contextualisation. Biodiversity Information Science and Standards 7: e111427. </a:t>
            </a:r>
            <a:r>
              <a:rPr lang="en-AU" dirty="0">
                <a:solidFill>
                  <a:srgbClr val="1B8AAE"/>
                </a:solidFill>
                <a:highlight>
                  <a:srgbClr val="FFFFFF"/>
                </a:highlight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https://doi.org/10.3897/biss.7.111427</a:t>
            </a:r>
            <a:endParaRPr dirty="0"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AU" dirty="0"/>
              <a:t>Background information and rationale for proposing a new task group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AU" dirty="0"/>
              <a:t>Illustration: </a:t>
            </a:r>
            <a:r>
              <a:rPr lang="en-AU" u="sng" dirty="0">
                <a:solidFill>
                  <a:schemeClr val="hlink"/>
                </a:solidFill>
                <a:hlinkClick r:id="rId3"/>
              </a:rPr>
              <a:t>https://commons.wikimedia.org/wiki/Category:Wikidata_logos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AU" sz="1050" dirty="0">
                <a:solidFill>
                  <a:srgbClr val="44474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we are aware of the sometimes loaded terminology, regarding 'scientific' or '</a:t>
            </a:r>
            <a:r>
              <a:rPr lang="en-AU" sz="1050" dirty="0" err="1">
                <a:solidFill>
                  <a:srgbClr val="44474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resarch</a:t>
            </a:r>
            <a:r>
              <a:rPr lang="en-AU" sz="1050" dirty="0">
                <a:solidFill>
                  <a:srgbClr val="44474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' expeditions and related terms in the colonial context</a:t>
            </a:r>
            <a:endParaRPr dirty="0"/>
          </a:p>
        </p:txBody>
      </p:sp>
      <p:sp>
        <p:nvSpPr>
          <p:cNvPr id="186" name="Google Shape;1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AU" dirty="0"/>
              <a:t>Wikidata research expedition </a:t>
            </a:r>
            <a:r>
              <a:rPr lang="en-AU" u="sng" dirty="0">
                <a:solidFill>
                  <a:schemeClr val="hlink"/>
                </a:solidFill>
                <a:hlinkClick r:id="rId3"/>
              </a:rPr>
              <a:t>http://www.wikidata.org/entity/Q366301</a:t>
            </a:r>
            <a:r>
              <a:rPr lang="en-AU" dirty="0"/>
              <a:t> mapped to </a:t>
            </a:r>
            <a:r>
              <a:rPr lang="en-AU" u="sng" dirty="0">
                <a:solidFill>
                  <a:schemeClr val="hlink"/>
                </a:solidFill>
                <a:hlinkClick r:id="rId4"/>
              </a:rPr>
              <a:t>http://rs.tdwg.org/dwc/terms/Event</a:t>
            </a:r>
            <a:r>
              <a:rPr lang="en-AU" dirty="0"/>
              <a:t>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AU" dirty="0"/>
              <a:t>Linking specimens to expeditions using </a:t>
            </a:r>
            <a:r>
              <a:rPr lang="en-AU" u="sng" dirty="0">
                <a:solidFill>
                  <a:schemeClr val="hlink"/>
                </a:solidFill>
                <a:hlinkClick r:id="rId5"/>
              </a:rPr>
              <a:t>http://rs.tdwg.org/dwc/terms/parentEventID</a:t>
            </a:r>
            <a:r>
              <a:rPr lang="en-AU" dirty="0"/>
              <a:t>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AU" dirty="0"/>
              <a:t>Illustration: CC0 American Museum of Natural History, </a:t>
            </a:r>
            <a:r>
              <a:rPr lang="en-AU" u="sng" dirty="0">
                <a:solidFill>
                  <a:schemeClr val="hlink"/>
                </a:solidFill>
                <a:hlinkClick r:id="rId6"/>
              </a:rPr>
              <a:t>https://commons.wikimedia.org/wiki/File:The_American_Museum_journal_(c1900-(1918))_(17538187204).jpg</a:t>
            </a:r>
            <a:r>
              <a:rPr lang="en-AU" dirty="0"/>
              <a:t> </a:t>
            </a:r>
            <a:endParaRPr dirty="0"/>
          </a:p>
        </p:txBody>
      </p:sp>
      <p:sp>
        <p:nvSpPr>
          <p:cNvPr id="197" name="Google Shape;1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883a185359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AU" dirty="0"/>
              <a:t>Wikidata research expedition </a:t>
            </a:r>
            <a:r>
              <a:rPr lang="en-AU" u="sng" dirty="0">
                <a:solidFill>
                  <a:schemeClr val="hlink"/>
                </a:solidFill>
                <a:hlinkClick r:id="rId3"/>
              </a:rPr>
              <a:t>http://www.wikidata.org/entity/Q366301</a:t>
            </a:r>
            <a:r>
              <a:rPr lang="en-AU" dirty="0"/>
              <a:t> mapped to </a:t>
            </a:r>
            <a:r>
              <a:rPr lang="en-AU" u="sng" dirty="0">
                <a:solidFill>
                  <a:schemeClr val="hlink"/>
                </a:solidFill>
                <a:hlinkClick r:id="rId4"/>
              </a:rPr>
              <a:t>http://rs.tdwg.org/dwc/terms/Event</a:t>
            </a:r>
            <a:r>
              <a:rPr lang="en-AU" dirty="0"/>
              <a:t>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AU" dirty="0"/>
              <a:t>Linking specimens to expeditions using </a:t>
            </a:r>
            <a:r>
              <a:rPr lang="en-AU" u="sng" dirty="0">
                <a:solidFill>
                  <a:schemeClr val="hlink"/>
                </a:solidFill>
                <a:hlinkClick r:id="rId5"/>
              </a:rPr>
              <a:t>http://rs.tdwg.org/dwc/terms/parentEventID</a:t>
            </a:r>
            <a:r>
              <a:rPr lang="en-AU" dirty="0"/>
              <a:t> 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Photo: CC0, 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Linux Libertine"/>
              </a:rPr>
              <a:t>Doris M. Cochran Working with Collections, https://</a:t>
            </a:r>
            <a:r>
              <a:rPr lang="en-GB" sz="2400" b="0" i="0" dirty="0" err="1">
                <a:solidFill>
                  <a:srgbClr val="000000"/>
                </a:solidFill>
                <a:effectLst/>
                <a:latin typeface="Linux Libertine"/>
              </a:rPr>
              <a:t>commons.wikimedia.org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Linux Libertine"/>
              </a:rPr>
              <a:t>/wiki/File:Doris_M._Cochran_Working_with_Collections,_Image_ID_96-949.tif#%7B%7Bint%3Afiledesc%7D</a:t>
            </a:r>
            <a:r>
              <a:rPr lang="en-GB" sz="2400" b="0" i="0">
                <a:solidFill>
                  <a:srgbClr val="000000"/>
                </a:solidFill>
                <a:effectLst/>
                <a:latin typeface="Linux Libertine"/>
              </a:rPr>
              <a:t>%7D 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10" name="Google Shape;210;g2883a185359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868afacdf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050">
                <a:solidFill>
                  <a:srgbClr val="44474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And 414 research expeditions (</a:t>
            </a:r>
            <a:r>
              <a:rPr lang="en-AU" sz="1050">
                <a:solidFill>
                  <a:srgbClr val="0B57D0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https://w.wiki/7NGU</a:t>
            </a:r>
            <a:r>
              <a:rPr lang="en-AU" sz="1050">
                <a:solidFill>
                  <a:srgbClr val="44474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)</a:t>
            </a:r>
            <a:endParaRPr/>
          </a:p>
        </p:txBody>
      </p:sp>
      <p:sp>
        <p:nvSpPr>
          <p:cNvPr id="223" name="Google Shape;223;g2868afacdf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8dd534397f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>
                <a:solidFill>
                  <a:schemeClr val="dk1"/>
                </a:solidFill>
              </a:rPr>
              <a:t>414 Instances of = Q366301 | </a:t>
            </a:r>
            <a:r>
              <a:rPr lang="en-AU" sz="1050" u="sng">
                <a:solidFill>
                  <a:srgbClr val="0B57D0"/>
                </a:solidFill>
                <a:highlight>
                  <a:srgbClr val="E7EDF8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https://w.wiki/7NGU</a:t>
            </a:r>
            <a:r>
              <a:rPr lang="en-AU">
                <a:solidFill>
                  <a:schemeClr val="dk1"/>
                </a:solidFill>
              </a:rPr>
              <a:t> | SELECT (COUNT(*) AS ?count) WHERE { ?item wdt:P31 wd:Q366301. }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>
                <a:solidFill>
                  <a:schemeClr val="dk1"/>
                </a:solidFill>
              </a:rPr>
              <a:t>List 469 instances of = Q366301 itemLabel | </a:t>
            </a:r>
            <a:r>
              <a:rPr lang="en-AU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https://w.wiki/6Fgj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>
                <a:solidFill>
                  <a:schemeClr val="dk1"/>
                </a:solidFill>
              </a:rPr>
              <a:t>Illustration: Insect collections Natural History Museum Dublin, CC BY-SA 4.0 Smirkybec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 u="sng">
                <a:solidFill>
                  <a:schemeClr val="hlink"/>
                </a:solidFill>
                <a:hlinkClick r:id="rId5"/>
              </a:rPr>
              <a:t>https://commons.wikimedia.org/wiki/File:Insect_collections_Natural_History_Museum_Dublin_02.jpg</a:t>
            </a:r>
            <a:r>
              <a:rPr lang="en-AU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33" name="Google Shape;233;g28dd534397f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868afacdfa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>
                <a:solidFill>
                  <a:schemeClr val="dk1"/>
                </a:solidFill>
              </a:rPr>
              <a:t>List sub-classes of Q366301 </a:t>
            </a:r>
            <a:r>
              <a:rPr lang="en-AU" u="sng">
                <a:solidFill>
                  <a:schemeClr val="hlink"/>
                </a:solidFill>
                <a:hlinkClick r:id="rId3"/>
              </a:rPr>
              <a:t>https://w.wiki/7dCF</a:t>
            </a:r>
            <a:r>
              <a:rPr lang="en-AU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246" name="Google Shape;246;g2868afacdfa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AU" u="sng" dirty="0">
                <a:solidFill>
                  <a:schemeClr val="hlink"/>
                </a:solidFill>
                <a:hlinkClick r:id="rId3"/>
              </a:rPr>
              <a:t>https://www.wikidata.org/wiki/Wikidata:WikiProject_Research_expeditions</a:t>
            </a:r>
            <a:r>
              <a:rPr lang="en-AU" dirty="0"/>
              <a:t> </a:t>
            </a:r>
            <a:endParaRPr dirty="0"/>
          </a:p>
        </p:txBody>
      </p:sp>
      <p:sp>
        <p:nvSpPr>
          <p:cNvPr id="258" name="Google Shape;25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286323531d2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"/>
              <a:buNone/>
            </a:pPr>
            <a:r>
              <a:rPr lang="en-AU" sz="1050">
                <a:solidFill>
                  <a:srgbClr val="44474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Currently we are discussing the use of several properties related to the item and having semantic debate on the meaning of each of them in a proper way, which we want to discuss with other users, in our aim to find a uniform usage of these properties so that queries come up with useful results - and so that we can link information in a structured way.</a:t>
            </a:r>
            <a:endParaRPr sz="1050">
              <a:solidFill>
                <a:srgbClr val="44474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"/>
              <a:buNone/>
            </a:pPr>
            <a:endParaRPr sz="1050">
              <a:solidFill>
                <a:srgbClr val="44474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"/>
              <a:buNone/>
            </a:pPr>
            <a:r>
              <a:rPr lang="en-AU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SPARQL </a:t>
            </a:r>
            <a:r>
              <a:rPr lang="en-AU" sz="1200" u="sng">
                <a:solidFill>
                  <a:srgbClr val="0563C1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https://w.wiki/7KYC</a:t>
            </a:r>
            <a:endParaRPr sz="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/>
              <a:t>SELECT DISTINCT ?property ?propLabel ?type (COUNT(?property) AS ?count)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/>
              <a:t>WHERE {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/>
              <a:t>  ?item wdt:P31 wd:Q366301 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/>
              <a:t>  ?item ?property ?value 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/>
              <a:t>  ?prop wikibase:directClaim ?property 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/>
              <a:t>  ?prop wikibase:propertyType ?type 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/>
              <a:t>  SERVICE wikibase:label { bd:serviceParam wikibase:language "en" }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/>
              <a:t>}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/>
              <a:t>GROUP BY ?property ?propLabel ?type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ORDER BY DESC(?count)</a:t>
            </a:r>
            <a:endParaRPr/>
          </a:p>
        </p:txBody>
      </p:sp>
      <p:sp>
        <p:nvSpPr>
          <p:cNvPr id="270" name="Google Shape;270;g286323531d2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868afacdf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000">
                <a:solidFill>
                  <a:srgbClr val="202122"/>
                </a:solidFill>
                <a:highlight>
                  <a:srgbClr val="F8F9FA"/>
                </a:highlight>
              </a:rPr>
              <a:t>Illustration: Ailurops ursinus Catalog number: ZMA.MAM.11138, CC0 Naturalis Biodiversity Center </a:t>
            </a:r>
            <a:r>
              <a:rPr lang="en-AU" sz="1000" u="sng">
                <a:solidFill>
                  <a:schemeClr val="hlink"/>
                </a:solidFill>
                <a:highlight>
                  <a:srgbClr val="F8F9FA"/>
                </a:highlight>
                <a:hlinkClick r:id="rId3"/>
              </a:rPr>
              <a:t>https://commons.wikimedia.org/wiki/File:Naturalis_Biodiversity_Center_-_ZMA.MAM.11138_lat_-_Ailurops_ursinus_-_skull.jpeg</a:t>
            </a:r>
            <a:r>
              <a:rPr lang="en-AU" sz="1000">
                <a:solidFill>
                  <a:srgbClr val="202122"/>
                </a:solidFill>
                <a:highlight>
                  <a:srgbClr val="F8F9FA"/>
                </a:highlight>
              </a:rPr>
              <a:t> </a:t>
            </a:r>
            <a:endParaRPr sz="1000">
              <a:solidFill>
                <a:srgbClr val="202122"/>
              </a:solidFill>
              <a:highlight>
                <a:srgbClr val="F8F9FA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202122"/>
              </a:solidFill>
              <a:highlight>
                <a:srgbClr val="F8F9FA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000">
                <a:solidFill>
                  <a:srgbClr val="202122"/>
                </a:solidFill>
                <a:highlight>
                  <a:srgbClr val="F8F9FA"/>
                </a:highlight>
              </a:rPr>
              <a:t>Use cases, to be developed into guiding examples:</a:t>
            </a:r>
            <a:endParaRPr sz="1000">
              <a:solidFill>
                <a:srgbClr val="202122"/>
              </a:solidFill>
              <a:highlight>
                <a:srgbClr val="F8F9FA"/>
              </a:highlight>
            </a:endParaRPr>
          </a:p>
          <a:p>
            <a:pPr marL="228600" lvl="0" indent="-152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AU" sz="1000" u="sng">
                <a:solidFill>
                  <a:srgbClr val="0563C1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Tristan da Cunha Expedition (1937-1938) - Q12007460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</a:pPr>
            <a:r>
              <a:rPr lang="en-AU" sz="1000" u="sng">
                <a:solidFill>
                  <a:srgbClr val="0563C1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Harriman Alaska Expedition - Q1586167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177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•"/>
            </a:pPr>
            <a:r>
              <a:rPr lang="en-AU" sz="1000" u="sng">
                <a:solidFill>
                  <a:srgbClr val="0563C1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1907 Sub-Antarctic Islands Scientific Expedition - Q4558719</a:t>
            </a:r>
            <a:endParaRPr sz="10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152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•"/>
            </a:pPr>
            <a:r>
              <a:rPr lang="en-AU" sz="1000" u="sng">
                <a:solidFill>
                  <a:srgbClr val="0563C1"/>
                </a:solidFill>
                <a:latin typeface="Roboto"/>
                <a:ea typeface="Roboto"/>
                <a:cs typeface="Roboto"/>
                <a:sym typeface="Roboto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4"/>
                  </a:ext>
                </a:extLst>
              </a:rPr>
              <a:t>Third Archbold Expedition (1938-1939) - Q109712735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52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oboto"/>
              <a:buChar char="•"/>
            </a:pPr>
            <a:r>
              <a:rPr lang="en-AU" sz="1000" u="sng">
                <a:solidFill>
                  <a:srgbClr val="0563C1"/>
                </a:solidFill>
                <a:latin typeface="Roboto"/>
                <a:ea typeface="Roboto"/>
                <a:cs typeface="Roboto"/>
                <a:sym typeface="Roboto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Valdivia Expedition - Q1312945</a:t>
            </a:r>
            <a:endParaRPr sz="100">
              <a:solidFill>
                <a:srgbClr val="202122"/>
              </a:solidFill>
              <a:highlight>
                <a:srgbClr val="F8F9FA"/>
              </a:highlight>
            </a:endParaRPr>
          </a:p>
        </p:txBody>
      </p:sp>
      <p:sp>
        <p:nvSpPr>
          <p:cNvPr id="284" name="Google Shape;284;g2868afacdf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883a185359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u="sng">
                <a:solidFill>
                  <a:schemeClr val="hlink"/>
                </a:solidFill>
                <a:hlinkClick r:id="rId3"/>
              </a:rPr>
              <a:t>https://invirtu.com/researchexpeditions/</a:t>
            </a:r>
            <a:r>
              <a:rPr lang="en-AU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u="sng">
                <a:solidFill>
                  <a:schemeClr val="hlink"/>
                </a:solidFill>
                <a:hlinkClick r:id="rId4"/>
              </a:rPr>
              <a:t>https://invirtu.com/researchexpeditions/?QID=Q1586167</a:t>
            </a:r>
            <a:r>
              <a:rPr lang="en-AU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Illustration: </a:t>
            </a:r>
            <a:r>
              <a:rPr lang="en-AU">
                <a:solidFill>
                  <a:schemeClr val="dk1"/>
                </a:solidFill>
              </a:rPr>
              <a:t>Harriman Alaska Expedition, CC0 by Edward S. Curtis, </a:t>
            </a:r>
            <a:r>
              <a:rPr lang="en-AU" u="sng">
                <a:solidFill>
                  <a:schemeClr val="hlink"/>
                </a:solidFill>
                <a:hlinkClick r:id="rId5"/>
              </a:rPr>
              <a:t>https://commons.wikimedia.org/wiki/File:Harriman_Alaska_Expedition_party_on_the_beach_at_a_deserted_Tlingit_Indian_village,_Cape_Fox,_Alaska,_July_1899_(HARRIMAN_232).jpg</a:t>
            </a:r>
            <a:endParaRPr/>
          </a:p>
        </p:txBody>
      </p:sp>
      <p:sp>
        <p:nvSpPr>
          <p:cNvPr id="296" name="Google Shape;296;g2883a185359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8dd534397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 sz="1050" dirty="0">
                <a:solidFill>
                  <a:srgbClr val="44474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Point of discussion: Although quite extensive in descriptive properties (</a:t>
            </a:r>
            <a:r>
              <a:rPr lang="en-AU" sz="1050" dirty="0" err="1">
                <a:solidFill>
                  <a:srgbClr val="44474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f.e</a:t>
            </a:r>
            <a:r>
              <a:rPr lang="en-AU" sz="1050" dirty="0">
                <a:solidFill>
                  <a:srgbClr val="44474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 each collecting camp has it's own item) :  what kind of information do we miss so far in describing this expedition, in sources, references but also  concerning types of information, or maybe specific properties. </a:t>
            </a:r>
            <a:endParaRPr sz="1050" dirty="0">
              <a:solidFill>
                <a:srgbClr val="44474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 sz="1050" dirty="0">
                <a:solidFill>
                  <a:srgbClr val="44474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What information is missing, </a:t>
            </a:r>
            <a:r>
              <a:rPr lang="en-AU" sz="1050" dirty="0" err="1">
                <a:solidFill>
                  <a:srgbClr val="44474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f.e</a:t>
            </a:r>
            <a:r>
              <a:rPr lang="en-AU" sz="1050" dirty="0">
                <a:solidFill>
                  <a:srgbClr val="44474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. : only western participants are mentioned.</a:t>
            </a:r>
            <a:endParaRPr sz="1050" dirty="0">
              <a:solidFill>
                <a:srgbClr val="44474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050" dirty="0">
                <a:solidFill>
                  <a:srgbClr val="44474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What is collected? link to GBIF specimen?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u="sng" dirty="0">
                <a:solidFill>
                  <a:schemeClr val="hlink"/>
                </a:solidFill>
                <a:hlinkClick r:id="rId3"/>
              </a:rPr>
              <a:t>https://www.wikidata.org/wiki/Q109712735</a:t>
            </a:r>
            <a:r>
              <a:rPr lang="en-AU" dirty="0"/>
              <a:t>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 sz="1000" dirty="0">
                <a:solidFill>
                  <a:srgbClr val="202122"/>
                </a:solidFill>
                <a:highlight>
                  <a:srgbClr val="F8F9FA"/>
                </a:highlight>
              </a:rPr>
              <a:t>Illustration: Archbold </a:t>
            </a:r>
            <a:r>
              <a:rPr lang="en-AU" sz="1000" dirty="0" err="1">
                <a:solidFill>
                  <a:srgbClr val="202122"/>
                </a:solidFill>
                <a:highlight>
                  <a:srgbClr val="F8F9FA"/>
                </a:highlight>
              </a:rPr>
              <a:t>expeditie</a:t>
            </a:r>
            <a:r>
              <a:rPr lang="en-AU" sz="1000" dirty="0">
                <a:solidFill>
                  <a:srgbClr val="202122"/>
                </a:solidFill>
                <a:highlight>
                  <a:srgbClr val="F8F9FA"/>
                </a:highlight>
              </a:rPr>
              <a:t> in de </a:t>
            </a:r>
            <a:r>
              <a:rPr lang="en-AU" sz="1000" dirty="0" err="1">
                <a:solidFill>
                  <a:srgbClr val="202122"/>
                </a:solidFill>
                <a:highlight>
                  <a:srgbClr val="F8F9FA"/>
                </a:highlight>
              </a:rPr>
              <a:t>Baliem-vallei</a:t>
            </a:r>
            <a:r>
              <a:rPr lang="en-AU" sz="1000" dirty="0">
                <a:solidFill>
                  <a:srgbClr val="202122"/>
                </a:solidFill>
                <a:highlight>
                  <a:srgbClr val="F8F9FA"/>
                </a:highlight>
              </a:rPr>
              <a:t> ca 1938, CC BY 4.0 Leiden University Libraries</a:t>
            </a:r>
            <a:endParaRPr sz="1000" dirty="0">
              <a:solidFill>
                <a:srgbClr val="202122"/>
              </a:solidFill>
              <a:highlight>
                <a:srgbClr val="F8F9FA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 sz="1000" u="sng" dirty="0">
                <a:solidFill>
                  <a:schemeClr val="hlink"/>
                </a:solidFill>
                <a:highlight>
                  <a:srgbClr val="F8F9FA"/>
                </a:highlight>
                <a:hlinkClick r:id="rId4"/>
              </a:rPr>
              <a:t>http://hdl.handle.net/1887.1/item:821706</a:t>
            </a:r>
            <a:r>
              <a:rPr lang="en-AU" sz="1000" dirty="0">
                <a:solidFill>
                  <a:srgbClr val="202122"/>
                </a:solidFill>
                <a:highlight>
                  <a:srgbClr val="F8F9FA"/>
                </a:highlight>
              </a:rPr>
              <a:t> </a:t>
            </a:r>
            <a:endParaRPr sz="1000" dirty="0">
              <a:solidFill>
                <a:srgbClr val="202122"/>
              </a:solidFill>
              <a:highlight>
                <a:srgbClr val="F8F9FA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 u="sng" dirty="0">
                <a:solidFill>
                  <a:schemeClr val="hlink"/>
                </a:solidFill>
                <a:hlinkClick r:id="rId5"/>
              </a:rPr>
              <a:t>https://commons.wikimedia.org/wiki/File:Archbold_expeditie_in_de_Baliem-vallei,_KITLV_113841.tiff</a:t>
            </a:r>
            <a:r>
              <a:rPr lang="en-AU" dirty="0">
                <a:solidFill>
                  <a:schemeClr val="dk1"/>
                </a:solidFill>
              </a:rPr>
              <a:t> </a:t>
            </a:r>
            <a:endParaRPr dirty="0"/>
          </a:p>
        </p:txBody>
      </p:sp>
      <p:sp>
        <p:nvSpPr>
          <p:cNvPr id="312" name="Google Shape;312;g28dd534397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286323531d2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000" dirty="0">
                <a:solidFill>
                  <a:srgbClr val="232333"/>
                </a:solidFill>
                <a:highlight>
                  <a:srgbClr val="FFFFFF"/>
                </a:highlight>
              </a:rPr>
              <a:t>Tristan da Cunha Expedition, </a:t>
            </a:r>
            <a:r>
              <a:rPr lang="en-AU" sz="1000" u="sng" dirty="0">
                <a:solidFill>
                  <a:srgbClr val="1155CC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https://www.wikidata.org/wiki/Q12007460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 dirty="0"/>
              <a:t>Approximately 1354 specimens published in GBIF, </a:t>
            </a:r>
            <a:r>
              <a:rPr lang="en-AU" u="sng" dirty="0">
                <a:solidFill>
                  <a:schemeClr val="hlink"/>
                </a:solidFill>
                <a:hlinkClick r:id="rId4"/>
              </a:rPr>
              <a:t>https://www.gbif.org/occurrence/search?q=Tristan%20da%20Cunha&amp;publishing_org=f314b0b0-e3dc-11d9-8d81-b8a03c50a862&amp;year=1937,1938&amp;occurrence_status=present</a:t>
            </a:r>
            <a:r>
              <a:rPr lang="en-AU" dirty="0"/>
              <a:t> </a:t>
            </a:r>
            <a:endParaRPr dirty="0"/>
          </a:p>
        </p:txBody>
      </p:sp>
      <p:sp>
        <p:nvSpPr>
          <p:cNvPr id="326" name="Google Shape;326;g286323531d2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868afacdfa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dirty="0"/>
              <a:t>Dataset in GBIF </a:t>
            </a:r>
            <a:r>
              <a:rPr lang="en-AU" u="sng" dirty="0">
                <a:solidFill>
                  <a:schemeClr val="hlink"/>
                </a:solidFill>
                <a:hlinkClick r:id="rId3"/>
              </a:rPr>
              <a:t>https://doi.org/10.21335/nmdc-194651742</a:t>
            </a:r>
            <a:r>
              <a:rPr lang="en-AU" dirty="0"/>
              <a:t>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dirty="0"/>
              <a:t>Expedition in Wikidata: </a:t>
            </a:r>
            <a:r>
              <a:rPr lang="en-AU" u="sng" dirty="0">
                <a:solidFill>
                  <a:schemeClr val="hlink"/>
                </a:solidFill>
                <a:hlinkClick r:id="rId4"/>
              </a:rPr>
              <a:t>http://www.wikidata.org/entity/Q113302355</a:t>
            </a:r>
            <a:r>
              <a:rPr lang="en-AU" dirty="0"/>
              <a:t>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dirty="0"/>
              <a:t>Example of an Event with </a:t>
            </a:r>
            <a:r>
              <a:rPr lang="en-AU" dirty="0" err="1"/>
              <a:t>parentEventID</a:t>
            </a:r>
            <a:r>
              <a:rPr lang="en-AU" dirty="0"/>
              <a:t> = Q113302355 (in Wikidata):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u="sng" dirty="0">
                <a:solidFill>
                  <a:schemeClr val="hlink"/>
                </a:solidFill>
                <a:hlinkClick r:id="rId5"/>
              </a:rPr>
              <a:t>https://www.gbif.org/dataset/7a184e2e-1307-4473-afeb-6355a01b89d6/event/10ac8bc0-0e87-11ec-afc5-a3f13bbd5a61</a:t>
            </a:r>
            <a:r>
              <a:rPr lang="en-AU" dirty="0"/>
              <a:t>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dirty="0"/>
              <a:t>GBIF query for specimens (occurrences) linked to this </a:t>
            </a:r>
            <a:r>
              <a:rPr lang="en-AU" dirty="0" err="1"/>
              <a:t>parentEventID</a:t>
            </a:r>
            <a:r>
              <a:rPr lang="en-AU" dirty="0"/>
              <a:t> (Q113302355):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u="sng" dirty="0">
                <a:solidFill>
                  <a:schemeClr val="hlink"/>
                </a:solidFill>
                <a:hlinkClick r:id="rId6"/>
              </a:rPr>
              <a:t>https://www.gbif.org/dataset/7a184e2e-1307-4473-afeb-6355a01b89d6/parentevent/http:~2F~2Fwww.wikidata.org~2Fentity~2FQ113302355</a:t>
            </a:r>
            <a:r>
              <a:rPr lang="en-AU" dirty="0"/>
              <a:t> </a:t>
            </a:r>
            <a:endParaRPr dirty="0"/>
          </a:p>
        </p:txBody>
      </p:sp>
      <p:sp>
        <p:nvSpPr>
          <p:cNvPr id="338" name="Google Shape;338;g2868afacdfa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868afacdfa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/>
              <a:t>Illustration: Arctic long-term experiments, CC BY 2.0 Oak Ridge National Laboratory </a:t>
            </a:r>
            <a:r>
              <a:rPr lang="en-AU" u="sng">
                <a:solidFill>
                  <a:schemeClr val="hlink"/>
                </a:solidFill>
                <a:hlinkClick r:id="rId3"/>
              </a:rPr>
              <a:t>https://commons.wikimedia.org/wiki/File:Arctic_research_(4733285767).jpg</a:t>
            </a:r>
            <a:r>
              <a:rPr lang="en-AU"/>
              <a:t> </a:t>
            </a:r>
            <a:endParaRPr/>
          </a:p>
        </p:txBody>
      </p:sp>
      <p:sp>
        <p:nvSpPr>
          <p:cNvPr id="353" name="Google Shape;353;g2868afacdfa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28503c5074e_9_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900">
                <a:solidFill>
                  <a:srgbClr val="66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Illustration: Black-Footed Ferret peeking out of tube CC BY 4.0 </a:t>
            </a:r>
            <a:r>
              <a:rPr lang="en-AU" sz="1000">
                <a:solidFill>
                  <a:srgbClr val="202122"/>
                </a:solidFill>
                <a:highlight>
                  <a:srgbClr val="F8F9FA"/>
                </a:highlight>
              </a:rPr>
              <a:t>Kimberly Tamkun / USFWS</a:t>
            </a:r>
            <a:endParaRPr sz="900">
              <a:solidFill>
                <a:srgbClr val="66666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90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https://commons.wikimedia.org/wiki/File:BLACK-FOOTED_FERRET_IN_SNOW_(6842042373).jpg</a:t>
            </a:r>
            <a:r>
              <a:rPr lang="en-AU" sz="900">
                <a:solidFill>
                  <a:srgbClr val="66666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900">
              <a:solidFill>
                <a:srgbClr val="666666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4" name="Google Shape;364;g28503c5074e_9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8503c5074e_9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 dirty="0"/>
              <a:t>Join us at: </a:t>
            </a:r>
            <a:r>
              <a:rPr lang="en-AU" sz="1200" u="sng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https://www.wikidata.org/wiki/Wikidata:WikiProject_Research_expeditions/</a:t>
            </a:r>
            <a:r>
              <a:rPr lang="en-AU" sz="1200" dirty="0">
                <a:solidFill>
                  <a:schemeClr val="dk1"/>
                </a:solidFill>
              </a:rPr>
              <a:t> 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" dirty="0"/>
          </a:p>
          <a:p>
            <a:pPr marL="228600" lvl="0" indent="-1841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</a:pPr>
            <a:r>
              <a:rPr lang="en-AU" sz="15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IG Attribution</a:t>
            </a:r>
            <a:endParaRPr sz="15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85800" lvl="1" indent="-209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lang="en-AU" sz="15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 propose using Wikidata for collaborative metadata authoring</a:t>
            </a:r>
            <a:endParaRPr sz="15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841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lang="en-AU" sz="15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IG Collection Descriptions</a:t>
            </a:r>
            <a:endParaRPr sz="15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85800" lvl="1" indent="-209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lang="en-AU" sz="15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Material from expeditions sometimes form a thematic collection</a:t>
            </a:r>
            <a:endParaRPr sz="15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8600" lvl="0" indent="-1841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lang="en-AU" sz="15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IG Observations &amp; Specimens</a:t>
            </a:r>
            <a:endParaRPr sz="15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85800" lvl="1" indent="-209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lang="en-AU" sz="15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Research expeditions are a major source of scientific observations and specimens</a:t>
            </a:r>
            <a:endParaRPr sz="400" dirty="0"/>
          </a:p>
        </p:txBody>
      </p:sp>
      <p:sp>
        <p:nvSpPr>
          <p:cNvPr id="379" name="Google Shape;379;g28503c5074e_9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91" name="Google Shape;3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8503c5074e_9_26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28503c5074e_9_26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9" name="Google Shape;89;g28503c5074e_9_2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g28503c5074e_9_2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g28503c5074e_9_2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8503c5074e_9_2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28503c5074e_9_27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g28503c5074e_9_2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g28503c5074e_9_2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g28503c5074e_9_2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503c5074e_9_28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g28503c5074e_9_28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g28503c5074e_9_28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g28503c5074e_9_2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28503c5074e_9_2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g28503c5074e_9_2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8503c5074e_9_28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g28503c5074e_9_28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g28503c5074e_9_28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9" name="Google Shape;109;g28503c5074e_9_28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g28503c5074e_9_28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g28503c5074e_9_28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8503c5074e_9_29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g28503c5074e_9_29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g28503c5074e_9_29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g28503c5074e_9_29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g28503c5074e_9_29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8503c5074e_9_30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g28503c5074e_9_30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1" name="Google Shape;121;g28503c5074e_9_30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g28503c5074e_9_30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3" name="Google Shape;123;g28503c5074e_9_30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g28503c5074e_9_3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g28503c5074e_9_3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g28503c5074e_9_3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8503c5074e_9_3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g28503c5074e_9_3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g28503c5074e_9_3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g28503c5074e_9_3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8503c5074e_9_3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g28503c5074e_9_3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g28503c5074e_9_3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8503c5074e_9_3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g28503c5074e_9_3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9" name="Google Shape;139;g28503c5074e_9_3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0" name="Google Shape;140;g28503c5074e_9_3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g28503c5074e_9_3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g28503c5074e_9_3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8503c5074e_9_3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g28503c5074e_9_326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g28503c5074e_9_3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g28503c5074e_9_3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g28503c5074e_9_3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8503c5074e_9_332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g28503c5074e_9_332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g28503c5074e_9_3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g28503c5074e_9_3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g28503c5074e_9_3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8503c5074e_9_2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g28503c5074e_9_26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g28503c5074e_9_2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g28503c5074e_9_2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g28503c5074e_9_2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hyperlink" Target="https://creativecommons.org/licenses/by/4.0/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ommons.wikimedia.org/wiki/File:The_American_Museum_journal_(c1900-(1918))_(17538187204).jpg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Doris_M._Cochran_Working_with_Collections,_Image_ID_96-949.tif#%7B%7Bint%3Afiledesc%7D%7D" TargetMode="External"/><Relationship Id="rId3" Type="http://schemas.openxmlformats.org/officeDocument/2006/relationships/hyperlink" Target="http://www.wikidata.org/entity/Q366301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hyperlink" Target="http://rs.tdwg.org/dwc/terms/parentEventID" TargetMode="External"/><Relationship Id="rId4" Type="http://schemas.openxmlformats.org/officeDocument/2006/relationships/hyperlink" Target="http://rs.tdwg.org/dwc/terms/Event" TargetMode="External"/><Relationship Id="rId9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Insect_collections_Natural_History_Museum_Dublin_02.jpg" TargetMode="External"/><Relationship Id="rId3" Type="http://schemas.openxmlformats.org/officeDocument/2006/relationships/hyperlink" Target="http://www.wikidata.org/entity/Q366301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.png"/><Relationship Id="rId4" Type="http://schemas.openxmlformats.org/officeDocument/2006/relationships/hyperlink" Target="https://w.wiki/7NGU" TargetMode="External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://www.wikidata.org/entity/Q366301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1.png"/><Relationship Id="rId4" Type="http://schemas.openxmlformats.org/officeDocument/2006/relationships/hyperlink" Target="https://w.wiki/7dCF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hyperlink" Target="https://creativecommons.org/licenses/by-sa/4.0/" TargetMode="External"/><Relationship Id="rId4" Type="http://schemas.openxmlformats.org/officeDocument/2006/relationships/hyperlink" Target="https://www.wikidata.org/wiki/Wikidata:WikiProject_Research_expeditions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://www.wikidata.org/entity/Q366301" TargetMode="External"/><Relationship Id="rId7" Type="http://schemas.openxmlformats.org/officeDocument/2006/relationships/hyperlink" Target="https://w.wiki/7KYC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ww.wikidata.org/wiki/Wikidata:WikiProject_Research_expeditions/Properties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ww.wikidata.org/wiki/Q4201627" TargetMode="External"/><Relationship Id="rId5" Type="http://schemas.openxmlformats.org/officeDocument/2006/relationships/hyperlink" Target="https://commons.wikimedia.org/wiki/File:Naturalis_Biodiversity_Center_-_ZMA.MAM.11138_lat_-_Ailurops_ursinus_-_skull.jpeg" TargetMode="Externa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ikidata.org/wiki/Q1586167" TargetMode="External"/><Relationship Id="rId3" Type="http://schemas.openxmlformats.org/officeDocument/2006/relationships/hyperlink" Target="https://invirtu.com/researchexpeditions/" TargetMode="Externa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png"/><Relationship Id="rId5" Type="http://schemas.openxmlformats.org/officeDocument/2006/relationships/image" Target="../media/image1.png"/><Relationship Id="rId4" Type="http://schemas.openxmlformats.org/officeDocument/2006/relationships/hyperlink" Target="https://invirtu.com/researchexpeditions/?QID=Q1586167" TargetMode="External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hyperlink" Target="https://reasonator.toolforge.org/?q=Q109712735&amp;lang=en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ww.wikidata.org/wiki/Q109712735" TargetMode="External"/><Relationship Id="rId5" Type="http://schemas.openxmlformats.org/officeDocument/2006/relationships/hyperlink" Target="https://commons.wikimedia.org/wiki/File:Archbold_expeditie_in_de_Baliem-vallei,_KITLV_113841.tiff" TargetMode="Externa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www.wikidata.org/wiki/Q12007460" TargetMode="Externa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.png"/><Relationship Id="rId5" Type="http://schemas.openxmlformats.org/officeDocument/2006/relationships/hyperlink" Target="https://www.gbif.org/occurrence/search?q=Tristan%20da%20Cunha&amp;publishing_org=f314b0b0-e3dc-11d9-8d81-b8a03c50a862&amp;year=1937,1938&amp;occurrence_status=present" TargetMode="External"/><Relationship Id="rId4" Type="http://schemas.openxmlformats.org/officeDocument/2006/relationships/hyperlink" Target="https://www.nhm.uio.no/kunnskapsunivers/samlingsekspedisjoner/tristan-verdens-mest-ensomme-oy.html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hyperlink" Target="https://doi.org/10.21335/nmdc-194651742" TargetMode="Externa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.png"/><Relationship Id="rId5" Type="http://schemas.openxmlformats.org/officeDocument/2006/relationships/hyperlink" Target="https://www.gbif.org/dataset/7a184e2e-1307-4473-afeb-6355a01b89d6/parentevent/http:~2F~2Fwww.wikidata.org~2Fentity~2FQ113302355" TargetMode="External"/><Relationship Id="rId10" Type="http://schemas.openxmlformats.org/officeDocument/2006/relationships/image" Target="../media/image31.png"/><Relationship Id="rId4" Type="http://schemas.openxmlformats.org/officeDocument/2006/relationships/hyperlink" Target="http://www.wikidata.org/entity/Q113302355" TargetMode="External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commons.wikimedia.org/wiki/File:Arctic_research_(4733285767).jpg" TargetMode="Externa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commons.wikimedia.org/wiki/File:BLACK-FOOTED_FERRET_IN_SNOW_(6842042373).jp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sabine.vonmering@mfn.berlin" TargetMode="Externa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.png"/><Relationship Id="rId4" Type="http://schemas.openxmlformats.org/officeDocument/2006/relationships/hyperlink" Target="https://www.wikidata.org/wiki/Wikidata:WikiProject_Research_expeditions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F7FC"/>
            </a:gs>
            <a:gs pos="95000">
              <a:srgbClr val="A9BEE4"/>
            </a:gs>
            <a:gs pos="100000">
              <a:srgbClr val="A9BEE4"/>
            </a:gs>
          </a:gsLst>
          <a:lin ang="5400000" scaled="0"/>
        </a:gra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 txBox="1">
            <a:spLocks noGrp="1"/>
          </p:cNvSpPr>
          <p:nvPr>
            <p:ph type="ctrTitle"/>
          </p:nvPr>
        </p:nvSpPr>
        <p:spPr>
          <a:xfrm>
            <a:off x="231109" y="1597561"/>
            <a:ext cx="5643418" cy="1905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None/>
            </a:pPr>
            <a:r>
              <a:rPr lang="en-AU" sz="3600" b="1" dirty="0">
                <a:latin typeface="Roboto"/>
                <a:ea typeface="Roboto"/>
                <a:cs typeface="Roboto"/>
                <a:sym typeface="Roboto"/>
              </a:rPr>
              <a:t>Modelling Research Expeditions in Wikidata: Best Practice for Standardisation and Contextualisation</a:t>
            </a:r>
            <a:endParaRPr sz="36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1"/>
          <p:cNvSpPr txBox="1">
            <a:spLocks noGrp="1"/>
          </p:cNvSpPr>
          <p:nvPr>
            <p:ph type="subTitle" idx="1"/>
          </p:nvPr>
        </p:nvSpPr>
        <p:spPr>
          <a:xfrm>
            <a:off x="6288575" y="3102300"/>
            <a:ext cx="5389200" cy="11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-AU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Sabine von Mering, Paul Braun, Robert Cubey, Quentin Groom, Elspeth Haston, Annika Hendriksen, Rukaya Johaadien, Siobhan Leachman, Luke Marsden, Heimo Rainer, Joaquim Santos, </a:t>
            </a:r>
            <a:r>
              <a:rPr lang="en-AU" sz="18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Dag Endresen</a:t>
            </a:r>
            <a:endParaRPr/>
          </a:p>
        </p:txBody>
      </p:sp>
      <p:sp>
        <p:nvSpPr>
          <p:cNvPr id="161" name="Google Shape;161;p1"/>
          <p:cNvSpPr/>
          <p:nvPr/>
        </p:nvSpPr>
        <p:spPr>
          <a:xfrm>
            <a:off x="7946362" y="5648641"/>
            <a:ext cx="929700" cy="929700"/>
          </a:xfrm>
          <a:prstGeom prst="ellipse">
            <a:avLst/>
          </a:prstGeom>
          <a:solidFill>
            <a:srgbClr val="01526F">
              <a:alpha val="2941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2" name="Google Shape;162;p1"/>
          <p:cNvSpPr/>
          <p:nvPr/>
        </p:nvSpPr>
        <p:spPr>
          <a:xfrm>
            <a:off x="9344849" y="5648641"/>
            <a:ext cx="929700" cy="929700"/>
          </a:xfrm>
          <a:prstGeom prst="ellipse">
            <a:avLst/>
          </a:prstGeom>
          <a:solidFill>
            <a:srgbClr val="01526F">
              <a:alpha val="2941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" name="Google Shape;163;p1"/>
          <p:cNvSpPr/>
          <p:nvPr/>
        </p:nvSpPr>
        <p:spPr>
          <a:xfrm>
            <a:off x="10768975" y="5648641"/>
            <a:ext cx="929700" cy="929700"/>
          </a:xfrm>
          <a:prstGeom prst="ellipse">
            <a:avLst/>
          </a:prstGeom>
          <a:solidFill>
            <a:srgbClr val="01526F">
              <a:alpha val="2941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4" name="Google Shape;164;p1" descr="A blue and green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37372" y="143208"/>
            <a:ext cx="6223519" cy="274777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"/>
          <p:cNvSpPr txBox="1"/>
          <p:nvPr/>
        </p:nvSpPr>
        <p:spPr>
          <a:xfrm>
            <a:off x="231100" y="3956525"/>
            <a:ext cx="5110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</a:pPr>
            <a:r>
              <a:rPr lang="en-AU" sz="2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 </a:t>
            </a:r>
            <a:r>
              <a:rPr lang="en-AU"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Contributed Oral presentations</a:t>
            </a:r>
            <a:r>
              <a:rPr lang="en-AU" sz="2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AU"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CO1</a:t>
            </a:r>
            <a:endParaRPr sz="2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1"/>
          <p:cNvSpPr txBox="1"/>
          <p:nvPr/>
        </p:nvSpPr>
        <p:spPr>
          <a:xfrm>
            <a:off x="212836" y="6068461"/>
            <a:ext cx="6165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AU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Creative Commons Attribution CC BY 4.0</a:t>
            </a:r>
            <a:endParaRPr sz="14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7" name="Google Shape;167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10699" y="4637800"/>
            <a:ext cx="1226052" cy="6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743350" y="5559475"/>
            <a:ext cx="1018875" cy="10188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"/>
          <p:cNvSpPr/>
          <p:nvPr/>
        </p:nvSpPr>
        <p:spPr>
          <a:xfrm>
            <a:off x="6547862" y="5648641"/>
            <a:ext cx="929700" cy="929700"/>
          </a:xfrm>
          <a:prstGeom prst="ellipse">
            <a:avLst/>
          </a:prstGeom>
          <a:solidFill>
            <a:srgbClr val="01526F">
              <a:alpha val="294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p1"/>
          <p:cNvSpPr/>
          <p:nvPr/>
        </p:nvSpPr>
        <p:spPr>
          <a:xfrm>
            <a:off x="5297537" y="5648641"/>
            <a:ext cx="929700" cy="929700"/>
          </a:xfrm>
          <a:prstGeom prst="ellipse">
            <a:avLst/>
          </a:prstGeom>
          <a:solidFill>
            <a:srgbClr val="01526F">
              <a:alpha val="294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1"/>
          <p:cNvSpPr/>
          <p:nvPr/>
        </p:nvSpPr>
        <p:spPr>
          <a:xfrm>
            <a:off x="5358875" y="4479716"/>
            <a:ext cx="929700" cy="929700"/>
          </a:xfrm>
          <a:prstGeom prst="ellipse">
            <a:avLst/>
          </a:prstGeom>
          <a:solidFill>
            <a:srgbClr val="01526F">
              <a:alpha val="294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" name="Google Shape;172;p1"/>
          <p:cNvSpPr/>
          <p:nvPr/>
        </p:nvSpPr>
        <p:spPr>
          <a:xfrm>
            <a:off x="6547849" y="4493666"/>
            <a:ext cx="929700" cy="929700"/>
          </a:xfrm>
          <a:prstGeom prst="ellipse">
            <a:avLst/>
          </a:prstGeom>
          <a:solidFill>
            <a:srgbClr val="01526F">
              <a:alpha val="294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1"/>
          <p:cNvSpPr/>
          <p:nvPr/>
        </p:nvSpPr>
        <p:spPr>
          <a:xfrm>
            <a:off x="7946350" y="4493666"/>
            <a:ext cx="929700" cy="929700"/>
          </a:xfrm>
          <a:prstGeom prst="ellipse">
            <a:avLst/>
          </a:prstGeom>
          <a:solidFill>
            <a:srgbClr val="01526F">
              <a:alpha val="294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4" name="Google Shape;174;p1"/>
          <p:cNvSpPr/>
          <p:nvPr/>
        </p:nvSpPr>
        <p:spPr>
          <a:xfrm>
            <a:off x="9344850" y="4493666"/>
            <a:ext cx="929700" cy="929700"/>
          </a:xfrm>
          <a:prstGeom prst="ellipse">
            <a:avLst/>
          </a:prstGeom>
          <a:solidFill>
            <a:srgbClr val="01526F">
              <a:alpha val="294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1"/>
          <p:cNvSpPr/>
          <p:nvPr/>
        </p:nvSpPr>
        <p:spPr>
          <a:xfrm>
            <a:off x="10787937" y="4493666"/>
            <a:ext cx="929700" cy="929700"/>
          </a:xfrm>
          <a:prstGeom prst="ellipse">
            <a:avLst/>
          </a:prstGeom>
          <a:solidFill>
            <a:srgbClr val="01526F">
              <a:alpha val="2940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6" name="Google Shape;176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03259" y="4390525"/>
            <a:ext cx="1018875" cy="1018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24044" y="4451353"/>
            <a:ext cx="1018875" cy="1014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432675" y="4548019"/>
            <a:ext cx="1226050" cy="703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919875" y="4655012"/>
            <a:ext cx="1117225" cy="607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083575" y="5688049"/>
            <a:ext cx="1357600" cy="850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579626" y="5743427"/>
            <a:ext cx="929700" cy="740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28790" y="5792773"/>
            <a:ext cx="760585" cy="6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62;p1">
            <a:extLst>
              <a:ext uri="{FF2B5EF4-FFF2-40B4-BE49-F238E27FC236}">
                <a16:creationId xmlns:a16="http://schemas.microsoft.com/office/drawing/2014/main" id="{2B7BAA97-EAA2-2981-795D-E548D4258238}"/>
              </a:ext>
            </a:extLst>
          </p:cNvPr>
          <p:cNvSpPr/>
          <p:nvPr/>
        </p:nvSpPr>
        <p:spPr>
          <a:xfrm>
            <a:off x="9344849" y="5647019"/>
            <a:ext cx="929700" cy="929700"/>
          </a:xfrm>
          <a:prstGeom prst="ellipse">
            <a:avLst/>
          </a:prstGeom>
          <a:solidFill>
            <a:schemeClr val="bg1">
              <a:alpha val="76933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endParaRPr sz="1200" b="0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Picture 2" descr="A logo of a kiwi&#10;&#10;Description automatically generated">
            <a:extLst>
              <a:ext uri="{FF2B5EF4-FFF2-40B4-BE49-F238E27FC236}">
                <a16:creationId xmlns:a16="http://schemas.microsoft.com/office/drawing/2014/main" id="{96EEBCCF-2025-8F96-E398-D26BDDC5C94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295356" y="5654669"/>
            <a:ext cx="10287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"/>
          <p:cNvSpPr txBox="1">
            <a:spLocks noGrp="1"/>
          </p:cNvSpPr>
          <p:nvPr>
            <p:ph type="title"/>
          </p:nvPr>
        </p:nvSpPr>
        <p:spPr>
          <a:xfrm>
            <a:off x="838200" y="360000"/>
            <a:ext cx="10025396" cy="780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</a:pPr>
            <a:r>
              <a:rPr lang="en-AU" sz="3200" b="1" dirty="0">
                <a:latin typeface="Roboto"/>
                <a:ea typeface="Roboto"/>
                <a:cs typeface="Roboto"/>
                <a:sym typeface="Roboto"/>
              </a:rPr>
              <a:t>Modelling </a:t>
            </a:r>
            <a:r>
              <a:rPr lang="en-AU" sz="3200" b="1" dirty="0">
                <a:latin typeface="Roboto"/>
                <a:ea typeface="Roboto"/>
                <a:cs typeface="Roboto"/>
                <a:sym typeface="Robot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Research Expeditions</a:t>
            </a:r>
            <a:r>
              <a:rPr lang="en-AU" sz="3200" b="1" dirty="0">
                <a:latin typeface="Roboto"/>
                <a:ea typeface="Roboto"/>
                <a:cs typeface="Roboto"/>
                <a:sym typeface="Roboto"/>
              </a:rPr>
              <a:t> in Wikidata</a:t>
            </a:r>
            <a:endParaRPr dirty="0"/>
          </a:p>
        </p:txBody>
      </p:sp>
      <p:sp>
        <p:nvSpPr>
          <p:cNvPr id="189" name="Google Shape;189;p2"/>
          <p:cNvSpPr txBox="1">
            <a:spLocks noGrp="1"/>
          </p:cNvSpPr>
          <p:nvPr>
            <p:ph type="body" idx="1"/>
          </p:nvPr>
        </p:nvSpPr>
        <p:spPr>
          <a:xfrm>
            <a:off x="838200" y="1904565"/>
            <a:ext cx="10025396" cy="4325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ts val="22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Expeditions and other collecting events are a 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major source of objects in natural history museums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.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ts val="22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There is a 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need to link historical or contemporary research expeditions to other entities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, requiring the unambiguous labelling (and persistent identifiers) of such events.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ts val="2200"/>
              <a:buFont typeface="Roboto"/>
              <a:buChar char="•"/>
            </a:pP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Stable identifiers for expeditions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plus the sharing of metadata and descriptions will facilitate the linking of material objects distributed across museums and related research data.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ts val="2200"/>
              <a:buFont typeface="Roboto"/>
              <a:buChar char="•"/>
            </a:pP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Wikidata is a multilingual community-curated knowledge base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containing data structured in a human- and machine-readable format.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ts val="22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Our 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informal working group 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has started to explore using Wikidata to describe research expeditions.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2"/>
          <p:cNvSpPr txBox="1"/>
          <p:nvPr/>
        </p:nvSpPr>
        <p:spPr>
          <a:xfrm>
            <a:off x="838200" y="1080651"/>
            <a:ext cx="100254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"/>
              <a:buNone/>
            </a:pPr>
            <a:r>
              <a:rPr lang="en-AU" sz="2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Developing Best Practice for Standardisation and Contextualisation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1" name="Google Shape;191;p2"/>
          <p:cNvGrpSpPr/>
          <p:nvPr/>
        </p:nvGrpSpPr>
        <p:grpSpPr>
          <a:xfrm>
            <a:off x="10863596" y="0"/>
            <a:ext cx="1328404" cy="6858000"/>
            <a:chOff x="10863596" y="0"/>
            <a:chExt cx="1328404" cy="6858000"/>
          </a:xfrm>
        </p:grpSpPr>
        <p:sp>
          <p:nvSpPr>
            <p:cNvPr id="192" name="Google Shape;192;p2"/>
            <p:cNvSpPr/>
            <p:nvPr/>
          </p:nvSpPr>
          <p:spPr>
            <a:xfrm rot="10800000">
              <a:off x="10863600" y="0"/>
              <a:ext cx="1328400" cy="685800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95000">
                  <a:srgbClr val="A9BEE4"/>
                </a:gs>
                <a:gs pos="100000">
                  <a:srgbClr val="A9BEE4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3" name="Google Shape;193;p2" descr="A blue and green logo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63596" y="6271491"/>
              <a:ext cx="1328403" cy="58650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4" name="Google Shape;19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46325" y="270232"/>
            <a:ext cx="1328400" cy="939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"/>
          <p:cNvSpPr txBox="1">
            <a:spLocks noGrp="1"/>
          </p:cNvSpPr>
          <p:nvPr>
            <p:ph type="title"/>
          </p:nvPr>
        </p:nvSpPr>
        <p:spPr>
          <a:xfrm>
            <a:off x="838200" y="360000"/>
            <a:ext cx="96744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</a:pPr>
            <a:r>
              <a:rPr lang="en-AU" sz="3200" b="1">
                <a:latin typeface="Roboto"/>
                <a:ea typeface="Roboto"/>
                <a:cs typeface="Roboto"/>
                <a:sym typeface="Roboto"/>
              </a:rPr>
              <a:t>TDWG Task group on Research Expeditions</a:t>
            </a:r>
            <a:endParaRPr/>
          </a:p>
        </p:txBody>
      </p:sp>
      <p:sp>
        <p:nvSpPr>
          <p:cNvPr id="200" name="Google Shape;200;p3"/>
          <p:cNvSpPr txBox="1">
            <a:spLocks noGrp="1"/>
          </p:cNvSpPr>
          <p:nvPr>
            <p:ph type="body" idx="1"/>
          </p:nvPr>
        </p:nvSpPr>
        <p:spPr>
          <a:xfrm>
            <a:off x="838200" y="1799950"/>
            <a:ext cx="4690800" cy="47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Objectives of the task group:</a:t>
            </a:r>
            <a:endParaRPr sz="2200" b="1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812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Develop 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guidelines and best practices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for describing research expeditions in Wikidata.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8122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Identify and develop 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Wikidata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metadata 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properties and tools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for describing research expeditions.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8122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Develop metadata solutions for 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linking research expeditions to museum objects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, to the people who collected these objects, and to publications about or resulting from research expeditions.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" name="Google Shape;201;p3"/>
          <p:cNvSpPr txBox="1"/>
          <p:nvPr/>
        </p:nvSpPr>
        <p:spPr>
          <a:xfrm>
            <a:off x="838200" y="1080000"/>
            <a:ext cx="10515600" cy="706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"/>
              <a:buNone/>
            </a:pPr>
            <a:r>
              <a:rPr lang="en-AU" sz="2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Proposal - new task group on describing research expeditions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2" name="Google Shape;202;p3"/>
          <p:cNvGrpSpPr/>
          <p:nvPr/>
        </p:nvGrpSpPr>
        <p:grpSpPr>
          <a:xfrm>
            <a:off x="10863596" y="0"/>
            <a:ext cx="1328404" cy="6858000"/>
            <a:chOff x="10863596" y="0"/>
            <a:chExt cx="1328404" cy="6858000"/>
          </a:xfrm>
        </p:grpSpPr>
        <p:sp>
          <p:nvSpPr>
            <p:cNvPr id="203" name="Google Shape;203;p3"/>
            <p:cNvSpPr/>
            <p:nvPr/>
          </p:nvSpPr>
          <p:spPr>
            <a:xfrm rot="10800000">
              <a:off x="10863600" y="0"/>
              <a:ext cx="1328400" cy="685800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95000">
                  <a:srgbClr val="A9BEE4"/>
                </a:gs>
                <a:gs pos="100000">
                  <a:srgbClr val="A9BEE4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04" name="Google Shape;204;p3" descr="A blue and green logo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63596" y="6271491"/>
              <a:ext cx="1328403" cy="58650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5" name="Google Shape;205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74775" y="178275"/>
            <a:ext cx="1106050" cy="106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9000" y="2318125"/>
            <a:ext cx="4968577" cy="329995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"/>
          <p:cNvSpPr txBox="1"/>
          <p:nvPr/>
        </p:nvSpPr>
        <p:spPr>
          <a:xfrm>
            <a:off x="5452800" y="5554475"/>
            <a:ext cx="414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500" u="sng">
                <a:solidFill>
                  <a:schemeClr val="dk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CC0 American Museum of Natiural History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883a185359_0_3"/>
          <p:cNvSpPr txBox="1">
            <a:spLocks noGrp="1"/>
          </p:cNvSpPr>
          <p:nvPr>
            <p:ph type="title"/>
          </p:nvPr>
        </p:nvSpPr>
        <p:spPr>
          <a:xfrm>
            <a:off x="838200" y="360000"/>
            <a:ext cx="96744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</a:pPr>
            <a:r>
              <a:rPr lang="en-AU" sz="3200" b="1">
                <a:latin typeface="Roboto"/>
                <a:ea typeface="Roboto"/>
                <a:cs typeface="Roboto"/>
                <a:sym typeface="Roboto"/>
              </a:rPr>
              <a:t>TDWG Task group on Research Expeditions</a:t>
            </a:r>
            <a:endParaRPr/>
          </a:p>
        </p:txBody>
      </p:sp>
      <p:sp>
        <p:nvSpPr>
          <p:cNvPr id="213" name="Google Shape;213;g2883a185359_0_3"/>
          <p:cNvSpPr txBox="1">
            <a:spLocks noGrp="1"/>
          </p:cNvSpPr>
          <p:nvPr>
            <p:ph type="body" idx="2"/>
          </p:nvPr>
        </p:nvSpPr>
        <p:spPr>
          <a:xfrm>
            <a:off x="838196" y="1800000"/>
            <a:ext cx="46914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We want to explore: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812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If Wikidata is an appropriate 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metadata authoring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system for describing research expeditions.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8122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Using Wikidata Research expedition, QID </a:t>
            </a:r>
            <a:r>
              <a:rPr lang="en-AU" sz="2200" u="sng" dirty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Q366301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.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8122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And if Q366301 can be mapped to the 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Darwin Core </a:t>
            </a:r>
            <a:r>
              <a:rPr lang="en-AU" sz="2200" b="1" u="sng" dirty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Event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as the appropriate class for describing such research expeditions.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8122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Linking expeditions to specimens using </a:t>
            </a:r>
            <a:r>
              <a:rPr lang="en-AU" sz="2200" u="sng" dirty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dwc:parentEventID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4" name="Google Shape;214;g2883a185359_0_3"/>
          <p:cNvSpPr txBox="1"/>
          <p:nvPr/>
        </p:nvSpPr>
        <p:spPr>
          <a:xfrm>
            <a:off x="838200" y="1080000"/>
            <a:ext cx="105156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"/>
              <a:buNone/>
            </a:pPr>
            <a:r>
              <a:rPr lang="en-AU" sz="2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Proposal - new task group on describing research expeditions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5" name="Google Shape;215;g2883a185359_0_3"/>
          <p:cNvGrpSpPr/>
          <p:nvPr/>
        </p:nvGrpSpPr>
        <p:grpSpPr>
          <a:xfrm>
            <a:off x="10863596" y="0"/>
            <a:ext cx="1328405" cy="6858000"/>
            <a:chOff x="10863596" y="0"/>
            <a:chExt cx="1328405" cy="6858000"/>
          </a:xfrm>
        </p:grpSpPr>
        <p:sp>
          <p:nvSpPr>
            <p:cNvPr id="216" name="Google Shape;216;g2883a185359_0_3"/>
            <p:cNvSpPr/>
            <p:nvPr/>
          </p:nvSpPr>
          <p:spPr>
            <a:xfrm rot="10800000">
              <a:off x="10863600" y="0"/>
              <a:ext cx="1328400" cy="685800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95000">
                  <a:srgbClr val="A9BEE4"/>
                </a:gs>
                <a:gs pos="100000">
                  <a:srgbClr val="A9BEE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17" name="Google Shape;217;g2883a185359_0_3" descr="A blue and green logo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863596" y="6271491"/>
              <a:ext cx="1328405" cy="58650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8" name="Google Shape;218;g2883a185359_0_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974775" y="178275"/>
            <a:ext cx="1106050" cy="1069952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g2883a185359_0_3"/>
          <p:cNvSpPr txBox="1"/>
          <p:nvPr/>
        </p:nvSpPr>
        <p:spPr>
          <a:xfrm>
            <a:off x="5749158" y="5789593"/>
            <a:ext cx="3000000" cy="361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000" dirty="0">
                <a:solidFill>
                  <a:schemeClr val="dk1"/>
                </a:solidFill>
                <a:highlight>
                  <a:schemeClr val="lt2"/>
                </a:highlight>
                <a:latin typeface="Calibri"/>
                <a:ea typeface="Calibri"/>
                <a:cs typeface="Calibri"/>
                <a:sym typeface="Calibri"/>
                <a:hlinkClick r:id="rId8"/>
              </a:rPr>
              <a:t>CC0, United States National Museum</a:t>
            </a:r>
            <a:endParaRPr sz="1000" dirty="0">
              <a:solidFill>
                <a:schemeClr val="dk1"/>
              </a:solidFill>
              <a:highlight>
                <a:schemeClr val="lt2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 descr="A couple of people looking at a glass&#10;&#10;Description automatically generated">
            <a:extLst>
              <a:ext uri="{FF2B5EF4-FFF2-40B4-BE49-F238E27FC236}">
                <a16:creationId xmlns:a16="http://schemas.microsoft.com/office/drawing/2014/main" id="{CF740940-51EA-35A3-6857-2463354F09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9158" y="2146501"/>
            <a:ext cx="4520039" cy="36016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868afacdfa_0_12"/>
          <p:cNvSpPr txBox="1">
            <a:spLocks noGrp="1"/>
          </p:cNvSpPr>
          <p:nvPr>
            <p:ph type="title"/>
          </p:nvPr>
        </p:nvSpPr>
        <p:spPr>
          <a:xfrm>
            <a:off x="838200" y="360000"/>
            <a:ext cx="100254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</a:pPr>
            <a:r>
              <a:rPr lang="en-AU" sz="3200" b="1" dirty="0">
                <a:latin typeface="Roboto"/>
                <a:ea typeface="Roboto"/>
                <a:cs typeface="Roboto"/>
                <a:sym typeface="Roboto"/>
              </a:rPr>
              <a:t>Why document research expeditions in Wikidata?</a:t>
            </a:r>
            <a:endParaRPr sz="32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" name="Google Shape;226;g2868afacdfa_0_12"/>
          <p:cNvSpPr txBox="1">
            <a:spLocks noGrp="1"/>
          </p:cNvSpPr>
          <p:nvPr>
            <p:ph type="body" idx="1"/>
          </p:nvPr>
        </p:nvSpPr>
        <p:spPr>
          <a:xfrm>
            <a:off x="838200" y="1274800"/>
            <a:ext cx="9278100" cy="4996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200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The 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open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knowledge base Wikidata is a 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collaborative and multilingual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tool to collect and link structured data (on expeditions) in a human- and machine-readable format. 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200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As of writing, 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more than 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100 million data items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 exist in Wikidata, many of them relevant for scientific collections and expedition data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. 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200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Wikidata allows 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easy creation, updating and enriching of items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on specific expeditions, and 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provide stable identifiers for expeditions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(that can be used in collection management systems). 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200"/>
              <a:buChar char="•"/>
            </a:pP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Expeditions can be linked to participants and other agents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(sponsors, funders, etc.), regions, localities, objects, archival material, maps, and publications (often in the Biodiversity Heritage Library), field notebooks, documentary footage and art works resulting from the expeditions.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2200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Thus,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 providing historical context for the objects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collected and assisting with the acknowledgment of any imperial or colonial impact that may have resulted from the expedition.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27" name="Google Shape;227;g2868afacdfa_0_12"/>
          <p:cNvGrpSpPr/>
          <p:nvPr/>
        </p:nvGrpSpPr>
        <p:grpSpPr>
          <a:xfrm>
            <a:off x="10863596" y="0"/>
            <a:ext cx="1328405" cy="6858000"/>
            <a:chOff x="10863596" y="0"/>
            <a:chExt cx="1328405" cy="6858000"/>
          </a:xfrm>
        </p:grpSpPr>
        <p:sp>
          <p:nvSpPr>
            <p:cNvPr id="228" name="Google Shape;228;g2868afacdfa_0_12"/>
            <p:cNvSpPr/>
            <p:nvPr/>
          </p:nvSpPr>
          <p:spPr>
            <a:xfrm rot="10800000">
              <a:off x="10863600" y="0"/>
              <a:ext cx="1328400" cy="685800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95000">
                  <a:srgbClr val="A9BEE4"/>
                </a:gs>
                <a:gs pos="100000">
                  <a:srgbClr val="A9BEE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9" name="Google Shape;229;g2868afacdfa_0_12" descr="A blue and green logo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63596" y="6271491"/>
              <a:ext cx="1328405" cy="58650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0" name="Google Shape;230;g2868afacdfa_0_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46325" y="270232"/>
            <a:ext cx="1328400" cy="939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8dd534397f_0_90"/>
          <p:cNvSpPr txBox="1">
            <a:spLocks noGrp="1"/>
          </p:cNvSpPr>
          <p:nvPr>
            <p:ph type="title"/>
          </p:nvPr>
        </p:nvSpPr>
        <p:spPr>
          <a:xfrm>
            <a:off x="838200" y="360000"/>
            <a:ext cx="105156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</a:pPr>
            <a:r>
              <a:rPr lang="en-AU" sz="3200" b="1" u="sng" dirty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Wikidata Research Expedition - Q366301</a:t>
            </a:r>
            <a:endParaRPr dirty="0"/>
          </a:p>
        </p:txBody>
      </p:sp>
      <p:sp>
        <p:nvSpPr>
          <p:cNvPr id="236" name="Google Shape;236;g28dd534397f_0_90"/>
          <p:cNvSpPr txBox="1">
            <a:spLocks noGrp="1"/>
          </p:cNvSpPr>
          <p:nvPr>
            <p:ph type="body" idx="1"/>
          </p:nvPr>
        </p:nvSpPr>
        <p:spPr>
          <a:xfrm>
            <a:off x="838175" y="1435700"/>
            <a:ext cx="9452100" cy="20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4130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400"/>
              <a:buChar char="•"/>
            </a:pPr>
            <a:r>
              <a:rPr lang="en-AU" sz="2000" b="1" dirty="0">
                <a:latin typeface="Roboto"/>
                <a:ea typeface="Roboto"/>
                <a:cs typeface="Roboto"/>
                <a:sym typeface="Roboto"/>
              </a:rPr>
              <a:t>More than 400 instances of research expeditions are already described in Wikidata (</a:t>
            </a:r>
            <a:r>
              <a:rPr lang="en-AU" sz="2000" dirty="0">
                <a:latin typeface="Roboto"/>
                <a:ea typeface="Roboto"/>
                <a:cs typeface="Roboto"/>
                <a:sym typeface="Roboto"/>
              </a:rPr>
              <a:t>SPARQL </a:t>
            </a:r>
            <a:r>
              <a:rPr lang="en-AU" sz="2000" u="sng" dirty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https://w.wiki/7NGU</a:t>
            </a:r>
            <a:r>
              <a:rPr lang="en-AU" sz="2000" dirty="0">
                <a:latin typeface="Roboto"/>
                <a:ea typeface="Roboto"/>
                <a:cs typeface="Roboto"/>
                <a:sym typeface="Roboto"/>
              </a:rPr>
              <a:t>)</a:t>
            </a:r>
            <a:endParaRPr sz="20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400"/>
              <a:buFont typeface="Roboto"/>
              <a:buChar char="•"/>
            </a:pPr>
            <a:r>
              <a:rPr lang="en-AU" sz="2000" dirty="0">
                <a:latin typeface="Roboto"/>
                <a:ea typeface="Roboto"/>
                <a:cs typeface="Roboto"/>
                <a:sym typeface="Roboto"/>
              </a:rPr>
              <a:t>Many of these are sources of natural history objects.</a:t>
            </a:r>
            <a:endParaRPr sz="20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400"/>
              <a:buFont typeface="Roboto"/>
              <a:buChar char="•"/>
            </a:pPr>
            <a:r>
              <a:rPr lang="en-AU" sz="2000" dirty="0">
                <a:latin typeface="Roboto"/>
                <a:ea typeface="Roboto"/>
                <a:cs typeface="Roboto"/>
                <a:sym typeface="Roboto"/>
              </a:rPr>
              <a:t>Many linked to specimens published in GBIF.</a:t>
            </a:r>
            <a:endParaRPr sz="2000" dirty="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37" name="Google Shape;237;g28dd534397f_0_90"/>
          <p:cNvGrpSpPr/>
          <p:nvPr/>
        </p:nvGrpSpPr>
        <p:grpSpPr>
          <a:xfrm>
            <a:off x="10863596" y="0"/>
            <a:ext cx="1328405" cy="6858000"/>
            <a:chOff x="10863596" y="0"/>
            <a:chExt cx="1328405" cy="6858000"/>
          </a:xfrm>
        </p:grpSpPr>
        <p:sp>
          <p:nvSpPr>
            <p:cNvPr id="238" name="Google Shape;238;g28dd534397f_0_90"/>
            <p:cNvSpPr/>
            <p:nvPr/>
          </p:nvSpPr>
          <p:spPr>
            <a:xfrm rot="10800000">
              <a:off x="10863600" y="0"/>
              <a:ext cx="1328400" cy="685800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95000">
                  <a:srgbClr val="A9BEE4"/>
                </a:gs>
                <a:gs pos="100000">
                  <a:srgbClr val="A9BEE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39" name="Google Shape;239;g28dd534397f_0_90" descr="A blue and green logo&#10;&#10;Description automatically generated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863596" y="6271491"/>
              <a:ext cx="1328405" cy="58650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0" name="Google Shape;240;g28dd534397f_0_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846325" y="270232"/>
            <a:ext cx="1328400" cy="939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g28dd534397f_0_9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8213" y="3646950"/>
            <a:ext cx="9452022" cy="223007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g28dd534397f_0_90"/>
          <p:cNvSpPr txBox="1"/>
          <p:nvPr/>
        </p:nvSpPr>
        <p:spPr>
          <a:xfrm>
            <a:off x="1032875" y="5523025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100" u="sng">
                <a:solidFill>
                  <a:schemeClr val="hlink"/>
                </a:solidFill>
                <a:highlight>
                  <a:schemeClr val="lt2"/>
                </a:highlight>
                <a:hlinkClick r:id="rId8"/>
              </a:rPr>
              <a:t>CC BY-SA 4.0 Smirkybec</a:t>
            </a:r>
            <a:endParaRPr>
              <a:highlight>
                <a:schemeClr val="lt2"/>
              </a:highlight>
            </a:endParaRPr>
          </a:p>
        </p:txBody>
      </p:sp>
      <p:pic>
        <p:nvPicPr>
          <p:cNvPr id="243" name="Google Shape;243;g28dd534397f_0_9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007050" y="1638600"/>
            <a:ext cx="1078600" cy="107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868afacdfa_0_22"/>
          <p:cNvSpPr txBox="1">
            <a:spLocks noGrp="1"/>
          </p:cNvSpPr>
          <p:nvPr>
            <p:ph type="title"/>
          </p:nvPr>
        </p:nvSpPr>
        <p:spPr>
          <a:xfrm>
            <a:off x="838200" y="360000"/>
            <a:ext cx="105156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</a:pPr>
            <a:r>
              <a:rPr lang="en-AU" sz="3200" b="1" u="sng" dirty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Wikidata Research Expedition - Q366301</a:t>
            </a:r>
            <a:endParaRPr dirty="0"/>
          </a:p>
        </p:txBody>
      </p:sp>
      <p:sp>
        <p:nvSpPr>
          <p:cNvPr id="249" name="Google Shape;249;g2868afacdfa_0_22"/>
          <p:cNvSpPr txBox="1"/>
          <p:nvPr/>
        </p:nvSpPr>
        <p:spPr>
          <a:xfrm>
            <a:off x="838200" y="1295200"/>
            <a:ext cx="3828393" cy="33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"/>
              <a:buNone/>
            </a:pPr>
            <a:r>
              <a:rPr lang="en-AU" sz="24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13 sub-classes of Q366301</a:t>
            </a:r>
            <a:endParaRPr sz="24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"/>
              <a:buNone/>
            </a:pPr>
            <a:endParaRPr sz="24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"/>
              <a:buNone/>
            </a:pPr>
            <a:r>
              <a:rPr lang="en-AU" sz="24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SPARQL at</a:t>
            </a:r>
            <a:endParaRPr sz="24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"/>
              <a:buNone/>
            </a:pPr>
            <a:r>
              <a:rPr lang="en-AU" sz="2400" u="sng" dirty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https://w.wiki/7dCF</a:t>
            </a:r>
            <a:endParaRPr sz="2400" dirty="0"/>
          </a:p>
        </p:txBody>
      </p:sp>
      <p:grpSp>
        <p:nvGrpSpPr>
          <p:cNvPr id="250" name="Google Shape;250;g2868afacdfa_0_22"/>
          <p:cNvGrpSpPr/>
          <p:nvPr/>
        </p:nvGrpSpPr>
        <p:grpSpPr>
          <a:xfrm>
            <a:off x="10863596" y="0"/>
            <a:ext cx="1328405" cy="6858000"/>
            <a:chOff x="10863596" y="0"/>
            <a:chExt cx="1328405" cy="6858000"/>
          </a:xfrm>
        </p:grpSpPr>
        <p:sp>
          <p:nvSpPr>
            <p:cNvPr id="251" name="Google Shape;251;g2868afacdfa_0_22"/>
            <p:cNvSpPr/>
            <p:nvPr/>
          </p:nvSpPr>
          <p:spPr>
            <a:xfrm rot="10800000">
              <a:off x="10863600" y="0"/>
              <a:ext cx="1328400" cy="685800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95000">
                  <a:srgbClr val="A9BEE4"/>
                </a:gs>
                <a:gs pos="100000">
                  <a:srgbClr val="A9BEE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52" name="Google Shape;252;g2868afacdfa_0_22" descr="A blue and green logo&#10;&#10;Description automatically generated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863596" y="6271491"/>
              <a:ext cx="1328405" cy="58650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3" name="Google Shape;253;g2868afacdfa_0_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68255" y="1089025"/>
            <a:ext cx="7510534" cy="5498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g2868afacdfa_0_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846325" y="270232"/>
            <a:ext cx="1328400" cy="939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g2868afacdfa_0_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977775" y="1668450"/>
            <a:ext cx="1065500" cy="106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Google Shape;260;p4"/>
          <p:cNvGrpSpPr/>
          <p:nvPr/>
        </p:nvGrpSpPr>
        <p:grpSpPr>
          <a:xfrm>
            <a:off x="10863596" y="0"/>
            <a:ext cx="1328404" cy="6858000"/>
            <a:chOff x="10863596" y="0"/>
            <a:chExt cx="1328404" cy="6858000"/>
          </a:xfrm>
        </p:grpSpPr>
        <p:sp>
          <p:nvSpPr>
            <p:cNvPr id="261" name="Google Shape;261;p4"/>
            <p:cNvSpPr/>
            <p:nvPr/>
          </p:nvSpPr>
          <p:spPr>
            <a:xfrm rot="10800000">
              <a:off x="10863600" y="0"/>
              <a:ext cx="1328400" cy="685800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95000">
                  <a:srgbClr val="A9BEE4"/>
                </a:gs>
                <a:gs pos="100000">
                  <a:srgbClr val="A9BEE4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62" name="Google Shape;262;p4" descr="A blue and green logo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63596" y="6271491"/>
              <a:ext cx="1328403" cy="5865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3" name="Google Shape;263;p4"/>
          <p:cNvSpPr txBox="1"/>
          <p:nvPr/>
        </p:nvSpPr>
        <p:spPr>
          <a:xfrm>
            <a:off x="193175" y="6366900"/>
            <a:ext cx="10558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AU"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Screenshot of </a:t>
            </a:r>
            <a:r>
              <a:rPr lang="en-AU" sz="1100" u="sng" dirty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Wikidata Wikiproject Research Expeditions</a:t>
            </a:r>
            <a:r>
              <a:rPr lang="en-AU" sz="11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AU" sz="1100" u="sng" dirty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CC BY-SA 4.0</a:t>
            </a:r>
            <a:r>
              <a:rPr lang="en-AU" sz="1600" dirty="0">
                <a:solidFill>
                  <a:schemeClr val="dk1"/>
                </a:solidFill>
              </a:rPr>
              <a:t> </a:t>
            </a:r>
            <a:endParaRPr sz="1200" b="0" i="0" u="none" strike="noStrike" cap="none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64" name="Google Shape;264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846325" y="270232"/>
            <a:ext cx="1328400" cy="939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4">
            <a:hlinkClick r:id="rId4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1325" y="954150"/>
            <a:ext cx="10399025" cy="5412949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"/>
          <p:cNvSpPr txBox="1">
            <a:spLocks noGrp="1"/>
          </p:cNvSpPr>
          <p:nvPr>
            <p:ph type="title"/>
          </p:nvPr>
        </p:nvSpPr>
        <p:spPr>
          <a:xfrm>
            <a:off x="839788" y="131400"/>
            <a:ext cx="9477300" cy="6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</a:pPr>
            <a:r>
              <a:rPr lang="en-AU" b="1" u="sng" dirty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Wikidata WikiProject Research Expeditions</a:t>
            </a:r>
            <a:endParaRPr dirty="0"/>
          </a:p>
        </p:txBody>
      </p:sp>
      <p:pic>
        <p:nvPicPr>
          <p:cNvPr id="267" name="Google Shape;267;p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939275" y="1660625"/>
            <a:ext cx="1177050" cy="116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86323531d2_0_44"/>
          <p:cNvSpPr txBox="1">
            <a:spLocks noGrp="1"/>
          </p:cNvSpPr>
          <p:nvPr>
            <p:ph type="title"/>
          </p:nvPr>
        </p:nvSpPr>
        <p:spPr>
          <a:xfrm>
            <a:off x="838200" y="360000"/>
            <a:ext cx="105156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</a:pPr>
            <a:r>
              <a:rPr lang="en-AU" sz="3200" b="1" u="sng" dirty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Wikidata Research Expedition - Q366301</a:t>
            </a:r>
            <a:endParaRPr dirty="0"/>
          </a:p>
        </p:txBody>
      </p:sp>
      <p:sp>
        <p:nvSpPr>
          <p:cNvPr id="273" name="Google Shape;273;g286323531d2_0_44"/>
          <p:cNvSpPr txBox="1">
            <a:spLocks noGrp="1"/>
          </p:cNvSpPr>
          <p:nvPr>
            <p:ph type="body" idx="1"/>
          </p:nvPr>
        </p:nvSpPr>
        <p:spPr>
          <a:xfrm>
            <a:off x="838200" y="1817300"/>
            <a:ext cx="3966000" cy="37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1137 participant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471 instance of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281 start time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242 via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237 end time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227 country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153 Freebase ID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118 location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116 destination point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96 Commons category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90 vessel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89 image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73 number of participants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4" name="Google Shape;274;g286323531d2_0_44"/>
          <p:cNvSpPr txBox="1">
            <a:spLocks noGrp="1"/>
          </p:cNvSpPr>
          <p:nvPr>
            <p:ph type="body" idx="2"/>
          </p:nvPr>
        </p:nvSpPr>
        <p:spPr>
          <a:xfrm>
            <a:off x="4995225" y="1817300"/>
            <a:ext cx="5517300" cy="37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70 collection items at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60 described by source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60 sponsor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57 VIAF ID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56 start point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54 described at URL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54 point in time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54 Google Knowledge Graph ID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48 Library of Congress authority ID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44 WorldCat Identities ID (superseded)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42 part of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40 organizer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•"/>
            </a:pPr>
            <a:r>
              <a:rPr lang="en-AU" sz="2000">
                <a:latin typeface="Roboto"/>
                <a:ea typeface="Roboto"/>
                <a:cs typeface="Roboto"/>
                <a:sym typeface="Roboto"/>
              </a:rPr>
              <a:t>… etc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75" name="Google Shape;275;g286323531d2_0_44"/>
          <p:cNvGrpSpPr/>
          <p:nvPr/>
        </p:nvGrpSpPr>
        <p:grpSpPr>
          <a:xfrm>
            <a:off x="10863596" y="0"/>
            <a:ext cx="1328405" cy="6858000"/>
            <a:chOff x="10863596" y="0"/>
            <a:chExt cx="1328405" cy="6858000"/>
          </a:xfrm>
        </p:grpSpPr>
        <p:sp>
          <p:nvSpPr>
            <p:cNvPr id="276" name="Google Shape;276;g286323531d2_0_44"/>
            <p:cNvSpPr/>
            <p:nvPr/>
          </p:nvSpPr>
          <p:spPr>
            <a:xfrm rot="10800000">
              <a:off x="10863600" y="0"/>
              <a:ext cx="1328400" cy="685800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95000">
                  <a:srgbClr val="A9BEE4"/>
                </a:gs>
                <a:gs pos="100000">
                  <a:srgbClr val="A9BEE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7" name="Google Shape;277;g286323531d2_0_44" descr="A blue and green logo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863596" y="6271491"/>
              <a:ext cx="1328405" cy="58650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8" name="Google Shape;278;g286323531d2_0_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46325" y="270232"/>
            <a:ext cx="1328400" cy="939843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g286323531d2_0_44"/>
          <p:cNvSpPr txBox="1"/>
          <p:nvPr/>
        </p:nvSpPr>
        <p:spPr>
          <a:xfrm>
            <a:off x="838200" y="5635225"/>
            <a:ext cx="10008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100" dirty="0"/>
              <a:t>We are currently discussing recommended properties at the Wikidata Project page</a:t>
            </a:r>
            <a:endParaRPr sz="2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900" u="sng" dirty="0">
                <a:solidFill>
                  <a:schemeClr val="hlink"/>
                </a:solidFill>
                <a:hlinkClick r:id="rId6"/>
              </a:rPr>
              <a:t>https://www.wikidata.org/wiki/Wikidata:WikiProject_Research_expeditions/Properties</a:t>
            </a:r>
            <a:r>
              <a:rPr lang="en-AU" sz="1900" dirty="0"/>
              <a:t> </a:t>
            </a:r>
            <a:endParaRPr sz="1900" dirty="0"/>
          </a:p>
        </p:txBody>
      </p:sp>
      <p:sp>
        <p:nvSpPr>
          <p:cNvPr id="280" name="Google Shape;280;g286323531d2_0_44"/>
          <p:cNvSpPr txBox="1"/>
          <p:nvPr/>
        </p:nvSpPr>
        <p:spPr>
          <a:xfrm>
            <a:off x="838200" y="957725"/>
            <a:ext cx="9865200" cy="8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"/>
              <a:buNone/>
            </a:pPr>
            <a:r>
              <a:rPr lang="en-AU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Most used </a:t>
            </a:r>
            <a:r>
              <a:rPr lang="en-AU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properties</a:t>
            </a:r>
            <a:r>
              <a:rPr lang="en-AU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for Q366301 | SPARQL at </a:t>
            </a:r>
            <a:r>
              <a:rPr lang="en-AU" sz="24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https://w.wiki/7KYC</a:t>
            </a:r>
            <a:endParaRPr sz="1200"/>
          </a:p>
        </p:txBody>
      </p:sp>
      <p:pic>
        <p:nvPicPr>
          <p:cNvPr id="281" name="Google Shape;281;g286323531d2_0_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954249" y="1636499"/>
            <a:ext cx="1147100" cy="114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868afacdfa_0_0"/>
          <p:cNvSpPr txBox="1">
            <a:spLocks noGrp="1"/>
          </p:cNvSpPr>
          <p:nvPr>
            <p:ph type="title"/>
          </p:nvPr>
        </p:nvSpPr>
        <p:spPr>
          <a:xfrm>
            <a:off x="838200" y="360000"/>
            <a:ext cx="105156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</a:pPr>
            <a:r>
              <a:rPr lang="en-AU" sz="3200" b="1" dirty="0">
                <a:latin typeface="Roboto"/>
                <a:ea typeface="Roboto"/>
                <a:cs typeface="Roboto"/>
                <a:sym typeface="Roboto"/>
              </a:rPr>
              <a:t>Examples of expeditions described in Wikidata</a:t>
            </a:r>
            <a:endParaRPr dirty="0"/>
          </a:p>
        </p:txBody>
      </p:sp>
      <p:grpSp>
        <p:nvGrpSpPr>
          <p:cNvPr id="287" name="Google Shape;287;g2868afacdfa_0_0"/>
          <p:cNvGrpSpPr/>
          <p:nvPr/>
        </p:nvGrpSpPr>
        <p:grpSpPr>
          <a:xfrm>
            <a:off x="10863596" y="0"/>
            <a:ext cx="1328405" cy="6858000"/>
            <a:chOff x="10863596" y="0"/>
            <a:chExt cx="1328405" cy="6858000"/>
          </a:xfrm>
        </p:grpSpPr>
        <p:sp>
          <p:nvSpPr>
            <p:cNvPr id="288" name="Google Shape;288;g2868afacdfa_0_0"/>
            <p:cNvSpPr/>
            <p:nvPr/>
          </p:nvSpPr>
          <p:spPr>
            <a:xfrm rot="10800000">
              <a:off x="10863600" y="0"/>
              <a:ext cx="1328400" cy="685800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95000">
                  <a:srgbClr val="A9BEE4"/>
                </a:gs>
                <a:gs pos="100000">
                  <a:srgbClr val="A9BEE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9" name="Google Shape;289;g2868afacdfa_0_0" descr="A blue and green logo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63596" y="6271491"/>
              <a:ext cx="1328405" cy="5865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0" name="Google Shape;290;g2868afacdfa_0_0"/>
          <p:cNvSpPr txBox="1"/>
          <p:nvPr/>
        </p:nvSpPr>
        <p:spPr>
          <a:xfrm>
            <a:off x="838200" y="1003800"/>
            <a:ext cx="9749100" cy="1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"/>
              <a:buNone/>
            </a:pPr>
            <a:r>
              <a:rPr lang="en-AU" sz="26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TG has selected some expeditions in Wikidata as use cases to be developed into </a:t>
            </a:r>
            <a:r>
              <a:rPr lang="en-AU" sz="26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guiding examples</a:t>
            </a:r>
            <a:r>
              <a:rPr lang="en-AU" sz="26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dirty="0"/>
          </a:p>
        </p:txBody>
      </p:sp>
      <p:pic>
        <p:nvPicPr>
          <p:cNvPr id="291" name="Google Shape;291;g2868afacdfa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200" y="2065450"/>
            <a:ext cx="7954950" cy="44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g2868afacdfa_0_0"/>
          <p:cNvSpPr txBox="1"/>
          <p:nvPr/>
        </p:nvSpPr>
        <p:spPr>
          <a:xfrm>
            <a:off x="1217975" y="6080275"/>
            <a:ext cx="5456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u="sng">
                <a:solidFill>
                  <a:schemeClr val="hlink"/>
                </a:solidFill>
                <a:highlight>
                  <a:schemeClr val="lt2"/>
                </a:highlight>
                <a:hlinkClick r:id="rId5"/>
              </a:rPr>
              <a:t>CC0 Naturalis Biodiversity Center</a:t>
            </a:r>
            <a:r>
              <a:rPr lang="en-AU">
                <a:highlight>
                  <a:schemeClr val="lt2"/>
                </a:highlight>
              </a:rPr>
              <a:t>, </a:t>
            </a:r>
            <a:r>
              <a:rPr lang="en-AU" u="sng">
                <a:solidFill>
                  <a:schemeClr val="hlink"/>
                </a:solidFill>
                <a:highlight>
                  <a:schemeClr val="lt2"/>
                </a:highlight>
                <a:hlinkClick r:id="rId6"/>
              </a:rPr>
              <a:t>Siboga Expedition QQ4201627</a:t>
            </a:r>
            <a:r>
              <a:rPr lang="en-AU">
                <a:solidFill>
                  <a:schemeClr val="dk1"/>
                </a:solidFill>
                <a:highlight>
                  <a:schemeClr val="lt2"/>
                </a:highlight>
              </a:rPr>
              <a:t> </a:t>
            </a:r>
            <a:endParaRPr>
              <a:highlight>
                <a:schemeClr val="lt2"/>
              </a:highlight>
            </a:endParaRPr>
          </a:p>
        </p:txBody>
      </p:sp>
      <p:pic>
        <p:nvPicPr>
          <p:cNvPr id="293" name="Google Shape;293;g2868afacdfa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846325" y="270232"/>
            <a:ext cx="1328400" cy="939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883a185359_0_31"/>
          <p:cNvSpPr txBox="1">
            <a:spLocks noGrp="1"/>
          </p:cNvSpPr>
          <p:nvPr>
            <p:ph type="title"/>
          </p:nvPr>
        </p:nvSpPr>
        <p:spPr>
          <a:xfrm>
            <a:off x="838200" y="360000"/>
            <a:ext cx="105156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</a:pPr>
            <a:r>
              <a:rPr lang="en-AU" sz="3200" b="1" u="sng" dirty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Visualisation of Wikidata expeditions</a:t>
            </a:r>
            <a:endParaRPr dirty="0"/>
          </a:p>
        </p:txBody>
      </p:sp>
      <p:sp>
        <p:nvSpPr>
          <p:cNvPr id="299" name="Google Shape;299;g2883a185359_0_31"/>
          <p:cNvSpPr txBox="1">
            <a:spLocks noGrp="1"/>
          </p:cNvSpPr>
          <p:nvPr>
            <p:ph type="body" idx="1"/>
          </p:nvPr>
        </p:nvSpPr>
        <p:spPr>
          <a:xfrm>
            <a:off x="779450" y="1800000"/>
            <a:ext cx="46908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AU" sz="2200">
                <a:latin typeface="Roboto"/>
                <a:ea typeface="Roboto"/>
                <a:cs typeface="Roboto"/>
                <a:sym typeface="Roboto"/>
              </a:rPr>
              <a:t>General text</a:t>
            </a:r>
            <a:endParaRPr/>
          </a:p>
        </p:txBody>
      </p:sp>
      <p:sp>
        <p:nvSpPr>
          <p:cNvPr id="300" name="Google Shape;300;g2883a185359_0_31"/>
          <p:cNvSpPr txBox="1">
            <a:spLocks noGrp="1"/>
          </p:cNvSpPr>
          <p:nvPr>
            <p:ph type="body" idx="2"/>
          </p:nvPr>
        </p:nvSpPr>
        <p:spPr>
          <a:xfrm>
            <a:off x="5821221" y="1904400"/>
            <a:ext cx="46914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AU" sz="2200">
                <a:latin typeface="Roboto"/>
                <a:ea typeface="Roboto"/>
                <a:cs typeface="Roboto"/>
                <a:sym typeface="Roboto"/>
              </a:rPr>
              <a:t>General text</a:t>
            </a:r>
            <a:endParaRPr/>
          </a:p>
        </p:txBody>
      </p:sp>
      <p:sp>
        <p:nvSpPr>
          <p:cNvPr id="301" name="Google Shape;301;g2883a185359_0_31"/>
          <p:cNvSpPr txBox="1"/>
          <p:nvPr/>
        </p:nvSpPr>
        <p:spPr>
          <a:xfrm>
            <a:off x="544425" y="6182750"/>
            <a:ext cx="72258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"/>
              <a:buNone/>
            </a:pPr>
            <a:r>
              <a:rPr lang="en-AU" sz="1600"/>
              <a:t>S</a:t>
            </a:r>
            <a:r>
              <a:rPr lang="en-AU" sz="16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6"/>
                  </a:ext>
                </a:extLst>
              </a:rPr>
              <a:t>creenshot fro</a:t>
            </a:r>
            <a:r>
              <a:rPr lang="en-AU" sz="1600"/>
              <a:t>m</a:t>
            </a:r>
            <a:r>
              <a:rPr lang="en-AU"/>
              <a:t> </a:t>
            </a:r>
            <a:r>
              <a:rPr lang="en-AU" sz="16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https://invirtu.com/researchexpeditions/?QID=Q1586167</a:t>
            </a:r>
            <a:r>
              <a:rPr lang="en-AU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Photo: Edward S. Curtis, Public domain, via Wikimedia Commons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02" name="Google Shape;302;g2883a185359_0_31"/>
          <p:cNvGrpSpPr/>
          <p:nvPr/>
        </p:nvGrpSpPr>
        <p:grpSpPr>
          <a:xfrm>
            <a:off x="10863596" y="0"/>
            <a:ext cx="1328405" cy="6858000"/>
            <a:chOff x="10863596" y="0"/>
            <a:chExt cx="1328405" cy="6858000"/>
          </a:xfrm>
        </p:grpSpPr>
        <p:sp>
          <p:nvSpPr>
            <p:cNvPr id="303" name="Google Shape;303;g2883a185359_0_31"/>
            <p:cNvSpPr/>
            <p:nvPr/>
          </p:nvSpPr>
          <p:spPr>
            <a:xfrm rot="10800000">
              <a:off x="10863600" y="0"/>
              <a:ext cx="1328400" cy="685800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95000">
                  <a:srgbClr val="A9BEE4"/>
                </a:gs>
                <a:gs pos="100000">
                  <a:srgbClr val="A9BEE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04" name="Google Shape;304;g2883a185359_0_31" descr="A blue and green logo&#10;&#10;Description automatically generated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863596" y="6271491"/>
              <a:ext cx="1328405" cy="5865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5" name="Google Shape;305;g2883a185359_0_31"/>
          <p:cNvSpPr txBox="1"/>
          <p:nvPr/>
        </p:nvSpPr>
        <p:spPr>
          <a:xfrm>
            <a:off x="3725925" y="3429200"/>
            <a:ext cx="3252900" cy="1046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800">
                <a:latin typeface="Calibri"/>
                <a:ea typeface="Calibri"/>
                <a:cs typeface="Calibri"/>
                <a:sym typeface="Calibri"/>
              </a:rPr>
              <a:t>Add an illustration image here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6" name="Google Shape;306;g2883a185359_0_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912" y="1219449"/>
            <a:ext cx="10180087" cy="503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g2883a185359_0_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929793" y="1645075"/>
            <a:ext cx="1196000" cy="1218225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g2883a185359_0_31"/>
          <p:cNvSpPr txBox="1"/>
          <p:nvPr/>
        </p:nvSpPr>
        <p:spPr>
          <a:xfrm>
            <a:off x="10863600" y="4035850"/>
            <a:ext cx="13284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900"/>
              <a:t>Harriman</a:t>
            </a:r>
            <a:r>
              <a:rPr lang="en-AU" sz="1600"/>
              <a:t> Alaska Exp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 b="1" u="sng">
                <a:solidFill>
                  <a:schemeClr val="hlink"/>
                </a:solidFill>
                <a:hlinkClick r:id="rId8"/>
              </a:rPr>
              <a:t>Q1586167</a:t>
            </a: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9" name="Google Shape;309;g2883a185359_0_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846325" y="270232"/>
            <a:ext cx="1328400" cy="939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8dd534397f_0_18"/>
          <p:cNvSpPr txBox="1">
            <a:spLocks noGrp="1"/>
          </p:cNvSpPr>
          <p:nvPr>
            <p:ph type="body" idx="1"/>
          </p:nvPr>
        </p:nvSpPr>
        <p:spPr>
          <a:xfrm>
            <a:off x="838200" y="1904400"/>
            <a:ext cx="46908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The Wikidata item of the </a:t>
            </a:r>
            <a:r>
              <a:rPr lang="en-AU" sz="2200" i="1" dirty="0">
                <a:latin typeface="Roboto"/>
                <a:ea typeface="Roboto"/>
                <a:cs typeface="Roboto"/>
                <a:sym typeface="Roboto"/>
              </a:rPr>
              <a:t>Third Archbold Expedition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contains </a:t>
            </a:r>
            <a:r>
              <a:rPr lang="en-AU" sz="2200" dirty="0" err="1">
                <a:latin typeface="Roboto"/>
                <a:ea typeface="Roboto"/>
                <a:cs typeface="Roboto"/>
                <a:sym typeface="Roboto"/>
              </a:rPr>
              <a:t>a.o.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: 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685800" lvl="1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Collecting camps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685800" lvl="1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•"/>
            </a:pP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Participants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685800" lvl="1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•"/>
            </a:pP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Described by source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685800" lvl="1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•"/>
            </a:pP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Commons Category: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1143000" lvl="2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documentary pictures of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1600200" lvl="3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locations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1600200" lvl="3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crew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1143000" lvl="2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scans of journals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&lt; 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7"/>
                  </a:ext>
                </a:extLst>
              </a:rPr>
              <a:t>What’s missing?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&lt; 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8"/>
                  </a:ext>
                </a:extLst>
              </a:rPr>
              <a:t>How to connect specimens on GBIF?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Use the </a:t>
            </a:r>
            <a:r>
              <a:rPr lang="en-AU" sz="2200" dirty="0" err="1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parentEventID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in CMS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5" name="Google Shape;315;g28dd534397f_0_18"/>
          <p:cNvSpPr txBox="1"/>
          <p:nvPr/>
        </p:nvSpPr>
        <p:spPr>
          <a:xfrm>
            <a:off x="838200" y="1080000"/>
            <a:ext cx="105156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"/>
              <a:buNone/>
            </a:pPr>
            <a:r>
              <a:rPr lang="en-AU" sz="2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Connects collections from several institutes and platforms</a:t>
            </a:r>
            <a:endParaRPr/>
          </a:p>
        </p:txBody>
      </p:sp>
      <p:grpSp>
        <p:nvGrpSpPr>
          <p:cNvPr id="316" name="Google Shape;316;g28dd534397f_0_18"/>
          <p:cNvGrpSpPr/>
          <p:nvPr/>
        </p:nvGrpSpPr>
        <p:grpSpPr>
          <a:xfrm>
            <a:off x="10863596" y="0"/>
            <a:ext cx="1328405" cy="6858000"/>
            <a:chOff x="10863596" y="0"/>
            <a:chExt cx="1328405" cy="6858000"/>
          </a:xfrm>
        </p:grpSpPr>
        <p:sp>
          <p:nvSpPr>
            <p:cNvPr id="317" name="Google Shape;317;g28dd534397f_0_18"/>
            <p:cNvSpPr/>
            <p:nvPr/>
          </p:nvSpPr>
          <p:spPr>
            <a:xfrm rot="10800000">
              <a:off x="10863600" y="0"/>
              <a:ext cx="1328400" cy="685800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95000">
                  <a:srgbClr val="A9BEE4"/>
                </a:gs>
                <a:gs pos="100000">
                  <a:srgbClr val="A9BEE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18" name="Google Shape;318;g28dd534397f_0_18" descr="A blue and green logo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63596" y="6271491"/>
              <a:ext cx="1328405" cy="58650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9" name="Google Shape;319;g28dd534397f_0_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3230" y="1904400"/>
            <a:ext cx="5928446" cy="3794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g28dd534397f_0_18"/>
          <p:cNvSpPr txBox="1"/>
          <p:nvPr/>
        </p:nvSpPr>
        <p:spPr>
          <a:xfrm>
            <a:off x="5601190" y="5677580"/>
            <a:ext cx="6075804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100" u="sng" dirty="0">
                <a:solidFill>
                  <a:srgbClr val="4A86E8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Archbold expedition in the Baliem valley KITLV 113841, CC BY 4.0 Leiden University Librar</a:t>
            </a:r>
            <a:r>
              <a:rPr lang="en-AU" sz="1100" u="sng" dirty="0">
                <a:solidFill>
                  <a:srgbClr val="4A86E8"/>
                </a:solidFill>
              </a:rPr>
              <a:t>ies</a:t>
            </a:r>
            <a:endParaRPr sz="1100" u="sng" dirty="0">
              <a:solidFill>
                <a:srgbClr val="4A86E8"/>
              </a:solidFill>
            </a:endParaRPr>
          </a:p>
        </p:txBody>
      </p:sp>
      <p:sp>
        <p:nvSpPr>
          <p:cNvPr id="321" name="Google Shape;321;g28dd534397f_0_18"/>
          <p:cNvSpPr txBox="1">
            <a:spLocks noGrp="1"/>
          </p:cNvSpPr>
          <p:nvPr>
            <p:ph type="title"/>
          </p:nvPr>
        </p:nvSpPr>
        <p:spPr>
          <a:xfrm>
            <a:off x="838200" y="360000"/>
            <a:ext cx="105156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</a:pPr>
            <a:r>
              <a:rPr lang="en-AU" sz="3100" b="1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Third Archbold Expedition (1938-1939) - Q109712735</a:t>
            </a:r>
            <a:endParaRPr sz="4300"/>
          </a:p>
        </p:txBody>
      </p:sp>
      <p:sp>
        <p:nvSpPr>
          <p:cNvPr id="322" name="Google Shape;322;g28dd534397f_0_18"/>
          <p:cNvSpPr txBox="1">
            <a:spLocks noGrp="1"/>
          </p:cNvSpPr>
          <p:nvPr>
            <p:ph type="body" idx="2"/>
          </p:nvPr>
        </p:nvSpPr>
        <p:spPr>
          <a:xfrm>
            <a:off x="567075" y="6146020"/>
            <a:ext cx="10296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683" dirty="0">
                <a:solidFill>
                  <a:srgbClr val="888888"/>
                </a:solidFill>
              </a:rPr>
              <a:t>Overview of item using tool </a:t>
            </a:r>
            <a:r>
              <a:rPr lang="en-AU" sz="2683" i="1" dirty="0" err="1">
                <a:solidFill>
                  <a:srgbClr val="888888"/>
                </a:solidFill>
              </a:rPr>
              <a:t>Reasonator</a:t>
            </a:r>
            <a:r>
              <a:rPr lang="en-AU" sz="2683" dirty="0">
                <a:solidFill>
                  <a:srgbClr val="888888"/>
                </a:solidFill>
              </a:rPr>
              <a:t>:</a:t>
            </a:r>
            <a:r>
              <a:rPr lang="en-AU" sz="3200" dirty="0"/>
              <a:t> </a:t>
            </a:r>
            <a:r>
              <a:rPr lang="en-AU" sz="2048" u="sng" dirty="0">
                <a:solidFill>
                  <a:schemeClr val="hlink"/>
                </a:solidFill>
                <a:hlinkClick r:id="rId7"/>
              </a:rPr>
              <a:t>https://reasonator.toolforge.org/?q=Q109712735&amp;lang=en</a:t>
            </a:r>
            <a:endParaRPr sz="2048" dirty="0">
              <a:solidFill>
                <a:srgbClr val="0563C1"/>
              </a:solidFill>
            </a:endParaRPr>
          </a:p>
        </p:txBody>
      </p:sp>
      <p:pic>
        <p:nvPicPr>
          <p:cNvPr id="323" name="Google Shape;323;g28dd534397f_0_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969188" y="355062"/>
            <a:ext cx="1117225" cy="607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86323531d2_0_31"/>
          <p:cNvSpPr txBox="1">
            <a:spLocks noGrp="1"/>
          </p:cNvSpPr>
          <p:nvPr>
            <p:ph type="title"/>
          </p:nvPr>
        </p:nvSpPr>
        <p:spPr>
          <a:xfrm>
            <a:off x="838200" y="360000"/>
            <a:ext cx="100254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</a:pPr>
            <a:r>
              <a:rPr lang="en-AU" sz="3000" b="1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Tristan da Cunha Expedition (1937-1938) - Q12007460</a:t>
            </a:r>
            <a:endParaRPr sz="30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9" name="Google Shape;329;g286323531d2_0_31"/>
          <p:cNvSpPr txBox="1">
            <a:spLocks noGrp="1"/>
          </p:cNvSpPr>
          <p:nvPr>
            <p:ph type="body" idx="1"/>
          </p:nvPr>
        </p:nvSpPr>
        <p:spPr>
          <a:xfrm>
            <a:off x="838200" y="1904400"/>
            <a:ext cx="54045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AU" sz="22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Collected material deposited in the Natural History Museum in Oslo</a:t>
            </a:r>
            <a:r>
              <a:rPr lang="en-AU" sz="2200">
                <a:latin typeface="Roboto"/>
                <a:ea typeface="Roboto"/>
                <a:cs typeface="Roboto"/>
                <a:sym typeface="Roboto"/>
              </a:rPr>
              <a:t>.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•"/>
            </a:pPr>
            <a:r>
              <a:rPr lang="en-AU" sz="22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Can be linked to approximately 1354 specimens published in </a:t>
            </a:r>
            <a:r>
              <a:rPr lang="en-AU" sz="22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GBIF</a:t>
            </a:r>
            <a:r>
              <a:rPr lang="en-AU" sz="2200">
                <a:latin typeface="Roboto"/>
                <a:ea typeface="Roboto"/>
                <a:cs typeface="Roboto"/>
                <a:sym typeface="Roboto"/>
              </a:rPr>
              <a:t>.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•"/>
            </a:pPr>
            <a:r>
              <a:rPr lang="en-AU" sz="2200">
                <a:latin typeface="Roboto"/>
                <a:ea typeface="Roboto"/>
                <a:cs typeface="Roboto"/>
                <a:sym typeface="Roboto"/>
              </a:rPr>
              <a:t>Not yet linked using </a:t>
            </a:r>
            <a:r>
              <a:rPr lang="en-AU" sz="2200" b="1">
                <a:latin typeface="Roboto"/>
                <a:ea typeface="Roboto"/>
                <a:cs typeface="Roboto"/>
                <a:sym typeface="Roboto"/>
              </a:rPr>
              <a:t>parentEventID</a:t>
            </a:r>
            <a:r>
              <a:rPr lang="en-AU" sz="2200">
                <a:latin typeface="Roboto"/>
                <a:ea typeface="Roboto"/>
                <a:cs typeface="Roboto"/>
                <a:sym typeface="Roboto"/>
              </a:rPr>
              <a:t> (annotation system under development at the GBIF Node).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0" name="Google Shape;330;g286323531d2_0_31"/>
          <p:cNvSpPr txBox="1"/>
          <p:nvPr/>
        </p:nvSpPr>
        <p:spPr>
          <a:xfrm>
            <a:off x="838200" y="1080000"/>
            <a:ext cx="105156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"/>
              <a:buNone/>
            </a:pPr>
            <a:r>
              <a:rPr lang="en-AU" sz="2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Norwegian expedition from the Natural History Museum in Oslo</a:t>
            </a:r>
            <a:endParaRPr/>
          </a:p>
        </p:txBody>
      </p:sp>
      <p:grpSp>
        <p:nvGrpSpPr>
          <p:cNvPr id="331" name="Google Shape;331;g286323531d2_0_31"/>
          <p:cNvGrpSpPr/>
          <p:nvPr/>
        </p:nvGrpSpPr>
        <p:grpSpPr>
          <a:xfrm>
            <a:off x="10863596" y="0"/>
            <a:ext cx="1328405" cy="6858000"/>
            <a:chOff x="10863596" y="0"/>
            <a:chExt cx="1328405" cy="6858000"/>
          </a:xfrm>
        </p:grpSpPr>
        <p:sp>
          <p:nvSpPr>
            <p:cNvPr id="332" name="Google Shape;332;g286323531d2_0_31"/>
            <p:cNvSpPr/>
            <p:nvPr/>
          </p:nvSpPr>
          <p:spPr>
            <a:xfrm rot="10800000">
              <a:off x="10863600" y="0"/>
              <a:ext cx="1328400" cy="685800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95000">
                  <a:srgbClr val="A9BEE4"/>
                </a:gs>
                <a:gs pos="100000">
                  <a:srgbClr val="A9BEE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33" name="Google Shape;333;g286323531d2_0_31" descr="A blue and green logo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863596" y="6271491"/>
              <a:ext cx="1328405" cy="58650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34" name="Google Shape;334;g286323531d2_0_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23000" y="1828200"/>
            <a:ext cx="3070908" cy="476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g286323531d2_0_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018362" y="360000"/>
            <a:ext cx="1018875" cy="101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868afacdfa_0_49"/>
          <p:cNvSpPr txBox="1">
            <a:spLocks noGrp="1"/>
          </p:cNvSpPr>
          <p:nvPr>
            <p:ph type="title"/>
          </p:nvPr>
        </p:nvSpPr>
        <p:spPr>
          <a:xfrm>
            <a:off x="649300" y="360000"/>
            <a:ext cx="101622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</a:pPr>
            <a:r>
              <a:rPr lang="en-AU" sz="3200" b="1" dirty="0">
                <a:latin typeface="Roboto"/>
                <a:ea typeface="Roboto"/>
                <a:cs typeface="Roboto"/>
                <a:sym typeface="Roboto"/>
              </a:rPr>
              <a:t>Nansen Legacy dataset linked to Wikidata expedition </a:t>
            </a:r>
            <a:endParaRPr sz="3200" b="1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1" name="Google Shape;341;g2868afacdfa_0_49"/>
          <p:cNvSpPr txBox="1">
            <a:spLocks noGrp="1"/>
          </p:cNvSpPr>
          <p:nvPr>
            <p:ph type="body" idx="1"/>
          </p:nvPr>
        </p:nvSpPr>
        <p:spPr>
          <a:xfrm>
            <a:off x="649300" y="1430975"/>
            <a:ext cx="4014000" cy="4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dirty="0">
                <a:latin typeface="Roboto"/>
                <a:ea typeface="Roboto"/>
                <a:cs typeface="Roboto"/>
                <a:sym typeface="Roboto"/>
              </a:rPr>
              <a:t>Dataset on GBIF:</a:t>
            </a:r>
            <a:endParaRPr sz="20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•"/>
            </a:pPr>
            <a:r>
              <a:rPr lang="en-AU" sz="1600" dirty="0">
                <a:latin typeface="Roboto"/>
                <a:ea typeface="Roboto"/>
                <a:cs typeface="Roboto"/>
                <a:sym typeface="Roboto"/>
              </a:rPr>
              <a:t>Trawl catch data from Nansen Legacy</a:t>
            </a:r>
            <a:endParaRPr sz="16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•"/>
            </a:pPr>
            <a:r>
              <a:rPr lang="en-AU" sz="1600" u="sng" dirty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doi:10.21335/nmdc-194651742</a:t>
            </a:r>
            <a:r>
              <a:rPr lang="en-AU" sz="1600" dirty="0">
                <a:latin typeface="Roboto"/>
                <a:ea typeface="Roboto"/>
                <a:cs typeface="Roboto"/>
                <a:sym typeface="Roboto"/>
              </a:rPr>
              <a:t> </a:t>
            </a:r>
            <a:endParaRPr sz="16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dirty="0">
                <a:latin typeface="Roboto"/>
                <a:ea typeface="Roboto"/>
                <a:cs typeface="Roboto"/>
                <a:sym typeface="Roboto"/>
              </a:rPr>
              <a:t>Wikidata Expedition:</a:t>
            </a:r>
            <a:endParaRPr sz="20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•"/>
            </a:pPr>
            <a:r>
              <a:rPr lang="en-AU" sz="1600" dirty="0">
                <a:latin typeface="Roboto"/>
                <a:ea typeface="Roboto"/>
                <a:cs typeface="Roboto"/>
                <a:sym typeface="Roboto"/>
              </a:rPr>
              <a:t>Nansen Legacy Joint Cruise 2-2 24th August - 25th September 2021</a:t>
            </a:r>
            <a:endParaRPr sz="16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•"/>
            </a:pPr>
            <a:r>
              <a:rPr lang="en-AU" sz="1600" u="sng" dirty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Wikidata Q113302355</a:t>
            </a:r>
            <a:endParaRPr sz="13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000" dirty="0">
                <a:latin typeface="Roboto"/>
                <a:ea typeface="Roboto"/>
                <a:cs typeface="Roboto"/>
                <a:sym typeface="Roboto"/>
              </a:rPr>
              <a:t>Linked using </a:t>
            </a:r>
            <a:r>
              <a:rPr lang="en-AU" sz="2000" dirty="0" err="1">
                <a:latin typeface="Roboto"/>
                <a:ea typeface="Roboto"/>
                <a:cs typeface="Roboto"/>
                <a:sym typeface="Roboto"/>
              </a:rPr>
              <a:t>parentEventID</a:t>
            </a:r>
            <a:endParaRPr sz="16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•"/>
            </a:pPr>
            <a:r>
              <a:rPr lang="en-AU" sz="1600" u="sng" dirty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Dataset Events linked to the Wikidata Expedition Entity</a:t>
            </a:r>
            <a:endParaRPr sz="16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600" dirty="0">
                <a:latin typeface="Roboto"/>
                <a:ea typeface="Roboto"/>
                <a:cs typeface="Roboto"/>
                <a:sym typeface="Roboto"/>
              </a:rPr>
              <a:t>Current new datasets published in GBIF from contemporary Nansen Legacy expeditions in the Arctic are linked to Wikidata using </a:t>
            </a:r>
            <a:r>
              <a:rPr lang="en-AU" sz="1600" b="1" dirty="0" err="1">
                <a:latin typeface="Roboto"/>
                <a:ea typeface="Roboto"/>
                <a:cs typeface="Roboto"/>
                <a:sym typeface="Roboto"/>
              </a:rPr>
              <a:t>parentEventID</a:t>
            </a:r>
            <a:r>
              <a:rPr lang="en-AU" sz="1600" dirty="0">
                <a:latin typeface="Roboto"/>
                <a:ea typeface="Roboto"/>
                <a:cs typeface="Roboto"/>
                <a:sym typeface="Roboto"/>
              </a:rPr>
              <a:t>.</a:t>
            </a:r>
            <a:endParaRPr sz="1600" dirty="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42" name="Google Shape;342;g2868afacdfa_0_49"/>
          <p:cNvGrpSpPr/>
          <p:nvPr/>
        </p:nvGrpSpPr>
        <p:grpSpPr>
          <a:xfrm>
            <a:off x="10863596" y="0"/>
            <a:ext cx="1328405" cy="6858000"/>
            <a:chOff x="10863596" y="0"/>
            <a:chExt cx="1328405" cy="6858000"/>
          </a:xfrm>
        </p:grpSpPr>
        <p:sp>
          <p:nvSpPr>
            <p:cNvPr id="343" name="Google Shape;343;g2868afacdfa_0_49"/>
            <p:cNvSpPr/>
            <p:nvPr/>
          </p:nvSpPr>
          <p:spPr>
            <a:xfrm rot="10800000">
              <a:off x="10863600" y="0"/>
              <a:ext cx="1328400" cy="685800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95000">
                  <a:srgbClr val="A9BEE4"/>
                </a:gs>
                <a:gs pos="100000">
                  <a:srgbClr val="A9BEE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44" name="Google Shape;344;g2868afacdfa_0_49" descr="A blue and green logo&#10;&#10;Description automatically generate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863596" y="6271491"/>
              <a:ext cx="1328405" cy="58650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45" name="Google Shape;345;g2868afacdfa_0_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48700" y="1157043"/>
            <a:ext cx="5893801" cy="5333459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g2868afacdfa_0_49"/>
          <p:cNvSpPr/>
          <p:nvPr/>
        </p:nvSpPr>
        <p:spPr>
          <a:xfrm>
            <a:off x="7312800" y="3808275"/>
            <a:ext cx="244500" cy="2568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g2868afacdfa_0_49"/>
          <p:cNvSpPr/>
          <p:nvPr/>
        </p:nvSpPr>
        <p:spPr>
          <a:xfrm>
            <a:off x="4879200" y="1738825"/>
            <a:ext cx="2433600" cy="2568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8" name="Google Shape;348;g2868afacdfa_0_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993075" y="360000"/>
            <a:ext cx="1109800" cy="11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g2868afacdfa_0_4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972899" y="1789931"/>
            <a:ext cx="1109800" cy="1065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g2868afacdfa_0_4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863595" y="3046970"/>
            <a:ext cx="1328400" cy="132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g2868afacdfa_0_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8636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g2868afacdfa_0_83"/>
          <p:cNvSpPr txBox="1">
            <a:spLocks noGrp="1"/>
          </p:cNvSpPr>
          <p:nvPr>
            <p:ph type="title"/>
          </p:nvPr>
        </p:nvSpPr>
        <p:spPr>
          <a:xfrm>
            <a:off x="838200" y="360000"/>
            <a:ext cx="105156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</a:pPr>
            <a:r>
              <a:rPr lang="en-AU" sz="3200" b="1">
                <a:latin typeface="Roboto"/>
                <a:ea typeface="Roboto"/>
                <a:cs typeface="Roboto"/>
                <a:sym typeface="Roboto"/>
              </a:rPr>
              <a:t>Outlook and further work</a:t>
            </a:r>
            <a:endParaRPr/>
          </a:p>
        </p:txBody>
      </p:sp>
      <p:sp>
        <p:nvSpPr>
          <p:cNvPr id="357" name="Google Shape;357;g2868afacdfa_0_83"/>
          <p:cNvSpPr txBox="1"/>
          <p:nvPr/>
        </p:nvSpPr>
        <p:spPr>
          <a:xfrm>
            <a:off x="838200" y="927600"/>
            <a:ext cx="105156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"/>
              <a:buNone/>
            </a:pPr>
            <a:r>
              <a:rPr lang="en-AU" sz="2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Further tasks planned for the Expeditions task group</a:t>
            </a:r>
            <a:endParaRPr/>
          </a:p>
        </p:txBody>
      </p:sp>
      <p:grpSp>
        <p:nvGrpSpPr>
          <p:cNvPr id="358" name="Google Shape;358;g2868afacdfa_0_83"/>
          <p:cNvGrpSpPr/>
          <p:nvPr/>
        </p:nvGrpSpPr>
        <p:grpSpPr>
          <a:xfrm>
            <a:off x="10863596" y="0"/>
            <a:ext cx="1328405" cy="6858000"/>
            <a:chOff x="10863596" y="0"/>
            <a:chExt cx="1328405" cy="6858000"/>
          </a:xfrm>
        </p:grpSpPr>
        <p:sp>
          <p:nvSpPr>
            <p:cNvPr id="359" name="Google Shape;359;g2868afacdfa_0_83"/>
            <p:cNvSpPr/>
            <p:nvPr/>
          </p:nvSpPr>
          <p:spPr>
            <a:xfrm rot="10800000">
              <a:off x="10863600" y="0"/>
              <a:ext cx="1328400" cy="685800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95000">
                  <a:srgbClr val="A9BEE4"/>
                </a:gs>
                <a:gs pos="100000">
                  <a:srgbClr val="A9BEE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60" name="Google Shape;360;g2868afacdfa_0_83" descr="A blue and green logo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863596" y="6271491"/>
              <a:ext cx="1328405" cy="5865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1" name="Google Shape;361;g2868afacdfa_0_83"/>
          <p:cNvSpPr txBox="1"/>
          <p:nvPr/>
        </p:nvSpPr>
        <p:spPr>
          <a:xfrm>
            <a:off x="353675" y="6363425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100" u="sng">
                <a:solidFill>
                  <a:schemeClr val="hlink"/>
                </a:solidFill>
                <a:highlight>
                  <a:schemeClr val="lt2"/>
                </a:highlight>
                <a:hlinkClick r:id="rId5"/>
              </a:rPr>
              <a:t>CC BY 2.0 Oak Ridge National Laboratory</a:t>
            </a:r>
            <a:endParaRPr>
              <a:highlight>
                <a:schemeClr val="lt2"/>
              </a:highligh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8503c5074e_9_253"/>
          <p:cNvSpPr txBox="1">
            <a:spLocks noGrp="1"/>
          </p:cNvSpPr>
          <p:nvPr>
            <p:ph type="title"/>
          </p:nvPr>
        </p:nvSpPr>
        <p:spPr>
          <a:xfrm>
            <a:off x="838200" y="360000"/>
            <a:ext cx="105156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</a:pPr>
            <a:r>
              <a:rPr lang="en-AU" sz="3200" b="1">
                <a:latin typeface="Roboto"/>
                <a:ea typeface="Roboto"/>
                <a:cs typeface="Roboto"/>
                <a:sym typeface="Roboto"/>
              </a:rPr>
              <a:t>Outlook</a:t>
            </a:r>
            <a:endParaRPr/>
          </a:p>
        </p:txBody>
      </p:sp>
      <p:sp>
        <p:nvSpPr>
          <p:cNvPr id="367" name="Google Shape;367;g28503c5074e_9_253"/>
          <p:cNvSpPr txBox="1">
            <a:spLocks noGrp="1"/>
          </p:cNvSpPr>
          <p:nvPr>
            <p:ph type="body" idx="1"/>
          </p:nvPr>
        </p:nvSpPr>
        <p:spPr>
          <a:xfrm>
            <a:off x="838199" y="2133001"/>
            <a:ext cx="4980149" cy="43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308" b="1" dirty="0">
                <a:latin typeface="Roboto"/>
                <a:ea typeface="Roboto"/>
                <a:cs typeface="Roboto"/>
                <a:sym typeface="Roboto"/>
              </a:rPr>
              <a:t>Bionomia</a:t>
            </a:r>
            <a:endParaRPr sz="2308" b="1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We want to explore linking Research Expeditions in Wikidata to specimens with Bionomia.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The whereabout of 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expedition participants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can be used to validate Bionomia annotations for 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collectors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.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Participants in given research expeditions can guide suggestions for Bionomia annotations on specimens linked to the expedition.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8" name="Google Shape;368;g28503c5074e_9_253"/>
          <p:cNvSpPr txBox="1">
            <a:spLocks noGrp="1"/>
          </p:cNvSpPr>
          <p:nvPr>
            <p:ph type="body" idx="2"/>
          </p:nvPr>
        </p:nvSpPr>
        <p:spPr>
          <a:xfrm>
            <a:off x="6017699" y="2133000"/>
            <a:ext cx="4494925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300" b="1" dirty="0">
                <a:latin typeface="Roboto"/>
                <a:ea typeface="Roboto"/>
                <a:cs typeface="Roboto"/>
                <a:sym typeface="Roboto"/>
              </a:rPr>
              <a:t>GRSciColl</a:t>
            </a:r>
            <a:endParaRPr sz="2300" b="1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We want to explore if GRSciColl (or something similar) can be expanded to include the </a:t>
            </a:r>
            <a:r>
              <a:rPr lang="en-AU" sz="2200" b="1" dirty="0">
                <a:latin typeface="Roboto"/>
                <a:ea typeface="Roboto"/>
                <a:cs typeface="Roboto"/>
                <a:sym typeface="Roboto"/>
              </a:rPr>
              <a:t>normative identifiers</a:t>
            </a: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 for research expeditions.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Roboto"/>
              <a:buChar char="•"/>
            </a:pPr>
            <a:r>
              <a:rPr lang="en-AU" sz="2200" dirty="0">
                <a:latin typeface="Roboto"/>
                <a:ea typeface="Roboto"/>
                <a:cs typeface="Roboto"/>
                <a:sym typeface="Roboto"/>
              </a:rPr>
              <a:t>And designed to be linked to their Wikidata items and described further here, in Wikidata.</a:t>
            </a:r>
            <a:endParaRPr sz="2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9" name="Google Shape;369;g28503c5074e_9_253"/>
          <p:cNvSpPr txBox="1"/>
          <p:nvPr/>
        </p:nvSpPr>
        <p:spPr>
          <a:xfrm>
            <a:off x="838200" y="889925"/>
            <a:ext cx="4824900" cy="11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"/>
              <a:buNone/>
            </a:pPr>
            <a:r>
              <a:rPr lang="en-AU" sz="2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New applications for Research Expedition descriptions</a:t>
            </a:r>
            <a:endParaRPr/>
          </a:p>
        </p:txBody>
      </p:sp>
      <p:grpSp>
        <p:nvGrpSpPr>
          <p:cNvPr id="370" name="Google Shape;370;g28503c5074e_9_253"/>
          <p:cNvGrpSpPr/>
          <p:nvPr/>
        </p:nvGrpSpPr>
        <p:grpSpPr>
          <a:xfrm>
            <a:off x="10863596" y="0"/>
            <a:ext cx="1328405" cy="6858000"/>
            <a:chOff x="10863596" y="0"/>
            <a:chExt cx="1328405" cy="6858000"/>
          </a:xfrm>
        </p:grpSpPr>
        <p:sp>
          <p:nvSpPr>
            <p:cNvPr id="371" name="Google Shape;371;g28503c5074e_9_253"/>
            <p:cNvSpPr/>
            <p:nvPr/>
          </p:nvSpPr>
          <p:spPr>
            <a:xfrm rot="10800000">
              <a:off x="10863600" y="0"/>
              <a:ext cx="1328400" cy="685800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95000">
                  <a:srgbClr val="A9BEE4"/>
                </a:gs>
                <a:gs pos="100000">
                  <a:srgbClr val="A9BEE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72" name="Google Shape;372;g28503c5074e_9_253" descr="A blue and green logo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63596" y="6271491"/>
              <a:ext cx="1328405" cy="58650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73" name="Google Shape;373;g28503c5074e_9_2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62950" y="2531450"/>
            <a:ext cx="929700" cy="92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g28503c5074e_9_2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3600" y="3932275"/>
            <a:ext cx="1328400" cy="132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g28503c5074e_9_2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50100" y="35000"/>
            <a:ext cx="5037300" cy="183835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g28503c5074e_9_253"/>
          <p:cNvSpPr txBox="1"/>
          <p:nvPr/>
        </p:nvSpPr>
        <p:spPr>
          <a:xfrm>
            <a:off x="6017700" y="1042325"/>
            <a:ext cx="1944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200" b="1" u="sng">
                <a:solidFill>
                  <a:schemeClr val="hlink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7"/>
              </a:rPr>
              <a:t>CC BY 4.0 </a:t>
            </a:r>
            <a:r>
              <a:rPr lang="en-AU" sz="1200" b="1" u="sng">
                <a:solidFill>
                  <a:schemeClr val="hlink"/>
                </a:solidFill>
                <a:highlight>
                  <a:srgbClr val="F8F9FA"/>
                </a:highlight>
                <a:latin typeface="Calibri"/>
                <a:ea typeface="Calibri"/>
                <a:cs typeface="Calibri"/>
                <a:sym typeface="Calibri"/>
                <a:hlinkClick r:id="rId7"/>
              </a:rPr>
              <a:t>Kimberly Tamkun</a:t>
            </a:r>
            <a:endParaRPr sz="12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28503c5074e_9_84"/>
          <p:cNvSpPr txBox="1">
            <a:spLocks noGrp="1"/>
          </p:cNvSpPr>
          <p:nvPr>
            <p:ph type="title"/>
          </p:nvPr>
        </p:nvSpPr>
        <p:spPr>
          <a:xfrm>
            <a:off x="838200" y="360000"/>
            <a:ext cx="100254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None/>
            </a:pPr>
            <a:r>
              <a:rPr lang="en-AU" sz="2800" b="1" dirty="0">
                <a:latin typeface="Roboto"/>
                <a:ea typeface="Roboto"/>
                <a:cs typeface="Roboto"/>
                <a:sym typeface="Roboto"/>
              </a:rPr>
              <a:t>Task Groups are organized under one of the Interest Groups</a:t>
            </a:r>
            <a:endParaRPr sz="3600" dirty="0"/>
          </a:p>
        </p:txBody>
      </p:sp>
      <p:sp>
        <p:nvSpPr>
          <p:cNvPr id="382" name="Google Shape;382;g28503c5074e_9_84"/>
          <p:cNvSpPr txBox="1">
            <a:spLocks noGrp="1"/>
          </p:cNvSpPr>
          <p:nvPr>
            <p:ph type="body" idx="1"/>
          </p:nvPr>
        </p:nvSpPr>
        <p:spPr>
          <a:xfrm>
            <a:off x="838200" y="2186274"/>
            <a:ext cx="4057125" cy="342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3500" dirty="0">
                <a:latin typeface="Roboto"/>
                <a:ea typeface="Roboto"/>
                <a:cs typeface="Roboto"/>
                <a:sym typeface="Roboto"/>
              </a:rPr>
              <a:t>Contact us if you are interested to join this task group!</a:t>
            </a:r>
            <a:endParaRPr sz="3500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33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2433" dirty="0">
                <a:latin typeface="Roboto"/>
                <a:ea typeface="Roboto"/>
                <a:cs typeface="Roboto"/>
                <a:sym typeface="Roboto"/>
              </a:rPr>
              <a:t>Sabine von Mering </a:t>
            </a:r>
            <a:r>
              <a:rPr lang="en-AU" sz="2133" dirty="0">
                <a:latin typeface="Roboto"/>
                <a:ea typeface="Roboto"/>
                <a:cs typeface="Roboto"/>
                <a:sym typeface="Roboto"/>
                <a:hlinkClick r:id="rId3"/>
              </a:rPr>
              <a:t>sabine.vonmering@mfn.berlin</a:t>
            </a:r>
            <a:endParaRPr sz="2133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https://www.wikidata.org/wiki/Wikidata:WikiProject_Research_expeditions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3" name="Google Shape;383;g28503c5074e_9_84"/>
          <p:cNvSpPr txBox="1"/>
          <p:nvPr/>
        </p:nvSpPr>
        <p:spPr>
          <a:xfrm>
            <a:off x="838200" y="1062260"/>
            <a:ext cx="9863400" cy="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Roboto"/>
              <a:buNone/>
            </a:pPr>
            <a:r>
              <a:rPr lang="en-AU" sz="24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Which IG is most relevant for the proposed Research Expeditions TG?</a:t>
            </a:r>
            <a:endParaRPr sz="24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84" name="Google Shape;384;g28503c5074e_9_84"/>
          <p:cNvGrpSpPr/>
          <p:nvPr/>
        </p:nvGrpSpPr>
        <p:grpSpPr>
          <a:xfrm>
            <a:off x="10863596" y="0"/>
            <a:ext cx="1328405" cy="6858000"/>
            <a:chOff x="10863596" y="0"/>
            <a:chExt cx="1328405" cy="6858000"/>
          </a:xfrm>
        </p:grpSpPr>
        <p:sp>
          <p:nvSpPr>
            <p:cNvPr id="385" name="Google Shape;385;g28503c5074e_9_84"/>
            <p:cNvSpPr/>
            <p:nvPr/>
          </p:nvSpPr>
          <p:spPr>
            <a:xfrm rot="10800000">
              <a:off x="10863600" y="0"/>
              <a:ext cx="1328400" cy="685800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95000">
                  <a:srgbClr val="A9BEE4"/>
                </a:gs>
                <a:gs pos="100000">
                  <a:srgbClr val="A9BEE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6" name="Google Shape;386;g28503c5074e_9_84" descr="A blue and green logo&#10;&#10;Description automatically generated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863596" y="6271491"/>
              <a:ext cx="1328405" cy="58650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87" name="Google Shape;387;g28503c5074e_9_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74775" y="178275"/>
            <a:ext cx="1106050" cy="106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g28503c5074e_9_8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74303" y="1853150"/>
            <a:ext cx="4532454" cy="4418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"/>
          <p:cNvSpPr txBox="1">
            <a:spLocks noGrp="1"/>
          </p:cNvSpPr>
          <p:nvPr>
            <p:ph type="ctrTitle"/>
          </p:nvPr>
        </p:nvSpPr>
        <p:spPr>
          <a:xfrm>
            <a:off x="838800" y="360000"/>
            <a:ext cx="3996113" cy="1029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</a:pPr>
            <a:r>
              <a:rPr lang="en-AU" sz="3200" b="1">
                <a:latin typeface="Roboto"/>
                <a:ea typeface="Roboto"/>
                <a:cs typeface="Roboto"/>
                <a:sym typeface="Roboto"/>
              </a:rPr>
              <a:t>Acknowledgements</a:t>
            </a:r>
            <a:br>
              <a:rPr lang="en-AU" sz="3200" b="1">
                <a:latin typeface="Roboto"/>
                <a:ea typeface="Roboto"/>
                <a:cs typeface="Roboto"/>
                <a:sym typeface="Roboto"/>
              </a:rPr>
            </a:br>
            <a:endParaRPr sz="32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4" name="Google Shape;394;p6"/>
          <p:cNvSpPr/>
          <p:nvPr/>
        </p:nvSpPr>
        <p:spPr>
          <a:xfrm>
            <a:off x="221873" y="5741633"/>
            <a:ext cx="929700" cy="929700"/>
          </a:xfrm>
          <a:prstGeom prst="ellipse">
            <a:avLst/>
          </a:prstGeom>
          <a:solidFill>
            <a:srgbClr val="01526F">
              <a:alpha val="2941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r>
              <a:rPr lang="en-AU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Logo 1</a:t>
            </a: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5" name="Google Shape;395;p6"/>
          <p:cNvSpPr/>
          <p:nvPr/>
        </p:nvSpPr>
        <p:spPr>
          <a:xfrm>
            <a:off x="1620360" y="5741633"/>
            <a:ext cx="929700" cy="929700"/>
          </a:xfrm>
          <a:prstGeom prst="ellipse">
            <a:avLst/>
          </a:prstGeom>
          <a:solidFill>
            <a:srgbClr val="01526F">
              <a:alpha val="2941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6" name="Google Shape;396;p6"/>
          <p:cNvSpPr/>
          <p:nvPr/>
        </p:nvSpPr>
        <p:spPr>
          <a:xfrm>
            <a:off x="3044486" y="5741633"/>
            <a:ext cx="929700" cy="929700"/>
          </a:xfrm>
          <a:prstGeom prst="ellipse">
            <a:avLst/>
          </a:prstGeom>
          <a:solidFill>
            <a:srgbClr val="01526F">
              <a:alpha val="2941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7" name="Google Shape;397;p6"/>
          <p:cNvSpPr txBox="1"/>
          <p:nvPr/>
        </p:nvSpPr>
        <p:spPr>
          <a:xfrm>
            <a:off x="838800" y="1731825"/>
            <a:ext cx="43944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David Shorthouse, Bionomia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Biodiversity Heritage Library</a:t>
            </a:r>
            <a:endParaRPr sz="2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oboto"/>
              <a:buChar char="•"/>
            </a:pPr>
            <a:r>
              <a:rPr lang="en-AU" sz="2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GRSciColl editors</a:t>
            </a:r>
            <a:endParaRPr sz="2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AU" sz="2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Wikidata editors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6"/>
          <p:cNvSpPr/>
          <p:nvPr/>
        </p:nvSpPr>
        <p:spPr>
          <a:xfrm>
            <a:off x="4468612" y="5741633"/>
            <a:ext cx="929700" cy="929700"/>
          </a:xfrm>
          <a:prstGeom prst="ellipse">
            <a:avLst/>
          </a:prstGeom>
          <a:solidFill>
            <a:srgbClr val="01526F">
              <a:alpha val="2941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endParaRPr sz="12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99" name="Google Shape;399;p6"/>
          <p:cNvGrpSpPr/>
          <p:nvPr/>
        </p:nvGrpSpPr>
        <p:grpSpPr>
          <a:xfrm>
            <a:off x="10863596" y="0"/>
            <a:ext cx="1328404" cy="6858000"/>
            <a:chOff x="10863596" y="0"/>
            <a:chExt cx="1328404" cy="6858000"/>
          </a:xfrm>
        </p:grpSpPr>
        <p:sp>
          <p:nvSpPr>
            <p:cNvPr id="400" name="Google Shape;400;p6"/>
            <p:cNvSpPr/>
            <p:nvPr/>
          </p:nvSpPr>
          <p:spPr>
            <a:xfrm rot="10800000">
              <a:off x="10863600" y="0"/>
              <a:ext cx="1328400" cy="685800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95000">
                  <a:srgbClr val="A9BEE4"/>
                </a:gs>
                <a:gs pos="100000">
                  <a:srgbClr val="A9BEE4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01" name="Google Shape;401;p6" descr="A blue and green logo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63596" y="6271491"/>
              <a:ext cx="1328403" cy="5865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2" name="Google Shape;402;p6"/>
          <p:cNvSpPr txBox="1"/>
          <p:nvPr/>
        </p:nvSpPr>
        <p:spPr>
          <a:xfrm>
            <a:off x="5868045" y="974381"/>
            <a:ext cx="4525819" cy="475672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AU"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  <a:endParaRPr sz="24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3" name="Google Shape;403;p6"/>
          <p:cNvSpPr txBox="1"/>
          <p:nvPr/>
        </p:nvSpPr>
        <p:spPr>
          <a:xfrm>
            <a:off x="6077830" y="2626961"/>
            <a:ext cx="411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</a:pPr>
            <a:r>
              <a:rPr lang="en-AU"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Image </a:t>
            </a:r>
            <a:endParaRPr sz="1800" b="0" i="0" u="none" strike="noStrike" cap="non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04" name="Google Shape;404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875" y="5741625"/>
            <a:ext cx="929700" cy="92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33825" y="5472075"/>
            <a:ext cx="1328400" cy="132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72750" y="5830874"/>
            <a:ext cx="1073150" cy="751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67150" y="5805824"/>
            <a:ext cx="1132599" cy="801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52563" y="974374"/>
            <a:ext cx="4756792" cy="4756725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6"/>
          <p:cNvSpPr txBox="1"/>
          <p:nvPr/>
        </p:nvSpPr>
        <p:spPr>
          <a:xfrm>
            <a:off x="5978880" y="5297800"/>
            <a:ext cx="4331856" cy="338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unito"/>
              <a:buNone/>
            </a:pPr>
            <a:r>
              <a:rPr lang="en-AU" sz="1000">
                <a:solidFill>
                  <a:schemeClr val="dk1"/>
                </a:solidFill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Photo:CC0 Dag Endresen, Luxembourg Natural History Museum</a:t>
            </a:r>
            <a:endParaRPr sz="1000" b="0" i="0" u="none" strike="noStrike" cap="none">
              <a:solidFill>
                <a:schemeClr val="dk1"/>
              </a:solidFill>
              <a:highlight>
                <a:schemeClr val="lt2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2427</Words>
  <Application>Microsoft Macintosh PowerPoint</Application>
  <PresentationFormat>Widescreen</PresentationFormat>
  <Paragraphs>225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Calibri</vt:lpstr>
      <vt:lpstr>Nunito</vt:lpstr>
      <vt:lpstr>Arial</vt:lpstr>
      <vt:lpstr>Linux Libertine</vt:lpstr>
      <vt:lpstr>Roboto</vt:lpstr>
      <vt:lpstr>Office Theme</vt:lpstr>
      <vt:lpstr>Office Theme</vt:lpstr>
      <vt:lpstr>Modelling Research Expeditions in Wikidata: Best Practice for Standardisation and Contextualisation</vt:lpstr>
      <vt:lpstr>Modelling Research Expeditions in Wikidata</vt:lpstr>
      <vt:lpstr>TDWG Task group on Research Expeditions</vt:lpstr>
      <vt:lpstr>TDWG Task group on Research Expeditions</vt:lpstr>
      <vt:lpstr>Why document research expeditions in Wikidata?</vt:lpstr>
      <vt:lpstr>Wikidata Research Expedition - Q366301</vt:lpstr>
      <vt:lpstr>Wikidata Research Expedition - Q366301</vt:lpstr>
      <vt:lpstr>Wikidata WikiProject Research Expeditions</vt:lpstr>
      <vt:lpstr>Wikidata Research Expedition - Q366301</vt:lpstr>
      <vt:lpstr>Examples of expeditions described in Wikidata</vt:lpstr>
      <vt:lpstr>Visualisation of Wikidata expeditions</vt:lpstr>
      <vt:lpstr>Third Archbold Expedition (1938-1939) - Q109712735</vt:lpstr>
      <vt:lpstr>Tristan da Cunha Expedition (1937-1938) - Q12007460</vt:lpstr>
      <vt:lpstr>Nansen Legacy dataset linked to Wikidata expedition </vt:lpstr>
      <vt:lpstr>Outlook and further work</vt:lpstr>
      <vt:lpstr>Outlook</vt:lpstr>
      <vt:lpstr>Task Groups are organized under one of the Interest Groups</vt:lpstr>
      <vt:lpstr>Acknowledgements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Modelling Research Expeditions in Wikidata: Best Practice for Standardisation and Contextualisation</dc:title>
  <dc:creator>Julia Percy Bower</dc:creator>
  <cp:lastModifiedBy>Dag Endresen</cp:lastModifiedBy>
  <cp:revision>6</cp:revision>
  <dcterms:created xsi:type="dcterms:W3CDTF">2023-09-07T00:38:26Z</dcterms:created>
  <dcterms:modified xsi:type="dcterms:W3CDTF">2023-10-10T12:56:49Z</dcterms:modified>
</cp:coreProperties>
</file>