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5" r:id="rId2"/>
    <p:sldId id="266" r:id="rId3"/>
    <p:sldId id="268" r:id="rId4"/>
    <p:sldId id="269" r:id="rId5"/>
    <p:sldId id="270" r:id="rId6"/>
    <p:sldId id="281" r:id="rId7"/>
    <p:sldId id="272" r:id="rId8"/>
    <p:sldId id="277" r:id="rId9"/>
    <p:sldId id="276" r:id="rId10"/>
    <p:sldId id="28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127"/>
    <a:srgbClr val="3E9034"/>
    <a:srgbClr val="285519"/>
    <a:srgbClr val="3FE905"/>
    <a:srgbClr val="36AD47"/>
    <a:srgbClr val="FDB002"/>
    <a:srgbClr val="7E785F"/>
    <a:srgbClr val="3A3533"/>
    <a:srgbClr val="6EB33E"/>
    <a:srgbClr val="12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6" autoAdjust="0"/>
    <p:restoredTop sz="93568" autoAdjust="0"/>
  </p:normalViewPr>
  <p:slideViewPr>
    <p:cSldViewPr snapToGrid="0" snapToObjects="1">
      <p:cViewPr varScale="1">
        <p:scale>
          <a:sx n="106" d="100"/>
          <a:sy n="106" d="100"/>
        </p:scale>
        <p:origin x="-128" y="-112"/>
      </p:cViewPr>
      <p:guideLst>
        <p:guide orient="horz" pos="728"/>
        <p:guide pos="34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5D357-652C-AB41-8F95-13024464AB70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F35C4-CC97-7840-A522-E4995AD00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96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5C11-D0F1-1F46-B28E-9084657905D0}" type="datetimeFigureOut">
              <a:rPr lang="en-US" smtClean="0"/>
              <a:t>2015-10-28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329C-91F7-CD43-B485-EB526DB26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2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Jason</a:t>
            </a:r>
            <a:r>
              <a:rPr lang="es-ES" dirty="0" smtClean="0"/>
              <a:t> Young, </a:t>
            </a:r>
            <a:r>
              <a:rPr lang="es-ES" dirty="0" err="1" smtClean="0"/>
              <a:t>shared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baseline="0" dirty="0" smtClean="0"/>
              <a:t> </a:t>
            </a:r>
            <a:r>
              <a:rPr lang="es-ES" dirty="0" smtClean="0"/>
              <a:t>http://www.freeimages.com/photo/logbook-1548276.</a:t>
            </a:r>
          </a:p>
          <a:p>
            <a:r>
              <a:rPr lang="es-ES" dirty="0" smtClean="0"/>
              <a:t>http://</a:t>
            </a:r>
            <a:r>
              <a:rPr lang="es-ES" dirty="0" err="1" smtClean="0"/>
              <a:t>community.gbif.org</a:t>
            </a:r>
            <a:r>
              <a:rPr lang="es-ES" dirty="0" smtClean="0"/>
              <a:t>/</a:t>
            </a:r>
            <a:r>
              <a:rPr lang="es-ES" dirty="0" err="1" smtClean="0"/>
              <a:t>pg</a:t>
            </a:r>
            <a:r>
              <a:rPr lang="es-ES" dirty="0" smtClean="0"/>
              <a:t>/</a:t>
            </a:r>
            <a:r>
              <a:rPr lang="es-ES" dirty="0" err="1" smtClean="0"/>
              <a:t>pages</a:t>
            </a:r>
            <a:r>
              <a:rPr lang="es-ES" dirty="0" smtClean="0"/>
              <a:t>/</a:t>
            </a:r>
            <a:r>
              <a:rPr lang="es-ES" dirty="0" err="1" smtClean="0"/>
              <a:t>view</a:t>
            </a:r>
            <a:r>
              <a:rPr lang="es-ES" dirty="0" smtClean="0"/>
              <a:t>/48369/session-01-introduction-to-the-course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Image: http://</a:t>
            </a:r>
            <a:r>
              <a:rPr lang="en-US" dirty="0" err="1" smtClean="0"/>
              <a:t>community.gbif.org</a:t>
            </a:r>
            <a:r>
              <a:rPr lang="en-US" dirty="0" smtClean="0"/>
              <a:t>/</a:t>
            </a:r>
            <a:r>
              <a:rPr lang="en-US" dirty="0" err="1" smtClean="0"/>
              <a:t>pg</a:t>
            </a:r>
            <a:r>
              <a:rPr lang="en-US" dirty="0" smtClean="0"/>
              <a:t>/photos/view/49732/training-day-1-introductions-group-purple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078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 smtClean="0"/>
              <a:t>Image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Jason</a:t>
            </a:r>
            <a:r>
              <a:rPr lang="es-ES" dirty="0" smtClean="0"/>
              <a:t> Young, </a:t>
            </a:r>
            <a:r>
              <a:rPr lang="es-ES" dirty="0" err="1" smtClean="0"/>
              <a:t>shared</a:t>
            </a:r>
            <a:r>
              <a:rPr lang="es-ES" dirty="0" smtClean="0"/>
              <a:t> </a:t>
            </a:r>
            <a:r>
              <a:rPr lang="es-ES" dirty="0" err="1" smtClean="0"/>
              <a:t>via</a:t>
            </a:r>
            <a:r>
              <a:rPr lang="es-ES" baseline="0" dirty="0" smtClean="0"/>
              <a:t> </a:t>
            </a:r>
            <a:r>
              <a:rPr lang="es-ES" dirty="0" smtClean="0"/>
              <a:t>http://www.freeimages.com/photo/logbook-1548276.</a:t>
            </a:r>
          </a:p>
          <a:p>
            <a:r>
              <a:rPr lang="es-ES" dirty="0" smtClean="0"/>
              <a:t>http://</a:t>
            </a:r>
            <a:r>
              <a:rPr lang="es-ES" dirty="0" err="1" smtClean="0"/>
              <a:t>community.gbif.org</a:t>
            </a:r>
            <a:r>
              <a:rPr lang="es-ES" dirty="0" smtClean="0"/>
              <a:t>/</a:t>
            </a:r>
            <a:r>
              <a:rPr lang="es-ES" dirty="0" err="1" smtClean="0"/>
              <a:t>pg</a:t>
            </a:r>
            <a:r>
              <a:rPr lang="es-ES" dirty="0" smtClean="0"/>
              <a:t>/</a:t>
            </a:r>
            <a:r>
              <a:rPr lang="es-ES" dirty="0" err="1" smtClean="0"/>
              <a:t>pages</a:t>
            </a:r>
            <a:r>
              <a:rPr lang="es-ES" dirty="0" smtClean="0"/>
              <a:t>/</a:t>
            </a:r>
            <a:r>
              <a:rPr lang="es-ES" dirty="0" err="1" smtClean="0"/>
              <a:t>view</a:t>
            </a:r>
            <a:r>
              <a:rPr lang="es-ES" dirty="0" smtClean="0"/>
              <a:t>/48369/session-01-introduction-to-the-course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1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440597" y="6324600"/>
            <a:ext cx="831950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8"/>
            <a:ext cx="8053388" cy="323851"/>
          </a:xfrm>
        </p:spPr>
        <p:txBody>
          <a:bodyPr lIns="0">
            <a:normAutofit/>
          </a:bodyPr>
          <a:lstStyle>
            <a:lvl1pPr marL="0" indent="0" algn="r">
              <a:buNone/>
              <a:defRPr sz="9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0597" y="2184401"/>
            <a:ext cx="8054116" cy="3234267"/>
          </a:xfrm>
        </p:spPr>
        <p:txBody>
          <a:bodyPr anchor="b" anchorCtr="0">
            <a:noAutofit/>
          </a:bodyPr>
          <a:lstStyle>
            <a:lvl1pPr algn="l">
              <a:defRPr sz="4400" b="1" i="0" cap="none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40597" y="5503334"/>
            <a:ext cx="8054116" cy="718991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kern="1000" cap="none" spc="-5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86" b="23848"/>
          <a:stretch/>
        </p:blipFill>
        <p:spPr>
          <a:xfrm>
            <a:off x="0" y="1706879"/>
            <a:ext cx="9144000" cy="2936241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/>
        </p:spPr>
      </p:pic>
      <p:pic>
        <p:nvPicPr>
          <p:cNvPr id="4" name="Picture 3" descr="GBIF-2015-ful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7" y="80208"/>
            <a:ext cx="3810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1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7"/>
            <a:ext cx="8229600" cy="793915"/>
          </a:xfrm>
        </p:spPr>
        <p:txBody>
          <a:bodyPr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9689"/>
            <a:ext cx="8229600" cy="4816476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2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895050"/>
          </a:xfrm>
        </p:spPr>
        <p:txBody>
          <a:bodyPr/>
          <a:lstStyle>
            <a:lvl1pPr>
              <a:defRPr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3" y="1309688"/>
            <a:ext cx="3765248" cy="466462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0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74637"/>
            <a:ext cx="8686800" cy="563563"/>
          </a:xfrm>
          <a:noFill/>
        </p:spPr>
        <p:txBody>
          <a:bodyPr lIns="457200" anchor="t">
            <a:normAutofit/>
          </a:bodyPr>
          <a:lstStyle>
            <a:lvl1pPr algn="l">
              <a:defRPr sz="2800" b="1">
                <a:solidFill>
                  <a:srgbClr val="32812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0597" y="6324600"/>
            <a:ext cx="681289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893763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9689"/>
            <a:ext cx="4038600" cy="4816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9689"/>
            <a:ext cx="4038600" cy="481647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69875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2999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5399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440598" y="2940050"/>
            <a:ext cx="2628000" cy="318611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40598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45359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242959" y="860425"/>
            <a:ext cx="2628040" cy="2079625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5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in-Use-Case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DOI or URL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536432" y="3875845"/>
            <a:ext cx="3960955" cy="2255434"/>
          </a:xfrm>
        </p:spPr>
        <p:txBody>
          <a:bodyPr/>
          <a:lstStyle>
            <a:lvl1pPr marL="180000" indent="-18000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7017425" y="274641"/>
            <a:ext cx="1669375" cy="16303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4686300" y="1981200"/>
            <a:ext cx="4000500" cy="41497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536433" y="1981200"/>
            <a:ext cx="3960955" cy="1893888"/>
          </a:xfrm>
        </p:spPr>
        <p:txBody>
          <a:bodyPr/>
          <a:lstStyle/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04635" y="-10949"/>
            <a:ext cx="550800" cy="7007225"/>
          </a:xfrm>
        </p:spPr>
        <p:txBody>
          <a:bodyPr vert="vert270" lIns="0" tIns="36000" rIns="0" bIns="36000">
            <a:noAutofit/>
          </a:bodyPr>
          <a:lstStyle>
            <a:lvl1pPr marL="0" algn="r" defTabSz="457200" rtl="0" eaLnBrk="1" latinLnBrk="0" hangingPunct="1">
              <a:defRPr lang="en-US" sz="40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536433" y="274641"/>
            <a:ext cx="6480992" cy="163035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3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</p:spTree>
    <p:extLst>
      <p:ext uri="{BB962C8B-B14F-4D97-AF65-F5344CB8AC3E}">
        <p14:creationId xmlns:p14="http://schemas.microsoft.com/office/powerpoint/2010/main" val="59196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-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469875"/>
          </a:xfrm>
        </p:spPr>
        <p:txBody>
          <a:bodyPr anchor="t" anchorCtr="0">
            <a:no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45399" y="860425"/>
            <a:ext cx="2628000" cy="5265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440597" y="860425"/>
            <a:ext cx="5430401" cy="52657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502720"/>
          </a:xfrm>
        </p:spPr>
        <p:txBody>
          <a:bodyPr anchor="t" anchorCtr="0">
            <a:norm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74735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20410"/>
            <a:ext cx="4040188" cy="45065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874735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20410"/>
            <a:ext cx="4041775" cy="45065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3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2800" b="1" cap="all">
                <a:solidFill>
                  <a:srgbClr val="32812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2812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41325" y="6407149"/>
            <a:ext cx="7156324" cy="383119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900" b="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>
            <a:noAutofit/>
          </a:bodyPr>
          <a:lstStyle>
            <a:lvl1pPr>
              <a:defRPr sz="4800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3858"/>
            <a:ext cx="6400800" cy="16066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40598" y="6349719"/>
            <a:ext cx="7157051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95" y="6214910"/>
            <a:ext cx="962526" cy="6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8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68" r:id="rId3"/>
    <p:sldLayoutId id="2147483667" r:id="rId4"/>
    <p:sldLayoutId id="2147483652" r:id="rId5"/>
    <p:sldLayoutId id="2147483677" r:id="rId6"/>
    <p:sldLayoutId id="2147483679" r:id="rId7"/>
    <p:sldLayoutId id="2147483678" r:id="rId8"/>
    <p:sldLayoutId id="2147483653" r:id="rId9"/>
    <p:sldLayoutId id="2147483654" r:id="rId10"/>
    <p:sldLayoutId id="2147483655" r:id="rId11"/>
    <p:sldLayoutId id="2147483649" r:id="rId1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800" b="1" kern="1200" cap="all">
          <a:solidFill>
            <a:srgbClr val="328127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links.gbif.org/gb22node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Data publishing workshop at NINA, Trondheim – 29-30 October 2015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rgbClr val="3E9034"/>
                </a:solidFill>
              </a:rPr>
              <a:t>Course introduction</a:t>
            </a:r>
            <a:endParaRPr lang="en-GB" sz="24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Dag Endresen, GBIF Norway </a:t>
            </a:r>
            <a:r>
              <a:rPr lang="en-GB" dirty="0"/>
              <a:t>(Credits: Alberto </a:t>
            </a:r>
            <a:r>
              <a:rPr lang="en-GB" dirty="0" err="1" smtClean="0"/>
              <a:t>González</a:t>
            </a:r>
            <a:r>
              <a:rPr lang="en-GB" dirty="0" smtClean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93" b="6157"/>
          <a:stretch/>
        </p:blipFill>
        <p:spPr>
          <a:xfrm>
            <a:off x="0" y="1666875"/>
            <a:ext cx="9144000" cy="3000375"/>
          </a:xfrm>
          <a:prstGeom prst="rect">
            <a:avLst/>
          </a:prstGeom>
        </p:spPr>
      </p:pic>
      <p:pic>
        <p:nvPicPr>
          <p:cNvPr id="6" name="Picture 5" descr="GBIF-Norway-trans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3" y="0"/>
            <a:ext cx="4000500" cy="1168400"/>
          </a:xfrm>
          <a:prstGeom prst="rect">
            <a:avLst/>
          </a:prstGeom>
        </p:spPr>
      </p:pic>
      <p:pic>
        <p:nvPicPr>
          <p:cNvPr id="7" name="Picture 6" descr="Alberto González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939" y="4884145"/>
            <a:ext cx="863774" cy="86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4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5235"/>
            <a:ext cx="8229600" cy="3755465"/>
          </a:xfrm>
        </p:spPr>
        <p:txBody>
          <a:bodyPr>
            <a:normAutofit/>
          </a:bodyPr>
          <a:lstStyle/>
          <a:p>
            <a:r>
              <a:rPr lang="en-US" dirty="0" smtClean="0"/>
              <a:t>Welcome</a:t>
            </a:r>
          </a:p>
          <a:p>
            <a:r>
              <a:rPr lang="en-US" dirty="0" smtClean="0"/>
              <a:t>Practical information</a:t>
            </a:r>
          </a:p>
          <a:p>
            <a:r>
              <a:rPr lang="en-US" dirty="0" err="1" smtClean="0"/>
              <a:t>Programme</a:t>
            </a:r>
            <a:r>
              <a:rPr lang="en-US" dirty="0" smtClean="0"/>
              <a:t> of the course</a:t>
            </a:r>
          </a:p>
          <a:p>
            <a:r>
              <a:rPr lang="en-US" dirty="0" smtClean="0"/>
              <a:t>Work groups and group dynamics</a:t>
            </a:r>
          </a:p>
          <a:p>
            <a:r>
              <a:rPr lang="en-US" dirty="0" smtClean="0"/>
              <a:t>Introductions</a:t>
            </a:r>
          </a:p>
          <a:p>
            <a:endParaRPr lang="en-US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7884408_s-225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99" y="560294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welcome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2823"/>
            <a:ext cx="5902199" cy="4303341"/>
          </a:xfrm>
        </p:spPr>
        <p:txBody>
          <a:bodyPr>
            <a:normAutofit/>
          </a:bodyPr>
          <a:lstStyle/>
          <a:p>
            <a:r>
              <a:rPr lang="es-ES" dirty="0" err="1" smtClean="0"/>
              <a:t>Welcome</a:t>
            </a:r>
            <a:r>
              <a:rPr lang="es-ES" dirty="0" smtClean="0"/>
              <a:t> </a:t>
            </a:r>
            <a:r>
              <a:rPr lang="es-ES" dirty="0" err="1" smtClean="0"/>
              <a:t>to</a:t>
            </a:r>
            <a:r>
              <a:rPr lang="es-ES" dirty="0" smtClean="0"/>
              <a:t> the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Norwegian</a:t>
            </a:r>
            <a:r>
              <a:rPr lang="es-ES" dirty="0" smtClean="0"/>
              <a:t> GBIF data </a:t>
            </a:r>
            <a:r>
              <a:rPr lang="es-ES" dirty="0" err="1" smtClean="0"/>
              <a:t>publishing</a:t>
            </a:r>
            <a:r>
              <a:rPr lang="es-ES" dirty="0" smtClean="0"/>
              <a:t> </a:t>
            </a:r>
            <a:r>
              <a:rPr lang="es-ES" dirty="0" err="1" smtClean="0"/>
              <a:t>workshop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:</a:t>
            </a:r>
          </a:p>
          <a:p>
            <a:endParaRPr lang="es-ES" dirty="0" smtClean="0"/>
          </a:p>
          <a:p>
            <a:pPr lvl="1"/>
            <a:r>
              <a:rPr lang="es-ES" dirty="0" err="1"/>
              <a:t>S</a:t>
            </a:r>
            <a:r>
              <a:rPr lang="es-ES" dirty="0" err="1" smtClean="0"/>
              <a:t>urvey</a:t>
            </a:r>
            <a:r>
              <a:rPr lang="es-ES" dirty="0" smtClean="0"/>
              <a:t> and </a:t>
            </a:r>
            <a:r>
              <a:rPr lang="es-ES" dirty="0" err="1" smtClean="0"/>
              <a:t>monitoring</a:t>
            </a:r>
            <a:r>
              <a:rPr lang="es-ES" dirty="0" smtClean="0"/>
              <a:t> </a:t>
            </a:r>
            <a:r>
              <a:rPr lang="es-ES" dirty="0" err="1" smtClean="0"/>
              <a:t>based</a:t>
            </a:r>
            <a:r>
              <a:rPr lang="es-ES" dirty="0" smtClean="0"/>
              <a:t> occurrence data (</a:t>
            </a:r>
            <a:r>
              <a:rPr lang="es-ES" dirty="0" err="1" smtClean="0"/>
              <a:t>using</a:t>
            </a:r>
            <a:r>
              <a:rPr lang="es-ES" dirty="0" smtClean="0"/>
              <a:t> the GBIF </a:t>
            </a:r>
            <a:r>
              <a:rPr lang="es-ES" dirty="0" err="1" smtClean="0"/>
              <a:t>event</a:t>
            </a:r>
            <a:r>
              <a:rPr lang="es-ES" dirty="0" smtClean="0"/>
              <a:t> </a:t>
            </a:r>
            <a:r>
              <a:rPr lang="es-ES" dirty="0" err="1" smtClean="0"/>
              <a:t>core</a:t>
            </a:r>
            <a:r>
              <a:rPr lang="es-ES" dirty="0" smtClean="0"/>
              <a:t>)</a:t>
            </a:r>
            <a:endParaRPr lang="en-GB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20x20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04" y="1703552"/>
            <a:ext cx="2476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4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Practical</a:t>
            </a:r>
            <a:r>
              <a:rPr lang="es-ES" dirty="0" smtClean="0"/>
              <a:t> </a:t>
            </a:r>
            <a:r>
              <a:rPr lang="es-ES" dirty="0" err="1" smtClean="0"/>
              <a:t>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9689"/>
            <a:ext cx="8686800" cy="4816476"/>
          </a:xfrm>
        </p:spPr>
        <p:txBody>
          <a:bodyPr/>
          <a:lstStyle/>
          <a:p>
            <a:r>
              <a:rPr lang="es-ES" dirty="0" smtClean="0"/>
              <a:t>Internet access 				</a:t>
            </a:r>
            <a:r>
              <a:rPr lang="es-ES" i="1" dirty="0" smtClean="0">
                <a:solidFill>
                  <a:srgbClr val="FFC000"/>
                </a:solidFill>
              </a:rPr>
              <a:t>Network: </a:t>
            </a:r>
            <a:r>
              <a:rPr lang="es-ES" i="1" dirty="0" err="1">
                <a:solidFill>
                  <a:srgbClr val="FFC000"/>
                </a:solidFill>
              </a:rPr>
              <a:t>n</a:t>
            </a:r>
            <a:r>
              <a:rPr lang="es-ES" i="1" smtClean="0">
                <a:solidFill>
                  <a:srgbClr val="FFC000"/>
                </a:solidFill>
              </a:rPr>
              <a:t>inagjest</a:t>
            </a:r>
            <a:r>
              <a:rPr lang="es-ES" i="1" dirty="0" smtClean="0">
                <a:solidFill>
                  <a:srgbClr val="FFC000"/>
                </a:solidFill>
              </a:rPr>
              <a:t>/ </a:t>
            </a:r>
            <a:r>
              <a:rPr lang="es-ES" i="1" dirty="0" err="1" smtClean="0">
                <a:solidFill>
                  <a:srgbClr val="FFC000"/>
                </a:solidFill>
              </a:rPr>
              <a:t>gjest</a:t>
            </a:r>
            <a:endParaRPr lang="es-ES" i="1" dirty="0" smtClean="0">
              <a:solidFill>
                <a:srgbClr val="FFC000"/>
              </a:solidFill>
            </a:endParaRPr>
          </a:p>
          <a:p>
            <a:endParaRPr lang="es-ES" dirty="0" smtClean="0"/>
          </a:p>
          <a:p>
            <a:r>
              <a:rPr lang="es-ES" dirty="0" smtClean="0"/>
              <a:t>Lunch	 12:15					NINA lunch cantina</a:t>
            </a:r>
          </a:p>
          <a:p>
            <a:endParaRPr lang="es-ES" dirty="0" smtClean="0"/>
          </a:p>
          <a:p>
            <a:r>
              <a:rPr lang="es-ES" dirty="0" smtClean="0"/>
              <a:t>Social media hashtag			#GBIF </a:t>
            </a:r>
          </a:p>
          <a:p>
            <a:r>
              <a:rPr lang="es-ES" dirty="0"/>
              <a:t>	</a:t>
            </a:r>
            <a:r>
              <a:rPr lang="es-ES" dirty="0" smtClean="0"/>
              <a:t>								#</a:t>
            </a:r>
            <a:r>
              <a:rPr lang="es-ES" dirty="0" err="1" smtClean="0"/>
              <a:t>GBIFNorway</a:t>
            </a:r>
            <a:r>
              <a:rPr lang="es-ES" dirty="0" smtClean="0"/>
              <a:t> </a:t>
            </a:r>
          </a:p>
          <a:p>
            <a:r>
              <a:rPr lang="es-ES" dirty="0"/>
              <a:t>	</a:t>
            </a:r>
            <a:r>
              <a:rPr lang="es-ES" dirty="0" smtClean="0"/>
              <a:t>								#Naturforskning</a:t>
            </a:r>
          </a:p>
          <a:p>
            <a:r>
              <a:rPr lang="es-ES" dirty="0" smtClean="0"/>
              <a:t>									#</a:t>
            </a:r>
            <a:r>
              <a:rPr lang="es-ES" dirty="0"/>
              <a:t>Vitenskapsmuseet</a:t>
            </a:r>
          </a:p>
          <a:p>
            <a:endParaRPr lang="es-E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79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951" y="1942357"/>
            <a:ext cx="2227636" cy="27417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Thursday 29</a:t>
            </a:r>
            <a:r>
              <a:rPr lang="en-US" baseline="30000" dirty="0" smtClean="0"/>
              <a:t>th</a:t>
            </a:r>
            <a:r>
              <a:rPr lang="en-US" dirty="0" smtClean="0"/>
              <a:t> October 2015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1235" y="838056"/>
            <a:ext cx="842682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/>
              <a:t>09</a:t>
            </a:r>
            <a:r>
              <a:rPr lang="en-US" sz="1600" dirty="0"/>
              <a:t>:30 Coffee and registration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10:00 Introduction to the course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Overview course content and practical information.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Round-table presentation of your background (maximum 2 minutes each).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10:30 Getting started with data publication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Data publishing landscape, publishing software (20 min, Dag Endresen)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Introduction to data publishing at NINA (20 min, Roald Vang)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Dataset registration and data publishing at the GBIF portal (20 min, Jan Legind)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Darwin Core data standard and the Darwin Core archive format (20 min, Dag Endresen)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12:15 Lunch break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13:15 </a:t>
            </a:r>
            <a:r>
              <a:rPr lang="en-US" sz="1600" dirty="0" smtClean="0"/>
              <a:t>Demonstration: </a:t>
            </a:r>
            <a:r>
              <a:rPr lang="en-US" sz="1600" dirty="0"/>
              <a:t>Data publishing using the IPT </a:t>
            </a:r>
            <a:r>
              <a:rPr lang="en-US" sz="1600" dirty="0" smtClean="0"/>
              <a:t>software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</a:t>
            </a:r>
            <a:r>
              <a:rPr lang="en-US" sz="1400" dirty="0" smtClean="0"/>
              <a:t>   Occurrence </a:t>
            </a:r>
            <a:r>
              <a:rPr lang="en-US" sz="1400" dirty="0"/>
              <a:t>data, multimedia, </a:t>
            </a:r>
            <a:r>
              <a:rPr lang="en-US" sz="1400" dirty="0" smtClean="0"/>
              <a:t>measurements and facts (20 min, Christian Svindseth)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en-US" sz="1400" dirty="0"/>
              <a:t>    Hands-on exercise with IPT for all participants using a Occurrence demo-dataset.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14:15 What is survey based monitoring data (event core) (15 min, Dag Endresen)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14:30 Publication survey based monitoring data (event core) (30 min, Anders Finstad)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Hands-on exercise with IPT for all participants using a Event core demo-dataset.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17:00 End of day 1</a:t>
            </a:r>
          </a:p>
        </p:txBody>
      </p:sp>
    </p:spTree>
    <p:extLst>
      <p:ext uri="{BB962C8B-B14F-4D97-AF65-F5344CB8AC3E}">
        <p14:creationId xmlns:p14="http://schemas.microsoft.com/office/powerpoint/2010/main" val="211143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Friday 30</a:t>
            </a:r>
            <a:r>
              <a:rPr lang="en-US" baseline="30000" dirty="0" smtClean="0"/>
              <a:t>th</a:t>
            </a:r>
            <a:r>
              <a:rPr lang="en-US" dirty="0" smtClean="0"/>
              <a:t> October 2015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1235" y="1226527"/>
            <a:ext cx="8426824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/>
              <a:t>09:00 Survey-based data (continued)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Dataset metadata and long-term data archiving and data management plan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10:00 Presentation of participants own datasets (max 10 min each)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    Organization of participants into groups, working with some of participants datasets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12:15 Lunch break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13:15 Hands-on work with your own datasets, divided in groups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17:00 End of day 2</a:t>
            </a:r>
          </a:p>
        </p:txBody>
      </p:sp>
      <p:pic>
        <p:nvPicPr>
          <p:cNvPr id="5" name="Picture 4" descr="GB22 Nodes train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3600450"/>
            <a:ext cx="7505700" cy="24511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887537" y="6051550"/>
            <a:ext cx="405631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50" dirty="0" smtClean="0"/>
              <a:t>GBIF GB22 Nodes training, working groups by Alberto </a:t>
            </a:r>
            <a:r>
              <a:rPr lang="en-US" sz="1050" dirty="0"/>
              <a:t>González </a:t>
            </a:r>
            <a:r>
              <a:rPr lang="en-US" sz="1050" dirty="0" err="1"/>
              <a:t>Talaván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917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Pre-</a:t>
            </a:r>
            <a:r>
              <a:rPr lang="es-ES" dirty="0" err="1" smtClean="0"/>
              <a:t>course</a:t>
            </a:r>
            <a:r>
              <a:rPr lang="es-ES" dirty="0" smtClean="0"/>
              <a:t> </a:t>
            </a:r>
            <a:r>
              <a:rPr lang="es-ES" dirty="0" err="1" smtClean="0"/>
              <a:t>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>
                <a:solidFill>
                  <a:srgbClr val="FFC000"/>
                </a:solidFill>
              </a:rPr>
              <a:t>Bring</a:t>
            </a:r>
            <a:r>
              <a:rPr lang="es-ES" dirty="0" smtClean="0">
                <a:solidFill>
                  <a:srgbClr val="FFC000"/>
                </a:solidFill>
              </a:rPr>
              <a:t> </a:t>
            </a:r>
            <a:r>
              <a:rPr lang="es-ES" dirty="0" err="1" smtClean="0">
                <a:solidFill>
                  <a:srgbClr val="FFC000"/>
                </a:solidFill>
              </a:rPr>
              <a:t>your</a:t>
            </a:r>
            <a:r>
              <a:rPr lang="es-ES" dirty="0" smtClean="0">
                <a:solidFill>
                  <a:srgbClr val="FFC000"/>
                </a:solidFill>
              </a:rPr>
              <a:t> </a:t>
            </a:r>
            <a:r>
              <a:rPr lang="es-ES" dirty="0" err="1" smtClean="0">
                <a:solidFill>
                  <a:srgbClr val="FFC000"/>
                </a:solidFill>
              </a:rPr>
              <a:t>own</a:t>
            </a:r>
            <a:r>
              <a:rPr lang="es-ES" dirty="0" smtClean="0">
                <a:solidFill>
                  <a:srgbClr val="FFC000"/>
                </a:solidFill>
              </a:rPr>
              <a:t> </a:t>
            </a:r>
            <a:r>
              <a:rPr lang="es-ES" dirty="0" err="1" smtClean="0">
                <a:solidFill>
                  <a:srgbClr val="FFC000"/>
                </a:solidFill>
              </a:rPr>
              <a:t>dataset</a:t>
            </a:r>
            <a:endParaRPr lang="es-ES" dirty="0" smtClean="0">
              <a:solidFill>
                <a:srgbClr val="FFC000"/>
              </a:solidFill>
            </a:endParaRPr>
          </a:p>
          <a:p>
            <a:r>
              <a:rPr lang="es-ES" dirty="0" smtClean="0">
                <a:solidFill>
                  <a:srgbClr val="FFC000"/>
                </a:solidFill>
              </a:rPr>
              <a:t>Reading </a:t>
            </a:r>
            <a:r>
              <a:rPr lang="es-ES" dirty="0" err="1" smtClean="0">
                <a:solidFill>
                  <a:srgbClr val="FFC000"/>
                </a:solidFill>
              </a:rPr>
              <a:t>list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6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Online </a:t>
            </a:r>
            <a:r>
              <a:rPr lang="es-ES" dirty="0" err="1" smtClean="0"/>
              <a:t>interactions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400" dirty="0">
                <a:hlinkClick r:id="rId2"/>
              </a:rPr>
              <a:t>links.gbif.org/gb22nodes</a:t>
            </a:r>
            <a:endParaRPr lang="en-GB" sz="1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49" y="1225655"/>
            <a:ext cx="1962807" cy="2009109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171824" y="1235181"/>
            <a:ext cx="5434294" cy="2918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GBIF Community </a:t>
            </a:r>
            <a:r>
              <a:rPr lang="es-ES" dirty="0" err="1" smtClean="0"/>
              <a:t>Site</a:t>
            </a:r>
            <a:endParaRPr lang="es-ES" dirty="0" smtClean="0"/>
          </a:p>
          <a:p>
            <a:r>
              <a:rPr lang="es-ES" dirty="0" err="1" smtClean="0"/>
              <a:t>Download</a:t>
            </a:r>
            <a:r>
              <a:rPr lang="es-ES" dirty="0" smtClean="0"/>
              <a:t>/</a:t>
            </a:r>
            <a:r>
              <a:rPr lang="es-ES" dirty="0" err="1" smtClean="0"/>
              <a:t>upload</a:t>
            </a:r>
            <a:r>
              <a:rPr lang="es-ES" dirty="0" smtClean="0"/>
              <a:t> resources</a:t>
            </a:r>
          </a:p>
          <a:p>
            <a:r>
              <a:rPr lang="es-ES" dirty="0" err="1" smtClean="0"/>
              <a:t>Forum</a:t>
            </a:r>
            <a:endParaRPr lang="es-ES" dirty="0" smtClean="0"/>
          </a:p>
          <a:p>
            <a:r>
              <a:rPr lang="es-ES" dirty="0" smtClean="0"/>
              <a:t>Cross-</a:t>
            </a:r>
            <a:r>
              <a:rPr lang="es-ES" dirty="0" err="1" smtClean="0"/>
              <a:t>group</a:t>
            </a:r>
            <a:r>
              <a:rPr lang="es-ES" dirty="0" smtClean="0"/>
              <a:t> </a:t>
            </a:r>
            <a:r>
              <a:rPr lang="es-ES" dirty="0" err="1" smtClean="0"/>
              <a:t>interactions</a:t>
            </a:r>
            <a:endParaRPr lang="en-GB" dirty="0"/>
          </a:p>
        </p:txBody>
      </p:sp>
      <p:pic>
        <p:nvPicPr>
          <p:cNvPr id="7172" name="Picture 4" descr="http://cdn2.hubspot.net/hub/589108/file-3109205002-gif/blog-files/social-media-icon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4" y="4486274"/>
            <a:ext cx="1657351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66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6823"/>
            <a:ext cx="8229600" cy="4049341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You should share in 1 minute: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Your name, role and institutional affiliation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Skills and experience with data publishing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What you expect to learn and how do you plan to use it back in your workplace</a:t>
            </a:r>
          </a:p>
          <a:p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WhoAm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0" y="4915647"/>
            <a:ext cx="1316194" cy="1316194"/>
          </a:xfrm>
          <a:prstGeom prst="rect">
            <a:avLst/>
          </a:prstGeom>
        </p:spPr>
      </p:pic>
      <p:pic>
        <p:nvPicPr>
          <p:cNvPr id="7" name="Picture 6" descr="NEFkvkTrJfMCJH_1_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295" y="194235"/>
            <a:ext cx="3048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8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smtClean="0"/>
              <a:t>Data publishing workshop at NINA, Trondheim – 29-30 October 2015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rgbClr val="3E9034"/>
                </a:solidFill>
              </a:rPr>
              <a:t>Course introduction</a:t>
            </a:r>
            <a:endParaRPr lang="en-GB" sz="2400" dirty="0">
              <a:solidFill>
                <a:srgbClr val="3E9034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Dag Endresen, GBIF Norway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93" b="6157"/>
          <a:stretch/>
        </p:blipFill>
        <p:spPr>
          <a:xfrm>
            <a:off x="0" y="1666875"/>
            <a:ext cx="9144000" cy="3000375"/>
          </a:xfrm>
          <a:prstGeom prst="rect">
            <a:avLst/>
          </a:prstGeom>
        </p:spPr>
      </p:pic>
      <p:pic>
        <p:nvPicPr>
          <p:cNvPr id="6" name="Picture 5" descr="GBIF-Norway-transp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3" y="0"/>
            <a:ext cx="40005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1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BIF-PPT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GBIF-PPT_2015</Template>
  <TotalTime>914</TotalTime>
  <Words>588</Words>
  <Application>Microsoft Macintosh PowerPoint</Application>
  <PresentationFormat>On-screen Show (4:3)</PresentationFormat>
  <Paragraphs>75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GBIF-PPT_2015</vt:lpstr>
      <vt:lpstr>Course introduction</vt:lpstr>
      <vt:lpstr>INDEX</vt:lpstr>
      <vt:lpstr>welcome</vt:lpstr>
      <vt:lpstr>Practical information</vt:lpstr>
      <vt:lpstr>Agenda Thursday 29th October 2015</vt:lpstr>
      <vt:lpstr>Agenda Friday 30th October 2015</vt:lpstr>
      <vt:lpstr>Pre-course activities</vt:lpstr>
      <vt:lpstr>Online interactions</vt:lpstr>
      <vt:lpstr>INTRODUCTIONS</vt:lpstr>
      <vt:lpstr>Course introduction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04: Data publishing practice</dc:title>
  <dc:creator>Alberto González-Talaván</dc:creator>
  <cp:lastModifiedBy>Dag Endresen</cp:lastModifiedBy>
  <cp:revision>66</cp:revision>
  <dcterms:created xsi:type="dcterms:W3CDTF">2015-09-08T13:57:14Z</dcterms:created>
  <dcterms:modified xsi:type="dcterms:W3CDTF">2015-10-28T22:12:22Z</dcterms:modified>
</cp:coreProperties>
</file>