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81" r:id="rId2"/>
    <p:sldId id="266" r:id="rId3"/>
    <p:sldId id="319" r:id="rId4"/>
    <p:sldId id="303" r:id="rId5"/>
    <p:sldId id="299" r:id="rId6"/>
    <p:sldId id="300" r:id="rId7"/>
    <p:sldId id="302" r:id="rId8"/>
    <p:sldId id="292" r:id="rId9"/>
    <p:sldId id="285" r:id="rId10"/>
    <p:sldId id="269" r:id="rId11"/>
    <p:sldId id="283" r:id="rId12"/>
    <p:sldId id="293" r:id="rId13"/>
    <p:sldId id="317" r:id="rId14"/>
    <p:sldId id="271" r:id="rId15"/>
    <p:sldId id="294" r:id="rId16"/>
    <p:sldId id="298" r:id="rId17"/>
    <p:sldId id="310" r:id="rId18"/>
    <p:sldId id="311" r:id="rId19"/>
    <p:sldId id="318" r:id="rId20"/>
    <p:sldId id="32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E905"/>
    <a:srgbClr val="328127"/>
    <a:srgbClr val="3E9034"/>
    <a:srgbClr val="285519"/>
    <a:srgbClr val="36AD47"/>
    <a:srgbClr val="FDB002"/>
    <a:srgbClr val="7E785F"/>
    <a:srgbClr val="3A3533"/>
    <a:srgbClr val="6EB33E"/>
    <a:srgbClr val="124B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44" autoAdjust="0"/>
    <p:restoredTop sz="95400" autoAdjust="0"/>
  </p:normalViewPr>
  <p:slideViewPr>
    <p:cSldViewPr snapToGrid="0" snapToObjects="1">
      <p:cViewPr varScale="1">
        <p:scale>
          <a:sx n="107" d="100"/>
          <a:sy n="107" d="100"/>
        </p:scale>
        <p:origin x="-104" y="-200"/>
      </p:cViewPr>
      <p:guideLst>
        <p:guide orient="horz" pos="728"/>
        <p:guide pos="349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8CA32C-F43D-9A48-B142-C10B414486A5}" type="doc">
      <dgm:prSet loTypeId="urn:microsoft.com/office/officeart/2005/8/layout/hProcess11" loCatId="" qsTypeId="urn:microsoft.com/office/officeart/2005/8/quickstyle/simple4" qsCatId="simple" csTypeId="urn:microsoft.com/office/officeart/2005/8/colors/accent1_2" csCatId="accent1" phldr="1"/>
      <dgm:spPr/>
    </dgm:pt>
    <dgm:pt modelId="{8AD5B89B-E3BC-E34C-9BC7-94B3B8EF6AE2}">
      <dgm:prSet phldrT="[Text]"/>
      <dgm:spPr/>
      <dgm:t>
        <a:bodyPr/>
        <a:lstStyle/>
        <a:p>
          <a:r>
            <a:rPr lang="en-US" dirty="0" smtClean="0"/>
            <a:t>GBIF introduces IPT 1.0</a:t>
          </a:r>
          <a:endParaRPr lang="en-US" dirty="0"/>
        </a:p>
      </dgm:t>
    </dgm:pt>
    <dgm:pt modelId="{A8183355-9FC3-E54A-8FCB-4AFDED692379}" type="parTrans" cxnId="{EACF6D35-1B72-C44E-BEA7-EA6BB7A120B8}">
      <dgm:prSet/>
      <dgm:spPr/>
      <dgm:t>
        <a:bodyPr/>
        <a:lstStyle/>
        <a:p>
          <a:endParaRPr lang="en-US"/>
        </a:p>
      </dgm:t>
    </dgm:pt>
    <dgm:pt modelId="{DA6AD169-2523-444C-B079-548326C85897}" type="sibTrans" cxnId="{EACF6D35-1B72-C44E-BEA7-EA6BB7A120B8}">
      <dgm:prSet/>
      <dgm:spPr/>
      <dgm:t>
        <a:bodyPr/>
        <a:lstStyle/>
        <a:p>
          <a:endParaRPr lang="en-US"/>
        </a:p>
      </dgm:t>
    </dgm:pt>
    <dgm:pt modelId="{2CDF9FA0-1182-EA40-8270-BF6822E8675B}">
      <dgm:prSet phldrT="[Text]"/>
      <dgm:spPr/>
      <dgm:t>
        <a:bodyPr/>
        <a:lstStyle/>
        <a:p>
          <a:r>
            <a:rPr lang="en-US" dirty="0" smtClean="0"/>
            <a:t>GBIF redevelops IPT with less memory requirements</a:t>
          </a:r>
          <a:endParaRPr lang="en-US" dirty="0"/>
        </a:p>
      </dgm:t>
    </dgm:pt>
    <dgm:pt modelId="{D7298E65-0046-1D49-9566-73F32ADDED91}" type="parTrans" cxnId="{69D02B73-5313-8647-992B-C8F0BCB18365}">
      <dgm:prSet/>
      <dgm:spPr/>
      <dgm:t>
        <a:bodyPr/>
        <a:lstStyle/>
        <a:p>
          <a:endParaRPr lang="en-US"/>
        </a:p>
      </dgm:t>
    </dgm:pt>
    <dgm:pt modelId="{E933FC99-CC2F-1343-B2B0-BA5E3B86A071}" type="sibTrans" cxnId="{69D02B73-5313-8647-992B-C8F0BCB18365}">
      <dgm:prSet/>
      <dgm:spPr/>
      <dgm:t>
        <a:bodyPr/>
        <a:lstStyle/>
        <a:p>
          <a:endParaRPr lang="en-US"/>
        </a:p>
      </dgm:t>
    </dgm:pt>
    <dgm:pt modelId="{A4E7ABC1-7C67-9F4F-9BBB-07921071D1F2}">
      <dgm:prSet/>
      <dgm:spPr/>
      <dgm:t>
        <a:bodyPr/>
        <a:lstStyle/>
        <a:p>
          <a:r>
            <a:rPr lang="en-US" dirty="0" smtClean="0"/>
            <a:t>GBIF introduces IPT 2.0</a:t>
          </a:r>
          <a:endParaRPr lang="en-US" dirty="0"/>
        </a:p>
      </dgm:t>
    </dgm:pt>
    <dgm:pt modelId="{0DE154A0-E8C5-524B-ADC8-BBE0B4D48E9C}" type="parTrans" cxnId="{C9D1E685-468D-C544-8CFB-D497762CFC16}">
      <dgm:prSet/>
      <dgm:spPr/>
      <dgm:t>
        <a:bodyPr/>
        <a:lstStyle/>
        <a:p>
          <a:endParaRPr lang="en-US"/>
        </a:p>
      </dgm:t>
    </dgm:pt>
    <dgm:pt modelId="{E4949CB3-AC56-5441-A020-5D9AAFF611C2}" type="sibTrans" cxnId="{C9D1E685-468D-C544-8CFB-D497762CFC16}">
      <dgm:prSet/>
      <dgm:spPr/>
      <dgm:t>
        <a:bodyPr/>
        <a:lstStyle/>
        <a:p>
          <a:endParaRPr lang="en-US"/>
        </a:p>
      </dgm:t>
    </dgm:pt>
    <dgm:pt modelId="{CF12FB0E-2361-C249-B264-C229EE372DE7}">
      <dgm:prSet phldrT="[Text]"/>
      <dgm:spPr/>
      <dgm:t>
        <a:bodyPr/>
        <a:lstStyle/>
        <a:p>
          <a:r>
            <a:rPr lang="en-US" dirty="0" smtClean="0"/>
            <a:t>DiGIR (2001), BioCASE (2001),TapirLink (2007)</a:t>
          </a:r>
          <a:r>
            <a:rPr lang="en-US" baseline="0" dirty="0" smtClean="0"/>
            <a:t> in use for publishing biodiversity data</a:t>
          </a:r>
          <a:endParaRPr lang="en-US" dirty="0"/>
        </a:p>
      </dgm:t>
    </dgm:pt>
    <dgm:pt modelId="{78D741A1-8A7F-544B-92F4-26C2E4131AB2}" type="parTrans" cxnId="{B03D7741-99A4-3344-AF44-3828DEC0951D}">
      <dgm:prSet/>
      <dgm:spPr/>
      <dgm:t>
        <a:bodyPr/>
        <a:lstStyle/>
        <a:p>
          <a:endParaRPr lang="en-US"/>
        </a:p>
      </dgm:t>
    </dgm:pt>
    <dgm:pt modelId="{609AB65D-F671-CE4A-A5D4-A891E7C914BC}" type="sibTrans" cxnId="{B03D7741-99A4-3344-AF44-3828DEC0951D}">
      <dgm:prSet/>
      <dgm:spPr/>
      <dgm:t>
        <a:bodyPr/>
        <a:lstStyle/>
        <a:p>
          <a:endParaRPr lang="en-US"/>
        </a:p>
      </dgm:t>
    </dgm:pt>
    <dgm:pt modelId="{C245E08D-0BAF-BE46-B6B7-9A2B53775FF7}">
      <dgm:prSet phldrT="[Text]"/>
      <dgm:spPr/>
      <dgm:t>
        <a:bodyPr/>
        <a:lstStyle/>
        <a:p>
          <a:r>
            <a:rPr lang="en-US" dirty="0" smtClean="0"/>
            <a:t>Idea for simple, compressed text-based file for publishing introduced at TDWG</a:t>
          </a:r>
          <a:endParaRPr lang="en-US" dirty="0"/>
        </a:p>
      </dgm:t>
    </dgm:pt>
    <dgm:pt modelId="{A8790ECA-B3F9-764C-80C2-A7E9F2E25AEA}" type="parTrans" cxnId="{A1E82ADC-AAE4-AB4F-8347-506BB7FC7AD0}">
      <dgm:prSet/>
      <dgm:spPr/>
      <dgm:t>
        <a:bodyPr/>
        <a:lstStyle/>
        <a:p>
          <a:endParaRPr lang="en-US"/>
        </a:p>
      </dgm:t>
    </dgm:pt>
    <dgm:pt modelId="{75EE9DD5-7E38-8043-AFA1-5CCF70AEBF61}" type="sibTrans" cxnId="{A1E82ADC-AAE4-AB4F-8347-506BB7FC7AD0}">
      <dgm:prSet/>
      <dgm:spPr/>
      <dgm:t>
        <a:bodyPr/>
        <a:lstStyle/>
        <a:p>
          <a:endParaRPr lang="en-US"/>
        </a:p>
      </dgm:t>
    </dgm:pt>
    <dgm:pt modelId="{A9CD0FDA-8169-D644-99F1-71F0488EBE70}">
      <dgm:prSet/>
      <dgm:spPr/>
      <dgm:t>
        <a:bodyPr/>
        <a:lstStyle/>
        <a:p>
          <a:r>
            <a:rPr lang="en-US" dirty="0" smtClean="0"/>
            <a:t>Nodes and aggregators (including GBIF Norway) begin to install and use IPTs</a:t>
          </a:r>
          <a:endParaRPr lang="en-US" dirty="0"/>
        </a:p>
      </dgm:t>
    </dgm:pt>
    <dgm:pt modelId="{6584CD48-09F7-6F48-B74A-58E3A8903D45}" type="parTrans" cxnId="{7D79EC55-E389-454F-B594-FF5CF73EEC9A}">
      <dgm:prSet/>
      <dgm:spPr/>
      <dgm:t>
        <a:bodyPr/>
        <a:lstStyle/>
        <a:p>
          <a:endParaRPr lang="en-US"/>
        </a:p>
      </dgm:t>
    </dgm:pt>
    <dgm:pt modelId="{95D6FEB4-E56F-5A45-9D0D-18B727D23A76}" type="sibTrans" cxnId="{7D79EC55-E389-454F-B594-FF5CF73EEC9A}">
      <dgm:prSet/>
      <dgm:spPr/>
      <dgm:t>
        <a:bodyPr/>
        <a:lstStyle/>
        <a:p>
          <a:endParaRPr lang="en-US"/>
        </a:p>
      </dgm:t>
    </dgm:pt>
    <dgm:pt modelId="{848DA64D-2E4A-6E4A-818D-A699E5171DE2}">
      <dgm:prSet/>
      <dgm:spPr/>
      <dgm:t>
        <a:bodyPr/>
        <a:lstStyle/>
        <a:p>
          <a:r>
            <a:rPr lang="en-US" i="1" dirty="0" smtClean="0"/>
            <a:t>Demo/test</a:t>
          </a:r>
          <a:r>
            <a:rPr lang="en-US" dirty="0" smtClean="0"/>
            <a:t> </a:t>
          </a:r>
          <a:r>
            <a:rPr lang="en-US" b="1" dirty="0" smtClean="0"/>
            <a:t>Event</a:t>
          </a:r>
          <a:r>
            <a:rPr lang="en-US" dirty="0" smtClean="0"/>
            <a:t> </a:t>
          </a:r>
          <a:r>
            <a:rPr lang="en-US" b="1" dirty="0" smtClean="0"/>
            <a:t>core</a:t>
          </a:r>
          <a:r>
            <a:rPr lang="en-US" dirty="0" smtClean="0"/>
            <a:t> developed by GBIF and EU BON</a:t>
          </a:r>
          <a:endParaRPr lang="en-US" dirty="0"/>
        </a:p>
      </dgm:t>
    </dgm:pt>
    <dgm:pt modelId="{B4231A53-EAEA-7046-B876-FC75D9727B5D}" type="parTrans" cxnId="{088AB75D-57EC-4E4B-9D41-AEDA689D5F0A}">
      <dgm:prSet/>
      <dgm:spPr/>
      <dgm:t>
        <a:bodyPr/>
        <a:lstStyle/>
        <a:p>
          <a:endParaRPr lang="en-US"/>
        </a:p>
      </dgm:t>
    </dgm:pt>
    <dgm:pt modelId="{D99DD255-A79E-124E-852E-D81AD2E41272}" type="sibTrans" cxnId="{088AB75D-57EC-4E4B-9D41-AEDA689D5F0A}">
      <dgm:prSet/>
      <dgm:spPr/>
      <dgm:t>
        <a:bodyPr/>
        <a:lstStyle/>
        <a:p>
          <a:endParaRPr lang="en-US"/>
        </a:p>
      </dgm:t>
    </dgm:pt>
    <dgm:pt modelId="{CF6BE881-7355-AD4D-8512-99E519BEB11F}">
      <dgm:prSet/>
      <dgm:spPr/>
      <dgm:t>
        <a:bodyPr/>
        <a:lstStyle/>
        <a:p>
          <a:r>
            <a:rPr lang="en-US" dirty="0" smtClean="0"/>
            <a:t>IPT more than 100 installations and serving more than 800 datasets</a:t>
          </a:r>
        </a:p>
        <a:p>
          <a:endParaRPr lang="en-US" dirty="0" smtClean="0"/>
        </a:p>
      </dgm:t>
    </dgm:pt>
    <dgm:pt modelId="{D1B1F094-28CF-844A-A063-7F2894C2849F}" type="sibTrans" cxnId="{D663A305-1190-144A-84F0-640316E66D39}">
      <dgm:prSet/>
      <dgm:spPr/>
      <dgm:t>
        <a:bodyPr/>
        <a:lstStyle/>
        <a:p>
          <a:endParaRPr lang="en-US"/>
        </a:p>
      </dgm:t>
    </dgm:pt>
    <dgm:pt modelId="{A42C93F5-673A-5748-AC0E-8C7F72723A4F}" type="parTrans" cxnId="{D663A305-1190-144A-84F0-640316E66D39}">
      <dgm:prSet/>
      <dgm:spPr/>
      <dgm:t>
        <a:bodyPr/>
        <a:lstStyle/>
        <a:p>
          <a:endParaRPr lang="en-US"/>
        </a:p>
      </dgm:t>
    </dgm:pt>
    <dgm:pt modelId="{E300E781-1B38-E74F-B456-7098D0C24A7B}" type="pres">
      <dgm:prSet presAssocID="{A38CA32C-F43D-9A48-B142-C10B414486A5}" presName="Name0" presStyleCnt="0">
        <dgm:presLayoutVars>
          <dgm:dir/>
          <dgm:resizeHandles val="exact"/>
        </dgm:presLayoutVars>
      </dgm:prSet>
      <dgm:spPr/>
    </dgm:pt>
    <dgm:pt modelId="{34E1A17E-1A6E-5D46-9658-AEADDC58642E}" type="pres">
      <dgm:prSet presAssocID="{A38CA32C-F43D-9A48-B142-C10B414486A5}" presName="arrow" presStyleLbl="bgShp" presStyleIdx="0" presStyleCnt="1" custLinFactNeighborX="154"/>
      <dgm:spPr/>
      <dgm:t>
        <a:bodyPr/>
        <a:lstStyle/>
        <a:p>
          <a:endParaRPr lang="en-US"/>
        </a:p>
      </dgm:t>
    </dgm:pt>
    <dgm:pt modelId="{3FC40394-3B52-B848-92E2-F893E58BA062}" type="pres">
      <dgm:prSet presAssocID="{A38CA32C-F43D-9A48-B142-C10B414486A5}" presName="points" presStyleCnt="0"/>
      <dgm:spPr/>
    </dgm:pt>
    <dgm:pt modelId="{19D5AC59-FA3D-6A42-BC21-736C01ACAA7D}" type="pres">
      <dgm:prSet presAssocID="{CF12FB0E-2361-C249-B264-C229EE372DE7}" presName="compositeA" presStyleCnt="0"/>
      <dgm:spPr/>
    </dgm:pt>
    <dgm:pt modelId="{3681F21C-7060-9248-9B08-AC72578DFA47}" type="pres">
      <dgm:prSet presAssocID="{CF12FB0E-2361-C249-B264-C229EE372DE7}" presName="textA" presStyleLbl="revTx" presStyleIdx="0" presStyleCnt="8" custLinFactNeighborX="6312">
        <dgm:presLayoutVars>
          <dgm:bulletEnabled val="1"/>
        </dgm:presLayoutVars>
      </dgm:prSet>
      <dgm:spPr/>
      <dgm:t>
        <a:bodyPr/>
        <a:lstStyle/>
        <a:p>
          <a:endParaRPr lang="en-US"/>
        </a:p>
      </dgm:t>
    </dgm:pt>
    <dgm:pt modelId="{474EBC3F-A3B6-814E-B2A6-24541A962763}" type="pres">
      <dgm:prSet presAssocID="{CF12FB0E-2361-C249-B264-C229EE372DE7}" presName="circleA" presStyleLbl="node1" presStyleIdx="0" presStyleCnt="8" custLinFactNeighborX="10548"/>
      <dgm:spPr/>
    </dgm:pt>
    <dgm:pt modelId="{30F2569C-F747-E44D-9D35-BABA552E1FF6}" type="pres">
      <dgm:prSet presAssocID="{CF12FB0E-2361-C249-B264-C229EE372DE7}" presName="spaceA" presStyleCnt="0"/>
      <dgm:spPr/>
    </dgm:pt>
    <dgm:pt modelId="{F70292E0-661F-7942-8DCD-8E9CF4E83A84}" type="pres">
      <dgm:prSet presAssocID="{609AB65D-F671-CE4A-A5D4-A891E7C914BC}" presName="space" presStyleCnt="0"/>
      <dgm:spPr/>
    </dgm:pt>
    <dgm:pt modelId="{0A79A0A5-EC0A-C242-B7FA-CEDB744CC771}" type="pres">
      <dgm:prSet presAssocID="{C245E08D-0BAF-BE46-B6B7-9A2B53775FF7}" presName="compositeB" presStyleCnt="0"/>
      <dgm:spPr/>
    </dgm:pt>
    <dgm:pt modelId="{8987CBC2-6CF2-134B-8279-0677A7B230AF}" type="pres">
      <dgm:prSet presAssocID="{C245E08D-0BAF-BE46-B6B7-9A2B53775FF7}" presName="textB" presStyleLbl="revTx" presStyleIdx="1" presStyleCnt="8" custLinFactNeighborX="1322">
        <dgm:presLayoutVars>
          <dgm:bulletEnabled val="1"/>
        </dgm:presLayoutVars>
      </dgm:prSet>
      <dgm:spPr/>
      <dgm:t>
        <a:bodyPr/>
        <a:lstStyle/>
        <a:p>
          <a:endParaRPr lang="en-US"/>
        </a:p>
      </dgm:t>
    </dgm:pt>
    <dgm:pt modelId="{35E5B018-3DB6-E340-9955-A3B3999E827F}" type="pres">
      <dgm:prSet presAssocID="{C245E08D-0BAF-BE46-B6B7-9A2B53775FF7}" presName="circleB" presStyleLbl="node1" presStyleIdx="1" presStyleCnt="8" custLinFactNeighborX="-1758"/>
      <dgm:spPr/>
    </dgm:pt>
    <dgm:pt modelId="{554CF8A0-3F44-5A4C-8303-18808EB14496}" type="pres">
      <dgm:prSet presAssocID="{C245E08D-0BAF-BE46-B6B7-9A2B53775FF7}" presName="spaceB" presStyleCnt="0"/>
      <dgm:spPr/>
    </dgm:pt>
    <dgm:pt modelId="{86279FDC-D852-C542-BC44-DFEA3527F6FC}" type="pres">
      <dgm:prSet presAssocID="{75EE9DD5-7E38-8043-AFA1-5CCF70AEBF61}" presName="space" presStyleCnt="0"/>
      <dgm:spPr/>
    </dgm:pt>
    <dgm:pt modelId="{F638CCB4-4DAE-5A40-A8A1-4E83BA54E4AE}" type="pres">
      <dgm:prSet presAssocID="{8AD5B89B-E3BC-E34C-9BC7-94B3B8EF6AE2}" presName="compositeA" presStyleCnt="0"/>
      <dgm:spPr/>
    </dgm:pt>
    <dgm:pt modelId="{74489C31-E17D-F747-8098-B655315F6A42}" type="pres">
      <dgm:prSet presAssocID="{8AD5B89B-E3BC-E34C-9BC7-94B3B8EF6AE2}" presName="textA" presStyleLbl="revTx" presStyleIdx="2" presStyleCnt="8" custLinFactNeighborX="4208">
        <dgm:presLayoutVars>
          <dgm:bulletEnabled val="1"/>
        </dgm:presLayoutVars>
      </dgm:prSet>
      <dgm:spPr/>
      <dgm:t>
        <a:bodyPr/>
        <a:lstStyle/>
        <a:p>
          <a:endParaRPr lang="en-US"/>
        </a:p>
      </dgm:t>
    </dgm:pt>
    <dgm:pt modelId="{50CEB2D2-B582-F546-B252-A9CA7FF9D903}" type="pres">
      <dgm:prSet presAssocID="{8AD5B89B-E3BC-E34C-9BC7-94B3B8EF6AE2}" presName="circleA" presStyleLbl="node1" presStyleIdx="2" presStyleCnt="8" custLinFactNeighborX="-3516"/>
      <dgm:spPr/>
    </dgm:pt>
    <dgm:pt modelId="{E5D7F794-A407-DA42-A836-D7F3CCFCB808}" type="pres">
      <dgm:prSet presAssocID="{8AD5B89B-E3BC-E34C-9BC7-94B3B8EF6AE2}" presName="spaceA" presStyleCnt="0"/>
      <dgm:spPr/>
    </dgm:pt>
    <dgm:pt modelId="{2A0827F6-F94D-B24B-A433-3C52104812B1}" type="pres">
      <dgm:prSet presAssocID="{DA6AD169-2523-444C-B079-548326C85897}" presName="space" presStyleCnt="0"/>
      <dgm:spPr/>
    </dgm:pt>
    <dgm:pt modelId="{50E86823-8099-2C46-89E1-55BCF5D82914}" type="pres">
      <dgm:prSet presAssocID="{2CDF9FA0-1182-EA40-8270-BF6822E8675B}" presName="compositeB" presStyleCnt="0"/>
      <dgm:spPr/>
    </dgm:pt>
    <dgm:pt modelId="{E2240A5F-1966-FB4B-A587-1F550DE2B8F3}" type="pres">
      <dgm:prSet presAssocID="{2CDF9FA0-1182-EA40-8270-BF6822E8675B}" presName="textB" presStyleLbl="revTx" presStyleIdx="3" presStyleCnt="8" custScaleX="108874" custLinFactNeighborX="-11536">
        <dgm:presLayoutVars>
          <dgm:bulletEnabled val="1"/>
        </dgm:presLayoutVars>
      </dgm:prSet>
      <dgm:spPr/>
      <dgm:t>
        <a:bodyPr/>
        <a:lstStyle/>
        <a:p>
          <a:endParaRPr lang="en-US"/>
        </a:p>
      </dgm:t>
    </dgm:pt>
    <dgm:pt modelId="{16FDD5AE-AEDF-4842-85D3-92363CA385F5}" type="pres">
      <dgm:prSet presAssocID="{2CDF9FA0-1182-EA40-8270-BF6822E8675B}" presName="circleB" presStyleLbl="node1" presStyleIdx="3" presStyleCnt="8" custLinFactNeighborX="-19338"/>
      <dgm:spPr/>
    </dgm:pt>
    <dgm:pt modelId="{243403BC-87EF-8449-8CDA-678B40CD24AE}" type="pres">
      <dgm:prSet presAssocID="{2CDF9FA0-1182-EA40-8270-BF6822E8675B}" presName="spaceB" presStyleCnt="0"/>
      <dgm:spPr/>
    </dgm:pt>
    <dgm:pt modelId="{B97A4518-C8C3-C44A-B5EB-B78372E4AF08}" type="pres">
      <dgm:prSet presAssocID="{E933FC99-CC2F-1343-B2B0-BA5E3B86A071}" presName="space" presStyleCnt="0"/>
      <dgm:spPr/>
    </dgm:pt>
    <dgm:pt modelId="{6DA09252-A2E0-0A4E-9DA8-8A266488D406}" type="pres">
      <dgm:prSet presAssocID="{A4E7ABC1-7C67-9F4F-9BBB-07921071D1F2}" presName="compositeA" presStyleCnt="0"/>
      <dgm:spPr/>
    </dgm:pt>
    <dgm:pt modelId="{6C013897-BC99-F649-87F3-C2305DA3A327}" type="pres">
      <dgm:prSet presAssocID="{A4E7ABC1-7C67-9F4F-9BBB-07921071D1F2}" presName="textA" presStyleLbl="revTx" presStyleIdx="4" presStyleCnt="8" custLinFactNeighborX="-18388">
        <dgm:presLayoutVars>
          <dgm:bulletEnabled val="1"/>
        </dgm:presLayoutVars>
      </dgm:prSet>
      <dgm:spPr/>
      <dgm:t>
        <a:bodyPr/>
        <a:lstStyle/>
        <a:p>
          <a:endParaRPr lang="en-US"/>
        </a:p>
      </dgm:t>
    </dgm:pt>
    <dgm:pt modelId="{5928EA7D-8009-8C4E-9DD3-3D899C5E13F9}" type="pres">
      <dgm:prSet presAssocID="{A4E7ABC1-7C67-9F4F-9BBB-07921071D1F2}" presName="circleA" presStyleLbl="node1" presStyleIdx="4" presStyleCnt="8" custLinFactNeighborX="-29886"/>
      <dgm:spPr/>
    </dgm:pt>
    <dgm:pt modelId="{E787A63C-9EB1-3942-BB14-414BC62E8B26}" type="pres">
      <dgm:prSet presAssocID="{A4E7ABC1-7C67-9F4F-9BBB-07921071D1F2}" presName="spaceA" presStyleCnt="0"/>
      <dgm:spPr/>
    </dgm:pt>
    <dgm:pt modelId="{44299C75-EE3D-0A40-AAFB-1587C10BC731}" type="pres">
      <dgm:prSet presAssocID="{E4949CB3-AC56-5441-A020-5D9AAFF611C2}" presName="space" presStyleCnt="0"/>
      <dgm:spPr/>
    </dgm:pt>
    <dgm:pt modelId="{5459041A-A278-AC41-9B5E-1BF08961B26D}" type="pres">
      <dgm:prSet presAssocID="{CF6BE881-7355-AD4D-8512-99E519BEB11F}" presName="compositeB" presStyleCnt="0"/>
      <dgm:spPr/>
    </dgm:pt>
    <dgm:pt modelId="{D57B326F-882B-7A43-8E37-ED70D8F9501D}" type="pres">
      <dgm:prSet presAssocID="{CF6BE881-7355-AD4D-8512-99E519BEB11F}" presName="textB" presStyleLbl="revTx" presStyleIdx="5" presStyleCnt="8" custLinFactNeighborX="77089">
        <dgm:presLayoutVars>
          <dgm:bulletEnabled val="1"/>
        </dgm:presLayoutVars>
      </dgm:prSet>
      <dgm:spPr/>
      <dgm:t>
        <a:bodyPr/>
        <a:lstStyle/>
        <a:p>
          <a:endParaRPr lang="en-US"/>
        </a:p>
      </dgm:t>
    </dgm:pt>
    <dgm:pt modelId="{FEEE76C3-EAFF-264F-9EAC-8507BB712488}" type="pres">
      <dgm:prSet presAssocID="{CF6BE881-7355-AD4D-8512-99E519BEB11F}" presName="circleB" presStyleLbl="node1" presStyleIdx="5" presStyleCnt="8" custLinFactNeighborX="-29886"/>
      <dgm:spPr/>
    </dgm:pt>
    <dgm:pt modelId="{E8059AF9-362E-B544-84AB-54CC3FF22240}" type="pres">
      <dgm:prSet presAssocID="{CF6BE881-7355-AD4D-8512-99E519BEB11F}" presName="spaceB" presStyleCnt="0"/>
      <dgm:spPr/>
    </dgm:pt>
    <dgm:pt modelId="{7EA37470-5676-334A-902B-11F964D05D85}" type="pres">
      <dgm:prSet presAssocID="{D1B1F094-28CF-844A-A063-7F2894C2849F}" presName="space" presStyleCnt="0"/>
      <dgm:spPr/>
    </dgm:pt>
    <dgm:pt modelId="{B6F4BCB0-1D7A-BE47-9E63-1C342469A8C2}" type="pres">
      <dgm:prSet presAssocID="{A9CD0FDA-8169-D644-99F1-71F0488EBE70}" presName="compositeA" presStyleCnt="0"/>
      <dgm:spPr/>
    </dgm:pt>
    <dgm:pt modelId="{347C720B-6299-6144-A855-6BFE9C554243}" type="pres">
      <dgm:prSet presAssocID="{A9CD0FDA-8169-D644-99F1-71F0488EBE70}" presName="textA" presStyleLbl="revTx" presStyleIdx="6" presStyleCnt="8" custLinFactX="-22496" custLinFactNeighborX="-100000">
        <dgm:presLayoutVars>
          <dgm:bulletEnabled val="1"/>
        </dgm:presLayoutVars>
      </dgm:prSet>
      <dgm:spPr/>
      <dgm:t>
        <a:bodyPr/>
        <a:lstStyle/>
        <a:p>
          <a:endParaRPr lang="en-US"/>
        </a:p>
      </dgm:t>
    </dgm:pt>
    <dgm:pt modelId="{F7C6BAD9-8CB9-0B42-835A-BC81F7D83173}" type="pres">
      <dgm:prSet presAssocID="{A9CD0FDA-8169-D644-99F1-71F0488EBE70}" presName="circleA" presStyleLbl="node1" presStyleIdx="6" presStyleCnt="8" custLinFactNeighborX="-43950"/>
      <dgm:spPr/>
    </dgm:pt>
    <dgm:pt modelId="{703E7684-2081-B94B-938D-4EFDDB252BBB}" type="pres">
      <dgm:prSet presAssocID="{A9CD0FDA-8169-D644-99F1-71F0488EBE70}" presName="spaceA" presStyleCnt="0"/>
      <dgm:spPr/>
    </dgm:pt>
    <dgm:pt modelId="{21362F19-1FB6-7142-B4CE-49E6E27471AE}" type="pres">
      <dgm:prSet presAssocID="{95D6FEB4-E56F-5A45-9D0D-18B727D23A76}" presName="space" presStyleCnt="0"/>
      <dgm:spPr/>
    </dgm:pt>
    <dgm:pt modelId="{2A915BD0-9372-9442-9737-AC080CF239F3}" type="pres">
      <dgm:prSet presAssocID="{848DA64D-2E4A-6E4A-818D-A699E5171DE2}" presName="compositeB" presStyleCnt="0"/>
      <dgm:spPr/>
    </dgm:pt>
    <dgm:pt modelId="{E625E033-898F-DA42-8A54-0571F5F9FFC0}" type="pres">
      <dgm:prSet presAssocID="{848DA64D-2E4A-6E4A-818D-A699E5171DE2}" presName="textB" presStyleLbl="revTx" presStyleIdx="7" presStyleCnt="8" custScaleX="85253" custLinFactNeighborX="-29819">
        <dgm:presLayoutVars>
          <dgm:bulletEnabled val="1"/>
        </dgm:presLayoutVars>
      </dgm:prSet>
      <dgm:spPr/>
      <dgm:t>
        <a:bodyPr/>
        <a:lstStyle/>
        <a:p>
          <a:endParaRPr lang="en-US"/>
        </a:p>
      </dgm:t>
    </dgm:pt>
    <dgm:pt modelId="{0FFF5E62-2598-3948-B87D-5DC7B7B16657}" type="pres">
      <dgm:prSet presAssocID="{848DA64D-2E4A-6E4A-818D-A699E5171DE2}" presName="circleB" presStyleLbl="node1" presStyleIdx="7" presStyleCnt="8" custLinFactNeighborX="-54498"/>
      <dgm:spPr/>
      <dgm:t>
        <a:bodyPr/>
        <a:lstStyle/>
        <a:p>
          <a:endParaRPr lang="en-US"/>
        </a:p>
      </dgm:t>
    </dgm:pt>
    <dgm:pt modelId="{2DE08CC8-5CD1-2F45-AB6D-172DDA733786}" type="pres">
      <dgm:prSet presAssocID="{848DA64D-2E4A-6E4A-818D-A699E5171DE2}" presName="spaceB" presStyleCnt="0"/>
      <dgm:spPr/>
    </dgm:pt>
  </dgm:ptLst>
  <dgm:cxnLst>
    <dgm:cxn modelId="{11341ECD-39EE-124C-8A29-66886F3B4189}" type="presOf" srcId="{A9CD0FDA-8169-D644-99F1-71F0488EBE70}" destId="{347C720B-6299-6144-A855-6BFE9C554243}" srcOrd="0" destOrd="0" presId="urn:microsoft.com/office/officeart/2005/8/layout/hProcess11"/>
    <dgm:cxn modelId="{C9D1E685-468D-C544-8CFB-D497762CFC16}" srcId="{A38CA32C-F43D-9A48-B142-C10B414486A5}" destId="{A4E7ABC1-7C67-9F4F-9BBB-07921071D1F2}" srcOrd="4" destOrd="0" parTransId="{0DE154A0-E8C5-524B-ADC8-BBE0B4D48E9C}" sibTransId="{E4949CB3-AC56-5441-A020-5D9AAFF611C2}"/>
    <dgm:cxn modelId="{69D02B73-5313-8647-992B-C8F0BCB18365}" srcId="{A38CA32C-F43D-9A48-B142-C10B414486A5}" destId="{2CDF9FA0-1182-EA40-8270-BF6822E8675B}" srcOrd="3" destOrd="0" parTransId="{D7298E65-0046-1D49-9566-73F32ADDED91}" sibTransId="{E933FC99-CC2F-1343-B2B0-BA5E3B86A071}"/>
    <dgm:cxn modelId="{CEC53B46-4F6F-F747-9639-A2B98441C7A7}" type="presOf" srcId="{848DA64D-2E4A-6E4A-818D-A699E5171DE2}" destId="{E625E033-898F-DA42-8A54-0571F5F9FFC0}" srcOrd="0" destOrd="0" presId="urn:microsoft.com/office/officeart/2005/8/layout/hProcess11"/>
    <dgm:cxn modelId="{B03D7741-99A4-3344-AF44-3828DEC0951D}" srcId="{A38CA32C-F43D-9A48-B142-C10B414486A5}" destId="{CF12FB0E-2361-C249-B264-C229EE372DE7}" srcOrd="0" destOrd="0" parTransId="{78D741A1-8A7F-544B-92F4-26C2E4131AB2}" sibTransId="{609AB65D-F671-CE4A-A5D4-A891E7C914BC}"/>
    <dgm:cxn modelId="{7D79EC55-E389-454F-B594-FF5CF73EEC9A}" srcId="{A38CA32C-F43D-9A48-B142-C10B414486A5}" destId="{A9CD0FDA-8169-D644-99F1-71F0488EBE70}" srcOrd="6" destOrd="0" parTransId="{6584CD48-09F7-6F48-B74A-58E3A8903D45}" sibTransId="{95D6FEB4-E56F-5A45-9D0D-18B727D23A76}"/>
    <dgm:cxn modelId="{1DD1C5BD-EEDA-7548-B3EB-FDDDD383CD6D}" type="presOf" srcId="{A4E7ABC1-7C67-9F4F-9BBB-07921071D1F2}" destId="{6C013897-BC99-F649-87F3-C2305DA3A327}" srcOrd="0" destOrd="0" presId="urn:microsoft.com/office/officeart/2005/8/layout/hProcess11"/>
    <dgm:cxn modelId="{088AB75D-57EC-4E4B-9D41-AEDA689D5F0A}" srcId="{A38CA32C-F43D-9A48-B142-C10B414486A5}" destId="{848DA64D-2E4A-6E4A-818D-A699E5171DE2}" srcOrd="7" destOrd="0" parTransId="{B4231A53-EAEA-7046-B876-FC75D9727B5D}" sibTransId="{D99DD255-A79E-124E-852E-D81AD2E41272}"/>
    <dgm:cxn modelId="{E03FA545-8C73-2546-A166-07CD91E4BB32}" type="presOf" srcId="{CF12FB0E-2361-C249-B264-C229EE372DE7}" destId="{3681F21C-7060-9248-9B08-AC72578DFA47}" srcOrd="0" destOrd="0" presId="urn:microsoft.com/office/officeart/2005/8/layout/hProcess11"/>
    <dgm:cxn modelId="{BCE45399-FA1A-7C48-B9FB-7169508DD057}" type="presOf" srcId="{8AD5B89B-E3BC-E34C-9BC7-94B3B8EF6AE2}" destId="{74489C31-E17D-F747-8098-B655315F6A42}" srcOrd="0" destOrd="0" presId="urn:microsoft.com/office/officeart/2005/8/layout/hProcess11"/>
    <dgm:cxn modelId="{EACF6D35-1B72-C44E-BEA7-EA6BB7A120B8}" srcId="{A38CA32C-F43D-9A48-B142-C10B414486A5}" destId="{8AD5B89B-E3BC-E34C-9BC7-94B3B8EF6AE2}" srcOrd="2" destOrd="0" parTransId="{A8183355-9FC3-E54A-8FCB-4AFDED692379}" sibTransId="{DA6AD169-2523-444C-B079-548326C85897}"/>
    <dgm:cxn modelId="{4B34CF8A-43DD-B845-92AC-C5219CE8A063}" type="presOf" srcId="{2CDF9FA0-1182-EA40-8270-BF6822E8675B}" destId="{E2240A5F-1966-FB4B-A587-1F550DE2B8F3}" srcOrd="0" destOrd="0" presId="urn:microsoft.com/office/officeart/2005/8/layout/hProcess11"/>
    <dgm:cxn modelId="{E85C56A3-89E4-424D-BA00-F450E51BBF39}" type="presOf" srcId="{A38CA32C-F43D-9A48-B142-C10B414486A5}" destId="{E300E781-1B38-E74F-B456-7098D0C24A7B}" srcOrd="0" destOrd="0" presId="urn:microsoft.com/office/officeart/2005/8/layout/hProcess11"/>
    <dgm:cxn modelId="{D663A305-1190-144A-84F0-640316E66D39}" srcId="{A38CA32C-F43D-9A48-B142-C10B414486A5}" destId="{CF6BE881-7355-AD4D-8512-99E519BEB11F}" srcOrd="5" destOrd="0" parTransId="{A42C93F5-673A-5748-AC0E-8C7F72723A4F}" sibTransId="{D1B1F094-28CF-844A-A063-7F2894C2849F}"/>
    <dgm:cxn modelId="{A69D4580-652B-974E-829D-CD3D66ADB18D}" type="presOf" srcId="{CF6BE881-7355-AD4D-8512-99E519BEB11F}" destId="{D57B326F-882B-7A43-8E37-ED70D8F9501D}" srcOrd="0" destOrd="0" presId="urn:microsoft.com/office/officeart/2005/8/layout/hProcess11"/>
    <dgm:cxn modelId="{A1E82ADC-AAE4-AB4F-8347-506BB7FC7AD0}" srcId="{A38CA32C-F43D-9A48-B142-C10B414486A5}" destId="{C245E08D-0BAF-BE46-B6B7-9A2B53775FF7}" srcOrd="1" destOrd="0" parTransId="{A8790ECA-B3F9-764C-80C2-A7E9F2E25AEA}" sibTransId="{75EE9DD5-7E38-8043-AFA1-5CCF70AEBF61}"/>
    <dgm:cxn modelId="{8E34B813-1E26-7843-BBFA-D9BEB7376E12}" type="presOf" srcId="{C245E08D-0BAF-BE46-B6B7-9A2B53775FF7}" destId="{8987CBC2-6CF2-134B-8279-0677A7B230AF}" srcOrd="0" destOrd="0" presId="urn:microsoft.com/office/officeart/2005/8/layout/hProcess11"/>
    <dgm:cxn modelId="{BD087D1E-DDA2-824E-83B4-5CFAEFD5370D}" type="presParOf" srcId="{E300E781-1B38-E74F-B456-7098D0C24A7B}" destId="{34E1A17E-1A6E-5D46-9658-AEADDC58642E}" srcOrd="0" destOrd="0" presId="urn:microsoft.com/office/officeart/2005/8/layout/hProcess11"/>
    <dgm:cxn modelId="{9ACF06A0-DD14-314D-93F0-EFD6F8933647}" type="presParOf" srcId="{E300E781-1B38-E74F-B456-7098D0C24A7B}" destId="{3FC40394-3B52-B848-92E2-F893E58BA062}" srcOrd="1" destOrd="0" presId="urn:microsoft.com/office/officeart/2005/8/layout/hProcess11"/>
    <dgm:cxn modelId="{05361206-3D32-394B-8685-702CF100D24B}" type="presParOf" srcId="{3FC40394-3B52-B848-92E2-F893E58BA062}" destId="{19D5AC59-FA3D-6A42-BC21-736C01ACAA7D}" srcOrd="0" destOrd="0" presId="urn:microsoft.com/office/officeart/2005/8/layout/hProcess11"/>
    <dgm:cxn modelId="{892503BB-1458-D946-97CE-49AAE053038F}" type="presParOf" srcId="{19D5AC59-FA3D-6A42-BC21-736C01ACAA7D}" destId="{3681F21C-7060-9248-9B08-AC72578DFA47}" srcOrd="0" destOrd="0" presId="urn:microsoft.com/office/officeart/2005/8/layout/hProcess11"/>
    <dgm:cxn modelId="{DAD744C6-1E72-E34B-8170-F3EB20DF2F69}" type="presParOf" srcId="{19D5AC59-FA3D-6A42-BC21-736C01ACAA7D}" destId="{474EBC3F-A3B6-814E-B2A6-24541A962763}" srcOrd="1" destOrd="0" presId="urn:microsoft.com/office/officeart/2005/8/layout/hProcess11"/>
    <dgm:cxn modelId="{A27CE9DD-CAD9-D047-91A5-F605D50244BA}" type="presParOf" srcId="{19D5AC59-FA3D-6A42-BC21-736C01ACAA7D}" destId="{30F2569C-F747-E44D-9D35-BABA552E1FF6}" srcOrd="2" destOrd="0" presId="urn:microsoft.com/office/officeart/2005/8/layout/hProcess11"/>
    <dgm:cxn modelId="{F7DEA57A-17A1-3E4D-BD1D-062BA711264E}" type="presParOf" srcId="{3FC40394-3B52-B848-92E2-F893E58BA062}" destId="{F70292E0-661F-7942-8DCD-8E9CF4E83A84}" srcOrd="1" destOrd="0" presId="urn:microsoft.com/office/officeart/2005/8/layout/hProcess11"/>
    <dgm:cxn modelId="{4967BC99-8AC6-8F4E-901A-86E5CA84D067}" type="presParOf" srcId="{3FC40394-3B52-B848-92E2-F893E58BA062}" destId="{0A79A0A5-EC0A-C242-B7FA-CEDB744CC771}" srcOrd="2" destOrd="0" presId="urn:microsoft.com/office/officeart/2005/8/layout/hProcess11"/>
    <dgm:cxn modelId="{FCF553BB-1F20-6242-BCC4-7EE94B39AACD}" type="presParOf" srcId="{0A79A0A5-EC0A-C242-B7FA-CEDB744CC771}" destId="{8987CBC2-6CF2-134B-8279-0677A7B230AF}" srcOrd="0" destOrd="0" presId="urn:microsoft.com/office/officeart/2005/8/layout/hProcess11"/>
    <dgm:cxn modelId="{F2A40905-B6A5-9041-9DEE-0005C6591690}" type="presParOf" srcId="{0A79A0A5-EC0A-C242-B7FA-CEDB744CC771}" destId="{35E5B018-3DB6-E340-9955-A3B3999E827F}" srcOrd="1" destOrd="0" presId="urn:microsoft.com/office/officeart/2005/8/layout/hProcess11"/>
    <dgm:cxn modelId="{DD1042B6-7392-4B41-92E2-A1A6F592A0AE}" type="presParOf" srcId="{0A79A0A5-EC0A-C242-B7FA-CEDB744CC771}" destId="{554CF8A0-3F44-5A4C-8303-18808EB14496}" srcOrd="2" destOrd="0" presId="urn:microsoft.com/office/officeart/2005/8/layout/hProcess11"/>
    <dgm:cxn modelId="{211DCDF9-7B50-2E42-B27C-6B439B10F576}" type="presParOf" srcId="{3FC40394-3B52-B848-92E2-F893E58BA062}" destId="{86279FDC-D852-C542-BC44-DFEA3527F6FC}" srcOrd="3" destOrd="0" presId="urn:microsoft.com/office/officeart/2005/8/layout/hProcess11"/>
    <dgm:cxn modelId="{7F7AC3DA-FCDF-7E4A-9BD8-EB2142FCC0BD}" type="presParOf" srcId="{3FC40394-3B52-B848-92E2-F893E58BA062}" destId="{F638CCB4-4DAE-5A40-A8A1-4E83BA54E4AE}" srcOrd="4" destOrd="0" presId="urn:microsoft.com/office/officeart/2005/8/layout/hProcess11"/>
    <dgm:cxn modelId="{F0E0CE47-6872-3A41-9E36-D5561C79D5C9}" type="presParOf" srcId="{F638CCB4-4DAE-5A40-A8A1-4E83BA54E4AE}" destId="{74489C31-E17D-F747-8098-B655315F6A42}" srcOrd="0" destOrd="0" presId="urn:microsoft.com/office/officeart/2005/8/layout/hProcess11"/>
    <dgm:cxn modelId="{976ADC89-B008-704A-B52F-6C48D2B1C3E9}" type="presParOf" srcId="{F638CCB4-4DAE-5A40-A8A1-4E83BA54E4AE}" destId="{50CEB2D2-B582-F546-B252-A9CA7FF9D903}" srcOrd="1" destOrd="0" presId="urn:microsoft.com/office/officeart/2005/8/layout/hProcess11"/>
    <dgm:cxn modelId="{2EB599C0-324A-AB4E-8562-8D534F8B6B65}" type="presParOf" srcId="{F638CCB4-4DAE-5A40-A8A1-4E83BA54E4AE}" destId="{E5D7F794-A407-DA42-A836-D7F3CCFCB808}" srcOrd="2" destOrd="0" presId="urn:microsoft.com/office/officeart/2005/8/layout/hProcess11"/>
    <dgm:cxn modelId="{98B254FE-DF40-C349-A09E-2341CA63B795}" type="presParOf" srcId="{3FC40394-3B52-B848-92E2-F893E58BA062}" destId="{2A0827F6-F94D-B24B-A433-3C52104812B1}" srcOrd="5" destOrd="0" presId="urn:microsoft.com/office/officeart/2005/8/layout/hProcess11"/>
    <dgm:cxn modelId="{366E2D03-6432-644D-B048-E6B2AFC428B2}" type="presParOf" srcId="{3FC40394-3B52-B848-92E2-F893E58BA062}" destId="{50E86823-8099-2C46-89E1-55BCF5D82914}" srcOrd="6" destOrd="0" presId="urn:microsoft.com/office/officeart/2005/8/layout/hProcess11"/>
    <dgm:cxn modelId="{7EF70AB0-05DC-274B-8478-A78DD2D8EBA0}" type="presParOf" srcId="{50E86823-8099-2C46-89E1-55BCF5D82914}" destId="{E2240A5F-1966-FB4B-A587-1F550DE2B8F3}" srcOrd="0" destOrd="0" presId="urn:microsoft.com/office/officeart/2005/8/layout/hProcess11"/>
    <dgm:cxn modelId="{D79BFF02-5C07-6F44-AA3D-D1335E8B90BA}" type="presParOf" srcId="{50E86823-8099-2C46-89E1-55BCF5D82914}" destId="{16FDD5AE-AEDF-4842-85D3-92363CA385F5}" srcOrd="1" destOrd="0" presId="urn:microsoft.com/office/officeart/2005/8/layout/hProcess11"/>
    <dgm:cxn modelId="{4B43E518-9428-864C-9352-294F4AE38FB7}" type="presParOf" srcId="{50E86823-8099-2C46-89E1-55BCF5D82914}" destId="{243403BC-87EF-8449-8CDA-678B40CD24AE}" srcOrd="2" destOrd="0" presId="urn:microsoft.com/office/officeart/2005/8/layout/hProcess11"/>
    <dgm:cxn modelId="{53E7AA77-92B4-6046-BE8C-DDBE38ACEAFD}" type="presParOf" srcId="{3FC40394-3B52-B848-92E2-F893E58BA062}" destId="{B97A4518-C8C3-C44A-B5EB-B78372E4AF08}" srcOrd="7" destOrd="0" presId="urn:microsoft.com/office/officeart/2005/8/layout/hProcess11"/>
    <dgm:cxn modelId="{E3EF3824-3FDE-FF4B-B03A-5480BA151D58}" type="presParOf" srcId="{3FC40394-3B52-B848-92E2-F893E58BA062}" destId="{6DA09252-A2E0-0A4E-9DA8-8A266488D406}" srcOrd="8" destOrd="0" presId="urn:microsoft.com/office/officeart/2005/8/layout/hProcess11"/>
    <dgm:cxn modelId="{11D7C4D4-0E06-864E-A1A6-15CFB0F768AC}" type="presParOf" srcId="{6DA09252-A2E0-0A4E-9DA8-8A266488D406}" destId="{6C013897-BC99-F649-87F3-C2305DA3A327}" srcOrd="0" destOrd="0" presId="urn:microsoft.com/office/officeart/2005/8/layout/hProcess11"/>
    <dgm:cxn modelId="{2AD5FD77-107C-1B44-9C0C-EEA25B7A2906}" type="presParOf" srcId="{6DA09252-A2E0-0A4E-9DA8-8A266488D406}" destId="{5928EA7D-8009-8C4E-9DD3-3D899C5E13F9}" srcOrd="1" destOrd="0" presId="urn:microsoft.com/office/officeart/2005/8/layout/hProcess11"/>
    <dgm:cxn modelId="{3B0436E7-B204-DF4F-B45A-FB0640812C54}" type="presParOf" srcId="{6DA09252-A2E0-0A4E-9DA8-8A266488D406}" destId="{E787A63C-9EB1-3942-BB14-414BC62E8B26}" srcOrd="2" destOrd="0" presId="urn:microsoft.com/office/officeart/2005/8/layout/hProcess11"/>
    <dgm:cxn modelId="{870A1100-7E86-404F-B9D1-5B72C6481E8B}" type="presParOf" srcId="{3FC40394-3B52-B848-92E2-F893E58BA062}" destId="{44299C75-EE3D-0A40-AAFB-1587C10BC731}" srcOrd="9" destOrd="0" presId="urn:microsoft.com/office/officeart/2005/8/layout/hProcess11"/>
    <dgm:cxn modelId="{B5AC6604-E5E7-5E40-B078-D1C40414F226}" type="presParOf" srcId="{3FC40394-3B52-B848-92E2-F893E58BA062}" destId="{5459041A-A278-AC41-9B5E-1BF08961B26D}" srcOrd="10" destOrd="0" presId="urn:microsoft.com/office/officeart/2005/8/layout/hProcess11"/>
    <dgm:cxn modelId="{9A838736-6FF1-8841-B868-3BF20D667EBB}" type="presParOf" srcId="{5459041A-A278-AC41-9B5E-1BF08961B26D}" destId="{D57B326F-882B-7A43-8E37-ED70D8F9501D}" srcOrd="0" destOrd="0" presId="urn:microsoft.com/office/officeart/2005/8/layout/hProcess11"/>
    <dgm:cxn modelId="{9FA0009E-EDB1-B246-AAB0-577F224DA56F}" type="presParOf" srcId="{5459041A-A278-AC41-9B5E-1BF08961B26D}" destId="{FEEE76C3-EAFF-264F-9EAC-8507BB712488}" srcOrd="1" destOrd="0" presId="urn:microsoft.com/office/officeart/2005/8/layout/hProcess11"/>
    <dgm:cxn modelId="{581D5B99-463A-9742-9032-746C25E3ABE6}" type="presParOf" srcId="{5459041A-A278-AC41-9B5E-1BF08961B26D}" destId="{E8059AF9-362E-B544-84AB-54CC3FF22240}" srcOrd="2" destOrd="0" presId="urn:microsoft.com/office/officeart/2005/8/layout/hProcess11"/>
    <dgm:cxn modelId="{BA82581D-750D-8A4C-BAFA-1DD0EE5384B9}" type="presParOf" srcId="{3FC40394-3B52-B848-92E2-F893E58BA062}" destId="{7EA37470-5676-334A-902B-11F964D05D85}" srcOrd="11" destOrd="0" presId="urn:microsoft.com/office/officeart/2005/8/layout/hProcess11"/>
    <dgm:cxn modelId="{89A34B04-6295-964C-AB71-18DAA9A156E4}" type="presParOf" srcId="{3FC40394-3B52-B848-92E2-F893E58BA062}" destId="{B6F4BCB0-1D7A-BE47-9E63-1C342469A8C2}" srcOrd="12" destOrd="0" presId="urn:microsoft.com/office/officeart/2005/8/layout/hProcess11"/>
    <dgm:cxn modelId="{79F6C673-2061-8E4B-A11C-8D4FFECEDC0A}" type="presParOf" srcId="{B6F4BCB0-1D7A-BE47-9E63-1C342469A8C2}" destId="{347C720B-6299-6144-A855-6BFE9C554243}" srcOrd="0" destOrd="0" presId="urn:microsoft.com/office/officeart/2005/8/layout/hProcess11"/>
    <dgm:cxn modelId="{35C153A9-DBC9-0942-B52D-B9AA8EEDA322}" type="presParOf" srcId="{B6F4BCB0-1D7A-BE47-9E63-1C342469A8C2}" destId="{F7C6BAD9-8CB9-0B42-835A-BC81F7D83173}" srcOrd="1" destOrd="0" presId="urn:microsoft.com/office/officeart/2005/8/layout/hProcess11"/>
    <dgm:cxn modelId="{14907804-DEFE-1947-B451-3C0DB12DAED3}" type="presParOf" srcId="{B6F4BCB0-1D7A-BE47-9E63-1C342469A8C2}" destId="{703E7684-2081-B94B-938D-4EFDDB252BBB}" srcOrd="2" destOrd="0" presId="urn:microsoft.com/office/officeart/2005/8/layout/hProcess11"/>
    <dgm:cxn modelId="{51079F44-5742-E247-8134-D8023B6740BD}" type="presParOf" srcId="{3FC40394-3B52-B848-92E2-F893E58BA062}" destId="{21362F19-1FB6-7142-B4CE-49E6E27471AE}" srcOrd="13" destOrd="0" presId="urn:microsoft.com/office/officeart/2005/8/layout/hProcess11"/>
    <dgm:cxn modelId="{B30A51ED-A9AA-B34C-874D-16C259FD8966}" type="presParOf" srcId="{3FC40394-3B52-B848-92E2-F893E58BA062}" destId="{2A915BD0-9372-9442-9737-AC080CF239F3}" srcOrd="14" destOrd="0" presId="urn:microsoft.com/office/officeart/2005/8/layout/hProcess11"/>
    <dgm:cxn modelId="{ADBC8956-63BD-2A47-B176-BABBAE7D9B13}" type="presParOf" srcId="{2A915BD0-9372-9442-9737-AC080CF239F3}" destId="{E625E033-898F-DA42-8A54-0571F5F9FFC0}" srcOrd="0" destOrd="0" presId="urn:microsoft.com/office/officeart/2005/8/layout/hProcess11"/>
    <dgm:cxn modelId="{F1EA27E7-28BC-1E4D-9239-CED2DE1C965A}" type="presParOf" srcId="{2A915BD0-9372-9442-9737-AC080CF239F3}" destId="{0FFF5E62-2598-3948-B87D-5DC7B7B16657}" srcOrd="1" destOrd="0" presId="urn:microsoft.com/office/officeart/2005/8/layout/hProcess11"/>
    <dgm:cxn modelId="{E38A9202-C26A-8844-9FDD-749A018C45A2}" type="presParOf" srcId="{2A915BD0-9372-9442-9737-AC080CF239F3}" destId="{2DE08CC8-5CD1-2F45-AB6D-172DDA733786}"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1A17E-1A6E-5D46-9658-AEADDC58642E}">
      <dsp:nvSpPr>
        <dsp:cNvPr id="0" name=""/>
        <dsp:cNvSpPr/>
      </dsp:nvSpPr>
      <dsp:spPr>
        <a:xfrm>
          <a:off x="0" y="1444942"/>
          <a:ext cx="8415867" cy="1926590"/>
        </a:xfrm>
        <a:prstGeom prst="notched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681F21C-7060-9248-9B08-AC72578DFA47}">
      <dsp:nvSpPr>
        <dsp:cNvPr id="0" name=""/>
        <dsp:cNvSpPr/>
      </dsp:nvSpPr>
      <dsp:spPr>
        <a:xfrm>
          <a:off x="59578" y="0"/>
          <a:ext cx="896856" cy="192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lvl="0" algn="ctr" defTabSz="400050">
            <a:lnSpc>
              <a:spcPct val="90000"/>
            </a:lnSpc>
            <a:spcBef>
              <a:spcPct val="0"/>
            </a:spcBef>
            <a:spcAft>
              <a:spcPct val="35000"/>
            </a:spcAft>
          </a:pPr>
          <a:r>
            <a:rPr lang="en-US" sz="900" kern="1200" dirty="0" smtClean="0"/>
            <a:t>DiGIR (2001), BioCASE (2001),TapirLink (2007)</a:t>
          </a:r>
          <a:r>
            <a:rPr lang="en-US" sz="900" kern="1200" baseline="0" dirty="0" smtClean="0"/>
            <a:t> in use for publishing biodiversity data</a:t>
          </a:r>
          <a:endParaRPr lang="en-US" sz="900" kern="1200" dirty="0"/>
        </a:p>
      </dsp:txBody>
      <dsp:txXfrm>
        <a:off x="59578" y="0"/>
        <a:ext cx="896856" cy="1926590"/>
      </dsp:txXfrm>
    </dsp:sp>
    <dsp:sp modelId="{474EBC3F-A3B6-814E-B2A6-24541A962763}">
      <dsp:nvSpPr>
        <dsp:cNvPr id="0" name=""/>
        <dsp:cNvSpPr/>
      </dsp:nvSpPr>
      <dsp:spPr>
        <a:xfrm>
          <a:off x="261377" y="2167413"/>
          <a:ext cx="481647" cy="48164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987CBC2-6CF2-134B-8279-0677A7B230AF}">
      <dsp:nvSpPr>
        <dsp:cNvPr id="0" name=""/>
        <dsp:cNvSpPr/>
      </dsp:nvSpPr>
      <dsp:spPr>
        <a:xfrm>
          <a:off x="956525" y="2889885"/>
          <a:ext cx="896856" cy="192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US" sz="900" kern="1200" dirty="0" smtClean="0"/>
            <a:t>Idea for simple, compressed text-based file for publishing introduced at TDWG</a:t>
          </a:r>
          <a:endParaRPr lang="en-US" sz="900" kern="1200" dirty="0"/>
        </a:p>
      </dsp:txBody>
      <dsp:txXfrm>
        <a:off x="956525" y="2889885"/>
        <a:ext cx="896856" cy="1926590"/>
      </dsp:txXfrm>
    </dsp:sp>
    <dsp:sp modelId="{35E5B018-3DB6-E340-9955-A3B3999E827F}">
      <dsp:nvSpPr>
        <dsp:cNvPr id="0" name=""/>
        <dsp:cNvSpPr/>
      </dsp:nvSpPr>
      <dsp:spPr>
        <a:xfrm>
          <a:off x="1143806" y="2167413"/>
          <a:ext cx="481647" cy="48164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4489C31-E17D-F747-8098-B655315F6A42}">
      <dsp:nvSpPr>
        <dsp:cNvPr id="0" name=""/>
        <dsp:cNvSpPr/>
      </dsp:nvSpPr>
      <dsp:spPr>
        <a:xfrm>
          <a:off x="1924108" y="0"/>
          <a:ext cx="896856" cy="192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lvl="0" algn="ctr" defTabSz="400050">
            <a:lnSpc>
              <a:spcPct val="90000"/>
            </a:lnSpc>
            <a:spcBef>
              <a:spcPct val="0"/>
            </a:spcBef>
            <a:spcAft>
              <a:spcPct val="35000"/>
            </a:spcAft>
          </a:pPr>
          <a:r>
            <a:rPr lang="en-US" sz="900" kern="1200" dirty="0" smtClean="0"/>
            <a:t>GBIF introduces IPT 1.0</a:t>
          </a:r>
          <a:endParaRPr lang="en-US" sz="900" kern="1200" dirty="0"/>
        </a:p>
      </dsp:txBody>
      <dsp:txXfrm>
        <a:off x="1924108" y="0"/>
        <a:ext cx="896856" cy="1926590"/>
      </dsp:txXfrm>
    </dsp:sp>
    <dsp:sp modelId="{50CEB2D2-B582-F546-B252-A9CA7FF9D903}">
      <dsp:nvSpPr>
        <dsp:cNvPr id="0" name=""/>
        <dsp:cNvSpPr/>
      </dsp:nvSpPr>
      <dsp:spPr>
        <a:xfrm>
          <a:off x="2077038" y="2167413"/>
          <a:ext cx="481647" cy="48164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2240A5F-1966-FB4B-A587-1F550DE2B8F3}">
      <dsp:nvSpPr>
        <dsp:cNvPr id="0" name=""/>
        <dsp:cNvSpPr/>
      </dsp:nvSpPr>
      <dsp:spPr>
        <a:xfrm>
          <a:off x="2724606" y="2889885"/>
          <a:ext cx="976444" cy="192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US" sz="900" kern="1200" dirty="0" smtClean="0"/>
            <a:t>GBIF redevelops IPT with less memory requirements</a:t>
          </a:r>
          <a:endParaRPr lang="en-US" sz="900" kern="1200" dirty="0"/>
        </a:p>
      </dsp:txBody>
      <dsp:txXfrm>
        <a:off x="2724606" y="2889885"/>
        <a:ext cx="976444" cy="1926590"/>
      </dsp:txXfrm>
    </dsp:sp>
    <dsp:sp modelId="{16FDD5AE-AEDF-4842-85D3-92363CA385F5}">
      <dsp:nvSpPr>
        <dsp:cNvPr id="0" name=""/>
        <dsp:cNvSpPr/>
      </dsp:nvSpPr>
      <dsp:spPr>
        <a:xfrm>
          <a:off x="2982325" y="2167413"/>
          <a:ext cx="481647" cy="48164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C013897-BC99-F649-87F3-C2305DA3A327}">
      <dsp:nvSpPr>
        <dsp:cNvPr id="0" name=""/>
        <dsp:cNvSpPr/>
      </dsp:nvSpPr>
      <dsp:spPr>
        <a:xfrm>
          <a:off x="3684441" y="0"/>
          <a:ext cx="896856" cy="192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lvl="0" algn="ctr" defTabSz="400050">
            <a:lnSpc>
              <a:spcPct val="90000"/>
            </a:lnSpc>
            <a:spcBef>
              <a:spcPct val="0"/>
            </a:spcBef>
            <a:spcAft>
              <a:spcPct val="35000"/>
            </a:spcAft>
          </a:pPr>
          <a:r>
            <a:rPr lang="en-US" sz="900" kern="1200" dirty="0" smtClean="0"/>
            <a:t>GBIF introduces IPT 2.0</a:t>
          </a:r>
          <a:endParaRPr lang="en-US" sz="900" kern="1200" dirty="0"/>
        </a:p>
      </dsp:txBody>
      <dsp:txXfrm>
        <a:off x="3684441" y="0"/>
        <a:ext cx="896856" cy="1926590"/>
      </dsp:txXfrm>
    </dsp:sp>
    <dsp:sp modelId="{5928EA7D-8009-8C4E-9DD3-3D899C5E13F9}">
      <dsp:nvSpPr>
        <dsp:cNvPr id="0" name=""/>
        <dsp:cNvSpPr/>
      </dsp:nvSpPr>
      <dsp:spPr>
        <a:xfrm>
          <a:off x="3913014" y="2167413"/>
          <a:ext cx="481647" cy="48164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57B326F-882B-7A43-8E37-ED70D8F9501D}">
      <dsp:nvSpPr>
        <dsp:cNvPr id="0" name=""/>
        <dsp:cNvSpPr/>
      </dsp:nvSpPr>
      <dsp:spPr>
        <a:xfrm>
          <a:off x="5482432" y="2889885"/>
          <a:ext cx="896856" cy="192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US" sz="900" kern="1200" dirty="0" smtClean="0"/>
            <a:t>IPT more than 100 installations and serving more than 800 datasets</a:t>
          </a:r>
        </a:p>
        <a:p>
          <a:pPr lvl="0" algn="ctr" defTabSz="400050">
            <a:lnSpc>
              <a:spcPct val="90000"/>
            </a:lnSpc>
            <a:spcBef>
              <a:spcPct val="0"/>
            </a:spcBef>
            <a:spcAft>
              <a:spcPct val="35000"/>
            </a:spcAft>
          </a:pPr>
          <a:endParaRPr lang="en-US" sz="900" kern="1200" dirty="0" smtClean="0"/>
        </a:p>
      </dsp:txBody>
      <dsp:txXfrm>
        <a:off x="5482432" y="2889885"/>
        <a:ext cx="896856" cy="1926590"/>
      </dsp:txXfrm>
    </dsp:sp>
    <dsp:sp modelId="{FEEE76C3-EAFF-264F-9EAC-8507BB712488}">
      <dsp:nvSpPr>
        <dsp:cNvPr id="0" name=""/>
        <dsp:cNvSpPr/>
      </dsp:nvSpPr>
      <dsp:spPr>
        <a:xfrm>
          <a:off x="4854714" y="2167413"/>
          <a:ext cx="481647" cy="48164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47C720B-6299-6144-A855-6BFE9C554243}">
      <dsp:nvSpPr>
        <dsp:cNvPr id="0" name=""/>
        <dsp:cNvSpPr/>
      </dsp:nvSpPr>
      <dsp:spPr>
        <a:xfrm>
          <a:off x="4634140" y="0"/>
          <a:ext cx="896856" cy="192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lvl="0" algn="ctr" defTabSz="400050">
            <a:lnSpc>
              <a:spcPct val="90000"/>
            </a:lnSpc>
            <a:spcBef>
              <a:spcPct val="0"/>
            </a:spcBef>
            <a:spcAft>
              <a:spcPct val="35000"/>
            </a:spcAft>
          </a:pPr>
          <a:r>
            <a:rPr lang="en-US" sz="900" kern="1200" dirty="0" smtClean="0"/>
            <a:t>Nodes and aggregators (including GBIF Norway) begin to install and use IPTs</a:t>
          </a:r>
          <a:endParaRPr lang="en-US" sz="900" kern="1200" dirty="0"/>
        </a:p>
      </dsp:txBody>
      <dsp:txXfrm>
        <a:off x="4634140" y="0"/>
        <a:ext cx="896856" cy="1926590"/>
      </dsp:txXfrm>
    </dsp:sp>
    <dsp:sp modelId="{F7C6BAD9-8CB9-0B42-835A-BC81F7D83173}">
      <dsp:nvSpPr>
        <dsp:cNvPr id="0" name=""/>
        <dsp:cNvSpPr/>
      </dsp:nvSpPr>
      <dsp:spPr>
        <a:xfrm>
          <a:off x="5728675" y="2167413"/>
          <a:ext cx="481647" cy="48164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625E033-898F-DA42-8A54-0571F5F9FFC0}">
      <dsp:nvSpPr>
        <dsp:cNvPr id="0" name=""/>
        <dsp:cNvSpPr/>
      </dsp:nvSpPr>
      <dsp:spPr>
        <a:xfrm>
          <a:off x="6473150" y="2889885"/>
          <a:ext cx="764597" cy="192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US" sz="900" i="1" kern="1200" dirty="0" smtClean="0"/>
            <a:t>Demo/test</a:t>
          </a:r>
          <a:r>
            <a:rPr lang="en-US" sz="900" kern="1200" dirty="0" smtClean="0"/>
            <a:t> </a:t>
          </a:r>
          <a:r>
            <a:rPr lang="en-US" sz="900" b="1" kern="1200" dirty="0" smtClean="0"/>
            <a:t>Event</a:t>
          </a:r>
          <a:r>
            <a:rPr lang="en-US" sz="900" kern="1200" dirty="0" smtClean="0"/>
            <a:t> </a:t>
          </a:r>
          <a:r>
            <a:rPr lang="en-US" sz="900" b="1" kern="1200" dirty="0" smtClean="0"/>
            <a:t>core</a:t>
          </a:r>
          <a:r>
            <a:rPr lang="en-US" sz="900" kern="1200" dirty="0" smtClean="0"/>
            <a:t> developed by GBIF and EU BON</a:t>
          </a:r>
          <a:endParaRPr lang="en-US" sz="900" kern="1200" dirty="0"/>
        </a:p>
      </dsp:txBody>
      <dsp:txXfrm>
        <a:off x="6473150" y="2889885"/>
        <a:ext cx="764597" cy="1926590"/>
      </dsp:txXfrm>
    </dsp:sp>
    <dsp:sp modelId="{0FFF5E62-2598-3948-B87D-5DC7B7B16657}">
      <dsp:nvSpPr>
        <dsp:cNvPr id="0" name=""/>
        <dsp:cNvSpPr/>
      </dsp:nvSpPr>
      <dsp:spPr>
        <a:xfrm>
          <a:off x="6619570" y="2167413"/>
          <a:ext cx="481647" cy="48164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45D357-652C-AB41-8F95-13024464AB70}" type="datetimeFigureOut">
              <a:rPr lang="en-US" smtClean="0"/>
              <a:t>2015-10-29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3F35C4-CC97-7840-A522-E4995AD001E3}" type="slidenum">
              <a:rPr lang="en-US" smtClean="0"/>
              <a:t>‹#›</a:t>
            </a:fld>
            <a:endParaRPr lang="en-US"/>
          </a:p>
        </p:txBody>
      </p:sp>
    </p:spTree>
    <p:extLst>
      <p:ext uri="{BB962C8B-B14F-4D97-AF65-F5344CB8AC3E}">
        <p14:creationId xmlns:p14="http://schemas.microsoft.com/office/powerpoint/2010/main" val="3515596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5C11-D0F1-1F46-B28E-9084657905D0}" type="datetimeFigureOut">
              <a:rPr lang="en-US" smtClean="0"/>
              <a:t>2015-10-29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29C-91F7-CD43-B485-EB526DB269DE}" type="slidenum">
              <a:rPr lang="en-US" smtClean="0"/>
              <a:t>‹#›</a:t>
            </a:fld>
            <a:endParaRPr lang="en-US"/>
          </a:p>
        </p:txBody>
      </p:sp>
    </p:spTree>
    <p:extLst>
      <p:ext uri="{BB962C8B-B14F-4D97-AF65-F5344CB8AC3E}">
        <p14:creationId xmlns:p14="http://schemas.microsoft.com/office/powerpoint/2010/main" val="31647246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links.gbif.org/gbif_dwca_how_to_guide_v1" TargetMode="External"/><Relationship Id="rId4" Type="http://schemas.openxmlformats.org/officeDocument/2006/relationships/hyperlink" Target="http://www.gbif.org/ipt" TargetMode="External"/><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www.gbif.org/ipt/stats"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Image</a:t>
            </a:r>
            <a:r>
              <a:rPr lang="es-ES" dirty="0" smtClean="0"/>
              <a:t> </a:t>
            </a:r>
            <a:r>
              <a:rPr lang="es-ES" dirty="0" err="1" smtClean="0"/>
              <a:t>from</a:t>
            </a:r>
            <a:r>
              <a:rPr lang="es-ES" dirty="0" smtClean="0"/>
              <a:t> Piotr </a:t>
            </a:r>
            <a:r>
              <a:rPr lang="es-ES" dirty="0" err="1" smtClean="0"/>
              <a:t>Lewandowski</a:t>
            </a:r>
            <a:r>
              <a:rPr lang="es-ES" dirty="0" smtClean="0"/>
              <a:t>, </a:t>
            </a:r>
            <a:r>
              <a:rPr lang="es-ES" dirty="0" err="1" smtClean="0"/>
              <a:t>shared</a:t>
            </a:r>
            <a:r>
              <a:rPr lang="es-ES" dirty="0" smtClean="0"/>
              <a:t> </a:t>
            </a:r>
            <a:r>
              <a:rPr lang="es-ES" dirty="0" err="1" smtClean="0"/>
              <a:t>via</a:t>
            </a:r>
            <a:r>
              <a:rPr lang="es-ES" dirty="0" smtClean="0"/>
              <a:t> http://www.freeimages.com/photo/learning-with-pencil-1415671</a:t>
            </a:r>
          </a:p>
          <a:p>
            <a:r>
              <a:rPr lang="es-ES" dirty="0" smtClean="0"/>
              <a:t>http://</a:t>
            </a:r>
            <a:r>
              <a:rPr lang="es-ES" dirty="0" err="1" smtClean="0"/>
              <a:t>community.gbif.org</a:t>
            </a:r>
            <a:r>
              <a:rPr lang="es-ES" dirty="0" smtClean="0"/>
              <a:t>/</a:t>
            </a:r>
            <a:r>
              <a:rPr lang="es-ES" dirty="0" err="1" smtClean="0"/>
              <a:t>pg</a:t>
            </a:r>
            <a:r>
              <a:rPr lang="es-ES" dirty="0" smtClean="0"/>
              <a:t>/</a:t>
            </a:r>
            <a:r>
              <a:rPr lang="es-ES" dirty="0" err="1" smtClean="0"/>
              <a:t>pages</a:t>
            </a:r>
            <a:r>
              <a:rPr lang="es-ES" dirty="0" smtClean="0"/>
              <a:t>/</a:t>
            </a:r>
            <a:r>
              <a:rPr lang="es-ES" dirty="0" err="1" smtClean="0"/>
              <a:t>view</a:t>
            </a:r>
            <a:r>
              <a:rPr lang="es-ES" dirty="0" smtClean="0"/>
              <a:t>/48332/session-01-the-gbif-data-publishing-landscape-in-2015</a:t>
            </a:r>
            <a:endParaRPr lang="en-GB" dirty="0"/>
          </a:p>
        </p:txBody>
      </p:sp>
      <p:sp>
        <p:nvSpPr>
          <p:cNvPr id="4" name="Slide Number Placeholder 3"/>
          <p:cNvSpPr>
            <a:spLocks noGrp="1"/>
          </p:cNvSpPr>
          <p:nvPr>
            <p:ph type="sldNum" sz="quarter" idx="10"/>
          </p:nvPr>
        </p:nvSpPr>
        <p:spPr/>
        <p:txBody>
          <a:bodyPr/>
          <a:lstStyle/>
          <a:p>
            <a:fld id="{37A0329C-91F7-CD43-B485-EB526DB269DE}" type="slidenum">
              <a:rPr lang="en-US" smtClean="0"/>
              <a:t>1</a:t>
            </a:fld>
            <a:endParaRPr lang="en-US"/>
          </a:p>
        </p:txBody>
      </p:sp>
    </p:spTree>
    <p:extLst>
      <p:ext uri="{BB962C8B-B14F-4D97-AF65-F5344CB8AC3E}">
        <p14:creationId xmlns:p14="http://schemas.microsoft.com/office/powerpoint/2010/main" val="454912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GBIF (2010). Darwin Core Archives – How-to Guide, version 1, released on 1 March 2011, (contributed by Remsen D, Braak, K, Döring M, Robertson, T), Copenhagen: Global Biodiversity Information Facility, 21 </a:t>
            </a:r>
            <a:r>
              <a:rPr lang="en-US" dirty="0" err="1" smtClean="0"/>
              <a:t>pp</a:t>
            </a:r>
            <a:r>
              <a:rPr lang="en-US" dirty="0" smtClean="0"/>
              <a:t>, accessible online at: </a:t>
            </a:r>
            <a:r>
              <a:rPr lang="en-US" dirty="0" smtClean="0">
                <a:hlinkClick r:id="rId3"/>
              </a:rPr>
              <a:t>http://links.gbif.org/gbif_dwca_how_to_guide_v1</a:t>
            </a:r>
            <a:endParaRPr lang="en-US" dirty="0" smtClean="0"/>
          </a:p>
          <a:p>
            <a:endParaRPr lang="en-US" dirty="0" smtClean="0"/>
          </a:p>
          <a:p>
            <a:r>
              <a:rPr lang="en-US" dirty="0" smtClean="0"/>
              <a:t>GBIF, 2015, “GBIF Integrated Publishing Toolkit v. 2.0”. Copenhagen: Global Biodiversity Information Facility. Available online at </a:t>
            </a:r>
            <a:r>
              <a:rPr lang="en-US" dirty="0" smtClean="0">
                <a:hlinkClick r:id="rId4"/>
              </a:rPr>
              <a:t>http://www.gbif.org/ipt</a:t>
            </a:r>
            <a:r>
              <a:rPr lang="en-US" dirty="0" smtClean="0"/>
              <a:t>. http://www.gbif.org/resource/81278</a:t>
            </a:r>
          </a:p>
          <a:p>
            <a:endParaRPr lang="en-US" dirty="0" smtClean="0"/>
          </a:p>
          <a:p>
            <a:r>
              <a:rPr lang="en-US" dirty="0" smtClean="0"/>
              <a:t>Robertson T, Döring M, Guralnick R, Bloom D, Wieczorek J, Braak K, et al. (2014) The GBIF Integrated Publishing Toolkit: Facilitating the Efficient Publishing of Biodiversity Data on the Internet. PLoS ONE 9(8): e102623. doi:10.1371/journal.pone.0102623</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a:t>
            </a:fld>
            <a:endParaRPr lang="en-US"/>
          </a:p>
        </p:txBody>
      </p:sp>
    </p:spTree>
    <p:extLst>
      <p:ext uri="{BB962C8B-B14F-4D97-AF65-F5344CB8AC3E}">
        <p14:creationId xmlns:p14="http://schemas.microsoft.com/office/powerpoint/2010/main" val="2564530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a:t>
            </a:r>
            <a:r>
              <a:rPr lang="en-US" baseline="0" dirty="0" smtClean="0"/>
              <a:t>/chart provided by Kyle </a:t>
            </a:r>
            <a:r>
              <a:rPr lang="en-US" baseline="0" dirty="0" err="1" smtClean="0"/>
              <a:t>Braak</a:t>
            </a:r>
            <a:r>
              <a:rPr lang="en-US" baseline="0" dirty="0" smtClean="0"/>
              <a:t>, GBIF.</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a:t>
            </a:fld>
            <a:endParaRPr lang="en-US"/>
          </a:p>
        </p:txBody>
      </p:sp>
    </p:spTree>
    <p:extLst>
      <p:ext uri="{BB962C8B-B14F-4D97-AF65-F5344CB8AC3E}">
        <p14:creationId xmlns:p14="http://schemas.microsoft.com/office/powerpoint/2010/main" val="23250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Data</a:t>
            </a:r>
            <a:r>
              <a:rPr lang="en-US" baseline="0" dirty="0" smtClean="0"/>
              <a:t>/chart provided by Kyle </a:t>
            </a:r>
            <a:r>
              <a:rPr lang="en-US" baseline="0" dirty="0" err="1" smtClean="0"/>
              <a:t>Braak</a:t>
            </a:r>
            <a:r>
              <a:rPr lang="en-US" baseline="0" dirty="0" smtClean="0"/>
              <a:t>, GBIF.</a:t>
            </a:r>
            <a:endParaRPr lang="en-US" dirty="0" smtClean="0"/>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6</a:t>
            </a:fld>
            <a:endParaRPr lang="en-US"/>
          </a:p>
        </p:txBody>
      </p:sp>
    </p:spTree>
    <p:extLst>
      <p:ext uri="{BB962C8B-B14F-4D97-AF65-F5344CB8AC3E}">
        <p14:creationId xmlns:p14="http://schemas.microsoft.com/office/powerpoint/2010/main" val="3793317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Good and needs improvement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data publishing area is in continuous evolution and expansion. The standards are refined and expanded, the software is improved and debugged, the social norms evolve. That requires that we all recycle our knowledge periodically.</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Despite biodiversity data publication in a standard way is possible for a long time now, most of the data is still published in a very simple way: just the occurrence core, single identifications, few/no connections among objects, simple metadata...  Much richness of the original data is still non accessible because of the way data is published. This is one of the main reasons to organize this course.</a:t>
            </a:r>
          </a:p>
          <a:p>
            <a:r>
              <a:rPr lang="en-US" sz="1200" kern="1200" dirty="0" smtClean="0">
                <a:solidFill>
                  <a:schemeClr val="tx1"/>
                </a:solidFill>
                <a:latin typeface="+mn-lt"/>
                <a:ea typeface="+mn-ea"/>
                <a:cs typeface="+mn-cs"/>
              </a:rPr>
              <a:t>·         The data already published determines (although only to a certain extent) the technical developments in the GBIF network, namely in </a:t>
            </a:r>
            <a:r>
              <a:rPr lang="en-US" sz="1200" kern="1200" dirty="0" err="1" smtClean="0">
                <a:solidFill>
                  <a:schemeClr val="tx1"/>
                </a:solidFill>
                <a:latin typeface="+mn-lt"/>
                <a:ea typeface="+mn-ea"/>
                <a:cs typeface="+mn-cs"/>
              </a:rPr>
              <a:t>GBIF.org</a:t>
            </a:r>
            <a:r>
              <a:rPr lang="en-US" sz="1200" kern="1200" dirty="0" smtClean="0">
                <a:solidFill>
                  <a:schemeClr val="tx1"/>
                </a:solidFill>
                <a:latin typeface="+mn-lt"/>
                <a:ea typeface="+mn-ea"/>
                <a:cs typeface="+mn-cs"/>
              </a:rPr>
              <a:t> and its API. Only when a certain amount of data of certain type is published (e.g. through an extension), the priority to enable discovery and retrieval of that information raises in importance. Examples of this is the indexing of occurrences published using the occurrence extension of the taxon core, and the possibility to search and retrieve images from the simple multimedia extension.</a:t>
            </a:r>
          </a:p>
          <a:p>
            <a:endParaRPr lang="en-US" sz="1200" u="sng" kern="1200" dirty="0" smtClean="0">
              <a:solidFill>
                <a:schemeClr val="tx1"/>
              </a:solidFill>
              <a:latin typeface="+mn-lt"/>
              <a:ea typeface="+mn-ea"/>
              <a:cs typeface="+mn-cs"/>
              <a:hlinkClick r:id="rId3"/>
            </a:endParaRPr>
          </a:p>
          <a:p>
            <a:r>
              <a:rPr lang="en-US" dirty="0" smtClean="0"/>
              <a:t>Most data still published with simple occurrence core and is missing the known richness of the original data</a:t>
            </a:r>
          </a:p>
          <a:p>
            <a:r>
              <a:rPr lang="en-US" dirty="0" smtClean="0"/>
              <a:t>Without the rich data, portal developers do not have the priority to enhance with features to support rich data</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7</a:t>
            </a:fld>
            <a:endParaRPr lang="en-US"/>
          </a:p>
        </p:txBody>
      </p:sp>
    </p:spTree>
    <p:extLst>
      <p:ext uri="{BB962C8B-B14F-4D97-AF65-F5344CB8AC3E}">
        <p14:creationId xmlns:p14="http://schemas.microsoft.com/office/powerpoint/2010/main" val="1315591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Aft>
                <a:spcPts val="0"/>
              </a:spcAft>
              <a:buFont typeface="Arial"/>
              <a:buNone/>
              <a:defRPr/>
            </a:pPr>
            <a:r>
              <a:rPr lang="en-US" dirty="0" smtClean="0"/>
              <a:t>Reused</a:t>
            </a:r>
            <a:r>
              <a:rPr lang="en-US" baseline="0" dirty="0" smtClean="0"/>
              <a:t> slide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8</a:t>
            </a:fld>
            <a:endParaRPr lang="en-US"/>
          </a:p>
        </p:txBody>
      </p:sp>
    </p:spTree>
    <p:extLst>
      <p:ext uri="{BB962C8B-B14F-4D97-AF65-F5344CB8AC3E}">
        <p14:creationId xmlns:p14="http://schemas.microsoft.com/office/powerpoint/2010/main" val="1442519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Modified from Reused</a:t>
            </a:r>
            <a:r>
              <a:rPr lang="en-US" baseline="0" dirty="0" smtClean="0"/>
              <a:t> slide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9</a:t>
            </a:fld>
            <a:endParaRPr lang="en-US"/>
          </a:p>
        </p:txBody>
      </p:sp>
    </p:spTree>
    <p:extLst>
      <p:ext uri="{BB962C8B-B14F-4D97-AF65-F5344CB8AC3E}">
        <p14:creationId xmlns:p14="http://schemas.microsoft.com/office/powerpoint/2010/main" val="3181761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p>
          <a:p>
            <a:endParaRPr lang="en-US" dirty="0" smtClean="0"/>
          </a:p>
          <a:p>
            <a:endParaRPr lang="en-US" dirty="0" smtClean="0"/>
          </a:p>
          <a:p>
            <a:r>
              <a:rPr lang="en-US" dirty="0" smtClean="0"/>
              <a:t>Review of the data types for publishing (http://</a:t>
            </a:r>
            <a:r>
              <a:rPr lang="en-US" dirty="0" err="1" smtClean="0"/>
              <a:t>www.gbif.org</a:t>
            </a:r>
            <a:r>
              <a:rPr lang="en-US" dirty="0" smtClean="0"/>
              <a:t>/publishing-data/</a:t>
            </a:r>
            <a:r>
              <a:rPr lang="en-US" dirty="0" err="1" smtClean="0"/>
              <a:t>summary#datatypes</a:t>
            </a:r>
            <a:r>
              <a:rPr lang="en-US" dirty="0" smtClean="0"/>
              <a:t>). This will be the first attempt to cover the instructional objectives 1a, 1b &amp; 1c.</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GBIF now deals with four types of biodiversity data:</a:t>
            </a:r>
          </a:p>
          <a:p>
            <a:endParaRPr lang="en-US" dirty="0" smtClean="0"/>
          </a:p>
          <a:p>
            <a:r>
              <a:rPr lang="en-US" dirty="0" smtClean="0"/>
              <a:t>Occurrences (observations, specimens </a:t>
            </a:r>
            <a:r>
              <a:rPr lang="en-US" dirty="0" err="1" smtClean="0"/>
              <a:t>etc</a:t>
            </a:r>
            <a:r>
              <a:rPr lang="en-US" dirty="0" smtClean="0"/>
              <a:t>)</a:t>
            </a:r>
          </a:p>
          <a:p>
            <a:r>
              <a:rPr lang="en-US" dirty="0" smtClean="0"/>
              <a:t>Checklists (names)</a:t>
            </a:r>
          </a:p>
          <a:p>
            <a:r>
              <a:rPr lang="en-US" dirty="0" smtClean="0"/>
              <a:t>Metadata (data about data) - http://</a:t>
            </a:r>
            <a:r>
              <a:rPr lang="en-US" dirty="0" err="1" smtClean="0"/>
              <a:t>www.gbif.org</a:t>
            </a:r>
            <a:r>
              <a:rPr lang="en-US" dirty="0" smtClean="0"/>
              <a:t>/dataset/</a:t>
            </a:r>
            <a:r>
              <a:rPr lang="en-US" dirty="0" err="1" smtClean="0"/>
              <a:t>search?type</a:t>
            </a:r>
            <a:r>
              <a:rPr lang="en-US" dirty="0" smtClean="0"/>
              <a:t>=METADATA</a:t>
            </a:r>
          </a:p>
          <a:p>
            <a:endParaRPr lang="en-US" dirty="0" smtClean="0"/>
          </a:p>
          <a:p>
            <a:r>
              <a:rPr lang="en-US" dirty="0" smtClean="0"/>
              <a:t>Occurrences are records that document a 'collection event'—evidence that a particular, named organism was found at a particular time and place. Also known as primary biodiversity data, occurrences document the 'what, where, when, how and by whom' of our exploration of the planet's species. An occurrence record can be based on an observation in the field, vouchered (labeled) specimen in a museum or herbarium, or other evidence. </a:t>
            </a:r>
          </a:p>
          <a:p>
            <a:endParaRPr lang="en-US" dirty="0" smtClean="0"/>
          </a:p>
          <a:p>
            <a:r>
              <a:rPr lang="en-US" dirty="0" smtClean="0"/>
              <a:t>Checklists are lists of scientific names of organisms grouped into taxonomic hierarchies. They serve two main functions: first, they provide data that help to enrich information about particular species, for example by including them on national checklists, and on lists of invasive or threatened species; and they provide taxonomic 'backbones' around which species information can be organized.</a:t>
            </a:r>
          </a:p>
          <a:p>
            <a:endParaRPr lang="en-US" dirty="0" smtClean="0"/>
          </a:p>
          <a:p>
            <a:r>
              <a:rPr lang="en-US" dirty="0" smtClean="0"/>
              <a:t>Metadata are structured descriptions of datasets giving essential details such as the geographic and taxonomic scope of the data, methods of collection or observation, contact details and citation requirements. They help to give context to datasets and enable users to assess whether data are fit for use in a particular research project or application.</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10</a:t>
            </a:fld>
            <a:endParaRPr lang="en-US"/>
          </a:p>
        </p:txBody>
      </p:sp>
    </p:spTree>
    <p:extLst>
      <p:ext uri="{BB962C8B-B14F-4D97-AF65-F5344CB8AC3E}">
        <p14:creationId xmlns:p14="http://schemas.microsoft.com/office/powerpoint/2010/main" val="2460767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 the need/push for sample-based datasets (introduction of the event core) (http://</a:t>
            </a:r>
            <a:r>
              <a:rPr lang="en-US" dirty="0" err="1" smtClean="0"/>
              <a:t>www.gbif.org</a:t>
            </a:r>
            <a:r>
              <a:rPr lang="en-US" dirty="0" smtClean="0"/>
              <a:t>/page/82105) - released</a:t>
            </a:r>
            <a:r>
              <a:rPr lang="en-US" baseline="0" dirty="0" smtClean="0"/>
              <a:t> March 24, 2015</a:t>
            </a:r>
            <a:endParaRPr lang="en-US" dirty="0" smtClean="0"/>
          </a:p>
          <a:p>
            <a:endParaRPr lang="en-US" dirty="0" smtClean="0"/>
          </a:p>
          <a:p>
            <a:r>
              <a:rPr lang="en-US" dirty="0" smtClean="0"/>
              <a:t> beyond “presence only” data  -- more quantitative information used in other areas of scientific discovery and research, particularly ecological monitoring and assessment.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Sample-based data (ecological monitoring and assessment data)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Sample-based data are records from thousands of different kinds of environmental, ecological, and natural resource monitoring and assessment investigations. These events range from one-off surveys to ongoing monitoring and includes activities like freshwater and marine sampling, plant cover and vegetation plots, and citizen science bird counts, among others.</a:t>
            </a:r>
          </a:p>
          <a:p>
            <a:endParaRPr lang="en-US"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11</a:t>
            </a:fld>
            <a:endParaRPr lang="en-US"/>
          </a:p>
        </p:txBody>
      </p:sp>
    </p:spTree>
    <p:extLst>
      <p:ext uri="{BB962C8B-B14F-4D97-AF65-F5344CB8AC3E}">
        <p14:creationId xmlns:p14="http://schemas.microsoft.com/office/powerpoint/2010/main" val="1567393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section will cover the instructional objective 2a.</a:t>
            </a:r>
          </a:p>
          <a:p>
            <a:endParaRPr lang="en-US" dirty="0" smtClean="0"/>
          </a:p>
          <a:p>
            <a:r>
              <a:rPr lang="en-US" dirty="0" smtClean="0"/>
              <a:t>Biodiversity Information Standards (TDWG), also known as the Taxonomic Databases Working Group, is a not for profit scientific and educational association that is affiliated with the International Union of Biological Sciences.</a:t>
            </a:r>
          </a:p>
          <a:p>
            <a:endParaRPr lang="en-US" dirty="0" smtClean="0"/>
          </a:p>
          <a:p>
            <a:r>
              <a:rPr lang="en-US" dirty="0" smtClean="0"/>
              <a:t>TDWG was formed to establish international collaboration among biological database projects. TDWG promoted the wider and more effective dissemination of information about the World's heritage of biological organisms for the benefit of the world at large. Biodiversity Information Standards (TDWG) now focuses on the development of standards for the exchange of biological/biodiversity data.</a:t>
            </a:r>
          </a:p>
          <a:p>
            <a:endParaRPr lang="en-US" dirty="0" smtClean="0"/>
          </a:p>
          <a:p>
            <a:r>
              <a:rPr lang="en-US" dirty="0" smtClean="0"/>
              <a:t>Our Mission</a:t>
            </a:r>
          </a:p>
          <a:p>
            <a:endParaRPr lang="en-US" dirty="0" smtClean="0"/>
          </a:p>
          <a:p>
            <a:r>
              <a:rPr lang="en-US" dirty="0" smtClean="0"/>
              <a:t>Develop, adopt and promote standards and guidelines for the recording and exchange of data about organisms</a:t>
            </a:r>
          </a:p>
          <a:p>
            <a:r>
              <a:rPr lang="en-US" dirty="0" smtClean="0"/>
              <a:t>Promote the use of standards through the most appropriate and effective means and</a:t>
            </a:r>
          </a:p>
          <a:p>
            <a:r>
              <a:rPr lang="en-US" dirty="0" smtClean="0"/>
              <a:t>Act as a forum for discussion through holding meetings and through publications</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12</a:t>
            </a:fld>
            <a:endParaRPr lang="en-US"/>
          </a:p>
        </p:txBody>
      </p:sp>
    </p:spTree>
    <p:extLst>
      <p:ext uri="{BB962C8B-B14F-4D97-AF65-F5344CB8AC3E}">
        <p14:creationId xmlns:p14="http://schemas.microsoft.com/office/powerpoint/2010/main" val="3958195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6981" rtl="0" eaLnBrk="1" fontAlgn="auto" latinLnBrk="0" hangingPunct="1">
              <a:lnSpc>
                <a:spcPct val="100000"/>
              </a:lnSpc>
              <a:spcBef>
                <a:spcPts val="0"/>
              </a:spcBef>
              <a:spcAft>
                <a:spcPts val="0"/>
              </a:spcAft>
              <a:buClrTx/>
              <a:buSzTx/>
              <a:buFontTx/>
              <a:buNone/>
              <a:tabLst/>
              <a:defRPr/>
            </a:pPr>
            <a:r>
              <a:rPr lang="en-US" dirty="0" err="1" smtClean="0"/>
              <a:t>Wieczorek</a:t>
            </a:r>
            <a:r>
              <a:rPr lang="en-US" dirty="0" smtClean="0"/>
              <a:t>, John; D. Bloom, R. </a:t>
            </a:r>
            <a:r>
              <a:rPr lang="en-US" dirty="0" err="1" smtClean="0"/>
              <a:t>Guralnick</a:t>
            </a:r>
            <a:r>
              <a:rPr lang="en-US" dirty="0" smtClean="0"/>
              <a:t>, S. Blum, M. </a:t>
            </a:r>
            <a:r>
              <a:rPr lang="en-US" dirty="0" err="1" smtClean="0"/>
              <a:t>Döring</a:t>
            </a:r>
            <a:r>
              <a:rPr lang="en-US" dirty="0" smtClean="0"/>
              <a:t>, R. De Giovanni, T. Robertson, and D. </a:t>
            </a:r>
            <a:r>
              <a:rPr lang="en-US" dirty="0" err="1" smtClean="0"/>
              <a:t>Vieglais</a:t>
            </a:r>
            <a:r>
              <a:rPr lang="en-US" dirty="0" smtClean="0"/>
              <a:t> (2012) Darwin Core: An Evolving Community-Developed Biodiversity Data Standard. </a:t>
            </a:r>
            <a:r>
              <a:rPr lang="en-US" dirty="0" err="1" smtClean="0"/>
              <a:t>PLoS</a:t>
            </a:r>
            <a:r>
              <a:rPr lang="en-US" dirty="0" smtClean="0"/>
              <a:t> ONE 7(1): e29715. doi:10.1371/journal.pone.0029715</a:t>
            </a:r>
          </a:p>
          <a:p>
            <a:pPr marL="0" marR="0" indent="0" algn="l" defTabSz="456981"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 sz="1200" dirty="0" smtClean="0">
                <a:solidFill>
                  <a:srgbClr val="000000"/>
                </a:solidFill>
              </a:rPr>
              <a:t>It includes a glossary of terms intended </a:t>
            </a:r>
            <a:r>
              <a:rPr lang="en" sz="1200" b="1" i="1" dirty="0" smtClean="0">
                <a:solidFill>
                  <a:srgbClr val="000000"/>
                </a:solidFill>
              </a:rPr>
              <a:t>to facilitate the sharing of information about biological diversity</a:t>
            </a:r>
            <a:r>
              <a:rPr lang="en" sz="1200" dirty="0" smtClean="0">
                <a:solidFill>
                  <a:srgbClr val="000000"/>
                </a:solidFill>
              </a:rPr>
              <a:t> by providing reference definitions, examples, and commentaries.  </a:t>
            </a:r>
            <a:endParaRPr lang="en-US" sz="1200" dirty="0" smtClean="0">
              <a:solidFill>
                <a:srgbClr val="00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 sz="1200" dirty="0" smtClean="0">
                <a:solidFill>
                  <a:srgbClr val="000000"/>
                </a:solidFill>
              </a:rPr>
              <a:t>It is primarily based on taxa, their occurrence in nature as documented by observations, specimens, and samples, and related information.</a:t>
            </a:r>
            <a:endParaRPr lang="en-US" sz="1200" dirty="0" smtClean="0"/>
          </a:p>
          <a:p>
            <a:pPr marL="0" marR="0" indent="0" algn="l" defTabSz="456981"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ABFD58D-0D0D-C34E-9388-ABE2C429350B}" type="slidenum">
              <a:rPr lang="en-US" smtClean="0"/>
              <a:t>13</a:t>
            </a:fld>
            <a:endParaRPr lang="en-US"/>
          </a:p>
        </p:txBody>
      </p:sp>
    </p:spTree>
    <p:extLst>
      <p:ext uri="{BB962C8B-B14F-4D97-AF65-F5344CB8AC3E}">
        <p14:creationId xmlns:p14="http://schemas.microsoft.com/office/powerpoint/2010/main" val="4013745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a:t>
            </a:r>
            <a:r>
              <a:rPr lang="en-US" baseline="0" dirty="0" smtClean="0"/>
              <a:t>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endParaRPr lang="en-US" dirty="0" smtClean="0"/>
          </a:p>
          <a:p>
            <a:r>
              <a:rPr lang="en-US" dirty="0" smtClean="0"/>
              <a:t>Ways to publish (strengths and weaknesses of each; include stats for numbers of datasets published via each way; how to identify what method was used when viewing datasets on </a:t>
            </a:r>
            <a:r>
              <a:rPr lang="en-US" dirty="0" err="1" smtClean="0"/>
              <a:t>gbif.org</a:t>
            </a:r>
            <a:r>
              <a:rPr lang="en-US" dirty="0" smtClean="0"/>
              <a:t>). This will cover the instructional objective 2b.</a:t>
            </a:r>
          </a:p>
          <a:p>
            <a:r>
              <a:rPr lang="en-US" dirty="0" smtClean="0"/>
              <a:t>simple spreadsheets</a:t>
            </a:r>
          </a:p>
          <a:p>
            <a:r>
              <a:rPr lang="en-US" dirty="0" smtClean="0"/>
              <a:t>IPT</a:t>
            </a:r>
          </a:p>
          <a:p>
            <a:r>
              <a:rPr lang="en-US" dirty="0" smtClean="0"/>
              <a:t>custom-created </a:t>
            </a:r>
            <a:r>
              <a:rPr lang="en-US" dirty="0" err="1" smtClean="0"/>
              <a:t>DwCA</a:t>
            </a:r>
            <a:endParaRPr lang="en-US" dirty="0" smtClean="0"/>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14</a:t>
            </a:fld>
            <a:endParaRPr lang="en-US"/>
          </a:p>
        </p:txBody>
      </p:sp>
    </p:spTree>
    <p:extLst>
      <p:ext uri="{BB962C8B-B14F-4D97-AF65-F5344CB8AC3E}">
        <p14:creationId xmlns:p14="http://schemas.microsoft.com/office/powerpoint/2010/main" val="1346607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a:t>
            </a:r>
            <a:r>
              <a:rPr lang="en-US" baseline="0" dirty="0" smtClean="0"/>
              <a:t>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endParaRPr lang="en-US" dirty="0" smtClean="0"/>
          </a:p>
          <a:p>
            <a:r>
              <a:rPr lang="en-US" dirty="0" smtClean="0"/>
              <a:t>IPT currently under development with</a:t>
            </a:r>
            <a:r>
              <a:rPr lang="en-US" baseline="0" dirty="0" smtClean="0"/>
              <a:t> future planned updates</a:t>
            </a:r>
            <a:endParaRPr lang="en-US" dirty="0" smtClean="0"/>
          </a:p>
          <a:p>
            <a:endParaRPr lang="en-US" dirty="0" smtClean="0"/>
          </a:p>
          <a:p>
            <a:r>
              <a:rPr lang="en-US" dirty="0" smtClean="0"/>
              <a:t>Web tools and templates for excel tools were contracted for development in ???? And</a:t>
            </a:r>
            <a:r>
              <a:rPr lang="en-US" baseline="0" dirty="0" smtClean="0"/>
              <a:t> have not been updated since then.</a:t>
            </a:r>
            <a:endParaRPr lang="en-US" dirty="0" smtClean="0"/>
          </a:p>
          <a:p>
            <a:endParaRPr lang="en-US" dirty="0" smtClean="0"/>
          </a:p>
          <a:p>
            <a:r>
              <a:rPr lang="en-US" dirty="0" err="1" smtClean="0"/>
              <a:t>DiGIR</a:t>
            </a:r>
            <a:r>
              <a:rPr lang="en-US" dirty="0" smtClean="0"/>
              <a:t> protocol development ceased in 2006</a:t>
            </a:r>
          </a:p>
          <a:p>
            <a:endParaRPr lang="en-US" dirty="0" smtClean="0"/>
          </a:p>
          <a:p>
            <a:r>
              <a:rPr lang="en-US" dirty="0" smtClean="0"/>
              <a:t>TAPIR protocol last updated in 2010</a:t>
            </a:r>
          </a:p>
          <a:p>
            <a:endParaRPr lang="en-US" dirty="0" smtClean="0"/>
          </a:p>
          <a:p>
            <a:r>
              <a:rPr lang="en-US" dirty="0" err="1" smtClean="0"/>
              <a:t>BioCASE</a:t>
            </a:r>
            <a:r>
              <a:rPr lang="en-US" dirty="0" smtClean="0"/>
              <a:t> protocol</a:t>
            </a:r>
            <a:r>
              <a:rPr lang="en-US" baseline="0" dirty="0" smtClean="0"/>
              <a:t> last updated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15</a:t>
            </a:fld>
            <a:endParaRPr lang="en-US"/>
          </a:p>
        </p:txBody>
      </p:sp>
    </p:spTree>
    <p:extLst>
      <p:ext uri="{BB962C8B-B14F-4D97-AF65-F5344CB8AC3E}">
        <p14:creationId xmlns:p14="http://schemas.microsoft.com/office/powerpoint/2010/main" val="3288712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0" dirty="0" smtClean="0"/>
              <a:t>Slide from </a:t>
            </a:r>
            <a:r>
              <a:rPr lang="en-US" sz="1200" b="0" dirty="0" smtClean="0">
                <a:solidFill>
                  <a:srgbClr val="86C54E"/>
                </a:solidFill>
                <a:latin typeface="Trebuchet MS" charset="0"/>
              </a:rPr>
              <a:t>Module 3 – Knowledge exchange I</a:t>
            </a:r>
            <a:r>
              <a:rPr lang="en-US" sz="1200" b="0" baseline="0" dirty="0" smtClean="0">
                <a:solidFill>
                  <a:srgbClr val="86C54E"/>
                </a:solidFill>
                <a:latin typeface="Trebuchet MS" charset="0"/>
              </a:rPr>
              <a:t> </a:t>
            </a:r>
            <a:r>
              <a:rPr lang="en-US" sz="1200" b="0" dirty="0" smtClean="0">
                <a:solidFill>
                  <a:srgbClr val="86C54E"/>
                </a:solidFill>
                <a:latin typeface="Trebuchet MS" charset="0"/>
              </a:rPr>
              <a:t>Supporting data digitization and publishing ~ </a:t>
            </a:r>
            <a:r>
              <a:rPr lang="en-US" sz="1200" b="0" dirty="0" smtClean="0">
                <a:solidFill>
                  <a:schemeClr val="bg1"/>
                </a:solidFill>
                <a:latin typeface="Trebuchet MS" charset="0"/>
              </a:rPr>
              <a:t>Alberto González-</a:t>
            </a:r>
            <a:r>
              <a:rPr lang="en-US" sz="1200" b="0" dirty="0" err="1" smtClean="0">
                <a:solidFill>
                  <a:schemeClr val="bg1"/>
                </a:solidFill>
                <a:latin typeface="Trebuchet MS" charset="0"/>
              </a:rPr>
              <a:t>Talaván</a:t>
            </a:r>
            <a:r>
              <a:rPr lang="en-US" sz="1200" b="0" dirty="0" smtClean="0">
                <a:solidFill>
                  <a:schemeClr val="bg1"/>
                </a:solidFill>
                <a:latin typeface="Trebuchet MS" charset="0"/>
              </a:rPr>
              <a:t> ~</a:t>
            </a:r>
            <a:r>
              <a:rPr lang="en-US" sz="1200" b="0" baseline="0" dirty="0" smtClean="0">
                <a:solidFill>
                  <a:schemeClr val="bg1"/>
                </a:solidFill>
                <a:latin typeface="Trebuchet MS" charset="0"/>
              </a:rPr>
              <a:t> </a:t>
            </a:r>
            <a:r>
              <a:rPr lang="en-US" sz="1200" b="0" dirty="0" smtClean="0">
                <a:solidFill>
                  <a:schemeClr val="bg1"/>
                </a:solidFill>
                <a:latin typeface="Trebuchet MS" charset="0"/>
              </a:rPr>
              <a:t>4 October 2013,</a:t>
            </a:r>
            <a:r>
              <a:rPr lang="en-US" sz="1200" b="0" baseline="0" dirty="0" smtClean="0">
                <a:solidFill>
                  <a:schemeClr val="bg1"/>
                </a:solidFill>
                <a:latin typeface="Trebuchet MS" charset="0"/>
              </a:rPr>
              <a:t> GBIF Nodes Training ~ Berlin, Germany</a:t>
            </a:r>
            <a:endParaRPr lang="en-US" dirty="0" smtClean="0"/>
          </a:p>
          <a:p>
            <a:r>
              <a:rPr lang="en-US" dirty="0" smtClean="0"/>
              <a:t>Barriers to publishing</a:t>
            </a:r>
          </a:p>
          <a:p>
            <a:pPr>
              <a:lnSpc>
                <a:spcPct val="90000"/>
              </a:lnSpc>
              <a:spcBef>
                <a:spcPct val="0"/>
              </a:spcBef>
            </a:pPr>
            <a:r>
              <a:rPr lang="en-GB" dirty="0" smtClean="0">
                <a:latin typeface="Calibri" charset="0"/>
              </a:rPr>
              <a:t>On these points:</a:t>
            </a:r>
          </a:p>
          <a:p>
            <a:pPr>
              <a:lnSpc>
                <a:spcPct val="190000"/>
              </a:lnSpc>
              <a:spcBef>
                <a:spcPct val="0"/>
              </a:spcBef>
              <a:buFont typeface="Calibri" charset="0"/>
              <a:buAutoNum type="arabicPeriod"/>
            </a:pPr>
            <a:r>
              <a:rPr lang="en-GB" dirty="0" smtClean="0">
                <a:latin typeface="Calibri" charset="0"/>
              </a:rPr>
              <a:t>Lack of knowledge: The holder may not be aware how sharing on the internet works, and the existence of initiatives such as GBIF.</a:t>
            </a:r>
          </a:p>
          <a:p>
            <a:pPr>
              <a:lnSpc>
                <a:spcPct val="190000"/>
              </a:lnSpc>
              <a:spcBef>
                <a:spcPct val="0"/>
              </a:spcBef>
              <a:buFont typeface="Calibri" charset="0"/>
              <a:buAutoNum type="arabicPeriod"/>
            </a:pPr>
            <a:r>
              <a:rPr lang="en-GB" dirty="0" smtClean="0">
                <a:latin typeface="Calibri" charset="0"/>
              </a:rPr>
              <a:t>Lack of understanding: the holder may have heard about GBIF and data publishing, but thinks it must be complicated, bureaucratic, very technical…</a:t>
            </a:r>
          </a:p>
          <a:p>
            <a:pPr>
              <a:lnSpc>
                <a:spcPct val="190000"/>
              </a:lnSpc>
              <a:spcBef>
                <a:spcPct val="0"/>
              </a:spcBef>
              <a:buFont typeface="Calibri" charset="0"/>
              <a:buAutoNum type="arabicPeriod"/>
            </a:pPr>
            <a:r>
              <a:rPr lang="en-GB" dirty="0" smtClean="0">
                <a:latin typeface="Calibri" charset="0"/>
              </a:rPr>
              <a:t>Lack of will: The holder understand the process but does not want to go through it because of cultural issues, perceived sensitivity of the data, </a:t>
            </a:r>
          </a:p>
          <a:p>
            <a:pPr>
              <a:lnSpc>
                <a:spcPct val="190000"/>
              </a:lnSpc>
              <a:spcBef>
                <a:spcPct val="0"/>
              </a:spcBef>
              <a:buFont typeface="Calibri" charset="0"/>
              <a:buAutoNum type="arabicPeriod"/>
            </a:pPr>
            <a:r>
              <a:rPr lang="en-GB" dirty="0" smtClean="0">
                <a:latin typeface="Calibri" charset="0"/>
              </a:rPr>
              <a:t>Perceived data value: the holder thinks that the data has economic or intrinsic value that (s)he wants to exploit.</a:t>
            </a:r>
          </a:p>
          <a:p>
            <a:pPr>
              <a:lnSpc>
                <a:spcPct val="190000"/>
              </a:lnSpc>
              <a:spcBef>
                <a:spcPct val="0"/>
              </a:spcBef>
              <a:buFont typeface="Calibri" charset="0"/>
              <a:buAutoNum type="arabicPeriod"/>
            </a:pPr>
            <a:r>
              <a:rPr lang="en-GB" dirty="0" smtClean="0">
                <a:latin typeface="Calibri" charset="0"/>
              </a:rPr>
              <a:t>Privacy concerns: </a:t>
            </a:r>
          </a:p>
          <a:p>
            <a:pPr>
              <a:lnSpc>
                <a:spcPct val="190000"/>
              </a:lnSpc>
              <a:spcBef>
                <a:spcPct val="0"/>
              </a:spcBef>
              <a:buFont typeface="Calibri" charset="0"/>
              <a:buAutoNum type="arabicPeriod"/>
            </a:pPr>
            <a:r>
              <a:rPr lang="en-GB" dirty="0" smtClean="0">
                <a:latin typeface="Calibri" charset="0"/>
              </a:rPr>
              <a:t>Lack of authorization: The holder would like to share the data, but institutional policies prevent it.</a:t>
            </a:r>
          </a:p>
          <a:p>
            <a:pPr>
              <a:lnSpc>
                <a:spcPct val="190000"/>
              </a:lnSpc>
              <a:spcBef>
                <a:spcPct val="0"/>
              </a:spcBef>
              <a:buFont typeface="Calibri" charset="0"/>
              <a:buAutoNum type="arabicPeriod"/>
            </a:pPr>
            <a:r>
              <a:rPr lang="en-GB" dirty="0" smtClean="0">
                <a:latin typeface="Calibri" charset="0"/>
              </a:rPr>
              <a:t>Lack of time / planning: The holder never finds an appropriate moment to start the digitization, data transformation or publishing. Or got discouraged after not properly planned attempts.</a:t>
            </a:r>
          </a:p>
          <a:p>
            <a:pPr>
              <a:lnSpc>
                <a:spcPct val="190000"/>
              </a:lnSpc>
              <a:spcBef>
                <a:spcPct val="0"/>
              </a:spcBef>
              <a:buFont typeface="Calibri" charset="0"/>
              <a:buAutoNum type="arabicPeriod"/>
            </a:pPr>
            <a:r>
              <a:rPr lang="en-GB" dirty="0" smtClean="0">
                <a:latin typeface="Calibri" charset="0"/>
              </a:rPr>
              <a:t>Lack of capacity: the holder would like to digitize and share the data, but (s)he doesn’t know what is the best (or any) way to do it.</a:t>
            </a:r>
          </a:p>
          <a:p>
            <a:pPr>
              <a:lnSpc>
                <a:spcPct val="190000"/>
              </a:lnSpc>
              <a:spcBef>
                <a:spcPct val="0"/>
              </a:spcBef>
              <a:buFont typeface="Calibri" charset="0"/>
              <a:buAutoNum type="arabicPeriod"/>
            </a:pPr>
            <a:r>
              <a:rPr lang="en-GB" dirty="0" smtClean="0">
                <a:latin typeface="Calibri" charset="0"/>
              </a:rPr>
              <a:t>Lack of resources/funding: the holder would like to digitize and share the data, but there is no spare capacity in the institution to carry out such tasks.</a:t>
            </a:r>
          </a:p>
          <a:p>
            <a:pPr>
              <a:lnSpc>
                <a:spcPct val="190000"/>
              </a:lnSpc>
              <a:spcBef>
                <a:spcPct val="0"/>
              </a:spcBef>
              <a:buFont typeface="Calibri" charset="0"/>
              <a:buAutoNum type="arabicPeriod"/>
            </a:pPr>
            <a:r>
              <a:rPr lang="en-GB" dirty="0" smtClean="0">
                <a:latin typeface="Calibri" charset="0"/>
              </a:rPr>
              <a:t>Lack of infrastructure: the holder would like to digitize and share the data, but (s)he does not have the technical infrastructure to do it.</a:t>
            </a:r>
            <a:endParaRPr lang="en-US" dirty="0" smtClean="0"/>
          </a:p>
          <a:p>
            <a:r>
              <a:rPr lang="en-US" dirty="0" smtClean="0"/>
              <a:t>----- Meeting Notes (10/3/15 07:09) -----</a:t>
            </a:r>
          </a:p>
          <a:p>
            <a:r>
              <a:rPr lang="en-US" dirty="0" smtClean="0"/>
              <a:t>Least to most open</a:t>
            </a:r>
          </a:p>
          <a:p>
            <a:r>
              <a:rPr lang="en-US" dirty="0" smtClean="0"/>
              <a:t>Objective is to get to 5 or any advancement on the scale is positive</a:t>
            </a:r>
          </a:p>
        </p:txBody>
      </p:sp>
      <p:sp>
        <p:nvSpPr>
          <p:cNvPr id="4" name="Slide Number Placeholder 3"/>
          <p:cNvSpPr>
            <a:spLocks noGrp="1"/>
          </p:cNvSpPr>
          <p:nvPr>
            <p:ph type="sldNum" sz="quarter" idx="10"/>
          </p:nvPr>
        </p:nvSpPr>
        <p:spPr/>
        <p:txBody>
          <a:bodyPr/>
          <a:lstStyle/>
          <a:p>
            <a:fld id="{37A0329C-91F7-CD43-B485-EB526DB269DE}" type="slidenum">
              <a:rPr lang="en-US" smtClean="0"/>
              <a:t>16</a:t>
            </a:fld>
            <a:endParaRPr lang="en-US"/>
          </a:p>
        </p:txBody>
      </p:sp>
    </p:spTree>
    <p:extLst>
      <p:ext uri="{BB962C8B-B14F-4D97-AF65-F5344CB8AC3E}">
        <p14:creationId xmlns:p14="http://schemas.microsoft.com/office/powerpoint/2010/main" val="1491804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Slide from </a:t>
            </a:r>
            <a:r>
              <a:rPr lang="en-US" sz="1200" b="0" dirty="0" smtClean="0">
                <a:solidFill>
                  <a:srgbClr val="86C54E"/>
                </a:solidFill>
                <a:latin typeface="Trebuchet MS" charset="0"/>
              </a:rPr>
              <a:t>Module 3 – Knowledge exchange I</a:t>
            </a:r>
            <a:r>
              <a:rPr lang="en-US" sz="1200" b="0" baseline="0" dirty="0" smtClean="0">
                <a:solidFill>
                  <a:srgbClr val="86C54E"/>
                </a:solidFill>
                <a:latin typeface="Trebuchet MS" charset="0"/>
              </a:rPr>
              <a:t> </a:t>
            </a:r>
            <a:r>
              <a:rPr lang="en-US" sz="1200" b="0" dirty="0" smtClean="0">
                <a:solidFill>
                  <a:srgbClr val="86C54E"/>
                </a:solidFill>
                <a:latin typeface="Trebuchet MS" charset="0"/>
              </a:rPr>
              <a:t>Supporting data digitization and publishing ~ </a:t>
            </a:r>
            <a:r>
              <a:rPr lang="en-US" sz="1200" b="0" dirty="0" smtClean="0">
                <a:solidFill>
                  <a:schemeClr val="bg1"/>
                </a:solidFill>
                <a:latin typeface="Trebuchet MS" charset="0"/>
              </a:rPr>
              <a:t>Alberto González-</a:t>
            </a:r>
            <a:r>
              <a:rPr lang="en-US" sz="1200" b="0" dirty="0" err="1" smtClean="0">
                <a:solidFill>
                  <a:schemeClr val="bg1"/>
                </a:solidFill>
                <a:latin typeface="Trebuchet MS" charset="0"/>
              </a:rPr>
              <a:t>Talaván</a:t>
            </a:r>
            <a:r>
              <a:rPr lang="en-US" sz="1200" b="0" dirty="0" smtClean="0">
                <a:solidFill>
                  <a:schemeClr val="bg1"/>
                </a:solidFill>
                <a:latin typeface="Trebuchet MS" charset="0"/>
              </a:rPr>
              <a:t> ~</a:t>
            </a:r>
            <a:r>
              <a:rPr lang="en-US" sz="1200" b="0" baseline="0" dirty="0" smtClean="0">
                <a:solidFill>
                  <a:schemeClr val="bg1"/>
                </a:solidFill>
                <a:latin typeface="Trebuchet MS" charset="0"/>
              </a:rPr>
              <a:t> </a:t>
            </a:r>
            <a:r>
              <a:rPr lang="en-US" sz="1200" b="0" dirty="0" smtClean="0">
                <a:solidFill>
                  <a:schemeClr val="bg1"/>
                </a:solidFill>
                <a:latin typeface="Trebuchet MS" charset="0"/>
              </a:rPr>
              <a:t>4 October 2013,</a:t>
            </a:r>
            <a:r>
              <a:rPr lang="en-US" sz="1200" b="0" baseline="0" dirty="0" smtClean="0">
                <a:solidFill>
                  <a:schemeClr val="bg1"/>
                </a:solidFill>
                <a:latin typeface="Trebuchet MS" charset="0"/>
              </a:rPr>
              <a:t> GBIF Nodes Training ~ Berlin, Germany</a:t>
            </a:r>
          </a:p>
          <a:p>
            <a:endParaRPr lang="en-US" sz="1200" b="0" baseline="0" dirty="0" smtClean="0">
              <a:solidFill>
                <a:schemeClr val="bg1"/>
              </a:solidFill>
              <a:latin typeface="Trebuchet MS" charset="0"/>
            </a:endParaRPr>
          </a:p>
          <a:p>
            <a:r>
              <a:rPr lang="en-US" dirty="0" smtClean="0"/>
              <a:t>Least to most open</a:t>
            </a:r>
          </a:p>
          <a:p>
            <a:r>
              <a:rPr lang="en-US" dirty="0" smtClean="0"/>
              <a:t>Objective is to get to 5 or any advancement on the scale is positive</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17</a:t>
            </a:fld>
            <a:endParaRPr lang="en-US"/>
          </a:p>
        </p:txBody>
      </p:sp>
    </p:spTree>
    <p:extLst>
      <p:ext uri="{BB962C8B-B14F-4D97-AF65-F5344CB8AC3E}">
        <p14:creationId xmlns:p14="http://schemas.microsoft.com/office/powerpoint/2010/main" val="2000381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Slide from </a:t>
            </a:r>
            <a:r>
              <a:rPr lang="en-US" sz="1200" b="0" dirty="0" smtClean="0">
                <a:solidFill>
                  <a:srgbClr val="86C54E"/>
                </a:solidFill>
                <a:latin typeface="Trebuchet MS" charset="0"/>
              </a:rPr>
              <a:t>Module 3 – Knowledge exchange I</a:t>
            </a:r>
            <a:r>
              <a:rPr lang="en-US" sz="1200" b="0" baseline="0" dirty="0" smtClean="0">
                <a:solidFill>
                  <a:srgbClr val="86C54E"/>
                </a:solidFill>
                <a:latin typeface="Trebuchet MS" charset="0"/>
              </a:rPr>
              <a:t> </a:t>
            </a:r>
            <a:r>
              <a:rPr lang="en-US" sz="1200" b="0" dirty="0" smtClean="0">
                <a:solidFill>
                  <a:srgbClr val="86C54E"/>
                </a:solidFill>
                <a:latin typeface="Trebuchet MS" charset="0"/>
              </a:rPr>
              <a:t>Supporting data digitization and publishing ~ </a:t>
            </a:r>
            <a:r>
              <a:rPr lang="en-US" sz="1200" b="0" dirty="0" smtClean="0">
                <a:solidFill>
                  <a:schemeClr val="bg1"/>
                </a:solidFill>
                <a:latin typeface="Trebuchet MS" charset="0"/>
              </a:rPr>
              <a:t>Alberto González-</a:t>
            </a:r>
            <a:r>
              <a:rPr lang="en-US" sz="1200" b="0" dirty="0" err="1" smtClean="0">
                <a:solidFill>
                  <a:schemeClr val="bg1"/>
                </a:solidFill>
                <a:latin typeface="Trebuchet MS" charset="0"/>
              </a:rPr>
              <a:t>Talaván</a:t>
            </a:r>
            <a:r>
              <a:rPr lang="en-US" sz="1200" b="0" dirty="0" smtClean="0">
                <a:solidFill>
                  <a:schemeClr val="bg1"/>
                </a:solidFill>
                <a:latin typeface="Trebuchet MS" charset="0"/>
              </a:rPr>
              <a:t> ~</a:t>
            </a:r>
            <a:r>
              <a:rPr lang="en-US" sz="1200" b="0" baseline="0" dirty="0" smtClean="0">
                <a:solidFill>
                  <a:schemeClr val="bg1"/>
                </a:solidFill>
                <a:latin typeface="Trebuchet MS" charset="0"/>
              </a:rPr>
              <a:t> </a:t>
            </a:r>
            <a:r>
              <a:rPr lang="en-US" sz="1200" b="0" dirty="0" smtClean="0">
                <a:solidFill>
                  <a:schemeClr val="bg1"/>
                </a:solidFill>
                <a:latin typeface="Trebuchet MS" charset="0"/>
              </a:rPr>
              <a:t>4 October 2013,</a:t>
            </a:r>
            <a:r>
              <a:rPr lang="en-US" sz="1200" b="0" baseline="0" dirty="0" smtClean="0">
                <a:solidFill>
                  <a:schemeClr val="bg1"/>
                </a:solidFill>
                <a:latin typeface="Trebuchet MS" charset="0"/>
              </a:rPr>
              <a:t> GBIF Nodes Training ~ Berlin, Germany</a:t>
            </a:r>
          </a:p>
          <a:p>
            <a:endParaRPr lang="en-US" dirty="0" smtClean="0"/>
          </a:p>
          <a:p>
            <a:r>
              <a:rPr lang="en-US" dirty="0" smtClean="0"/>
              <a:t>Strategies and arguments to overcome barriers/Incentives</a:t>
            </a:r>
            <a:r>
              <a:rPr lang="en-US" baseline="0" dirty="0" smtClean="0"/>
              <a:t> for publishing</a:t>
            </a:r>
            <a:endParaRPr lang="en-US" dirty="0" smtClean="0"/>
          </a:p>
          <a:p>
            <a:pPr>
              <a:lnSpc>
                <a:spcPct val="90000"/>
              </a:lnSpc>
              <a:spcBef>
                <a:spcPct val="0"/>
              </a:spcBef>
            </a:pPr>
            <a:endParaRPr lang="es-ES" dirty="0" smtClean="0">
              <a:latin typeface="Calibri" charset="0"/>
            </a:endParaRPr>
          </a:p>
          <a:p>
            <a:pPr>
              <a:lnSpc>
                <a:spcPct val="90000"/>
              </a:lnSpc>
              <a:spcBef>
                <a:spcPct val="0"/>
              </a:spcBef>
            </a:pPr>
            <a:r>
              <a:rPr lang="es-ES" dirty="0" err="1" smtClean="0">
                <a:latin typeface="Calibri" charset="0"/>
              </a:rPr>
              <a:t>On</a:t>
            </a:r>
            <a:r>
              <a:rPr lang="es-ES" dirty="0" smtClean="0">
                <a:latin typeface="Calibri" charset="0"/>
              </a:rPr>
              <a:t> </a:t>
            </a:r>
            <a:r>
              <a:rPr lang="es-ES" dirty="0" err="1" smtClean="0">
                <a:latin typeface="Calibri" charset="0"/>
              </a:rPr>
              <a:t>these</a:t>
            </a:r>
            <a:r>
              <a:rPr lang="es-ES" dirty="0" smtClean="0">
                <a:latin typeface="Calibri" charset="0"/>
              </a:rPr>
              <a:t> </a:t>
            </a:r>
            <a:r>
              <a:rPr lang="es-ES" dirty="0" err="1" smtClean="0">
                <a:latin typeface="Calibri" charset="0"/>
              </a:rPr>
              <a:t>points</a:t>
            </a:r>
            <a:r>
              <a:rPr lang="es-ES" dirty="0" smtClean="0">
                <a:latin typeface="Calibri" charset="0"/>
              </a:rPr>
              <a:t>:</a:t>
            </a:r>
          </a:p>
          <a:p>
            <a:pPr>
              <a:lnSpc>
                <a:spcPct val="190000"/>
              </a:lnSpc>
              <a:spcBef>
                <a:spcPct val="0"/>
              </a:spcBef>
              <a:buFont typeface="Calibri" charset="0"/>
              <a:buAutoNum type="arabicPeriod"/>
            </a:pPr>
            <a:r>
              <a:rPr lang="en-GB" dirty="0" smtClean="0">
                <a:latin typeface="Calibri" charset="0"/>
              </a:rPr>
              <a:t>Facilitate access to financial support: provide digitization grants or help the data holders to obtain funding that funds directly or indirectly the digitization.</a:t>
            </a:r>
          </a:p>
          <a:p>
            <a:pPr>
              <a:lnSpc>
                <a:spcPct val="190000"/>
              </a:lnSpc>
              <a:spcBef>
                <a:spcPct val="0"/>
              </a:spcBef>
              <a:buFont typeface="Calibri" charset="0"/>
              <a:buAutoNum type="arabicPeriod"/>
            </a:pPr>
            <a:r>
              <a:rPr lang="en-GB" dirty="0" smtClean="0">
                <a:latin typeface="Calibri" charset="0"/>
              </a:rPr>
              <a:t>Call upon commitments or legal mandates: Try to use commitments or legal mandates that apply to the institution or the country as a way to convince the data holder.</a:t>
            </a:r>
          </a:p>
          <a:p>
            <a:pPr>
              <a:lnSpc>
                <a:spcPct val="190000"/>
              </a:lnSpc>
              <a:spcBef>
                <a:spcPct val="0"/>
              </a:spcBef>
              <a:buFont typeface="Calibri" charset="0"/>
              <a:buAutoNum type="arabicPeriod"/>
            </a:pPr>
            <a:r>
              <a:rPr lang="en-GB" dirty="0" smtClean="0">
                <a:latin typeface="Calibri" charset="0"/>
              </a:rPr>
              <a:t>Call upon open access / moral principles: the results of publicly funded research should be made public, access to science should not be restricted, etc.</a:t>
            </a:r>
          </a:p>
          <a:p>
            <a:pPr>
              <a:lnSpc>
                <a:spcPct val="190000"/>
              </a:lnSpc>
              <a:spcBef>
                <a:spcPct val="0"/>
              </a:spcBef>
              <a:buFont typeface="Calibri" charset="0"/>
              <a:buAutoNum type="arabicPeriod"/>
            </a:pPr>
            <a:r>
              <a:rPr lang="en-GB" dirty="0" smtClean="0">
                <a:latin typeface="Calibri" charset="0"/>
              </a:rPr>
              <a:t>Show the benefits of a better data management: management of digital information can facilitate the data holder’s daily work.</a:t>
            </a:r>
          </a:p>
          <a:p>
            <a:pPr>
              <a:lnSpc>
                <a:spcPct val="190000"/>
              </a:lnSpc>
              <a:spcBef>
                <a:spcPct val="0"/>
              </a:spcBef>
              <a:buFont typeface="Calibri" charset="0"/>
              <a:buAutoNum type="arabicPeriod"/>
            </a:pPr>
            <a:r>
              <a:rPr lang="en-GB" dirty="0" smtClean="0">
                <a:latin typeface="Calibri" charset="0"/>
              </a:rPr>
              <a:t>Show the benefit for their scientific careers: publishing data can provide scientific credit through data papers, citations and data usage indexes.</a:t>
            </a:r>
          </a:p>
          <a:p>
            <a:pPr>
              <a:lnSpc>
                <a:spcPct val="190000"/>
              </a:lnSpc>
              <a:spcBef>
                <a:spcPct val="0"/>
              </a:spcBef>
              <a:buFont typeface="Calibri" charset="0"/>
              <a:buAutoNum type="arabicPeriod"/>
            </a:pPr>
            <a:r>
              <a:rPr lang="en-GB" dirty="0" smtClean="0">
                <a:latin typeface="Calibri" charset="0"/>
              </a:rPr>
              <a:t>Peer pressure: competing/fellow institutions are already sharing data and the holder’s institution is being left behind.</a:t>
            </a:r>
          </a:p>
          <a:p>
            <a:pPr>
              <a:lnSpc>
                <a:spcPct val="190000"/>
              </a:lnSpc>
              <a:spcBef>
                <a:spcPct val="0"/>
              </a:spcBef>
              <a:buFont typeface="Calibri" charset="0"/>
              <a:buAutoNum type="arabicPeriod"/>
            </a:pPr>
            <a:r>
              <a:rPr lang="en-GB" dirty="0" smtClean="0">
                <a:latin typeface="Calibri" charset="0"/>
              </a:rPr>
              <a:t>Start / support big digitization programmes: promote the start of big digitization programmes that will benefit many holders at the same time.</a:t>
            </a:r>
          </a:p>
          <a:p>
            <a:pPr>
              <a:lnSpc>
                <a:spcPct val="190000"/>
              </a:lnSpc>
              <a:spcBef>
                <a:spcPct val="0"/>
              </a:spcBef>
              <a:buFont typeface="Calibri" charset="0"/>
              <a:buAutoNum type="arabicPeriod"/>
            </a:pPr>
            <a:r>
              <a:rPr lang="en-GB" dirty="0" smtClean="0">
                <a:latin typeface="Calibri" charset="0"/>
              </a:rPr>
              <a:t>Start / support data repatriation efforts: start programmes that will allow the return of digital data describing your county’s biodiversity.</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18</a:t>
            </a:fld>
            <a:endParaRPr lang="en-US"/>
          </a:p>
        </p:txBody>
      </p:sp>
    </p:spTree>
    <p:extLst>
      <p:ext uri="{BB962C8B-B14F-4D97-AF65-F5344CB8AC3E}">
        <p14:creationId xmlns:p14="http://schemas.microsoft.com/office/powerpoint/2010/main" val="209488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http://www.gbif.org/</a:t>
            </a:r>
            <a:r>
              <a:rPr lang="en-US" dirty="0" err="1" smtClean="0"/>
              <a:t>resources?f</a:t>
            </a:r>
            <a:r>
              <a:rPr lang="en-US" dirty="0" smtClean="0"/>
              <a:t>[0]=gr_purpose%3A955</a:t>
            </a:r>
          </a:p>
          <a:p>
            <a:r>
              <a:rPr lang="en-US" dirty="0" smtClean="0"/>
              <a:t>http://www.gbif.org/</a:t>
            </a:r>
            <a:r>
              <a:rPr lang="en-US" dirty="0" err="1" smtClean="0"/>
              <a:t>resources?f</a:t>
            </a:r>
            <a:r>
              <a:rPr lang="en-US" dirty="0" smtClean="0"/>
              <a:t>[0]=gr_purpose%3A955&amp;f[1]=gr_language%3A971&amp;f[2]=gr_resource_type%3A895&amp;f[3]=gr_resource_type%3A1010&amp;searched=1</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19</a:t>
            </a:fld>
            <a:endParaRPr lang="en-US"/>
          </a:p>
        </p:txBody>
      </p:sp>
    </p:spTree>
    <p:extLst>
      <p:ext uri="{BB962C8B-B14F-4D97-AF65-F5344CB8AC3E}">
        <p14:creationId xmlns:p14="http://schemas.microsoft.com/office/powerpoint/2010/main" val="1366655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Image</a:t>
            </a:r>
            <a:r>
              <a:rPr lang="es-ES" dirty="0" smtClean="0"/>
              <a:t> </a:t>
            </a:r>
            <a:r>
              <a:rPr lang="es-ES" dirty="0" err="1" smtClean="0"/>
              <a:t>from</a:t>
            </a:r>
            <a:r>
              <a:rPr lang="es-ES" dirty="0" smtClean="0"/>
              <a:t> Piotr </a:t>
            </a:r>
            <a:r>
              <a:rPr lang="es-ES" dirty="0" err="1" smtClean="0"/>
              <a:t>Lewandowski</a:t>
            </a:r>
            <a:r>
              <a:rPr lang="es-ES" dirty="0" smtClean="0"/>
              <a:t>, </a:t>
            </a:r>
            <a:r>
              <a:rPr lang="es-ES" dirty="0" err="1" smtClean="0"/>
              <a:t>shared</a:t>
            </a:r>
            <a:r>
              <a:rPr lang="es-ES" dirty="0" smtClean="0"/>
              <a:t> </a:t>
            </a:r>
            <a:r>
              <a:rPr lang="es-ES" dirty="0" err="1" smtClean="0"/>
              <a:t>via</a:t>
            </a:r>
            <a:r>
              <a:rPr lang="es-ES" dirty="0" smtClean="0"/>
              <a:t> http://www.freeimages.com/photo/learning-with-pencil-1415671</a:t>
            </a:r>
          </a:p>
          <a:p>
            <a:r>
              <a:rPr lang="es-ES" dirty="0" smtClean="0"/>
              <a:t>http://</a:t>
            </a:r>
            <a:r>
              <a:rPr lang="es-ES" dirty="0" err="1" smtClean="0"/>
              <a:t>community.gbif.org</a:t>
            </a:r>
            <a:r>
              <a:rPr lang="es-ES" dirty="0" smtClean="0"/>
              <a:t>/</a:t>
            </a:r>
            <a:r>
              <a:rPr lang="es-ES" dirty="0" err="1" smtClean="0"/>
              <a:t>pg</a:t>
            </a:r>
            <a:r>
              <a:rPr lang="es-ES" dirty="0" smtClean="0"/>
              <a:t>/</a:t>
            </a:r>
            <a:r>
              <a:rPr lang="es-ES" dirty="0" err="1" smtClean="0"/>
              <a:t>pages</a:t>
            </a:r>
            <a:r>
              <a:rPr lang="es-ES" dirty="0" smtClean="0"/>
              <a:t>/</a:t>
            </a:r>
            <a:r>
              <a:rPr lang="es-ES" dirty="0" err="1" smtClean="0"/>
              <a:t>view</a:t>
            </a:r>
            <a:r>
              <a:rPr lang="es-ES" dirty="0" smtClean="0"/>
              <a:t>/48332/session-01-the-gbif-data-publishing-landscape-in-2015</a:t>
            </a:r>
            <a:endParaRPr lang="en-GB" dirty="0"/>
          </a:p>
        </p:txBody>
      </p:sp>
      <p:sp>
        <p:nvSpPr>
          <p:cNvPr id="4" name="Slide Number Placeholder 3"/>
          <p:cNvSpPr>
            <a:spLocks noGrp="1"/>
          </p:cNvSpPr>
          <p:nvPr>
            <p:ph type="sldNum" sz="quarter" idx="10"/>
          </p:nvPr>
        </p:nvSpPr>
        <p:spPr/>
        <p:txBody>
          <a:bodyPr/>
          <a:lstStyle/>
          <a:p>
            <a:fld id="{37A0329C-91F7-CD43-B485-EB526DB269DE}" type="slidenum">
              <a:rPr lang="en-US" smtClean="0"/>
              <a:t>20</a:t>
            </a:fld>
            <a:endParaRPr lang="en-US"/>
          </a:p>
        </p:txBody>
      </p:sp>
    </p:spTree>
    <p:extLst>
      <p:ext uri="{BB962C8B-B14F-4D97-AF65-F5344CB8AC3E}">
        <p14:creationId xmlns:p14="http://schemas.microsoft.com/office/powerpoint/2010/main" val="454912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440597" y="6324600"/>
            <a:ext cx="831950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441325" y="6407148"/>
            <a:ext cx="8053388" cy="323851"/>
          </a:xfrm>
        </p:spPr>
        <p:txBody>
          <a:bodyPr lIns="0">
            <a:normAutofit/>
          </a:bodyPr>
          <a:lstStyle>
            <a:lvl1pPr marL="0" indent="0" algn="r">
              <a:buNone/>
              <a:defRPr sz="900" b="0" cap="all"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Location / date / NOTES / CAPTIONS / SOURCES</a:t>
            </a:r>
            <a:endParaRPr lang="en-US" dirty="0"/>
          </a:p>
        </p:txBody>
      </p:sp>
      <p:sp>
        <p:nvSpPr>
          <p:cNvPr id="2" name="Title 1"/>
          <p:cNvSpPr>
            <a:spLocks noGrp="1"/>
          </p:cNvSpPr>
          <p:nvPr>
            <p:ph type="title" hasCustomPrompt="1"/>
          </p:nvPr>
        </p:nvSpPr>
        <p:spPr>
          <a:xfrm>
            <a:off x="440597" y="2184401"/>
            <a:ext cx="8054116" cy="3234267"/>
          </a:xfrm>
        </p:spPr>
        <p:txBody>
          <a:bodyPr anchor="b" anchorCtr="0">
            <a:noAutofit/>
          </a:bodyPr>
          <a:lstStyle>
            <a:lvl1pPr algn="l">
              <a:defRPr sz="4400" b="1" i="0" cap="none">
                <a:solidFill>
                  <a:srgbClr val="328127"/>
                </a:solidFill>
                <a:latin typeface="Arial"/>
                <a:cs typeface="Arial"/>
              </a:defRPr>
            </a:lvl1pPr>
          </a:lstStyle>
          <a:p>
            <a:r>
              <a:rPr lang="en-US" dirty="0" smtClean="0"/>
              <a:t>TITLE</a:t>
            </a:r>
            <a:endParaRPr lang="en-US" dirty="0"/>
          </a:p>
        </p:txBody>
      </p:sp>
      <p:sp>
        <p:nvSpPr>
          <p:cNvPr id="3" name="Text Placeholder 2"/>
          <p:cNvSpPr>
            <a:spLocks noGrp="1"/>
          </p:cNvSpPr>
          <p:nvPr>
            <p:ph type="body" idx="1" hasCustomPrompt="1"/>
          </p:nvPr>
        </p:nvSpPr>
        <p:spPr>
          <a:xfrm>
            <a:off x="440597" y="5503334"/>
            <a:ext cx="8054116" cy="718991"/>
          </a:xfrm>
        </p:spPr>
        <p:txBody>
          <a:bodyPr lIns="0" rIns="0" anchor="b">
            <a:noAutofit/>
          </a:bodyPr>
          <a:lstStyle>
            <a:lvl1pPr marL="0" indent="0" algn="r">
              <a:lnSpc>
                <a:spcPct val="100000"/>
              </a:lnSpc>
              <a:spcBef>
                <a:spcPts val="0"/>
              </a:spcBef>
              <a:spcAft>
                <a:spcPts val="0"/>
              </a:spcAft>
              <a:buNone/>
              <a:defRPr sz="2400" b="0" i="1" kern="1000" cap="none" spc="-50">
                <a:solidFill>
                  <a:schemeClr val="tx1"/>
                </a:solidFill>
                <a:latin typeface="Arial Narrow"/>
                <a:cs typeface="Arial Narrow"/>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Presenter</a:t>
            </a:r>
            <a:br>
              <a:rPr lang="en-US" dirty="0" smtClean="0"/>
            </a:br>
            <a:r>
              <a:rPr lang="en-US" dirty="0" smtClean="0"/>
              <a:t>Title</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39586" b="23848"/>
          <a:stretch/>
        </p:blipFill>
        <p:spPr>
          <a:xfrm>
            <a:off x="0" y="1706879"/>
            <a:ext cx="9144000" cy="2936241"/>
          </a:xfrm>
          <a:prstGeom prst="rect">
            <a:avLst/>
          </a:prstGeom>
          <a:ln>
            <a:noFill/>
          </a:ln>
          <a:effectLst/>
          <a:scene3d>
            <a:camera prst="orthographicFront"/>
            <a:lightRig rig="threePt" dir="t">
              <a:rot lat="0" lon="0" rev="2700000"/>
            </a:lightRig>
          </a:scene3d>
          <a:sp3d/>
        </p:spPr>
      </p:pic>
      <p:pic>
        <p:nvPicPr>
          <p:cNvPr id="4" name="Picture 3" descr="GBIF-2015-full.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317" y="80208"/>
            <a:ext cx="3810000" cy="1447800"/>
          </a:xfrm>
          <a:prstGeom prst="rect">
            <a:avLst/>
          </a:prstGeom>
        </p:spPr>
      </p:pic>
    </p:spTree>
    <p:extLst>
      <p:ext uri="{BB962C8B-B14F-4D97-AF65-F5344CB8AC3E}">
        <p14:creationId xmlns:p14="http://schemas.microsoft.com/office/powerpoint/2010/main" val="70431283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7"/>
            <a:ext cx="8229600" cy="793915"/>
          </a:xfrm>
        </p:spPr>
        <p:txBody>
          <a:bodyPr anchor="t">
            <a:normAutofit/>
          </a:bodyPr>
          <a:lstStyle>
            <a:lvl1pPr algn="l">
              <a:defRPr sz="2800" b="1">
                <a:solidFill>
                  <a:srgbClr val="328127"/>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309689"/>
            <a:ext cx="8229600" cy="4816476"/>
          </a:xfrm>
        </p:spPr>
        <p:txBody>
          <a:bodyPr/>
          <a:lstStyle>
            <a:lvl1pPr>
              <a:defRPr sz="32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7" name="Straight Connector 6"/>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256207262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actoid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895050"/>
          </a:xfrm>
        </p:spPr>
        <p:txBody>
          <a:bodyPr/>
          <a:lstStyle>
            <a:lvl1pPr>
              <a:defRPr>
                <a:solidFill>
                  <a:srgbClr val="328127"/>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457203" y="1309688"/>
            <a:ext cx="3765248" cy="4664629"/>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2833707389"/>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4637"/>
            <a:ext cx="8686800" cy="563563"/>
          </a:xfrm>
          <a:noFill/>
        </p:spPr>
        <p:txBody>
          <a:bodyPr lIns="457200" anchor="t">
            <a:normAutofit/>
          </a:bodyPr>
          <a:lstStyle>
            <a:lvl1pPr algn="l">
              <a:defRPr sz="2800" b="1">
                <a:solidFill>
                  <a:srgbClr val="328127"/>
                </a:solidFill>
                <a:latin typeface="Arial"/>
                <a:cs typeface="Arial"/>
              </a:defRPr>
            </a:lvl1pPr>
          </a:lstStyle>
          <a:p>
            <a:r>
              <a:rPr lang="en-US" dirty="0" smtClean="0"/>
              <a:t>CLICK TO EDIT MASTER TITLE STYLE</a:t>
            </a:r>
            <a:endParaRPr lang="en-US" dirty="0"/>
          </a:p>
        </p:txBody>
      </p:sp>
      <p:cxnSp>
        <p:nvCxnSpPr>
          <p:cNvPr id="7" name="Straight Connector 6"/>
          <p:cNvCxnSpPr/>
          <p:nvPr userDrawn="1"/>
        </p:nvCxnSpPr>
        <p:spPr>
          <a:xfrm>
            <a:off x="440597" y="6324600"/>
            <a:ext cx="681289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520581890"/>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893763"/>
          </a:xfrm>
        </p:spPr>
        <p:txBody>
          <a:bodyPr anchor="t" anchorCtr="0">
            <a:noAutofit/>
          </a:bodyPr>
          <a:lstStyle>
            <a:lvl1pPr algn="l">
              <a:defRPr sz="2800" b="1" cap="all">
                <a:solidFill>
                  <a:srgbClr val="32812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309689"/>
            <a:ext cx="4038600" cy="48164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09689"/>
            <a:ext cx="4038600" cy="48164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04080001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469875"/>
          </a:xfrm>
        </p:spPr>
        <p:txBody>
          <a:bodyPr anchor="t" anchorCtr="0">
            <a:noAutofit/>
          </a:bodyPr>
          <a:lstStyle>
            <a:lvl1pPr algn="l">
              <a:defRPr sz="2800" b="1" cap="all">
                <a:solidFill>
                  <a:srgbClr val="32812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3242999"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6045399"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8" name="Content Placeholder 2"/>
          <p:cNvSpPr>
            <a:spLocks noGrp="1"/>
          </p:cNvSpPr>
          <p:nvPr>
            <p:ph sz="half" idx="11"/>
          </p:nvPr>
        </p:nvSpPr>
        <p:spPr>
          <a:xfrm>
            <a:off x="440598"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10" name="Picture Placeholder 9"/>
          <p:cNvSpPr>
            <a:spLocks noGrp="1"/>
          </p:cNvSpPr>
          <p:nvPr>
            <p:ph type="pic" sz="quarter" idx="12"/>
          </p:nvPr>
        </p:nvSpPr>
        <p:spPr>
          <a:xfrm>
            <a:off x="440598" y="860425"/>
            <a:ext cx="2628040" cy="2079625"/>
          </a:xfrm>
        </p:spPr>
        <p:txBody>
          <a:bodyPr/>
          <a:lstStyle/>
          <a:p>
            <a:r>
              <a:rPr lang="en-US" smtClean="0"/>
              <a:t>Drag picture to placeholder or click icon to add</a:t>
            </a:r>
            <a:endParaRPr lang="en-US"/>
          </a:p>
        </p:txBody>
      </p:sp>
      <p:sp>
        <p:nvSpPr>
          <p:cNvPr id="13" name="Picture Placeholder 9"/>
          <p:cNvSpPr>
            <a:spLocks noGrp="1"/>
          </p:cNvSpPr>
          <p:nvPr>
            <p:ph type="pic" sz="quarter" idx="13"/>
          </p:nvPr>
        </p:nvSpPr>
        <p:spPr>
          <a:xfrm>
            <a:off x="6045359" y="860425"/>
            <a:ext cx="2628040" cy="2079625"/>
          </a:xfrm>
        </p:spPr>
        <p:txBody>
          <a:bodyPr/>
          <a:lstStyle/>
          <a:p>
            <a:r>
              <a:rPr lang="en-US" smtClean="0"/>
              <a:t>Drag picture to placeholder or click icon to add</a:t>
            </a:r>
            <a:endParaRPr lang="en-US"/>
          </a:p>
        </p:txBody>
      </p:sp>
      <p:sp>
        <p:nvSpPr>
          <p:cNvPr id="15" name="Picture Placeholder 9"/>
          <p:cNvSpPr>
            <a:spLocks noGrp="1"/>
          </p:cNvSpPr>
          <p:nvPr>
            <p:ph type="pic" sz="quarter" idx="14"/>
          </p:nvPr>
        </p:nvSpPr>
        <p:spPr>
          <a:xfrm>
            <a:off x="3242959" y="860425"/>
            <a:ext cx="2628040" cy="2079625"/>
          </a:xfrm>
        </p:spPr>
        <p:txBody>
          <a:bodyPr/>
          <a:lstStyle/>
          <a:p>
            <a:r>
              <a:rPr lang="en-US" smtClean="0"/>
              <a:t>Drag picture to placeholder or click icon to add</a:t>
            </a:r>
            <a:endParaRPr lang="en-US"/>
          </a:p>
        </p:txBody>
      </p:sp>
      <p:cxnSp>
        <p:nvCxnSpPr>
          <p:cNvPr id="16" name="Straight Connector 15"/>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69535744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ta-in-Use-Case-Study">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
        <p:nvSpPr>
          <p:cNvPr id="15"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DOI or URL</a:t>
            </a:r>
            <a:endParaRPr lang="en-US" dirty="0"/>
          </a:p>
        </p:txBody>
      </p:sp>
      <p:cxnSp>
        <p:nvCxnSpPr>
          <p:cNvPr id="13" name="Straight Connector 12"/>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536432" y="3875845"/>
            <a:ext cx="3960955" cy="2255434"/>
          </a:xfrm>
        </p:spPr>
        <p:txBody>
          <a:bodyPr/>
          <a:lstStyle>
            <a:lvl1pPr marL="180000" indent="-180000">
              <a:lnSpc>
                <a:spcPct val="120000"/>
              </a:lnSpc>
              <a:spcBef>
                <a:spcPts val="0"/>
              </a:spcBef>
              <a:spcAft>
                <a:spcPts val="300"/>
              </a:spcAft>
              <a:buFont typeface="Arial"/>
              <a:buChar char="•"/>
              <a:defRPr sz="24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7017425" y="274641"/>
            <a:ext cx="1669375" cy="1630359"/>
          </a:xfrm>
        </p:spPr>
        <p:txBody>
          <a:bodyPr/>
          <a:lstStyle>
            <a:lvl1pPr>
              <a:defRPr baseline="0"/>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4686300" y="1981200"/>
            <a:ext cx="4000500" cy="4149725"/>
          </a:xfrm>
        </p:spPr>
        <p:txBody>
          <a:bodyPr/>
          <a:lstStyle>
            <a:lvl1pPr>
              <a:defRPr baseline="0"/>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536433" y="1981200"/>
            <a:ext cx="3960955" cy="1893888"/>
          </a:xfrm>
        </p:spPr>
        <p:txBody>
          <a:body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04635" y="-10949"/>
            <a:ext cx="550800" cy="7007225"/>
          </a:xfrm>
        </p:spPr>
        <p:txBody>
          <a:bodyPr vert="vert270" lIns="0" tIns="36000" rIns="0" bIns="36000">
            <a:noAutofit/>
          </a:bodyPr>
          <a:lstStyle>
            <a:lvl1pPr marL="0" algn="r" defTabSz="457200" rtl="0" eaLnBrk="1" latinLnBrk="0" hangingPunct="1">
              <a:defRPr lang="en-US" sz="4000" kern="1200" dirty="0" smtClean="0">
                <a:solidFill>
                  <a:srgbClr val="FDB002">
                    <a:alpha val="32000"/>
                  </a:srgbClr>
                </a:solidFill>
                <a:latin typeface="Arial"/>
                <a:ea typeface="+mn-ea"/>
                <a:cs typeface="Arial"/>
              </a:defRPr>
            </a:lvl1pPr>
          </a:lstStyle>
          <a:p>
            <a:pPr lvl="0"/>
            <a:r>
              <a:rPr lang="en-US" dirty="0" smtClean="0"/>
              <a:t>topic</a:t>
            </a:r>
          </a:p>
        </p:txBody>
      </p:sp>
      <p:sp>
        <p:nvSpPr>
          <p:cNvPr id="14" name="Content Placeholder 3"/>
          <p:cNvSpPr>
            <a:spLocks noGrp="1"/>
          </p:cNvSpPr>
          <p:nvPr>
            <p:ph sz="half" idx="17" hasCustomPrompt="1"/>
          </p:nvPr>
        </p:nvSpPr>
        <p:spPr>
          <a:xfrm>
            <a:off x="536433" y="274641"/>
            <a:ext cx="6480992" cy="1630359"/>
          </a:xfrm>
        </p:spPr>
        <p:txBody>
          <a:bodyPr>
            <a:normAutofit/>
          </a:bodyPr>
          <a:lstStyle>
            <a:lvl1pPr marL="0" indent="0">
              <a:lnSpc>
                <a:spcPct val="120000"/>
              </a:lnSpc>
              <a:spcBef>
                <a:spcPts val="0"/>
              </a:spcBef>
              <a:spcAft>
                <a:spcPts val="300"/>
              </a:spcAft>
              <a:buFont typeface="Arial"/>
              <a:buNone/>
              <a:defRPr sz="32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Title/Author clipping or citation</a:t>
            </a:r>
          </a:p>
        </p:txBody>
      </p:sp>
    </p:spTree>
    <p:extLst>
      <p:ext uri="{BB962C8B-B14F-4D97-AF65-F5344CB8AC3E}">
        <p14:creationId xmlns:p14="http://schemas.microsoft.com/office/powerpoint/2010/main" val="591968654"/>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Sidebar">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469875"/>
          </a:xfrm>
        </p:spPr>
        <p:txBody>
          <a:bodyPr anchor="t" anchorCtr="0">
            <a:noAutofit/>
          </a:bodyPr>
          <a:lstStyle>
            <a:lvl1pPr algn="l">
              <a:defRPr sz="2800" b="1" cap="all">
                <a:solidFill>
                  <a:srgbClr val="328127"/>
                </a:solidFill>
              </a:defRPr>
            </a:lvl1pPr>
          </a:lstStyle>
          <a:p>
            <a:r>
              <a:rPr lang="en-US" smtClean="0"/>
              <a:t>Click to edit Master title style</a:t>
            </a:r>
            <a:endParaRPr lang="en-US" dirty="0"/>
          </a:p>
        </p:txBody>
      </p:sp>
      <p:sp>
        <p:nvSpPr>
          <p:cNvPr id="4" name="Content Placeholder 3"/>
          <p:cNvSpPr>
            <a:spLocks noGrp="1"/>
          </p:cNvSpPr>
          <p:nvPr>
            <p:ph sz="half" idx="2"/>
          </p:nvPr>
        </p:nvSpPr>
        <p:spPr>
          <a:xfrm>
            <a:off x="6045399" y="860425"/>
            <a:ext cx="2628000" cy="52657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8" name="Content Placeholder 2"/>
          <p:cNvSpPr>
            <a:spLocks noGrp="1"/>
          </p:cNvSpPr>
          <p:nvPr>
            <p:ph sz="half" idx="11"/>
          </p:nvPr>
        </p:nvSpPr>
        <p:spPr>
          <a:xfrm>
            <a:off x="440597" y="860425"/>
            <a:ext cx="5430401" cy="52657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cxnSp>
        <p:nvCxnSpPr>
          <p:cNvPr id="10" name="Straight Connector 9"/>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464821970"/>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502720"/>
          </a:xfrm>
        </p:spPr>
        <p:txBody>
          <a:bodyPr anchor="t" anchorCtr="0">
            <a:normAutofit/>
          </a:bodyPr>
          <a:lstStyle>
            <a:lvl1pPr algn="l">
              <a:defRPr sz="2800" b="1" cap="all">
                <a:solidFill>
                  <a:srgbClr val="328127"/>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874735"/>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20410"/>
            <a:ext cx="4040188" cy="45065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27" y="874735"/>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1620410"/>
            <a:ext cx="4041775" cy="45065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cxnSp>
        <p:nvCxnSpPr>
          <p:cNvPr id="13" name="Straight Connector 12"/>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757837598"/>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2800" b="1" cap="all">
                <a:solidFill>
                  <a:srgbClr val="328127"/>
                </a:solidFill>
              </a:defRPr>
            </a:lvl1pPr>
          </a:lstStyle>
          <a:p>
            <a:r>
              <a:rPr lang="en-US" smtClean="0"/>
              <a:t>Click to edit Master title style</a:t>
            </a:r>
            <a:endParaRPr lang="en-US" dirty="0"/>
          </a:p>
        </p:txBody>
      </p:sp>
      <p:cxnSp>
        <p:nvCxnSpPr>
          <p:cNvPr id="6" name="Straight Connector 5"/>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45220011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48137533"/>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 Centere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noAutofit/>
          </a:bodyPr>
          <a:lstStyle>
            <a:lvl1pPr>
              <a:defRPr sz="4800">
                <a:solidFill>
                  <a:srgbClr val="339837"/>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4353858"/>
            <a:ext cx="6400800" cy="1606679"/>
          </a:xfrm>
        </p:spPr>
        <p:txBody>
          <a:bodyPr/>
          <a:lstStyle>
            <a:lvl1pPr marL="0" indent="0" algn="ctr">
              <a:buNone/>
              <a:defRPr>
                <a:solidFill>
                  <a:schemeClr val="tx1">
                    <a:tint val="75000"/>
                  </a:schemeClr>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6" name="Straight Connector 5"/>
          <p:cNvCxnSpPr/>
          <p:nvPr userDrawn="1"/>
        </p:nvCxnSpPr>
        <p:spPr>
          <a:xfrm>
            <a:off x="440598" y="6349719"/>
            <a:ext cx="7157051"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3738611773"/>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76FCF6-94ED-D741-982F-346165390AB3}" type="datetimeFigureOut">
              <a:rPr lang="en-US" smtClean="0"/>
              <a:t>2015-10-29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05A9A66-B02D-9A45-A8E8-6ACCDA4B9F37}" type="slidenum">
              <a:rPr lang="en-US" smtClean="0"/>
              <a:t>‹#›</a:t>
            </a:fld>
            <a:endParaRPr lang="en-US"/>
          </a:p>
        </p:txBody>
      </p:sp>
    </p:spTree>
    <p:extLst>
      <p:ext uri="{BB962C8B-B14F-4D97-AF65-F5344CB8AC3E}">
        <p14:creationId xmlns:p14="http://schemas.microsoft.com/office/powerpoint/2010/main" val="2308490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76FCF6-94ED-D741-982F-346165390AB3}" type="datetimeFigureOut">
              <a:rPr lang="en-US" smtClean="0"/>
              <a:t>2015-10-29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05A9A66-B02D-9A45-A8E8-6ACCDA4B9F37}" type="slidenum">
              <a:rPr lang="en-US" smtClean="0"/>
              <a:t>‹#›</a:t>
            </a:fld>
            <a:endParaRPr lang="en-US"/>
          </a:p>
        </p:txBody>
      </p:sp>
    </p:spTree>
    <p:extLst>
      <p:ext uri="{BB962C8B-B14F-4D97-AF65-F5344CB8AC3E}">
        <p14:creationId xmlns:p14="http://schemas.microsoft.com/office/powerpoint/2010/main" val="118586333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0" tIns="45720" rIns="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5988116"/>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68" r:id="rId3"/>
    <p:sldLayoutId id="2147483667" r:id="rId4"/>
    <p:sldLayoutId id="2147483652" r:id="rId5"/>
    <p:sldLayoutId id="2147483677" r:id="rId6"/>
    <p:sldLayoutId id="2147483679" r:id="rId7"/>
    <p:sldLayoutId id="2147483678" r:id="rId8"/>
    <p:sldLayoutId id="2147483653" r:id="rId9"/>
    <p:sldLayoutId id="2147483654" r:id="rId10"/>
    <p:sldLayoutId id="2147483655" r:id="rId11"/>
    <p:sldLayoutId id="2147483649" r:id="rId12"/>
    <p:sldLayoutId id="2147483680" r:id="rId13"/>
    <p:sldLayoutId id="2147483681" r:id="rId14"/>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2800" b="1" kern="1200" cap="all">
          <a:solidFill>
            <a:srgbClr val="328127"/>
          </a:solidFill>
          <a:latin typeface="Arial"/>
          <a:ea typeface="+mj-ea"/>
          <a:cs typeface="Arial"/>
        </a:defRPr>
      </a:lvl1pPr>
    </p:titleStyle>
    <p:bodyStyle>
      <a:lvl1pPr marL="0" indent="0" algn="l" defTabSz="457200" rtl="0" eaLnBrk="1" latinLnBrk="0" hangingPunct="1">
        <a:spcBef>
          <a:spcPct val="20000"/>
        </a:spcBef>
        <a:buFont typeface="Arial"/>
        <a:buNone/>
        <a:defRPr sz="3200" kern="1200">
          <a:solidFill>
            <a:schemeClr val="tx1"/>
          </a:solidFill>
          <a:latin typeface="Arial Narrow"/>
          <a:ea typeface="+mn-ea"/>
          <a:cs typeface="Arial Narrow"/>
        </a:defRPr>
      </a:lvl1pPr>
      <a:lvl2pPr marL="742950" indent="-285750" algn="l" defTabSz="457200" rtl="0" eaLnBrk="1" latinLnBrk="0" hangingPunct="1">
        <a:spcBef>
          <a:spcPct val="20000"/>
        </a:spcBef>
        <a:buFont typeface="Arial"/>
        <a:buChar char="•"/>
        <a:defRPr sz="2800" kern="1200">
          <a:solidFill>
            <a:schemeClr val="tx1"/>
          </a:solidFill>
          <a:latin typeface="Arial Narrow"/>
          <a:ea typeface="+mn-ea"/>
          <a:cs typeface="Arial Narrow"/>
        </a:defRPr>
      </a:lvl2pPr>
      <a:lvl3pPr marL="1143000" indent="-228600" algn="l" defTabSz="457200" rtl="0" eaLnBrk="1" latinLnBrk="0" hangingPunct="1">
        <a:spcBef>
          <a:spcPct val="20000"/>
        </a:spcBef>
        <a:buFont typeface="Wingdings" charset="2"/>
        <a:buChar char="§"/>
        <a:defRPr sz="2400" kern="1200">
          <a:solidFill>
            <a:schemeClr val="tx1"/>
          </a:solidFill>
          <a:latin typeface="Arial Narrow"/>
          <a:ea typeface="+mn-ea"/>
          <a:cs typeface="Arial Narrow"/>
        </a:defRPr>
      </a:lvl3pPr>
      <a:lvl4pPr marL="16002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4pPr>
      <a:lvl5pPr marL="20574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11" Type="http://schemas.openxmlformats.org/officeDocument/2006/relationships/image" Target="../media/image11.png"/><Relationship Id="rId12"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www.gbif.org/ipt/stats" TargetMode="Externa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hyperlink" Target="http://www.gbif.org/page/8210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16.wmf"/><Relationship Id="rId4" Type="http://schemas.openxmlformats.org/officeDocument/2006/relationships/image" Target="../media/image17.jpeg"/><Relationship Id="rId5" Type="http://schemas.openxmlformats.org/officeDocument/2006/relationships/image" Target="../media/image5.png"/><Relationship Id="rId6" Type="http://schemas.openxmlformats.org/officeDocument/2006/relationships/image" Target="../media/image18.jpg"/><Relationship Id="rId7" Type="http://schemas.openxmlformats.org/officeDocument/2006/relationships/image" Target="../media/image19.jp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hyperlink" Target="http://www.gbif.org/publishing-data/summary%23datatypes" TargetMode="External"/><Relationship Id="rId4" Type="http://schemas.openxmlformats.org/officeDocument/2006/relationships/image" Target="../media/image20.jpg"/><Relationship Id="rId5" Type="http://schemas.openxmlformats.org/officeDocument/2006/relationships/image" Target="../media/image21.jpg"/><Relationship Id="rId6"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hyperlink" Target="http://www.tdwg.org/standards/" TargetMode="External"/><Relationship Id="rId4" Type="http://schemas.openxmlformats.org/officeDocument/2006/relationships/image" Target="../media/image24.gi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4.gif"/><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hyperlink" Target="http://www.gbif.org/publishing-data/benefits" TargetMode="External"/><Relationship Id="rId4" Type="http://schemas.openxmlformats.org/officeDocument/2006/relationships/hyperlink" Target="http://www.gbif.org/resource/81196" TargetMode="External"/><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hyperlink" Target="http://www.gbif.org/resources?f%5B0%5D=gr_purpose:955" TargetMode="External"/><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a:t>Data publishing workshop at NINA, Trondheim – 29-30 October 2015</a:t>
            </a:r>
          </a:p>
        </p:txBody>
      </p:sp>
      <p:sp>
        <p:nvSpPr>
          <p:cNvPr id="3" name="Title 2"/>
          <p:cNvSpPr>
            <a:spLocks noGrp="1"/>
          </p:cNvSpPr>
          <p:nvPr>
            <p:ph type="title"/>
          </p:nvPr>
        </p:nvSpPr>
        <p:spPr>
          <a:xfrm>
            <a:off x="440597" y="4648200"/>
            <a:ext cx="8054116" cy="770468"/>
          </a:xfrm>
        </p:spPr>
        <p:txBody>
          <a:bodyPr/>
          <a:lstStyle/>
          <a:p>
            <a:r>
              <a:rPr lang="en-GB" sz="2800" dirty="0" smtClean="0">
                <a:solidFill>
                  <a:srgbClr val="3E9034"/>
                </a:solidFill>
              </a:rPr>
              <a:t>2015 </a:t>
            </a:r>
            <a:r>
              <a:rPr lang="en-GB" sz="2800" dirty="0">
                <a:solidFill>
                  <a:srgbClr val="3E9034"/>
                </a:solidFill>
              </a:rPr>
              <a:t>Data Publishing Landscape</a:t>
            </a:r>
          </a:p>
        </p:txBody>
      </p:sp>
      <p:sp>
        <p:nvSpPr>
          <p:cNvPr id="4" name="Text Placeholder 3"/>
          <p:cNvSpPr>
            <a:spLocks noGrp="1"/>
          </p:cNvSpPr>
          <p:nvPr>
            <p:ph type="body" idx="1"/>
          </p:nvPr>
        </p:nvSpPr>
        <p:spPr/>
        <p:txBody>
          <a:bodyPr/>
          <a:lstStyle/>
          <a:p>
            <a:r>
              <a:rPr lang="en-GB" dirty="0" smtClean="0"/>
              <a:t>Dag Endresen, GBIF Norway (Credits: Laura Russell)</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10232" b="41373"/>
          <a:stretch/>
        </p:blipFill>
        <p:spPr>
          <a:xfrm>
            <a:off x="0" y="1704975"/>
            <a:ext cx="9144000" cy="2943225"/>
          </a:xfrm>
          <a:prstGeom prst="rect">
            <a:avLst/>
          </a:prstGeom>
        </p:spPr>
      </p:pic>
      <p:pic>
        <p:nvPicPr>
          <p:cNvPr id="6" name="Picture 5" descr="GBIF-Norway-trans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4213" y="0"/>
            <a:ext cx="4000500" cy="1168400"/>
          </a:xfrm>
          <a:prstGeom prst="rect">
            <a:avLst/>
          </a:prstGeom>
        </p:spPr>
      </p:pic>
      <p:pic>
        <p:nvPicPr>
          <p:cNvPr id="5" name="Picture 4" descr="Laura Russell.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0182" y="4860556"/>
            <a:ext cx="864531" cy="864531"/>
          </a:xfrm>
          <a:prstGeom prst="rect">
            <a:avLst/>
          </a:prstGeom>
        </p:spPr>
      </p:pic>
    </p:spTree>
    <p:extLst>
      <p:ext uri="{BB962C8B-B14F-4D97-AF65-F5344CB8AC3E}">
        <p14:creationId xmlns:p14="http://schemas.microsoft.com/office/powerpoint/2010/main" val="3232017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a:t>
            </a:r>
            <a:endParaRPr lang="en-US" dirty="0"/>
          </a:p>
        </p:txBody>
      </p:sp>
      <p:sp>
        <p:nvSpPr>
          <p:cNvPr id="3" name="Content Placeholder 2"/>
          <p:cNvSpPr>
            <a:spLocks noGrp="1"/>
          </p:cNvSpPr>
          <p:nvPr>
            <p:ph idx="1"/>
          </p:nvPr>
        </p:nvSpPr>
        <p:spPr/>
        <p:txBody>
          <a:bodyPr>
            <a:normAutofit/>
          </a:bodyPr>
          <a:lstStyle/>
          <a:p>
            <a:r>
              <a:rPr lang="en-US" dirty="0" smtClean="0"/>
              <a:t>Data publishing landscape</a:t>
            </a:r>
          </a:p>
          <a:p>
            <a:r>
              <a:rPr lang="en-US" dirty="0" smtClean="0"/>
              <a:t>Biodiversity data publishing</a:t>
            </a:r>
            <a:r>
              <a:rPr lang="en-US" dirty="0"/>
              <a:t>	</a:t>
            </a:r>
          </a:p>
          <a:p>
            <a:r>
              <a:rPr lang="en-US" dirty="0" smtClean="0"/>
              <a:t>	Data types</a:t>
            </a:r>
          </a:p>
          <a:p>
            <a:r>
              <a:rPr lang="en-US" dirty="0" smtClean="0"/>
              <a:t>	Data standards</a:t>
            </a:r>
            <a:endParaRPr lang="en-US" dirty="0"/>
          </a:p>
          <a:p>
            <a:r>
              <a:rPr lang="en-US" dirty="0" smtClean="0"/>
              <a:t>	Data normalization and data quality</a:t>
            </a:r>
          </a:p>
          <a:p>
            <a:r>
              <a:rPr lang="en-US" dirty="0" smtClean="0"/>
              <a:t>	Data </a:t>
            </a:r>
            <a:r>
              <a:rPr lang="en-US" dirty="0"/>
              <a:t>publishing methods</a:t>
            </a:r>
            <a:endParaRPr lang="en-US" dirty="0" smtClean="0"/>
          </a:p>
          <a:p>
            <a:r>
              <a:rPr lang="en-US" dirty="0"/>
              <a:t>Promotion of data </a:t>
            </a:r>
            <a:r>
              <a:rPr lang="en-US" dirty="0" smtClean="0"/>
              <a:t>publishing</a:t>
            </a:r>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5424523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5" descr="Screen Shot 2014-07-09 at 12.39.4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1593"/>
            <a:ext cx="9144000" cy="687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itle 1"/>
          <p:cNvSpPr>
            <a:spLocks noGrp="1"/>
          </p:cNvSpPr>
          <p:nvPr>
            <p:ph type="title"/>
          </p:nvPr>
        </p:nvSpPr>
        <p:spPr bwMode="auto">
          <a:xfrm>
            <a:off x="323931" y="145395"/>
            <a:ext cx="4660039" cy="74280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9681" tIns="39840" rIns="79681" bIns="39840" numCol="1" anchor="t" anchorCtr="0" compatLnSpc="1">
            <a:prstTxWarp prst="textNoShape">
              <a:avLst/>
            </a:prstTxWarp>
            <a:normAutofit fontScale="90000"/>
          </a:bodyPr>
          <a:lstStyle/>
          <a:p>
            <a:pPr algn="l"/>
            <a:r>
              <a:rPr lang="en-GB" sz="3000">
                <a:solidFill>
                  <a:srgbClr val="BFBFBF"/>
                </a:solidFill>
                <a:latin typeface="Trebuchet MS" charset="0"/>
                <a:ea typeface="ＭＳ Ｐゴシック" charset="0"/>
              </a:rPr>
              <a:t>Data distribution in GBIF</a:t>
            </a:r>
          </a:p>
        </p:txBody>
      </p:sp>
      <p:sp>
        <p:nvSpPr>
          <p:cNvPr id="9" name="TextBox 8"/>
          <p:cNvSpPr txBox="1"/>
          <p:nvPr/>
        </p:nvSpPr>
        <p:spPr>
          <a:xfrm>
            <a:off x="7658755" y="6567211"/>
            <a:ext cx="1372340" cy="207295"/>
          </a:xfrm>
          <a:prstGeom prst="rect">
            <a:avLst/>
          </a:prstGeom>
          <a:noFill/>
        </p:spPr>
        <p:txBody>
          <a:bodyPr lIns="90876" tIns="45438" rIns="90876" bIns="45438">
            <a:spAutoFit/>
          </a:bodyPr>
          <a:lstStyle/>
          <a:p>
            <a:pPr>
              <a:defRPr/>
            </a:pPr>
            <a:r>
              <a:rPr lang="da-DK" sz="700" dirty="0">
                <a:solidFill>
                  <a:schemeClr val="bg1">
                    <a:lumMod val="75000"/>
                  </a:schemeClr>
                </a:solidFill>
                <a:ea typeface="MS PGothic" pitchFamily="34" charset="-128"/>
              </a:rPr>
              <a:t>Last updated: 2014-07-09</a:t>
            </a:r>
          </a:p>
        </p:txBody>
      </p:sp>
    </p:spTree>
    <p:extLst>
      <p:ext uri="{BB962C8B-B14F-4D97-AF65-F5344CB8AC3E}">
        <p14:creationId xmlns:p14="http://schemas.microsoft.com/office/powerpoint/2010/main" val="13713579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publishing landscape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92487849"/>
              </p:ext>
            </p:extLst>
          </p:nvPr>
        </p:nvGraphicFramePr>
        <p:xfrm>
          <a:off x="457199" y="1309688"/>
          <a:ext cx="8415867" cy="4816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p:cNvSpPr>
            <a:spLocks noGrp="1"/>
          </p:cNvSpPr>
          <p:nvPr>
            <p:ph type="body" sz="quarter" idx="10"/>
          </p:nvPr>
        </p:nvSpPr>
        <p:spPr/>
        <p:txBody>
          <a:bodyPr/>
          <a:lstStyle/>
          <a:p>
            <a:endParaRPr lang="en-US"/>
          </a:p>
        </p:txBody>
      </p:sp>
      <p:sp>
        <p:nvSpPr>
          <p:cNvPr id="6" name="TextBox 5"/>
          <p:cNvSpPr txBox="1"/>
          <p:nvPr/>
        </p:nvSpPr>
        <p:spPr>
          <a:xfrm>
            <a:off x="723896" y="3589838"/>
            <a:ext cx="482600" cy="261610"/>
          </a:xfrm>
          <a:prstGeom prst="rect">
            <a:avLst/>
          </a:prstGeom>
          <a:noFill/>
        </p:spPr>
        <p:txBody>
          <a:bodyPr wrap="square" rtlCol="0">
            <a:spAutoFit/>
          </a:bodyPr>
          <a:lstStyle/>
          <a:p>
            <a:r>
              <a:rPr lang="en-US" sz="1100" dirty="0" smtClean="0"/>
              <a:t>2007</a:t>
            </a:r>
            <a:endParaRPr lang="en-US" sz="1100" dirty="0"/>
          </a:p>
        </p:txBody>
      </p:sp>
      <p:sp>
        <p:nvSpPr>
          <p:cNvPr id="7" name="TextBox 6"/>
          <p:cNvSpPr txBox="1"/>
          <p:nvPr/>
        </p:nvSpPr>
        <p:spPr>
          <a:xfrm>
            <a:off x="1557859" y="3589838"/>
            <a:ext cx="482600" cy="261610"/>
          </a:xfrm>
          <a:prstGeom prst="rect">
            <a:avLst/>
          </a:prstGeom>
          <a:noFill/>
        </p:spPr>
        <p:txBody>
          <a:bodyPr wrap="square" rtlCol="0">
            <a:spAutoFit/>
          </a:bodyPr>
          <a:lstStyle/>
          <a:p>
            <a:r>
              <a:rPr lang="en-US" sz="1100" dirty="0" smtClean="0"/>
              <a:t>2008</a:t>
            </a:r>
            <a:endParaRPr lang="en-US" sz="1100" dirty="0"/>
          </a:p>
        </p:txBody>
      </p:sp>
      <p:sp>
        <p:nvSpPr>
          <p:cNvPr id="8" name="TextBox 7"/>
          <p:cNvSpPr txBox="1"/>
          <p:nvPr/>
        </p:nvSpPr>
        <p:spPr>
          <a:xfrm>
            <a:off x="2518827" y="3589838"/>
            <a:ext cx="482600" cy="261610"/>
          </a:xfrm>
          <a:prstGeom prst="rect">
            <a:avLst/>
          </a:prstGeom>
          <a:noFill/>
        </p:spPr>
        <p:txBody>
          <a:bodyPr wrap="square" rtlCol="0">
            <a:spAutoFit/>
          </a:bodyPr>
          <a:lstStyle/>
          <a:p>
            <a:r>
              <a:rPr lang="en-US" sz="1100" dirty="0" smtClean="0"/>
              <a:t>2009</a:t>
            </a:r>
            <a:endParaRPr lang="en-US" sz="1100" dirty="0"/>
          </a:p>
        </p:txBody>
      </p:sp>
      <p:sp>
        <p:nvSpPr>
          <p:cNvPr id="9" name="TextBox 8"/>
          <p:cNvSpPr txBox="1"/>
          <p:nvPr/>
        </p:nvSpPr>
        <p:spPr>
          <a:xfrm>
            <a:off x="3441693" y="3589838"/>
            <a:ext cx="482600" cy="261610"/>
          </a:xfrm>
          <a:prstGeom prst="rect">
            <a:avLst/>
          </a:prstGeom>
          <a:noFill/>
        </p:spPr>
        <p:txBody>
          <a:bodyPr wrap="square" rtlCol="0">
            <a:spAutoFit/>
          </a:bodyPr>
          <a:lstStyle/>
          <a:p>
            <a:r>
              <a:rPr lang="en-US" sz="1100" dirty="0" smtClean="0"/>
              <a:t>2010</a:t>
            </a:r>
            <a:endParaRPr lang="en-US" sz="1100" dirty="0"/>
          </a:p>
        </p:txBody>
      </p:sp>
      <p:sp>
        <p:nvSpPr>
          <p:cNvPr id="10" name="TextBox 9"/>
          <p:cNvSpPr txBox="1"/>
          <p:nvPr/>
        </p:nvSpPr>
        <p:spPr>
          <a:xfrm>
            <a:off x="4432295" y="3589838"/>
            <a:ext cx="482600" cy="261610"/>
          </a:xfrm>
          <a:prstGeom prst="rect">
            <a:avLst/>
          </a:prstGeom>
          <a:noFill/>
        </p:spPr>
        <p:txBody>
          <a:bodyPr wrap="square" rtlCol="0">
            <a:spAutoFit/>
          </a:bodyPr>
          <a:lstStyle/>
          <a:p>
            <a:r>
              <a:rPr lang="en-US" sz="1100" dirty="0" smtClean="0"/>
              <a:t>2011</a:t>
            </a:r>
            <a:endParaRPr lang="en-US" sz="1100" dirty="0"/>
          </a:p>
        </p:txBody>
      </p:sp>
      <p:sp>
        <p:nvSpPr>
          <p:cNvPr id="11" name="TextBox 10"/>
          <p:cNvSpPr txBox="1"/>
          <p:nvPr/>
        </p:nvSpPr>
        <p:spPr>
          <a:xfrm>
            <a:off x="5359395" y="3589838"/>
            <a:ext cx="482600" cy="261610"/>
          </a:xfrm>
          <a:prstGeom prst="rect">
            <a:avLst/>
          </a:prstGeom>
          <a:noFill/>
        </p:spPr>
        <p:txBody>
          <a:bodyPr wrap="square" rtlCol="0">
            <a:spAutoFit/>
          </a:bodyPr>
          <a:lstStyle/>
          <a:p>
            <a:r>
              <a:rPr lang="en-US" sz="1100" dirty="0" smtClean="0"/>
              <a:t>2012</a:t>
            </a:r>
            <a:endParaRPr lang="en-US" sz="1100" dirty="0"/>
          </a:p>
        </p:txBody>
      </p:sp>
      <p:sp>
        <p:nvSpPr>
          <p:cNvPr id="12" name="TextBox 11"/>
          <p:cNvSpPr txBox="1"/>
          <p:nvPr/>
        </p:nvSpPr>
        <p:spPr>
          <a:xfrm>
            <a:off x="7089645" y="3589838"/>
            <a:ext cx="482600" cy="261610"/>
          </a:xfrm>
          <a:prstGeom prst="rect">
            <a:avLst/>
          </a:prstGeom>
          <a:noFill/>
        </p:spPr>
        <p:txBody>
          <a:bodyPr wrap="square" rtlCol="0">
            <a:spAutoFit/>
          </a:bodyPr>
          <a:lstStyle/>
          <a:p>
            <a:pPr algn="ctr"/>
            <a:r>
              <a:rPr lang="en-US" sz="1100" dirty="0" smtClean="0"/>
              <a:t>2014</a:t>
            </a:r>
            <a:endParaRPr lang="en-US" sz="1100" dirty="0"/>
          </a:p>
        </p:txBody>
      </p:sp>
      <p:sp>
        <p:nvSpPr>
          <p:cNvPr id="13" name="TextBox 12"/>
          <p:cNvSpPr txBox="1"/>
          <p:nvPr/>
        </p:nvSpPr>
        <p:spPr>
          <a:xfrm>
            <a:off x="6214531" y="3589838"/>
            <a:ext cx="482600" cy="261610"/>
          </a:xfrm>
          <a:prstGeom prst="rect">
            <a:avLst/>
          </a:prstGeom>
          <a:noFill/>
        </p:spPr>
        <p:txBody>
          <a:bodyPr wrap="square" rtlCol="0">
            <a:spAutoFit/>
          </a:bodyPr>
          <a:lstStyle/>
          <a:p>
            <a:r>
              <a:rPr lang="en-US" sz="1100" dirty="0" smtClean="0"/>
              <a:t>2013</a:t>
            </a:r>
            <a:endParaRPr lang="en-US" sz="1100" dirty="0"/>
          </a:p>
        </p:txBody>
      </p:sp>
      <p:pic>
        <p:nvPicPr>
          <p:cNvPr id="14" name="Pictur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41299" y="4604363"/>
            <a:ext cx="992716" cy="37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5852" y="5186220"/>
            <a:ext cx="751417" cy="514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2000px-Tomcat-logo.svg.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47307" y="2133599"/>
            <a:ext cx="963155" cy="641943"/>
          </a:xfrm>
          <a:prstGeom prst="rect">
            <a:avLst/>
          </a:prstGeom>
        </p:spPr>
      </p:pic>
      <p:sp>
        <p:nvSpPr>
          <p:cNvPr id="16" name="Oval 15"/>
          <p:cNvSpPr/>
          <p:nvPr/>
        </p:nvSpPr>
        <p:spPr>
          <a:xfrm>
            <a:off x="7912580" y="3496674"/>
            <a:ext cx="481647" cy="481647"/>
          </a:xfrm>
          <a:prstGeom prst="ellipse">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7" name="TextBox 16"/>
          <p:cNvSpPr txBox="1"/>
          <p:nvPr/>
        </p:nvSpPr>
        <p:spPr>
          <a:xfrm>
            <a:off x="7911627" y="3589838"/>
            <a:ext cx="482600" cy="261610"/>
          </a:xfrm>
          <a:prstGeom prst="rect">
            <a:avLst/>
          </a:prstGeom>
          <a:noFill/>
        </p:spPr>
        <p:txBody>
          <a:bodyPr wrap="square" rtlCol="0">
            <a:spAutoFit/>
          </a:bodyPr>
          <a:lstStyle/>
          <a:p>
            <a:pPr algn="ctr"/>
            <a:r>
              <a:rPr lang="en-US" sz="1100" dirty="0" smtClean="0"/>
              <a:t>2015</a:t>
            </a:r>
            <a:endParaRPr lang="en-US" sz="1100" dirty="0"/>
          </a:p>
        </p:txBody>
      </p:sp>
      <p:sp>
        <p:nvSpPr>
          <p:cNvPr id="18" name="Rectangle 17"/>
          <p:cNvSpPr/>
          <p:nvPr/>
        </p:nvSpPr>
        <p:spPr>
          <a:xfrm>
            <a:off x="7955747" y="4539889"/>
            <a:ext cx="849586" cy="646331"/>
          </a:xfrm>
          <a:prstGeom prst="rect">
            <a:avLst/>
          </a:prstGeom>
        </p:spPr>
        <p:txBody>
          <a:bodyPr wrap="square">
            <a:spAutoFit/>
          </a:bodyPr>
          <a:lstStyle/>
          <a:p>
            <a:pPr lvl="0"/>
            <a:r>
              <a:rPr lang="en-US" sz="900" b="1" dirty="0" smtClean="0"/>
              <a:t>Event core </a:t>
            </a:r>
            <a:r>
              <a:rPr lang="en-US" sz="900" dirty="0" smtClean="0"/>
              <a:t>is released for use (October 2015).</a:t>
            </a:r>
            <a:endParaRPr lang="en-US" sz="900" dirty="0"/>
          </a:p>
        </p:txBody>
      </p:sp>
      <p:pic>
        <p:nvPicPr>
          <p:cNvPr id="19" name="Picture 18" descr="datacite-logo-web.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17146" y="1457573"/>
            <a:ext cx="907281" cy="864077"/>
          </a:xfrm>
          <a:prstGeom prst="rect">
            <a:avLst/>
          </a:prstGeom>
        </p:spPr>
      </p:pic>
      <p:sp>
        <p:nvSpPr>
          <p:cNvPr id="20" name="Rectangle 19"/>
          <p:cNvSpPr/>
          <p:nvPr/>
        </p:nvSpPr>
        <p:spPr>
          <a:xfrm>
            <a:off x="7912580" y="2321650"/>
            <a:ext cx="811847" cy="646331"/>
          </a:xfrm>
          <a:prstGeom prst="rect">
            <a:avLst/>
          </a:prstGeom>
        </p:spPr>
        <p:txBody>
          <a:bodyPr wrap="square">
            <a:spAutoFit/>
          </a:bodyPr>
          <a:lstStyle/>
          <a:p>
            <a:pPr lvl="0"/>
            <a:r>
              <a:rPr lang="en-US" sz="900" dirty="0" smtClean="0"/>
              <a:t>Dataset DOIs with DataCite (March 2015).</a:t>
            </a:r>
          </a:p>
        </p:txBody>
      </p:sp>
      <p:pic>
        <p:nvPicPr>
          <p:cNvPr id="21" name="Picture 20" descr="20x20.bmp"/>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941626" y="4956872"/>
            <a:ext cx="814867" cy="1002913"/>
          </a:xfrm>
          <a:prstGeom prst="rect">
            <a:avLst/>
          </a:prstGeom>
        </p:spPr>
      </p:pic>
      <p:sp>
        <p:nvSpPr>
          <p:cNvPr id="22" name="Rectangle 21"/>
          <p:cNvSpPr/>
          <p:nvPr/>
        </p:nvSpPr>
        <p:spPr>
          <a:xfrm>
            <a:off x="5991478" y="2552005"/>
            <a:ext cx="958615" cy="646331"/>
          </a:xfrm>
          <a:prstGeom prst="rect">
            <a:avLst/>
          </a:prstGeom>
        </p:spPr>
        <p:txBody>
          <a:bodyPr wrap="square">
            <a:spAutoFit/>
          </a:bodyPr>
          <a:lstStyle/>
          <a:p>
            <a:pPr lvl="0"/>
            <a:r>
              <a:rPr lang="en-US" sz="900" dirty="0"/>
              <a:t>IPT becomes the dominant data-publishing solution in GBIF.</a:t>
            </a:r>
          </a:p>
        </p:txBody>
      </p:sp>
    </p:spTree>
    <p:extLst>
      <p:ext uri="{BB962C8B-B14F-4D97-AF65-F5344CB8AC3E}">
        <p14:creationId xmlns:p14="http://schemas.microsoft.com/office/powerpoint/2010/main" val="217275100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publishing landscape - statistics</a:t>
            </a:r>
            <a:endParaRPr lang="en-US" dirty="0"/>
          </a:p>
        </p:txBody>
      </p:sp>
      <p:sp>
        <p:nvSpPr>
          <p:cNvPr id="4" name="Text Placeholder 3"/>
          <p:cNvSpPr>
            <a:spLocks noGrp="1"/>
          </p:cNvSpPr>
          <p:nvPr>
            <p:ph type="body" sz="quarter" idx="10"/>
          </p:nvPr>
        </p:nvSpPr>
        <p:spPr/>
        <p:txBody>
          <a:bodyPr/>
          <a:lstStyle/>
          <a:p>
            <a:r>
              <a:rPr lang="en-US" dirty="0">
                <a:hlinkClick r:id="rId3"/>
              </a:rPr>
              <a:t>http://www.gbif.org/ipt/</a:t>
            </a:r>
            <a:r>
              <a:rPr lang="en-US" dirty="0" smtClean="0">
                <a:hlinkClick r:id="rId3"/>
              </a:rPr>
              <a:t>stats</a:t>
            </a:r>
            <a:r>
              <a:rPr lang="en-US" dirty="0" smtClean="0"/>
              <a:t> </a:t>
            </a:r>
            <a:endParaRPr lang="en-US" dirty="0"/>
          </a:p>
        </p:txBody>
      </p:sp>
      <p:pic>
        <p:nvPicPr>
          <p:cNvPr id="8" name="Picture 7" descr="Untitl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2" y="1077019"/>
            <a:ext cx="8923867" cy="5107712"/>
          </a:xfrm>
          <a:prstGeom prst="rect">
            <a:avLst/>
          </a:prstGeom>
        </p:spPr>
      </p:pic>
    </p:spTree>
    <p:extLst>
      <p:ext uri="{BB962C8B-B14F-4D97-AF65-F5344CB8AC3E}">
        <p14:creationId xmlns:p14="http://schemas.microsoft.com/office/powerpoint/2010/main" val="257934584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publishing landscape - statistics</a:t>
            </a:r>
            <a:endParaRPr lang="en-US" dirty="0"/>
          </a:p>
        </p:txBody>
      </p:sp>
      <p:sp>
        <p:nvSpPr>
          <p:cNvPr id="4" name="Text Placeholder 3"/>
          <p:cNvSpPr>
            <a:spLocks noGrp="1"/>
          </p:cNvSpPr>
          <p:nvPr>
            <p:ph type="body" sz="quarter" idx="10"/>
          </p:nvPr>
        </p:nvSpPr>
        <p:spPr/>
        <p:txBody>
          <a:bodyPr/>
          <a:lstStyle/>
          <a:p>
            <a:endParaRPr lang="en-US"/>
          </a:p>
        </p:txBody>
      </p:sp>
      <p:pic>
        <p:nvPicPr>
          <p:cNvPr id="6" name="Picture 5"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82133"/>
            <a:ext cx="8839200" cy="5183964"/>
          </a:xfrm>
          <a:prstGeom prst="rect">
            <a:avLst/>
          </a:prstGeom>
        </p:spPr>
      </p:pic>
    </p:spTree>
    <p:extLst>
      <p:ext uri="{BB962C8B-B14F-4D97-AF65-F5344CB8AC3E}">
        <p14:creationId xmlns:p14="http://schemas.microsoft.com/office/powerpoint/2010/main" val="248435663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Data publishing landscape</a:t>
            </a:r>
            <a:r>
              <a:rPr lang="en-US" dirty="0"/>
              <a:t>:</a:t>
            </a:r>
            <a:r>
              <a:rPr lang="en-US" dirty="0" smtClean="0"/>
              <a:t> status 2015</a:t>
            </a:r>
            <a:endParaRPr lang="en-US" dirty="0"/>
          </a:p>
        </p:txBody>
      </p:sp>
      <p:sp>
        <p:nvSpPr>
          <p:cNvPr id="7" name="Content Placeholder 6"/>
          <p:cNvSpPr>
            <a:spLocks noGrp="1"/>
          </p:cNvSpPr>
          <p:nvPr>
            <p:ph sz="half" idx="1"/>
          </p:nvPr>
        </p:nvSpPr>
        <p:spPr>
          <a:ln w="28575" cmpd="sng">
            <a:solidFill>
              <a:srgbClr val="328127"/>
            </a:solidFill>
          </a:ln>
        </p:spPr>
        <p:style>
          <a:lnRef idx="2">
            <a:schemeClr val="accent3"/>
          </a:lnRef>
          <a:fillRef idx="1">
            <a:schemeClr val="lt1"/>
          </a:fillRef>
          <a:effectRef idx="0">
            <a:schemeClr val="accent3"/>
          </a:effectRef>
          <a:fontRef idx="minor">
            <a:schemeClr val="dk1"/>
          </a:fontRef>
        </p:style>
        <p:txBody>
          <a:bodyPr/>
          <a:lstStyle/>
          <a:p>
            <a:pPr>
              <a:spcAft>
                <a:spcPts val="600"/>
              </a:spcAft>
            </a:pPr>
            <a:r>
              <a:rPr lang="en-US" dirty="0" smtClean="0"/>
              <a:t>The continued </a:t>
            </a:r>
            <a:r>
              <a:rPr lang="en-US" b="1" dirty="0" smtClean="0"/>
              <a:t>GBIF</a:t>
            </a:r>
            <a:r>
              <a:rPr lang="en-US" dirty="0" smtClean="0"/>
              <a:t> </a:t>
            </a:r>
            <a:r>
              <a:rPr lang="en-US" dirty="0"/>
              <a:t>commitment to improving </a:t>
            </a:r>
            <a:r>
              <a:rPr lang="en-US" b="1" dirty="0"/>
              <a:t>access to biodiversity </a:t>
            </a:r>
            <a:r>
              <a:rPr lang="en-US" b="1" dirty="0" smtClean="0"/>
              <a:t>data</a:t>
            </a:r>
            <a:r>
              <a:rPr lang="en-US" dirty="0" smtClean="0"/>
              <a:t>.</a:t>
            </a:r>
          </a:p>
          <a:p>
            <a:pPr>
              <a:spcAft>
                <a:spcPts val="600"/>
              </a:spcAft>
            </a:pPr>
            <a:r>
              <a:rPr lang="en-US" b="1" dirty="0" smtClean="0"/>
              <a:t>Refinement</a:t>
            </a:r>
            <a:r>
              <a:rPr lang="en-US" dirty="0" smtClean="0"/>
              <a:t> and expansion of </a:t>
            </a:r>
            <a:r>
              <a:rPr lang="en-US" b="1" dirty="0" smtClean="0"/>
              <a:t>standards</a:t>
            </a:r>
            <a:r>
              <a:rPr lang="en-US" dirty="0" smtClean="0"/>
              <a:t> and publishing </a:t>
            </a:r>
            <a:r>
              <a:rPr lang="en-US" b="1" dirty="0" smtClean="0"/>
              <a:t>software</a:t>
            </a:r>
            <a:r>
              <a:rPr lang="en-US" dirty="0" smtClean="0"/>
              <a:t>.</a:t>
            </a:r>
          </a:p>
          <a:p>
            <a:pPr>
              <a:spcAft>
                <a:spcPts val="600"/>
              </a:spcAft>
            </a:pPr>
            <a:r>
              <a:rPr lang="en-US" dirty="0" smtClean="0"/>
              <a:t>Evolving </a:t>
            </a:r>
            <a:r>
              <a:rPr lang="en-US" b="1" dirty="0" smtClean="0"/>
              <a:t>social norms</a:t>
            </a:r>
            <a:r>
              <a:rPr lang="en-US" dirty="0" smtClean="0"/>
              <a:t>.</a:t>
            </a:r>
            <a:endParaRPr lang="en-US" dirty="0"/>
          </a:p>
          <a:p>
            <a:endParaRPr lang="en-US" dirty="0"/>
          </a:p>
        </p:txBody>
      </p:sp>
      <p:sp>
        <p:nvSpPr>
          <p:cNvPr id="3" name="Content Placeholder 2"/>
          <p:cNvSpPr>
            <a:spLocks noGrp="1"/>
          </p:cNvSpPr>
          <p:nvPr>
            <p:ph sz="half" idx="2"/>
          </p:nvPr>
        </p:nvSpPr>
        <p:spPr>
          <a:ln w="28575" cmpd="sng">
            <a:solidFill>
              <a:srgbClr val="FF0000"/>
            </a:solidFill>
          </a:ln>
        </p:spPr>
        <p:style>
          <a:lnRef idx="2">
            <a:schemeClr val="accent2"/>
          </a:lnRef>
          <a:fillRef idx="1">
            <a:schemeClr val="lt1"/>
          </a:fillRef>
          <a:effectRef idx="0">
            <a:schemeClr val="accent2"/>
          </a:effectRef>
          <a:fontRef idx="minor">
            <a:schemeClr val="dk1"/>
          </a:fontRef>
        </p:style>
        <p:txBody>
          <a:bodyPr/>
          <a:lstStyle/>
          <a:p>
            <a:pPr>
              <a:spcAft>
                <a:spcPts val="600"/>
              </a:spcAft>
            </a:pPr>
            <a:r>
              <a:rPr lang="en-US" dirty="0" smtClean="0"/>
              <a:t>Most data still published with </a:t>
            </a:r>
            <a:r>
              <a:rPr lang="en-US" b="1" dirty="0" smtClean="0"/>
              <a:t>simple occurrence core</a:t>
            </a:r>
            <a:r>
              <a:rPr lang="en-US" dirty="0" smtClean="0"/>
              <a:t>.</a:t>
            </a:r>
          </a:p>
          <a:p>
            <a:pPr>
              <a:spcAft>
                <a:spcPts val="600"/>
              </a:spcAft>
            </a:pPr>
            <a:r>
              <a:rPr lang="en-US" dirty="0" smtClean="0"/>
              <a:t>Portals do </a:t>
            </a:r>
            <a:r>
              <a:rPr lang="en-US" b="1" dirty="0" smtClean="0"/>
              <a:t>not</a:t>
            </a:r>
            <a:r>
              <a:rPr lang="en-US" dirty="0" smtClean="0"/>
              <a:t> contain the features to </a:t>
            </a:r>
            <a:r>
              <a:rPr lang="en-US" b="1" dirty="0" smtClean="0"/>
              <a:t>support richer data</a:t>
            </a:r>
            <a:r>
              <a:rPr lang="en-US" dirty="0" smtClean="0"/>
              <a:t>.</a:t>
            </a:r>
          </a:p>
          <a:p>
            <a:pPr>
              <a:spcAft>
                <a:spcPts val="600"/>
              </a:spcAft>
            </a:pPr>
            <a:r>
              <a:rPr lang="en-US" dirty="0" smtClean="0"/>
              <a:t>Many institutions still </a:t>
            </a:r>
            <a:r>
              <a:rPr lang="en-US" b="1" dirty="0" smtClean="0"/>
              <a:t>need convincing </a:t>
            </a:r>
            <a:r>
              <a:rPr lang="en-US" dirty="0" smtClean="0"/>
              <a:t>to publish biodiversity data.</a:t>
            </a:r>
            <a:endParaRPr lang="en-US" dirty="0"/>
          </a:p>
        </p:txBody>
      </p:sp>
      <p:sp>
        <p:nvSpPr>
          <p:cNvPr id="2" name="Text Placeholder 1"/>
          <p:cNvSpPr>
            <a:spLocks noGrp="1"/>
          </p:cNvSpPr>
          <p:nvPr>
            <p:ph type="body" sz="quarter" idx="10"/>
          </p:nvPr>
        </p:nvSpPr>
        <p:spPr/>
        <p:txBody>
          <a:bodyPr/>
          <a:lstStyle/>
          <a:p>
            <a:r>
              <a:rPr lang="en-US" dirty="0">
                <a:hlinkClick r:id="rId3"/>
              </a:rPr>
              <a:t>http://www.gbif.org/page/82104</a:t>
            </a:r>
            <a:r>
              <a:rPr lang="en-US" dirty="0"/>
              <a:t> </a:t>
            </a:r>
          </a:p>
          <a:p>
            <a:endParaRPr lang="en-US" dirty="0"/>
          </a:p>
        </p:txBody>
      </p:sp>
    </p:spTree>
    <p:extLst>
      <p:ext uri="{BB962C8B-B14F-4D97-AF65-F5344CB8AC3E}">
        <p14:creationId xmlns:p14="http://schemas.microsoft.com/office/powerpoint/2010/main" val="9342837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biodiversity data?</a:t>
            </a:r>
            <a:endParaRPr lang="en-US" dirty="0"/>
          </a:p>
        </p:txBody>
      </p:sp>
      <p:sp>
        <p:nvSpPr>
          <p:cNvPr id="3" name="Content Placeholder 2"/>
          <p:cNvSpPr>
            <a:spLocks noGrp="1"/>
          </p:cNvSpPr>
          <p:nvPr>
            <p:ph idx="1"/>
          </p:nvPr>
        </p:nvSpPr>
        <p:spPr/>
        <p:txBody>
          <a:bodyPr/>
          <a:lstStyle/>
          <a:p>
            <a:r>
              <a:rPr lang="en-US" dirty="0"/>
              <a:t>Digital text or multimedia data record detailing facts about the instance of occurrence of an organism, i.e. on the </a:t>
            </a:r>
            <a:r>
              <a:rPr lang="en-US" b="1" dirty="0"/>
              <a:t>what</a:t>
            </a:r>
            <a:r>
              <a:rPr lang="en-US" dirty="0"/>
              <a:t>, </a:t>
            </a:r>
            <a:r>
              <a:rPr lang="en-US" b="1" dirty="0"/>
              <a:t>where</a:t>
            </a:r>
            <a:r>
              <a:rPr lang="en-US" dirty="0"/>
              <a:t>, </a:t>
            </a:r>
            <a:r>
              <a:rPr lang="en-US" b="1" dirty="0"/>
              <a:t>when</a:t>
            </a:r>
            <a:r>
              <a:rPr lang="en-US" dirty="0"/>
              <a:t>, </a:t>
            </a:r>
            <a:r>
              <a:rPr lang="en-US" b="1" dirty="0"/>
              <a:t>how </a:t>
            </a:r>
            <a:r>
              <a:rPr lang="en-US" dirty="0"/>
              <a:t>and by </a:t>
            </a:r>
            <a:r>
              <a:rPr lang="en-US" b="1" dirty="0"/>
              <a:t>whom </a:t>
            </a:r>
            <a:r>
              <a:rPr lang="en-US" dirty="0"/>
              <a:t>of the occurrence and the recording.</a:t>
            </a:r>
          </a:p>
          <a:p>
            <a:endParaRPr lang="en-US" dirty="0"/>
          </a:p>
        </p:txBody>
      </p:sp>
      <p:sp>
        <p:nvSpPr>
          <p:cNvPr id="4" name="Text Placeholder 3"/>
          <p:cNvSpPr>
            <a:spLocks noGrp="1"/>
          </p:cNvSpPr>
          <p:nvPr>
            <p:ph type="body" sz="quarter" idx="10"/>
          </p:nvPr>
        </p:nvSpPr>
        <p:spPr/>
        <p:txBody>
          <a:bodyPr/>
          <a:lstStyle/>
          <a:p>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926408" y="3515639"/>
            <a:ext cx="3625684" cy="2405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27296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data publishing?</a:t>
            </a:r>
            <a:endParaRPr lang="en-US" dirty="0"/>
          </a:p>
        </p:txBody>
      </p:sp>
      <p:sp>
        <p:nvSpPr>
          <p:cNvPr id="3" name="Content Placeholder 2"/>
          <p:cNvSpPr>
            <a:spLocks noGrp="1"/>
          </p:cNvSpPr>
          <p:nvPr>
            <p:ph idx="1"/>
          </p:nvPr>
        </p:nvSpPr>
        <p:spPr>
          <a:xfrm>
            <a:off x="457200" y="1114948"/>
            <a:ext cx="8229600" cy="4816476"/>
          </a:xfrm>
        </p:spPr>
        <p:txBody>
          <a:bodyPr/>
          <a:lstStyle/>
          <a:p>
            <a:r>
              <a:rPr lang="en" dirty="0">
                <a:solidFill>
                  <a:srgbClr val="000000"/>
                </a:solidFill>
              </a:rPr>
              <a:t>“Publishing” refers to making biodiversity </a:t>
            </a:r>
            <a:r>
              <a:rPr lang="en" u="sng" dirty="0">
                <a:solidFill>
                  <a:srgbClr val="000000"/>
                </a:solidFill>
              </a:rPr>
              <a:t>datasets</a:t>
            </a:r>
            <a:r>
              <a:rPr lang="en" dirty="0">
                <a:solidFill>
                  <a:srgbClr val="000000"/>
                </a:solidFill>
              </a:rPr>
              <a:t> publicly </a:t>
            </a:r>
            <a:r>
              <a:rPr lang="en" u="sng" dirty="0">
                <a:solidFill>
                  <a:srgbClr val="000000"/>
                </a:solidFill>
              </a:rPr>
              <a:t>accessible and discoverable</a:t>
            </a:r>
            <a:r>
              <a:rPr lang="en" dirty="0">
                <a:solidFill>
                  <a:srgbClr val="000000"/>
                </a:solidFill>
              </a:rPr>
              <a:t>, in a </a:t>
            </a:r>
            <a:r>
              <a:rPr lang="en" u="sng" dirty="0">
                <a:solidFill>
                  <a:srgbClr val="000000"/>
                </a:solidFill>
              </a:rPr>
              <a:t>standardized form</a:t>
            </a:r>
            <a:r>
              <a:rPr lang="en" dirty="0">
                <a:solidFill>
                  <a:srgbClr val="000000"/>
                </a:solidFill>
              </a:rPr>
              <a:t>, via an </a:t>
            </a:r>
            <a:r>
              <a:rPr lang="en" u="sng" dirty="0">
                <a:solidFill>
                  <a:srgbClr val="000000"/>
                </a:solidFill>
              </a:rPr>
              <a:t>access point</a:t>
            </a:r>
            <a:r>
              <a:rPr lang="en" dirty="0">
                <a:solidFill>
                  <a:srgbClr val="000000"/>
                </a:solidFill>
              </a:rPr>
              <a:t>, typically a web address (a URL).</a:t>
            </a:r>
            <a:endParaRPr lang="en-US" dirty="0"/>
          </a:p>
        </p:txBody>
      </p:sp>
      <p:sp>
        <p:nvSpPr>
          <p:cNvPr id="4" name="Text Placeholder 3"/>
          <p:cNvSpPr>
            <a:spLocks noGrp="1"/>
          </p:cNvSpPr>
          <p:nvPr>
            <p:ph type="body" sz="quarter" idx="10"/>
          </p:nvPr>
        </p:nvSpPr>
        <p:spPr/>
        <p:txBody>
          <a:bodyPr/>
          <a:lstStyle/>
          <a:p>
            <a:endParaRPr lang="en-US"/>
          </a:p>
        </p:txBody>
      </p:sp>
      <p:grpSp>
        <p:nvGrpSpPr>
          <p:cNvPr id="5" name="Group 4"/>
          <p:cNvGrpSpPr/>
          <p:nvPr/>
        </p:nvGrpSpPr>
        <p:grpSpPr>
          <a:xfrm>
            <a:off x="841658" y="3370837"/>
            <a:ext cx="5281563" cy="2882740"/>
            <a:chOff x="1166735" y="3657233"/>
            <a:chExt cx="5281563" cy="2882740"/>
          </a:xfrm>
        </p:grpSpPr>
        <p:pic>
          <p:nvPicPr>
            <p:cNvPr id="6" name="Picture 5" descr="C:\Program Files (x86)\Microsoft Office\MEDIA\CAGCAT10\j0292982.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477" y="5430868"/>
              <a:ext cx="1123596" cy="11091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206744" y="5587350"/>
              <a:ext cx="569643" cy="461665"/>
            </a:xfrm>
            <a:prstGeom prst="rect">
              <a:avLst/>
            </a:prstGeom>
            <a:noFill/>
          </p:spPr>
          <p:txBody>
            <a:bodyPr wrap="none" rtlCol="0">
              <a:spAutoFit/>
            </a:bodyPr>
            <a:lstStyle/>
            <a:p>
              <a:r>
                <a:rPr lang="es-ES" dirty="0" smtClean="0"/>
                <a:t>IPT</a:t>
              </a:r>
              <a:endParaRPr lang="en-US" dirty="0"/>
            </a:p>
          </p:txBody>
        </p:sp>
        <p:pic>
          <p:nvPicPr>
            <p:cNvPr id="8" name="Picture 7" descr="GBIF_logo_130pix.jpg"/>
            <p:cNvPicPr>
              <a:picLocks noChangeAspect="1"/>
            </p:cNvPicPr>
            <p:nvPr/>
          </p:nvPicPr>
          <p:blipFill>
            <a:blip r:embed="rId4"/>
            <a:stretch>
              <a:fillRect/>
            </a:stretch>
          </p:blipFill>
          <p:spPr>
            <a:xfrm>
              <a:off x="1166735" y="3657233"/>
              <a:ext cx="1269967" cy="1269967"/>
            </a:xfrm>
            <a:prstGeom prst="rect">
              <a:avLst/>
            </a:prstGeom>
          </p:spPr>
        </p:pic>
        <p:cxnSp>
          <p:nvCxnSpPr>
            <p:cNvPr id="9" name="Straight Arrow Connector 8"/>
            <p:cNvCxnSpPr/>
            <p:nvPr/>
          </p:nvCxnSpPr>
          <p:spPr>
            <a:xfrm>
              <a:off x="2553188" y="4825596"/>
              <a:ext cx="1246909" cy="760021"/>
            </a:xfrm>
            <a:prstGeom prst="straightConnector1">
              <a:avLst/>
            </a:prstGeom>
            <a:ln>
              <a:headEnd type="arrow"/>
              <a:tailEnd type="arrow"/>
            </a:ln>
          </p:spPr>
          <p:style>
            <a:lnRef idx="2">
              <a:schemeClr val="accent3"/>
            </a:lnRef>
            <a:fillRef idx="0">
              <a:schemeClr val="accent3"/>
            </a:fillRef>
            <a:effectRef idx="1">
              <a:schemeClr val="accent3"/>
            </a:effectRef>
            <a:fontRef idx="minor">
              <a:schemeClr val="tx1"/>
            </a:fontRef>
          </p:style>
        </p:cxnSp>
        <p:cxnSp>
          <p:nvCxnSpPr>
            <p:cNvPr id="11" name="Straight Arrow Connector 10"/>
            <p:cNvCxnSpPr/>
            <p:nvPr/>
          </p:nvCxnSpPr>
          <p:spPr>
            <a:xfrm>
              <a:off x="4487887" y="4301103"/>
              <a:ext cx="0" cy="987628"/>
            </a:xfrm>
            <a:prstGeom prst="straightConnector1">
              <a:avLst/>
            </a:prstGeom>
            <a:ln>
              <a:headEnd type="arrow"/>
              <a:tailEnd type="arrow"/>
            </a:ln>
          </p:spPr>
          <p:style>
            <a:lnRef idx="2">
              <a:schemeClr val="accent3"/>
            </a:lnRef>
            <a:fillRef idx="0">
              <a:schemeClr val="accent3"/>
            </a:fillRef>
            <a:effectRef idx="1">
              <a:schemeClr val="accent3"/>
            </a:effectRef>
            <a:fontRef idx="minor">
              <a:schemeClr val="tx1"/>
            </a:fontRef>
          </p:style>
        </p:cxnSp>
        <p:cxnSp>
          <p:nvCxnSpPr>
            <p:cNvPr id="12" name="Straight Arrow Connector 11"/>
            <p:cNvCxnSpPr/>
            <p:nvPr/>
          </p:nvCxnSpPr>
          <p:spPr>
            <a:xfrm flipH="1">
              <a:off x="5130138" y="5091803"/>
              <a:ext cx="1187531" cy="493814"/>
            </a:xfrm>
            <a:prstGeom prst="straightConnector1">
              <a:avLst/>
            </a:prstGeom>
            <a:ln>
              <a:headEnd type="arrow"/>
              <a:tailEnd type="arrow"/>
            </a:ln>
          </p:spPr>
          <p:style>
            <a:lnRef idx="2">
              <a:schemeClr val="accent3"/>
            </a:lnRef>
            <a:fillRef idx="0">
              <a:schemeClr val="accent3"/>
            </a:fillRef>
            <a:effectRef idx="1">
              <a:schemeClr val="accent3"/>
            </a:effectRef>
            <a:fontRef idx="minor">
              <a:schemeClr val="tx1"/>
            </a:fontRef>
          </p:style>
        </p:cxnSp>
        <p:cxnSp>
          <p:nvCxnSpPr>
            <p:cNvPr id="14" name="Straight Arrow Connector 13"/>
            <p:cNvCxnSpPr/>
            <p:nvPr/>
          </p:nvCxnSpPr>
          <p:spPr>
            <a:xfrm flipH="1">
              <a:off x="5097976" y="6274640"/>
              <a:ext cx="1350322" cy="0"/>
            </a:xfrm>
            <a:prstGeom prst="straightConnector1">
              <a:avLst/>
            </a:prstGeom>
            <a:ln>
              <a:headEnd type="arrow"/>
              <a:tailEnd type="arrow"/>
            </a:ln>
          </p:spPr>
          <p:style>
            <a:lnRef idx="2">
              <a:schemeClr val="accent3"/>
            </a:lnRef>
            <a:fillRef idx="0">
              <a:schemeClr val="accent3"/>
            </a:fillRef>
            <a:effectRef idx="1">
              <a:schemeClr val="accent3"/>
            </a:effectRef>
            <a:fontRef idx="minor">
              <a:schemeClr val="tx1"/>
            </a:fontRef>
          </p:style>
        </p:cxnSp>
      </p:grpSp>
      <p:pic>
        <p:nvPicPr>
          <p:cNvPr id="16" name="Picture 15" descr="GBIF-Norway-transp.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4067" y="3121294"/>
            <a:ext cx="2617663" cy="764524"/>
          </a:xfrm>
          <a:prstGeom prst="rect">
            <a:avLst/>
          </a:prstGeom>
        </p:spPr>
      </p:pic>
      <p:pic>
        <p:nvPicPr>
          <p:cNvPr id="17" name="Picture 16" descr="logoN_None.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44998" y="4039056"/>
            <a:ext cx="1456944" cy="902208"/>
          </a:xfrm>
          <a:prstGeom prst="rect">
            <a:avLst/>
          </a:prstGeom>
        </p:spPr>
      </p:pic>
      <p:pic>
        <p:nvPicPr>
          <p:cNvPr id="18" name="Picture 17" descr="da3498f9-0ca7-48c4-b0a4-13d16159180f.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7675" y="5466193"/>
            <a:ext cx="2069592" cy="635221"/>
          </a:xfrm>
          <a:prstGeom prst="rect">
            <a:avLst/>
          </a:prstGeom>
        </p:spPr>
      </p:pic>
    </p:spTree>
    <p:extLst>
      <p:ext uri="{BB962C8B-B14F-4D97-AF65-F5344CB8AC3E}">
        <p14:creationId xmlns:p14="http://schemas.microsoft.com/office/powerpoint/2010/main" val="121958037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Biodiversity data types</a:t>
            </a:r>
            <a:endParaRPr lang="en-US" dirty="0"/>
          </a:p>
        </p:txBody>
      </p:sp>
      <p:sp>
        <p:nvSpPr>
          <p:cNvPr id="4" name="Text Placeholder 3"/>
          <p:cNvSpPr>
            <a:spLocks noGrp="1"/>
          </p:cNvSpPr>
          <p:nvPr>
            <p:ph type="body" sz="quarter" idx="10"/>
          </p:nvPr>
        </p:nvSpPr>
        <p:spPr/>
        <p:txBody>
          <a:bodyPr/>
          <a:lstStyle/>
          <a:p>
            <a:r>
              <a:rPr lang="en-US" dirty="0">
                <a:hlinkClick r:id="rId3"/>
              </a:rPr>
              <a:t>http://www.gbif.org/publishing-data/summary#</a:t>
            </a:r>
            <a:r>
              <a:rPr lang="en-US" dirty="0" smtClean="0">
                <a:hlinkClick r:id="rId3"/>
              </a:rPr>
              <a:t>datatypes</a:t>
            </a:r>
            <a:r>
              <a:rPr lang="en-US" dirty="0" smtClean="0"/>
              <a:t> </a:t>
            </a:r>
            <a:endParaRPr lang="en-US" dirty="0"/>
          </a:p>
        </p:txBody>
      </p:sp>
      <p:grpSp>
        <p:nvGrpSpPr>
          <p:cNvPr id="10" name="Group 9"/>
          <p:cNvGrpSpPr/>
          <p:nvPr/>
        </p:nvGrpSpPr>
        <p:grpSpPr>
          <a:xfrm>
            <a:off x="480808" y="3669151"/>
            <a:ext cx="3693146" cy="2613478"/>
            <a:chOff x="4677844" y="1899395"/>
            <a:chExt cx="3693146" cy="2613478"/>
          </a:xfrm>
        </p:grpSpPr>
        <p:pic>
          <p:nvPicPr>
            <p:cNvPr id="5" name="Content Placeholder 3"/>
            <p:cNvPicPr>
              <a:picLocks noChangeAspect="1"/>
            </p:cNvPicPr>
            <p:nvPr/>
          </p:nvPicPr>
          <p:blipFill rotWithShape="1">
            <a:blip r:embed="rId4">
              <a:extLst>
                <a:ext uri="{28A0092B-C50C-407E-A947-70E740481C1C}">
                  <a14:useLocalDpi xmlns:a14="http://schemas.microsoft.com/office/drawing/2010/main" val="0"/>
                </a:ext>
              </a:extLst>
            </a:blip>
            <a:srcRect b="7565"/>
            <a:stretch/>
          </p:blipFill>
          <p:spPr>
            <a:xfrm>
              <a:off x="4677844" y="1899395"/>
              <a:ext cx="3693146" cy="2122535"/>
            </a:xfrm>
            <a:prstGeom prst="rect">
              <a:avLst/>
            </a:prstGeom>
            <a:noFill/>
            <a:ln>
              <a:noFill/>
            </a:ln>
          </p:spPr>
        </p:pic>
        <p:sp>
          <p:nvSpPr>
            <p:cNvPr id="6" name="TextBox 5"/>
            <p:cNvSpPr txBox="1"/>
            <p:nvPr/>
          </p:nvSpPr>
          <p:spPr>
            <a:xfrm>
              <a:off x="4677844" y="4051208"/>
              <a:ext cx="3693146" cy="461665"/>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400" dirty="0" smtClean="0"/>
                <a:t>Checklists (of taxon names)</a:t>
              </a:r>
              <a:endParaRPr lang="en-US" sz="2400" dirty="0"/>
            </a:p>
          </p:txBody>
        </p:sp>
      </p:grpSp>
      <p:grpSp>
        <p:nvGrpSpPr>
          <p:cNvPr id="9" name="Group 8"/>
          <p:cNvGrpSpPr/>
          <p:nvPr/>
        </p:nvGrpSpPr>
        <p:grpSpPr>
          <a:xfrm>
            <a:off x="480808" y="1006293"/>
            <a:ext cx="3720233" cy="2613478"/>
            <a:chOff x="441325" y="1899395"/>
            <a:chExt cx="3720233" cy="2613478"/>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1899395"/>
              <a:ext cx="3704358" cy="2131640"/>
            </a:xfrm>
            <a:prstGeom prst="rect">
              <a:avLst/>
            </a:prstGeom>
          </p:spPr>
        </p:pic>
        <p:sp>
          <p:nvSpPr>
            <p:cNvPr id="8" name="TextBox 7"/>
            <p:cNvSpPr txBox="1"/>
            <p:nvPr/>
          </p:nvSpPr>
          <p:spPr>
            <a:xfrm>
              <a:off x="441325" y="4051208"/>
              <a:ext cx="3720233" cy="461665"/>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400" dirty="0" smtClean="0"/>
                <a:t>Occurrences</a:t>
              </a:r>
            </a:p>
          </p:txBody>
        </p:sp>
      </p:grpSp>
      <p:pic>
        <p:nvPicPr>
          <p:cNvPr id="13" name="Content Placeholder 12" descr="metadataonly.jpg"/>
          <p:cNvPicPr>
            <a:picLocks noGrp="1" noChangeAspect="1"/>
          </p:cNvPicPr>
          <p:nvPr>
            <p:ph idx="1"/>
          </p:nvPr>
        </p:nvPicPr>
        <p:blipFill rotWithShape="1">
          <a:blip r:embed="rId6">
            <a:extLst>
              <a:ext uri="{28A0092B-C50C-407E-A947-70E740481C1C}">
                <a14:useLocalDpi xmlns:a14="http://schemas.microsoft.com/office/drawing/2010/main" val="0"/>
              </a:ext>
            </a:extLst>
          </a:blip>
          <a:srcRect l="-359" t="8762" r="41383" b="-8762"/>
          <a:stretch/>
        </p:blipFill>
        <p:spPr>
          <a:xfrm>
            <a:off x="4249741" y="1006475"/>
            <a:ext cx="4513262" cy="5276850"/>
          </a:xfrm>
        </p:spPr>
        <p:style>
          <a:lnRef idx="2">
            <a:schemeClr val="dk1"/>
          </a:lnRef>
          <a:fillRef idx="1">
            <a:schemeClr val="lt1"/>
          </a:fillRef>
          <a:effectRef idx="0">
            <a:schemeClr val="dk1"/>
          </a:effectRef>
          <a:fontRef idx="minor">
            <a:schemeClr val="dk1"/>
          </a:fontRef>
        </p:style>
      </p:pic>
      <p:sp>
        <p:nvSpPr>
          <p:cNvPr id="14" name="TextBox 13"/>
          <p:cNvSpPr txBox="1"/>
          <p:nvPr/>
        </p:nvSpPr>
        <p:spPr>
          <a:xfrm>
            <a:off x="4260310" y="5796397"/>
            <a:ext cx="4494223" cy="461665"/>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400" dirty="0" smtClean="0"/>
              <a:t>Metadata (dataset description)</a:t>
            </a:r>
            <a:endParaRPr lang="en-US" sz="2400" dirty="0"/>
          </a:p>
        </p:txBody>
      </p:sp>
    </p:spTree>
    <p:extLst>
      <p:ext uri="{BB962C8B-B14F-4D97-AF65-F5344CB8AC3E}">
        <p14:creationId xmlns:p14="http://schemas.microsoft.com/office/powerpoint/2010/main" val="411970871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Biodiversity data types – sample data</a:t>
            </a:r>
            <a:endParaRPr lang="en-US" dirty="0"/>
          </a:p>
        </p:txBody>
      </p:sp>
      <p:sp>
        <p:nvSpPr>
          <p:cNvPr id="4" name="Text Placeholder 3"/>
          <p:cNvSpPr>
            <a:spLocks noGrp="1"/>
          </p:cNvSpPr>
          <p:nvPr>
            <p:ph type="body" sz="quarter" idx="10"/>
          </p:nvPr>
        </p:nvSpPr>
        <p:spPr/>
        <p:txBody>
          <a:bodyPr/>
          <a:lstStyle/>
          <a:p>
            <a:r>
              <a:rPr lang="en-US" dirty="0"/>
              <a:t>http://</a:t>
            </a:r>
            <a:r>
              <a:rPr lang="en-US" dirty="0" err="1"/>
              <a:t>www.gbif.org</a:t>
            </a:r>
            <a:r>
              <a:rPr lang="en-US" dirty="0"/>
              <a:t>/newsroom/news/sample-based-</a:t>
            </a:r>
            <a:r>
              <a:rPr lang="en-US" dirty="0" smtClean="0"/>
              <a:t>data</a:t>
            </a:r>
          </a:p>
        </p:txBody>
      </p:sp>
      <p:pic>
        <p:nvPicPr>
          <p:cNvPr id="5" name="Picture 2" descr="RMO"/>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 b="-52862"/>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41325" y="3979464"/>
            <a:ext cx="5895976" cy="461665"/>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2400" dirty="0" smtClean="0"/>
              <a:t>Samples</a:t>
            </a:r>
            <a:endParaRPr lang="en-US" sz="2400" dirty="0"/>
          </a:p>
        </p:txBody>
      </p:sp>
      <p:sp>
        <p:nvSpPr>
          <p:cNvPr id="3" name="Rectangle 2"/>
          <p:cNvSpPr/>
          <p:nvPr/>
        </p:nvSpPr>
        <p:spPr>
          <a:xfrm>
            <a:off x="1380103" y="5132401"/>
            <a:ext cx="5490430" cy="369332"/>
          </a:xfrm>
          <a:prstGeom prst="rect">
            <a:avLst/>
          </a:prstGeom>
        </p:spPr>
        <p:txBody>
          <a:bodyPr wrap="none">
            <a:spAutoFit/>
          </a:bodyPr>
          <a:lstStyle/>
          <a:p>
            <a:r>
              <a:rPr lang="en-US" dirty="0" smtClean="0"/>
              <a:t>Introduction </a:t>
            </a:r>
            <a:r>
              <a:rPr lang="en-US" dirty="0"/>
              <a:t>of the </a:t>
            </a:r>
            <a:r>
              <a:rPr lang="en-US" b="1" dirty="0" smtClean="0"/>
              <a:t>Event core </a:t>
            </a:r>
            <a:r>
              <a:rPr lang="en-US" dirty="0" smtClean="0"/>
              <a:t>in March - October 2015</a:t>
            </a:r>
            <a:endParaRPr lang="en-US" dirty="0"/>
          </a:p>
        </p:txBody>
      </p:sp>
    </p:spTree>
    <p:extLst>
      <p:ext uri="{BB962C8B-B14F-4D97-AF65-F5344CB8AC3E}">
        <p14:creationId xmlns:p14="http://schemas.microsoft.com/office/powerpoint/2010/main" val="395378513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Standards</a:t>
            </a:r>
            <a:endParaRPr lang="en-US" dirty="0"/>
          </a:p>
        </p:txBody>
      </p:sp>
      <p:sp>
        <p:nvSpPr>
          <p:cNvPr id="4" name="Text Placeholder 3"/>
          <p:cNvSpPr>
            <a:spLocks noGrp="1"/>
          </p:cNvSpPr>
          <p:nvPr>
            <p:ph type="body" sz="quarter" idx="10"/>
          </p:nvPr>
        </p:nvSpPr>
        <p:spPr/>
        <p:txBody>
          <a:bodyPr/>
          <a:lstStyle/>
          <a:p>
            <a:r>
              <a:rPr lang="en-US" dirty="0">
                <a:hlinkClick r:id="rId3"/>
              </a:rPr>
              <a:t>http://www.tdwg.org/standards</a:t>
            </a:r>
            <a:r>
              <a:rPr lang="en-US" dirty="0" smtClean="0">
                <a:hlinkClick r:id="rId3"/>
              </a:rPr>
              <a:t>/</a:t>
            </a:r>
            <a:r>
              <a:rPr lang="en-US" dirty="0" smtClean="0"/>
              <a:t> </a:t>
            </a:r>
          </a:p>
        </p:txBody>
      </p:sp>
      <p:pic>
        <p:nvPicPr>
          <p:cNvPr id="5" name="Picture 2" descr="http://www.tdwg.org/fileadmin/documentation/outreach/logo_bi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235" y="1326053"/>
            <a:ext cx="4211844" cy="223942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396080" y="919646"/>
            <a:ext cx="4618738" cy="4893647"/>
          </a:xfrm>
          <a:prstGeom prst="rect">
            <a:avLst/>
          </a:prstGeom>
        </p:spPr>
        <p:txBody>
          <a:bodyPr wrap="square">
            <a:spAutoFit/>
          </a:bodyPr>
          <a:lstStyle/>
          <a:p>
            <a:r>
              <a:rPr lang="en-US" sz="2400" b="1" dirty="0" smtClean="0">
                <a:solidFill>
                  <a:srgbClr val="C00000"/>
                </a:solidFill>
                <a:latin typeface="Arial Narrow"/>
                <a:cs typeface="Arial Narrow"/>
              </a:rPr>
              <a:t>ABCD</a:t>
            </a:r>
            <a:r>
              <a:rPr lang="en-US" sz="2400" b="1" dirty="0" smtClean="0">
                <a:latin typeface="Arial Narrow"/>
                <a:cs typeface="Arial Narrow"/>
              </a:rPr>
              <a:t> </a:t>
            </a:r>
            <a:r>
              <a:rPr lang="en-US" sz="2400" dirty="0">
                <a:latin typeface="Arial Narrow"/>
                <a:cs typeface="Arial Narrow"/>
              </a:rPr>
              <a:t>Access to Biological Collection </a:t>
            </a:r>
            <a:r>
              <a:rPr lang="en-US" sz="2400" dirty="0" smtClean="0">
                <a:latin typeface="Arial Narrow"/>
                <a:cs typeface="Arial Narrow"/>
              </a:rPr>
              <a:t>Data (2005)</a:t>
            </a:r>
          </a:p>
          <a:p>
            <a:endParaRPr lang="es-ES" sz="2400" dirty="0" smtClean="0">
              <a:latin typeface="Arial Narrow"/>
              <a:cs typeface="Arial Narrow"/>
            </a:endParaRPr>
          </a:p>
          <a:p>
            <a:r>
              <a:rPr lang="en-US" sz="2400" b="1" dirty="0" err="1" smtClean="0">
                <a:solidFill>
                  <a:srgbClr val="C00000"/>
                </a:solidFill>
                <a:latin typeface="Arial Narrow"/>
                <a:cs typeface="Arial Narrow"/>
              </a:rPr>
              <a:t>DwC</a:t>
            </a:r>
            <a:r>
              <a:rPr lang="en-US" sz="2400" b="1" dirty="0" smtClean="0">
                <a:latin typeface="Arial Narrow"/>
                <a:cs typeface="Arial Narrow"/>
              </a:rPr>
              <a:t> </a:t>
            </a:r>
            <a:r>
              <a:rPr lang="en-US" sz="2400" dirty="0">
                <a:latin typeface="Arial Narrow"/>
                <a:cs typeface="Arial Narrow"/>
              </a:rPr>
              <a:t>D</a:t>
            </a:r>
            <a:r>
              <a:rPr lang="en-US" sz="2400" dirty="0" smtClean="0">
                <a:latin typeface="Arial Narrow"/>
                <a:cs typeface="Arial Narrow"/>
              </a:rPr>
              <a:t>arwin Core (2009)</a:t>
            </a:r>
          </a:p>
          <a:p>
            <a:endParaRPr lang="es-ES" sz="2400" dirty="0">
              <a:latin typeface="Arial Narrow"/>
              <a:cs typeface="Arial Narrow"/>
            </a:endParaRPr>
          </a:p>
          <a:p>
            <a:r>
              <a:rPr lang="es-ES" sz="2400" b="1" dirty="0" smtClean="0">
                <a:solidFill>
                  <a:srgbClr val="C00000"/>
                </a:solidFill>
                <a:latin typeface="Arial Narrow"/>
                <a:cs typeface="Arial Narrow"/>
              </a:rPr>
              <a:t>AC</a:t>
            </a:r>
            <a:r>
              <a:rPr lang="es-ES" sz="2400" dirty="0" smtClean="0">
                <a:latin typeface="Arial Narrow"/>
                <a:cs typeface="Arial Narrow"/>
              </a:rPr>
              <a:t> </a:t>
            </a:r>
            <a:r>
              <a:rPr lang="es-ES" sz="2400" dirty="0" err="1">
                <a:latin typeface="Arial Narrow"/>
                <a:cs typeface="Arial Narrow"/>
              </a:rPr>
              <a:t>Audubon</a:t>
            </a:r>
            <a:r>
              <a:rPr lang="es-ES" sz="2400" dirty="0">
                <a:latin typeface="Arial Narrow"/>
                <a:cs typeface="Arial Narrow"/>
              </a:rPr>
              <a:t> </a:t>
            </a:r>
            <a:r>
              <a:rPr lang="es-ES" sz="2400" dirty="0" err="1">
                <a:latin typeface="Arial Narrow"/>
                <a:cs typeface="Arial Narrow"/>
              </a:rPr>
              <a:t>Core</a:t>
            </a:r>
            <a:r>
              <a:rPr lang="es-ES" sz="2400" dirty="0">
                <a:latin typeface="Arial Narrow"/>
                <a:cs typeface="Arial Narrow"/>
              </a:rPr>
              <a:t> Multimedia </a:t>
            </a:r>
            <a:r>
              <a:rPr lang="es-ES" sz="2400" dirty="0" err="1">
                <a:latin typeface="Arial Narrow"/>
                <a:cs typeface="Arial Narrow"/>
              </a:rPr>
              <a:t>Resources</a:t>
            </a:r>
            <a:r>
              <a:rPr lang="es-ES" sz="2400" dirty="0">
                <a:latin typeface="Arial Narrow"/>
                <a:cs typeface="Arial Narrow"/>
              </a:rPr>
              <a:t> </a:t>
            </a:r>
            <a:r>
              <a:rPr lang="es-ES" sz="2400" dirty="0" err="1">
                <a:latin typeface="Arial Narrow"/>
                <a:cs typeface="Arial Narrow"/>
              </a:rPr>
              <a:t>Metadata</a:t>
            </a:r>
            <a:r>
              <a:rPr lang="es-ES" sz="2400" dirty="0">
                <a:latin typeface="Arial Narrow"/>
                <a:cs typeface="Arial Narrow"/>
              </a:rPr>
              <a:t> </a:t>
            </a:r>
            <a:r>
              <a:rPr lang="es-ES" sz="2400" dirty="0" err="1" smtClean="0">
                <a:latin typeface="Arial Narrow"/>
                <a:cs typeface="Arial Narrow"/>
              </a:rPr>
              <a:t>Schema</a:t>
            </a:r>
            <a:r>
              <a:rPr lang="es-ES" sz="2400" dirty="0" smtClean="0">
                <a:latin typeface="Arial Narrow"/>
                <a:cs typeface="Arial Narrow"/>
              </a:rPr>
              <a:t> (2013)</a:t>
            </a:r>
            <a:endParaRPr lang="es-ES" sz="2400" dirty="0">
              <a:latin typeface="Arial Narrow"/>
              <a:cs typeface="Arial Narrow"/>
            </a:endParaRPr>
          </a:p>
          <a:p>
            <a:endParaRPr lang="es-ES" sz="2400" b="1" dirty="0">
              <a:solidFill>
                <a:srgbClr val="C00000"/>
              </a:solidFill>
              <a:latin typeface="Arial Narrow"/>
              <a:cs typeface="Arial Narrow"/>
            </a:endParaRPr>
          </a:p>
          <a:p>
            <a:r>
              <a:rPr lang="en-US" sz="2400" b="1" dirty="0">
                <a:solidFill>
                  <a:srgbClr val="C00000"/>
                </a:solidFill>
                <a:latin typeface="Arial Narrow"/>
                <a:cs typeface="Arial Narrow"/>
              </a:rPr>
              <a:t>NCD</a:t>
            </a:r>
            <a:r>
              <a:rPr lang="en-US" sz="2400" dirty="0">
                <a:solidFill>
                  <a:srgbClr val="C00000"/>
                </a:solidFill>
                <a:latin typeface="Arial Narrow"/>
                <a:cs typeface="Arial Narrow"/>
              </a:rPr>
              <a:t> </a:t>
            </a:r>
            <a:r>
              <a:rPr lang="en-US" sz="2400" dirty="0">
                <a:latin typeface="Arial Narrow"/>
                <a:cs typeface="Arial Narrow"/>
              </a:rPr>
              <a:t>Natural Collection Descriptions (Draft</a:t>
            </a:r>
            <a:r>
              <a:rPr lang="en-US" sz="2400" dirty="0" smtClean="0">
                <a:latin typeface="Arial Narrow"/>
                <a:cs typeface="Arial Narrow"/>
              </a:rPr>
              <a:t>)</a:t>
            </a:r>
          </a:p>
          <a:p>
            <a:endParaRPr lang="en-US" sz="2400" b="1" dirty="0" smtClean="0">
              <a:solidFill>
                <a:srgbClr val="C00000"/>
              </a:solidFill>
              <a:latin typeface="Arial Narrow"/>
              <a:cs typeface="Arial Narrow"/>
            </a:endParaRPr>
          </a:p>
          <a:p>
            <a:endParaRPr lang="en-US" sz="2400" b="1" dirty="0">
              <a:solidFill>
                <a:srgbClr val="C00000"/>
              </a:solidFill>
              <a:latin typeface="Arial Narrow"/>
              <a:cs typeface="Arial Narrow"/>
            </a:endParaRPr>
          </a:p>
          <a:p>
            <a:r>
              <a:rPr lang="en-US" sz="2400" b="1" dirty="0" smtClean="0">
                <a:solidFill>
                  <a:srgbClr val="C00000"/>
                </a:solidFill>
                <a:latin typeface="Arial Narrow"/>
                <a:cs typeface="Arial Narrow"/>
              </a:rPr>
              <a:t>EML </a:t>
            </a:r>
            <a:r>
              <a:rPr lang="en-US" sz="2400" dirty="0" smtClean="0">
                <a:latin typeface="Arial Narrow"/>
                <a:cs typeface="Arial Narrow"/>
              </a:rPr>
              <a:t>Ecological Metadata Language</a:t>
            </a:r>
            <a:endParaRPr lang="es-ES" sz="2400" b="1" dirty="0" smtClean="0">
              <a:solidFill>
                <a:srgbClr val="C00000"/>
              </a:solidFill>
              <a:latin typeface="Arial Narrow"/>
              <a:cs typeface="Arial Narrow"/>
            </a:endParaRPr>
          </a:p>
        </p:txBody>
      </p:sp>
    </p:spTree>
    <p:extLst>
      <p:ext uri="{BB962C8B-B14F-4D97-AF65-F5344CB8AC3E}">
        <p14:creationId xmlns:p14="http://schemas.microsoft.com/office/powerpoint/2010/main" val="411477650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16 at 18.08.47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11" name="Picture 7" descr="DwC-wordle.PNG"/>
          <p:cNvPicPr>
            <a:picLocks noChangeAspect="1"/>
          </p:cNvPicPr>
          <p:nvPr/>
        </p:nvPicPr>
        <p:blipFill>
          <a:blip r:embed="rId4">
            <a:alphaModFix amt="90000"/>
            <a:extLst>
              <a:ext uri="{28A0092B-C50C-407E-A947-70E740481C1C}">
                <a14:useLocalDpi xmlns:a14="http://schemas.microsoft.com/office/drawing/2010/main" val="0"/>
              </a:ext>
            </a:extLst>
          </a:blip>
          <a:srcRect/>
          <a:stretch>
            <a:fillRect/>
          </a:stretch>
        </p:blipFill>
        <p:spPr bwMode="auto">
          <a:xfrm>
            <a:off x="67596" y="657252"/>
            <a:ext cx="8974804" cy="549197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225" name="TextBox 2"/>
          <p:cNvSpPr txBox="1">
            <a:spLocks noChangeArrowheads="1"/>
          </p:cNvSpPr>
          <p:nvPr/>
        </p:nvSpPr>
        <p:spPr bwMode="auto">
          <a:xfrm>
            <a:off x="311151" y="382947"/>
            <a:ext cx="6296677" cy="58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1" tIns="45711" rIns="91421" bIns="45711">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3200" dirty="0">
                <a:solidFill>
                  <a:srgbClr val="FFFFFF"/>
                </a:solidFill>
                <a:latin typeface="Trebuchet MS" charset="0"/>
              </a:rPr>
              <a:t>Darwin Core – a glossary of terms</a:t>
            </a:r>
          </a:p>
        </p:txBody>
      </p:sp>
      <p:sp>
        <p:nvSpPr>
          <p:cNvPr id="10" name="Rectangle 9"/>
          <p:cNvSpPr/>
          <p:nvPr/>
        </p:nvSpPr>
        <p:spPr>
          <a:xfrm>
            <a:off x="67597" y="6230329"/>
            <a:ext cx="7132566" cy="430877"/>
          </a:xfrm>
          <a:prstGeom prst="rect">
            <a:avLst/>
          </a:prstGeom>
        </p:spPr>
        <p:txBody>
          <a:bodyPr wrap="square" lIns="91428" tIns="45715" rIns="91428" bIns="45715">
            <a:spAutoFit/>
          </a:bodyPr>
          <a:lstStyle/>
          <a:p>
            <a:pPr>
              <a:defRPr/>
            </a:pPr>
            <a:r>
              <a:rPr lang="en-US" sz="1100" dirty="0">
                <a:solidFill>
                  <a:schemeClr val="bg1"/>
                </a:solidFill>
              </a:rPr>
              <a:t>Wieczorek J, Bloom D, Guralnick R, Blum S, Döring M, De Giovanni R, Robertson T, and Vieglais D (2012) Darwin Core: An Evolving Community-Developed Biodiversity Data Standard. PLoS ONE 7(1): e29715. doi:10.1371/journal.pone.0029715</a:t>
            </a:r>
          </a:p>
        </p:txBody>
      </p:sp>
      <p:pic>
        <p:nvPicPr>
          <p:cNvPr id="6" name="Picture 2" descr="http://www.tdwg.org/fileadmin/documentation/outreach/logo_big.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4896" y="5517118"/>
            <a:ext cx="1483545" cy="788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6764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publishing Methods</a:t>
            </a:r>
            <a:endParaRPr lang="en-US" dirty="0"/>
          </a:p>
        </p:txBody>
      </p:sp>
      <p:sp>
        <p:nvSpPr>
          <p:cNvPr id="4" name="Text Placeholder 3"/>
          <p:cNvSpPr>
            <a:spLocks noGrp="1"/>
          </p:cNvSpPr>
          <p:nvPr>
            <p:ph type="body" sz="quarter" idx="10"/>
          </p:nvPr>
        </p:nvSpPr>
        <p:spPr/>
        <p:txBody>
          <a:bodyPr/>
          <a:lstStyle/>
          <a:p>
            <a:endParaRPr lang="en-US"/>
          </a:p>
        </p:txBody>
      </p:sp>
      <p:grpSp>
        <p:nvGrpSpPr>
          <p:cNvPr id="9" name="Group 8"/>
          <p:cNvGrpSpPr/>
          <p:nvPr/>
        </p:nvGrpSpPr>
        <p:grpSpPr>
          <a:xfrm>
            <a:off x="654533" y="1071553"/>
            <a:ext cx="6739246" cy="5171234"/>
            <a:chOff x="1235034" y="1071553"/>
            <a:chExt cx="6739246" cy="5171234"/>
          </a:xfrm>
        </p:grpSpPr>
        <p:pic>
          <p:nvPicPr>
            <p:cNvPr id="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5034" y="1071553"/>
              <a:ext cx="6739246" cy="5171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58863" y="1722729"/>
              <a:ext cx="989359" cy="635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1.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05185" y="4836544"/>
              <a:ext cx="390858" cy="36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8274" y="3904868"/>
              <a:ext cx="2125684" cy="13621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02774314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publishing Methods</a:t>
            </a:r>
          </a:p>
        </p:txBody>
      </p:sp>
      <p:sp>
        <p:nvSpPr>
          <p:cNvPr id="4" name="Text Placeholder 3"/>
          <p:cNvSpPr>
            <a:spLocks noGrp="1"/>
          </p:cNvSpPr>
          <p:nvPr>
            <p:ph type="body" sz="quarter" idx="10"/>
          </p:nvPr>
        </p:nvSpPr>
        <p:spPr/>
        <p:txBody>
          <a:bodyPr/>
          <a:lstStyle/>
          <a:p>
            <a:endParaRPr lang="en-US"/>
          </a:p>
        </p:txBody>
      </p:sp>
      <p:grpSp>
        <p:nvGrpSpPr>
          <p:cNvPr id="5" name="Group 4"/>
          <p:cNvGrpSpPr/>
          <p:nvPr/>
        </p:nvGrpSpPr>
        <p:grpSpPr>
          <a:xfrm>
            <a:off x="1925874" y="1233337"/>
            <a:ext cx="4395781" cy="5057364"/>
            <a:chOff x="2290026" y="1544637"/>
            <a:chExt cx="4395781" cy="5057364"/>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90026" y="1544637"/>
              <a:ext cx="4395781" cy="5057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3086" y="5824563"/>
              <a:ext cx="1196441" cy="7019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 name="Picture 2" descr="2000px-Tomcat-logo.sv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5071" y="3167198"/>
            <a:ext cx="441325" cy="294143"/>
          </a:xfrm>
          <a:prstGeom prst="rect">
            <a:avLst/>
          </a:prstGeom>
        </p:spPr>
      </p:pic>
    </p:spTree>
    <p:extLst>
      <p:ext uri="{BB962C8B-B14F-4D97-AF65-F5344CB8AC3E}">
        <p14:creationId xmlns:p14="http://schemas.microsoft.com/office/powerpoint/2010/main" val="327572508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smtClean="0"/>
              <a:t>Promotion of data publishing - barriers</a:t>
            </a:r>
            <a:endParaRPr lang="en-US" sz="2600" dirty="0"/>
          </a:p>
        </p:txBody>
      </p:sp>
      <p:sp>
        <p:nvSpPr>
          <p:cNvPr id="36" name="Content Placeholder 35"/>
          <p:cNvSpPr>
            <a:spLocks noGrp="1"/>
          </p:cNvSpPr>
          <p:nvPr>
            <p:ph sz="half" idx="2"/>
          </p:nvPr>
        </p:nvSpPr>
        <p:spPr>
          <a:xfrm>
            <a:off x="457399" y="850900"/>
            <a:ext cx="2628000" cy="1993901"/>
          </a:xfrm>
        </p:spPr>
        <p:txBody>
          <a:bodyPr>
            <a:noAutofit/>
          </a:bodyPr>
          <a:lstStyle/>
          <a:p>
            <a:pPr marL="457200" indent="-457200" algn="r">
              <a:spcBef>
                <a:spcPts val="0"/>
              </a:spcBef>
              <a:spcAft>
                <a:spcPts val="1200"/>
              </a:spcAft>
            </a:pPr>
            <a:endParaRPr lang="en-GB" sz="2400" b="1" dirty="0" smtClean="0">
              <a:solidFill>
                <a:schemeClr val="tx2"/>
              </a:solidFill>
            </a:endParaRPr>
          </a:p>
          <a:p>
            <a:pPr marL="457200" indent="-457200" algn="r">
              <a:spcBef>
                <a:spcPts val="0"/>
              </a:spcBef>
              <a:spcAft>
                <a:spcPts val="1200"/>
              </a:spcAft>
            </a:pPr>
            <a:r>
              <a:rPr lang="en-GB" sz="2400" b="1" dirty="0" smtClean="0">
                <a:solidFill>
                  <a:schemeClr val="tx2"/>
                </a:solidFill>
              </a:rPr>
              <a:t>Psychological &amp;</a:t>
            </a:r>
          </a:p>
          <a:p>
            <a:pPr marL="457200" indent="-457200" algn="r">
              <a:spcBef>
                <a:spcPts val="0"/>
              </a:spcBef>
              <a:spcAft>
                <a:spcPts val="1200"/>
              </a:spcAft>
            </a:pPr>
            <a:r>
              <a:rPr lang="en-GB" sz="2400" b="1" dirty="0" smtClean="0">
                <a:solidFill>
                  <a:schemeClr val="tx2"/>
                </a:solidFill>
              </a:rPr>
              <a:t>cultural </a:t>
            </a:r>
            <a:endParaRPr lang="en-GB" sz="2400" b="1" dirty="0">
              <a:solidFill>
                <a:schemeClr val="tx2"/>
              </a:solidFill>
            </a:endParaRPr>
          </a:p>
          <a:p>
            <a:pPr marL="457200" indent="-457200" algn="r">
              <a:spcBef>
                <a:spcPts val="0"/>
              </a:spcBef>
              <a:spcAft>
                <a:spcPts val="1200"/>
              </a:spcAft>
            </a:pPr>
            <a:r>
              <a:rPr lang="en-GB" sz="2400" b="1" dirty="0">
                <a:solidFill>
                  <a:schemeClr val="tx2"/>
                </a:solidFill>
              </a:rPr>
              <a:t>barriers</a:t>
            </a:r>
          </a:p>
          <a:p>
            <a:pPr>
              <a:spcBef>
                <a:spcPts val="0"/>
              </a:spcBef>
              <a:spcAft>
                <a:spcPts val="1200"/>
              </a:spcAft>
            </a:pPr>
            <a:endParaRPr lang="en-US" sz="2400" dirty="0"/>
          </a:p>
        </p:txBody>
      </p:sp>
      <p:sp>
        <p:nvSpPr>
          <p:cNvPr id="37" name="Content Placeholder 36"/>
          <p:cNvSpPr>
            <a:spLocks noGrp="1"/>
          </p:cNvSpPr>
          <p:nvPr>
            <p:ph sz="half" idx="11"/>
          </p:nvPr>
        </p:nvSpPr>
        <p:spPr>
          <a:xfrm>
            <a:off x="3256399" y="860425"/>
            <a:ext cx="5430401" cy="5265739"/>
          </a:xfrm>
        </p:spPr>
        <p:txBody>
          <a:bodyPr>
            <a:normAutofit fontScale="85000" lnSpcReduction="20000"/>
          </a:bodyPr>
          <a:lstStyle/>
          <a:p>
            <a:pPr marL="514350" indent="-514350">
              <a:lnSpc>
                <a:spcPct val="120000"/>
              </a:lnSpc>
              <a:spcBef>
                <a:spcPts val="0"/>
              </a:spcBef>
              <a:spcAft>
                <a:spcPts val="1200"/>
              </a:spcAft>
              <a:buFont typeface="+mj-lt"/>
              <a:buAutoNum type="arabicPeriod"/>
            </a:pPr>
            <a:r>
              <a:rPr lang="en-GB" dirty="0"/>
              <a:t>Lack of </a:t>
            </a:r>
            <a:r>
              <a:rPr lang="en-GB" dirty="0" smtClean="0"/>
              <a:t>knowledge about</a:t>
            </a:r>
            <a:endParaRPr lang="en-GB" dirty="0"/>
          </a:p>
          <a:p>
            <a:pPr marL="514350" indent="-514350">
              <a:lnSpc>
                <a:spcPct val="120000"/>
              </a:lnSpc>
              <a:spcBef>
                <a:spcPts val="0"/>
              </a:spcBef>
              <a:spcAft>
                <a:spcPts val="1200"/>
              </a:spcAft>
              <a:buFont typeface="+mj-lt"/>
              <a:buAutoNum type="arabicPeriod"/>
            </a:pPr>
            <a:r>
              <a:rPr lang="en-GB" dirty="0"/>
              <a:t>Lack of understanding</a:t>
            </a:r>
          </a:p>
          <a:p>
            <a:pPr marL="514350" indent="-514350">
              <a:lnSpc>
                <a:spcPct val="120000"/>
              </a:lnSpc>
              <a:spcBef>
                <a:spcPts val="0"/>
              </a:spcBef>
              <a:spcAft>
                <a:spcPts val="1200"/>
              </a:spcAft>
              <a:buFont typeface="+mj-lt"/>
              <a:buAutoNum type="arabicPeriod"/>
            </a:pPr>
            <a:r>
              <a:rPr lang="en-GB" dirty="0"/>
              <a:t>Lack of will</a:t>
            </a:r>
          </a:p>
          <a:p>
            <a:pPr marL="514350" indent="-514350">
              <a:lnSpc>
                <a:spcPct val="120000"/>
              </a:lnSpc>
              <a:spcBef>
                <a:spcPts val="0"/>
              </a:spcBef>
              <a:spcAft>
                <a:spcPts val="1200"/>
              </a:spcAft>
              <a:buFont typeface="+mj-lt"/>
              <a:buAutoNum type="arabicPeriod"/>
            </a:pPr>
            <a:r>
              <a:rPr lang="en-GB" dirty="0"/>
              <a:t>Perceived data value </a:t>
            </a:r>
          </a:p>
          <a:p>
            <a:pPr marL="514350" indent="-514350">
              <a:lnSpc>
                <a:spcPct val="120000"/>
              </a:lnSpc>
              <a:spcBef>
                <a:spcPts val="0"/>
              </a:spcBef>
              <a:spcAft>
                <a:spcPts val="1200"/>
              </a:spcAft>
              <a:buFont typeface="+mj-lt"/>
              <a:buAutoNum type="arabicPeriod"/>
            </a:pPr>
            <a:r>
              <a:rPr lang="en-GB" dirty="0"/>
              <a:t>Privacy concerns</a:t>
            </a:r>
          </a:p>
          <a:p>
            <a:pPr marL="514350" indent="-514350">
              <a:lnSpc>
                <a:spcPct val="120000"/>
              </a:lnSpc>
              <a:spcBef>
                <a:spcPts val="0"/>
              </a:spcBef>
              <a:spcAft>
                <a:spcPts val="1200"/>
              </a:spcAft>
              <a:buFont typeface="+mj-lt"/>
              <a:buAutoNum type="arabicPeriod"/>
            </a:pPr>
            <a:r>
              <a:rPr lang="en-GB" dirty="0"/>
              <a:t>Lack of authorization</a:t>
            </a:r>
          </a:p>
          <a:p>
            <a:pPr marL="514350" indent="-514350">
              <a:lnSpc>
                <a:spcPct val="120000"/>
              </a:lnSpc>
              <a:spcBef>
                <a:spcPts val="0"/>
              </a:spcBef>
              <a:spcAft>
                <a:spcPts val="1200"/>
              </a:spcAft>
              <a:buFont typeface="+mj-lt"/>
              <a:buAutoNum type="arabicPeriod"/>
            </a:pPr>
            <a:r>
              <a:rPr lang="en-GB" dirty="0"/>
              <a:t>Lack of time / planning</a:t>
            </a:r>
          </a:p>
          <a:p>
            <a:pPr marL="514350" indent="-514350">
              <a:lnSpc>
                <a:spcPct val="120000"/>
              </a:lnSpc>
              <a:spcBef>
                <a:spcPts val="0"/>
              </a:spcBef>
              <a:spcAft>
                <a:spcPts val="1200"/>
              </a:spcAft>
              <a:buFont typeface="+mj-lt"/>
              <a:buAutoNum type="arabicPeriod"/>
            </a:pPr>
            <a:r>
              <a:rPr lang="en-GB" dirty="0"/>
              <a:t>Lack of </a:t>
            </a:r>
            <a:r>
              <a:rPr lang="en-GB" dirty="0" smtClean="0"/>
              <a:t>capacity and skills</a:t>
            </a:r>
            <a:endParaRPr lang="en-GB" dirty="0"/>
          </a:p>
          <a:p>
            <a:pPr marL="514350" indent="-514350">
              <a:lnSpc>
                <a:spcPct val="120000"/>
              </a:lnSpc>
              <a:spcBef>
                <a:spcPts val="0"/>
              </a:spcBef>
              <a:spcAft>
                <a:spcPts val="1200"/>
              </a:spcAft>
              <a:buFont typeface="+mj-lt"/>
              <a:buAutoNum type="arabicPeriod"/>
            </a:pPr>
            <a:r>
              <a:rPr lang="en-GB" dirty="0"/>
              <a:t>Lack of funding</a:t>
            </a:r>
          </a:p>
          <a:p>
            <a:pPr marL="514350" indent="-514350">
              <a:lnSpc>
                <a:spcPct val="120000"/>
              </a:lnSpc>
              <a:spcBef>
                <a:spcPts val="0"/>
              </a:spcBef>
              <a:spcAft>
                <a:spcPts val="1200"/>
              </a:spcAft>
              <a:buFont typeface="+mj-lt"/>
              <a:buAutoNum type="arabicPeriod"/>
            </a:pPr>
            <a:r>
              <a:rPr lang="en-GB" dirty="0"/>
              <a:t>Lack of </a:t>
            </a:r>
            <a:r>
              <a:rPr lang="en-GB" dirty="0" smtClean="0"/>
              <a:t>infrastructure</a:t>
            </a:r>
            <a:endParaRPr lang="en-GB" dirty="0"/>
          </a:p>
        </p:txBody>
      </p:sp>
      <p:sp>
        <p:nvSpPr>
          <p:cNvPr id="4" name="Text Placeholder 3"/>
          <p:cNvSpPr>
            <a:spLocks noGrp="1"/>
          </p:cNvSpPr>
          <p:nvPr>
            <p:ph type="body" sz="quarter" idx="10"/>
          </p:nvPr>
        </p:nvSpPr>
        <p:spPr/>
        <p:txBody>
          <a:bodyPr/>
          <a:lstStyle/>
          <a:p>
            <a:r>
              <a:rPr lang="en-US" dirty="0">
                <a:hlinkClick r:id="rId3"/>
              </a:rPr>
              <a:t>http://www.gbif.org/publishing-data/</a:t>
            </a:r>
            <a:r>
              <a:rPr lang="en-US" dirty="0" smtClean="0">
                <a:hlinkClick r:id="rId3"/>
              </a:rPr>
              <a:t>benefits</a:t>
            </a:r>
            <a:r>
              <a:rPr lang="en-US" dirty="0" smtClean="0"/>
              <a:t>, </a:t>
            </a:r>
            <a:r>
              <a:rPr lang="en-US" dirty="0">
                <a:hlinkClick r:id="rId4"/>
              </a:rPr>
              <a:t>http://www.gbif.org/resource/</a:t>
            </a:r>
            <a:r>
              <a:rPr lang="en-US" dirty="0" smtClean="0">
                <a:hlinkClick r:id="rId4"/>
              </a:rPr>
              <a:t>81196</a:t>
            </a:r>
            <a:endParaRPr lang="en-US" dirty="0" smtClean="0"/>
          </a:p>
          <a:p>
            <a:r>
              <a:rPr lang="en-US" dirty="0" smtClean="0"/>
              <a:t> </a:t>
            </a:r>
            <a:endParaRPr lang="en-US" dirty="0"/>
          </a:p>
        </p:txBody>
      </p:sp>
      <p:sp>
        <p:nvSpPr>
          <p:cNvPr id="38" name="Content Placeholder 35"/>
          <p:cNvSpPr txBox="1">
            <a:spLocks/>
          </p:cNvSpPr>
          <p:nvPr/>
        </p:nvSpPr>
        <p:spPr>
          <a:xfrm>
            <a:off x="457399" y="2997202"/>
            <a:ext cx="2628000" cy="1092200"/>
          </a:xfrm>
          <a:prstGeom prst="rect">
            <a:avLst/>
          </a:prstGeom>
        </p:spPr>
        <p:txBody>
          <a:bodyPr vert="horz" lIns="91440" tIns="45720" rIns="91440" bIns="45720" rtlCol="0">
            <a:normAutofit lnSpcReduction="10000"/>
          </a:bodyPr>
          <a:lstStyle>
            <a:lvl1pPr marL="0" indent="0" algn="l" defTabSz="457200" rtl="0" eaLnBrk="1" latinLnBrk="0" hangingPunct="1">
              <a:spcBef>
                <a:spcPct val="20000"/>
              </a:spcBef>
              <a:buFont typeface="Arial"/>
              <a:buNone/>
              <a:defRPr sz="2800" kern="1200">
                <a:solidFill>
                  <a:schemeClr val="tx1"/>
                </a:solidFill>
                <a:latin typeface="Arial Narrow"/>
                <a:ea typeface="+mn-ea"/>
                <a:cs typeface="Arial Narrow"/>
              </a:defRPr>
            </a:lvl1pPr>
            <a:lvl2pPr marL="742950" indent="-285750" algn="l" defTabSz="457200" rtl="0" eaLnBrk="1" latinLnBrk="0" hangingPunct="1">
              <a:spcBef>
                <a:spcPct val="20000"/>
              </a:spcBef>
              <a:buFont typeface="Arial"/>
              <a:buChar char="•"/>
              <a:defRPr sz="2400" kern="1200">
                <a:solidFill>
                  <a:schemeClr val="tx1"/>
                </a:solidFill>
                <a:latin typeface="Arial Narrow"/>
                <a:ea typeface="+mn-ea"/>
                <a:cs typeface="Arial Narrow"/>
              </a:defRPr>
            </a:lvl2pPr>
            <a:lvl3pPr marL="1143000" indent="-228600" algn="l" defTabSz="457200" rtl="0" eaLnBrk="1" latinLnBrk="0" hangingPunct="1">
              <a:spcBef>
                <a:spcPct val="20000"/>
              </a:spcBef>
              <a:buFont typeface="Wingdings" charset="2"/>
              <a:buChar char="§"/>
              <a:defRPr sz="2000" kern="1200">
                <a:solidFill>
                  <a:schemeClr val="tx1"/>
                </a:solidFill>
                <a:latin typeface="Arial Narrow"/>
                <a:ea typeface="+mn-ea"/>
                <a:cs typeface="Arial Narrow"/>
              </a:defRPr>
            </a:lvl3pPr>
            <a:lvl4pPr marL="1600200" indent="-228600" algn="l" defTabSz="457200" rtl="0" eaLnBrk="1" latinLnBrk="0" hangingPunct="1">
              <a:spcBef>
                <a:spcPct val="20000"/>
              </a:spcBef>
              <a:buFont typeface="Arial"/>
              <a:buChar char="–"/>
              <a:defRPr sz="1800" kern="1200">
                <a:solidFill>
                  <a:schemeClr val="tx1"/>
                </a:solidFill>
                <a:latin typeface="Arial Narrow"/>
                <a:ea typeface="+mn-ea"/>
                <a:cs typeface="Arial Narrow"/>
              </a:defRPr>
            </a:lvl4pPr>
            <a:lvl5pPr marL="2057400" indent="-228600" algn="l" defTabSz="457200" rtl="0" eaLnBrk="1" latinLnBrk="0" hangingPunct="1">
              <a:spcBef>
                <a:spcPct val="20000"/>
              </a:spcBef>
              <a:buFont typeface="Arial"/>
              <a:buChar char="»"/>
              <a:defRPr sz="18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457200" indent="-457200" algn="r">
              <a:spcBef>
                <a:spcPts val="0"/>
              </a:spcBef>
              <a:spcAft>
                <a:spcPts val="1200"/>
              </a:spcAft>
            </a:pPr>
            <a:r>
              <a:rPr lang="en-GB" sz="2400" b="1" dirty="0" smtClean="0">
                <a:solidFill>
                  <a:schemeClr val="tx2"/>
                </a:solidFill>
              </a:rPr>
              <a:t>Institutional</a:t>
            </a:r>
            <a:endParaRPr lang="en-GB" sz="2400" b="1" dirty="0">
              <a:solidFill>
                <a:schemeClr val="tx2"/>
              </a:solidFill>
            </a:endParaRPr>
          </a:p>
          <a:p>
            <a:pPr marL="457200" indent="-457200" algn="r">
              <a:spcBef>
                <a:spcPts val="0"/>
              </a:spcBef>
              <a:spcAft>
                <a:spcPts val="1200"/>
              </a:spcAft>
            </a:pPr>
            <a:r>
              <a:rPr lang="en-GB" sz="2400" b="1" dirty="0">
                <a:solidFill>
                  <a:schemeClr val="tx2"/>
                </a:solidFill>
              </a:rPr>
              <a:t>barriers</a:t>
            </a:r>
          </a:p>
          <a:p>
            <a:pPr>
              <a:spcBef>
                <a:spcPts val="0"/>
              </a:spcBef>
              <a:spcAft>
                <a:spcPts val="1200"/>
              </a:spcAft>
            </a:pPr>
            <a:endParaRPr lang="en-US" sz="2400" dirty="0"/>
          </a:p>
        </p:txBody>
      </p:sp>
      <p:sp>
        <p:nvSpPr>
          <p:cNvPr id="39" name="Content Placeholder 35"/>
          <p:cNvSpPr txBox="1">
            <a:spLocks/>
          </p:cNvSpPr>
          <p:nvPr/>
        </p:nvSpPr>
        <p:spPr>
          <a:xfrm>
            <a:off x="457200" y="3962401"/>
            <a:ext cx="2628000" cy="1092200"/>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800" kern="1200">
                <a:solidFill>
                  <a:schemeClr val="tx1"/>
                </a:solidFill>
                <a:latin typeface="Arial Narrow"/>
                <a:ea typeface="+mn-ea"/>
                <a:cs typeface="Arial Narrow"/>
              </a:defRPr>
            </a:lvl1pPr>
            <a:lvl2pPr marL="742950" indent="-285750" algn="l" defTabSz="457200" rtl="0" eaLnBrk="1" latinLnBrk="0" hangingPunct="1">
              <a:spcBef>
                <a:spcPct val="20000"/>
              </a:spcBef>
              <a:buFont typeface="Arial"/>
              <a:buChar char="•"/>
              <a:defRPr sz="2400" kern="1200">
                <a:solidFill>
                  <a:schemeClr val="tx1"/>
                </a:solidFill>
                <a:latin typeface="Arial Narrow"/>
                <a:ea typeface="+mn-ea"/>
                <a:cs typeface="Arial Narrow"/>
              </a:defRPr>
            </a:lvl2pPr>
            <a:lvl3pPr marL="1143000" indent="-228600" algn="l" defTabSz="457200" rtl="0" eaLnBrk="1" latinLnBrk="0" hangingPunct="1">
              <a:spcBef>
                <a:spcPct val="20000"/>
              </a:spcBef>
              <a:buFont typeface="Wingdings" charset="2"/>
              <a:buChar char="§"/>
              <a:defRPr sz="2000" kern="1200">
                <a:solidFill>
                  <a:schemeClr val="tx1"/>
                </a:solidFill>
                <a:latin typeface="Arial Narrow"/>
                <a:ea typeface="+mn-ea"/>
                <a:cs typeface="Arial Narrow"/>
              </a:defRPr>
            </a:lvl3pPr>
            <a:lvl4pPr marL="1600200" indent="-228600" algn="l" defTabSz="457200" rtl="0" eaLnBrk="1" latinLnBrk="0" hangingPunct="1">
              <a:spcBef>
                <a:spcPct val="20000"/>
              </a:spcBef>
              <a:buFont typeface="Arial"/>
              <a:buChar char="–"/>
              <a:defRPr sz="1800" kern="1200">
                <a:solidFill>
                  <a:schemeClr val="tx1"/>
                </a:solidFill>
                <a:latin typeface="Arial Narrow"/>
                <a:ea typeface="+mn-ea"/>
                <a:cs typeface="Arial Narrow"/>
              </a:defRPr>
            </a:lvl4pPr>
            <a:lvl5pPr marL="2057400" indent="-228600" algn="l" defTabSz="457200" rtl="0" eaLnBrk="1" latinLnBrk="0" hangingPunct="1">
              <a:spcBef>
                <a:spcPct val="20000"/>
              </a:spcBef>
              <a:buFont typeface="Arial"/>
              <a:buChar char="»"/>
              <a:defRPr sz="18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457200" indent="-457200" algn="r">
              <a:spcBef>
                <a:spcPts val="0"/>
              </a:spcBef>
              <a:spcAft>
                <a:spcPts val="1200"/>
              </a:spcAft>
            </a:pPr>
            <a:r>
              <a:rPr lang="en-GB" sz="2400" b="1" dirty="0">
                <a:solidFill>
                  <a:schemeClr val="tx2"/>
                </a:solidFill>
              </a:rPr>
              <a:t>Capacity</a:t>
            </a:r>
          </a:p>
          <a:p>
            <a:pPr marL="457200" indent="-457200" algn="r">
              <a:spcBef>
                <a:spcPts val="0"/>
              </a:spcBef>
              <a:spcAft>
                <a:spcPts val="1200"/>
              </a:spcAft>
            </a:pPr>
            <a:r>
              <a:rPr lang="en-GB" sz="2400" b="1" dirty="0">
                <a:solidFill>
                  <a:schemeClr val="tx2"/>
                </a:solidFill>
              </a:rPr>
              <a:t>barriers</a:t>
            </a:r>
            <a:endParaRPr lang="en-US" sz="2400" dirty="0"/>
          </a:p>
        </p:txBody>
      </p:sp>
      <p:sp>
        <p:nvSpPr>
          <p:cNvPr id="40" name="Content Placeholder 35"/>
          <p:cNvSpPr txBox="1">
            <a:spLocks/>
          </p:cNvSpPr>
          <p:nvPr/>
        </p:nvSpPr>
        <p:spPr>
          <a:xfrm>
            <a:off x="457399" y="5067301"/>
            <a:ext cx="2628000" cy="1092200"/>
          </a:xfrm>
          <a:prstGeom prst="rect">
            <a:avLst/>
          </a:prstGeom>
        </p:spPr>
        <p:txBody>
          <a:bodyPr vert="horz" lIns="91440" tIns="45720" rIns="91440" bIns="45720" rtlCol="0">
            <a:normAutofit lnSpcReduction="10000"/>
          </a:bodyPr>
          <a:lstStyle>
            <a:lvl1pPr marL="0" indent="0" algn="l" defTabSz="457200" rtl="0" eaLnBrk="1" latinLnBrk="0" hangingPunct="1">
              <a:spcBef>
                <a:spcPct val="20000"/>
              </a:spcBef>
              <a:buFont typeface="Arial"/>
              <a:buNone/>
              <a:defRPr sz="2800" kern="1200">
                <a:solidFill>
                  <a:schemeClr val="tx1"/>
                </a:solidFill>
                <a:latin typeface="Arial Narrow"/>
                <a:ea typeface="+mn-ea"/>
                <a:cs typeface="Arial Narrow"/>
              </a:defRPr>
            </a:lvl1pPr>
            <a:lvl2pPr marL="742950" indent="-285750" algn="l" defTabSz="457200" rtl="0" eaLnBrk="1" latinLnBrk="0" hangingPunct="1">
              <a:spcBef>
                <a:spcPct val="20000"/>
              </a:spcBef>
              <a:buFont typeface="Arial"/>
              <a:buChar char="•"/>
              <a:defRPr sz="2400" kern="1200">
                <a:solidFill>
                  <a:schemeClr val="tx1"/>
                </a:solidFill>
                <a:latin typeface="Arial Narrow"/>
                <a:ea typeface="+mn-ea"/>
                <a:cs typeface="Arial Narrow"/>
              </a:defRPr>
            </a:lvl2pPr>
            <a:lvl3pPr marL="1143000" indent="-228600" algn="l" defTabSz="457200" rtl="0" eaLnBrk="1" latinLnBrk="0" hangingPunct="1">
              <a:spcBef>
                <a:spcPct val="20000"/>
              </a:spcBef>
              <a:buFont typeface="Wingdings" charset="2"/>
              <a:buChar char="§"/>
              <a:defRPr sz="2000" kern="1200">
                <a:solidFill>
                  <a:schemeClr val="tx1"/>
                </a:solidFill>
                <a:latin typeface="Arial Narrow"/>
                <a:ea typeface="+mn-ea"/>
                <a:cs typeface="Arial Narrow"/>
              </a:defRPr>
            </a:lvl3pPr>
            <a:lvl4pPr marL="1600200" indent="-228600" algn="l" defTabSz="457200" rtl="0" eaLnBrk="1" latinLnBrk="0" hangingPunct="1">
              <a:spcBef>
                <a:spcPct val="20000"/>
              </a:spcBef>
              <a:buFont typeface="Arial"/>
              <a:buChar char="–"/>
              <a:defRPr sz="1800" kern="1200">
                <a:solidFill>
                  <a:schemeClr val="tx1"/>
                </a:solidFill>
                <a:latin typeface="Arial Narrow"/>
                <a:ea typeface="+mn-ea"/>
                <a:cs typeface="Arial Narrow"/>
              </a:defRPr>
            </a:lvl4pPr>
            <a:lvl5pPr marL="2057400" indent="-228600" algn="l" defTabSz="457200" rtl="0" eaLnBrk="1" latinLnBrk="0" hangingPunct="1">
              <a:spcBef>
                <a:spcPct val="20000"/>
              </a:spcBef>
              <a:buFont typeface="Arial"/>
              <a:buChar char="»"/>
              <a:defRPr sz="18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457200" indent="-457200" algn="r">
              <a:spcBef>
                <a:spcPts val="0"/>
              </a:spcBef>
              <a:spcAft>
                <a:spcPts val="1200"/>
              </a:spcAft>
            </a:pPr>
            <a:r>
              <a:rPr lang="en-GB" sz="2400" b="1" dirty="0">
                <a:solidFill>
                  <a:schemeClr val="tx2"/>
                </a:solidFill>
              </a:rPr>
              <a:t>Practical</a:t>
            </a:r>
          </a:p>
          <a:p>
            <a:pPr marL="457200" indent="-457200" algn="r">
              <a:spcBef>
                <a:spcPts val="0"/>
              </a:spcBef>
              <a:spcAft>
                <a:spcPts val="1200"/>
              </a:spcAft>
            </a:pPr>
            <a:r>
              <a:rPr lang="en-GB" sz="2400" b="1" dirty="0">
                <a:solidFill>
                  <a:schemeClr val="tx2"/>
                </a:solidFill>
              </a:rPr>
              <a:t>barriers</a:t>
            </a:r>
          </a:p>
          <a:p>
            <a:pPr marL="457200" indent="-457200" algn="r">
              <a:spcBef>
                <a:spcPts val="0"/>
              </a:spcBef>
              <a:spcAft>
                <a:spcPts val="1200"/>
              </a:spcAft>
            </a:pPr>
            <a:endParaRPr lang="en-US" sz="2400" dirty="0"/>
          </a:p>
        </p:txBody>
      </p:sp>
    </p:spTree>
    <p:extLst>
      <p:ext uri="{BB962C8B-B14F-4D97-AF65-F5344CB8AC3E}">
        <p14:creationId xmlns:p14="http://schemas.microsoft.com/office/powerpoint/2010/main" val="323254692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sz="2500" dirty="0" smtClean="0"/>
              <a:t>Promotion of data publishing - restrictions</a:t>
            </a:r>
            <a:endParaRPr lang="en-US" sz="2500" dirty="0"/>
          </a:p>
        </p:txBody>
      </p:sp>
      <p:sp>
        <p:nvSpPr>
          <p:cNvPr id="7" name="Content Placeholder 6"/>
          <p:cNvSpPr>
            <a:spLocks noGrp="1"/>
          </p:cNvSpPr>
          <p:nvPr>
            <p:ph idx="1"/>
          </p:nvPr>
        </p:nvSpPr>
        <p:spPr/>
        <p:txBody>
          <a:bodyPr>
            <a:normAutofit/>
          </a:bodyPr>
          <a:lstStyle/>
          <a:p>
            <a:pPr marL="514350" indent="-514350">
              <a:lnSpc>
                <a:spcPct val="120000"/>
              </a:lnSpc>
              <a:spcBef>
                <a:spcPts val="0"/>
              </a:spcBef>
              <a:spcAft>
                <a:spcPts val="1200"/>
              </a:spcAft>
              <a:buFont typeface="+mj-lt"/>
              <a:buAutoNum type="arabicPeriod"/>
            </a:pPr>
            <a:r>
              <a:rPr lang="en-GB" sz="2800" dirty="0"/>
              <a:t>Refuse to share.</a:t>
            </a:r>
          </a:p>
          <a:p>
            <a:pPr marL="514350" indent="-514350">
              <a:lnSpc>
                <a:spcPct val="120000"/>
              </a:lnSpc>
              <a:spcBef>
                <a:spcPts val="0"/>
              </a:spcBef>
              <a:spcAft>
                <a:spcPts val="1200"/>
              </a:spcAft>
              <a:buFont typeface="+mj-lt"/>
              <a:buAutoNum type="arabicPeriod"/>
            </a:pPr>
            <a:r>
              <a:rPr lang="en-GB" sz="2800" dirty="0"/>
              <a:t>Refuse to share until they have exhausted the </a:t>
            </a:r>
            <a:br>
              <a:rPr lang="en-GB" sz="2800" dirty="0"/>
            </a:br>
            <a:r>
              <a:rPr lang="en-GB" sz="2800" dirty="0" smtClean="0"/>
              <a:t>planned </a:t>
            </a:r>
            <a:r>
              <a:rPr lang="en-GB" sz="2800" dirty="0"/>
              <a:t>use of the data.</a:t>
            </a:r>
          </a:p>
          <a:p>
            <a:pPr marL="514350" indent="-514350">
              <a:lnSpc>
                <a:spcPct val="120000"/>
              </a:lnSpc>
              <a:spcBef>
                <a:spcPts val="0"/>
              </a:spcBef>
              <a:spcAft>
                <a:spcPts val="1200"/>
              </a:spcAft>
              <a:buFont typeface="+mj-lt"/>
              <a:buAutoNum type="arabicPeriod"/>
            </a:pPr>
            <a:r>
              <a:rPr lang="en-GB" sz="2800" dirty="0"/>
              <a:t>Will only share their data for a fee.</a:t>
            </a:r>
          </a:p>
          <a:p>
            <a:pPr marL="514350" indent="-514350">
              <a:lnSpc>
                <a:spcPct val="120000"/>
              </a:lnSpc>
              <a:spcBef>
                <a:spcPts val="0"/>
              </a:spcBef>
              <a:spcAft>
                <a:spcPts val="1200"/>
              </a:spcAft>
              <a:buFont typeface="+mj-lt"/>
              <a:buAutoNum type="arabicPeriod"/>
            </a:pPr>
            <a:r>
              <a:rPr lang="en-GB" sz="2800" dirty="0"/>
              <a:t>Will only share data under specific restrictions.</a:t>
            </a:r>
          </a:p>
          <a:p>
            <a:pPr marL="514350" indent="-514350">
              <a:lnSpc>
                <a:spcPct val="120000"/>
              </a:lnSpc>
              <a:spcBef>
                <a:spcPts val="0"/>
              </a:spcBef>
              <a:spcAft>
                <a:spcPts val="1200"/>
              </a:spcAft>
              <a:buFont typeface="+mj-lt"/>
              <a:buAutoNum type="arabicPeriod"/>
            </a:pPr>
            <a:r>
              <a:rPr lang="en-GB" sz="2800" dirty="0" smtClean="0"/>
              <a:t>Hesitation to </a:t>
            </a:r>
            <a:r>
              <a:rPr lang="en-GB" sz="2800" dirty="0"/>
              <a:t>share data openly.</a:t>
            </a:r>
          </a:p>
          <a:p>
            <a:pPr>
              <a:lnSpc>
                <a:spcPct val="120000"/>
              </a:lnSpc>
              <a:spcBef>
                <a:spcPts val="0"/>
              </a:spcBef>
              <a:spcAft>
                <a:spcPts val="1200"/>
              </a:spcAft>
            </a:pPr>
            <a:endParaRPr lang="en-US" sz="2800" dirty="0"/>
          </a:p>
        </p:txBody>
      </p:sp>
      <p:sp>
        <p:nvSpPr>
          <p:cNvPr id="8" name="Text Placeholder 7"/>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30062136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Promotion of data publishing - strategies</a:t>
            </a:r>
            <a:endParaRPr lang="en-US" dirty="0"/>
          </a:p>
        </p:txBody>
      </p:sp>
      <p:sp>
        <p:nvSpPr>
          <p:cNvPr id="3" name="Content Placeholder 2"/>
          <p:cNvSpPr>
            <a:spLocks noGrp="1"/>
          </p:cNvSpPr>
          <p:nvPr>
            <p:ph idx="1"/>
          </p:nvPr>
        </p:nvSpPr>
        <p:spPr/>
        <p:txBody>
          <a:bodyPr>
            <a:noAutofit/>
          </a:bodyPr>
          <a:lstStyle/>
          <a:p>
            <a:pPr marL="457200" indent="-457200">
              <a:spcBef>
                <a:spcPts val="0"/>
              </a:spcBef>
              <a:spcAft>
                <a:spcPts val="1200"/>
              </a:spcAft>
              <a:buFont typeface="Calibri" charset="0"/>
              <a:buAutoNum type="arabicPeriod"/>
            </a:pPr>
            <a:r>
              <a:rPr lang="en-GB" sz="2800" dirty="0"/>
              <a:t>Facilitate access to financial support.</a:t>
            </a:r>
          </a:p>
          <a:p>
            <a:pPr marL="457200" indent="-457200">
              <a:spcBef>
                <a:spcPts val="0"/>
              </a:spcBef>
              <a:spcAft>
                <a:spcPts val="1200"/>
              </a:spcAft>
              <a:buFont typeface="Calibri" charset="0"/>
              <a:buAutoNum type="arabicPeriod"/>
            </a:pPr>
            <a:r>
              <a:rPr lang="en-GB" sz="2800" dirty="0"/>
              <a:t>Call upon commitments or legal mandates.</a:t>
            </a:r>
          </a:p>
          <a:p>
            <a:pPr marL="457200" indent="-457200">
              <a:spcBef>
                <a:spcPts val="0"/>
              </a:spcBef>
              <a:spcAft>
                <a:spcPts val="1200"/>
              </a:spcAft>
              <a:buFont typeface="Calibri" charset="0"/>
              <a:buAutoNum type="arabicPeriod"/>
            </a:pPr>
            <a:r>
              <a:rPr lang="en-GB" sz="2800" dirty="0"/>
              <a:t>Call upon open access / moral principles.</a:t>
            </a:r>
          </a:p>
          <a:p>
            <a:pPr marL="457200" indent="-457200">
              <a:spcBef>
                <a:spcPts val="0"/>
              </a:spcBef>
              <a:spcAft>
                <a:spcPts val="1200"/>
              </a:spcAft>
              <a:buFont typeface="Calibri" charset="0"/>
              <a:buAutoNum type="arabicPeriod"/>
            </a:pPr>
            <a:r>
              <a:rPr lang="en-GB" sz="2800" dirty="0"/>
              <a:t>Show the benefits of a better data management.</a:t>
            </a:r>
          </a:p>
          <a:p>
            <a:pPr marL="457200" indent="-457200">
              <a:spcBef>
                <a:spcPts val="0"/>
              </a:spcBef>
              <a:spcAft>
                <a:spcPts val="1200"/>
              </a:spcAft>
              <a:buFont typeface="Calibri" charset="0"/>
              <a:buAutoNum type="arabicPeriod"/>
            </a:pPr>
            <a:r>
              <a:rPr lang="en-GB" sz="2800" dirty="0"/>
              <a:t>Show the benefit for their scientific careers.</a:t>
            </a:r>
          </a:p>
          <a:p>
            <a:pPr marL="457200" indent="-457200">
              <a:spcBef>
                <a:spcPts val="0"/>
              </a:spcBef>
              <a:spcAft>
                <a:spcPts val="1200"/>
              </a:spcAft>
              <a:buFont typeface="Calibri" charset="0"/>
              <a:buAutoNum type="arabicPeriod"/>
            </a:pPr>
            <a:r>
              <a:rPr lang="en-GB" sz="2800" dirty="0"/>
              <a:t>Peer pressure.</a:t>
            </a:r>
          </a:p>
          <a:p>
            <a:pPr marL="457200" indent="-457200">
              <a:spcBef>
                <a:spcPts val="0"/>
              </a:spcBef>
              <a:spcAft>
                <a:spcPts val="1200"/>
              </a:spcAft>
              <a:buFont typeface="Calibri" charset="0"/>
              <a:buAutoNum type="arabicPeriod"/>
            </a:pPr>
            <a:r>
              <a:rPr lang="en-GB" sz="2800" dirty="0"/>
              <a:t>Start / support big digitization programmes.</a:t>
            </a:r>
          </a:p>
          <a:p>
            <a:pPr marL="457200" indent="-457200">
              <a:spcBef>
                <a:spcPts val="0"/>
              </a:spcBef>
              <a:spcAft>
                <a:spcPts val="1200"/>
              </a:spcAft>
              <a:buFont typeface="Calibri" charset="0"/>
              <a:buAutoNum type="arabicPeriod"/>
            </a:pPr>
            <a:r>
              <a:rPr lang="en-GB" sz="2800" dirty="0"/>
              <a:t>Start / support data repatriation efforts</a:t>
            </a:r>
            <a:r>
              <a:rPr lang="en-GB" sz="2800" dirty="0" smtClean="0"/>
              <a:t>.</a:t>
            </a:r>
            <a:endParaRPr lang="en-GB" sz="2800"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80441104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descr="Screen Shot 2013-04-18 at 15.23.21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2937" y="1775353"/>
            <a:ext cx="7094538" cy="402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1"/>
          <p:cNvSpPr txBox="1">
            <a:spLocks noChangeArrowheads="1"/>
          </p:cNvSpPr>
          <p:nvPr/>
        </p:nvSpPr>
        <p:spPr bwMode="auto">
          <a:xfrm>
            <a:off x="212725" y="265113"/>
            <a:ext cx="692308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algn="ctr">
              <a:lnSpc>
                <a:spcPct val="95000"/>
              </a:lnSpc>
            </a:pPr>
            <a:r>
              <a:rPr lang="en-US" sz="4400">
                <a:solidFill>
                  <a:srgbClr val="000000"/>
                </a:solidFill>
                <a:latin typeface="Calibri" charset="0"/>
              </a:rPr>
              <a:t>Data publishing guidelines</a:t>
            </a:r>
            <a:endParaRPr lang="en-US" sz="3200">
              <a:solidFill>
                <a:srgbClr val="000000"/>
              </a:solidFill>
              <a:latin typeface="Calibri" charset="0"/>
            </a:endParaRPr>
          </a:p>
        </p:txBody>
      </p:sp>
      <p:sp>
        <p:nvSpPr>
          <p:cNvPr id="19460" name="Rectangle 2"/>
          <p:cNvSpPr>
            <a:spLocks noChangeArrowheads="1"/>
          </p:cNvSpPr>
          <p:nvPr/>
        </p:nvSpPr>
        <p:spPr bwMode="auto">
          <a:xfrm>
            <a:off x="1622954" y="6089650"/>
            <a:ext cx="6071921" cy="40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spAutoFit/>
          </a:bodyPr>
          <a:lstStyle/>
          <a:p>
            <a:r>
              <a:rPr lang="en-US" sz="2000" dirty="0">
                <a:solidFill>
                  <a:srgbClr val="000000"/>
                </a:solidFill>
                <a:latin typeface="Calibri" charset="0"/>
                <a:hlinkClick r:id="rId4"/>
              </a:rPr>
              <a:t>http://www.gbif.org/resources?f[0]=gr_purpose%</a:t>
            </a:r>
            <a:r>
              <a:rPr lang="en-US" sz="2000" dirty="0" smtClean="0">
                <a:solidFill>
                  <a:srgbClr val="000000"/>
                </a:solidFill>
                <a:latin typeface="Calibri" charset="0"/>
                <a:hlinkClick r:id="rId4"/>
              </a:rPr>
              <a:t>3A955</a:t>
            </a:r>
            <a:r>
              <a:rPr lang="en-US" sz="2000" dirty="0" smtClean="0">
                <a:solidFill>
                  <a:srgbClr val="000000"/>
                </a:solidFill>
                <a:latin typeface="Calibri" charset="0"/>
              </a:rPr>
              <a:t> </a:t>
            </a:r>
            <a:endParaRPr lang="en-US" sz="2000" dirty="0"/>
          </a:p>
        </p:txBody>
      </p:sp>
    </p:spTree>
    <p:extLst>
      <p:ext uri="{BB962C8B-B14F-4D97-AF65-F5344CB8AC3E}">
        <p14:creationId xmlns:p14="http://schemas.microsoft.com/office/powerpoint/2010/main" val="208044342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a:t>Data publishing workshop at NINA, Trondheim – 29-30 October 2015</a:t>
            </a:r>
          </a:p>
        </p:txBody>
      </p:sp>
      <p:sp>
        <p:nvSpPr>
          <p:cNvPr id="3" name="Title 2"/>
          <p:cNvSpPr>
            <a:spLocks noGrp="1"/>
          </p:cNvSpPr>
          <p:nvPr>
            <p:ph type="title"/>
          </p:nvPr>
        </p:nvSpPr>
        <p:spPr>
          <a:xfrm>
            <a:off x="440597" y="4648200"/>
            <a:ext cx="8054116" cy="770468"/>
          </a:xfrm>
        </p:spPr>
        <p:txBody>
          <a:bodyPr/>
          <a:lstStyle/>
          <a:p>
            <a:r>
              <a:rPr lang="en-GB" sz="2800" dirty="0" smtClean="0">
                <a:solidFill>
                  <a:srgbClr val="3E9034"/>
                </a:solidFill>
              </a:rPr>
              <a:t>2015 </a:t>
            </a:r>
            <a:r>
              <a:rPr lang="en-GB" sz="2800" dirty="0">
                <a:solidFill>
                  <a:srgbClr val="3E9034"/>
                </a:solidFill>
              </a:rPr>
              <a:t>Data Publishing Landscape</a:t>
            </a:r>
          </a:p>
        </p:txBody>
      </p:sp>
      <p:sp>
        <p:nvSpPr>
          <p:cNvPr id="4" name="Text Placeholder 3"/>
          <p:cNvSpPr>
            <a:spLocks noGrp="1"/>
          </p:cNvSpPr>
          <p:nvPr>
            <p:ph type="body" idx="1"/>
          </p:nvPr>
        </p:nvSpPr>
        <p:spPr/>
        <p:txBody>
          <a:bodyPr/>
          <a:lstStyle/>
          <a:p>
            <a:r>
              <a:rPr lang="en-GB" dirty="0" smtClean="0"/>
              <a:t>Dag Endresen, GBIF Norway (Credits: Laura Russell)</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10232" b="41373"/>
          <a:stretch/>
        </p:blipFill>
        <p:spPr>
          <a:xfrm>
            <a:off x="0" y="1704975"/>
            <a:ext cx="9144000" cy="2943225"/>
          </a:xfrm>
          <a:prstGeom prst="rect">
            <a:avLst/>
          </a:prstGeom>
        </p:spPr>
      </p:pic>
      <p:pic>
        <p:nvPicPr>
          <p:cNvPr id="6" name="Picture 5" descr="GBIF-Norway-trans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4213" y="0"/>
            <a:ext cx="4000500" cy="1168400"/>
          </a:xfrm>
          <a:prstGeom prst="rect">
            <a:avLst/>
          </a:prstGeom>
        </p:spPr>
      </p:pic>
      <p:pic>
        <p:nvPicPr>
          <p:cNvPr id="7" name="Picture 6" descr="Laura Russell.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0182" y="4860556"/>
            <a:ext cx="864531" cy="864531"/>
          </a:xfrm>
          <a:prstGeom prst="rect">
            <a:avLst/>
          </a:prstGeom>
        </p:spPr>
      </p:pic>
    </p:spTree>
    <p:extLst>
      <p:ext uri="{BB962C8B-B14F-4D97-AF65-F5344CB8AC3E}">
        <p14:creationId xmlns:p14="http://schemas.microsoft.com/office/powerpoint/2010/main" val="3581976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GBIF-PP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GBIF-PPT_2015.potx</Template>
  <TotalTime>14351</TotalTime>
  <Words>2784</Words>
  <Application>Microsoft Macintosh PowerPoint</Application>
  <PresentationFormat>On-screen Show (4:3)</PresentationFormat>
  <Paragraphs>250</Paragraphs>
  <Slides>20</Slides>
  <Notes>18</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GBIF-PPT_2015</vt:lpstr>
      <vt:lpstr>2015 Data Publishing Landscape</vt:lpstr>
      <vt:lpstr>Index</vt:lpstr>
      <vt:lpstr>Data distribution in GBIF</vt:lpstr>
      <vt:lpstr>data publishing landscape</vt:lpstr>
      <vt:lpstr>Data publishing landscape - statistics</vt:lpstr>
      <vt:lpstr>Data publishing landscape - statistics</vt:lpstr>
      <vt:lpstr>Data publishing landscape: status 2015</vt:lpstr>
      <vt:lpstr>What is biodiversity data?</vt:lpstr>
      <vt:lpstr>What is data publishing?</vt:lpstr>
      <vt:lpstr>Biodiversity data types</vt:lpstr>
      <vt:lpstr>Biodiversity data types – sample data</vt:lpstr>
      <vt:lpstr>Data Standards</vt:lpstr>
      <vt:lpstr>PowerPoint Presentation</vt:lpstr>
      <vt:lpstr>Data publishing Methods</vt:lpstr>
      <vt:lpstr>Data publishing Methods</vt:lpstr>
      <vt:lpstr>Promotion of data publishing - barriers</vt:lpstr>
      <vt:lpstr>Promotion of data publishing - restrictions</vt:lpstr>
      <vt:lpstr>Promotion of data publishing - strategies</vt:lpstr>
      <vt:lpstr>PowerPoint Presentation</vt:lpstr>
      <vt:lpstr>2015 Data Publishing Landscape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Dag Endresen</cp:lastModifiedBy>
  <cp:revision>229</cp:revision>
  <dcterms:created xsi:type="dcterms:W3CDTF">2013-11-11T19:58:28Z</dcterms:created>
  <dcterms:modified xsi:type="dcterms:W3CDTF">2015-10-29T06:21:33Z</dcterms:modified>
  <cp:category/>
</cp:coreProperties>
</file>