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8" r:id="rId2"/>
    <p:sldId id="293" r:id="rId3"/>
    <p:sldId id="294" r:id="rId4"/>
    <p:sldId id="295" r:id="rId5"/>
    <p:sldId id="302" r:id="rId6"/>
    <p:sldId id="296" r:id="rId7"/>
    <p:sldId id="297" r:id="rId8"/>
    <p:sldId id="298" r:id="rId9"/>
    <p:sldId id="299" r:id="rId10"/>
    <p:sldId id="300" r:id="rId11"/>
    <p:sldId id="301" r:id="rId12"/>
    <p:sldId id="303" r:id="rId13"/>
    <p:sldId id="292" r:id="rId14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vertsen, Kari" initials="SK" lastIdx="1" clrIdx="0"/>
  <p:cmAuthor id="1" name="Sivertsen, Kari" initials="ksi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6373"/>
    <a:srgbClr val="8190A3"/>
    <a:srgbClr val="EDF1F3"/>
    <a:srgbClr val="008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>
      <p:cViewPr varScale="1">
        <p:scale>
          <a:sx n="129" d="100"/>
          <a:sy n="129" d="100"/>
        </p:scale>
        <p:origin x="888" y="14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0A49C-00DB-41F1-BF4A-61AAFBFF1309}" type="datetimeFigureOut">
              <a:rPr lang="nb-NO" smtClean="0"/>
              <a:t>28.10.2015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E00A4-313E-4D49-A9E4-86A320AA66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3988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735E604-AD1A-4EDC-BC8A-1F8901700DDE}" type="datetimeFigureOut">
              <a:rPr lang="nb-NO" smtClean="0"/>
              <a:pPr/>
              <a:t>28.10.2015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5A03FB49-401E-4E2A-8C7B-A751320B1A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89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3FB49-401E-4E2A-8C7B-A751320B1ACA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8742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pic>
        <p:nvPicPr>
          <p:cNvPr id="11" name="Picture 20" descr="bildestripe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50" y="1440000"/>
            <a:ext cx="915035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sp>
        <p:nvSpPr>
          <p:cNvPr id="11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6350" y="1440000"/>
            <a:ext cx="915035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22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26987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80678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479237" y="1441351"/>
            <a:ext cx="1836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64252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304313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88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" name="Picture 20" descr="bildestrip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1440000"/>
            <a:ext cx="915035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2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6350" y="1440000"/>
            <a:ext cx="915035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890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26987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0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80678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479237" y="1441351"/>
            <a:ext cx="1836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64252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304313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5710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392488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4pPr marL="1254125" indent="-266700">
              <a:defRPr/>
            </a:lvl4pPr>
            <a:lvl5pPr marL="1519238" indent="-177800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4392489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038600" cy="4392489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644008" y="1628800"/>
            <a:ext cx="4032448" cy="439248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7544" y="1628800"/>
            <a:ext cx="4032448" cy="4392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8534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7544" y="1628800"/>
            <a:ext cx="4032448" cy="4392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4643438" y="1628775"/>
            <a:ext cx="4032250" cy="4392613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754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1640" y="4581128"/>
            <a:ext cx="6480720" cy="1296144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268760"/>
            <a:ext cx="91440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31640" y="260648"/>
            <a:ext cx="6480720" cy="41764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116632"/>
            <a:ext cx="885698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 userDrawn="1"/>
        </p:nvSpPr>
        <p:spPr>
          <a:xfrm>
            <a:off x="0" y="1124744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116632"/>
            <a:ext cx="885698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 userDrawn="1"/>
        </p:nvSpPr>
        <p:spPr>
          <a:xfrm>
            <a:off x="0" y="1124744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ctangle 2"/>
          <p:cNvSpPr/>
          <p:nvPr userDrawn="1"/>
        </p:nvSpPr>
        <p:spPr>
          <a:xfrm>
            <a:off x="0" y="5661248"/>
            <a:ext cx="9144000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094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37692"/>
            <a:ext cx="8229600" cy="110307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800"/>
            <a:ext cx="8229600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539552" y="1446684"/>
            <a:ext cx="8064896" cy="0"/>
          </a:xfrm>
          <a:prstGeom prst="line">
            <a:avLst/>
          </a:prstGeom>
          <a:ln w="190500" cap="sq" cmpd="sng">
            <a:solidFill>
              <a:schemeClr val="bg2">
                <a:lumMod val="20000"/>
                <a:lumOff val="80000"/>
              </a:schemeClr>
            </a:solidFill>
            <a:prstDash val="solid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2254" y="6165304"/>
            <a:ext cx="1014202" cy="534119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395536" y="6464369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0" baseline="0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www.nina.no</a:t>
            </a:r>
            <a:endParaRPr lang="nb-NO" sz="1200" b="1" spc="0" baseline="0" dirty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64" r:id="rId4"/>
    <p:sldLayoutId id="2147483665" r:id="rId5"/>
    <p:sldLayoutId id="2147483666" r:id="rId6"/>
    <p:sldLayoutId id="2147483650" r:id="rId7"/>
    <p:sldLayoutId id="2147483652" r:id="rId8"/>
    <p:sldLayoutId id="2147483661" r:id="rId9"/>
    <p:sldLayoutId id="2147483662" r:id="rId10"/>
    <p:sldLayoutId id="2147483657" r:id="rId11"/>
    <p:sldLayoutId id="2147483654" r:id="rId12"/>
    <p:sldLayoutId id="2147483655" r:id="rId13"/>
    <p:sldLayoutId id="2147483663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ts val="2400"/>
        </a:spcBef>
        <a:buClr>
          <a:schemeClr val="accent5">
            <a:lumMod val="75000"/>
          </a:schemeClr>
        </a:buClr>
        <a:buSzPct val="90000"/>
        <a:buFont typeface="Arial" pitchFamily="34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538163" indent="-177800" algn="l" defTabSz="914400" rtl="0" eaLnBrk="1" latinLnBrk="0" hangingPunct="1">
        <a:spcBef>
          <a:spcPts val="600"/>
        </a:spcBef>
        <a:buClr>
          <a:srgbClr val="49AFC5"/>
        </a:buClr>
        <a:buSzPct val="70000"/>
        <a:buFont typeface="Wingdings 3" pitchFamily="18" charset="2"/>
        <a:buChar char=""/>
        <a:defRPr sz="23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809625" indent="-184150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nina.no:8080/ipt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Introduction to data publishing at NINA</a:t>
            </a:r>
            <a:endParaRPr lang="nb-NO" dirty="0"/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Roald Vang, NINA 29.10.2015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3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 publishing - challenges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Some large databases exist, but most data often </a:t>
            </a:r>
            <a:r>
              <a:rPr lang="nb-NO" dirty="0" smtClean="0"/>
              <a:t>stored as text or excel files</a:t>
            </a:r>
          </a:p>
          <a:p>
            <a:r>
              <a:rPr lang="nb-NO" dirty="0" smtClean="0"/>
              <a:t>Data optimized for analyses, not for data sharing</a:t>
            </a:r>
          </a:p>
          <a:p>
            <a:r>
              <a:rPr lang="nb-NO" dirty="0" smtClean="0"/>
              <a:t>Data </a:t>
            </a:r>
            <a:r>
              <a:rPr lang="nb-NO" dirty="0" smtClean="0"/>
              <a:t>not ready for immediate publishing and not according to Darwin </a:t>
            </a:r>
            <a:r>
              <a:rPr lang="nb-NO" dirty="0" smtClean="0"/>
              <a:t>Core standard</a:t>
            </a:r>
            <a:endParaRPr lang="nb-NO" dirty="0" smtClean="0"/>
          </a:p>
          <a:p>
            <a:r>
              <a:rPr lang="nb-NO" dirty="0" smtClean="0"/>
              <a:t>Strategy: develop </a:t>
            </a:r>
            <a:r>
              <a:rPr lang="nb-NO" dirty="0" smtClean="0"/>
              <a:t>tools to help the researchers </a:t>
            </a:r>
            <a:r>
              <a:rPr lang="nb-NO" dirty="0" smtClean="0"/>
              <a:t>prepare their data for data sharing and publishing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416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Tools– excel reorganizer macro</a:t>
            </a:r>
            <a:endParaRPr lang="nb-NO" dirty="0"/>
          </a:p>
        </p:txBody>
      </p:sp>
      <p:pic>
        <p:nvPicPr>
          <p:cNvPr id="2050" name="Picture 2" descr="C:\Users\ninrva\AppData\Local\Temp\SNAGHTML2946e4bb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42" y="1628775"/>
            <a:ext cx="7092116" cy="439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ninrva\AppData\Local\Temp\SNAGHTML2947ba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780928"/>
            <a:ext cx="4609220" cy="394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ninrva\AppData\Local\Temp\SNAGHTML2948c1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233" y="2765854"/>
            <a:ext cx="5157893" cy="380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33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Tools – Taxonomy lookup WS</a:t>
            </a:r>
            <a:endParaRPr lang="nb-NO" dirty="0"/>
          </a:p>
        </p:txBody>
      </p:sp>
      <p:pic>
        <p:nvPicPr>
          <p:cNvPr id="3074" name="Picture 2" descr="C:\Users\ninrva\AppData\Local\Temp\SNAGHTML294c009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55" y="1628775"/>
            <a:ext cx="7675890" cy="439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ninrva\AppData\Local\Temp\SNAGHTML294e97c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41395"/>
            <a:ext cx="6984776" cy="439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25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Tools – Place names lookup</a:t>
            </a:r>
            <a:endParaRPr lang="nb-NO" dirty="0"/>
          </a:p>
        </p:txBody>
      </p:sp>
      <p:pic>
        <p:nvPicPr>
          <p:cNvPr id="9218" name="Picture 2" descr="C:\Users\ninrva\AppData\Local\Temp\SNAGHTML3e8a765f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088" y="1628775"/>
            <a:ext cx="6107823" cy="439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56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Tools – Darwin Core 2  form</a:t>
            </a:r>
            <a:endParaRPr lang="nb-NO" dirty="0"/>
          </a:p>
        </p:txBody>
      </p:sp>
      <p:pic>
        <p:nvPicPr>
          <p:cNvPr id="4098" name="Picture 2" descr="C:\Users\ninrva\AppData\Local\Temp\SNAGHTML294fa3c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66436"/>
            <a:ext cx="8229600" cy="331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ninrva\AppData\Local\Temp\SNAGHTML29530d6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66560"/>
            <a:ext cx="8280920" cy="352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07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 imported to SQL Server table</a:t>
            </a:r>
            <a:endParaRPr lang="nb-NO" dirty="0"/>
          </a:p>
        </p:txBody>
      </p:sp>
      <p:pic>
        <p:nvPicPr>
          <p:cNvPr id="5122" name="Picture 2" descr="C:\Users\ninrva\AppData\Local\Temp\SNAGHTML2955255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82101"/>
            <a:ext cx="8229600" cy="388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5768061"/>
            <a:ext cx="39456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«Darwin Core table»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Each import linked to metadata table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269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IPT Metadata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3728" y="2060723"/>
            <a:ext cx="4344772" cy="43926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6" y="1556792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Enter metadata in IPT </a:t>
            </a:r>
            <a:r>
              <a:rPr lang="nb-NO" dirty="0" smtClean="0">
                <a:hlinkClick r:id="rId3"/>
              </a:rPr>
              <a:t>http</a:t>
            </a:r>
            <a:r>
              <a:rPr lang="nb-NO" dirty="0">
                <a:hlinkClick r:id="rId3"/>
              </a:rPr>
              <a:t>://</a:t>
            </a:r>
            <a:r>
              <a:rPr lang="nb-NO" dirty="0" smtClean="0">
                <a:hlinkClick r:id="rId3"/>
              </a:rPr>
              <a:t>data.nina.no:8080/ipt</a:t>
            </a:r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954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IPT data connection</a:t>
            </a:r>
            <a:endParaRPr lang="nb-NO" dirty="0"/>
          </a:p>
        </p:txBody>
      </p:sp>
      <p:pic>
        <p:nvPicPr>
          <p:cNvPr id="6146" name="Picture 2" descr="C:\Users\ninrva\AppData\Local\Temp\SNAGHTML29578d3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167" y="1628775"/>
            <a:ext cx="6999666" cy="439261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4283968" y="4797152"/>
            <a:ext cx="1368152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41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IPT data mapping</a:t>
            </a:r>
            <a:endParaRPr lang="nb-NO" dirty="0"/>
          </a:p>
        </p:txBody>
      </p:sp>
      <p:pic>
        <p:nvPicPr>
          <p:cNvPr id="7170" name="Picture 2" descr="C:\Users\ninrva\AppData\Local\Temp\SNAGHTML2958efc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289" y="1628775"/>
            <a:ext cx="4423422" cy="439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20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IPT Publishing</a:t>
            </a:r>
            <a:endParaRPr lang="nb-NO" dirty="0"/>
          </a:p>
        </p:txBody>
      </p:sp>
      <p:pic>
        <p:nvPicPr>
          <p:cNvPr id="8194" name="Picture 2" descr="C:\Users\ninrva\AppData\Local\Temp\SNAGHTML295ac13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28775"/>
            <a:ext cx="5515631" cy="486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60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 published on local IPT and in GBIF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0836" y="1628775"/>
            <a:ext cx="4242328" cy="439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91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89" y="1401248"/>
            <a:ext cx="7879035" cy="2804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56" y="383084"/>
            <a:ext cx="8211455" cy="3539061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1907704" y="188640"/>
            <a:ext cx="5214938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773" y="6364779"/>
            <a:ext cx="72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600" dirty="0" smtClean="0">
                <a:solidFill>
                  <a:srgbClr val="8190A3"/>
                </a:solidFill>
                <a:latin typeface="Verdana" pitchFamily="34" charset="0"/>
              </a:rPr>
              <a:t>Foto på side 1: P. Jordhøy, J. Thomassen, E. B. Thorstad, A. Staverløkk, T. Aarvak, B. </a:t>
            </a:r>
            <a:r>
              <a:rPr lang="nb-NO" sz="600" dirty="0" err="1" smtClean="0">
                <a:solidFill>
                  <a:srgbClr val="8190A3"/>
                </a:solidFill>
                <a:latin typeface="Verdana" pitchFamily="34" charset="0"/>
              </a:rPr>
              <a:t>Løken/Samfoto</a:t>
            </a:r>
            <a:endParaRPr lang="nb-NO" sz="600" dirty="0" smtClean="0">
              <a:solidFill>
                <a:srgbClr val="8190A3"/>
              </a:solidFill>
              <a:latin typeface="Verdana" pitchFamily="34" charset="0"/>
            </a:endParaRPr>
          </a:p>
          <a:p>
            <a:endParaRPr lang="nb-NO" sz="600" dirty="0">
              <a:latin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778434"/>
            <a:ext cx="6768752" cy="28203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834" y="908720"/>
            <a:ext cx="5969581" cy="20674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2124744" y="0"/>
            <a:ext cx="2016224" cy="116955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solidFill>
                  <a:schemeClr val="accent1"/>
                </a:solidFill>
              </a:rPr>
              <a:t>Les dette</a:t>
            </a:r>
          </a:p>
          <a:p>
            <a:r>
              <a:rPr lang="nb-NO" sz="1400" dirty="0" smtClean="0"/>
              <a:t>Ønsker du animert avslutning kan du bruke denne siden som avslutning</a:t>
            </a:r>
          </a:p>
        </p:txBody>
      </p:sp>
    </p:spTree>
    <p:extLst>
      <p:ext uri="{BB962C8B-B14F-4D97-AF65-F5344CB8AC3E}">
        <p14:creationId xmlns:p14="http://schemas.microsoft.com/office/powerpoint/2010/main" val="298090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NINA profilfarger">
      <a:dk1>
        <a:srgbClr val="425563"/>
      </a:dk1>
      <a:lt1>
        <a:srgbClr val="FFFFFF"/>
      </a:lt1>
      <a:dk2>
        <a:srgbClr val="425563"/>
      </a:dk2>
      <a:lt2>
        <a:srgbClr val="425563"/>
      </a:lt2>
      <a:accent1>
        <a:srgbClr val="E57200"/>
      </a:accent1>
      <a:accent2>
        <a:srgbClr val="008C95"/>
      </a:accent2>
      <a:accent3>
        <a:srgbClr val="93328E"/>
      </a:accent3>
      <a:accent4>
        <a:srgbClr val="00628E"/>
      </a:accent4>
      <a:accent5>
        <a:srgbClr val="FFB25B"/>
      </a:accent5>
      <a:accent6>
        <a:srgbClr val="7A9A01"/>
      </a:accent6>
      <a:hlink>
        <a:srgbClr val="008C95"/>
      </a:hlink>
      <a:folHlink>
        <a:srgbClr val="008C9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709457D-E2F2-4737-8C87-CD78DEE9471C}" vid="{2413A020-32D8-4E98-B481-E955D44519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Powerpoint_presentasjon_norsk</Template>
  <TotalTime>8235</TotalTime>
  <Words>175</Words>
  <Application>Microsoft Office PowerPoint</Application>
  <PresentationFormat>On-screen Show (4:3)</PresentationFormat>
  <Paragraphs>25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Verdana</vt:lpstr>
      <vt:lpstr>Wingdings 3</vt:lpstr>
      <vt:lpstr>Office Theme</vt:lpstr>
      <vt:lpstr>Introduction to data publishing at NINA</vt:lpstr>
      <vt:lpstr>Data publishing - challenges</vt:lpstr>
      <vt:lpstr>Tools– excel reorganizer macro</vt:lpstr>
      <vt:lpstr>Tools – Taxonomy lookup WS</vt:lpstr>
      <vt:lpstr>Tools – Place names lookup</vt:lpstr>
      <vt:lpstr>Tools – Darwin Core 2  form</vt:lpstr>
      <vt:lpstr>Data imported to SQL Server table</vt:lpstr>
      <vt:lpstr>IPT Metadata</vt:lpstr>
      <vt:lpstr>IPT data connection</vt:lpstr>
      <vt:lpstr>IPT data mapping</vt:lpstr>
      <vt:lpstr>IPT Publishing</vt:lpstr>
      <vt:lpstr>Data published on local IPT and in GBIF</vt:lpstr>
      <vt:lpstr>PowerPoint Presentation</vt:lpstr>
    </vt:vector>
  </TitlesOfParts>
  <Company>NINA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data publishing at NINA</dc:title>
  <dc:creator>Vang, Roald</dc:creator>
  <cp:lastModifiedBy>Vang, Roald</cp:lastModifiedBy>
  <cp:revision>10</cp:revision>
  <cp:lastPrinted>2012-08-09T11:16:30Z</cp:lastPrinted>
  <dcterms:created xsi:type="dcterms:W3CDTF">2015-10-23T10:21:16Z</dcterms:created>
  <dcterms:modified xsi:type="dcterms:W3CDTF">2015-10-29T08:10:03Z</dcterms:modified>
</cp:coreProperties>
</file>