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5" r:id="rId2"/>
    <p:sldId id="267" r:id="rId3"/>
    <p:sldId id="268" r:id="rId4"/>
    <p:sldId id="271" r:id="rId5"/>
    <p:sldId id="269" r:id="rId6"/>
    <p:sldId id="27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8127"/>
    <a:srgbClr val="3E9034"/>
    <a:srgbClr val="285519"/>
    <a:srgbClr val="3FE905"/>
    <a:srgbClr val="36AD47"/>
    <a:srgbClr val="FDB002"/>
    <a:srgbClr val="7E785F"/>
    <a:srgbClr val="3A3533"/>
    <a:srgbClr val="6EB33E"/>
    <a:srgbClr val="124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66" autoAdjust="0"/>
    <p:restoredTop sz="98113" autoAdjust="0"/>
  </p:normalViewPr>
  <p:slideViewPr>
    <p:cSldViewPr snapToGrid="0" snapToObjects="1">
      <p:cViewPr>
        <p:scale>
          <a:sx n="100" d="100"/>
          <a:sy n="100" d="100"/>
        </p:scale>
        <p:origin x="-984" y="300"/>
      </p:cViewPr>
      <p:guideLst>
        <p:guide orient="horz" pos="728"/>
        <p:guide pos="34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5D357-652C-AB41-8F95-13024464AB70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F35C4-CC97-7840-A522-E4995AD0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96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B5C11-D0F1-1F46-B28E-9084657905D0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0329C-91F7-CD43-B485-EB526DB26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24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892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440597" y="6324600"/>
            <a:ext cx="8319500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8"/>
            <a:ext cx="8053388" cy="323851"/>
          </a:xfrm>
        </p:spPr>
        <p:txBody>
          <a:bodyPr lIns="0">
            <a:normAutofit/>
          </a:bodyPr>
          <a:lstStyle>
            <a:lvl1pPr marL="0" indent="0" algn="r">
              <a:buNone/>
              <a:defRPr sz="9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Location / date / NOTES / CAPTIONS / SOURCES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0597" y="2184401"/>
            <a:ext cx="8054116" cy="3234267"/>
          </a:xfrm>
        </p:spPr>
        <p:txBody>
          <a:bodyPr anchor="b" anchorCtr="0">
            <a:noAutofit/>
          </a:bodyPr>
          <a:lstStyle>
            <a:lvl1pPr algn="l">
              <a:defRPr sz="4400" b="1" i="0" cap="none">
                <a:solidFill>
                  <a:srgbClr val="32812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0597" y="5503334"/>
            <a:ext cx="8054116" cy="718991"/>
          </a:xfrm>
        </p:spPr>
        <p:txBody>
          <a:bodyPr lIns="0" rIns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1" kern="1000" cap="none" spc="-50">
                <a:solidFill>
                  <a:schemeClr val="tx1"/>
                </a:solidFill>
                <a:latin typeface="Arial Narrow"/>
                <a:cs typeface="Arial Narrow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Presenter</a:t>
            </a:r>
            <a:br>
              <a:rPr lang="en-US" dirty="0" smtClean="0"/>
            </a:br>
            <a:r>
              <a:rPr lang="en-US" dirty="0" smtClean="0"/>
              <a:t>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86" b="23848"/>
          <a:stretch/>
        </p:blipFill>
        <p:spPr>
          <a:xfrm>
            <a:off x="0" y="1706879"/>
            <a:ext cx="9144000" cy="2936241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/>
        </p:spPr>
      </p:pic>
      <p:pic>
        <p:nvPicPr>
          <p:cNvPr id="4" name="Picture 3" descr="GBIF-2015-full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7" y="80208"/>
            <a:ext cx="38100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312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7"/>
            <a:ext cx="8229600" cy="793915"/>
          </a:xfrm>
        </p:spPr>
        <p:txBody>
          <a:bodyPr anchor="t">
            <a:normAutofit/>
          </a:bodyPr>
          <a:lstStyle>
            <a:lvl1pPr algn="l">
              <a:defRPr sz="2800" b="1">
                <a:solidFill>
                  <a:srgbClr val="32812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9689"/>
            <a:ext cx="8229600" cy="4816476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/>
                <a:cs typeface="Arial Narrow"/>
              </a:defRPr>
            </a:lvl1pPr>
            <a:lvl2pPr>
              <a:defRPr>
                <a:latin typeface="Arial Narrow"/>
                <a:cs typeface="Arial Narrow"/>
              </a:defRPr>
            </a:lvl2pPr>
            <a:lvl3pPr>
              <a:defRPr>
                <a:latin typeface="Arial Narrow"/>
                <a:cs typeface="Arial Narrow"/>
              </a:defRPr>
            </a:lvl3pPr>
            <a:lvl4pPr>
              <a:defRPr>
                <a:latin typeface="Arial Narrow"/>
                <a:cs typeface="Arial Narrow"/>
              </a:defRPr>
            </a:lvl4pPr>
            <a:lvl5pPr>
              <a:defRPr>
                <a:latin typeface="Arial Narrow"/>
                <a:cs typeface="Arial Narrow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72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 programme up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93763"/>
          </a:xfrm>
        </p:spPr>
        <p:txBody>
          <a:bodyPr anchor="t" anchorCtr="0">
            <a:no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1"/>
            <a:ext cx="4038600" cy="44497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1"/>
            <a:ext cx="4038600" cy="44497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  <p:sp>
        <p:nvSpPr>
          <p:cNvPr id="9" name="Content Placeholder 20"/>
          <p:cNvSpPr>
            <a:spLocks noGrp="1"/>
          </p:cNvSpPr>
          <p:nvPr>
            <p:ph sz="quarter" idx="18" hasCustomPrompt="1"/>
          </p:nvPr>
        </p:nvSpPr>
        <p:spPr>
          <a:xfrm>
            <a:off x="1130300" y="927100"/>
            <a:ext cx="7556500" cy="749300"/>
          </a:xfrm>
          <a:solidFill>
            <a:srgbClr val="E0FFFF"/>
          </a:solidFill>
        </p:spPr>
        <p:txBody>
          <a:bodyPr/>
          <a:lstStyle>
            <a:lvl1pPr>
              <a:defRPr sz="1800" b="0" i="1">
                <a:solidFill>
                  <a:srgbClr val="1086C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Subhed</a:t>
            </a:r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-104635" y="-10949"/>
            <a:ext cx="550800" cy="7007225"/>
          </a:xfrm>
        </p:spPr>
        <p:txBody>
          <a:bodyPr vert="vert270" lIns="0" tIns="36000" rIns="0" bIns="36000">
            <a:noAutofit/>
          </a:bodyPr>
          <a:lstStyle>
            <a:lvl1pPr marL="0" algn="r" defTabSz="457200" rtl="0" eaLnBrk="1" latinLnBrk="0" hangingPunct="1">
              <a:defRPr lang="en-US" sz="4000" kern="1200" dirty="0" smtClean="0">
                <a:solidFill>
                  <a:srgbClr val="FDB002">
                    <a:alpha val="32000"/>
                  </a:srgbClr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 smtClean="0"/>
              <a:t>topic</a:t>
            </a:r>
          </a:p>
        </p:txBody>
      </p:sp>
    </p:spTree>
    <p:extLst>
      <p:ext uri="{BB962C8B-B14F-4D97-AF65-F5344CB8AC3E}">
        <p14:creationId xmlns:p14="http://schemas.microsoft.com/office/powerpoint/2010/main" val="1189526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895050"/>
          </a:xfrm>
        </p:spPr>
        <p:txBody>
          <a:bodyPr/>
          <a:lstStyle>
            <a:lvl1pPr>
              <a:defRPr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3" y="1309688"/>
            <a:ext cx="3765248" cy="466462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07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ree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74637"/>
            <a:ext cx="8686800" cy="563563"/>
          </a:xfrm>
          <a:noFill/>
        </p:spPr>
        <p:txBody>
          <a:bodyPr lIns="457200" anchor="t">
            <a:normAutofit/>
          </a:bodyPr>
          <a:lstStyle>
            <a:lvl1pPr algn="l">
              <a:defRPr sz="2800" b="1">
                <a:solidFill>
                  <a:srgbClr val="32812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40597" y="6324600"/>
            <a:ext cx="6812890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81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93763"/>
          </a:xfrm>
        </p:spPr>
        <p:txBody>
          <a:bodyPr anchor="t" anchorCtr="0">
            <a:no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09689"/>
            <a:ext cx="4038600" cy="48164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9689"/>
            <a:ext cx="4038600" cy="48164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00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469875"/>
          </a:xfrm>
        </p:spPr>
        <p:txBody>
          <a:bodyPr anchor="t" anchorCtr="0">
            <a:no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2999" y="2940050"/>
            <a:ext cx="2628000" cy="31861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5399" y="2940050"/>
            <a:ext cx="2628000" cy="31861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440598" y="2940050"/>
            <a:ext cx="2628000" cy="31861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440598" y="860425"/>
            <a:ext cx="2628040" cy="2079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45359" y="860425"/>
            <a:ext cx="2628040" cy="2079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242959" y="860425"/>
            <a:ext cx="2628040" cy="2079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57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-in-Use-Case-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  <p:sp>
        <p:nvSpPr>
          <p:cNvPr id="1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DOI or URL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536432" y="3875845"/>
            <a:ext cx="3960955" cy="2255434"/>
          </a:xfrm>
        </p:spPr>
        <p:txBody>
          <a:bodyPr/>
          <a:lstStyle>
            <a:lvl1pPr marL="180000" indent="-18000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Key points</a:t>
            </a:r>
          </a:p>
          <a:p>
            <a:pPr lvl="0"/>
            <a:r>
              <a:rPr lang="en-US" dirty="0" smtClean="0"/>
              <a:t>Highlighting</a:t>
            </a:r>
          </a:p>
          <a:p>
            <a:pPr lvl="0"/>
            <a:r>
              <a:rPr lang="en-US" dirty="0" smtClean="0"/>
              <a:t>Use case</a:t>
            </a:r>
          </a:p>
          <a:p>
            <a:pPr lvl="0"/>
            <a:endParaRPr lang="en-US" dirty="0" smtClean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7017425" y="274641"/>
            <a:ext cx="1669375" cy="163035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Logo / journal cover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 hasCustomPrompt="1"/>
          </p:nvPr>
        </p:nvSpPr>
        <p:spPr>
          <a:xfrm>
            <a:off x="4686300" y="1981200"/>
            <a:ext cx="4000500" cy="41497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Representative graphic / map / visual from article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536433" y="1981200"/>
            <a:ext cx="3960955" cy="1893888"/>
          </a:xfrm>
        </p:spPr>
        <p:txBody>
          <a:bodyPr/>
          <a:lstStyle/>
          <a:p>
            <a:r>
              <a:rPr lang="en-US" dirty="0" smtClean="0"/>
              <a:t>Species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-104635" y="-10949"/>
            <a:ext cx="550800" cy="7007225"/>
          </a:xfrm>
        </p:spPr>
        <p:txBody>
          <a:bodyPr vert="vert270" lIns="0" tIns="36000" rIns="0" bIns="36000">
            <a:noAutofit/>
          </a:bodyPr>
          <a:lstStyle>
            <a:lvl1pPr marL="0" algn="r" defTabSz="457200" rtl="0" eaLnBrk="1" latinLnBrk="0" hangingPunct="1">
              <a:defRPr lang="en-US" sz="4000" kern="1200" dirty="0" smtClean="0">
                <a:solidFill>
                  <a:srgbClr val="FDB002">
                    <a:alpha val="32000"/>
                  </a:srgbClr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 smtClean="0"/>
              <a:t>topic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536433" y="274641"/>
            <a:ext cx="6480992" cy="163035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32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Title/Author clipping or citation</a:t>
            </a:r>
          </a:p>
        </p:txBody>
      </p:sp>
    </p:spTree>
    <p:extLst>
      <p:ext uri="{BB962C8B-B14F-4D97-AF65-F5344CB8AC3E}">
        <p14:creationId xmlns:p14="http://schemas.microsoft.com/office/powerpoint/2010/main" val="59196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-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469875"/>
          </a:xfrm>
        </p:spPr>
        <p:txBody>
          <a:bodyPr anchor="t" anchorCtr="0">
            <a:no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5399" y="860425"/>
            <a:ext cx="2628000" cy="52657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440597" y="860425"/>
            <a:ext cx="5430401" cy="52657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2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502720"/>
          </a:xfrm>
        </p:spPr>
        <p:txBody>
          <a:bodyPr anchor="t" anchorCtr="0">
            <a:norm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74735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20410"/>
            <a:ext cx="4040188" cy="450653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874735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20410"/>
            <a:ext cx="4041775" cy="45065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37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>
            <a:norm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00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7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>
            <a:noAutofit/>
          </a:bodyPr>
          <a:lstStyle>
            <a:lvl1pPr>
              <a:defRPr sz="4800">
                <a:solidFill>
                  <a:srgbClr val="3398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53858"/>
            <a:ext cx="6400800" cy="160667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Narrow"/>
                <a:cs typeface="Arial Narrow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11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5988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6" r:id="rId2"/>
    <p:sldLayoutId id="2147483680" r:id="rId3"/>
    <p:sldLayoutId id="2147483668" r:id="rId4"/>
    <p:sldLayoutId id="2147483667" r:id="rId5"/>
    <p:sldLayoutId id="2147483652" r:id="rId6"/>
    <p:sldLayoutId id="2147483677" r:id="rId7"/>
    <p:sldLayoutId id="2147483679" r:id="rId8"/>
    <p:sldLayoutId id="2147483678" r:id="rId9"/>
    <p:sldLayoutId id="2147483653" r:id="rId10"/>
    <p:sldLayoutId id="2147483654" r:id="rId11"/>
    <p:sldLayoutId id="2147483655" r:id="rId12"/>
    <p:sldLayoutId id="2147483649" r:id="rId13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800" b="1" kern="1200" cap="all">
          <a:solidFill>
            <a:srgbClr val="328127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tx1"/>
          </a:solidFill>
          <a:latin typeface="Arial Narrow"/>
          <a:ea typeface="+mn-ea"/>
          <a:cs typeface="Arial Narrow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Arial Narrow"/>
          <a:ea typeface="+mn-ea"/>
          <a:cs typeface="Arial Narrow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400" kern="1200">
          <a:solidFill>
            <a:schemeClr val="tx1"/>
          </a:solidFill>
          <a:latin typeface="Arial Narrow"/>
          <a:ea typeface="+mn-ea"/>
          <a:cs typeface="Arial Narrow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 Narrow"/>
          <a:ea typeface="+mn-ea"/>
          <a:cs typeface="Arial Narrow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 Narrow"/>
          <a:ea typeface="+mn-ea"/>
          <a:cs typeface="Arial Narrow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gbif.org/dataset/a8a9eb9b-ce61-421b-98f0-d36cf06dbfbb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rs.tdwg.org/dwc/term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26 OCT 2015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solidFill>
                  <a:srgbClr val="3E9034"/>
                </a:solidFill>
              </a:rPr>
              <a:t>Publishing </a:t>
            </a:r>
            <a:r>
              <a:rPr lang="en-GB" sz="4000" dirty="0" smtClean="0">
                <a:solidFill>
                  <a:srgbClr val="3E9034"/>
                </a:solidFill>
              </a:rPr>
              <a:t>and datasets in </a:t>
            </a:r>
            <a:r>
              <a:rPr lang="en-GB" sz="4000" dirty="0" smtClean="0">
                <a:solidFill>
                  <a:srgbClr val="3E9034"/>
                </a:solidFill>
              </a:rPr>
              <a:t>GBIF</a:t>
            </a:r>
            <a:endParaRPr lang="en-GB" sz="4000" dirty="0">
              <a:solidFill>
                <a:srgbClr val="3E9034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Jan </a:t>
            </a:r>
            <a:r>
              <a:rPr lang="en-GB" dirty="0" err="1" smtClean="0"/>
              <a:t>Kristoffer</a:t>
            </a:r>
            <a:r>
              <a:rPr lang="en-GB" dirty="0" smtClean="0"/>
              <a:t> Legind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994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How things fit together...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566" y="1042926"/>
            <a:ext cx="4924407" cy="4816475"/>
          </a:xfrm>
        </p:spPr>
      </p:pic>
      <p:sp>
        <p:nvSpPr>
          <p:cNvPr id="3" name="Right Arrow 2"/>
          <p:cNvSpPr/>
          <p:nvPr/>
        </p:nvSpPr>
        <p:spPr>
          <a:xfrm rot="433956">
            <a:off x="1562100" y="4870888"/>
            <a:ext cx="400050" cy="20002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0407607">
            <a:off x="6932148" y="4419600"/>
            <a:ext cx="400050" cy="20002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0407607">
            <a:off x="6932148" y="4911494"/>
            <a:ext cx="400050" cy="20002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0407607">
            <a:off x="6932148" y="5387745"/>
            <a:ext cx="400050" cy="20002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409700" y="5276850"/>
            <a:ext cx="638175" cy="3330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6238" y="5722360"/>
            <a:ext cx="1033462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1400" dirty="0" smtClean="0"/>
              <a:t>Record</a:t>
            </a:r>
          </a:p>
          <a:p>
            <a:r>
              <a:rPr lang="da-DK" sz="1400" dirty="0" smtClean="0"/>
              <a:t>Record</a:t>
            </a:r>
          </a:p>
          <a:p>
            <a:r>
              <a:rPr lang="da-DK" sz="1400" dirty="0" smtClean="0"/>
              <a:t>Record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438525" y="5907026"/>
            <a:ext cx="4402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 smtClean="0"/>
              <a:t>IPT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4591049" y="5901162"/>
            <a:ext cx="4402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 smtClean="0"/>
              <a:t>IPT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0866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9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www.gbif.org/dataset/a8a9eb9b-ce61-421b-98f0-d36cf06dbfbb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465" y="959530"/>
            <a:ext cx="4967239" cy="5447619"/>
          </a:xfrm>
        </p:spPr>
      </p:pic>
      <p:sp>
        <p:nvSpPr>
          <p:cNvPr id="10" name="TextBox 9"/>
          <p:cNvSpPr txBox="1"/>
          <p:nvPr/>
        </p:nvSpPr>
        <p:spPr>
          <a:xfrm>
            <a:off x="3171825" y="5991225"/>
            <a:ext cx="13335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21308971">
            <a:off x="762000" y="4343400"/>
            <a:ext cx="126682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 smtClean="0"/>
              <a:t>Author 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08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What you can get away with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Rich dataset description</a:t>
            </a:r>
          </a:p>
          <a:p>
            <a:endParaRPr lang="da-DK" dirty="0"/>
          </a:p>
          <a:p>
            <a:r>
              <a:rPr lang="da-DK" dirty="0" smtClean="0"/>
              <a:t>Minimal dataset description</a:t>
            </a:r>
          </a:p>
          <a:p>
            <a:endParaRPr lang="da-DK" dirty="0" smtClean="0"/>
          </a:p>
          <a:p>
            <a:r>
              <a:rPr lang="da-DK" dirty="0" smtClean="0"/>
              <a:t>3 or 5 terms:</a:t>
            </a:r>
          </a:p>
          <a:p>
            <a:r>
              <a:rPr lang="da-DK" sz="2000" dirty="0" smtClean="0"/>
              <a:t>Record id, scientific name, basis-of-record</a:t>
            </a:r>
          </a:p>
          <a:p>
            <a:endParaRPr lang="da-DK" sz="2000" dirty="0"/>
          </a:p>
          <a:p>
            <a:r>
              <a:rPr lang="da-DK" dirty="0" smtClean="0"/>
              <a:t>200+ terms</a:t>
            </a:r>
          </a:p>
          <a:p>
            <a:r>
              <a:rPr lang="en-US" sz="2000" dirty="0">
                <a:hlinkClick r:id="rId2"/>
              </a:rPr>
              <a:t>http://rs.tdwg.org/dwc/terms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9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50" y="1309688"/>
            <a:ext cx="7228900" cy="481647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Registry architecture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377364">
            <a:off x="4390571" y="1309688"/>
            <a:ext cx="1930400" cy="932769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0118">
            <a:off x="7391114" y="3114674"/>
            <a:ext cx="1666872" cy="31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32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Occcurrence architecture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55" y="821268"/>
            <a:ext cx="4237196" cy="5467350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6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BIF-PPT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GBIF-PPT_2015</Template>
  <TotalTime>8472</TotalTime>
  <Words>63</Words>
  <Application>Microsoft Office PowerPoint</Application>
  <PresentationFormat>On-screen Show (4:3)</PresentationFormat>
  <Paragraphs>25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GBIF-PPT_2015</vt:lpstr>
      <vt:lpstr>Publishing and datasets in GBIF</vt:lpstr>
      <vt:lpstr>How things fit together...</vt:lpstr>
      <vt:lpstr> </vt:lpstr>
      <vt:lpstr>What you can get away with</vt:lpstr>
      <vt:lpstr>Registry architecture</vt:lpstr>
      <vt:lpstr>Occcurrence architecture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jlegind</dc:creator>
  <cp:lastModifiedBy>jlegind</cp:lastModifiedBy>
  <cp:revision>26</cp:revision>
  <dcterms:created xsi:type="dcterms:W3CDTF">2015-10-23T12:21:00Z</dcterms:created>
  <dcterms:modified xsi:type="dcterms:W3CDTF">2015-10-29T09:26:58Z</dcterms:modified>
</cp:coreProperties>
</file>