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65" r:id="rId2"/>
    <p:sldId id="266" r:id="rId3"/>
    <p:sldId id="280" r:id="rId4"/>
    <p:sldId id="267" r:id="rId5"/>
    <p:sldId id="268" r:id="rId6"/>
    <p:sldId id="269" r:id="rId7"/>
    <p:sldId id="279" r:id="rId8"/>
    <p:sldId id="270" r:id="rId9"/>
    <p:sldId id="278" r:id="rId10"/>
    <p:sldId id="271" r:id="rId11"/>
    <p:sldId id="272" r:id="rId12"/>
    <p:sldId id="273" r:id="rId13"/>
    <p:sldId id="274" r:id="rId14"/>
    <p:sldId id="275" r:id="rId15"/>
    <p:sldId id="276" r:id="rId16"/>
    <p:sldId id="277" r:id="rId17"/>
    <p:sldId id="282"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8127"/>
    <a:srgbClr val="3E9034"/>
    <a:srgbClr val="285519"/>
    <a:srgbClr val="3FE905"/>
    <a:srgbClr val="36AD47"/>
    <a:srgbClr val="FDB002"/>
    <a:srgbClr val="7E785F"/>
    <a:srgbClr val="3A3533"/>
    <a:srgbClr val="6EB33E"/>
    <a:srgbClr val="124B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266" autoAdjust="0"/>
    <p:restoredTop sz="93568" autoAdjust="0"/>
  </p:normalViewPr>
  <p:slideViewPr>
    <p:cSldViewPr snapToGrid="0" snapToObjects="1">
      <p:cViewPr>
        <p:scale>
          <a:sx n="100" d="100"/>
          <a:sy n="100" d="100"/>
        </p:scale>
        <p:origin x="-296" y="-264"/>
      </p:cViewPr>
      <p:guideLst>
        <p:guide orient="horz" pos="728"/>
        <p:guide pos="349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16"/>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A45D357-652C-AB41-8F95-13024464AB70}" type="datetimeFigureOut">
              <a:rPr lang="en-US" smtClean="0"/>
              <a:t>2015-10-29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23F35C4-CC97-7840-A522-E4995AD001E3}" type="slidenum">
              <a:rPr lang="en-US" smtClean="0"/>
              <a:t>‹#›</a:t>
            </a:fld>
            <a:endParaRPr lang="en-US"/>
          </a:p>
        </p:txBody>
      </p:sp>
    </p:spTree>
    <p:extLst>
      <p:ext uri="{BB962C8B-B14F-4D97-AF65-F5344CB8AC3E}">
        <p14:creationId xmlns:p14="http://schemas.microsoft.com/office/powerpoint/2010/main" val="3515596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2015-10-29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err="1" smtClean="0"/>
              <a:t>Image</a:t>
            </a:r>
            <a:r>
              <a:rPr lang="es-ES" dirty="0" smtClean="0"/>
              <a:t> </a:t>
            </a:r>
            <a:r>
              <a:rPr lang="es-ES" dirty="0" err="1" smtClean="0"/>
              <a:t>from</a:t>
            </a:r>
            <a:r>
              <a:rPr lang="es-ES" dirty="0" smtClean="0"/>
              <a:t> </a:t>
            </a:r>
            <a:r>
              <a:rPr lang="en-GB" dirty="0" smtClean="0">
                <a:effectLst/>
              </a:rPr>
              <a:t>Billy W</a:t>
            </a:r>
            <a:r>
              <a:rPr lang="en-GB" baseline="0" dirty="0" smtClean="0">
                <a:effectLst/>
              </a:rPr>
              <a:t> </a:t>
            </a:r>
            <a:r>
              <a:rPr lang="es-ES" dirty="0" err="1" smtClean="0"/>
              <a:t>obtained</a:t>
            </a:r>
            <a:r>
              <a:rPr lang="es-ES" dirty="0" smtClean="0"/>
              <a:t> </a:t>
            </a:r>
            <a:r>
              <a:rPr lang="es-ES" dirty="0" err="1" smtClean="0"/>
              <a:t>via</a:t>
            </a:r>
            <a:r>
              <a:rPr lang="es-ES" dirty="0" smtClean="0"/>
              <a:t> http://www.freeimages.com/photo/bee-keeping-11-1491032</a:t>
            </a:r>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US" smtClean="0"/>
              <a:t>1</a:t>
            </a:fld>
            <a:endParaRPr lang="en-US"/>
          </a:p>
        </p:txBody>
      </p:sp>
    </p:spTree>
    <p:extLst>
      <p:ext uri="{BB962C8B-B14F-4D97-AF65-F5344CB8AC3E}">
        <p14:creationId xmlns:p14="http://schemas.microsoft.com/office/powerpoint/2010/main" val="454912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section will cover the instructional objective 2a.</a:t>
            </a:r>
          </a:p>
          <a:p>
            <a:endParaRPr lang="en-US" dirty="0" smtClean="0"/>
          </a:p>
          <a:p>
            <a:r>
              <a:rPr lang="en-US" dirty="0" smtClean="0"/>
              <a:t>Biodiversity Information Standards (TDWG), also known as the Taxonomic Databases Working Group, is a not for profit scientific and educational association that is affiliated with the International Union of Biological Sciences.</a:t>
            </a:r>
          </a:p>
          <a:p>
            <a:endParaRPr lang="en-US" dirty="0" smtClean="0"/>
          </a:p>
          <a:p>
            <a:r>
              <a:rPr lang="en-US" dirty="0" smtClean="0"/>
              <a:t>TDWG was formed to establish international collaboration among biological database projects. TDWG promoted the wider and more effective dissemination of information about the World's heritage of biological organisms for the benefit of the world at large. Biodiversity Information Standards (TDWG) now focuses on the development of standards for the exchange of biological/biodiversity data.</a:t>
            </a:r>
          </a:p>
          <a:p>
            <a:endParaRPr lang="en-US" dirty="0" smtClean="0"/>
          </a:p>
          <a:p>
            <a:r>
              <a:rPr lang="en-US" dirty="0" smtClean="0"/>
              <a:t>Our Mission</a:t>
            </a:r>
          </a:p>
          <a:p>
            <a:endParaRPr lang="en-US" dirty="0" smtClean="0"/>
          </a:p>
          <a:p>
            <a:r>
              <a:rPr lang="en-US" dirty="0" smtClean="0"/>
              <a:t>Develop, adopt and promote standards and guidelines for the recording and exchange of data about organisms</a:t>
            </a:r>
          </a:p>
          <a:p>
            <a:r>
              <a:rPr lang="en-US" dirty="0" smtClean="0"/>
              <a:t>Promote the use of standards through the most appropriate and effective means and</a:t>
            </a:r>
          </a:p>
          <a:p>
            <a:r>
              <a:rPr lang="en-US" dirty="0" smtClean="0"/>
              <a:t>Act as a forum for discussion through holding meetings and through publications</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a:t>
            </a:fld>
            <a:endParaRPr lang="en-US"/>
          </a:p>
        </p:txBody>
      </p:sp>
    </p:spTree>
    <p:extLst>
      <p:ext uri="{BB962C8B-B14F-4D97-AF65-F5344CB8AC3E}">
        <p14:creationId xmlns:p14="http://schemas.microsoft.com/office/powerpoint/2010/main" val="3958195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REUSE, REUSE, REUSE!</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Credits </a:t>
            </a:r>
            <a:r>
              <a:rPr lang="en-US" dirty="0" err="1" smtClean="0"/>
              <a:t>xkcd</a:t>
            </a:r>
            <a:r>
              <a:rPr lang="en-US" dirty="0" smtClean="0"/>
              <a:t>, https://</a:t>
            </a:r>
            <a:r>
              <a:rPr lang="en-US" dirty="0" err="1" smtClean="0"/>
              <a:t>xkcd.com</a:t>
            </a:r>
            <a:r>
              <a:rPr lang="en-US" dirty="0" smtClean="0"/>
              <a:t>/927/ CC-BY-NC</a:t>
            </a:r>
          </a:p>
          <a:p>
            <a:endParaRPr lang="en-US" dirty="0"/>
          </a:p>
        </p:txBody>
      </p:sp>
      <p:sp>
        <p:nvSpPr>
          <p:cNvPr id="4" name="Slide Number Placeholder 3"/>
          <p:cNvSpPr>
            <a:spLocks noGrp="1"/>
          </p:cNvSpPr>
          <p:nvPr>
            <p:ph type="sldNum" sz="quarter" idx="10"/>
          </p:nvPr>
        </p:nvSpPr>
        <p:spPr/>
        <p:txBody>
          <a:bodyPr/>
          <a:lstStyle/>
          <a:p>
            <a:fld id="{DABFD58D-0D0D-C34E-9388-ABE2C429350B}" type="slidenum">
              <a:rPr lang="en-US" smtClean="0"/>
              <a:t>3</a:t>
            </a:fld>
            <a:endParaRPr lang="en-US"/>
          </a:p>
        </p:txBody>
      </p:sp>
    </p:spTree>
    <p:extLst>
      <p:ext uri="{BB962C8B-B14F-4D97-AF65-F5344CB8AC3E}">
        <p14:creationId xmlns:p14="http://schemas.microsoft.com/office/powerpoint/2010/main" val="1956823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6981" rtl="0" eaLnBrk="1" fontAlgn="auto" latinLnBrk="0" hangingPunct="1">
              <a:lnSpc>
                <a:spcPct val="100000"/>
              </a:lnSpc>
              <a:spcBef>
                <a:spcPts val="0"/>
              </a:spcBef>
              <a:spcAft>
                <a:spcPts val="0"/>
              </a:spcAft>
              <a:buClrTx/>
              <a:buSzTx/>
              <a:buFontTx/>
              <a:buNone/>
              <a:tabLst/>
              <a:defRPr/>
            </a:pPr>
            <a:r>
              <a:rPr lang="en-US" dirty="0" err="1" smtClean="0"/>
              <a:t>Wieczorek</a:t>
            </a:r>
            <a:r>
              <a:rPr lang="en-US" dirty="0" smtClean="0"/>
              <a:t>, John; D. Bloom, R. </a:t>
            </a:r>
            <a:r>
              <a:rPr lang="en-US" dirty="0" err="1" smtClean="0"/>
              <a:t>Guralnick</a:t>
            </a:r>
            <a:r>
              <a:rPr lang="en-US" dirty="0" smtClean="0"/>
              <a:t>, S. Blum, M. </a:t>
            </a:r>
            <a:r>
              <a:rPr lang="en-US" dirty="0" err="1" smtClean="0"/>
              <a:t>Döring</a:t>
            </a:r>
            <a:r>
              <a:rPr lang="en-US" dirty="0" smtClean="0"/>
              <a:t>, R. De Giovanni, T. Robertson, and D. </a:t>
            </a:r>
            <a:r>
              <a:rPr lang="en-US" dirty="0" err="1" smtClean="0"/>
              <a:t>Vieglais</a:t>
            </a:r>
            <a:r>
              <a:rPr lang="en-US" dirty="0" smtClean="0"/>
              <a:t> (2012) Darwin Core: An Evolving Community-Developed Biodiversity Data Standard. </a:t>
            </a:r>
            <a:r>
              <a:rPr lang="en-US" dirty="0" err="1" smtClean="0"/>
              <a:t>PLoS</a:t>
            </a:r>
            <a:r>
              <a:rPr lang="en-US" dirty="0" smtClean="0"/>
              <a:t> ONE 7(1): e29715. doi:10.1371/journal.pone.0029715</a:t>
            </a:r>
          </a:p>
          <a:p>
            <a:pPr marL="0" marR="0" indent="0" algn="l" defTabSz="456981" rtl="0" eaLnBrk="1" fontAlgn="auto" latinLnBrk="0" hangingPunct="1">
              <a:lnSpc>
                <a:spcPct val="100000"/>
              </a:lnSpc>
              <a:spcBef>
                <a:spcPts val="0"/>
              </a:spcBef>
              <a:spcAft>
                <a:spcPts val="0"/>
              </a:spcAft>
              <a:buClrTx/>
              <a:buSzTx/>
              <a:buFontTx/>
              <a:buNone/>
              <a:tabLst/>
              <a:defRPr/>
            </a:pP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en" sz="1200" dirty="0" smtClean="0">
                <a:solidFill>
                  <a:srgbClr val="000000"/>
                </a:solidFill>
              </a:rPr>
              <a:t>It includes a glossary of terms intended </a:t>
            </a:r>
            <a:r>
              <a:rPr lang="en" sz="1200" b="1" i="1" dirty="0" smtClean="0">
                <a:solidFill>
                  <a:srgbClr val="000000"/>
                </a:solidFill>
              </a:rPr>
              <a:t>to facilitate the sharing of information about biological diversity</a:t>
            </a:r>
            <a:r>
              <a:rPr lang="en" sz="1200" dirty="0" smtClean="0">
                <a:solidFill>
                  <a:srgbClr val="000000"/>
                </a:solidFill>
              </a:rPr>
              <a:t> by providing reference definitions, examples, and commentaries.  </a:t>
            </a:r>
            <a:endParaRPr lang="en-US" sz="1200" dirty="0" smtClean="0">
              <a:solidFill>
                <a:srgbClr val="00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 sz="1200" dirty="0" smtClean="0">
                <a:solidFill>
                  <a:srgbClr val="000000"/>
                </a:solidFill>
              </a:rPr>
              <a:t>It is primarily based on taxa, their occurrence in nature as documented by observations, specimens, and samples, and related information.</a:t>
            </a:r>
            <a:endParaRPr lang="en-US" sz="1200" dirty="0" smtClean="0"/>
          </a:p>
          <a:p>
            <a:pPr marL="0" marR="0" indent="0" algn="l" defTabSz="45698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ABFD58D-0D0D-C34E-9388-ABE2C429350B}" type="slidenum">
              <a:rPr lang="en-US" smtClean="0"/>
              <a:t>4</a:t>
            </a:fld>
            <a:endParaRPr lang="en-US"/>
          </a:p>
        </p:txBody>
      </p:sp>
    </p:spTree>
    <p:extLst>
      <p:ext uri="{BB962C8B-B14F-4D97-AF65-F5344CB8AC3E}">
        <p14:creationId xmlns:p14="http://schemas.microsoft.com/office/powerpoint/2010/main" val="4013745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latin typeface="Calibri" charset="0"/>
              </a:rPr>
              <a:t>Darwin Core, http://rs.tdwg.org/dwc/terms/</a:t>
            </a: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A3E225-C1F0-2D47-8AF5-A5537DE11FAE}" type="slidenum">
              <a:rPr lang="en-US" sz="1200"/>
              <a:pPr eaLnBrk="1" hangingPunct="1"/>
              <a:t>5</a:t>
            </a:fld>
            <a:endParaRPr lang="en-U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See also: Endresen, D.T.F., and H. Knüpffer (2012). The Darwin Core extension for genebanks opens up new opportunities for sharing germplasm data sets. Biodiversity Informatics 8:12-29. https://</a:t>
            </a:r>
            <a:r>
              <a:rPr lang="en-US" dirty="0" err="1" smtClean="0"/>
              <a:t>journals.ku.edu</a:t>
            </a:r>
            <a:r>
              <a:rPr lang="en-US" dirty="0" smtClean="0"/>
              <a:t>/</a:t>
            </a:r>
            <a:r>
              <a:rPr lang="en-US" dirty="0" err="1" smtClean="0"/>
              <a:t>index.php</a:t>
            </a:r>
            <a:r>
              <a:rPr lang="en-US" dirty="0" smtClean="0"/>
              <a:t>/</a:t>
            </a:r>
            <a:r>
              <a:rPr lang="en-US" dirty="0" err="1" smtClean="0"/>
              <a:t>jbi</a:t>
            </a:r>
            <a:r>
              <a:rPr lang="en-US" dirty="0" smtClean="0"/>
              <a:t>/article/view/4095</a:t>
            </a:r>
            <a:endParaRPr lang="en-US" dirty="0"/>
          </a:p>
        </p:txBody>
      </p:sp>
      <p:sp>
        <p:nvSpPr>
          <p:cNvPr id="4" name="Slide Number Placeholder 3"/>
          <p:cNvSpPr>
            <a:spLocks noGrp="1"/>
          </p:cNvSpPr>
          <p:nvPr>
            <p:ph type="sldNum" sz="quarter" idx="10"/>
          </p:nvPr>
        </p:nvSpPr>
        <p:spPr/>
        <p:txBody>
          <a:bodyPr/>
          <a:lstStyle/>
          <a:p>
            <a:fld id="{F7ECC5F5-191B-C64C-B534-05ED1908B88E}" type="slidenum">
              <a:rPr lang="en-GB" smtClean="0"/>
              <a:pPr/>
              <a:t>6</a:t>
            </a:fld>
            <a:endParaRPr lang="en-GB"/>
          </a:p>
        </p:txBody>
      </p:sp>
    </p:spTree>
    <p:extLst>
      <p:ext uri="{BB962C8B-B14F-4D97-AF65-F5344CB8AC3E}">
        <p14:creationId xmlns:p14="http://schemas.microsoft.com/office/powerpoint/2010/main" val="922256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endParaRPr lang="en-US" dirty="0" smtClean="0"/>
          </a:p>
          <a:p>
            <a:r>
              <a:rPr lang="en-US" dirty="0" smtClean="0"/>
              <a:t>Flat table</a:t>
            </a:r>
          </a:p>
          <a:p>
            <a:endParaRPr lang="en-US" dirty="0" smtClean="0"/>
          </a:p>
          <a:p>
            <a:r>
              <a:rPr lang="en-US" dirty="0" smtClean="0"/>
              <a:t>Few restrictions</a:t>
            </a: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8</a:t>
            </a:fld>
            <a:endParaRPr lang="en-US"/>
          </a:p>
        </p:txBody>
      </p:sp>
    </p:spTree>
    <p:extLst>
      <p:ext uri="{BB962C8B-B14F-4D97-AF65-F5344CB8AC3E}">
        <p14:creationId xmlns:p14="http://schemas.microsoft.com/office/powerpoint/2010/main" val="1767736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Database normalization is process used to organize a database into tables and columns.  The idea is that a table should be about a specific topic and that only those columns which support that topic are included.</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There are three main reasons to normalize a database.  The first is to minimize duplicate data, the second is to minimize or avoid data modification issues, and the third is to simplify queries.</a:t>
            </a:r>
          </a:p>
          <a:p>
            <a:r>
              <a:rPr lang="en-US" dirty="0" smtClean="0"/>
              <a:t>To assist in achieving these objectives, some rules for database table organization have been developed.  The stages of organization are called normal forms; there are three normal forms most databases adhere to using.</a:t>
            </a:r>
          </a:p>
          <a:p>
            <a:endParaRPr lang="en-US" dirty="0" smtClean="0"/>
          </a:p>
          <a:p>
            <a:r>
              <a:rPr lang="en-US" dirty="0" smtClean="0"/>
              <a:t>First Normal Form – The information is stored in a relational table and each column contains atomic values, and there are not repeating groups of columns.</a:t>
            </a:r>
          </a:p>
          <a:p>
            <a:r>
              <a:rPr lang="en-US" dirty="0" smtClean="0"/>
              <a:t>Second Normal Form – The table is in first normal form and all the columns depend on the table’s primary key.</a:t>
            </a:r>
          </a:p>
          <a:p>
            <a:r>
              <a:rPr lang="en-US" dirty="0" smtClean="0"/>
              <a:t>Third Normal Form – the table is in second normal form and all of its columns are not transitively dependent on the primary key</a:t>
            </a:r>
          </a:p>
          <a:p>
            <a:endParaRPr lang="en-US" dirty="0" smtClean="0"/>
          </a:p>
          <a:p>
            <a:r>
              <a:rPr lang="en-US" dirty="0" smtClean="0"/>
              <a:t>There are further norms if</a:t>
            </a:r>
            <a:r>
              <a:rPr lang="en-US" baseline="0" dirty="0" smtClean="0"/>
              <a:t> there is interest in learning more.</a:t>
            </a:r>
          </a:p>
          <a:p>
            <a:r>
              <a:rPr lang="en-US" baseline="0" dirty="0" smtClean="0"/>
              <a:t>For the purposes of the Star Schema, you’ll find your data adhering to the…</a:t>
            </a:r>
          </a:p>
          <a:p>
            <a:endParaRPr lang="en-US" baseline="0" dirty="0" smtClean="0"/>
          </a:p>
          <a:p>
            <a:r>
              <a:rPr lang="en-US" dirty="0" smtClean="0"/>
              <a:t>https://</a:t>
            </a:r>
            <a:r>
              <a:rPr lang="en-US" dirty="0" err="1" smtClean="0"/>
              <a:t>en.wikipedia.org</a:t>
            </a:r>
            <a:r>
              <a:rPr lang="en-US" dirty="0" smtClean="0"/>
              <a:t>/wiki/Denormalization</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9</a:t>
            </a:fld>
            <a:endParaRPr lang="en-US"/>
          </a:p>
        </p:txBody>
      </p:sp>
    </p:spTree>
    <p:extLst>
      <p:ext uri="{BB962C8B-B14F-4D97-AF65-F5344CB8AC3E}">
        <p14:creationId xmlns:p14="http://schemas.microsoft.com/office/powerpoint/2010/main" val="872543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42900">
              <a:spcBef>
                <a:spcPts val="0"/>
              </a:spcBef>
              <a:buClr>
                <a:srgbClr val="000000"/>
              </a:buClr>
              <a:buSzPct val="100000"/>
              <a:buFont typeface="Georgia"/>
              <a:buAutoNum type="arabicPeriod"/>
            </a:pPr>
            <a:r>
              <a:rPr lang="en" dirty="0" smtClean="0">
                <a:solidFill>
                  <a:srgbClr val="000000"/>
                </a:solidFill>
              </a:rPr>
              <a:t>A data file (occurrence.txt) conforming to the SIMPLEDWC in a CSV format</a:t>
            </a:r>
            <a:r>
              <a:rPr lang="en-US" dirty="0" smtClean="0">
                <a:solidFill>
                  <a:srgbClr val="000000"/>
                </a:solidFill>
              </a:rPr>
              <a:t>. T</a:t>
            </a:r>
            <a:r>
              <a:rPr lang="en" dirty="0" smtClean="0">
                <a:solidFill>
                  <a:srgbClr val="000000"/>
                </a:solidFill>
              </a:rPr>
              <a:t>he first row includes Darwin Core standard term names.</a:t>
            </a:r>
          </a:p>
          <a:p>
            <a:pPr marL="457200" lvl="0" indent="-342900">
              <a:spcBef>
                <a:spcPts val="0"/>
              </a:spcBef>
              <a:buClr>
                <a:srgbClr val="000000"/>
              </a:buClr>
              <a:buSzPct val="100000"/>
              <a:buFont typeface="Georgia"/>
              <a:buAutoNum type="arabicPeriod"/>
            </a:pPr>
            <a:r>
              <a:rPr lang="en" dirty="0" smtClean="0">
                <a:solidFill>
                  <a:srgbClr val="000000"/>
                </a:solidFill>
              </a:rPr>
              <a:t>A meta file (meta.xml) in </a:t>
            </a:r>
            <a:r>
              <a:rPr lang="en-US" dirty="0" smtClean="0">
                <a:solidFill>
                  <a:srgbClr val="000000"/>
                </a:solidFill>
              </a:rPr>
              <a:t>an </a:t>
            </a:r>
            <a:r>
              <a:rPr lang="en" dirty="0" smtClean="0">
                <a:solidFill>
                  <a:srgbClr val="000000"/>
                </a:solidFill>
              </a:rPr>
              <a:t>XML format</a:t>
            </a:r>
            <a:r>
              <a:rPr lang="en-US" dirty="0" smtClean="0">
                <a:solidFill>
                  <a:srgbClr val="000000"/>
                </a:solidFill>
              </a:rPr>
              <a:t>. It</a:t>
            </a:r>
            <a:r>
              <a:rPr lang="en" dirty="0" smtClean="0">
                <a:solidFill>
                  <a:srgbClr val="000000"/>
                </a:solidFill>
              </a:rPr>
              <a:t> contain</a:t>
            </a:r>
            <a:r>
              <a:rPr lang="en-US" dirty="0" smtClean="0">
                <a:solidFill>
                  <a:srgbClr val="000000"/>
                </a:solidFill>
              </a:rPr>
              <a:t>s</a:t>
            </a:r>
            <a:r>
              <a:rPr lang="en" dirty="0" smtClean="0">
                <a:solidFill>
                  <a:srgbClr val="000000"/>
                </a:solidFill>
              </a:rPr>
              <a:t> technical details to instruct a computer </a:t>
            </a:r>
            <a:r>
              <a:rPr lang="en-US" dirty="0" smtClean="0">
                <a:solidFill>
                  <a:srgbClr val="000000"/>
                </a:solidFill>
              </a:rPr>
              <a:t>on </a:t>
            </a:r>
            <a:r>
              <a:rPr lang="en" dirty="0" smtClean="0">
                <a:solidFill>
                  <a:srgbClr val="000000"/>
                </a:solidFill>
              </a:rPr>
              <a:t>how to use the data file.</a:t>
            </a:r>
          </a:p>
          <a:p>
            <a:pPr marL="457200" lvl="0" indent="-342900">
              <a:spcBef>
                <a:spcPts val="0"/>
              </a:spcBef>
              <a:buClr>
                <a:srgbClr val="000000"/>
              </a:buClr>
              <a:buSzPct val="100000"/>
              <a:buFont typeface="Georgia"/>
              <a:buAutoNum type="arabicPeriod"/>
            </a:pPr>
            <a:r>
              <a:rPr lang="en" dirty="0" smtClean="0">
                <a:solidFill>
                  <a:srgbClr val="000000"/>
                </a:solidFill>
              </a:rPr>
              <a:t>A meta file (eml.xml) in an XML format</a:t>
            </a:r>
            <a:r>
              <a:rPr lang="en-US" dirty="0" smtClean="0">
                <a:solidFill>
                  <a:srgbClr val="000000"/>
                </a:solidFill>
              </a:rPr>
              <a:t>. It</a:t>
            </a:r>
            <a:r>
              <a:rPr lang="en" dirty="0" smtClean="0">
                <a:solidFill>
                  <a:srgbClr val="000000"/>
                </a:solidFill>
              </a:rPr>
              <a:t> </a:t>
            </a:r>
            <a:r>
              <a:rPr lang="en-US" dirty="0" smtClean="0">
                <a:solidFill>
                  <a:srgbClr val="000000"/>
                </a:solidFill>
              </a:rPr>
              <a:t>contains </a:t>
            </a:r>
            <a:r>
              <a:rPr lang="en" dirty="0" smtClean="0">
                <a:solidFill>
                  <a:srgbClr val="000000"/>
                </a:solidFill>
              </a:rPr>
              <a:t>explanatory details about the records contained within the data file to instruct a user if the data will be fit for their use.</a:t>
            </a:r>
            <a:endParaRPr lang="en-US" dirty="0" smtClean="0"/>
          </a:p>
          <a:p>
            <a:endParaRPr lang="en-US" dirty="0" smtClean="0"/>
          </a:p>
          <a:p>
            <a:r>
              <a:rPr lang="en-US" dirty="0" smtClean="0"/>
              <a:t>http://</a:t>
            </a:r>
            <a:r>
              <a:rPr lang="en-US" dirty="0" err="1" smtClean="0"/>
              <a:t>gbif.blogspot.no</a:t>
            </a:r>
            <a:r>
              <a:rPr lang="en-US" dirty="0" smtClean="0"/>
              <a:t>/2012/01/</a:t>
            </a:r>
            <a:r>
              <a:rPr lang="en-US" dirty="0" err="1" smtClean="0"/>
              <a:t>biocase</a:t>
            </a:r>
            <a:r>
              <a:rPr lang="en-US" dirty="0" smtClean="0"/>
              <a:t>-now-producing-</a:t>
            </a:r>
            <a:r>
              <a:rPr lang="en-US" dirty="0" err="1" smtClean="0"/>
              <a:t>darwincore.html</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10</a:t>
            </a:fld>
            <a:endParaRPr lang="en-US"/>
          </a:p>
        </p:txBody>
      </p:sp>
    </p:spTree>
    <p:extLst>
      <p:ext uri="{BB962C8B-B14F-4D97-AF65-F5344CB8AC3E}">
        <p14:creationId xmlns:p14="http://schemas.microsoft.com/office/powerpoint/2010/main" val="11684419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11</a:t>
            </a:fld>
            <a:endParaRPr lang="en-US"/>
          </a:p>
        </p:txBody>
      </p:sp>
    </p:spTree>
    <p:extLst>
      <p:ext uri="{BB962C8B-B14F-4D97-AF65-F5344CB8AC3E}">
        <p14:creationId xmlns:p14="http://schemas.microsoft.com/office/powerpoint/2010/main" val="1202411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Cores updated based on updated</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12</a:t>
            </a:fld>
            <a:endParaRPr lang="en-US"/>
          </a:p>
        </p:txBody>
      </p:sp>
    </p:spTree>
    <p:extLst>
      <p:ext uri="{BB962C8B-B14F-4D97-AF65-F5344CB8AC3E}">
        <p14:creationId xmlns:p14="http://schemas.microsoft.com/office/powerpoint/2010/main" val="1481558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Modified from </a:t>
            </a:r>
            <a:r>
              <a:rPr lang="en-US" sz="800" kern="1200" dirty="0" smtClean="0">
                <a:solidFill>
                  <a:schemeClr val="tx1"/>
                </a:solidFill>
                <a:latin typeface="+mn-lt"/>
                <a:ea typeface="+mn-ea"/>
                <a:cs typeface="+mn-cs"/>
              </a:rPr>
              <a:t>Standards and sharing complex primary biodiversity data; </a:t>
            </a:r>
            <a:r>
              <a:rPr lang="en-US" sz="800" i="1" kern="1200" dirty="0" smtClean="0">
                <a:solidFill>
                  <a:schemeClr val="tx1"/>
                </a:solidFill>
                <a:latin typeface="+mn-lt"/>
                <a:ea typeface="+mn-ea"/>
                <a:cs typeface="+mn-cs"/>
              </a:rPr>
              <a:t>and what is an extension anyway? ~ </a:t>
            </a:r>
            <a:r>
              <a:rPr lang="en-US" sz="1200" dirty="0" smtClean="0">
                <a:solidFill>
                  <a:srgbClr val="000000"/>
                </a:solidFill>
                <a:latin typeface="Cambria" panose="02040503050406030204" pitchFamily="18" charset="0"/>
              </a:rPr>
              <a:t>Deb Paul ~ Data Sharing, Data Standards, and Demystifying the IPT Workshop – Day 1, Jan. 13, 2015 ~ Gainesville,</a:t>
            </a:r>
            <a:r>
              <a:rPr lang="en-US" sz="1200" baseline="0" dirty="0" smtClean="0">
                <a:solidFill>
                  <a:srgbClr val="000000"/>
                </a:solidFill>
                <a:latin typeface="Cambria" panose="02040503050406030204" pitchFamily="18" charset="0"/>
              </a:rPr>
              <a:t> FL</a:t>
            </a:r>
            <a:endParaRPr lang="en-US" sz="1200" dirty="0" smtClean="0">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13</a:t>
            </a:fld>
            <a:endParaRPr lang="en-US"/>
          </a:p>
        </p:txBody>
      </p:sp>
    </p:spTree>
    <p:extLst>
      <p:ext uri="{BB962C8B-B14F-4D97-AF65-F5344CB8AC3E}">
        <p14:creationId xmlns:p14="http://schemas.microsoft.com/office/powerpoint/2010/main" val="39852354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14</a:t>
            </a:fld>
            <a:endParaRPr lang="en-US"/>
          </a:p>
        </p:txBody>
      </p:sp>
    </p:spTree>
    <p:extLst>
      <p:ext uri="{BB962C8B-B14F-4D97-AF65-F5344CB8AC3E}">
        <p14:creationId xmlns:p14="http://schemas.microsoft.com/office/powerpoint/2010/main" val="2459058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15</a:t>
            </a:fld>
            <a:endParaRPr lang="en-US"/>
          </a:p>
        </p:txBody>
      </p:sp>
    </p:spTree>
    <p:extLst>
      <p:ext uri="{BB962C8B-B14F-4D97-AF65-F5344CB8AC3E}">
        <p14:creationId xmlns:p14="http://schemas.microsoft.com/office/powerpoint/2010/main" val="24870393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16</a:t>
            </a:fld>
            <a:endParaRPr lang="en-US"/>
          </a:p>
        </p:txBody>
      </p:sp>
    </p:spTree>
    <p:extLst>
      <p:ext uri="{BB962C8B-B14F-4D97-AF65-F5344CB8AC3E}">
        <p14:creationId xmlns:p14="http://schemas.microsoft.com/office/powerpoint/2010/main" val="1898056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ES" dirty="0" err="1" smtClean="0"/>
              <a:t>Image</a:t>
            </a:r>
            <a:r>
              <a:rPr lang="es-ES" dirty="0" smtClean="0"/>
              <a:t> </a:t>
            </a:r>
            <a:r>
              <a:rPr lang="es-ES" dirty="0" err="1" smtClean="0"/>
              <a:t>from</a:t>
            </a:r>
            <a:r>
              <a:rPr lang="es-ES" dirty="0" smtClean="0"/>
              <a:t> </a:t>
            </a:r>
            <a:r>
              <a:rPr lang="en-GB" dirty="0" smtClean="0">
                <a:effectLst/>
              </a:rPr>
              <a:t>Billy W</a:t>
            </a:r>
            <a:r>
              <a:rPr lang="en-GB" baseline="0" dirty="0" smtClean="0">
                <a:effectLst/>
              </a:rPr>
              <a:t> </a:t>
            </a:r>
            <a:r>
              <a:rPr lang="es-ES" dirty="0" err="1" smtClean="0"/>
              <a:t>obtained</a:t>
            </a:r>
            <a:r>
              <a:rPr lang="es-ES" dirty="0" smtClean="0"/>
              <a:t> </a:t>
            </a:r>
            <a:r>
              <a:rPr lang="es-ES" dirty="0" err="1" smtClean="0"/>
              <a:t>via</a:t>
            </a:r>
            <a:r>
              <a:rPr lang="es-ES" dirty="0" smtClean="0"/>
              <a:t> http://www.freeimages.com/photo/bee-keeping-11-1491032</a:t>
            </a:r>
            <a:endParaRPr lang="en-GB" dirty="0"/>
          </a:p>
        </p:txBody>
      </p:sp>
      <p:sp>
        <p:nvSpPr>
          <p:cNvPr id="4" name="Slide Number Placeholder 3"/>
          <p:cNvSpPr>
            <a:spLocks noGrp="1"/>
          </p:cNvSpPr>
          <p:nvPr>
            <p:ph type="sldNum" sz="quarter" idx="10"/>
          </p:nvPr>
        </p:nvSpPr>
        <p:spPr/>
        <p:txBody>
          <a:bodyPr/>
          <a:lstStyle/>
          <a:p>
            <a:fld id="{37A0329C-91F7-CD43-B485-EB526DB269DE}" type="slidenum">
              <a:rPr lang="en-US" smtClean="0"/>
              <a:t>17</a:t>
            </a:fld>
            <a:endParaRPr lang="en-US"/>
          </a:p>
        </p:txBody>
      </p:sp>
    </p:spTree>
    <p:extLst>
      <p:ext uri="{BB962C8B-B14F-4D97-AF65-F5344CB8AC3E}">
        <p14:creationId xmlns:p14="http://schemas.microsoft.com/office/powerpoint/2010/main" val="454912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440597" y="6324600"/>
            <a:ext cx="831950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441325" y="6407148"/>
            <a:ext cx="8053388" cy="323851"/>
          </a:xfrm>
        </p:spPr>
        <p:txBody>
          <a:bodyPr lIns="0">
            <a:normAutofit/>
          </a:bodyPr>
          <a:lstStyle>
            <a:lvl1pPr marL="0" indent="0" algn="r">
              <a:buNone/>
              <a:defRPr sz="900" b="0" cap="all"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Location / date / NOTES / CAPTIONS / SOURCES</a:t>
            </a:r>
            <a:endParaRPr lang="en-US" dirty="0"/>
          </a:p>
        </p:txBody>
      </p:sp>
      <p:sp>
        <p:nvSpPr>
          <p:cNvPr id="2" name="Title 1"/>
          <p:cNvSpPr>
            <a:spLocks noGrp="1"/>
          </p:cNvSpPr>
          <p:nvPr>
            <p:ph type="title" hasCustomPrompt="1"/>
          </p:nvPr>
        </p:nvSpPr>
        <p:spPr>
          <a:xfrm>
            <a:off x="440597" y="2184401"/>
            <a:ext cx="8054116" cy="3234267"/>
          </a:xfrm>
        </p:spPr>
        <p:txBody>
          <a:bodyPr anchor="b" anchorCtr="0">
            <a:noAutofit/>
          </a:bodyPr>
          <a:lstStyle>
            <a:lvl1pPr algn="l">
              <a:defRPr sz="4400" b="1" i="0" cap="none">
                <a:solidFill>
                  <a:srgbClr val="328127"/>
                </a:solidFill>
                <a:latin typeface="Arial"/>
                <a:cs typeface="Arial"/>
              </a:defRPr>
            </a:lvl1pPr>
          </a:lstStyle>
          <a:p>
            <a:r>
              <a:rPr lang="en-US" dirty="0" smtClean="0"/>
              <a:t>TITLE</a:t>
            </a:r>
            <a:endParaRPr lang="en-US" dirty="0"/>
          </a:p>
        </p:txBody>
      </p:sp>
      <p:sp>
        <p:nvSpPr>
          <p:cNvPr id="3" name="Text Placeholder 2"/>
          <p:cNvSpPr>
            <a:spLocks noGrp="1"/>
          </p:cNvSpPr>
          <p:nvPr>
            <p:ph type="body" idx="1" hasCustomPrompt="1"/>
          </p:nvPr>
        </p:nvSpPr>
        <p:spPr>
          <a:xfrm>
            <a:off x="440597" y="5503334"/>
            <a:ext cx="8054116" cy="718991"/>
          </a:xfrm>
        </p:spPr>
        <p:txBody>
          <a:bodyPr lIns="0" rIns="0" anchor="b">
            <a:noAutofit/>
          </a:bodyPr>
          <a:lstStyle>
            <a:lvl1pPr marL="0" indent="0" algn="r">
              <a:lnSpc>
                <a:spcPct val="100000"/>
              </a:lnSpc>
              <a:spcBef>
                <a:spcPts val="0"/>
              </a:spcBef>
              <a:spcAft>
                <a:spcPts val="0"/>
              </a:spcAft>
              <a:buNone/>
              <a:defRPr sz="2400" b="0" i="1" kern="1000" cap="none" spc="-50">
                <a:solidFill>
                  <a:schemeClr val="tx1"/>
                </a:solidFill>
                <a:latin typeface="Arial Narrow"/>
                <a:cs typeface="Arial Narrow"/>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Presenter</a:t>
            </a:r>
            <a:br>
              <a:rPr lang="en-US" dirty="0" smtClean="0"/>
            </a:br>
            <a:r>
              <a:rPr lang="en-US" dirty="0" smtClean="0"/>
              <a:t>Title</a:t>
            </a:r>
          </a:p>
        </p:txBody>
      </p:sp>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39586" b="23848"/>
          <a:stretch/>
        </p:blipFill>
        <p:spPr>
          <a:xfrm>
            <a:off x="0" y="1706879"/>
            <a:ext cx="9144000" cy="2936241"/>
          </a:xfrm>
          <a:prstGeom prst="rect">
            <a:avLst/>
          </a:prstGeom>
          <a:ln>
            <a:noFill/>
          </a:ln>
          <a:effectLst/>
          <a:scene3d>
            <a:camera prst="orthographicFront"/>
            <a:lightRig rig="threePt" dir="t">
              <a:rot lat="0" lon="0" rev="2700000"/>
            </a:lightRig>
          </a:scene3d>
          <a:sp3d/>
        </p:spPr>
      </p:pic>
      <p:pic>
        <p:nvPicPr>
          <p:cNvPr id="4" name="Picture 3" descr="GBIF-2015-full.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317" y="80208"/>
            <a:ext cx="3810000" cy="1447800"/>
          </a:xfrm>
          <a:prstGeom prst="rect">
            <a:avLst/>
          </a:prstGeom>
        </p:spPr>
      </p:pic>
    </p:spTree>
    <p:extLst>
      <p:ext uri="{BB962C8B-B14F-4D97-AF65-F5344CB8AC3E}">
        <p14:creationId xmlns:p14="http://schemas.microsoft.com/office/powerpoint/2010/main" val="7043128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7"/>
            <a:ext cx="8229600" cy="793915"/>
          </a:xfrm>
        </p:spPr>
        <p:txBody>
          <a:bodyPr anchor="t">
            <a:normAutofit/>
          </a:bodyPr>
          <a:lstStyle>
            <a:lvl1pPr algn="l">
              <a:defRPr sz="2800" b="1">
                <a:solidFill>
                  <a:srgbClr val="328127"/>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309689"/>
            <a:ext cx="8229600" cy="4816476"/>
          </a:xfrm>
        </p:spPr>
        <p:txBody>
          <a:bodyPr/>
          <a:lstStyle>
            <a:lvl1pPr>
              <a:defRPr sz="32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25620726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895050"/>
          </a:xfrm>
        </p:spPr>
        <p:txBody>
          <a:bodyPr/>
          <a:lstStyle>
            <a:lvl1pPr>
              <a:defRPr>
                <a:solidFill>
                  <a:srgbClr val="328127"/>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457203" y="1309688"/>
            <a:ext cx="3765248" cy="4664629"/>
          </a:xfrm>
        </p:spPr>
        <p:txBody>
          <a:bodyPr/>
          <a:lstStyle>
            <a:lvl1pPr marL="0" indent="0">
              <a:buNone/>
              <a:defRPr>
                <a:solidFill>
                  <a:schemeClr val="tx1"/>
                </a:solidFill>
              </a:defRPr>
            </a:lvl1pPr>
            <a:lvl2pPr marL="457200" indent="0">
              <a:buNone/>
              <a:defRPr>
                <a:solidFill>
                  <a:schemeClr val="tx1"/>
                </a:solidFill>
              </a:defRPr>
            </a:lvl2pPr>
            <a:lvl3pPr marL="914400" indent="0">
              <a:buNone/>
              <a:defRPr>
                <a:solidFill>
                  <a:schemeClr val="tx1"/>
                </a:solidFill>
              </a:defRPr>
            </a:lvl3pPr>
            <a:lvl4pPr marL="1371600" indent="0">
              <a:buNone/>
              <a:defRPr>
                <a:solidFill>
                  <a:schemeClr val="tx1"/>
                </a:solidFill>
              </a:defRPr>
            </a:lvl4pPr>
            <a:lvl5pPr marL="1828800" inden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2833707389"/>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274637"/>
            <a:ext cx="8686800" cy="563563"/>
          </a:xfrm>
          <a:noFill/>
        </p:spPr>
        <p:txBody>
          <a:bodyPr lIns="457200" anchor="t">
            <a:normAutofit/>
          </a:bodyPr>
          <a:lstStyle>
            <a:lvl1pPr algn="l">
              <a:defRPr sz="2800" b="1">
                <a:solidFill>
                  <a:srgbClr val="328127"/>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440597" y="6324600"/>
            <a:ext cx="681289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520581890"/>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893763"/>
          </a:xfrm>
        </p:spPr>
        <p:txBody>
          <a:bodyPr anchor="t" anchorCtr="0">
            <a:noAutofit/>
          </a:bodyPr>
          <a:lstStyle>
            <a:lvl1pPr algn="l">
              <a:defRPr sz="2800" b="1" cap="all">
                <a:solidFill>
                  <a:srgbClr val="32812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200" y="1309689"/>
            <a:ext cx="4038600" cy="48164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309689"/>
            <a:ext cx="4038600" cy="48164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04080001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469875"/>
          </a:xfrm>
        </p:spPr>
        <p:txBody>
          <a:bodyPr anchor="t" anchorCtr="0">
            <a:noAutofit/>
          </a:bodyPr>
          <a:lstStyle>
            <a:lvl1pPr algn="l">
              <a:defRPr sz="2800" b="1" cap="all">
                <a:solidFill>
                  <a:srgbClr val="32812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3242999"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4" name="Content Placeholder 3"/>
          <p:cNvSpPr>
            <a:spLocks noGrp="1"/>
          </p:cNvSpPr>
          <p:nvPr>
            <p:ph sz="half" idx="2"/>
          </p:nvPr>
        </p:nvSpPr>
        <p:spPr>
          <a:xfrm>
            <a:off x="6045399"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8" name="Content Placeholder 2"/>
          <p:cNvSpPr>
            <a:spLocks noGrp="1"/>
          </p:cNvSpPr>
          <p:nvPr>
            <p:ph sz="half" idx="11"/>
          </p:nvPr>
        </p:nvSpPr>
        <p:spPr>
          <a:xfrm>
            <a:off x="440598" y="2940050"/>
            <a:ext cx="2628000" cy="318611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sp>
        <p:nvSpPr>
          <p:cNvPr id="10" name="Picture Placeholder 9"/>
          <p:cNvSpPr>
            <a:spLocks noGrp="1"/>
          </p:cNvSpPr>
          <p:nvPr>
            <p:ph type="pic" sz="quarter" idx="12"/>
          </p:nvPr>
        </p:nvSpPr>
        <p:spPr>
          <a:xfrm>
            <a:off x="440598" y="860425"/>
            <a:ext cx="2628040" cy="2079625"/>
          </a:xfrm>
        </p:spPr>
        <p:txBody>
          <a:bodyPr/>
          <a:lstStyle/>
          <a:p>
            <a:r>
              <a:rPr lang="en-US" smtClean="0"/>
              <a:t>Click icon to add picture</a:t>
            </a:r>
            <a:endParaRPr lang="en-US"/>
          </a:p>
        </p:txBody>
      </p:sp>
      <p:sp>
        <p:nvSpPr>
          <p:cNvPr id="13" name="Picture Placeholder 9"/>
          <p:cNvSpPr>
            <a:spLocks noGrp="1"/>
          </p:cNvSpPr>
          <p:nvPr>
            <p:ph type="pic" sz="quarter" idx="13"/>
          </p:nvPr>
        </p:nvSpPr>
        <p:spPr>
          <a:xfrm>
            <a:off x="6045359" y="860425"/>
            <a:ext cx="2628040" cy="2079625"/>
          </a:xfrm>
        </p:spPr>
        <p:txBody>
          <a:bodyPr/>
          <a:lstStyle/>
          <a:p>
            <a:r>
              <a:rPr lang="en-US" smtClean="0"/>
              <a:t>Click icon to add picture</a:t>
            </a:r>
            <a:endParaRPr lang="en-US"/>
          </a:p>
        </p:txBody>
      </p:sp>
      <p:sp>
        <p:nvSpPr>
          <p:cNvPr id="15" name="Picture Placeholder 9"/>
          <p:cNvSpPr>
            <a:spLocks noGrp="1"/>
          </p:cNvSpPr>
          <p:nvPr>
            <p:ph type="pic" sz="quarter" idx="14"/>
          </p:nvPr>
        </p:nvSpPr>
        <p:spPr>
          <a:xfrm>
            <a:off x="3242959" y="860425"/>
            <a:ext cx="2628040" cy="2079625"/>
          </a:xfrm>
        </p:spPr>
        <p:txBody>
          <a:bodyPr/>
          <a:lstStyle/>
          <a:p>
            <a:r>
              <a:rPr lang="en-US" smtClean="0"/>
              <a:t>Click icon to add picture</a:t>
            </a:r>
            <a:endParaRPr lang="en-US"/>
          </a:p>
        </p:txBody>
      </p:sp>
      <p:cxnSp>
        <p:nvCxnSpPr>
          <p:cNvPr id="16" name="Straight Connector 15"/>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695357445"/>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
        <p:nvSpPr>
          <p:cNvPr id="15"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DOI or URL</a:t>
            </a:r>
            <a:endParaRPr lang="en-US" dirty="0"/>
          </a:p>
        </p:txBody>
      </p:sp>
      <p:cxnSp>
        <p:nvCxnSpPr>
          <p:cNvPr id="13" name="Straight Connector 12"/>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536432" y="3875845"/>
            <a:ext cx="3960955" cy="2255434"/>
          </a:xfrm>
        </p:spPr>
        <p:txBody>
          <a:bodyPr/>
          <a:lstStyle>
            <a:lvl1pPr marL="180000" indent="-180000">
              <a:lnSpc>
                <a:spcPct val="120000"/>
              </a:lnSpc>
              <a:spcBef>
                <a:spcPts val="0"/>
              </a:spcBef>
              <a:spcAft>
                <a:spcPts val="300"/>
              </a:spcAft>
              <a:buFont typeface="Arial"/>
              <a:buChar char="•"/>
              <a:defRPr sz="24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7017425" y="274641"/>
            <a:ext cx="1669375" cy="1630359"/>
          </a:xfrm>
        </p:spPr>
        <p:txBody>
          <a:bodyPr/>
          <a:lstStyle>
            <a:lvl1pPr>
              <a:defRPr baseline="0"/>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4686300" y="1981200"/>
            <a:ext cx="4000500" cy="4149725"/>
          </a:xfrm>
        </p:spPr>
        <p:txBody>
          <a:bodyPr/>
          <a:lstStyle>
            <a:lvl1pPr>
              <a:defRPr baseline="0"/>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536433" y="1981200"/>
            <a:ext cx="3960955" cy="1893888"/>
          </a:xfrm>
        </p:spPr>
        <p:txBody>
          <a:body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04635" y="-10949"/>
            <a:ext cx="550800" cy="7007225"/>
          </a:xfrm>
        </p:spPr>
        <p:txBody>
          <a:bodyPr vert="vert270" lIns="0" tIns="36000" rIns="0" bIns="36000">
            <a:noAutofit/>
          </a:bodyPr>
          <a:lstStyle>
            <a:lvl1pPr marL="0" algn="r" defTabSz="457200" rtl="0" eaLnBrk="1" latinLnBrk="0" hangingPunct="1">
              <a:defRPr lang="en-US" sz="4000" kern="1200" dirty="0" smtClean="0">
                <a:solidFill>
                  <a:srgbClr val="FDB002">
                    <a:alpha val="32000"/>
                  </a:srgbClr>
                </a:solidFill>
                <a:latin typeface="Arial"/>
                <a:ea typeface="+mn-ea"/>
                <a:cs typeface="Arial"/>
              </a:defRPr>
            </a:lvl1pPr>
          </a:lstStyle>
          <a:p>
            <a:pPr lvl="0"/>
            <a:r>
              <a:rPr lang="en-US" dirty="0" smtClean="0"/>
              <a:t>topic</a:t>
            </a:r>
          </a:p>
        </p:txBody>
      </p:sp>
      <p:sp>
        <p:nvSpPr>
          <p:cNvPr id="14" name="Content Placeholder 3"/>
          <p:cNvSpPr>
            <a:spLocks noGrp="1"/>
          </p:cNvSpPr>
          <p:nvPr>
            <p:ph sz="half" idx="17" hasCustomPrompt="1"/>
          </p:nvPr>
        </p:nvSpPr>
        <p:spPr>
          <a:xfrm>
            <a:off x="536433" y="274641"/>
            <a:ext cx="6480992" cy="1630359"/>
          </a:xfrm>
        </p:spPr>
        <p:txBody>
          <a:bodyPr>
            <a:normAutofit/>
          </a:bodyPr>
          <a:lstStyle>
            <a:lvl1pPr marL="0" indent="0">
              <a:lnSpc>
                <a:spcPct val="120000"/>
              </a:lnSpc>
              <a:spcBef>
                <a:spcPts val="0"/>
              </a:spcBef>
              <a:spcAft>
                <a:spcPts val="300"/>
              </a:spcAft>
              <a:buFont typeface="Arial"/>
              <a:buNone/>
              <a:defRPr sz="32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Title/Author clipping or citation</a:t>
            </a:r>
          </a:p>
        </p:txBody>
      </p:sp>
    </p:spTree>
    <p:extLst>
      <p:ext uri="{BB962C8B-B14F-4D97-AF65-F5344CB8AC3E}">
        <p14:creationId xmlns:p14="http://schemas.microsoft.com/office/powerpoint/2010/main" val="591968654"/>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469875"/>
          </a:xfrm>
        </p:spPr>
        <p:txBody>
          <a:bodyPr anchor="t" anchorCtr="0">
            <a:noAutofit/>
          </a:bodyPr>
          <a:lstStyle>
            <a:lvl1pPr algn="l">
              <a:defRPr sz="2800" b="1" cap="all">
                <a:solidFill>
                  <a:srgbClr val="328127"/>
                </a:solidFill>
              </a:defRPr>
            </a:lvl1pPr>
          </a:lstStyle>
          <a:p>
            <a:r>
              <a:rPr lang="en-US" smtClean="0"/>
              <a:t>Click to edit Master title style</a:t>
            </a:r>
            <a:endParaRPr lang="en-US" dirty="0"/>
          </a:p>
        </p:txBody>
      </p:sp>
      <p:sp>
        <p:nvSpPr>
          <p:cNvPr id="4" name="Content Placeholder 3"/>
          <p:cNvSpPr>
            <a:spLocks noGrp="1"/>
          </p:cNvSpPr>
          <p:nvPr>
            <p:ph sz="half" idx="2"/>
          </p:nvPr>
        </p:nvSpPr>
        <p:spPr>
          <a:xfrm>
            <a:off x="6045399" y="860425"/>
            <a:ext cx="2628000" cy="52657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p:txBody>
      </p:sp>
      <p:sp>
        <p:nvSpPr>
          <p:cNvPr id="8" name="Content Placeholder 2"/>
          <p:cNvSpPr>
            <a:spLocks noGrp="1"/>
          </p:cNvSpPr>
          <p:nvPr>
            <p:ph sz="half" idx="11"/>
          </p:nvPr>
        </p:nvSpPr>
        <p:spPr>
          <a:xfrm>
            <a:off x="440597" y="860425"/>
            <a:ext cx="5430401" cy="52657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p:txBody>
      </p:sp>
      <p:cxnSp>
        <p:nvCxnSpPr>
          <p:cNvPr id="10" name="Straight Connector 9"/>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1464821970"/>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40"/>
            <a:ext cx="8229600" cy="502720"/>
          </a:xfrm>
        </p:spPr>
        <p:txBody>
          <a:bodyPr anchor="t" anchorCtr="0">
            <a:normAutofit/>
          </a:bodyPr>
          <a:lstStyle>
            <a:lvl1pPr algn="l">
              <a:defRPr sz="2800" b="1" cap="all">
                <a:solidFill>
                  <a:srgbClr val="328127"/>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874735"/>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20410"/>
            <a:ext cx="4040188" cy="450653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sp>
        <p:nvSpPr>
          <p:cNvPr id="5" name="Text Placeholder 4"/>
          <p:cNvSpPr>
            <a:spLocks noGrp="1"/>
          </p:cNvSpPr>
          <p:nvPr>
            <p:ph type="body" sz="quarter" idx="3"/>
          </p:nvPr>
        </p:nvSpPr>
        <p:spPr>
          <a:xfrm>
            <a:off x="4645027" y="874735"/>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1620410"/>
            <a:ext cx="4041775" cy="450653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p:txBody>
      </p:sp>
      <p:cxnSp>
        <p:nvCxnSpPr>
          <p:cNvPr id="13" name="Straight Connector 12"/>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757837598"/>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2800" b="1" cap="all">
                <a:solidFill>
                  <a:srgbClr val="328127"/>
                </a:solidFill>
              </a:defRPr>
            </a:lvl1pPr>
          </a:lstStyle>
          <a:p>
            <a:r>
              <a:rPr lang="en-US" smtClean="0"/>
              <a:t>Click to edit Master title style</a:t>
            </a:r>
            <a:endParaRPr lang="en-US" dirty="0"/>
          </a:p>
        </p:txBody>
      </p:sp>
      <p:cxnSp>
        <p:nvCxnSpPr>
          <p:cNvPr id="6" name="Straight Connector 5"/>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45220011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440598" y="6349719"/>
            <a:ext cx="7157051" cy="0"/>
          </a:xfrm>
          <a:prstGeom prst="line">
            <a:avLst/>
          </a:prstGeom>
          <a:ln w="3175" cmpd="sng">
            <a:solidFill>
              <a:srgbClr val="32812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441325" y="6407149"/>
            <a:ext cx="7156324" cy="383119"/>
          </a:xfrm>
        </p:spPr>
        <p:txBody>
          <a:bodyPr lIns="0" anchor="ctr" anchorCtr="0">
            <a:noAutofit/>
          </a:bodyPr>
          <a:lstStyle>
            <a:lvl1pPr marL="0" indent="0" algn="r">
              <a:buNone/>
              <a:defRPr sz="900" b="0" cap="none"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48137533"/>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noAutofit/>
          </a:bodyPr>
          <a:lstStyle>
            <a:lvl1pPr>
              <a:defRPr sz="4800">
                <a:solidFill>
                  <a:srgbClr val="339837"/>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4353858"/>
            <a:ext cx="6400800" cy="1606679"/>
          </a:xfrm>
        </p:spPr>
        <p:txBody>
          <a:bodyPr/>
          <a:lstStyle>
            <a:lvl1pPr marL="0" indent="0" algn="ctr">
              <a:buNone/>
              <a:defRPr>
                <a:solidFill>
                  <a:schemeClr val="tx1">
                    <a:tint val="75000"/>
                  </a:schemeClr>
                </a:solidFill>
                <a:latin typeface="Arial Narrow"/>
                <a:cs typeface="Arial Narrow"/>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cxnSp>
        <p:nvCxnSpPr>
          <p:cNvPr id="6" name="Straight Connector 5"/>
          <p:cNvCxnSpPr/>
          <p:nvPr userDrawn="1"/>
        </p:nvCxnSpPr>
        <p:spPr>
          <a:xfrm>
            <a:off x="440598" y="6349719"/>
            <a:ext cx="7157051"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33895" y="6214910"/>
            <a:ext cx="962526" cy="638475"/>
          </a:xfrm>
          <a:prstGeom prst="rect">
            <a:avLst/>
          </a:prstGeom>
        </p:spPr>
      </p:pic>
    </p:spTree>
    <p:extLst>
      <p:ext uri="{BB962C8B-B14F-4D97-AF65-F5344CB8AC3E}">
        <p14:creationId xmlns:p14="http://schemas.microsoft.com/office/powerpoint/2010/main" val="3738611773"/>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B276FCF6-94ED-D741-982F-346165390AB3}" type="datetimeFigureOut">
              <a:rPr lang="en-US" smtClean="0"/>
              <a:t>2015-10-29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05A9A66-B02D-9A45-A8E8-6ACCDA4B9F37}" type="slidenum">
              <a:rPr lang="en-US" smtClean="0"/>
              <a:t>‹#›</a:t>
            </a:fld>
            <a:endParaRPr lang="en-US"/>
          </a:p>
        </p:txBody>
      </p:sp>
    </p:spTree>
    <p:extLst>
      <p:ext uri="{BB962C8B-B14F-4D97-AF65-F5344CB8AC3E}">
        <p14:creationId xmlns:p14="http://schemas.microsoft.com/office/powerpoint/2010/main" val="369205060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0" tIns="45720" rIns="0" bIns="45720"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68" r:id="rId3"/>
    <p:sldLayoutId id="2147483667" r:id="rId4"/>
    <p:sldLayoutId id="2147483652" r:id="rId5"/>
    <p:sldLayoutId id="2147483677" r:id="rId6"/>
    <p:sldLayoutId id="2147483679" r:id="rId7"/>
    <p:sldLayoutId id="2147483678" r:id="rId8"/>
    <p:sldLayoutId id="2147483653" r:id="rId9"/>
    <p:sldLayoutId id="2147483654" r:id="rId10"/>
    <p:sldLayoutId id="2147483655" r:id="rId11"/>
    <p:sldLayoutId id="2147483649" r:id="rId12"/>
    <p:sldLayoutId id="2147483680" r:id="rId13"/>
  </p:sldLayoutIdLst>
  <p:timing>
    <p:tnLst>
      <p:par>
        <p:cTn xmlns:p14="http://schemas.microsoft.com/office/powerpoint/2010/main" id="1" dur="indefinite" restart="never" nodeType="tmRoot"/>
      </p:par>
    </p:tnLst>
  </p:timing>
  <p:txStyles>
    <p:titleStyle>
      <a:lvl1pPr algn="l" defTabSz="457200" rtl="0" eaLnBrk="1" latinLnBrk="0" hangingPunct="1">
        <a:spcBef>
          <a:spcPct val="0"/>
        </a:spcBef>
        <a:buNone/>
        <a:defRPr sz="2800" b="1" kern="1200" cap="all">
          <a:solidFill>
            <a:srgbClr val="328127"/>
          </a:solidFill>
          <a:latin typeface="Arial"/>
          <a:ea typeface="+mj-ea"/>
          <a:cs typeface="Arial"/>
        </a:defRPr>
      </a:lvl1pPr>
    </p:titleStyle>
    <p:bodyStyle>
      <a:lvl1pPr marL="0" indent="0" algn="l" defTabSz="457200" rtl="0" eaLnBrk="1" latinLnBrk="0" hangingPunct="1">
        <a:spcBef>
          <a:spcPct val="20000"/>
        </a:spcBef>
        <a:buFont typeface="Arial"/>
        <a:buNone/>
        <a:defRPr sz="3200" kern="1200">
          <a:solidFill>
            <a:schemeClr val="tx1"/>
          </a:solidFill>
          <a:latin typeface="Arial Narrow"/>
          <a:ea typeface="+mn-ea"/>
          <a:cs typeface="Arial Narrow"/>
        </a:defRPr>
      </a:lvl1pPr>
      <a:lvl2pPr marL="742950" indent="-285750" algn="l" defTabSz="457200" rtl="0" eaLnBrk="1" latinLnBrk="0" hangingPunct="1">
        <a:spcBef>
          <a:spcPct val="20000"/>
        </a:spcBef>
        <a:buFont typeface="Arial"/>
        <a:buChar char="•"/>
        <a:defRPr sz="2800" kern="1200">
          <a:solidFill>
            <a:schemeClr val="tx1"/>
          </a:solidFill>
          <a:latin typeface="Arial Narrow"/>
          <a:ea typeface="+mn-ea"/>
          <a:cs typeface="Arial Narrow"/>
        </a:defRPr>
      </a:lvl2pPr>
      <a:lvl3pPr marL="1143000" indent="-228600" algn="l" defTabSz="457200" rtl="0" eaLnBrk="1" latinLnBrk="0" hangingPunct="1">
        <a:spcBef>
          <a:spcPct val="20000"/>
        </a:spcBef>
        <a:buFont typeface="Wingdings" charset="2"/>
        <a:buChar char="§"/>
        <a:defRPr sz="2400" kern="1200">
          <a:solidFill>
            <a:schemeClr val="tx1"/>
          </a:solidFill>
          <a:latin typeface="Arial Narrow"/>
          <a:ea typeface="+mn-ea"/>
          <a:cs typeface="Arial Narrow"/>
        </a:defRPr>
      </a:lvl3pPr>
      <a:lvl4pPr marL="16002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4pPr>
      <a:lvl5pPr marL="2057400" indent="-228600" algn="l" defTabSz="457200" rtl="0" eaLnBrk="1" latinLnBrk="0" hangingPunct="1">
        <a:spcBef>
          <a:spcPct val="20000"/>
        </a:spcBef>
        <a:buFont typeface="Arial"/>
        <a:buChar char="»"/>
        <a:defRPr sz="2000" kern="1200">
          <a:solidFill>
            <a:schemeClr val="tx1"/>
          </a:solidFill>
          <a:latin typeface="Arial Narrow"/>
          <a:ea typeface="+mn-ea"/>
          <a:cs typeface="Arial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www.tdwg.org/standards/" TargetMode="External"/><Relationship Id="rId4" Type="http://schemas.openxmlformats.org/officeDocument/2006/relationships/image" Target="../media/image6.gif"/><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hyperlink" Target="https://xkcd.com/927/" TargetMode="External"/><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6.gif"/><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rs.tdwg.org/dwc/terms/"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rs.tdwg.org/dwc/terms/simple/index.htm" TargetMode="External"/><Relationship Id="rId4"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hyperlink" Target="http://www.essentialsql.com/get-ready-to-learn-sql-database-normalization-explained-in-simple-english/" TargetMode="External"/><Relationship Id="rId4" Type="http://schemas.openxmlformats.org/officeDocument/2006/relationships/hyperlink" Target="http://databases.about.com/od/specificproducts/a/normalization.htm" TargetMode="External"/><Relationship Id="rId5" Type="http://schemas.openxmlformats.org/officeDocument/2006/relationships/hyperlink" Target="http://www.dotnet-tricks.com/Tutorial/sqlserver/756N210512-Database-Normalization-Basics.html" TargetMode="Externa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hyperlink" Target="http://rs.tdwg.org/dwc/terms/guides/text/index.htm" TargetMode="External"/><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tools.gbif.org/dwca-validator/extensions.do"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3.png"/><Relationship Id="rId5"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Data publishing workshop at NINA, Trondheim – 29-30 October 2015</a:t>
            </a:r>
          </a:p>
        </p:txBody>
      </p:sp>
      <p:sp>
        <p:nvSpPr>
          <p:cNvPr id="3" name="Title 2"/>
          <p:cNvSpPr>
            <a:spLocks noGrp="1"/>
          </p:cNvSpPr>
          <p:nvPr>
            <p:ph type="title"/>
          </p:nvPr>
        </p:nvSpPr>
        <p:spPr>
          <a:xfrm>
            <a:off x="440597" y="4676775"/>
            <a:ext cx="8054116" cy="720725"/>
          </a:xfrm>
        </p:spPr>
        <p:txBody>
          <a:bodyPr/>
          <a:lstStyle/>
          <a:p>
            <a:r>
              <a:rPr lang="en-GB" sz="3600" b="1" dirty="0" smtClean="0">
                <a:solidFill>
                  <a:srgbClr val="3E9034"/>
                </a:solidFill>
              </a:rPr>
              <a:t>Darwin Core &amp; Darwin Core Archive</a:t>
            </a:r>
            <a:endParaRPr lang="en-GB" sz="2400" dirty="0">
              <a:solidFill>
                <a:srgbClr val="3E9034"/>
              </a:solidFill>
            </a:endParaRPr>
          </a:p>
        </p:txBody>
      </p:sp>
      <p:sp>
        <p:nvSpPr>
          <p:cNvPr id="4" name="Text Placeholder 3"/>
          <p:cNvSpPr>
            <a:spLocks noGrp="1"/>
          </p:cNvSpPr>
          <p:nvPr>
            <p:ph type="body" idx="1"/>
          </p:nvPr>
        </p:nvSpPr>
        <p:spPr/>
        <p:txBody>
          <a:bodyPr/>
          <a:lstStyle/>
          <a:p>
            <a:r>
              <a:rPr lang="en-GB" dirty="0" smtClean="0"/>
              <a:t>Dag Endresen, GBIF </a:t>
            </a:r>
            <a:r>
              <a:rPr lang="en-GB" dirty="0"/>
              <a:t>Norway (Credits: Laura Russell</a:t>
            </a:r>
            <a:r>
              <a:rPr lang="en-GB" dirty="0" smtClean="0"/>
              <a:t>)</a:t>
            </a:r>
            <a:endParaRPr lang="en-GB"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56784" b="11908"/>
          <a:stretch/>
        </p:blipFill>
        <p:spPr>
          <a:xfrm>
            <a:off x="0" y="1704975"/>
            <a:ext cx="9144000" cy="2971800"/>
          </a:xfrm>
          <a:prstGeom prst="rect">
            <a:avLst/>
          </a:prstGeom>
        </p:spPr>
      </p:pic>
      <p:pic>
        <p:nvPicPr>
          <p:cNvPr id="7" name="Picture 6" descr="GBIF-Norway-trans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4213" y="0"/>
            <a:ext cx="4000500" cy="1168400"/>
          </a:xfrm>
          <a:prstGeom prst="rect">
            <a:avLst/>
          </a:prstGeom>
        </p:spPr>
      </p:pic>
    </p:spTree>
    <p:extLst>
      <p:ext uri="{BB962C8B-B14F-4D97-AF65-F5344CB8AC3E}">
        <p14:creationId xmlns:p14="http://schemas.microsoft.com/office/powerpoint/2010/main" val="2459945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Standards</a:t>
            </a:r>
            <a:endParaRPr lang="en-US" dirty="0"/>
          </a:p>
        </p:txBody>
      </p:sp>
      <p:sp>
        <p:nvSpPr>
          <p:cNvPr id="4" name="Text Placeholder 3"/>
          <p:cNvSpPr>
            <a:spLocks noGrp="1"/>
          </p:cNvSpPr>
          <p:nvPr>
            <p:ph type="body" sz="quarter" idx="10"/>
          </p:nvPr>
        </p:nvSpPr>
        <p:spPr/>
        <p:txBody>
          <a:bodyPr/>
          <a:lstStyle/>
          <a:p>
            <a:r>
              <a:rPr lang="en-US" dirty="0">
                <a:hlinkClick r:id="rId3"/>
              </a:rPr>
              <a:t>http://www.tdwg.org/standards</a:t>
            </a:r>
            <a:r>
              <a:rPr lang="en-US" dirty="0" smtClean="0">
                <a:hlinkClick r:id="rId3"/>
              </a:rPr>
              <a:t>/</a:t>
            </a:r>
            <a:r>
              <a:rPr lang="en-US" dirty="0" smtClean="0"/>
              <a:t> </a:t>
            </a:r>
          </a:p>
        </p:txBody>
      </p:sp>
      <p:pic>
        <p:nvPicPr>
          <p:cNvPr id="5" name="Picture 2" descr="http://www.tdwg.org/fileadmin/documentation/outreach/logo_bi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235" y="1326053"/>
            <a:ext cx="4211844" cy="223942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396080" y="919646"/>
            <a:ext cx="4618738" cy="4893647"/>
          </a:xfrm>
          <a:prstGeom prst="rect">
            <a:avLst/>
          </a:prstGeom>
        </p:spPr>
        <p:txBody>
          <a:bodyPr wrap="square">
            <a:spAutoFit/>
          </a:bodyPr>
          <a:lstStyle/>
          <a:p>
            <a:r>
              <a:rPr lang="en-US" sz="2400" b="1" dirty="0" smtClean="0">
                <a:solidFill>
                  <a:srgbClr val="C00000"/>
                </a:solidFill>
                <a:latin typeface="Arial Narrow"/>
                <a:cs typeface="Arial Narrow"/>
              </a:rPr>
              <a:t>ABCD</a:t>
            </a:r>
            <a:r>
              <a:rPr lang="en-US" sz="2400" b="1" dirty="0" smtClean="0">
                <a:latin typeface="Arial Narrow"/>
                <a:cs typeface="Arial Narrow"/>
              </a:rPr>
              <a:t> </a:t>
            </a:r>
            <a:r>
              <a:rPr lang="en-US" sz="2400" dirty="0">
                <a:latin typeface="Arial Narrow"/>
                <a:cs typeface="Arial Narrow"/>
              </a:rPr>
              <a:t>Access to Biological Collection </a:t>
            </a:r>
            <a:r>
              <a:rPr lang="en-US" sz="2400" dirty="0" smtClean="0">
                <a:latin typeface="Arial Narrow"/>
                <a:cs typeface="Arial Narrow"/>
              </a:rPr>
              <a:t>Data (2005)</a:t>
            </a:r>
          </a:p>
          <a:p>
            <a:endParaRPr lang="es-ES" sz="2400" dirty="0" smtClean="0">
              <a:latin typeface="Arial Narrow"/>
              <a:cs typeface="Arial Narrow"/>
            </a:endParaRPr>
          </a:p>
          <a:p>
            <a:r>
              <a:rPr lang="en-US" sz="2400" b="1" dirty="0" err="1" smtClean="0">
                <a:solidFill>
                  <a:srgbClr val="C00000"/>
                </a:solidFill>
                <a:latin typeface="Arial Narrow"/>
                <a:cs typeface="Arial Narrow"/>
              </a:rPr>
              <a:t>DwC</a:t>
            </a:r>
            <a:r>
              <a:rPr lang="en-US" sz="2400" b="1" dirty="0" smtClean="0">
                <a:latin typeface="Arial Narrow"/>
                <a:cs typeface="Arial Narrow"/>
              </a:rPr>
              <a:t> </a:t>
            </a:r>
            <a:r>
              <a:rPr lang="en-US" sz="2400" dirty="0">
                <a:latin typeface="Arial Narrow"/>
                <a:cs typeface="Arial Narrow"/>
              </a:rPr>
              <a:t>D</a:t>
            </a:r>
            <a:r>
              <a:rPr lang="en-US" sz="2400" dirty="0" smtClean="0">
                <a:latin typeface="Arial Narrow"/>
                <a:cs typeface="Arial Narrow"/>
              </a:rPr>
              <a:t>arwin Core (2009)</a:t>
            </a:r>
          </a:p>
          <a:p>
            <a:endParaRPr lang="es-ES" sz="2400" dirty="0">
              <a:latin typeface="Arial Narrow"/>
              <a:cs typeface="Arial Narrow"/>
            </a:endParaRPr>
          </a:p>
          <a:p>
            <a:r>
              <a:rPr lang="es-ES" sz="2400" b="1" dirty="0" smtClean="0">
                <a:solidFill>
                  <a:srgbClr val="C00000"/>
                </a:solidFill>
                <a:latin typeface="Arial Narrow"/>
                <a:cs typeface="Arial Narrow"/>
              </a:rPr>
              <a:t>AC</a:t>
            </a:r>
            <a:r>
              <a:rPr lang="es-ES" sz="2400" dirty="0" smtClean="0">
                <a:latin typeface="Arial Narrow"/>
                <a:cs typeface="Arial Narrow"/>
              </a:rPr>
              <a:t> </a:t>
            </a:r>
            <a:r>
              <a:rPr lang="es-ES" sz="2400" dirty="0" err="1">
                <a:latin typeface="Arial Narrow"/>
                <a:cs typeface="Arial Narrow"/>
              </a:rPr>
              <a:t>Audubon</a:t>
            </a:r>
            <a:r>
              <a:rPr lang="es-ES" sz="2400" dirty="0">
                <a:latin typeface="Arial Narrow"/>
                <a:cs typeface="Arial Narrow"/>
              </a:rPr>
              <a:t> </a:t>
            </a:r>
            <a:r>
              <a:rPr lang="es-ES" sz="2400" dirty="0" err="1">
                <a:latin typeface="Arial Narrow"/>
                <a:cs typeface="Arial Narrow"/>
              </a:rPr>
              <a:t>Core</a:t>
            </a:r>
            <a:r>
              <a:rPr lang="es-ES" sz="2400" dirty="0">
                <a:latin typeface="Arial Narrow"/>
                <a:cs typeface="Arial Narrow"/>
              </a:rPr>
              <a:t> Multimedia </a:t>
            </a:r>
            <a:r>
              <a:rPr lang="es-ES" sz="2400" dirty="0" err="1">
                <a:latin typeface="Arial Narrow"/>
                <a:cs typeface="Arial Narrow"/>
              </a:rPr>
              <a:t>Resources</a:t>
            </a:r>
            <a:r>
              <a:rPr lang="es-ES" sz="2400" dirty="0">
                <a:latin typeface="Arial Narrow"/>
                <a:cs typeface="Arial Narrow"/>
              </a:rPr>
              <a:t> </a:t>
            </a:r>
            <a:r>
              <a:rPr lang="es-ES" sz="2400" dirty="0" err="1">
                <a:latin typeface="Arial Narrow"/>
                <a:cs typeface="Arial Narrow"/>
              </a:rPr>
              <a:t>Metadata</a:t>
            </a:r>
            <a:r>
              <a:rPr lang="es-ES" sz="2400" dirty="0">
                <a:latin typeface="Arial Narrow"/>
                <a:cs typeface="Arial Narrow"/>
              </a:rPr>
              <a:t> </a:t>
            </a:r>
            <a:r>
              <a:rPr lang="es-ES" sz="2400" dirty="0" err="1" smtClean="0">
                <a:latin typeface="Arial Narrow"/>
                <a:cs typeface="Arial Narrow"/>
              </a:rPr>
              <a:t>Schema</a:t>
            </a:r>
            <a:r>
              <a:rPr lang="es-ES" sz="2400" dirty="0" smtClean="0">
                <a:latin typeface="Arial Narrow"/>
                <a:cs typeface="Arial Narrow"/>
              </a:rPr>
              <a:t> (2013)</a:t>
            </a:r>
            <a:endParaRPr lang="es-ES" sz="2400" dirty="0">
              <a:latin typeface="Arial Narrow"/>
              <a:cs typeface="Arial Narrow"/>
            </a:endParaRPr>
          </a:p>
          <a:p>
            <a:endParaRPr lang="es-ES" sz="2400" b="1" dirty="0">
              <a:solidFill>
                <a:srgbClr val="C00000"/>
              </a:solidFill>
              <a:latin typeface="Arial Narrow"/>
              <a:cs typeface="Arial Narrow"/>
            </a:endParaRPr>
          </a:p>
          <a:p>
            <a:r>
              <a:rPr lang="en-US" sz="2400" b="1" dirty="0">
                <a:solidFill>
                  <a:srgbClr val="C00000"/>
                </a:solidFill>
                <a:latin typeface="Arial Narrow"/>
                <a:cs typeface="Arial Narrow"/>
              </a:rPr>
              <a:t>NCD</a:t>
            </a:r>
            <a:r>
              <a:rPr lang="en-US" sz="2400" dirty="0">
                <a:solidFill>
                  <a:srgbClr val="C00000"/>
                </a:solidFill>
                <a:latin typeface="Arial Narrow"/>
                <a:cs typeface="Arial Narrow"/>
              </a:rPr>
              <a:t> </a:t>
            </a:r>
            <a:r>
              <a:rPr lang="en-US" sz="2400" dirty="0">
                <a:latin typeface="Arial Narrow"/>
                <a:cs typeface="Arial Narrow"/>
              </a:rPr>
              <a:t>Natural Collection Descriptions (Draft</a:t>
            </a:r>
            <a:r>
              <a:rPr lang="en-US" sz="2400" dirty="0" smtClean="0">
                <a:latin typeface="Arial Narrow"/>
                <a:cs typeface="Arial Narrow"/>
              </a:rPr>
              <a:t>)</a:t>
            </a:r>
          </a:p>
          <a:p>
            <a:endParaRPr lang="en-US" sz="2400" b="1" dirty="0" smtClean="0">
              <a:solidFill>
                <a:srgbClr val="C00000"/>
              </a:solidFill>
              <a:latin typeface="Arial Narrow"/>
              <a:cs typeface="Arial Narrow"/>
            </a:endParaRPr>
          </a:p>
          <a:p>
            <a:endParaRPr lang="en-US" sz="2400" b="1" dirty="0">
              <a:solidFill>
                <a:srgbClr val="C00000"/>
              </a:solidFill>
              <a:latin typeface="Arial Narrow"/>
              <a:cs typeface="Arial Narrow"/>
            </a:endParaRPr>
          </a:p>
          <a:p>
            <a:r>
              <a:rPr lang="en-US" sz="2400" b="1" dirty="0" smtClean="0">
                <a:solidFill>
                  <a:srgbClr val="C00000"/>
                </a:solidFill>
                <a:latin typeface="Arial Narrow"/>
                <a:cs typeface="Arial Narrow"/>
              </a:rPr>
              <a:t>EML </a:t>
            </a:r>
            <a:r>
              <a:rPr lang="en-US" sz="2400" dirty="0" smtClean="0">
                <a:latin typeface="Arial Narrow"/>
                <a:cs typeface="Arial Narrow"/>
              </a:rPr>
              <a:t>Ecological Metadata Language</a:t>
            </a:r>
            <a:endParaRPr lang="es-ES" sz="2400" b="1" dirty="0" smtClean="0">
              <a:solidFill>
                <a:srgbClr val="C00000"/>
              </a:solidFill>
              <a:latin typeface="Arial Narrow"/>
              <a:cs typeface="Arial Narrow"/>
            </a:endParaRPr>
          </a:p>
        </p:txBody>
      </p:sp>
    </p:spTree>
    <p:extLst>
      <p:ext uri="{BB962C8B-B14F-4D97-AF65-F5344CB8AC3E}">
        <p14:creationId xmlns:p14="http://schemas.microsoft.com/office/powerpoint/2010/main" val="65261103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232" y="274641"/>
            <a:ext cx="6739905" cy="1143000"/>
          </a:xfrm>
        </p:spPr>
        <p:txBody>
          <a:bodyPr/>
          <a:lstStyle/>
          <a:p>
            <a:r>
              <a:rPr lang="en-US" dirty="0" smtClean="0"/>
              <a:t>Data standards</a:t>
            </a:r>
            <a:endParaRPr lang="en-US" dirty="0"/>
          </a:p>
        </p:txBody>
      </p:sp>
      <p:pic>
        <p:nvPicPr>
          <p:cNvPr id="4" name="Picture 3" descr="Cartoon standard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516" y="1176093"/>
            <a:ext cx="7405959" cy="4191773"/>
          </a:xfrm>
          <a:prstGeom prst="rect">
            <a:avLst/>
          </a:prstGeom>
        </p:spPr>
      </p:pic>
      <p:sp>
        <p:nvSpPr>
          <p:cNvPr id="5" name="Rectangle 4"/>
          <p:cNvSpPr/>
          <p:nvPr/>
        </p:nvSpPr>
        <p:spPr>
          <a:xfrm>
            <a:off x="999436" y="5524598"/>
            <a:ext cx="5714287" cy="707836"/>
          </a:xfrm>
          <a:prstGeom prst="rect">
            <a:avLst/>
          </a:prstGeom>
        </p:spPr>
        <p:txBody>
          <a:bodyPr wrap="square" lIns="91388" tIns="45695" rIns="91388" bIns="45695">
            <a:spAutoFit/>
          </a:bodyPr>
          <a:lstStyle/>
          <a:p>
            <a:r>
              <a:rPr lang="en-US" sz="2000" dirty="0">
                <a:solidFill>
                  <a:schemeClr val="accent3"/>
                </a:solidFill>
              </a:rPr>
              <a:t>Important principle: </a:t>
            </a:r>
            <a:r>
              <a:rPr lang="en-US" sz="2000" i="1" dirty="0">
                <a:solidFill>
                  <a:schemeClr val="accent3"/>
                </a:solidFill>
              </a:rPr>
              <a:t>Re-use of terms from standardized terminologies wherever possible.</a:t>
            </a:r>
          </a:p>
        </p:txBody>
      </p:sp>
      <p:sp>
        <p:nvSpPr>
          <p:cNvPr id="6" name="Rectangle 5"/>
          <p:cNvSpPr>
            <a:spLocks noGrp="1" noChangeArrowheads="1"/>
          </p:cNvSpPr>
          <p:nvPr>
            <p:ph type="ftr" sz="quarter" idx="10"/>
          </p:nvPr>
        </p:nvSpPr>
        <p:spPr>
          <a:xfrm>
            <a:off x="457200" y="6356351"/>
            <a:ext cx="213360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502" indent="-285575">
              <a:defRPr sz="2400">
                <a:solidFill>
                  <a:schemeClr val="tx1"/>
                </a:solidFill>
                <a:latin typeface="Arial" charset="0"/>
                <a:ea typeface="ＭＳ Ｐゴシック" charset="0"/>
              </a:defRPr>
            </a:lvl2pPr>
            <a:lvl3pPr marL="1142311" indent="-228463">
              <a:defRPr sz="2400">
                <a:solidFill>
                  <a:schemeClr val="tx1"/>
                </a:solidFill>
                <a:latin typeface="Arial" charset="0"/>
                <a:ea typeface="ＭＳ Ｐゴシック" charset="0"/>
              </a:defRPr>
            </a:lvl3pPr>
            <a:lvl4pPr marL="1599236" indent="-228463">
              <a:defRPr sz="2400">
                <a:solidFill>
                  <a:schemeClr val="tx1"/>
                </a:solidFill>
                <a:latin typeface="Arial" charset="0"/>
                <a:ea typeface="ＭＳ Ｐゴシック" charset="0"/>
              </a:defRPr>
            </a:lvl4pPr>
            <a:lvl5pPr marL="2056160" indent="-228463">
              <a:defRPr sz="2400">
                <a:solidFill>
                  <a:schemeClr val="tx1"/>
                </a:solidFill>
                <a:latin typeface="Arial" charset="0"/>
                <a:ea typeface="ＭＳ Ｐゴシック" charset="0"/>
              </a:defRPr>
            </a:lvl5pPr>
            <a:lvl6pPr marL="2513084" indent="-228463" eaLnBrk="0" fontAlgn="base" hangingPunct="0">
              <a:spcBef>
                <a:spcPct val="0"/>
              </a:spcBef>
              <a:spcAft>
                <a:spcPct val="0"/>
              </a:spcAft>
              <a:defRPr sz="2400">
                <a:solidFill>
                  <a:schemeClr val="tx1"/>
                </a:solidFill>
                <a:latin typeface="Arial" charset="0"/>
                <a:ea typeface="ＭＳ Ｐゴシック" charset="0"/>
              </a:defRPr>
            </a:lvl6pPr>
            <a:lvl7pPr marL="2970011" indent="-228463" eaLnBrk="0" fontAlgn="base" hangingPunct="0">
              <a:spcBef>
                <a:spcPct val="0"/>
              </a:spcBef>
              <a:spcAft>
                <a:spcPct val="0"/>
              </a:spcAft>
              <a:defRPr sz="2400">
                <a:solidFill>
                  <a:schemeClr val="tx1"/>
                </a:solidFill>
                <a:latin typeface="Arial" charset="0"/>
                <a:ea typeface="ＭＳ Ｐゴシック" charset="0"/>
              </a:defRPr>
            </a:lvl7pPr>
            <a:lvl8pPr marL="3426933" indent="-228463" eaLnBrk="0" fontAlgn="base" hangingPunct="0">
              <a:spcBef>
                <a:spcPct val="0"/>
              </a:spcBef>
              <a:spcAft>
                <a:spcPct val="0"/>
              </a:spcAft>
              <a:defRPr sz="2400">
                <a:solidFill>
                  <a:schemeClr val="tx1"/>
                </a:solidFill>
                <a:latin typeface="Arial" charset="0"/>
                <a:ea typeface="ＭＳ Ｐゴシック" charset="0"/>
              </a:defRPr>
            </a:lvl8pPr>
            <a:lvl9pPr marL="3883857" indent="-228463" eaLnBrk="0" fontAlgn="base" hangingPunct="0">
              <a:spcBef>
                <a:spcPct val="0"/>
              </a:spcBef>
              <a:spcAft>
                <a:spcPct val="0"/>
              </a:spcAft>
              <a:defRPr sz="2400">
                <a:solidFill>
                  <a:schemeClr val="tx1"/>
                </a:solidFill>
                <a:latin typeface="Arial" charset="0"/>
                <a:ea typeface="ＭＳ Ｐゴシック" charset="0"/>
              </a:defRPr>
            </a:lvl9pPr>
          </a:lstStyle>
          <a:p>
            <a:fld id="{28C06D8A-BE6D-1D4A-B40C-FF905270277F}" type="slidenum">
              <a:rPr lang="en-US" sz="1200"/>
              <a:pPr/>
              <a:t>3</a:t>
            </a:fld>
            <a:endParaRPr lang="en-US" sz="1200" dirty="0"/>
          </a:p>
        </p:txBody>
      </p:sp>
      <p:sp>
        <p:nvSpPr>
          <p:cNvPr id="7" name="Rectangle 6"/>
          <p:cNvSpPr/>
          <p:nvPr/>
        </p:nvSpPr>
        <p:spPr>
          <a:xfrm>
            <a:off x="4913384" y="6430189"/>
            <a:ext cx="3600678" cy="307777"/>
          </a:xfrm>
          <a:prstGeom prst="rect">
            <a:avLst/>
          </a:prstGeom>
        </p:spPr>
        <p:txBody>
          <a:bodyPr wrap="none">
            <a:spAutoFit/>
          </a:bodyPr>
          <a:lstStyle/>
          <a:p>
            <a:r>
              <a:rPr lang="en-US" sz="1400" dirty="0" smtClean="0">
                <a:solidFill>
                  <a:schemeClr val="bg1">
                    <a:lumMod val="50000"/>
                  </a:schemeClr>
                </a:solidFill>
              </a:rPr>
              <a:t>Credits: </a:t>
            </a:r>
            <a:r>
              <a:rPr lang="en-US" sz="1400" dirty="0" err="1" smtClean="0">
                <a:solidFill>
                  <a:schemeClr val="bg1">
                    <a:lumMod val="50000"/>
                  </a:schemeClr>
                </a:solidFill>
              </a:rPr>
              <a:t>xkcd</a:t>
            </a:r>
            <a:r>
              <a:rPr lang="en-US" sz="1400" dirty="0" smtClean="0">
                <a:solidFill>
                  <a:schemeClr val="bg1">
                    <a:lumMod val="50000"/>
                  </a:schemeClr>
                </a:solidFill>
              </a:rPr>
              <a:t>, </a:t>
            </a:r>
            <a:r>
              <a:rPr lang="en-US" sz="1400" dirty="0" smtClean="0">
                <a:hlinkClick r:id="rId4"/>
              </a:rPr>
              <a:t>https://xkcd.com/927/</a:t>
            </a:r>
            <a:r>
              <a:rPr lang="en-US" sz="1400" dirty="0" smtClean="0"/>
              <a:t> </a:t>
            </a:r>
            <a:r>
              <a:rPr lang="en-US" sz="1400" dirty="0" smtClean="0">
                <a:solidFill>
                  <a:srgbClr val="7F7F7F"/>
                </a:solidFill>
              </a:rPr>
              <a:t>CC-BY-NC</a:t>
            </a:r>
            <a:endParaRPr lang="en-US" sz="1400" dirty="0">
              <a:solidFill>
                <a:srgbClr val="7F7F7F"/>
              </a:solidFill>
            </a:endParaRPr>
          </a:p>
        </p:txBody>
      </p:sp>
    </p:spTree>
    <p:extLst>
      <p:ext uri="{BB962C8B-B14F-4D97-AF65-F5344CB8AC3E}">
        <p14:creationId xmlns:p14="http://schemas.microsoft.com/office/powerpoint/2010/main" val="3052614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16 at 18.08.47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3999" cy="6858000"/>
          </a:xfrm>
          <a:prstGeom prst="rect">
            <a:avLst/>
          </a:prstGeom>
        </p:spPr>
      </p:pic>
      <p:pic>
        <p:nvPicPr>
          <p:cNvPr id="11" name="Picture 7" descr="DwC-wordle.PNG"/>
          <p:cNvPicPr>
            <a:picLocks noChangeAspect="1"/>
          </p:cNvPicPr>
          <p:nvPr/>
        </p:nvPicPr>
        <p:blipFill>
          <a:blip r:embed="rId4">
            <a:alphaModFix amt="90000"/>
            <a:extLst>
              <a:ext uri="{28A0092B-C50C-407E-A947-70E740481C1C}">
                <a14:useLocalDpi xmlns:a14="http://schemas.microsoft.com/office/drawing/2010/main" val="0"/>
              </a:ext>
            </a:extLst>
          </a:blip>
          <a:srcRect/>
          <a:stretch>
            <a:fillRect/>
          </a:stretch>
        </p:blipFill>
        <p:spPr bwMode="auto">
          <a:xfrm>
            <a:off x="67596" y="657252"/>
            <a:ext cx="8974804" cy="549197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225" name="TextBox 2"/>
          <p:cNvSpPr txBox="1">
            <a:spLocks noChangeArrowheads="1"/>
          </p:cNvSpPr>
          <p:nvPr/>
        </p:nvSpPr>
        <p:spPr bwMode="auto">
          <a:xfrm>
            <a:off x="311151" y="382947"/>
            <a:ext cx="6296677" cy="584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1" tIns="45711" rIns="91421" bIns="45711">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3200" dirty="0">
                <a:solidFill>
                  <a:srgbClr val="FFFFFF"/>
                </a:solidFill>
                <a:latin typeface="Trebuchet MS" charset="0"/>
              </a:rPr>
              <a:t>Darwin Core – a glossary of terms</a:t>
            </a:r>
          </a:p>
        </p:txBody>
      </p:sp>
      <p:sp>
        <p:nvSpPr>
          <p:cNvPr id="10" name="Rectangle 9"/>
          <p:cNvSpPr/>
          <p:nvPr/>
        </p:nvSpPr>
        <p:spPr>
          <a:xfrm>
            <a:off x="67597" y="6230329"/>
            <a:ext cx="7132566" cy="430877"/>
          </a:xfrm>
          <a:prstGeom prst="rect">
            <a:avLst/>
          </a:prstGeom>
        </p:spPr>
        <p:txBody>
          <a:bodyPr wrap="square" lIns="91428" tIns="45715" rIns="91428" bIns="45715">
            <a:spAutoFit/>
          </a:bodyPr>
          <a:lstStyle/>
          <a:p>
            <a:pPr>
              <a:defRPr/>
            </a:pPr>
            <a:r>
              <a:rPr lang="en-US" sz="1100" dirty="0">
                <a:solidFill>
                  <a:schemeClr val="bg1"/>
                </a:solidFill>
              </a:rPr>
              <a:t>Wieczorek J, Bloom D, Guralnick R, Blum S, Döring M, De Giovanni R, Robertson T, and Vieglais D (2012) Darwin Core: An Evolving Community-Developed Biodiversity Data Standard. PLoS ONE 7(1): e29715. doi:10.1371/journal.pone.0029715</a:t>
            </a:r>
          </a:p>
        </p:txBody>
      </p:sp>
      <p:pic>
        <p:nvPicPr>
          <p:cNvPr id="6" name="Picture 2" descr="http://www.tdwg.org/fileadmin/documentation/outreach/logo_big.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4896" y="5517118"/>
            <a:ext cx="1483545" cy="788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2652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6954865" y="6531173"/>
            <a:ext cx="1967181" cy="26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8" tIns="45715" rIns="91428" bIns="45715">
            <a:spAutoFit/>
          </a:bodyPr>
          <a:lstStyle/>
          <a:p>
            <a:pPr>
              <a:defRPr/>
            </a:pPr>
            <a:r>
              <a:rPr lang="en-US" sz="1100" dirty="0">
                <a:effectLst>
                  <a:glow rad="101600">
                    <a:schemeClr val="bg1">
                      <a:lumMod val="85000"/>
                      <a:alpha val="75000"/>
                    </a:schemeClr>
                  </a:glow>
                </a:effectLst>
                <a:hlinkClick r:id="rId3"/>
              </a:rPr>
              <a:t>http://rs.tdwg.org/dwc/terms/</a:t>
            </a:r>
            <a:r>
              <a:rPr lang="en-US" sz="1100" dirty="0">
                <a:effectLst>
                  <a:glow rad="101600">
                    <a:schemeClr val="bg1">
                      <a:lumMod val="85000"/>
                      <a:alpha val="75000"/>
                    </a:schemeClr>
                  </a:glow>
                </a:effectLst>
              </a:rPr>
              <a:t> </a:t>
            </a:r>
          </a:p>
        </p:txBody>
      </p:sp>
      <p:sp>
        <p:nvSpPr>
          <p:cNvPr id="26626" name="Rectangle 1"/>
          <p:cNvSpPr>
            <a:spLocks noChangeArrowheads="1"/>
          </p:cNvSpPr>
          <p:nvPr/>
        </p:nvSpPr>
        <p:spPr bwMode="auto">
          <a:xfrm>
            <a:off x="76200" y="76296"/>
            <a:ext cx="8940800" cy="6728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0165" tIns="40083" rIns="80165" bIns="40083">
            <a:spAutoFit/>
          </a:bodyPr>
          <a:lstStyle/>
          <a:p>
            <a:r>
              <a:rPr lang="en-US" sz="900" b="1" dirty="0"/>
              <a:t>Record-level Terms</a:t>
            </a:r>
          </a:p>
          <a:p>
            <a:r>
              <a:rPr lang="en-US" sz="900" dirty="0" err="1"/>
              <a:t>dcterms:type</a:t>
            </a:r>
            <a:r>
              <a:rPr lang="en-US" sz="900" dirty="0"/>
              <a:t> | </a:t>
            </a:r>
            <a:r>
              <a:rPr lang="en-US" sz="900" dirty="0" err="1"/>
              <a:t>dcterms:modified</a:t>
            </a:r>
            <a:r>
              <a:rPr lang="en-US" sz="900" dirty="0"/>
              <a:t> | </a:t>
            </a:r>
            <a:r>
              <a:rPr lang="en-US" sz="900" dirty="0" err="1"/>
              <a:t>dcterms:language</a:t>
            </a:r>
            <a:r>
              <a:rPr lang="en-US" sz="900" dirty="0"/>
              <a:t> | </a:t>
            </a:r>
            <a:r>
              <a:rPr lang="en-US" sz="900" dirty="0" err="1"/>
              <a:t>dcterms:rights</a:t>
            </a:r>
            <a:r>
              <a:rPr lang="en-US" sz="900" dirty="0"/>
              <a:t> | </a:t>
            </a:r>
            <a:r>
              <a:rPr lang="en-US" sz="900" dirty="0" err="1"/>
              <a:t>dcterms:rightsHolder</a:t>
            </a:r>
            <a:r>
              <a:rPr lang="en-US" sz="900" dirty="0"/>
              <a:t> | </a:t>
            </a:r>
            <a:r>
              <a:rPr lang="en-US" sz="900" dirty="0" err="1"/>
              <a:t>dcterms:accessRights</a:t>
            </a:r>
            <a:r>
              <a:rPr lang="en-US" sz="900" dirty="0"/>
              <a:t> | </a:t>
            </a:r>
            <a:r>
              <a:rPr lang="en-US" sz="900" dirty="0" err="1"/>
              <a:t>dcterms:bibliographicCitation</a:t>
            </a:r>
            <a:r>
              <a:rPr lang="en-US" sz="900" dirty="0"/>
              <a:t> | </a:t>
            </a:r>
            <a:r>
              <a:rPr lang="en-US" sz="900" dirty="0" err="1"/>
              <a:t>dcterms:references</a:t>
            </a:r>
            <a:r>
              <a:rPr lang="en-US" sz="900" dirty="0"/>
              <a:t> | </a:t>
            </a:r>
            <a:r>
              <a:rPr lang="en-US" sz="900" b="1" dirty="0" err="1">
                <a:solidFill>
                  <a:srgbClr val="008000"/>
                </a:solidFill>
              </a:rPr>
              <a:t>institutionID</a:t>
            </a:r>
            <a:r>
              <a:rPr lang="en-US" sz="900" dirty="0">
                <a:solidFill>
                  <a:srgbClr val="008000"/>
                </a:solidFill>
              </a:rPr>
              <a:t> </a:t>
            </a:r>
            <a:r>
              <a:rPr lang="en-US" sz="900" dirty="0"/>
              <a:t>| </a:t>
            </a:r>
            <a:r>
              <a:rPr lang="en-US" sz="900" b="1" dirty="0" err="1">
                <a:solidFill>
                  <a:srgbClr val="008000"/>
                </a:solidFill>
              </a:rPr>
              <a:t>collectionID</a:t>
            </a:r>
            <a:r>
              <a:rPr lang="en-US" sz="900" dirty="0">
                <a:solidFill>
                  <a:srgbClr val="008000"/>
                </a:solidFill>
              </a:rPr>
              <a:t> </a:t>
            </a:r>
            <a:r>
              <a:rPr lang="en-US" sz="900" dirty="0"/>
              <a:t>| </a:t>
            </a:r>
            <a:r>
              <a:rPr lang="en-US" sz="900" b="1" dirty="0">
                <a:solidFill>
                  <a:srgbClr val="008000"/>
                </a:solidFill>
              </a:rPr>
              <a:t>datasetID</a:t>
            </a:r>
            <a:r>
              <a:rPr lang="en-US" sz="900" dirty="0">
                <a:solidFill>
                  <a:srgbClr val="008000"/>
                </a:solidFill>
              </a:rPr>
              <a:t> </a:t>
            </a:r>
            <a:r>
              <a:rPr lang="en-US" sz="900" dirty="0"/>
              <a:t>| </a:t>
            </a:r>
            <a:r>
              <a:rPr lang="en-US" sz="900" b="1" dirty="0" err="1">
                <a:solidFill>
                  <a:srgbClr val="008000"/>
                </a:solidFill>
              </a:rPr>
              <a:t>institutionCode</a:t>
            </a:r>
            <a:r>
              <a:rPr lang="en-US" sz="900" dirty="0">
                <a:solidFill>
                  <a:srgbClr val="008000"/>
                </a:solidFill>
              </a:rPr>
              <a:t> </a:t>
            </a:r>
            <a:r>
              <a:rPr lang="en-US" sz="900" dirty="0"/>
              <a:t>| </a:t>
            </a:r>
            <a:r>
              <a:rPr lang="en-US" sz="900" b="1" dirty="0" err="1">
                <a:solidFill>
                  <a:srgbClr val="008000"/>
                </a:solidFill>
              </a:rPr>
              <a:t>collectionCode</a:t>
            </a:r>
            <a:r>
              <a:rPr lang="en-US" sz="900" dirty="0">
                <a:solidFill>
                  <a:srgbClr val="008000"/>
                </a:solidFill>
              </a:rPr>
              <a:t> </a:t>
            </a:r>
            <a:r>
              <a:rPr lang="en-US" sz="900" dirty="0"/>
              <a:t>| </a:t>
            </a:r>
            <a:r>
              <a:rPr lang="en-US" sz="900" b="1" dirty="0" err="1">
                <a:solidFill>
                  <a:srgbClr val="008000"/>
                </a:solidFill>
              </a:rPr>
              <a:t>datasetName</a:t>
            </a:r>
            <a:r>
              <a:rPr lang="en-US" sz="900" dirty="0">
                <a:solidFill>
                  <a:srgbClr val="008000"/>
                </a:solidFill>
              </a:rPr>
              <a:t> </a:t>
            </a:r>
            <a:r>
              <a:rPr lang="en-US" sz="900" dirty="0"/>
              <a:t>| </a:t>
            </a:r>
            <a:r>
              <a:rPr lang="en-US" sz="900" dirty="0" err="1"/>
              <a:t>ownerInstitutionCode</a:t>
            </a:r>
            <a:r>
              <a:rPr lang="en-US" sz="900" dirty="0"/>
              <a:t> | </a:t>
            </a:r>
            <a:r>
              <a:rPr lang="en-US" sz="900" dirty="0" err="1"/>
              <a:t>basisOfRecord</a:t>
            </a:r>
            <a:r>
              <a:rPr lang="en-US" sz="900" dirty="0"/>
              <a:t> | </a:t>
            </a:r>
            <a:r>
              <a:rPr lang="en-US" sz="900" dirty="0" err="1"/>
              <a:t>informationWithheld</a:t>
            </a:r>
            <a:r>
              <a:rPr lang="en-US" sz="900" dirty="0"/>
              <a:t> | </a:t>
            </a:r>
            <a:r>
              <a:rPr lang="en-US" sz="900" dirty="0" err="1"/>
              <a:t>dataGeneralizations</a:t>
            </a:r>
            <a:r>
              <a:rPr lang="en-US" sz="900" dirty="0"/>
              <a:t> | </a:t>
            </a:r>
            <a:r>
              <a:rPr lang="en-US" sz="900" dirty="0" err="1"/>
              <a:t>dynamicProperties</a:t>
            </a:r>
            <a:endParaRPr lang="en-US" sz="900" dirty="0"/>
          </a:p>
          <a:p>
            <a:endParaRPr lang="en-US" sz="900" dirty="0"/>
          </a:p>
          <a:p>
            <a:r>
              <a:rPr lang="en-US" sz="900" b="1" dirty="0"/>
              <a:t>Occurrence</a:t>
            </a:r>
          </a:p>
          <a:p>
            <a:r>
              <a:rPr lang="en-US" sz="900" b="1" dirty="0">
                <a:solidFill>
                  <a:srgbClr val="008000"/>
                </a:solidFill>
              </a:rPr>
              <a:t>occurrenceID</a:t>
            </a:r>
            <a:r>
              <a:rPr lang="en-US" sz="900" dirty="0">
                <a:solidFill>
                  <a:srgbClr val="008000"/>
                </a:solidFill>
              </a:rPr>
              <a:t> </a:t>
            </a:r>
            <a:r>
              <a:rPr lang="en-US" sz="900" dirty="0"/>
              <a:t>| </a:t>
            </a:r>
            <a:r>
              <a:rPr lang="en-US" sz="900" b="1" dirty="0" err="1">
                <a:solidFill>
                  <a:srgbClr val="008000"/>
                </a:solidFill>
              </a:rPr>
              <a:t>catalogNumber</a:t>
            </a:r>
            <a:r>
              <a:rPr lang="en-US" sz="900" dirty="0">
                <a:solidFill>
                  <a:srgbClr val="008000"/>
                </a:solidFill>
              </a:rPr>
              <a:t> </a:t>
            </a:r>
            <a:r>
              <a:rPr lang="en-US" sz="900" dirty="0" smtClean="0"/>
              <a:t>| </a:t>
            </a:r>
            <a:r>
              <a:rPr lang="en-US" sz="900" b="1" dirty="0" err="1">
                <a:solidFill>
                  <a:srgbClr val="008000"/>
                </a:solidFill>
              </a:rPr>
              <a:t>recordNumber</a:t>
            </a:r>
            <a:r>
              <a:rPr lang="en-US" sz="900" dirty="0">
                <a:solidFill>
                  <a:srgbClr val="008000"/>
                </a:solidFill>
              </a:rPr>
              <a:t> </a:t>
            </a:r>
            <a:r>
              <a:rPr lang="en-US" sz="900" dirty="0"/>
              <a:t>| </a:t>
            </a:r>
            <a:r>
              <a:rPr lang="en-US" sz="900" dirty="0" err="1"/>
              <a:t>recordedBy</a:t>
            </a:r>
            <a:r>
              <a:rPr lang="en-US" sz="900" dirty="0"/>
              <a:t> </a:t>
            </a:r>
            <a:r>
              <a:rPr lang="en-US" sz="900" dirty="0" smtClean="0"/>
              <a:t>| </a:t>
            </a:r>
            <a:r>
              <a:rPr lang="en-US" sz="900" b="1" dirty="0" err="1">
                <a:solidFill>
                  <a:srgbClr val="0000FF"/>
                </a:solidFill>
              </a:rPr>
              <a:t>individualCount</a:t>
            </a:r>
            <a:r>
              <a:rPr lang="en-US" sz="900" dirty="0">
                <a:solidFill>
                  <a:srgbClr val="0000FF"/>
                </a:solidFill>
              </a:rPr>
              <a:t> </a:t>
            </a:r>
            <a:r>
              <a:rPr lang="en-US" sz="900" dirty="0"/>
              <a:t>| </a:t>
            </a:r>
            <a:r>
              <a:rPr lang="en-US" sz="900" b="1" dirty="0" err="1" smtClean="0">
                <a:solidFill>
                  <a:srgbClr val="0000FF"/>
                </a:solidFill>
              </a:rPr>
              <a:t>organismQuantity</a:t>
            </a:r>
            <a:r>
              <a:rPr lang="en-US" sz="900" dirty="0" smtClean="0">
                <a:solidFill>
                  <a:srgbClr val="0000FF"/>
                </a:solidFill>
              </a:rPr>
              <a:t> </a:t>
            </a:r>
            <a:r>
              <a:rPr lang="en-US" sz="900" dirty="0" smtClean="0"/>
              <a:t>| </a:t>
            </a:r>
            <a:r>
              <a:rPr lang="en-US" sz="900" b="1" dirty="0" err="1" smtClean="0">
                <a:solidFill>
                  <a:srgbClr val="0000FF"/>
                </a:solidFill>
              </a:rPr>
              <a:t>organismQuantityType</a:t>
            </a:r>
            <a:r>
              <a:rPr lang="en-US" sz="900" dirty="0" smtClean="0">
                <a:solidFill>
                  <a:srgbClr val="0000FF"/>
                </a:solidFill>
              </a:rPr>
              <a:t> </a:t>
            </a:r>
            <a:r>
              <a:rPr lang="en-US" sz="900" dirty="0" smtClean="0"/>
              <a:t>| sex </a:t>
            </a:r>
            <a:r>
              <a:rPr lang="en-US" sz="900" dirty="0"/>
              <a:t>| </a:t>
            </a:r>
            <a:r>
              <a:rPr lang="en-US" sz="900" dirty="0" err="1"/>
              <a:t>lifeStage</a:t>
            </a:r>
            <a:r>
              <a:rPr lang="en-US" sz="900" dirty="0"/>
              <a:t> | </a:t>
            </a:r>
            <a:r>
              <a:rPr lang="en-US" sz="900" dirty="0" err="1"/>
              <a:t>reproductiveCondition</a:t>
            </a:r>
            <a:r>
              <a:rPr lang="en-US" sz="900" dirty="0"/>
              <a:t> | behavior | </a:t>
            </a:r>
            <a:r>
              <a:rPr lang="en-US" sz="900" dirty="0" err="1"/>
              <a:t>establishmentMeans</a:t>
            </a:r>
            <a:r>
              <a:rPr lang="en-US" sz="900" dirty="0"/>
              <a:t> | </a:t>
            </a:r>
            <a:r>
              <a:rPr lang="en-US" sz="900" dirty="0" err="1"/>
              <a:t>occurrenceStatus</a:t>
            </a:r>
            <a:r>
              <a:rPr lang="en-US" sz="900" dirty="0"/>
              <a:t> | preparations | disposition </a:t>
            </a:r>
            <a:r>
              <a:rPr lang="en-US" sz="900" dirty="0" smtClean="0"/>
              <a:t>| </a:t>
            </a:r>
            <a:r>
              <a:rPr lang="en-US" sz="900" dirty="0" err="1"/>
              <a:t>associatedMedia</a:t>
            </a:r>
            <a:r>
              <a:rPr lang="en-US" sz="900" dirty="0"/>
              <a:t> | </a:t>
            </a:r>
            <a:r>
              <a:rPr lang="en-US" sz="900" dirty="0" err="1"/>
              <a:t>associatedReferences</a:t>
            </a:r>
            <a:r>
              <a:rPr lang="en-US" sz="900" dirty="0"/>
              <a:t> </a:t>
            </a:r>
            <a:r>
              <a:rPr lang="en-US" sz="900" dirty="0" smtClean="0"/>
              <a:t>| </a:t>
            </a:r>
            <a:r>
              <a:rPr lang="en-US" sz="900" dirty="0" err="1"/>
              <a:t>associatedSequences</a:t>
            </a:r>
            <a:r>
              <a:rPr lang="en-US" sz="900" dirty="0"/>
              <a:t> | </a:t>
            </a:r>
            <a:r>
              <a:rPr lang="en-US" sz="900" dirty="0" err="1" smtClean="0"/>
              <a:t>associatedTaxa</a:t>
            </a:r>
            <a:r>
              <a:rPr lang="en-US" sz="900" dirty="0" smtClean="0"/>
              <a:t> | </a:t>
            </a:r>
            <a:r>
              <a:rPr lang="en-US" sz="900" dirty="0" err="1"/>
              <a:t>otherCatalogNumbers</a:t>
            </a:r>
            <a:r>
              <a:rPr lang="en-US" sz="900" dirty="0"/>
              <a:t> </a:t>
            </a:r>
            <a:r>
              <a:rPr lang="en-US" sz="900" dirty="0" smtClean="0"/>
              <a:t>| </a:t>
            </a:r>
            <a:r>
              <a:rPr lang="en-US" sz="900" dirty="0" err="1" smtClean="0"/>
              <a:t>occurrenceRemarks</a:t>
            </a:r>
            <a:r>
              <a:rPr lang="en-US" sz="900" dirty="0" smtClean="0"/>
              <a:t> </a:t>
            </a:r>
            <a:endParaRPr lang="en-US" sz="900" dirty="0"/>
          </a:p>
          <a:p>
            <a:endParaRPr lang="en-US" sz="900" dirty="0" smtClean="0"/>
          </a:p>
          <a:p>
            <a:r>
              <a:rPr lang="en-US" sz="900" b="1" dirty="0" smtClean="0"/>
              <a:t>Organism</a:t>
            </a:r>
          </a:p>
          <a:p>
            <a:r>
              <a:rPr lang="en-US" sz="900" b="1" dirty="0" err="1" smtClean="0">
                <a:solidFill>
                  <a:srgbClr val="008000"/>
                </a:solidFill>
              </a:rPr>
              <a:t>organismID</a:t>
            </a:r>
            <a:r>
              <a:rPr lang="en-US" sz="900" dirty="0" smtClean="0">
                <a:solidFill>
                  <a:srgbClr val="008000"/>
                </a:solidFill>
              </a:rPr>
              <a:t> </a:t>
            </a:r>
            <a:r>
              <a:rPr lang="en-US" sz="900" dirty="0" smtClean="0"/>
              <a:t>| </a:t>
            </a:r>
            <a:r>
              <a:rPr lang="en-US" sz="900" dirty="0" err="1" smtClean="0">
                <a:solidFill>
                  <a:srgbClr val="000000"/>
                </a:solidFill>
              </a:rPr>
              <a:t>organismName</a:t>
            </a:r>
            <a:r>
              <a:rPr lang="en-US" sz="900" dirty="0" smtClean="0">
                <a:solidFill>
                  <a:srgbClr val="000000"/>
                </a:solidFill>
              </a:rPr>
              <a:t> </a:t>
            </a:r>
            <a:r>
              <a:rPr lang="en-US" sz="900" dirty="0" smtClean="0"/>
              <a:t>| </a:t>
            </a:r>
            <a:r>
              <a:rPr lang="en-US" sz="900" dirty="0" err="1" smtClean="0">
                <a:solidFill>
                  <a:srgbClr val="000000"/>
                </a:solidFill>
              </a:rPr>
              <a:t>organismScope</a:t>
            </a:r>
            <a:r>
              <a:rPr lang="en-US" sz="900" dirty="0" smtClean="0">
                <a:solidFill>
                  <a:srgbClr val="000000"/>
                </a:solidFill>
              </a:rPr>
              <a:t> </a:t>
            </a:r>
            <a:r>
              <a:rPr lang="en-US" sz="900" dirty="0" smtClean="0"/>
              <a:t>| </a:t>
            </a:r>
            <a:r>
              <a:rPr lang="en-US" sz="900" dirty="0" err="1" smtClean="0"/>
              <a:t>assocoatedOccurrences</a:t>
            </a:r>
            <a:r>
              <a:rPr lang="en-US" sz="900" dirty="0" smtClean="0"/>
              <a:t> | </a:t>
            </a:r>
            <a:r>
              <a:rPr lang="en-US" sz="900" dirty="0" err="1" smtClean="0"/>
              <a:t>associatedOrganisms</a:t>
            </a:r>
            <a:r>
              <a:rPr lang="en-US" sz="900" dirty="0" smtClean="0"/>
              <a:t> | </a:t>
            </a:r>
            <a:r>
              <a:rPr lang="en-US" sz="900" dirty="0" err="1" smtClean="0"/>
              <a:t>previousIdentifications</a:t>
            </a:r>
            <a:r>
              <a:rPr lang="en-US" sz="900" dirty="0" smtClean="0"/>
              <a:t> | </a:t>
            </a:r>
            <a:r>
              <a:rPr lang="en-US" sz="900" dirty="0" err="1" smtClean="0"/>
              <a:t>organismRemarks</a:t>
            </a:r>
            <a:endParaRPr lang="en-US" sz="900" dirty="0" smtClean="0"/>
          </a:p>
          <a:p>
            <a:endParaRPr lang="en-US" sz="900" dirty="0"/>
          </a:p>
          <a:p>
            <a:r>
              <a:rPr lang="en-US" sz="900" b="1" dirty="0" smtClean="0"/>
              <a:t>MaterialSample</a:t>
            </a:r>
            <a:r>
              <a:rPr lang="en-US" sz="900" dirty="0" smtClean="0"/>
              <a:t> | </a:t>
            </a:r>
            <a:r>
              <a:rPr lang="en-US" sz="900" b="1" dirty="0" err="1" smtClean="0"/>
              <a:t>LivingSpecimen</a:t>
            </a:r>
            <a:r>
              <a:rPr lang="en-US" sz="900" dirty="0" smtClean="0"/>
              <a:t> | </a:t>
            </a:r>
            <a:r>
              <a:rPr lang="en-US" sz="900" b="1" dirty="0" err="1" smtClean="0"/>
              <a:t>PreservedSpecimen</a:t>
            </a:r>
            <a:r>
              <a:rPr lang="en-US" sz="900" dirty="0" smtClean="0"/>
              <a:t> | </a:t>
            </a:r>
            <a:r>
              <a:rPr lang="en-US" sz="900" b="1" dirty="0" err="1" smtClean="0"/>
              <a:t>FossilSpecimen</a:t>
            </a:r>
            <a:endParaRPr lang="en-US" sz="900" b="1" dirty="0" smtClean="0"/>
          </a:p>
          <a:p>
            <a:r>
              <a:rPr lang="en-US" sz="900" b="1" dirty="0" err="1" smtClean="0">
                <a:solidFill>
                  <a:srgbClr val="008000"/>
                </a:solidFill>
              </a:rPr>
              <a:t>materialSampleID</a:t>
            </a:r>
            <a:endParaRPr lang="en-US" sz="900" b="1" dirty="0">
              <a:solidFill>
                <a:srgbClr val="008000"/>
              </a:solidFill>
            </a:endParaRPr>
          </a:p>
          <a:p>
            <a:endParaRPr lang="en-US" sz="900" dirty="0"/>
          </a:p>
          <a:p>
            <a:r>
              <a:rPr lang="en-US" sz="900" b="1" dirty="0" smtClean="0">
                <a:solidFill>
                  <a:srgbClr val="0000FF"/>
                </a:solidFill>
              </a:rPr>
              <a:t>Event </a:t>
            </a:r>
            <a:r>
              <a:rPr lang="en-US" sz="900" dirty="0" smtClean="0"/>
              <a:t>| </a:t>
            </a:r>
            <a:r>
              <a:rPr lang="en-US" sz="900" b="1" dirty="0" err="1" smtClean="0"/>
              <a:t>HumanObservation</a:t>
            </a:r>
            <a:r>
              <a:rPr lang="en-US" sz="900" dirty="0" smtClean="0"/>
              <a:t> | </a:t>
            </a:r>
            <a:r>
              <a:rPr lang="en-US" sz="900" b="1" dirty="0" err="1" smtClean="0"/>
              <a:t>MachineObservation</a:t>
            </a:r>
            <a:endParaRPr lang="en-US" sz="900" b="1" dirty="0">
              <a:solidFill>
                <a:srgbClr val="0000FF"/>
              </a:solidFill>
            </a:endParaRPr>
          </a:p>
          <a:p>
            <a:r>
              <a:rPr lang="en-US" sz="900" b="1" dirty="0" err="1">
                <a:solidFill>
                  <a:srgbClr val="0000FF"/>
                </a:solidFill>
              </a:rPr>
              <a:t>eventID</a:t>
            </a:r>
            <a:r>
              <a:rPr lang="en-US" sz="900" dirty="0">
                <a:solidFill>
                  <a:srgbClr val="0000FF"/>
                </a:solidFill>
              </a:rPr>
              <a:t> </a:t>
            </a:r>
            <a:r>
              <a:rPr lang="en-US" sz="900" dirty="0"/>
              <a:t>| </a:t>
            </a:r>
            <a:r>
              <a:rPr lang="en-US" sz="900" b="1" dirty="0" err="1" smtClean="0">
                <a:solidFill>
                  <a:srgbClr val="0000FF"/>
                </a:solidFill>
              </a:rPr>
              <a:t>parentEventID</a:t>
            </a:r>
            <a:r>
              <a:rPr lang="en-US" sz="900" dirty="0" smtClean="0">
                <a:solidFill>
                  <a:srgbClr val="0000FF"/>
                </a:solidFill>
              </a:rPr>
              <a:t> </a:t>
            </a:r>
            <a:r>
              <a:rPr lang="en-US" sz="900" dirty="0" smtClean="0"/>
              <a:t>| </a:t>
            </a:r>
            <a:r>
              <a:rPr lang="en-US" sz="900" b="1" dirty="0" err="1" smtClean="0">
                <a:solidFill>
                  <a:srgbClr val="008000"/>
                </a:solidFill>
              </a:rPr>
              <a:t>fieldNumber</a:t>
            </a:r>
            <a:r>
              <a:rPr lang="en-US" sz="900" dirty="0" smtClean="0">
                <a:solidFill>
                  <a:srgbClr val="008000"/>
                </a:solidFill>
              </a:rPr>
              <a:t> | </a:t>
            </a:r>
            <a:r>
              <a:rPr lang="en-US" sz="900" dirty="0" err="1" smtClean="0"/>
              <a:t>eventDate</a:t>
            </a:r>
            <a:r>
              <a:rPr lang="en-US" sz="900" dirty="0" smtClean="0"/>
              <a:t> </a:t>
            </a:r>
            <a:r>
              <a:rPr lang="en-US" sz="900" dirty="0"/>
              <a:t>| </a:t>
            </a:r>
            <a:r>
              <a:rPr lang="en-US" sz="900" dirty="0" err="1"/>
              <a:t>eventTime</a:t>
            </a:r>
            <a:r>
              <a:rPr lang="en-US" sz="900" dirty="0"/>
              <a:t> | </a:t>
            </a:r>
            <a:r>
              <a:rPr lang="en-US" sz="900" dirty="0" err="1"/>
              <a:t>startDayOfYear</a:t>
            </a:r>
            <a:r>
              <a:rPr lang="en-US" sz="900" dirty="0"/>
              <a:t> | </a:t>
            </a:r>
            <a:r>
              <a:rPr lang="en-US" sz="900" dirty="0" err="1"/>
              <a:t>endDayOfYear</a:t>
            </a:r>
            <a:r>
              <a:rPr lang="en-US" sz="900" dirty="0"/>
              <a:t> | year | month | day | </a:t>
            </a:r>
            <a:r>
              <a:rPr lang="en-US" sz="900" dirty="0" err="1"/>
              <a:t>verbatimEventDate</a:t>
            </a:r>
            <a:r>
              <a:rPr lang="en-US" sz="900" dirty="0"/>
              <a:t> | habitat | </a:t>
            </a:r>
            <a:r>
              <a:rPr lang="en-US" sz="900" dirty="0" err="1"/>
              <a:t>samplingProtocol</a:t>
            </a:r>
            <a:r>
              <a:rPr lang="en-US" sz="900" dirty="0"/>
              <a:t> </a:t>
            </a:r>
            <a:r>
              <a:rPr lang="en-US" sz="900" dirty="0" smtClean="0"/>
              <a:t>| </a:t>
            </a:r>
            <a:r>
              <a:rPr lang="en-US" sz="900" b="1" dirty="0" err="1" smtClean="0">
                <a:solidFill>
                  <a:srgbClr val="0000FF"/>
                </a:solidFill>
              </a:rPr>
              <a:t>sampleSizeValue</a:t>
            </a:r>
            <a:r>
              <a:rPr lang="en-US" sz="900" dirty="0" smtClean="0">
                <a:solidFill>
                  <a:srgbClr val="0000FF"/>
                </a:solidFill>
              </a:rPr>
              <a:t> </a:t>
            </a:r>
            <a:r>
              <a:rPr lang="en-US" sz="900" dirty="0" smtClean="0"/>
              <a:t>| </a:t>
            </a:r>
            <a:r>
              <a:rPr lang="en-US" sz="900" b="1" dirty="0" err="1" smtClean="0">
                <a:solidFill>
                  <a:srgbClr val="0000FF"/>
                </a:solidFill>
              </a:rPr>
              <a:t>sampleSizeUnit</a:t>
            </a:r>
            <a:r>
              <a:rPr lang="en-US" sz="900" dirty="0" smtClean="0">
                <a:solidFill>
                  <a:srgbClr val="0000FF"/>
                </a:solidFill>
              </a:rPr>
              <a:t> </a:t>
            </a:r>
            <a:r>
              <a:rPr lang="en-US" sz="900" dirty="0" smtClean="0"/>
              <a:t>| </a:t>
            </a:r>
            <a:r>
              <a:rPr lang="en-US" sz="900" dirty="0" err="1" smtClean="0"/>
              <a:t>samplingEffort</a:t>
            </a:r>
            <a:r>
              <a:rPr lang="en-US" sz="900" dirty="0" smtClean="0"/>
              <a:t> | </a:t>
            </a:r>
            <a:r>
              <a:rPr lang="en-US" sz="900" dirty="0" err="1"/>
              <a:t>fieldNotes</a:t>
            </a:r>
            <a:r>
              <a:rPr lang="en-US" sz="900" dirty="0"/>
              <a:t> | </a:t>
            </a:r>
            <a:r>
              <a:rPr lang="en-US" sz="900" dirty="0" err="1"/>
              <a:t>eventRemarks</a:t>
            </a:r>
            <a:endParaRPr lang="en-US" sz="900" dirty="0"/>
          </a:p>
          <a:p>
            <a:endParaRPr lang="en-US" sz="900" dirty="0"/>
          </a:p>
          <a:p>
            <a:r>
              <a:rPr lang="en-US" sz="900" b="1" dirty="0" smtClean="0"/>
              <a:t>Location</a:t>
            </a:r>
            <a:endParaRPr lang="en-US" sz="900" b="1" dirty="0"/>
          </a:p>
          <a:p>
            <a:r>
              <a:rPr lang="en-US" sz="900" b="1" dirty="0" err="1">
                <a:solidFill>
                  <a:srgbClr val="008000"/>
                </a:solidFill>
              </a:rPr>
              <a:t>locationID</a:t>
            </a:r>
            <a:r>
              <a:rPr lang="en-US" sz="900" dirty="0">
                <a:solidFill>
                  <a:srgbClr val="008000"/>
                </a:solidFill>
              </a:rPr>
              <a:t> </a:t>
            </a:r>
            <a:r>
              <a:rPr lang="en-US" sz="900" dirty="0"/>
              <a:t>| </a:t>
            </a:r>
            <a:r>
              <a:rPr lang="en-US" sz="900" b="1" dirty="0" err="1">
                <a:solidFill>
                  <a:srgbClr val="008000"/>
                </a:solidFill>
              </a:rPr>
              <a:t>higherGeographyID</a:t>
            </a:r>
            <a:r>
              <a:rPr lang="en-US" sz="900" dirty="0">
                <a:solidFill>
                  <a:srgbClr val="008000"/>
                </a:solidFill>
              </a:rPr>
              <a:t> </a:t>
            </a:r>
            <a:r>
              <a:rPr lang="en-US" sz="900" dirty="0"/>
              <a:t>| </a:t>
            </a:r>
            <a:r>
              <a:rPr lang="en-US" sz="900" b="1" dirty="0" err="1">
                <a:solidFill>
                  <a:srgbClr val="008000"/>
                </a:solidFill>
              </a:rPr>
              <a:t>higherGeography</a:t>
            </a:r>
            <a:r>
              <a:rPr lang="en-US" sz="900" dirty="0">
                <a:solidFill>
                  <a:srgbClr val="008000"/>
                </a:solidFill>
              </a:rPr>
              <a:t> </a:t>
            </a:r>
            <a:r>
              <a:rPr lang="en-US" sz="900" dirty="0"/>
              <a:t>| continent | </a:t>
            </a:r>
            <a:r>
              <a:rPr lang="en-US" sz="900" dirty="0" err="1"/>
              <a:t>waterBody</a:t>
            </a:r>
            <a:r>
              <a:rPr lang="en-US" sz="900" dirty="0"/>
              <a:t> | </a:t>
            </a:r>
            <a:r>
              <a:rPr lang="en-US" sz="900" dirty="0" err="1"/>
              <a:t>islandGroup</a:t>
            </a:r>
            <a:r>
              <a:rPr lang="en-US" sz="900" dirty="0"/>
              <a:t> | island | country | </a:t>
            </a:r>
            <a:r>
              <a:rPr lang="en-US" sz="900" dirty="0" err="1"/>
              <a:t>countryCode</a:t>
            </a:r>
            <a:r>
              <a:rPr lang="en-US" sz="900" dirty="0"/>
              <a:t> | </a:t>
            </a:r>
            <a:r>
              <a:rPr lang="en-US" sz="900" dirty="0" err="1"/>
              <a:t>stateProvince</a:t>
            </a:r>
            <a:r>
              <a:rPr lang="en-US" sz="900" dirty="0"/>
              <a:t> | county | municipality | </a:t>
            </a:r>
            <a:r>
              <a:rPr lang="en-US" sz="900" b="1" dirty="0">
                <a:solidFill>
                  <a:srgbClr val="008000"/>
                </a:solidFill>
              </a:rPr>
              <a:t>locality</a:t>
            </a:r>
            <a:r>
              <a:rPr lang="en-US" sz="900" dirty="0"/>
              <a:t> | </a:t>
            </a:r>
            <a:r>
              <a:rPr lang="en-US" sz="900" dirty="0" err="1"/>
              <a:t>verbatimLocality</a:t>
            </a:r>
            <a:r>
              <a:rPr lang="en-US" sz="900" dirty="0"/>
              <a:t> | </a:t>
            </a:r>
            <a:r>
              <a:rPr lang="en-US" sz="900" dirty="0" err="1"/>
              <a:t>verbatimElevation</a:t>
            </a:r>
            <a:r>
              <a:rPr lang="en-US" sz="900" dirty="0"/>
              <a:t> | </a:t>
            </a:r>
            <a:r>
              <a:rPr lang="en-US" sz="900" dirty="0" err="1"/>
              <a:t>minimumElevationInMeters</a:t>
            </a:r>
            <a:r>
              <a:rPr lang="en-US" sz="900" dirty="0"/>
              <a:t> | </a:t>
            </a:r>
            <a:r>
              <a:rPr lang="en-US" sz="900" dirty="0" err="1"/>
              <a:t>maximumElevationInMeters</a:t>
            </a:r>
            <a:r>
              <a:rPr lang="en-US" sz="900" dirty="0"/>
              <a:t> | </a:t>
            </a:r>
            <a:r>
              <a:rPr lang="en-US" sz="900" dirty="0" err="1"/>
              <a:t>verbatimDepth</a:t>
            </a:r>
            <a:r>
              <a:rPr lang="en-US" sz="900" dirty="0"/>
              <a:t> | </a:t>
            </a:r>
            <a:r>
              <a:rPr lang="en-US" sz="900" dirty="0" err="1"/>
              <a:t>minimumDepthInMeters</a:t>
            </a:r>
            <a:r>
              <a:rPr lang="en-US" sz="900" dirty="0"/>
              <a:t> | </a:t>
            </a:r>
            <a:r>
              <a:rPr lang="en-US" sz="900" dirty="0" err="1"/>
              <a:t>maximumDepthInMeters</a:t>
            </a:r>
            <a:r>
              <a:rPr lang="en-US" sz="900" dirty="0"/>
              <a:t> | </a:t>
            </a:r>
            <a:r>
              <a:rPr lang="en-US" sz="900" dirty="0" err="1"/>
              <a:t>minimumDistanceAboveSurfaceInMeters</a:t>
            </a:r>
            <a:r>
              <a:rPr lang="en-US" sz="900" dirty="0"/>
              <a:t> | </a:t>
            </a:r>
            <a:r>
              <a:rPr lang="en-US" sz="900" dirty="0" err="1"/>
              <a:t>maximumDistanceAboveSurfaceInMeters</a:t>
            </a:r>
            <a:r>
              <a:rPr lang="en-US" sz="900" dirty="0"/>
              <a:t> | </a:t>
            </a:r>
            <a:r>
              <a:rPr lang="en-US" sz="900" dirty="0" err="1"/>
              <a:t>locationAccordingTo</a:t>
            </a:r>
            <a:r>
              <a:rPr lang="en-US" sz="900" dirty="0"/>
              <a:t> | </a:t>
            </a:r>
            <a:r>
              <a:rPr lang="en-US" sz="900" dirty="0" err="1"/>
              <a:t>locationRemarks</a:t>
            </a:r>
            <a:r>
              <a:rPr lang="en-US" sz="900" dirty="0"/>
              <a:t> | </a:t>
            </a:r>
            <a:r>
              <a:rPr lang="en-US" sz="900" dirty="0" err="1"/>
              <a:t>verbatimCoordinates</a:t>
            </a:r>
            <a:r>
              <a:rPr lang="en-US" sz="900" dirty="0"/>
              <a:t> | </a:t>
            </a:r>
            <a:r>
              <a:rPr lang="en-US" sz="900" dirty="0" err="1"/>
              <a:t>verbatimLatitude</a:t>
            </a:r>
            <a:r>
              <a:rPr lang="en-US" sz="900" dirty="0"/>
              <a:t> | </a:t>
            </a:r>
            <a:r>
              <a:rPr lang="en-US" sz="900" dirty="0" err="1"/>
              <a:t>verbatimLongitude</a:t>
            </a:r>
            <a:r>
              <a:rPr lang="en-US" sz="900" dirty="0"/>
              <a:t> | </a:t>
            </a:r>
            <a:r>
              <a:rPr lang="en-US" sz="900" dirty="0" err="1"/>
              <a:t>verbatimCoordinateSystem</a:t>
            </a:r>
            <a:r>
              <a:rPr lang="en-US" sz="900" dirty="0"/>
              <a:t> | </a:t>
            </a:r>
            <a:r>
              <a:rPr lang="en-US" sz="900" dirty="0" err="1"/>
              <a:t>verbatimSRS</a:t>
            </a:r>
            <a:r>
              <a:rPr lang="en-US" sz="900" dirty="0"/>
              <a:t> | </a:t>
            </a:r>
            <a:r>
              <a:rPr lang="en-US" sz="900" dirty="0" err="1"/>
              <a:t>decimalLatitude</a:t>
            </a:r>
            <a:r>
              <a:rPr lang="en-US" sz="900" dirty="0"/>
              <a:t> | </a:t>
            </a:r>
            <a:r>
              <a:rPr lang="en-US" sz="900" dirty="0" err="1"/>
              <a:t>decimalLongitude</a:t>
            </a:r>
            <a:r>
              <a:rPr lang="en-US" sz="900" dirty="0"/>
              <a:t> | </a:t>
            </a:r>
            <a:r>
              <a:rPr lang="en-US" sz="900" dirty="0" err="1"/>
              <a:t>geodeticDatum</a:t>
            </a:r>
            <a:r>
              <a:rPr lang="en-US" sz="900" dirty="0"/>
              <a:t> | </a:t>
            </a:r>
            <a:r>
              <a:rPr lang="en-US" sz="900" dirty="0" err="1"/>
              <a:t>coordinateUncertaintyInMeters</a:t>
            </a:r>
            <a:r>
              <a:rPr lang="en-US" sz="900" dirty="0"/>
              <a:t> | </a:t>
            </a:r>
            <a:r>
              <a:rPr lang="en-US" sz="900" dirty="0" err="1"/>
              <a:t>coordinatePrecision</a:t>
            </a:r>
            <a:r>
              <a:rPr lang="en-US" sz="900" dirty="0"/>
              <a:t> | </a:t>
            </a:r>
            <a:r>
              <a:rPr lang="en-US" sz="900" dirty="0" err="1"/>
              <a:t>pointRadiusSpatialFit</a:t>
            </a:r>
            <a:r>
              <a:rPr lang="en-US" sz="900" dirty="0"/>
              <a:t> | </a:t>
            </a:r>
            <a:r>
              <a:rPr lang="en-US" sz="900" dirty="0" err="1"/>
              <a:t>footprintWKT</a:t>
            </a:r>
            <a:r>
              <a:rPr lang="en-US" sz="900" dirty="0"/>
              <a:t> | </a:t>
            </a:r>
            <a:r>
              <a:rPr lang="en-US" sz="900" dirty="0" err="1"/>
              <a:t>footprintSRS</a:t>
            </a:r>
            <a:r>
              <a:rPr lang="en-US" sz="900" dirty="0"/>
              <a:t> | </a:t>
            </a:r>
            <a:r>
              <a:rPr lang="en-US" sz="900" dirty="0" err="1"/>
              <a:t>footprintSpatialFit</a:t>
            </a:r>
            <a:r>
              <a:rPr lang="en-US" sz="900" dirty="0"/>
              <a:t> | </a:t>
            </a:r>
            <a:r>
              <a:rPr lang="en-US" sz="900" dirty="0" err="1"/>
              <a:t>georeferencedBy</a:t>
            </a:r>
            <a:r>
              <a:rPr lang="en-US" sz="900" dirty="0"/>
              <a:t> | </a:t>
            </a:r>
            <a:r>
              <a:rPr lang="en-US" sz="900" dirty="0" err="1"/>
              <a:t>georeferencedDate</a:t>
            </a:r>
            <a:r>
              <a:rPr lang="en-US" sz="900" dirty="0"/>
              <a:t> | </a:t>
            </a:r>
            <a:r>
              <a:rPr lang="en-US" sz="900" dirty="0" err="1"/>
              <a:t>georeferenceProtocol</a:t>
            </a:r>
            <a:r>
              <a:rPr lang="en-US" sz="900" dirty="0"/>
              <a:t> | </a:t>
            </a:r>
            <a:r>
              <a:rPr lang="en-US" sz="900" dirty="0" err="1"/>
              <a:t>georeferenceSources</a:t>
            </a:r>
            <a:r>
              <a:rPr lang="en-US" sz="900" dirty="0"/>
              <a:t> | </a:t>
            </a:r>
            <a:r>
              <a:rPr lang="en-US" sz="900" dirty="0" err="1"/>
              <a:t>georeferenceVerificationStatus</a:t>
            </a:r>
            <a:r>
              <a:rPr lang="en-US" sz="900" dirty="0"/>
              <a:t> | </a:t>
            </a:r>
            <a:r>
              <a:rPr lang="en-US" sz="900" dirty="0" err="1"/>
              <a:t>georeferenceRemarks</a:t>
            </a:r>
            <a:endParaRPr lang="en-US" sz="900" dirty="0"/>
          </a:p>
          <a:p>
            <a:endParaRPr lang="en-US" sz="900" dirty="0"/>
          </a:p>
          <a:p>
            <a:r>
              <a:rPr lang="en-US" sz="900" b="1" dirty="0" err="1"/>
              <a:t>GeologicalContext</a:t>
            </a:r>
            <a:endParaRPr lang="en-US" sz="900" b="1" dirty="0"/>
          </a:p>
          <a:p>
            <a:r>
              <a:rPr lang="en-US" sz="900" b="1" dirty="0" err="1">
                <a:solidFill>
                  <a:srgbClr val="008000"/>
                </a:solidFill>
              </a:rPr>
              <a:t>geologicalContextID</a:t>
            </a:r>
            <a:r>
              <a:rPr lang="en-US" sz="900" dirty="0">
                <a:solidFill>
                  <a:srgbClr val="008000"/>
                </a:solidFill>
              </a:rPr>
              <a:t> </a:t>
            </a:r>
            <a:r>
              <a:rPr lang="en-US" sz="900" dirty="0"/>
              <a:t>| </a:t>
            </a:r>
            <a:r>
              <a:rPr lang="en-US" sz="900" dirty="0" err="1"/>
              <a:t>earliestEonOrLowestEonothem</a:t>
            </a:r>
            <a:r>
              <a:rPr lang="en-US" sz="900" dirty="0"/>
              <a:t> | </a:t>
            </a:r>
            <a:r>
              <a:rPr lang="en-US" sz="900" dirty="0" err="1"/>
              <a:t>latestEonOrHighestEonothem</a:t>
            </a:r>
            <a:r>
              <a:rPr lang="en-US" sz="900" dirty="0"/>
              <a:t> | </a:t>
            </a:r>
            <a:r>
              <a:rPr lang="en-US" sz="900" dirty="0" err="1"/>
              <a:t>earliestEraOrLowestErathem</a:t>
            </a:r>
            <a:r>
              <a:rPr lang="en-US" sz="900" dirty="0"/>
              <a:t> | </a:t>
            </a:r>
            <a:r>
              <a:rPr lang="en-US" sz="900" dirty="0" err="1"/>
              <a:t>latestEraOrHighestErathem</a:t>
            </a:r>
            <a:r>
              <a:rPr lang="en-US" sz="900" dirty="0"/>
              <a:t> | </a:t>
            </a:r>
            <a:r>
              <a:rPr lang="en-US" sz="900" dirty="0" err="1"/>
              <a:t>earliestPeriodOrLowestSystem</a:t>
            </a:r>
            <a:r>
              <a:rPr lang="en-US" sz="900" dirty="0"/>
              <a:t> | </a:t>
            </a:r>
            <a:r>
              <a:rPr lang="en-US" sz="900" dirty="0" err="1"/>
              <a:t>latestPeriodOrHighestSystem</a:t>
            </a:r>
            <a:r>
              <a:rPr lang="en-US" sz="900" dirty="0"/>
              <a:t> | </a:t>
            </a:r>
            <a:r>
              <a:rPr lang="en-US" sz="900" dirty="0" err="1"/>
              <a:t>earliestEpochOrLowestSeries</a:t>
            </a:r>
            <a:r>
              <a:rPr lang="en-US" sz="900" dirty="0"/>
              <a:t> | </a:t>
            </a:r>
            <a:r>
              <a:rPr lang="en-US" sz="900" dirty="0" err="1"/>
              <a:t>latestEpochOrHighestSeries</a:t>
            </a:r>
            <a:r>
              <a:rPr lang="en-US" sz="900" dirty="0"/>
              <a:t> | </a:t>
            </a:r>
            <a:r>
              <a:rPr lang="en-US" sz="900" dirty="0" err="1"/>
              <a:t>earliestAgeOrLowestStage</a:t>
            </a:r>
            <a:r>
              <a:rPr lang="en-US" sz="900" dirty="0"/>
              <a:t> | </a:t>
            </a:r>
            <a:r>
              <a:rPr lang="en-US" sz="900" dirty="0" err="1"/>
              <a:t>latestAgeOrHighestStage</a:t>
            </a:r>
            <a:r>
              <a:rPr lang="en-US" sz="900" dirty="0"/>
              <a:t> | </a:t>
            </a:r>
            <a:r>
              <a:rPr lang="en-US" sz="900" dirty="0" err="1"/>
              <a:t>lowestBiostratigraphicZone</a:t>
            </a:r>
            <a:r>
              <a:rPr lang="en-US" sz="900" dirty="0"/>
              <a:t> | </a:t>
            </a:r>
            <a:r>
              <a:rPr lang="en-US" sz="900" dirty="0" err="1"/>
              <a:t>highestBiostratigraphicZone</a:t>
            </a:r>
            <a:r>
              <a:rPr lang="en-US" sz="900" dirty="0"/>
              <a:t> | </a:t>
            </a:r>
            <a:r>
              <a:rPr lang="en-US" sz="900" dirty="0" err="1"/>
              <a:t>lithostratigraphicTerms</a:t>
            </a:r>
            <a:r>
              <a:rPr lang="en-US" sz="900" dirty="0"/>
              <a:t> | group | formation | member | bed</a:t>
            </a:r>
          </a:p>
          <a:p>
            <a:endParaRPr lang="en-US" sz="900" dirty="0"/>
          </a:p>
          <a:p>
            <a:r>
              <a:rPr lang="en-US" sz="900" b="1" dirty="0"/>
              <a:t>Identification</a:t>
            </a:r>
          </a:p>
          <a:p>
            <a:r>
              <a:rPr lang="en-US" sz="900" b="1" dirty="0" err="1">
                <a:solidFill>
                  <a:srgbClr val="008000"/>
                </a:solidFill>
              </a:rPr>
              <a:t>identificationID</a:t>
            </a:r>
            <a:r>
              <a:rPr lang="en-US" sz="900" dirty="0">
                <a:solidFill>
                  <a:srgbClr val="008000"/>
                </a:solidFill>
              </a:rPr>
              <a:t> </a:t>
            </a:r>
            <a:r>
              <a:rPr lang="en-US" sz="900" dirty="0"/>
              <a:t>| </a:t>
            </a:r>
            <a:r>
              <a:rPr lang="en-US" sz="900" dirty="0" err="1"/>
              <a:t>identifiedBy</a:t>
            </a:r>
            <a:r>
              <a:rPr lang="en-US" sz="900" dirty="0"/>
              <a:t> </a:t>
            </a:r>
            <a:r>
              <a:rPr lang="en-US" sz="900" dirty="0" smtClean="0"/>
              <a:t>| </a:t>
            </a:r>
            <a:r>
              <a:rPr lang="en-US" sz="900" dirty="0" err="1" smtClean="0"/>
              <a:t>typeStatus</a:t>
            </a:r>
            <a:r>
              <a:rPr lang="en-US" sz="900" dirty="0" smtClean="0"/>
              <a:t> | </a:t>
            </a:r>
            <a:r>
              <a:rPr lang="en-US" sz="900" dirty="0" err="1"/>
              <a:t>identificationQualifier</a:t>
            </a:r>
            <a:r>
              <a:rPr lang="en-US" sz="900" dirty="0"/>
              <a:t> </a:t>
            </a:r>
            <a:r>
              <a:rPr lang="en-US" sz="900" dirty="0" smtClean="0"/>
              <a:t>| </a:t>
            </a:r>
            <a:r>
              <a:rPr lang="en-US" sz="900" dirty="0" err="1" smtClean="0"/>
              <a:t>dateIdentified</a:t>
            </a:r>
            <a:r>
              <a:rPr lang="en-US" sz="900" dirty="0" smtClean="0"/>
              <a:t> </a:t>
            </a:r>
            <a:r>
              <a:rPr lang="en-US" sz="900" dirty="0"/>
              <a:t>| </a:t>
            </a:r>
            <a:r>
              <a:rPr lang="en-US" sz="900" dirty="0" err="1"/>
              <a:t>identificationReferences</a:t>
            </a:r>
            <a:r>
              <a:rPr lang="en-US" sz="900" dirty="0"/>
              <a:t> | </a:t>
            </a:r>
            <a:r>
              <a:rPr lang="en-US" sz="900" dirty="0" err="1"/>
              <a:t>identificationVerificationStatus</a:t>
            </a:r>
            <a:r>
              <a:rPr lang="en-US" sz="900" dirty="0"/>
              <a:t> | </a:t>
            </a:r>
            <a:r>
              <a:rPr lang="en-US" sz="900" dirty="0" err="1" smtClean="0"/>
              <a:t>identificationRemarks</a:t>
            </a:r>
            <a:endParaRPr lang="en-US" sz="900" dirty="0"/>
          </a:p>
          <a:p>
            <a:endParaRPr lang="en-US" sz="900" dirty="0"/>
          </a:p>
          <a:p>
            <a:r>
              <a:rPr lang="en-US" sz="900" b="1" dirty="0"/>
              <a:t>Taxon</a:t>
            </a:r>
          </a:p>
          <a:p>
            <a:r>
              <a:rPr lang="en-US" sz="900" b="1" dirty="0" err="1">
                <a:solidFill>
                  <a:srgbClr val="008000"/>
                </a:solidFill>
              </a:rPr>
              <a:t>taxonID</a:t>
            </a:r>
            <a:r>
              <a:rPr lang="en-US" sz="900" dirty="0">
                <a:solidFill>
                  <a:srgbClr val="008000"/>
                </a:solidFill>
              </a:rPr>
              <a:t> </a:t>
            </a:r>
            <a:r>
              <a:rPr lang="en-US" sz="900" dirty="0"/>
              <a:t>| </a:t>
            </a:r>
            <a:r>
              <a:rPr lang="en-US" sz="900" b="1" dirty="0" err="1">
                <a:solidFill>
                  <a:srgbClr val="008000"/>
                </a:solidFill>
              </a:rPr>
              <a:t>scientificNameID</a:t>
            </a:r>
            <a:r>
              <a:rPr lang="en-US" sz="900" dirty="0">
                <a:solidFill>
                  <a:srgbClr val="008000"/>
                </a:solidFill>
              </a:rPr>
              <a:t> </a:t>
            </a:r>
            <a:r>
              <a:rPr lang="en-US" sz="900" dirty="0"/>
              <a:t>| </a:t>
            </a:r>
            <a:r>
              <a:rPr lang="en-US" sz="900" b="1" dirty="0" err="1">
                <a:solidFill>
                  <a:srgbClr val="008000"/>
                </a:solidFill>
              </a:rPr>
              <a:t>acceptedNameUsageID</a:t>
            </a:r>
            <a:r>
              <a:rPr lang="en-US" sz="900" dirty="0">
                <a:solidFill>
                  <a:srgbClr val="008000"/>
                </a:solidFill>
              </a:rPr>
              <a:t> </a:t>
            </a:r>
            <a:r>
              <a:rPr lang="en-US" sz="900" dirty="0"/>
              <a:t>| </a:t>
            </a:r>
            <a:r>
              <a:rPr lang="en-US" sz="900" b="1" dirty="0" err="1">
                <a:solidFill>
                  <a:srgbClr val="008000"/>
                </a:solidFill>
              </a:rPr>
              <a:t>parentNameUsageID</a:t>
            </a:r>
            <a:r>
              <a:rPr lang="en-US" sz="900" dirty="0">
                <a:solidFill>
                  <a:srgbClr val="008000"/>
                </a:solidFill>
              </a:rPr>
              <a:t> </a:t>
            </a:r>
            <a:r>
              <a:rPr lang="en-US" sz="900" dirty="0"/>
              <a:t>| </a:t>
            </a:r>
            <a:r>
              <a:rPr lang="en-US" sz="900" b="1" dirty="0" err="1">
                <a:solidFill>
                  <a:srgbClr val="008000"/>
                </a:solidFill>
              </a:rPr>
              <a:t>originalNameUsageID</a:t>
            </a:r>
            <a:r>
              <a:rPr lang="en-US" sz="900" dirty="0">
                <a:solidFill>
                  <a:srgbClr val="008000"/>
                </a:solidFill>
              </a:rPr>
              <a:t> </a:t>
            </a:r>
            <a:r>
              <a:rPr lang="en-US" sz="900" dirty="0"/>
              <a:t>| </a:t>
            </a:r>
            <a:r>
              <a:rPr lang="en-US" sz="900" b="1" dirty="0" err="1">
                <a:solidFill>
                  <a:srgbClr val="008000"/>
                </a:solidFill>
              </a:rPr>
              <a:t>nameAccordingToID</a:t>
            </a:r>
            <a:r>
              <a:rPr lang="en-US" sz="900" dirty="0">
                <a:solidFill>
                  <a:srgbClr val="008000"/>
                </a:solidFill>
              </a:rPr>
              <a:t> </a:t>
            </a:r>
            <a:r>
              <a:rPr lang="en-US" sz="900" dirty="0"/>
              <a:t>| </a:t>
            </a:r>
            <a:r>
              <a:rPr lang="en-US" sz="900" b="1" dirty="0" err="1">
                <a:solidFill>
                  <a:srgbClr val="008000"/>
                </a:solidFill>
              </a:rPr>
              <a:t>namePublishedInID</a:t>
            </a:r>
            <a:r>
              <a:rPr lang="en-US" sz="900" dirty="0">
                <a:solidFill>
                  <a:srgbClr val="008000"/>
                </a:solidFill>
              </a:rPr>
              <a:t> </a:t>
            </a:r>
            <a:r>
              <a:rPr lang="en-US" sz="900" dirty="0"/>
              <a:t>| </a:t>
            </a:r>
            <a:r>
              <a:rPr lang="en-US" sz="900" b="1" dirty="0" err="1">
                <a:solidFill>
                  <a:srgbClr val="008000"/>
                </a:solidFill>
              </a:rPr>
              <a:t>taxonConceptID</a:t>
            </a:r>
            <a:r>
              <a:rPr lang="en-US" sz="900" dirty="0">
                <a:solidFill>
                  <a:srgbClr val="008000"/>
                </a:solidFill>
              </a:rPr>
              <a:t> </a:t>
            </a:r>
            <a:r>
              <a:rPr lang="en-US" sz="900" dirty="0"/>
              <a:t>| </a:t>
            </a:r>
            <a:r>
              <a:rPr lang="en-US" sz="900" dirty="0">
                <a:solidFill>
                  <a:srgbClr val="008000"/>
                </a:solidFill>
              </a:rPr>
              <a:t>scientificName </a:t>
            </a:r>
            <a:r>
              <a:rPr lang="en-US" sz="900" dirty="0"/>
              <a:t>| </a:t>
            </a:r>
            <a:r>
              <a:rPr lang="en-US" sz="900" dirty="0" err="1">
                <a:solidFill>
                  <a:srgbClr val="008000"/>
                </a:solidFill>
              </a:rPr>
              <a:t>acceptedNameUsage</a:t>
            </a:r>
            <a:r>
              <a:rPr lang="en-US" sz="900" dirty="0">
                <a:solidFill>
                  <a:srgbClr val="008000"/>
                </a:solidFill>
              </a:rPr>
              <a:t> </a:t>
            </a:r>
            <a:r>
              <a:rPr lang="en-US" sz="900" dirty="0"/>
              <a:t>| </a:t>
            </a:r>
            <a:r>
              <a:rPr lang="en-US" sz="900" dirty="0" err="1">
                <a:solidFill>
                  <a:srgbClr val="008000"/>
                </a:solidFill>
              </a:rPr>
              <a:t>parentNameUsage</a:t>
            </a:r>
            <a:r>
              <a:rPr lang="en-US" sz="900" dirty="0">
                <a:solidFill>
                  <a:srgbClr val="008000"/>
                </a:solidFill>
              </a:rPr>
              <a:t> </a:t>
            </a:r>
            <a:r>
              <a:rPr lang="en-US" sz="900" dirty="0"/>
              <a:t>| </a:t>
            </a:r>
            <a:r>
              <a:rPr lang="en-US" sz="900" dirty="0" err="1">
                <a:solidFill>
                  <a:srgbClr val="008000"/>
                </a:solidFill>
              </a:rPr>
              <a:t>originalNameUsage</a:t>
            </a:r>
            <a:r>
              <a:rPr lang="en-US" sz="900" dirty="0">
                <a:solidFill>
                  <a:srgbClr val="008000"/>
                </a:solidFill>
              </a:rPr>
              <a:t> </a:t>
            </a:r>
            <a:r>
              <a:rPr lang="en-US" sz="900" dirty="0"/>
              <a:t>| </a:t>
            </a:r>
            <a:r>
              <a:rPr lang="en-US" sz="900" dirty="0" err="1">
                <a:solidFill>
                  <a:srgbClr val="008000"/>
                </a:solidFill>
              </a:rPr>
              <a:t>nameAccordingTo</a:t>
            </a:r>
            <a:r>
              <a:rPr lang="en-US" sz="900" dirty="0">
                <a:solidFill>
                  <a:srgbClr val="008000"/>
                </a:solidFill>
              </a:rPr>
              <a:t> </a:t>
            </a:r>
            <a:r>
              <a:rPr lang="en-US" sz="900" dirty="0"/>
              <a:t>| </a:t>
            </a:r>
            <a:r>
              <a:rPr lang="en-US" sz="900" dirty="0" err="1">
                <a:solidFill>
                  <a:srgbClr val="008000"/>
                </a:solidFill>
              </a:rPr>
              <a:t>namePublishedIn</a:t>
            </a:r>
            <a:r>
              <a:rPr lang="en-US" sz="900" dirty="0">
                <a:solidFill>
                  <a:srgbClr val="008000"/>
                </a:solidFill>
              </a:rPr>
              <a:t> </a:t>
            </a:r>
            <a:r>
              <a:rPr lang="en-US" sz="900" dirty="0"/>
              <a:t>| </a:t>
            </a:r>
            <a:r>
              <a:rPr lang="en-US" sz="900" dirty="0" err="1"/>
              <a:t>namePublishedInYear</a:t>
            </a:r>
            <a:r>
              <a:rPr lang="en-US" sz="900" dirty="0"/>
              <a:t> | </a:t>
            </a:r>
            <a:r>
              <a:rPr lang="en-US" sz="900" dirty="0" err="1"/>
              <a:t>higherClassification</a:t>
            </a:r>
            <a:r>
              <a:rPr lang="en-US" sz="900" dirty="0"/>
              <a:t> | kingdom | phylum | class | order | family | genus | subgenus | </a:t>
            </a:r>
            <a:r>
              <a:rPr lang="en-US" sz="900" dirty="0" err="1"/>
              <a:t>specificEpithet</a:t>
            </a:r>
            <a:r>
              <a:rPr lang="en-US" sz="900" dirty="0"/>
              <a:t> | </a:t>
            </a:r>
            <a:r>
              <a:rPr lang="en-US" sz="900" dirty="0" err="1"/>
              <a:t>infraspecificEpithet</a:t>
            </a:r>
            <a:r>
              <a:rPr lang="en-US" sz="900" dirty="0"/>
              <a:t> | </a:t>
            </a:r>
            <a:r>
              <a:rPr lang="en-US" sz="900" dirty="0" err="1"/>
              <a:t>taxonRank</a:t>
            </a:r>
            <a:r>
              <a:rPr lang="en-US" sz="900" dirty="0"/>
              <a:t> | </a:t>
            </a:r>
            <a:r>
              <a:rPr lang="en-US" sz="900" dirty="0" err="1"/>
              <a:t>verbatimTaxonRank</a:t>
            </a:r>
            <a:r>
              <a:rPr lang="en-US" sz="900" dirty="0"/>
              <a:t> | </a:t>
            </a:r>
            <a:r>
              <a:rPr lang="en-US" sz="900" dirty="0" err="1"/>
              <a:t>scientificNameAuthorship</a:t>
            </a:r>
            <a:r>
              <a:rPr lang="en-US" sz="900" dirty="0"/>
              <a:t> | </a:t>
            </a:r>
            <a:r>
              <a:rPr lang="en-US" sz="900" dirty="0" err="1"/>
              <a:t>vernacularName</a:t>
            </a:r>
            <a:r>
              <a:rPr lang="en-US" sz="900" dirty="0"/>
              <a:t> | </a:t>
            </a:r>
            <a:r>
              <a:rPr lang="en-US" sz="900" dirty="0" err="1"/>
              <a:t>nomenclaturalCode</a:t>
            </a:r>
            <a:r>
              <a:rPr lang="en-US" sz="900" dirty="0"/>
              <a:t> | </a:t>
            </a:r>
            <a:r>
              <a:rPr lang="en-US" sz="900" dirty="0" err="1"/>
              <a:t>taxonomicStatus</a:t>
            </a:r>
            <a:r>
              <a:rPr lang="en-US" sz="900" dirty="0"/>
              <a:t> | </a:t>
            </a:r>
            <a:r>
              <a:rPr lang="en-US" sz="900" dirty="0" err="1"/>
              <a:t>nomenclaturalStatus</a:t>
            </a:r>
            <a:r>
              <a:rPr lang="en-US" sz="900" dirty="0"/>
              <a:t> | </a:t>
            </a:r>
            <a:r>
              <a:rPr lang="en-US" sz="900" dirty="0" err="1"/>
              <a:t>taxonRemarks</a:t>
            </a:r>
            <a:endParaRPr lang="en-US" sz="900" dirty="0"/>
          </a:p>
          <a:p>
            <a:endParaRPr lang="en-US" sz="900" dirty="0"/>
          </a:p>
          <a:p>
            <a:r>
              <a:rPr lang="en-US" sz="900" b="1" dirty="0" err="1"/>
              <a:t>ResourceRelationship</a:t>
            </a:r>
            <a:r>
              <a:rPr lang="en-US" sz="900" dirty="0"/>
              <a:t> (</a:t>
            </a:r>
            <a:r>
              <a:rPr lang="en-US" sz="900" i="1" dirty="0"/>
              <a:t>Auxiliary Terms</a:t>
            </a:r>
            <a:r>
              <a:rPr lang="en-US" sz="900" dirty="0"/>
              <a:t>)</a:t>
            </a:r>
            <a:endParaRPr lang="en-US" sz="900" b="1" dirty="0"/>
          </a:p>
          <a:p>
            <a:r>
              <a:rPr lang="en-US" sz="900" b="1" dirty="0" err="1">
                <a:solidFill>
                  <a:srgbClr val="008000"/>
                </a:solidFill>
              </a:rPr>
              <a:t>resourceRelationshipID</a:t>
            </a:r>
            <a:r>
              <a:rPr lang="en-US" sz="900" dirty="0">
                <a:solidFill>
                  <a:srgbClr val="008000"/>
                </a:solidFill>
              </a:rPr>
              <a:t> </a:t>
            </a:r>
            <a:r>
              <a:rPr lang="en-US" sz="900" dirty="0"/>
              <a:t>| </a:t>
            </a:r>
            <a:r>
              <a:rPr lang="en-US" sz="900" b="1" dirty="0" err="1">
                <a:solidFill>
                  <a:srgbClr val="008000"/>
                </a:solidFill>
              </a:rPr>
              <a:t>resourceID</a:t>
            </a:r>
            <a:r>
              <a:rPr lang="en-US" sz="900" dirty="0">
                <a:solidFill>
                  <a:srgbClr val="008000"/>
                </a:solidFill>
              </a:rPr>
              <a:t> </a:t>
            </a:r>
            <a:r>
              <a:rPr lang="en-US" sz="900" dirty="0"/>
              <a:t>| </a:t>
            </a:r>
            <a:r>
              <a:rPr lang="en-US" sz="900" b="1" dirty="0" err="1">
                <a:solidFill>
                  <a:srgbClr val="008000"/>
                </a:solidFill>
              </a:rPr>
              <a:t>relatedResourceID</a:t>
            </a:r>
            <a:r>
              <a:rPr lang="en-US" sz="900" dirty="0">
                <a:solidFill>
                  <a:srgbClr val="008000"/>
                </a:solidFill>
              </a:rPr>
              <a:t> </a:t>
            </a:r>
            <a:r>
              <a:rPr lang="en-US" sz="900" dirty="0"/>
              <a:t>| </a:t>
            </a:r>
            <a:r>
              <a:rPr lang="en-US" sz="900" dirty="0" err="1"/>
              <a:t>relationshipOfResource</a:t>
            </a:r>
            <a:r>
              <a:rPr lang="en-US" sz="900" dirty="0"/>
              <a:t> | </a:t>
            </a:r>
            <a:r>
              <a:rPr lang="en-US" sz="900" dirty="0" err="1"/>
              <a:t>relationshipAccordingTo</a:t>
            </a:r>
            <a:r>
              <a:rPr lang="en-US" sz="900" dirty="0"/>
              <a:t> | </a:t>
            </a:r>
            <a:r>
              <a:rPr lang="en-US" sz="900" dirty="0" err="1"/>
              <a:t>relationshipEstablishedDate</a:t>
            </a:r>
            <a:r>
              <a:rPr lang="en-US" sz="900" dirty="0"/>
              <a:t> | </a:t>
            </a:r>
            <a:r>
              <a:rPr lang="en-US" sz="900" dirty="0" err="1"/>
              <a:t>relationshipRemarks</a:t>
            </a:r>
            <a:endParaRPr lang="en-US" sz="900" dirty="0"/>
          </a:p>
          <a:p>
            <a:endParaRPr lang="en-US" sz="900" dirty="0"/>
          </a:p>
          <a:p>
            <a:r>
              <a:rPr lang="en-US" sz="900" b="1" dirty="0"/>
              <a:t>MeasurementOrFact</a:t>
            </a:r>
            <a:r>
              <a:rPr lang="en-US" sz="900" dirty="0"/>
              <a:t> (</a:t>
            </a:r>
            <a:r>
              <a:rPr lang="en-US" sz="900" i="1" dirty="0"/>
              <a:t>Auxiliary Terms</a:t>
            </a:r>
            <a:r>
              <a:rPr lang="en-US" sz="900" dirty="0"/>
              <a:t>)</a:t>
            </a:r>
            <a:endParaRPr lang="en-US" sz="900" b="1" dirty="0"/>
          </a:p>
          <a:p>
            <a:r>
              <a:rPr lang="en-US" sz="900" b="1" dirty="0" err="1">
                <a:solidFill>
                  <a:srgbClr val="008000"/>
                </a:solidFill>
              </a:rPr>
              <a:t>measurementID</a:t>
            </a:r>
            <a:r>
              <a:rPr lang="en-US" sz="900" dirty="0">
                <a:solidFill>
                  <a:srgbClr val="008000"/>
                </a:solidFill>
              </a:rPr>
              <a:t> </a:t>
            </a:r>
            <a:r>
              <a:rPr lang="en-US" sz="900" dirty="0"/>
              <a:t>| </a:t>
            </a:r>
            <a:r>
              <a:rPr lang="en-US" sz="900" dirty="0" err="1"/>
              <a:t>measurementType</a:t>
            </a:r>
            <a:r>
              <a:rPr lang="en-US" sz="900" dirty="0"/>
              <a:t> | </a:t>
            </a:r>
            <a:r>
              <a:rPr lang="en-US" sz="900" dirty="0" err="1"/>
              <a:t>measurementValue</a:t>
            </a:r>
            <a:r>
              <a:rPr lang="en-US" sz="900" dirty="0"/>
              <a:t> | </a:t>
            </a:r>
            <a:r>
              <a:rPr lang="en-US" sz="900" dirty="0" err="1"/>
              <a:t>measurementAccuracy</a:t>
            </a:r>
            <a:r>
              <a:rPr lang="en-US" sz="900" dirty="0"/>
              <a:t> | </a:t>
            </a:r>
            <a:r>
              <a:rPr lang="en-US" sz="900" dirty="0" err="1"/>
              <a:t>measurementUnit</a:t>
            </a:r>
            <a:r>
              <a:rPr lang="en-US" sz="900" dirty="0"/>
              <a:t> | </a:t>
            </a:r>
            <a:r>
              <a:rPr lang="en-US" sz="900" dirty="0" err="1"/>
              <a:t>measurementDeterminedDate</a:t>
            </a:r>
            <a:r>
              <a:rPr lang="en-US" sz="900" dirty="0"/>
              <a:t> | </a:t>
            </a:r>
            <a:r>
              <a:rPr lang="en-US" sz="900" dirty="0" err="1"/>
              <a:t>measurementDeterminedBy</a:t>
            </a:r>
            <a:r>
              <a:rPr lang="en-US" sz="900" dirty="0"/>
              <a:t> | </a:t>
            </a:r>
            <a:r>
              <a:rPr lang="en-US" sz="900" dirty="0" err="1"/>
              <a:t>measurementMethod</a:t>
            </a:r>
            <a:r>
              <a:rPr lang="en-US" sz="900" dirty="0"/>
              <a:t> | </a:t>
            </a:r>
            <a:r>
              <a:rPr lang="en-US" sz="900" dirty="0" err="1"/>
              <a:t>measurementRemarks</a:t>
            </a:r>
            <a:endParaRPr lang="en-US" sz="900" dirty="0"/>
          </a:p>
        </p:txBody>
      </p:sp>
    </p:spTree>
    <p:extLst>
      <p:ext uri="{BB962C8B-B14F-4D97-AF65-F5344CB8AC3E}">
        <p14:creationId xmlns:p14="http://schemas.microsoft.com/office/powerpoint/2010/main" val="17807036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3835" y="500389"/>
            <a:ext cx="8316832" cy="5493757"/>
          </a:xfrm>
          <a:prstGeom prst="rect">
            <a:avLst/>
          </a:prstGeom>
        </p:spPr>
        <p:txBody>
          <a:bodyPr wrap="square" lIns="91381" tIns="45693" rIns="91381" bIns="45693">
            <a:spAutoFit/>
          </a:bodyPr>
          <a:lstStyle/>
          <a:p>
            <a:pPr>
              <a:defRPr/>
            </a:pPr>
            <a:r>
              <a:rPr lang="en-US" sz="2400" b="1" dirty="0">
                <a:solidFill>
                  <a:srgbClr val="0000FF"/>
                </a:solidFill>
              </a:rPr>
              <a:t>Darwin Core (DwC) </a:t>
            </a:r>
            <a:r>
              <a:rPr lang="en-US" sz="2400" dirty="0"/>
              <a:t>provides a flat list of concepts and terms, expressed using RDF.</a:t>
            </a:r>
          </a:p>
          <a:p>
            <a:pPr>
              <a:defRPr/>
            </a:pPr>
            <a:endParaRPr lang="en-US" sz="2400" dirty="0"/>
          </a:p>
          <a:p>
            <a:pPr marL="342900" indent="-342900">
              <a:spcAft>
                <a:spcPts val="600"/>
              </a:spcAft>
              <a:buFont typeface="Arial"/>
              <a:buChar char="•"/>
              <a:defRPr/>
            </a:pPr>
            <a:r>
              <a:rPr lang="en-US" sz="2400" dirty="0" smtClean="0"/>
              <a:t>DwC </a:t>
            </a:r>
            <a:r>
              <a:rPr lang="en-US" sz="2400" dirty="0"/>
              <a:t>“</a:t>
            </a:r>
            <a:r>
              <a:rPr lang="en-US" sz="2400" i="1" dirty="0">
                <a:solidFill>
                  <a:schemeClr val="tx2"/>
                </a:solidFill>
              </a:rPr>
              <a:t>extensions</a:t>
            </a:r>
            <a:r>
              <a:rPr lang="en-US" sz="2400" dirty="0"/>
              <a:t>” </a:t>
            </a:r>
            <a:r>
              <a:rPr lang="en-US" sz="2400" dirty="0" smtClean="0"/>
              <a:t>for </a:t>
            </a:r>
            <a:r>
              <a:rPr lang="en-US" sz="2400" dirty="0"/>
              <a:t>the declaration of </a:t>
            </a:r>
            <a:r>
              <a:rPr lang="en-US" sz="2400" dirty="0" smtClean="0"/>
              <a:t>complementary, additional concepts.</a:t>
            </a:r>
            <a:endParaRPr lang="en-US" sz="2400" dirty="0"/>
          </a:p>
          <a:p>
            <a:pPr marL="342900" indent="-342900">
              <a:spcAft>
                <a:spcPts val="600"/>
              </a:spcAft>
              <a:buFont typeface="Arial"/>
              <a:buChar char="•"/>
              <a:defRPr/>
            </a:pPr>
            <a:r>
              <a:rPr lang="en-US" sz="2400" dirty="0" smtClean="0">
                <a:sym typeface="Wingdings"/>
              </a:rPr>
              <a:t>Reuse </a:t>
            </a:r>
            <a:r>
              <a:rPr lang="en-US" sz="2400" dirty="0">
                <a:sym typeface="Wingdings"/>
              </a:rPr>
              <a:t>concepts from other vocabularies whenever </a:t>
            </a:r>
            <a:r>
              <a:rPr lang="en-US" sz="2400" dirty="0" smtClean="0">
                <a:sym typeface="Wingdings"/>
              </a:rPr>
              <a:t>possible, do not re-invent terms.</a:t>
            </a:r>
            <a:endParaRPr lang="en-US" sz="2400" dirty="0"/>
          </a:p>
          <a:p>
            <a:pPr>
              <a:defRPr/>
            </a:pPr>
            <a:endParaRPr lang="en-US" sz="2400" dirty="0"/>
          </a:p>
          <a:p>
            <a:pPr>
              <a:defRPr/>
            </a:pPr>
            <a:r>
              <a:rPr lang="en-US" sz="2400" b="1" dirty="0">
                <a:solidFill>
                  <a:srgbClr val="0000FF"/>
                </a:solidFill>
              </a:rPr>
              <a:t>Darwin Core Archive (DwC-A) </a:t>
            </a:r>
            <a:r>
              <a:rPr lang="en-US" sz="2400" dirty="0" smtClean="0"/>
              <a:t>is a data exchange format based on Darwin Core. DwC-A has </a:t>
            </a:r>
            <a:r>
              <a:rPr lang="en-US" sz="2400" dirty="0"/>
              <a:t>a star schema model.</a:t>
            </a:r>
          </a:p>
          <a:p>
            <a:pPr>
              <a:defRPr/>
            </a:pPr>
            <a:endParaRPr lang="en-US" sz="2400" dirty="0"/>
          </a:p>
          <a:p>
            <a:pPr marL="363319" indent="-363319">
              <a:spcAft>
                <a:spcPts val="600"/>
              </a:spcAft>
              <a:buFont typeface="Arial"/>
              <a:buChar char="•"/>
              <a:defRPr/>
            </a:pPr>
            <a:r>
              <a:rPr lang="en-US" sz="2400" dirty="0"/>
              <a:t>DwC-A </a:t>
            </a:r>
            <a:r>
              <a:rPr lang="en-US" sz="2400" dirty="0" smtClean="0"/>
              <a:t>cores, </a:t>
            </a:r>
            <a:r>
              <a:rPr lang="en-US" sz="2400" dirty="0"/>
              <a:t>extensions and controlled value </a:t>
            </a:r>
            <a:r>
              <a:rPr lang="en-US" sz="2400" dirty="0" smtClean="0"/>
              <a:t>vocabularies.</a:t>
            </a:r>
            <a:endParaRPr lang="en-US" sz="2400" dirty="0"/>
          </a:p>
          <a:p>
            <a:pPr marL="363319" indent="-363319">
              <a:spcAft>
                <a:spcPts val="600"/>
              </a:spcAft>
              <a:buFont typeface="Arial"/>
              <a:buChar char="•"/>
              <a:defRPr/>
            </a:pPr>
            <a:r>
              <a:rPr lang="en-US" sz="2400" dirty="0" smtClean="0"/>
              <a:t>DwC</a:t>
            </a:r>
            <a:r>
              <a:rPr lang="en-US" sz="2400" dirty="0"/>
              <a:t>-A resources </a:t>
            </a:r>
            <a:r>
              <a:rPr lang="en-US" sz="2400" dirty="0" smtClean="0"/>
              <a:t>always </a:t>
            </a:r>
            <a:r>
              <a:rPr lang="en-US" sz="2400" dirty="0">
                <a:solidFill>
                  <a:srgbClr val="FF0000"/>
                </a:solidFill>
              </a:rPr>
              <a:t>REUSE</a:t>
            </a:r>
            <a:r>
              <a:rPr lang="en-US" sz="2400" dirty="0"/>
              <a:t> terms from Darwin Core </a:t>
            </a:r>
            <a:r>
              <a:rPr lang="en-US" sz="2400" dirty="0" smtClean="0"/>
              <a:t>or other </a:t>
            </a:r>
            <a:r>
              <a:rPr lang="en-US" sz="2400" dirty="0"/>
              <a:t>concept vocabularies</a:t>
            </a:r>
            <a:r>
              <a:rPr lang="en-US" sz="2400" dirty="0" smtClean="0"/>
              <a:t>.</a:t>
            </a:r>
            <a:endParaRPr lang="en-US" sz="2400" dirty="0"/>
          </a:p>
        </p:txBody>
      </p:sp>
      <p:sp>
        <p:nvSpPr>
          <p:cNvPr id="27652" name="Rectangle 5"/>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502" indent="-285575">
              <a:defRPr sz="2400">
                <a:solidFill>
                  <a:schemeClr val="tx1"/>
                </a:solidFill>
                <a:latin typeface="Arial" charset="0"/>
                <a:ea typeface="ＭＳ Ｐゴシック" charset="0"/>
              </a:defRPr>
            </a:lvl2pPr>
            <a:lvl3pPr marL="1142311" indent="-228463">
              <a:defRPr sz="2400">
                <a:solidFill>
                  <a:schemeClr val="tx1"/>
                </a:solidFill>
                <a:latin typeface="Arial" charset="0"/>
                <a:ea typeface="ＭＳ Ｐゴシック" charset="0"/>
              </a:defRPr>
            </a:lvl3pPr>
            <a:lvl4pPr marL="1599236" indent="-228463">
              <a:defRPr sz="2400">
                <a:solidFill>
                  <a:schemeClr val="tx1"/>
                </a:solidFill>
                <a:latin typeface="Arial" charset="0"/>
                <a:ea typeface="ＭＳ Ｐゴシック" charset="0"/>
              </a:defRPr>
            </a:lvl4pPr>
            <a:lvl5pPr marL="2056160" indent="-228463">
              <a:defRPr sz="2400">
                <a:solidFill>
                  <a:schemeClr val="tx1"/>
                </a:solidFill>
                <a:latin typeface="Arial" charset="0"/>
                <a:ea typeface="ＭＳ Ｐゴシック" charset="0"/>
              </a:defRPr>
            </a:lvl5pPr>
            <a:lvl6pPr marL="2513084" indent="-228463" eaLnBrk="0" fontAlgn="base" hangingPunct="0">
              <a:spcBef>
                <a:spcPct val="0"/>
              </a:spcBef>
              <a:spcAft>
                <a:spcPct val="0"/>
              </a:spcAft>
              <a:defRPr sz="2400">
                <a:solidFill>
                  <a:schemeClr val="tx1"/>
                </a:solidFill>
                <a:latin typeface="Arial" charset="0"/>
                <a:ea typeface="ＭＳ Ｐゴシック" charset="0"/>
              </a:defRPr>
            </a:lvl6pPr>
            <a:lvl7pPr marL="2970011" indent="-228463" eaLnBrk="0" fontAlgn="base" hangingPunct="0">
              <a:spcBef>
                <a:spcPct val="0"/>
              </a:spcBef>
              <a:spcAft>
                <a:spcPct val="0"/>
              </a:spcAft>
              <a:defRPr sz="2400">
                <a:solidFill>
                  <a:schemeClr val="tx1"/>
                </a:solidFill>
                <a:latin typeface="Arial" charset="0"/>
                <a:ea typeface="ＭＳ Ｐゴシック" charset="0"/>
              </a:defRPr>
            </a:lvl7pPr>
            <a:lvl8pPr marL="3426933" indent="-228463" eaLnBrk="0" fontAlgn="base" hangingPunct="0">
              <a:spcBef>
                <a:spcPct val="0"/>
              </a:spcBef>
              <a:spcAft>
                <a:spcPct val="0"/>
              </a:spcAft>
              <a:defRPr sz="2400">
                <a:solidFill>
                  <a:schemeClr val="tx1"/>
                </a:solidFill>
                <a:latin typeface="Arial" charset="0"/>
                <a:ea typeface="ＭＳ Ｐゴシック" charset="0"/>
              </a:defRPr>
            </a:lvl8pPr>
            <a:lvl9pPr marL="3883857" indent="-228463" eaLnBrk="0" fontAlgn="base" hangingPunct="0">
              <a:spcBef>
                <a:spcPct val="0"/>
              </a:spcBef>
              <a:spcAft>
                <a:spcPct val="0"/>
              </a:spcAft>
              <a:defRPr sz="2400">
                <a:solidFill>
                  <a:schemeClr val="tx1"/>
                </a:solidFill>
                <a:latin typeface="Arial" charset="0"/>
                <a:ea typeface="ＭＳ Ｐゴシック" charset="0"/>
              </a:defRPr>
            </a:lvl9pPr>
          </a:lstStyle>
          <a:p>
            <a:fld id="{3C317E7A-752D-9246-8B90-0575EF0F2919}" type="slidenum">
              <a:rPr lang="en-US" sz="1200"/>
              <a:pPr/>
              <a:t>6</a:t>
            </a:fld>
            <a:endParaRPr lang="en-US" sz="1200"/>
          </a:p>
        </p:txBody>
      </p:sp>
    </p:spTree>
    <p:extLst>
      <p:ext uri="{BB962C8B-B14F-4D97-AF65-F5344CB8AC3E}">
        <p14:creationId xmlns:p14="http://schemas.microsoft.com/office/powerpoint/2010/main" val="4769504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wn Arrow 1"/>
          <p:cNvSpPr/>
          <p:nvPr/>
        </p:nvSpPr>
        <p:spPr>
          <a:xfrm>
            <a:off x="2881977" y="2613010"/>
            <a:ext cx="1101854" cy="1096367"/>
          </a:xfrm>
          <a:prstGeom prst="downArrow">
            <a:avLst>
              <a:gd name="adj1" fmla="val 50000"/>
              <a:gd name="adj2" fmla="val 36372"/>
            </a:avLst>
          </a:prstGeom>
          <a:solidFill>
            <a:schemeClr val="accent5">
              <a:alpha val="50000"/>
            </a:schemeClr>
          </a:solidFill>
          <a:ln>
            <a:solidFill>
              <a:schemeClr val="accent1">
                <a:shade val="95000"/>
                <a:satMod val="105000"/>
                <a:alpha val="75000"/>
              </a:schemeClr>
            </a:solidFill>
          </a:ln>
        </p:spPr>
        <p:style>
          <a:lnRef idx="1">
            <a:schemeClr val="accent1"/>
          </a:lnRef>
          <a:fillRef idx="3">
            <a:schemeClr val="accent1"/>
          </a:fillRef>
          <a:effectRef idx="2">
            <a:schemeClr val="accent1"/>
          </a:effectRef>
          <a:fontRef idx="minor">
            <a:schemeClr val="lt1"/>
          </a:fontRef>
        </p:style>
        <p:txBody>
          <a:bodyPr lIns="91407" tIns="45705" rIns="91407" bIns="45705" rtlCol="0" anchor="ctr"/>
          <a:lstStyle/>
          <a:p>
            <a:pPr algn="ctr"/>
            <a:endParaRPr lang="en-US"/>
          </a:p>
        </p:txBody>
      </p:sp>
      <p:sp>
        <p:nvSpPr>
          <p:cNvPr id="26625" name="Rectangle 3"/>
          <p:cNvSpPr>
            <a:spLocks noChangeArrowheads="1"/>
          </p:cNvSpPr>
          <p:nvPr/>
        </p:nvSpPr>
        <p:spPr bwMode="auto">
          <a:xfrm>
            <a:off x="238755" y="1298225"/>
            <a:ext cx="6391970" cy="483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5" rIns="91407" bIns="45705">
            <a:spAutoFit/>
          </a:bodyPr>
          <a:lstStyle/>
          <a:p>
            <a:pPr>
              <a:spcAft>
                <a:spcPts val="1200"/>
              </a:spcAft>
            </a:pPr>
            <a:r>
              <a:rPr lang="en-US" sz="2000" b="1" dirty="0"/>
              <a:t>Concept vocabularies (</a:t>
            </a:r>
            <a:r>
              <a:rPr lang="en-US" sz="2000" b="1" dirty="0" err="1"/>
              <a:t>skos:conceptSchema</a:t>
            </a:r>
            <a:r>
              <a:rPr lang="en-US" sz="2000" b="1" dirty="0"/>
              <a:t>, RDF)</a:t>
            </a:r>
          </a:p>
          <a:p>
            <a:pPr marL="285654" indent="-285654">
              <a:spcAft>
                <a:spcPts val="1200"/>
              </a:spcAft>
              <a:buFontTx/>
              <a:buChar char="•"/>
            </a:pPr>
            <a:r>
              <a:rPr lang="en-US" sz="2000" dirty="0"/>
              <a:t>Darwin Core, Darwin Core “</a:t>
            </a:r>
            <a:r>
              <a:rPr lang="en-US" sz="2000" i="1" dirty="0"/>
              <a:t>extensions</a:t>
            </a:r>
            <a:r>
              <a:rPr lang="en-US" sz="2000" dirty="0"/>
              <a:t>”, NCD, GNA, Audubon Core (and other concept vocabularies).</a:t>
            </a:r>
          </a:p>
          <a:p>
            <a:pPr marL="285654" indent="-285654">
              <a:spcAft>
                <a:spcPts val="1200"/>
              </a:spcAft>
              <a:buFontTx/>
              <a:buChar char="•"/>
            </a:pPr>
            <a:endParaRPr lang="en-US" sz="1000" dirty="0"/>
          </a:p>
          <a:p>
            <a:pPr algn="ctr">
              <a:spcAft>
                <a:spcPts val="1200"/>
              </a:spcAft>
            </a:pPr>
            <a:r>
              <a:rPr lang="en-US" sz="2000" dirty="0">
                <a:solidFill>
                  <a:srgbClr val="FF0000"/>
                </a:solidFill>
              </a:rPr>
              <a:t>as a basis and foundation for </a:t>
            </a:r>
          </a:p>
          <a:p>
            <a:pPr marL="285654" indent="-285654">
              <a:spcAft>
                <a:spcPts val="1200"/>
              </a:spcAft>
              <a:buFontTx/>
              <a:buChar char="•"/>
            </a:pPr>
            <a:endParaRPr lang="en-US" dirty="0"/>
          </a:p>
          <a:p>
            <a:pPr>
              <a:spcAft>
                <a:spcPts val="1200"/>
              </a:spcAft>
            </a:pPr>
            <a:r>
              <a:rPr lang="en-US" sz="2000" b="1" dirty="0"/>
              <a:t>Software application schema (XML, XML schema)</a:t>
            </a:r>
          </a:p>
          <a:p>
            <a:pPr marL="285654" indent="-285654">
              <a:spcAft>
                <a:spcPts val="1200"/>
              </a:spcAft>
              <a:buFontTx/>
              <a:buChar char="•"/>
            </a:pPr>
            <a:r>
              <a:rPr lang="en-US" sz="2000" dirty="0"/>
              <a:t>Darwin Core Archive (DwC-A) controlled terminology and controlled value vocabularies.</a:t>
            </a:r>
          </a:p>
          <a:p>
            <a:pPr marL="285654" indent="-285654">
              <a:spcAft>
                <a:spcPts val="1200"/>
              </a:spcAft>
              <a:buFontTx/>
              <a:buChar char="•"/>
            </a:pPr>
            <a:r>
              <a:rPr lang="en-US" sz="2000" dirty="0"/>
              <a:t>Resources such as the DwC-A controlled term and value vocabularies REUSE terms (by URI) from a concept vocabulary.</a:t>
            </a:r>
          </a:p>
        </p:txBody>
      </p:sp>
      <p:sp>
        <p:nvSpPr>
          <p:cNvPr id="26626" name="Rectangle 5"/>
          <p:cNvSpPr>
            <a:spLocks noGrp="1" noChangeArrowheads="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705" indent="-285654">
              <a:defRPr sz="2400">
                <a:solidFill>
                  <a:schemeClr val="tx1"/>
                </a:solidFill>
                <a:latin typeface="Arial" charset="0"/>
                <a:ea typeface="ＭＳ Ｐゴシック" charset="0"/>
              </a:defRPr>
            </a:lvl2pPr>
            <a:lvl3pPr marL="1142623" indent="-228525">
              <a:defRPr sz="2400">
                <a:solidFill>
                  <a:schemeClr val="tx1"/>
                </a:solidFill>
                <a:latin typeface="Arial" charset="0"/>
                <a:ea typeface="ＭＳ Ｐゴシック" charset="0"/>
              </a:defRPr>
            </a:lvl3pPr>
            <a:lvl4pPr marL="1599673" indent="-228525">
              <a:defRPr sz="2400">
                <a:solidFill>
                  <a:schemeClr val="tx1"/>
                </a:solidFill>
                <a:latin typeface="Arial" charset="0"/>
                <a:ea typeface="ＭＳ Ｐゴシック" charset="0"/>
              </a:defRPr>
            </a:lvl4pPr>
            <a:lvl5pPr marL="2056723" indent="-228525">
              <a:defRPr sz="2400">
                <a:solidFill>
                  <a:schemeClr val="tx1"/>
                </a:solidFill>
                <a:latin typeface="Arial" charset="0"/>
                <a:ea typeface="ＭＳ Ｐゴシック" charset="0"/>
              </a:defRPr>
            </a:lvl5pPr>
            <a:lvl6pPr marL="2513773" indent="-228525" eaLnBrk="0" fontAlgn="base" hangingPunct="0">
              <a:spcBef>
                <a:spcPct val="0"/>
              </a:spcBef>
              <a:spcAft>
                <a:spcPct val="0"/>
              </a:spcAft>
              <a:defRPr sz="2400">
                <a:solidFill>
                  <a:schemeClr val="tx1"/>
                </a:solidFill>
                <a:latin typeface="Arial" charset="0"/>
                <a:ea typeface="ＭＳ Ｐゴシック" charset="0"/>
              </a:defRPr>
            </a:lvl6pPr>
            <a:lvl7pPr marL="2970823" indent="-228525" eaLnBrk="0" fontAlgn="base" hangingPunct="0">
              <a:spcBef>
                <a:spcPct val="0"/>
              </a:spcBef>
              <a:spcAft>
                <a:spcPct val="0"/>
              </a:spcAft>
              <a:defRPr sz="2400">
                <a:solidFill>
                  <a:schemeClr val="tx1"/>
                </a:solidFill>
                <a:latin typeface="Arial" charset="0"/>
                <a:ea typeface="ＭＳ Ｐゴシック" charset="0"/>
              </a:defRPr>
            </a:lvl7pPr>
            <a:lvl8pPr marL="3427872" indent="-228525" eaLnBrk="0" fontAlgn="base" hangingPunct="0">
              <a:spcBef>
                <a:spcPct val="0"/>
              </a:spcBef>
              <a:spcAft>
                <a:spcPct val="0"/>
              </a:spcAft>
              <a:defRPr sz="2400">
                <a:solidFill>
                  <a:schemeClr val="tx1"/>
                </a:solidFill>
                <a:latin typeface="Arial" charset="0"/>
                <a:ea typeface="ＭＳ Ｐゴシック" charset="0"/>
              </a:defRPr>
            </a:lvl8pPr>
            <a:lvl9pPr marL="3884922" indent="-228525" eaLnBrk="0" fontAlgn="base" hangingPunct="0">
              <a:spcBef>
                <a:spcPct val="0"/>
              </a:spcBef>
              <a:spcAft>
                <a:spcPct val="0"/>
              </a:spcAft>
              <a:defRPr sz="2400">
                <a:solidFill>
                  <a:schemeClr val="tx1"/>
                </a:solidFill>
                <a:latin typeface="Arial" charset="0"/>
                <a:ea typeface="ＭＳ Ｐゴシック" charset="0"/>
              </a:defRPr>
            </a:lvl9pPr>
          </a:lstStyle>
          <a:p>
            <a:fld id="{0DE41D25-C181-EA4E-B9EF-1C57398CC4D9}" type="slidenum">
              <a:rPr lang="en-US" sz="1200"/>
              <a:pPr/>
              <a:t>7</a:t>
            </a:fld>
            <a:endParaRPr lang="en-US" sz="1200"/>
          </a:p>
        </p:txBody>
      </p:sp>
      <p:sp>
        <p:nvSpPr>
          <p:cNvPr id="5" name="Rectangle 4"/>
          <p:cNvSpPr/>
          <p:nvPr/>
        </p:nvSpPr>
        <p:spPr>
          <a:xfrm>
            <a:off x="825488" y="416863"/>
            <a:ext cx="5150652" cy="646300"/>
          </a:xfrm>
          <a:prstGeom prst="rect">
            <a:avLst/>
          </a:prstGeom>
        </p:spPr>
        <p:txBody>
          <a:bodyPr wrap="none" lIns="91407" tIns="45705" rIns="91407" bIns="45705">
            <a:spAutoFit/>
          </a:bodyPr>
          <a:lstStyle/>
          <a:p>
            <a:pPr>
              <a:defRPr/>
            </a:pPr>
            <a:r>
              <a:rPr lang="en-US" sz="3600" b="1" u="sng" dirty="0" smtClean="0"/>
              <a:t>Reuse</a:t>
            </a:r>
            <a:r>
              <a:rPr lang="en-US" sz="3600" b="1" dirty="0" smtClean="0"/>
              <a:t> standardized terms</a:t>
            </a:r>
            <a:endParaRPr lang="en-US" sz="3600" dirty="0"/>
          </a:p>
        </p:txBody>
      </p:sp>
      <p:pic>
        <p:nvPicPr>
          <p:cNvPr id="3" name="Picture 2" descr="Screen Shot 2015-10-27 at 13.01.08 .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4369" y="0"/>
            <a:ext cx="2479631" cy="6858000"/>
          </a:xfrm>
          <a:prstGeom prst="rect">
            <a:avLst/>
          </a:prstGeom>
        </p:spPr>
      </p:pic>
    </p:spTree>
    <p:extLst>
      <p:ext uri="{BB962C8B-B14F-4D97-AF65-F5344CB8AC3E}">
        <p14:creationId xmlns:p14="http://schemas.microsoft.com/office/powerpoint/2010/main" val="3599531028"/>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Darwin core</a:t>
            </a:r>
            <a:endParaRPr lang="en-US" dirty="0"/>
          </a:p>
        </p:txBody>
      </p:sp>
      <p:sp>
        <p:nvSpPr>
          <p:cNvPr id="3" name="Content Placeholder 2"/>
          <p:cNvSpPr>
            <a:spLocks noGrp="1"/>
          </p:cNvSpPr>
          <p:nvPr>
            <p:ph idx="1"/>
          </p:nvPr>
        </p:nvSpPr>
        <p:spPr>
          <a:xfrm>
            <a:off x="3822580" y="1309689"/>
            <a:ext cx="4864219" cy="4816476"/>
          </a:xfrm>
        </p:spPr>
        <p:txBody>
          <a:bodyPr>
            <a:normAutofit/>
          </a:bodyPr>
          <a:lstStyle/>
          <a:p>
            <a:r>
              <a:rPr lang="en-US" sz="2800" b="1" dirty="0" smtClean="0"/>
              <a:t>Simple-DwC </a:t>
            </a:r>
            <a:r>
              <a:rPr lang="en-US" sz="2800" dirty="0"/>
              <a:t>is a specification for one particular way to use the Darwin Core terms - to share data about taxa and their occurrences in a </a:t>
            </a:r>
            <a:r>
              <a:rPr lang="en-US" sz="2800" dirty="0" smtClean="0"/>
              <a:t>flat and simply </a:t>
            </a:r>
            <a:r>
              <a:rPr lang="en-US" sz="2800" dirty="0"/>
              <a:t>structured way - and is probably what is meant if someone suggests to "</a:t>
            </a:r>
            <a:r>
              <a:rPr lang="en-US" sz="2800" i="1" dirty="0"/>
              <a:t>format your data according to the Darwin Core</a:t>
            </a:r>
            <a:r>
              <a:rPr lang="en-US" sz="2800" dirty="0"/>
              <a:t>".</a:t>
            </a:r>
          </a:p>
        </p:txBody>
      </p:sp>
      <p:sp>
        <p:nvSpPr>
          <p:cNvPr id="4" name="Text Placeholder 3"/>
          <p:cNvSpPr>
            <a:spLocks noGrp="1"/>
          </p:cNvSpPr>
          <p:nvPr>
            <p:ph type="body" sz="quarter" idx="10"/>
          </p:nvPr>
        </p:nvSpPr>
        <p:spPr/>
        <p:txBody>
          <a:bodyPr/>
          <a:lstStyle/>
          <a:p>
            <a:r>
              <a:rPr lang="en" b="1" u="sng" dirty="0">
                <a:solidFill>
                  <a:schemeClr val="hlink"/>
                </a:solidFill>
                <a:hlinkClick r:id="rId3"/>
              </a:rPr>
              <a:t>http://rs.tdwg.org/dwc/terms/simple/index.htm</a:t>
            </a:r>
            <a:endParaRPr lang="en-US" dirty="0"/>
          </a:p>
        </p:txBody>
      </p:sp>
      <p:pic>
        <p:nvPicPr>
          <p:cNvPr id="5" name="Picture 4" descr="spreadsheet.png"/>
          <p:cNvPicPr>
            <a:picLocks noChangeAspect="1"/>
          </p:cNvPicPr>
          <p:nvPr/>
        </p:nvPicPr>
        <p:blipFill>
          <a:blip r:embed="rId4"/>
          <a:stretch>
            <a:fillRect/>
          </a:stretch>
        </p:blipFill>
        <p:spPr>
          <a:xfrm>
            <a:off x="335347" y="1309689"/>
            <a:ext cx="3368736" cy="3368736"/>
          </a:xfrm>
          <a:prstGeom prst="rect">
            <a:avLst/>
          </a:prstGeom>
        </p:spPr>
      </p:pic>
    </p:spTree>
    <p:extLst>
      <p:ext uri="{BB962C8B-B14F-4D97-AF65-F5344CB8AC3E}">
        <p14:creationId xmlns:p14="http://schemas.microsoft.com/office/powerpoint/2010/main" val="180824225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normalization</a:t>
            </a:r>
            <a:endParaRPr lang="en-US" dirty="0"/>
          </a:p>
        </p:txBody>
      </p:sp>
      <p:sp>
        <p:nvSpPr>
          <p:cNvPr id="3" name="Content Placeholder 2"/>
          <p:cNvSpPr>
            <a:spLocks noGrp="1"/>
          </p:cNvSpPr>
          <p:nvPr>
            <p:ph idx="1"/>
          </p:nvPr>
        </p:nvSpPr>
        <p:spPr/>
        <p:txBody>
          <a:bodyPr>
            <a:normAutofit/>
          </a:bodyPr>
          <a:lstStyle/>
          <a:p>
            <a:r>
              <a:rPr lang="en-US" dirty="0" smtClean="0"/>
              <a:t>What is data normalization?</a:t>
            </a:r>
          </a:p>
          <a:p>
            <a:r>
              <a:rPr lang="en-US" dirty="0" smtClean="0"/>
              <a:t>Reasons to normalize a database</a:t>
            </a:r>
          </a:p>
          <a:p>
            <a:r>
              <a:rPr lang="en-US" dirty="0" smtClean="0"/>
              <a:t>Normal forms</a:t>
            </a:r>
            <a:endParaRPr lang="en-US" dirty="0"/>
          </a:p>
        </p:txBody>
      </p:sp>
      <p:sp>
        <p:nvSpPr>
          <p:cNvPr id="4" name="Text Placeholder 3"/>
          <p:cNvSpPr>
            <a:spLocks noGrp="1"/>
          </p:cNvSpPr>
          <p:nvPr>
            <p:ph type="body" sz="quarter" idx="10"/>
          </p:nvPr>
        </p:nvSpPr>
        <p:spPr/>
        <p:txBody>
          <a:bodyPr/>
          <a:lstStyle/>
          <a:p>
            <a:r>
              <a:rPr lang="en-US" dirty="0">
                <a:hlinkClick r:id="rId3"/>
              </a:rPr>
              <a:t>http://www.essentialsql.com/get-ready-to-learn-sql-database-normalization-explained-in-simple-english</a:t>
            </a:r>
            <a:r>
              <a:rPr lang="en-US" dirty="0" smtClean="0">
                <a:hlinkClick r:id="rId3"/>
              </a:rPr>
              <a:t>/</a:t>
            </a:r>
            <a:r>
              <a:rPr lang="en-US" dirty="0" smtClean="0"/>
              <a:t>,  </a:t>
            </a:r>
            <a:r>
              <a:rPr lang="en-US" u="sng" dirty="0">
                <a:hlinkClick r:id="rId4"/>
              </a:rPr>
              <a:t>http://databases.about.com/od/specificproducts/a/</a:t>
            </a:r>
            <a:r>
              <a:rPr lang="en-US" u="sng" dirty="0" smtClean="0">
                <a:hlinkClick r:id="rId4"/>
              </a:rPr>
              <a:t>normalization.htm</a:t>
            </a:r>
            <a:r>
              <a:rPr lang="en-US" u="sng" dirty="0" smtClean="0"/>
              <a:t>, </a:t>
            </a:r>
            <a:r>
              <a:rPr lang="en-US" u="sng" dirty="0" smtClean="0">
                <a:hlinkClick r:id="rId5"/>
              </a:rPr>
              <a:t>http</a:t>
            </a:r>
            <a:r>
              <a:rPr lang="en-US" u="sng" dirty="0">
                <a:hlinkClick r:id="rId5"/>
              </a:rPr>
              <a:t>://www.dotnet-tricks.com/Tutorial/sqlserver/756N210512-Database-Normalization-</a:t>
            </a:r>
            <a:r>
              <a:rPr lang="en-US" u="sng" dirty="0" smtClean="0">
                <a:hlinkClick r:id="rId5"/>
              </a:rPr>
              <a:t>Basics.html</a:t>
            </a:r>
            <a:r>
              <a:rPr lang="en-US" u="sng" dirty="0" smtClean="0"/>
              <a:t> </a:t>
            </a:r>
            <a:r>
              <a:rPr lang="en-US" dirty="0" smtClean="0"/>
              <a:t> </a:t>
            </a:r>
            <a:endParaRPr lang="en-US" dirty="0"/>
          </a:p>
        </p:txBody>
      </p:sp>
      <p:sp>
        <p:nvSpPr>
          <p:cNvPr id="5" name="Rectangle 4"/>
          <p:cNvSpPr/>
          <p:nvPr/>
        </p:nvSpPr>
        <p:spPr>
          <a:xfrm>
            <a:off x="969238" y="3513939"/>
            <a:ext cx="7887548" cy="1754327"/>
          </a:xfrm>
          <a:prstGeom prst="rect">
            <a:avLst/>
          </a:prstGeom>
        </p:spPr>
        <p:txBody>
          <a:bodyPr wrap="square">
            <a:spAutoFit/>
          </a:bodyPr>
          <a:lstStyle/>
          <a:p>
            <a:r>
              <a:rPr lang="en-US" dirty="0" smtClean="0"/>
              <a:t>"</a:t>
            </a:r>
            <a:r>
              <a:rPr lang="en-US" b="1" i="1" dirty="0" smtClean="0"/>
              <a:t>Data </a:t>
            </a:r>
            <a:r>
              <a:rPr lang="en-US" b="1" i="1" dirty="0"/>
              <a:t>normalization </a:t>
            </a:r>
            <a:r>
              <a:rPr lang="en-US" i="1" dirty="0"/>
              <a:t>is the process of reducing data to its canonical form. For instance, Database normalization is the process of organizing the fields and tables of a relational database to </a:t>
            </a:r>
            <a:r>
              <a:rPr lang="en-US" b="1" i="1" dirty="0"/>
              <a:t>minimize redundancy and </a:t>
            </a:r>
            <a:r>
              <a:rPr lang="en-US" b="1" i="1" dirty="0" smtClean="0"/>
              <a:t>dependency</a:t>
            </a:r>
            <a:r>
              <a:rPr lang="en-US" dirty="0" smtClean="0"/>
              <a:t>" (Wikipedia).</a:t>
            </a:r>
          </a:p>
          <a:p>
            <a:endParaRPr lang="en-US" dirty="0"/>
          </a:p>
          <a:p>
            <a:r>
              <a:rPr lang="en-US" dirty="0" smtClean="0"/>
              <a:t>"</a:t>
            </a:r>
            <a:r>
              <a:rPr lang="en-US" b="1" i="1" dirty="0" smtClean="0"/>
              <a:t>Denormalization</a:t>
            </a:r>
            <a:r>
              <a:rPr lang="en-US" i="1" dirty="0" smtClean="0"/>
              <a:t> </a:t>
            </a:r>
            <a:r>
              <a:rPr lang="en-US" i="1" dirty="0"/>
              <a:t>is the process of attempting to </a:t>
            </a:r>
            <a:r>
              <a:rPr lang="en-US" b="1" i="1" dirty="0"/>
              <a:t>optimize the read performance</a:t>
            </a:r>
            <a:r>
              <a:rPr lang="en-US" i="1" dirty="0"/>
              <a:t> of a database by adding redundant data or by grouping </a:t>
            </a:r>
            <a:r>
              <a:rPr lang="en-US" i="1" dirty="0" smtClean="0"/>
              <a:t>data</a:t>
            </a:r>
            <a:r>
              <a:rPr lang="en-US" dirty="0" smtClean="0"/>
              <a:t>" (Wikipedia).</a:t>
            </a:r>
            <a:endParaRPr lang="en-US" dirty="0"/>
          </a:p>
        </p:txBody>
      </p:sp>
    </p:spTree>
    <p:extLst>
      <p:ext uri="{BB962C8B-B14F-4D97-AF65-F5344CB8AC3E}">
        <p14:creationId xmlns:p14="http://schemas.microsoft.com/office/powerpoint/2010/main" val="183961516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Darwin core Archive</a:t>
            </a:r>
            <a:endParaRPr lang="en-US" dirty="0"/>
          </a:p>
        </p:txBody>
      </p:sp>
      <p:sp>
        <p:nvSpPr>
          <p:cNvPr id="3" name="Content Placeholder 2"/>
          <p:cNvSpPr>
            <a:spLocks noGrp="1"/>
          </p:cNvSpPr>
          <p:nvPr>
            <p:ph idx="1"/>
          </p:nvPr>
        </p:nvSpPr>
        <p:spPr>
          <a:xfrm>
            <a:off x="457199" y="1309689"/>
            <a:ext cx="7972401" cy="4816476"/>
          </a:xfrm>
        </p:spPr>
        <p:txBody>
          <a:bodyPr>
            <a:normAutofit/>
          </a:bodyPr>
          <a:lstStyle/>
          <a:p>
            <a:pPr>
              <a:spcBef>
                <a:spcPts val="0"/>
              </a:spcBef>
            </a:pPr>
            <a:r>
              <a:rPr lang="en-US" dirty="0" smtClean="0"/>
              <a:t>A Darwin Core Archive (DwC-A) </a:t>
            </a:r>
            <a:r>
              <a:rPr lang="en" dirty="0" smtClean="0"/>
              <a:t>is </a:t>
            </a:r>
            <a:r>
              <a:rPr lang="en" dirty="0"/>
              <a:t>the text representation </a:t>
            </a:r>
            <a:r>
              <a:rPr lang="en-US" dirty="0"/>
              <a:t>of </a:t>
            </a:r>
            <a:r>
              <a:rPr lang="en" dirty="0"/>
              <a:t>data formatted to Darwin </a:t>
            </a:r>
            <a:r>
              <a:rPr lang="en" dirty="0" smtClean="0"/>
              <a:t>Core</a:t>
            </a:r>
            <a:r>
              <a:rPr lang="en-US" dirty="0" smtClean="0"/>
              <a:t>.</a:t>
            </a:r>
            <a:endParaRPr lang="en" dirty="0"/>
          </a:p>
          <a:p>
            <a:pPr lvl="0">
              <a:spcBef>
                <a:spcPts val="0"/>
              </a:spcBef>
            </a:pPr>
            <a:endParaRPr lang="en-US" dirty="0" smtClean="0">
              <a:solidFill>
                <a:srgbClr val="000000"/>
              </a:solidFill>
            </a:endParaRPr>
          </a:p>
          <a:p>
            <a:pPr lvl="0">
              <a:spcBef>
                <a:spcPts val="0"/>
              </a:spcBef>
            </a:pPr>
            <a:r>
              <a:rPr lang="en" dirty="0" smtClean="0">
                <a:solidFill>
                  <a:srgbClr val="000000"/>
                </a:solidFill>
              </a:rPr>
              <a:t>A DwC</a:t>
            </a:r>
            <a:r>
              <a:rPr lang="nb-NO" dirty="0" smtClean="0">
                <a:solidFill>
                  <a:srgbClr val="000000"/>
                </a:solidFill>
              </a:rPr>
              <a:t>-</a:t>
            </a:r>
            <a:r>
              <a:rPr lang="en-US" dirty="0" smtClean="0">
                <a:solidFill>
                  <a:srgbClr val="000000"/>
                </a:solidFill>
              </a:rPr>
              <a:t>A </a:t>
            </a:r>
            <a:r>
              <a:rPr lang="en" dirty="0" smtClean="0">
                <a:solidFill>
                  <a:srgbClr val="000000"/>
                </a:solidFill>
              </a:rPr>
              <a:t>is </a:t>
            </a:r>
            <a:r>
              <a:rPr lang="en" dirty="0">
                <a:solidFill>
                  <a:srgbClr val="000000"/>
                </a:solidFill>
              </a:rPr>
              <a:t>a compressed file containing a </a:t>
            </a:r>
            <a:r>
              <a:rPr lang="en" u="sng" dirty="0">
                <a:solidFill>
                  <a:srgbClr val="000000"/>
                </a:solidFill>
              </a:rPr>
              <a:t>minimum</a:t>
            </a:r>
            <a:r>
              <a:rPr lang="en" dirty="0">
                <a:solidFill>
                  <a:srgbClr val="000000"/>
                </a:solidFill>
              </a:rPr>
              <a:t> of three files. </a:t>
            </a:r>
          </a:p>
        </p:txBody>
      </p:sp>
      <p:sp>
        <p:nvSpPr>
          <p:cNvPr id="4" name="Text Placeholder 3"/>
          <p:cNvSpPr>
            <a:spLocks noGrp="1"/>
          </p:cNvSpPr>
          <p:nvPr>
            <p:ph type="body" sz="quarter" idx="10"/>
          </p:nvPr>
        </p:nvSpPr>
        <p:spPr/>
        <p:txBody>
          <a:bodyPr/>
          <a:lstStyle/>
          <a:p>
            <a:r>
              <a:rPr lang="en-US" dirty="0">
                <a:hlinkClick r:id="rId3"/>
              </a:rPr>
              <a:t>http://rs.tdwg.org/dwc/terms/guides/text/</a:t>
            </a:r>
            <a:r>
              <a:rPr lang="en-US" dirty="0" smtClean="0">
                <a:hlinkClick r:id="rId3"/>
              </a:rPr>
              <a:t>index.htm</a:t>
            </a:r>
            <a:r>
              <a:rPr lang="en-US" dirty="0" smtClean="0"/>
              <a:t> </a:t>
            </a:r>
            <a:endParaRPr lang="en-US" dirty="0"/>
          </a:p>
        </p:txBody>
      </p:sp>
      <p:pic>
        <p:nvPicPr>
          <p:cNvPr id="5" name="Shape 87"/>
          <p:cNvPicPr preferRelativeResize="0"/>
          <p:nvPr/>
        </p:nvPicPr>
        <p:blipFill rotWithShape="1">
          <a:blip r:embed="rId4">
            <a:alphaModFix/>
          </a:blip>
          <a:srcRect b="42695"/>
          <a:stretch/>
        </p:blipFill>
        <p:spPr>
          <a:xfrm>
            <a:off x="2097876" y="4084278"/>
            <a:ext cx="4948249" cy="1877156"/>
          </a:xfrm>
          <a:prstGeom prst="rect">
            <a:avLst/>
          </a:prstGeom>
          <a:noFill/>
          <a:ln>
            <a:noFill/>
          </a:ln>
        </p:spPr>
      </p:pic>
    </p:spTree>
    <p:extLst>
      <p:ext uri="{BB962C8B-B14F-4D97-AF65-F5344CB8AC3E}">
        <p14:creationId xmlns:p14="http://schemas.microsoft.com/office/powerpoint/2010/main" val="246725559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 schema</a:t>
            </a:r>
            <a:endParaRPr lang="en-US" dirty="0"/>
          </a:p>
        </p:txBody>
      </p:sp>
      <p:sp>
        <p:nvSpPr>
          <p:cNvPr id="4" name="Text Placeholder 3"/>
          <p:cNvSpPr>
            <a:spLocks noGrp="1"/>
          </p:cNvSpPr>
          <p:nvPr>
            <p:ph type="body" sz="quarter" idx="10"/>
          </p:nvPr>
        </p:nvSpPr>
        <p:spPr/>
        <p:txBody>
          <a:bodyPr/>
          <a:lstStyle/>
          <a:p>
            <a:endParaRPr lang="en-US"/>
          </a:p>
        </p:txBody>
      </p:sp>
      <p:grpSp>
        <p:nvGrpSpPr>
          <p:cNvPr id="5" name="Group 4"/>
          <p:cNvGrpSpPr/>
          <p:nvPr/>
        </p:nvGrpSpPr>
        <p:grpSpPr>
          <a:xfrm>
            <a:off x="459139" y="682253"/>
            <a:ext cx="8449840" cy="5604594"/>
            <a:chOff x="746720" y="1180333"/>
            <a:chExt cx="8449840" cy="5604594"/>
          </a:xfrm>
        </p:grpSpPr>
        <p:sp>
          <p:nvSpPr>
            <p:cNvPr id="6" name="Rectangle 5"/>
            <p:cNvSpPr/>
            <p:nvPr/>
          </p:nvSpPr>
          <p:spPr>
            <a:xfrm>
              <a:off x="4615867" y="4893612"/>
              <a:ext cx="795411" cy="461665"/>
            </a:xfrm>
            <a:prstGeom prst="rect">
              <a:avLst/>
            </a:prstGeom>
          </p:spPr>
          <p:txBody>
            <a:bodyPr wrap="none">
              <a:spAutoFit/>
            </a:bodyPr>
            <a:lstStyle/>
            <a:p>
              <a:r>
                <a:rPr lang="en-GB" kern="0" dirty="0" smtClean="0">
                  <a:solidFill>
                    <a:schemeClr val="accent2">
                      <a:lumMod val="75000"/>
                    </a:schemeClr>
                  </a:solidFill>
                </a:rPr>
                <a:t>Ext 2</a:t>
              </a:r>
              <a:endParaRPr lang="en-GB" dirty="0">
                <a:solidFill>
                  <a:schemeClr val="accent2">
                    <a:lumMod val="75000"/>
                  </a:schemeClr>
                </a:solidFill>
              </a:endParaRPr>
            </a:p>
          </p:txBody>
        </p:sp>
        <p:cxnSp>
          <p:nvCxnSpPr>
            <p:cNvPr id="7" name="Straight Connector 6"/>
            <p:cNvCxnSpPr/>
            <p:nvPr/>
          </p:nvCxnSpPr>
          <p:spPr>
            <a:xfrm flipH="1">
              <a:off x="1612877" y="3918252"/>
              <a:ext cx="1129408" cy="739916"/>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flipV="1">
              <a:off x="3171743" y="3801156"/>
              <a:ext cx="1634081" cy="58562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2973779" y="4160569"/>
              <a:ext cx="0" cy="147170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3125443" y="2457391"/>
              <a:ext cx="809034" cy="111755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flipV="1">
              <a:off x="1923955" y="2457391"/>
              <a:ext cx="818330" cy="991878"/>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2" name="5-Point Star 11"/>
            <p:cNvSpPr/>
            <p:nvPr/>
          </p:nvSpPr>
          <p:spPr bwMode="auto">
            <a:xfrm rot="2055609">
              <a:off x="1000530" y="1859866"/>
              <a:ext cx="4245637" cy="3723488"/>
            </a:xfrm>
            <a:prstGeom prst="star5">
              <a:avLst/>
            </a:prstGeom>
            <a:solidFill>
              <a:schemeClr val="accent1">
                <a:lumMod val="20000"/>
                <a:lumOff val="80000"/>
                <a:alpha val="50000"/>
              </a:schemeClr>
            </a:solidFill>
            <a:ln w="9525" cap="flat" cmpd="sng" algn="ctr">
              <a:noFill/>
              <a:prstDash val="solid"/>
              <a:round/>
              <a:headEnd type="none" w="med" len="med"/>
              <a:tailEnd type="none" w="med" len="med"/>
            </a:ln>
            <a:effectLst/>
          </p:spPr>
          <p:txBody>
            <a:bodyPr vert="horz" wrap="square" lIns="82945" tIns="41473" rIns="82945" bIns="41473" numCol="1" rtlCol="0" anchor="t" anchorCtr="0" compatLnSpc="1">
              <a:prstTxWarp prst="textNoShape">
                <a:avLst/>
              </a:prstTxWarp>
            </a:bodyPr>
            <a:lstStyle/>
            <a:p>
              <a:pPr defTabSz="414726" hangingPunct="0">
                <a:lnSpc>
                  <a:spcPct val="93000"/>
                </a:lnSpc>
                <a:buClr>
                  <a:srgbClr val="000000"/>
                </a:buClr>
                <a:buSzPct val="100000"/>
              </a:pPr>
              <a:endParaRPr lang="en-GB" sz="1600" dirty="0" smtClean="0">
                <a:ea typeface="SimSun" charset="-122"/>
              </a:endParaRPr>
            </a:p>
          </p:txBody>
        </p:sp>
        <p:pic>
          <p:nvPicPr>
            <p:cNvPr id="13" name="Picture 12" descr="spreadsheet.png"/>
            <p:cNvPicPr>
              <a:picLocks noChangeAspect="1"/>
            </p:cNvPicPr>
            <p:nvPr/>
          </p:nvPicPr>
          <p:blipFill>
            <a:blip r:embed="rId3"/>
            <a:stretch>
              <a:fillRect/>
            </a:stretch>
          </p:blipFill>
          <p:spPr>
            <a:xfrm>
              <a:off x="1125197" y="1660996"/>
              <a:ext cx="975360" cy="975360"/>
            </a:xfrm>
            <a:prstGeom prst="rect">
              <a:avLst/>
            </a:prstGeom>
          </p:spPr>
        </p:pic>
        <p:pic>
          <p:nvPicPr>
            <p:cNvPr id="14" name="Picture 13" descr="text_xml.png"/>
            <p:cNvPicPr>
              <a:picLocks noChangeAspect="1"/>
            </p:cNvPicPr>
            <p:nvPr/>
          </p:nvPicPr>
          <p:blipFill>
            <a:blip r:embed="rId4"/>
            <a:stretch>
              <a:fillRect/>
            </a:stretch>
          </p:blipFill>
          <p:spPr>
            <a:xfrm>
              <a:off x="6155170" y="2148676"/>
              <a:ext cx="1300593" cy="1300593"/>
            </a:xfrm>
            <a:prstGeom prst="rect">
              <a:avLst/>
            </a:prstGeom>
          </p:spPr>
        </p:pic>
        <p:pic>
          <p:nvPicPr>
            <p:cNvPr id="15" name="Picture 14" descr="spreadsheet.png"/>
            <p:cNvPicPr>
              <a:picLocks noChangeAspect="1"/>
            </p:cNvPicPr>
            <p:nvPr/>
          </p:nvPicPr>
          <p:blipFill>
            <a:blip r:embed="rId3"/>
            <a:stretch>
              <a:fillRect/>
            </a:stretch>
          </p:blipFill>
          <p:spPr>
            <a:xfrm>
              <a:off x="2468341" y="5395402"/>
              <a:ext cx="975360" cy="975360"/>
            </a:xfrm>
            <a:prstGeom prst="rect">
              <a:avLst/>
            </a:prstGeom>
          </p:spPr>
        </p:pic>
        <p:pic>
          <p:nvPicPr>
            <p:cNvPr id="16" name="Picture 15" descr="spreadsheet.png"/>
            <p:cNvPicPr>
              <a:picLocks noChangeAspect="1"/>
            </p:cNvPicPr>
            <p:nvPr/>
          </p:nvPicPr>
          <p:blipFill>
            <a:blip r:embed="rId3"/>
            <a:stretch>
              <a:fillRect/>
            </a:stretch>
          </p:blipFill>
          <p:spPr>
            <a:xfrm>
              <a:off x="3778981" y="1660996"/>
              <a:ext cx="975360" cy="975360"/>
            </a:xfrm>
            <a:prstGeom prst="rect">
              <a:avLst/>
            </a:prstGeom>
          </p:spPr>
        </p:pic>
        <p:pic>
          <p:nvPicPr>
            <p:cNvPr id="17" name="Picture 16" descr="spreadsheet.png"/>
            <p:cNvPicPr>
              <a:picLocks noChangeAspect="1"/>
            </p:cNvPicPr>
            <p:nvPr/>
          </p:nvPicPr>
          <p:blipFill>
            <a:blip r:embed="rId3"/>
            <a:stretch>
              <a:fillRect/>
            </a:stretch>
          </p:blipFill>
          <p:spPr>
            <a:xfrm>
              <a:off x="2468341" y="3314952"/>
              <a:ext cx="975360" cy="975360"/>
            </a:xfrm>
            <a:prstGeom prst="rect">
              <a:avLst/>
            </a:prstGeom>
          </p:spPr>
        </p:pic>
        <p:sp>
          <p:nvSpPr>
            <p:cNvPr id="18" name="Rectangle 17"/>
            <p:cNvSpPr/>
            <p:nvPr/>
          </p:nvSpPr>
          <p:spPr>
            <a:xfrm>
              <a:off x="2586841" y="4386776"/>
              <a:ext cx="771365" cy="461665"/>
            </a:xfrm>
            <a:prstGeom prst="rect">
              <a:avLst/>
            </a:prstGeom>
          </p:spPr>
          <p:txBody>
            <a:bodyPr wrap="none">
              <a:spAutoFit/>
            </a:bodyPr>
            <a:lstStyle/>
            <a:p>
              <a:r>
                <a:rPr lang="en-GB" kern="0" dirty="0" smtClean="0">
                  <a:solidFill>
                    <a:schemeClr val="accent2">
                      <a:lumMod val="75000"/>
                    </a:schemeClr>
                  </a:solidFill>
                </a:rPr>
                <a:t>Core</a:t>
              </a:r>
              <a:endParaRPr lang="en-GB" dirty="0">
                <a:solidFill>
                  <a:schemeClr val="accent2">
                    <a:lumMod val="75000"/>
                  </a:schemeClr>
                </a:solidFill>
              </a:endParaRPr>
            </a:p>
          </p:txBody>
        </p:sp>
        <p:pic>
          <p:nvPicPr>
            <p:cNvPr id="19" name="Picture 18" descr="spreadsheet.png"/>
            <p:cNvPicPr>
              <a:picLocks noChangeAspect="1"/>
            </p:cNvPicPr>
            <p:nvPr/>
          </p:nvPicPr>
          <p:blipFill>
            <a:blip r:embed="rId3"/>
            <a:stretch>
              <a:fillRect/>
            </a:stretch>
          </p:blipFill>
          <p:spPr>
            <a:xfrm>
              <a:off x="4525893" y="3918252"/>
              <a:ext cx="975360" cy="975360"/>
            </a:xfrm>
            <a:prstGeom prst="rect">
              <a:avLst/>
            </a:prstGeom>
          </p:spPr>
        </p:pic>
        <p:sp>
          <p:nvSpPr>
            <p:cNvPr id="20" name="Rectangle 19"/>
            <p:cNvSpPr/>
            <p:nvPr/>
          </p:nvSpPr>
          <p:spPr>
            <a:xfrm>
              <a:off x="3861298" y="2626179"/>
              <a:ext cx="795411" cy="461665"/>
            </a:xfrm>
            <a:prstGeom prst="rect">
              <a:avLst/>
            </a:prstGeom>
          </p:spPr>
          <p:txBody>
            <a:bodyPr wrap="none">
              <a:spAutoFit/>
            </a:bodyPr>
            <a:lstStyle/>
            <a:p>
              <a:r>
                <a:rPr lang="en-GB" kern="0" dirty="0" smtClean="0">
                  <a:solidFill>
                    <a:schemeClr val="accent2">
                      <a:lumMod val="75000"/>
                    </a:schemeClr>
                  </a:solidFill>
                </a:rPr>
                <a:t>Ext 1</a:t>
              </a:r>
              <a:endParaRPr lang="en-GB" dirty="0">
                <a:solidFill>
                  <a:schemeClr val="accent2">
                    <a:lumMod val="75000"/>
                  </a:schemeClr>
                </a:solidFill>
              </a:endParaRPr>
            </a:p>
          </p:txBody>
        </p:sp>
        <p:sp>
          <p:nvSpPr>
            <p:cNvPr id="21" name="Rectangle 20"/>
            <p:cNvSpPr/>
            <p:nvPr/>
          </p:nvSpPr>
          <p:spPr>
            <a:xfrm>
              <a:off x="2587557" y="6323262"/>
              <a:ext cx="795411" cy="461665"/>
            </a:xfrm>
            <a:prstGeom prst="rect">
              <a:avLst/>
            </a:prstGeom>
          </p:spPr>
          <p:txBody>
            <a:bodyPr wrap="none">
              <a:spAutoFit/>
            </a:bodyPr>
            <a:lstStyle/>
            <a:p>
              <a:r>
                <a:rPr lang="en-GB" kern="0" dirty="0" smtClean="0">
                  <a:solidFill>
                    <a:schemeClr val="accent2">
                      <a:lumMod val="75000"/>
                    </a:schemeClr>
                  </a:solidFill>
                </a:rPr>
                <a:t>Ext 3</a:t>
              </a:r>
              <a:endParaRPr lang="en-GB" dirty="0">
                <a:solidFill>
                  <a:schemeClr val="accent2">
                    <a:lumMod val="75000"/>
                  </a:schemeClr>
                </a:solidFill>
              </a:endParaRPr>
            </a:p>
          </p:txBody>
        </p:sp>
        <p:pic>
          <p:nvPicPr>
            <p:cNvPr id="22" name="Picture 21" descr="text_xml.png"/>
            <p:cNvPicPr>
              <a:picLocks noChangeAspect="1"/>
            </p:cNvPicPr>
            <p:nvPr/>
          </p:nvPicPr>
          <p:blipFill>
            <a:blip r:embed="rId4"/>
            <a:stretch>
              <a:fillRect/>
            </a:stretch>
          </p:blipFill>
          <p:spPr>
            <a:xfrm>
              <a:off x="6155170" y="4199909"/>
              <a:ext cx="1300593" cy="1300593"/>
            </a:xfrm>
            <a:prstGeom prst="rect">
              <a:avLst/>
            </a:prstGeom>
          </p:spPr>
        </p:pic>
        <p:sp>
          <p:nvSpPr>
            <p:cNvPr id="23" name="Rectangle 22"/>
            <p:cNvSpPr/>
            <p:nvPr/>
          </p:nvSpPr>
          <p:spPr>
            <a:xfrm>
              <a:off x="6224620" y="3376949"/>
              <a:ext cx="1120820" cy="369332"/>
            </a:xfrm>
            <a:prstGeom prst="rect">
              <a:avLst/>
            </a:prstGeom>
          </p:spPr>
          <p:txBody>
            <a:bodyPr wrap="none">
              <a:spAutoFit/>
            </a:bodyPr>
            <a:lstStyle/>
            <a:p>
              <a:r>
                <a:rPr lang="en-GB" kern="0" dirty="0" smtClean="0">
                  <a:solidFill>
                    <a:schemeClr val="accent2">
                      <a:lumMod val="75000"/>
                    </a:schemeClr>
                  </a:solidFill>
                </a:rPr>
                <a:t>meta.xml</a:t>
              </a:r>
              <a:endParaRPr lang="en-GB" dirty="0">
                <a:solidFill>
                  <a:schemeClr val="accent2">
                    <a:lumMod val="75000"/>
                  </a:schemeClr>
                </a:solidFill>
              </a:endParaRPr>
            </a:p>
          </p:txBody>
        </p:sp>
        <p:sp>
          <p:nvSpPr>
            <p:cNvPr id="24" name="Rectangle 23"/>
            <p:cNvSpPr/>
            <p:nvPr/>
          </p:nvSpPr>
          <p:spPr>
            <a:xfrm>
              <a:off x="6272845" y="5439224"/>
              <a:ext cx="1082348" cy="369332"/>
            </a:xfrm>
            <a:prstGeom prst="rect">
              <a:avLst/>
            </a:prstGeom>
          </p:spPr>
          <p:txBody>
            <a:bodyPr wrap="none">
              <a:spAutoFit/>
            </a:bodyPr>
            <a:lstStyle/>
            <a:p>
              <a:r>
                <a:rPr lang="en-GB" kern="0" dirty="0" smtClean="0">
                  <a:solidFill>
                    <a:schemeClr val="accent2">
                      <a:lumMod val="75000"/>
                    </a:schemeClr>
                  </a:solidFill>
                </a:rPr>
                <a:t>EML.xml</a:t>
              </a:r>
              <a:endParaRPr lang="en-GB" dirty="0">
                <a:solidFill>
                  <a:schemeClr val="accent2">
                    <a:lumMod val="75000"/>
                  </a:schemeClr>
                </a:solidFill>
              </a:endParaRPr>
            </a:p>
          </p:txBody>
        </p:sp>
        <p:pic>
          <p:nvPicPr>
            <p:cNvPr id="25" name="Picture 24" descr="spreadsheet.png"/>
            <p:cNvPicPr>
              <a:picLocks noChangeAspect="1"/>
            </p:cNvPicPr>
            <p:nvPr/>
          </p:nvPicPr>
          <p:blipFill>
            <a:blip r:embed="rId3"/>
            <a:stretch>
              <a:fillRect/>
            </a:stretch>
          </p:blipFill>
          <p:spPr>
            <a:xfrm>
              <a:off x="948595" y="4268428"/>
              <a:ext cx="975360" cy="975360"/>
            </a:xfrm>
            <a:prstGeom prst="rect">
              <a:avLst/>
            </a:prstGeom>
          </p:spPr>
        </p:pic>
        <p:sp>
          <p:nvSpPr>
            <p:cNvPr id="26" name="Rectangle 25"/>
            <p:cNvSpPr/>
            <p:nvPr/>
          </p:nvSpPr>
          <p:spPr>
            <a:xfrm>
              <a:off x="5523256" y="3246611"/>
              <a:ext cx="784189" cy="1323439"/>
            </a:xfrm>
            <a:prstGeom prst="rect">
              <a:avLst/>
            </a:prstGeom>
          </p:spPr>
          <p:txBody>
            <a:bodyPr wrap="square">
              <a:spAutoFit/>
            </a:bodyPr>
            <a:lstStyle/>
            <a:p>
              <a:r>
                <a:rPr lang="en-GB" sz="8000" kern="0" dirty="0" smtClean="0">
                  <a:solidFill>
                    <a:schemeClr val="accent2">
                      <a:lumMod val="75000"/>
                    </a:schemeClr>
                  </a:solidFill>
                </a:rPr>
                <a:t>+</a:t>
              </a:r>
              <a:endParaRPr lang="en-GB" sz="8000" dirty="0">
                <a:solidFill>
                  <a:schemeClr val="accent2">
                    <a:lumMod val="75000"/>
                  </a:schemeClr>
                </a:solidFill>
              </a:endParaRPr>
            </a:p>
          </p:txBody>
        </p:sp>
        <p:sp>
          <p:nvSpPr>
            <p:cNvPr id="27" name="Rectangle 26"/>
            <p:cNvSpPr/>
            <p:nvPr/>
          </p:nvSpPr>
          <p:spPr>
            <a:xfrm>
              <a:off x="746720" y="1570059"/>
              <a:ext cx="7577638" cy="5142016"/>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8" name="Picture 27" descr="z_file_zip.png"/>
            <p:cNvPicPr>
              <a:picLocks noChangeAspect="1"/>
            </p:cNvPicPr>
            <p:nvPr/>
          </p:nvPicPr>
          <p:blipFill>
            <a:blip r:embed="rId5"/>
            <a:stretch>
              <a:fillRect/>
            </a:stretch>
          </p:blipFill>
          <p:spPr>
            <a:xfrm>
              <a:off x="7801053" y="1180333"/>
              <a:ext cx="975360" cy="975360"/>
            </a:xfrm>
            <a:prstGeom prst="rect">
              <a:avLst/>
            </a:prstGeom>
          </p:spPr>
        </p:pic>
        <p:sp>
          <p:nvSpPr>
            <p:cNvPr id="29" name="Rectangle 28"/>
            <p:cNvSpPr/>
            <p:nvPr/>
          </p:nvSpPr>
          <p:spPr>
            <a:xfrm>
              <a:off x="7419601" y="2263864"/>
              <a:ext cx="1776959" cy="461665"/>
            </a:xfrm>
            <a:prstGeom prst="rect">
              <a:avLst/>
            </a:prstGeom>
            <a:solidFill>
              <a:schemeClr val="bg1"/>
            </a:solidFill>
            <a:ln>
              <a:solidFill>
                <a:schemeClr val="bg1">
                  <a:lumMod val="50000"/>
                </a:schemeClr>
              </a:solidFill>
            </a:ln>
          </p:spPr>
          <p:txBody>
            <a:bodyPr wrap="square">
              <a:spAutoFit/>
            </a:bodyPr>
            <a:lstStyle/>
            <a:p>
              <a:pPr algn="ctr"/>
              <a:r>
                <a:rPr lang="en-GB" kern="0" dirty="0" smtClean="0">
                  <a:solidFill>
                    <a:schemeClr val="accent2">
                      <a:lumMod val="75000"/>
                    </a:schemeClr>
                  </a:solidFill>
                </a:rPr>
                <a:t>DwC Archive</a:t>
              </a:r>
              <a:endParaRPr lang="en-GB" dirty="0">
                <a:solidFill>
                  <a:schemeClr val="accent2">
                    <a:lumMod val="75000"/>
                  </a:schemeClr>
                </a:solidFill>
              </a:endParaRPr>
            </a:p>
          </p:txBody>
        </p:sp>
        <p:sp>
          <p:nvSpPr>
            <p:cNvPr id="30" name="Rectangle 29"/>
            <p:cNvSpPr/>
            <p:nvPr/>
          </p:nvSpPr>
          <p:spPr>
            <a:xfrm>
              <a:off x="1038569" y="5243788"/>
              <a:ext cx="795411" cy="461665"/>
            </a:xfrm>
            <a:prstGeom prst="rect">
              <a:avLst/>
            </a:prstGeom>
          </p:spPr>
          <p:txBody>
            <a:bodyPr wrap="none">
              <a:spAutoFit/>
            </a:bodyPr>
            <a:lstStyle/>
            <a:p>
              <a:r>
                <a:rPr lang="en-GB" kern="0" dirty="0" smtClean="0">
                  <a:solidFill>
                    <a:schemeClr val="accent2">
                      <a:lumMod val="75000"/>
                    </a:schemeClr>
                  </a:solidFill>
                </a:rPr>
                <a:t>Ext 4</a:t>
              </a:r>
              <a:endParaRPr lang="en-GB" dirty="0">
                <a:solidFill>
                  <a:schemeClr val="accent2">
                    <a:lumMod val="75000"/>
                  </a:schemeClr>
                </a:solidFill>
              </a:endParaRPr>
            </a:p>
          </p:txBody>
        </p:sp>
        <p:sp>
          <p:nvSpPr>
            <p:cNvPr id="31" name="Rectangle 30"/>
            <p:cNvSpPr/>
            <p:nvPr/>
          </p:nvSpPr>
          <p:spPr>
            <a:xfrm>
              <a:off x="1215171" y="2615396"/>
              <a:ext cx="795411" cy="461665"/>
            </a:xfrm>
            <a:prstGeom prst="rect">
              <a:avLst/>
            </a:prstGeom>
          </p:spPr>
          <p:txBody>
            <a:bodyPr wrap="none">
              <a:spAutoFit/>
            </a:bodyPr>
            <a:lstStyle/>
            <a:p>
              <a:r>
                <a:rPr lang="en-GB" kern="0" dirty="0" smtClean="0">
                  <a:solidFill>
                    <a:schemeClr val="accent2">
                      <a:lumMod val="75000"/>
                    </a:schemeClr>
                  </a:solidFill>
                </a:rPr>
                <a:t>Ext 5</a:t>
              </a:r>
              <a:endParaRPr lang="en-GB" dirty="0">
                <a:solidFill>
                  <a:schemeClr val="accent2">
                    <a:lumMod val="75000"/>
                  </a:schemeClr>
                </a:solidFill>
              </a:endParaRPr>
            </a:p>
          </p:txBody>
        </p:sp>
      </p:grpSp>
    </p:spTree>
    <p:extLst>
      <p:ext uri="{BB962C8B-B14F-4D97-AF65-F5344CB8AC3E}">
        <p14:creationId xmlns:p14="http://schemas.microsoft.com/office/powerpoint/2010/main" val="111823948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Mapping cores</a:t>
            </a:r>
            <a:endParaRPr lang="en-US" dirty="0"/>
          </a:p>
        </p:txBody>
      </p:sp>
      <p:sp>
        <p:nvSpPr>
          <p:cNvPr id="3" name="Content Placeholder 2"/>
          <p:cNvSpPr>
            <a:spLocks noGrp="1"/>
          </p:cNvSpPr>
          <p:nvPr>
            <p:ph idx="1"/>
          </p:nvPr>
        </p:nvSpPr>
        <p:spPr>
          <a:xfrm>
            <a:off x="457200" y="977625"/>
            <a:ext cx="8229600" cy="5222358"/>
          </a:xfrm>
        </p:spPr>
        <p:txBody>
          <a:bodyPr>
            <a:normAutofit fontScale="70000" lnSpcReduction="20000"/>
          </a:bodyPr>
          <a:lstStyle/>
          <a:p>
            <a:r>
              <a:rPr lang="en-US" sz="3500" dirty="0"/>
              <a:t>Taxon </a:t>
            </a:r>
            <a:r>
              <a:rPr lang="en-US" sz="3500" dirty="0" smtClean="0"/>
              <a:t>core</a:t>
            </a:r>
            <a:endParaRPr lang="en-US" sz="3500" dirty="0"/>
          </a:p>
          <a:p>
            <a:pPr marL="457200" lvl="1" indent="0">
              <a:buNone/>
            </a:pPr>
            <a:r>
              <a:rPr lang="en-US" sz="3000" dirty="0" smtClean="0"/>
              <a:t>The category of information pertaining to taxonomic names, taxon name usages, or taxon concepts. Updated in April 2015, 43 terms.</a:t>
            </a:r>
          </a:p>
          <a:p>
            <a:pPr marL="457200" lvl="1" indent="0">
              <a:buNone/>
            </a:pPr>
            <a:r>
              <a:rPr lang="en-US" sz="2600" dirty="0" smtClean="0"/>
              <a:t>This version removes terms </a:t>
            </a:r>
            <a:r>
              <a:rPr lang="en-US" sz="2600" dirty="0" err="1" smtClean="0"/>
              <a:t>dcterms:source</a:t>
            </a:r>
            <a:r>
              <a:rPr lang="en-US" sz="2600" dirty="0" smtClean="0"/>
              <a:t> and </a:t>
            </a:r>
            <a:r>
              <a:rPr lang="en-US" sz="2600" dirty="0" err="1" smtClean="0"/>
              <a:t>dcterms:rights</a:t>
            </a:r>
            <a:r>
              <a:rPr lang="en-US" sz="2600" dirty="0" smtClean="0"/>
              <a:t>, and adds </a:t>
            </a:r>
            <a:r>
              <a:rPr lang="en-US" sz="2600" dirty="0" err="1" smtClean="0"/>
              <a:t>dcterms:license</a:t>
            </a:r>
            <a:r>
              <a:rPr lang="en-US" sz="3000" dirty="0" smtClean="0"/>
              <a:t>.</a:t>
            </a:r>
          </a:p>
          <a:p>
            <a:pPr marL="457200" lvl="1" indent="0">
              <a:buNone/>
            </a:pPr>
            <a:endParaRPr lang="en-US" sz="3000" dirty="0" smtClean="0"/>
          </a:p>
          <a:p>
            <a:pPr indent="-285750"/>
            <a:r>
              <a:rPr lang="en-US" sz="3900" dirty="0" smtClean="0"/>
              <a:t>Occurrence core</a:t>
            </a:r>
          </a:p>
          <a:p>
            <a:pPr marL="457200" lvl="1" indent="0">
              <a:buNone/>
            </a:pPr>
            <a:r>
              <a:rPr lang="en-US" sz="3000" dirty="0" smtClean="0"/>
              <a:t>The </a:t>
            </a:r>
            <a:r>
              <a:rPr lang="en-US" sz="3000" dirty="0"/>
              <a:t>category of information pertaining to evidence of an occurrence in nature, in a collection, or in a dataset (specimen, observation, etc.). </a:t>
            </a:r>
            <a:r>
              <a:rPr lang="en-US" sz="3000" dirty="0" smtClean="0"/>
              <a:t>Updated in July </a:t>
            </a:r>
            <a:r>
              <a:rPr lang="en-US" sz="3000" dirty="0"/>
              <a:t>2015</a:t>
            </a:r>
            <a:r>
              <a:rPr lang="en-US" sz="3000" dirty="0" smtClean="0"/>
              <a:t>, 169 terms.</a:t>
            </a:r>
          </a:p>
          <a:p>
            <a:pPr marL="457200" lvl="1" indent="0">
              <a:buNone/>
            </a:pPr>
            <a:r>
              <a:rPr lang="en-US" sz="2300" dirty="0" smtClean="0"/>
              <a:t>This </a:t>
            </a:r>
            <a:r>
              <a:rPr lang="en-US" sz="2300" dirty="0"/>
              <a:t>version removes terms </a:t>
            </a:r>
            <a:r>
              <a:rPr lang="en-US" sz="2300" dirty="0" err="1"/>
              <a:t>dcterms:source</a:t>
            </a:r>
            <a:r>
              <a:rPr lang="en-US" sz="2300" dirty="0"/>
              <a:t>, </a:t>
            </a:r>
            <a:r>
              <a:rPr lang="en-US" sz="2300" dirty="0" err="1"/>
              <a:t>dcterms:rights</a:t>
            </a:r>
            <a:r>
              <a:rPr lang="en-US" sz="2300" dirty="0"/>
              <a:t>, </a:t>
            </a:r>
            <a:r>
              <a:rPr lang="en-US" sz="2300" dirty="0" err="1"/>
              <a:t>dwc:individualID</a:t>
            </a:r>
            <a:r>
              <a:rPr lang="en-US" sz="2300" dirty="0"/>
              <a:t>, </a:t>
            </a:r>
            <a:r>
              <a:rPr lang="en-US" sz="2300" dirty="0" err="1"/>
              <a:t>dwc:occurrenceDetails</a:t>
            </a:r>
            <a:r>
              <a:rPr lang="en-US" sz="2300" dirty="0"/>
              <a:t>, and adds </a:t>
            </a:r>
            <a:r>
              <a:rPr lang="en-US" sz="2300" dirty="0" err="1"/>
              <a:t>dcterms:license</a:t>
            </a:r>
            <a:r>
              <a:rPr lang="en-US" sz="2300" dirty="0"/>
              <a:t>, </a:t>
            </a:r>
            <a:r>
              <a:rPr lang="en-US" sz="2300" dirty="0" err="1"/>
              <a:t>dwc:organismQuantity</a:t>
            </a:r>
            <a:r>
              <a:rPr lang="en-US" sz="2300" dirty="0"/>
              <a:t>, </a:t>
            </a:r>
            <a:r>
              <a:rPr lang="en-US" sz="2300" dirty="0" err="1"/>
              <a:t>dwc:organismQuantityType</a:t>
            </a:r>
            <a:r>
              <a:rPr lang="en-US" sz="2300" dirty="0"/>
              <a:t>, </a:t>
            </a:r>
            <a:r>
              <a:rPr lang="en-US" sz="2300" dirty="0" err="1"/>
              <a:t>dwc:organismID</a:t>
            </a:r>
            <a:r>
              <a:rPr lang="en-US" sz="2300" dirty="0"/>
              <a:t>, </a:t>
            </a:r>
            <a:r>
              <a:rPr lang="en-US" sz="2300" dirty="0" err="1"/>
              <a:t>dwc:organismName</a:t>
            </a:r>
            <a:r>
              <a:rPr lang="en-US" sz="2300" dirty="0"/>
              <a:t>, </a:t>
            </a:r>
            <a:r>
              <a:rPr lang="en-US" sz="2300" dirty="0" err="1"/>
              <a:t>dwc:organismScope</a:t>
            </a:r>
            <a:r>
              <a:rPr lang="en-US" sz="2300" dirty="0"/>
              <a:t>, </a:t>
            </a:r>
            <a:r>
              <a:rPr lang="en-US" sz="2300" dirty="0" err="1"/>
              <a:t>dwc:associatedOrganisms</a:t>
            </a:r>
            <a:r>
              <a:rPr lang="en-US" sz="2300" dirty="0"/>
              <a:t>, </a:t>
            </a:r>
            <a:r>
              <a:rPr lang="en-US" sz="2300" dirty="0" err="1"/>
              <a:t>dwc:organismRemarks</a:t>
            </a:r>
            <a:r>
              <a:rPr lang="en-US" sz="2300" dirty="0"/>
              <a:t>, </a:t>
            </a:r>
            <a:r>
              <a:rPr lang="en-US" sz="2300" dirty="0" err="1"/>
              <a:t>dwc:parentEventID</a:t>
            </a:r>
            <a:r>
              <a:rPr lang="en-US" sz="2300" dirty="0"/>
              <a:t>, </a:t>
            </a:r>
            <a:r>
              <a:rPr lang="en-US" sz="2300" dirty="0" err="1"/>
              <a:t>dwc:sampleSizeValue</a:t>
            </a:r>
            <a:r>
              <a:rPr lang="en-US" sz="2300" dirty="0"/>
              <a:t>, </a:t>
            </a:r>
            <a:r>
              <a:rPr lang="en-US" sz="2300" dirty="0" err="1"/>
              <a:t>dwc:sampleSizeUnit</a:t>
            </a:r>
            <a:r>
              <a:rPr lang="en-US" sz="3000" dirty="0" smtClean="0"/>
              <a:t>.</a:t>
            </a:r>
          </a:p>
          <a:p>
            <a:pPr marL="457200" lvl="1" indent="0">
              <a:buNone/>
            </a:pPr>
            <a:endParaRPr lang="en-US" sz="3000" dirty="0" smtClean="0"/>
          </a:p>
          <a:p>
            <a:r>
              <a:rPr lang="en-US" sz="3500" dirty="0" smtClean="0"/>
              <a:t>Event core</a:t>
            </a:r>
            <a:endParaRPr lang="en-US" sz="3500" dirty="0"/>
          </a:p>
          <a:p>
            <a:pPr marL="457200" lvl="1" indent="0">
              <a:buNone/>
            </a:pPr>
            <a:r>
              <a:rPr lang="en-US" sz="3000" dirty="0"/>
              <a:t>The category of information pertaining to a sampling event</a:t>
            </a:r>
            <a:r>
              <a:rPr lang="en-US" sz="3000" dirty="0" smtClean="0"/>
              <a:t>. Issued 29 May 2015, 95 terms.</a:t>
            </a:r>
            <a:endParaRPr lang="en-US"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913059957"/>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Extensions</a:t>
            </a:r>
            <a:endParaRPr lang="en-US" dirty="0"/>
          </a:p>
        </p:txBody>
      </p:sp>
      <p:sp>
        <p:nvSpPr>
          <p:cNvPr id="3" name="Content Placeholder 2"/>
          <p:cNvSpPr>
            <a:spLocks noGrp="1"/>
          </p:cNvSpPr>
          <p:nvPr>
            <p:ph idx="1"/>
          </p:nvPr>
        </p:nvSpPr>
        <p:spPr/>
        <p:txBody>
          <a:bodyPr>
            <a:normAutofit/>
          </a:bodyPr>
          <a:lstStyle/>
          <a:p>
            <a:r>
              <a:rPr lang="en-US" dirty="0" smtClean="0"/>
              <a:t>Darwin Core does </a:t>
            </a:r>
            <a:r>
              <a:rPr lang="en-US" dirty="0"/>
              <a:t>not provide </a:t>
            </a:r>
            <a:r>
              <a:rPr lang="en-US" dirty="0" smtClean="0"/>
              <a:t>terms for </a:t>
            </a:r>
            <a:r>
              <a:rPr lang="en-US" dirty="0"/>
              <a:t>every possible type of data</a:t>
            </a:r>
            <a:r>
              <a:rPr lang="en-US" dirty="0" smtClean="0"/>
              <a:t>.</a:t>
            </a:r>
            <a:endParaRPr lang="en-US" sz="2200" dirty="0">
              <a:solidFill>
                <a:schemeClr val="accent5"/>
              </a:solidFill>
              <a:effectLst>
                <a:outerShdw blurRad="38100" dist="38100" dir="2700000" algn="tl">
                  <a:srgbClr val="000000">
                    <a:alpha val="43137"/>
                  </a:srgbClr>
                </a:outerShdw>
              </a:effectLst>
            </a:endParaRPr>
          </a:p>
          <a:p>
            <a:pPr lvl="1"/>
            <a:r>
              <a:rPr lang="en-US" dirty="0"/>
              <a:t>22 </a:t>
            </a:r>
            <a:r>
              <a:rPr lang="en-US" dirty="0" smtClean="0"/>
              <a:t>registered extensions (to the Darwin Core Archive)</a:t>
            </a:r>
            <a:endParaRPr lang="en-US" dirty="0"/>
          </a:p>
          <a:p>
            <a:pPr lvl="1"/>
            <a:r>
              <a:rPr lang="en-US" dirty="0" smtClean="0"/>
              <a:t>25 </a:t>
            </a:r>
            <a:r>
              <a:rPr lang="en-US" dirty="0"/>
              <a:t>under development</a:t>
            </a:r>
          </a:p>
          <a:p>
            <a:pPr lvl="2">
              <a:buNone/>
            </a:pPr>
            <a:endParaRPr lang="en-US" sz="2200" dirty="0"/>
          </a:p>
          <a:p>
            <a:r>
              <a:rPr lang="en-US" dirty="0" smtClean="0"/>
              <a:t>Examples</a:t>
            </a:r>
          </a:p>
          <a:p>
            <a:pPr lvl="1"/>
            <a:r>
              <a:rPr lang="en-US" dirty="0" smtClean="0"/>
              <a:t>Audubon </a:t>
            </a:r>
            <a:r>
              <a:rPr lang="en-US" dirty="0"/>
              <a:t>Media Description (aka Audubon Core)</a:t>
            </a:r>
          </a:p>
          <a:p>
            <a:pPr lvl="1"/>
            <a:r>
              <a:rPr lang="en-US" dirty="0" smtClean="0"/>
              <a:t>Darwin </a:t>
            </a:r>
            <a:r>
              <a:rPr lang="en-US" dirty="0"/>
              <a:t>Core Identification </a:t>
            </a:r>
            <a:r>
              <a:rPr lang="en-US" dirty="0" smtClean="0"/>
              <a:t>History</a:t>
            </a:r>
          </a:p>
          <a:p>
            <a:pPr lvl="1"/>
            <a:r>
              <a:rPr lang="en-US" dirty="0" smtClean="0"/>
              <a:t>Darwin Core Measurement or Facts</a:t>
            </a:r>
            <a:endParaRPr lang="en-US" dirty="0"/>
          </a:p>
        </p:txBody>
      </p:sp>
      <p:sp>
        <p:nvSpPr>
          <p:cNvPr id="4" name="Text Placeholder 3"/>
          <p:cNvSpPr>
            <a:spLocks noGrp="1"/>
          </p:cNvSpPr>
          <p:nvPr>
            <p:ph type="body" sz="quarter" idx="10"/>
          </p:nvPr>
        </p:nvSpPr>
        <p:spPr/>
        <p:txBody>
          <a:bodyPr/>
          <a:lstStyle/>
          <a:p>
            <a:r>
              <a:rPr lang="en-US" dirty="0">
                <a:solidFill>
                  <a:schemeClr val="accent5"/>
                </a:solidFill>
                <a:effectLst>
                  <a:outerShdw blurRad="38100" dist="38100" dir="2700000" algn="tl">
                    <a:srgbClr val="000000">
                      <a:alpha val="43137"/>
                    </a:srgbClr>
                  </a:outerShdw>
                </a:effectLst>
                <a:hlinkClick r:id="rId3"/>
              </a:rPr>
              <a:t>http://tools.gbif.org/dwca-validator/extensions.do</a:t>
            </a:r>
            <a:endParaRPr lang="en-US" dirty="0"/>
          </a:p>
        </p:txBody>
      </p:sp>
    </p:spTree>
    <p:extLst>
      <p:ext uri="{BB962C8B-B14F-4D97-AF65-F5344CB8AC3E}">
        <p14:creationId xmlns:p14="http://schemas.microsoft.com/office/powerpoint/2010/main" val="930958981"/>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1744133" y="2680734"/>
            <a:ext cx="2091267" cy="1840466"/>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Star schema example - occurrence</a:t>
            </a:r>
            <a:endParaRPr lang="en-US" dirty="0"/>
          </a:p>
        </p:txBody>
      </p:sp>
      <p:sp>
        <p:nvSpPr>
          <p:cNvPr id="4" name="Text Placeholder 3"/>
          <p:cNvSpPr>
            <a:spLocks noGrp="1"/>
          </p:cNvSpPr>
          <p:nvPr>
            <p:ph type="body" sz="quarter" idx="10"/>
          </p:nvPr>
        </p:nvSpPr>
        <p:spPr/>
        <p:txBody>
          <a:bodyPr/>
          <a:lstStyle/>
          <a:p>
            <a:endParaRPr lang="en-US"/>
          </a:p>
        </p:txBody>
      </p:sp>
      <p:grpSp>
        <p:nvGrpSpPr>
          <p:cNvPr id="27" name="Group 26"/>
          <p:cNvGrpSpPr/>
          <p:nvPr/>
        </p:nvGrpSpPr>
        <p:grpSpPr>
          <a:xfrm>
            <a:off x="480402" y="710983"/>
            <a:ext cx="8449840" cy="5604594"/>
            <a:chOff x="480402" y="1047187"/>
            <a:chExt cx="8449840" cy="5604594"/>
          </a:xfrm>
        </p:grpSpPr>
        <p:sp>
          <p:nvSpPr>
            <p:cNvPr id="5" name="Rectangle 4"/>
            <p:cNvSpPr/>
            <p:nvPr/>
          </p:nvSpPr>
          <p:spPr>
            <a:xfrm>
              <a:off x="4302049" y="4760466"/>
              <a:ext cx="981359" cy="461665"/>
            </a:xfrm>
            <a:prstGeom prst="rect">
              <a:avLst/>
            </a:prstGeom>
          </p:spPr>
          <p:txBody>
            <a:bodyPr wrap="none">
              <a:spAutoFit/>
            </a:bodyPr>
            <a:lstStyle/>
            <a:p>
              <a:r>
                <a:rPr lang="en-GB" kern="0" dirty="0" smtClean="0">
                  <a:solidFill>
                    <a:schemeClr val="accent2">
                      <a:lumMod val="75000"/>
                    </a:schemeClr>
                  </a:solidFill>
                </a:rPr>
                <a:t>Media</a:t>
              </a:r>
              <a:endParaRPr lang="en-GB" dirty="0">
                <a:solidFill>
                  <a:schemeClr val="accent2">
                    <a:lumMod val="75000"/>
                  </a:schemeClr>
                </a:solidFill>
              </a:endParaRPr>
            </a:p>
          </p:txBody>
        </p:sp>
        <p:cxnSp>
          <p:nvCxnSpPr>
            <p:cNvPr id="6" name="Straight Connector 5"/>
            <p:cNvCxnSpPr/>
            <p:nvPr/>
          </p:nvCxnSpPr>
          <p:spPr>
            <a:xfrm flipH="1">
              <a:off x="1346559" y="3785106"/>
              <a:ext cx="1129408" cy="739916"/>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flipV="1">
              <a:off x="2905425" y="3668010"/>
              <a:ext cx="1634081" cy="58562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2707461" y="4027423"/>
              <a:ext cx="0" cy="147170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12" idx="2"/>
            </p:cNvCxnSpPr>
            <p:nvPr/>
          </p:nvCxnSpPr>
          <p:spPr>
            <a:xfrm>
              <a:off x="2689703" y="2566691"/>
              <a:ext cx="169422" cy="875111"/>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10" name="Picture 9" descr="text_xml.png"/>
            <p:cNvPicPr>
              <a:picLocks noChangeAspect="1"/>
            </p:cNvPicPr>
            <p:nvPr/>
          </p:nvPicPr>
          <p:blipFill>
            <a:blip r:embed="rId3"/>
            <a:stretch>
              <a:fillRect/>
            </a:stretch>
          </p:blipFill>
          <p:spPr>
            <a:xfrm>
              <a:off x="5888852" y="2015530"/>
              <a:ext cx="1300593" cy="1300593"/>
            </a:xfrm>
            <a:prstGeom prst="rect">
              <a:avLst/>
            </a:prstGeom>
          </p:spPr>
        </p:pic>
        <p:pic>
          <p:nvPicPr>
            <p:cNvPr id="11" name="Picture 10" descr="spreadsheet.png"/>
            <p:cNvPicPr>
              <a:picLocks noChangeAspect="1"/>
            </p:cNvPicPr>
            <p:nvPr/>
          </p:nvPicPr>
          <p:blipFill>
            <a:blip r:embed="rId4"/>
            <a:stretch>
              <a:fillRect/>
            </a:stretch>
          </p:blipFill>
          <p:spPr>
            <a:xfrm>
              <a:off x="2202023" y="5262256"/>
              <a:ext cx="975360" cy="975360"/>
            </a:xfrm>
            <a:prstGeom prst="rect">
              <a:avLst/>
            </a:prstGeom>
          </p:spPr>
        </p:pic>
        <p:pic>
          <p:nvPicPr>
            <p:cNvPr id="12" name="Picture 11" descr="spreadsheet.png"/>
            <p:cNvPicPr>
              <a:picLocks noChangeAspect="1"/>
            </p:cNvPicPr>
            <p:nvPr/>
          </p:nvPicPr>
          <p:blipFill>
            <a:blip r:embed="rId4"/>
            <a:stretch>
              <a:fillRect/>
            </a:stretch>
          </p:blipFill>
          <p:spPr>
            <a:xfrm>
              <a:off x="2202023" y="1591331"/>
              <a:ext cx="975360" cy="975360"/>
            </a:xfrm>
            <a:prstGeom prst="rect">
              <a:avLst/>
            </a:prstGeom>
          </p:spPr>
        </p:pic>
        <p:pic>
          <p:nvPicPr>
            <p:cNvPr id="13" name="Picture 12" descr="spreadsheet.png"/>
            <p:cNvPicPr>
              <a:picLocks noChangeAspect="1"/>
            </p:cNvPicPr>
            <p:nvPr/>
          </p:nvPicPr>
          <p:blipFill>
            <a:blip r:embed="rId4"/>
            <a:stretch>
              <a:fillRect/>
            </a:stretch>
          </p:blipFill>
          <p:spPr>
            <a:xfrm>
              <a:off x="2202023" y="3181806"/>
              <a:ext cx="975360" cy="975360"/>
            </a:xfrm>
            <a:prstGeom prst="rect">
              <a:avLst/>
            </a:prstGeom>
          </p:spPr>
        </p:pic>
        <p:sp>
          <p:nvSpPr>
            <p:cNvPr id="14" name="Rectangle 13"/>
            <p:cNvSpPr/>
            <p:nvPr/>
          </p:nvSpPr>
          <p:spPr>
            <a:xfrm>
              <a:off x="1871432" y="4253630"/>
              <a:ext cx="1963968" cy="400110"/>
            </a:xfrm>
            <a:prstGeom prst="rect">
              <a:avLst/>
            </a:prstGeom>
          </p:spPr>
          <p:txBody>
            <a:bodyPr wrap="square">
              <a:spAutoFit/>
            </a:bodyPr>
            <a:lstStyle/>
            <a:p>
              <a:r>
                <a:rPr lang="en-GB" sz="2000" b="1" kern="0" dirty="0" smtClean="0">
                  <a:solidFill>
                    <a:schemeClr val="accent2">
                      <a:lumMod val="75000"/>
                    </a:schemeClr>
                  </a:solidFill>
                </a:rPr>
                <a:t>Occurrence Core</a:t>
              </a:r>
              <a:endParaRPr lang="en-GB" sz="2000" b="1" dirty="0">
                <a:solidFill>
                  <a:schemeClr val="accent2">
                    <a:lumMod val="75000"/>
                  </a:schemeClr>
                </a:solidFill>
              </a:endParaRPr>
            </a:p>
          </p:txBody>
        </p:sp>
        <p:pic>
          <p:nvPicPr>
            <p:cNvPr id="15" name="Picture 14" descr="spreadsheet.png"/>
            <p:cNvPicPr>
              <a:picLocks noChangeAspect="1"/>
            </p:cNvPicPr>
            <p:nvPr/>
          </p:nvPicPr>
          <p:blipFill>
            <a:blip r:embed="rId4"/>
            <a:stretch>
              <a:fillRect/>
            </a:stretch>
          </p:blipFill>
          <p:spPr>
            <a:xfrm>
              <a:off x="4259575" y="3785106"/>
              <a:ext cx="975360" cy="975360"/>
            </a:xfrm>
            <a:prstGeom prst="rect">
              <a:avLst/>
            </a:prstGeom>
          </p:spPr>
        </p:pic>
        <p:sp>
          <p:nvSpPr>
            <p:cNvPr id="16" name="Rectangle 15"/>
            <p:cNvSpPr/>
            <p:nvPr/>
          </p:nvSpPr>
          <p:spPr>
            <a:xfrm>
              <a:off x="2020844" y="2639139"/>
              <a:ext cx="1515356" cy="369332"/>
            </a:xfrm>
            <a:prstGeom prst="rect">
              <a:avLst/>
            </a:prstGeom>
          </p:spPr>
          <p:txBody>
            <a:bodyPr wrap="square">
              <a:spAutoFit/>
            </a:bodyPr>
            <a:lstStyle/>
            <a:p>
              <a:r>
                <a:rPr lang="en-GB" kern="0" dirty="0" smtClean="0">
                  <a:solidFill>
                    <a:schemeClr val="accent2">
                      <a:lumMod val="75000"/>
                    </a:schemeClr>
                  </a:solidFill>
                </a:rPr>
                <a:t>Geographical</a:t>
              </a:r>
              <a:endParaRPr lang="en-GB" dirty="0">
                <a:solidFill>
                  <a:schemeClr val="accent2">
                    <a:lumMod val="75000"/>
                  </a:schemeClr>
                </a:solidFill>
              </a:endParaRPr>
            </a:p>
          </p:txBody>
        </p:sp>
        <p:sp>
          <p:nvSpPr>
            <p:cNvPr id="17" name="Rectangle 16"/>
            <p:cNvSpPr/>
            <p:nvPr/>
          </p:nvSpPr>
          <p:spPr>
            <a:xfrm>
              <a:off x="1927857" y="6190116"/>
              <a:ext cx="2013693" cy="461665"/>
            </a:xfrm>
            <a:prstGeom prst="rect">
              <a:avLst/>
            </a:prstGeom>
          </p:spPr>
          <p:txBody>
            <a:bodyPr wrap="none">
              <a:spAutoFit/>
            </a:bodyPr>
            <a:lstStyle/>
            <a:p>
              <a:r>
                <a:rPr lang="en-GB" kern="0" dirty="0" smtClean="0">
                  <a:solidFill>
                    <a:schemeClr val="accent2">
                      <a:lumMod val="75000"/>
                    </a:schemeClr>
                  </a:solidFill>
                </a:rPr>
                <a:t>Determination</a:t>
              </a:r>
              <a:endParaRPr lang="en-GB" dirty="0">
                <a:solidFill>
                  <a:schemeClr val="accent2">
                    <a:lumMod val="75000"/>
                  </a:schemeClr>
                </a:solidFill>
              </a:endParaRPr>
            </a:p>
          </p:txBody>
        </p:sp>
        <p:pic>
          <p:nvPicPr>
            <p:cNvPr id="18" name="Picture 17" descr="text_xml.png"/>
            <p:cNvPicPr>
              <a:picLocks noChangeAspect="1"/>
            </p:cNvPicPr>
            <p:nvPr/>
          </p:nvPicPr>
          <p:blipFill>
            <a:blip r:embed="rId3"/>
            <a:stretch>
              <a:fillRect/>
            </a:stretch>
          </p:blipFill>
          <p:spPr>
            <a:xfrm>
              <a:off x="5888852" y="4066763"/>
              <a:ext cx="1300593" cy="1300593"/>
            </a:xfrm>
            <a:prstGeom prst="rect">
              <a:avLst/>
            </a:prstGeom>
          </p:spPr>
        </p:pic>
        <p:sp>
          <p:nvSpPr>
            <p:cNvPr id="19" name="Rectangle 18"/>
            <p:cNvSpPr/>
            <p:nvPr/>
          </p:nvSpPr>
          <p:spPr>
            <a:xfrm>
              <a:off x="5958302" y="3243803"/>
              <a:ext cx="1120820" cy="369332"/>
            </a:xfrm>
            <a:prstGeom prst="rect">
              <a:avLst/>
            </a:prstGeom>
          </p:spPr>
          <p:txBody>
            <a:bodyPr wrap="none">
              <a:spAutoFit/>
            </a:bodyPr>
            <a:lstStyle/>
            <a:p>
              <a:r>
                <a:rPr lang="en-GB" kern="0" dirty="0" smtClean="0">
                  <a:solidFill>
                    <a:schemeClr val="accent2">
                      <a:lumMod val="75000"/>
                    </a:schemeClr>
                  </a:solidFill>
                </a:rPr>
                <a:t>meta.xml</a:t>
              </a:r>
              <a:endParaRPr lang="en-GB" dirty="0">
                <a:solidFill>
                  <a:schemeClr val="accent2">
                    <a:lumMod val="75000"/>
                  </a:schemeClr>
                </a:solidFill>
              </a:endParaRPr>
            </a:p>
          </p:txBody>
        </p:sp>
        <p:sp>
          <p:nvSpPr>
            <p:cNvPr id="20" name="Rectangle 19"/>
            <p:cNvSpPr/>
            <p:nvPr/>
          </p:nvSpPr>
          <p:spPr>
            <a:xfrm>
              <a:off x="6006527" y="5306078"/>
              <a:ext cx="1082348" cy="369332"/>
            </a:xfrm>
            <a:prstGeom prst="rect">
              <a:avLst/>
            </a:prstGeom>
          </p:spPr>
          <p:txBody>
            <a:bodyPr wrap="none">
              <a:spAutoFit/>
            </a:bodyPr>
            <a:lstStyle/>
            <a:p>
              <a:r>
                <a:rPr lang="en-GB" kern="0" dirty="0" smtClean="0">
                  <a:solidFill>
                    <a:schemeClr val="accent2">
                      <a:lumMod val="75000"/>
                    </a:schemeClr>
                  </a:solidFill>
                </a:rPr>
                <a:t>EML.xml</a:t>
              </a:r>
              <a:endParaRPr lang="en-GB" dirty="0">
                <a:solidFill>
                  <a:schemeClr val="accent2">
                    <a:lumMod val="75000"/>
                  </a:schemeClr>
                </a:solidFill>
              </a:endParaRPr>
            </a:p>
          </p:txBody>
        </p:sp>
        <p:pic>
          <p:nvPicPr>
            <p:cNvPr id="21" name="Picture 20" descr="spreadsheet.png"/>
            <p:cNvPicPr>
              <a:picLocks noChangeAspect="1"/>
            </p:cNvPicPr>
            <p:nvPr/>
          </p:nvPicPr>
          <p:blipFill>
            <a:blip r:embed="rId4"/>
            <a:stretch>
              <a:fillRect/>
            </a:stretch>
          </p:blipFill>
          <p:spPr>
            <a:xfrm>
              <a:off x="682277" y="4135282"/>
              <a:ext cx="975360" cy="975360"/>
            </a:xfrm>
            <a:prstGeom prst="rect">
              <a:avLst/>
            </a:prstGeom>
          </p:spPr>
        </p:pic>
        <p:sp>
          <p:nvSpPr>
            <p:cNvPr id="22" name="Rectangle 21"/>
            <p:cNvSpPr/>
            <p:nvPr/>
          </p:nvSpPr>
          <p:spPr>
            <a:xfrm>
              <a:off x="5256938" y="3113465"/>
              <a:ext cx="784189" cy="1323439"/>
            </a:xfrm>
            <a:prstGeom prst="rect">
              <a:avLst/>
            </a:prstGeom>
          </p:spPr>
          <p:txBody>
            <a:bodyPr wrap="square">
              <a:spAutoFit/>
            </a:bodyPr>
            <a:lstStyle/>
            <a:p>
              <a:r>
                <a:rPr lang="en-GB" sz="8000" kern="0" dirty="0" smtClean="0">
                  <a:solidFill>
                    <a:schemeClr val="accent2">
                      <a:lumMod val="75000"/>
                    </a:schemeClr>
                  </a:solidFill>
                </a:rPr>
                <a:t>+</a:t>
              </a:r>
              <a:endParaRPr lang="en-GB" sz="8000" dirty="0">
                <a:solidFill>
                  <a:schemeClr val="accent2">
                    <a:lumMod val="75000"/>
                  </a:schemeClr>
                </a:solidFill>
              </a:endParaRPr>
            </a:p>
          </p:txBody>
        </p:sp>
        <p:sp>
          <p:nvSpPr>
            <p:cNvPr id="23" name="Rectangle 22"/>
            <p:cNvSpPr/>
            <p:nvPr/>
          </p:nvSpPr>
          <p:spPr>
            <a:xfrm>
              <a:off x="480402" y="1436913"/>
              <a:ext cx="7577638" cy="5142016"/>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descr="z_file_zip.png"/>
            <p:cNvPicPr>
              <a:picLocks noChangeAspect="1"/>
            </p:cNvPicPr>
            <p:nvPr/>
          </p:nvPicPr>
          <p:blipFill>
            <a:blip r:embed="rId5"/>
            <a:stretch>
              <a:fillRect/>
            </a:stretch>
          </p:blipFill>
          <p:spPr>
            <a:xfrm>
              <a:off x="7534735" y="1047187"/>
              <a:ext cx="975360" cy="975360"/>
            </a:xfrm>
            <a:prstGeom prst="rect">
              <a:avLst/>
            </a:prstGeom>
          </p:spPr>
        </p:pic>
        <p:sp>
          <p:nvSpPr>
            <p:cNvPr id="25" name="Rectangle 24"/>
            <p:cNvSpPr/>
            <p:nvPr/>
          </p:nvSpPr>
          <p:spPr>
            <a:xfrm>
              <a:off x="7153283" y="2130718"/>
              <a:ext cx="1776959" cy="646331"/>
            </a:xfrm>
            <a:prstGeom prst="rect">
              <a:avLst/>
            </a:prstGeom>
            <a:solidFill>
              <a:schemeClr val="bg1"/>
            </a:solidFill>
            <a:ln>
              <a:solidFill>
                <a:schemeClr val="bg1">
                  <a:lumMod val="50000"/>
                </a:schemeClr>
              </a:solidFill>
            </a:ln>
          </p:spPr>
          <p:txBody>
            <a:bodyPr wrap="square">
              <a:spAutoFit/>
            </a:bodyPr>
            <a:lstStyle/>
            <a:p>
              <a:pPr algn="ctr"/>
              <a:r>
                <a:rPr lang="en-GB" kern="0" dirty="0" smtClean="0">
                  <a:solidFill>
                    <a:schemeClr val="accent2">
                      <a:lumMod val="75000"/>
                    </a:schemeClr>
                  </a:solidFill>
                </a:rPr>
                <a:t>DwC Archive</a:t>
              </a:r>
            </a:p>
            <a:p>
              <a:pPr algn="ctr"/>
              <a:r>
                <a:rPr lang="en-GB" b="1" kern="0" dirty="0" smtClean="0">
                  <a:solidFill>
                    <a:srgbClr val="C00000"/>
                  </a:solidFill>
                </a:rPr>
                <a:t>Occurrence</a:t>
              </a:r>
              <a:endParaRPr lang="en-GB" b="1" dirty="0">
                <a:solidFill>
                  <a:srgbClr val="C00000"/>
                </a:solidFill>
              </a:endParaRPr>
            </a:p>
          </p:txBody>
        </p:sp>
        <p:sp>
          <p:nvSpPr>
            <p:cNvPr id="26" name="Rectangle 25"/>
            <p:cNvSpPr/>
            <p:nvPr/>
          </p:nvSpPr>
          <p:spPr>
            <a:xfrm>
              <a:off x="539359" y="5110642"/>
              <a:ext cx="1488106" cy="369332"/>
            </a:xfrm>
            <a:prstGeom prst="rect">
              <a:avLst/>
            </a:prstGeom>
          </p:spPr>
          <p:txBody>
            <a:bodyPr wrap="square">
              <a:spAutoFit/>
            </a:bodyPr>
            <a:lstStyle/>
            <a:p>
              <a:r>
                <a:rPr lang="en-GB" kern="0" dirty="0" smtClean="0">
                  <a:solidFill>
                    <a:schemeClr val="accent2">
                      <a:lumMod val="75000"/>
                    </a:schemeClr>
                  </a:solidFill>
                </a:rPr>
                <a:t>Germplasm</a:t>
              </a:r>
              <a:endParaRPr lang="en-GB" dirty="0">
                <a:solidFill>
                  <a:schemeClr val="accent2">
                    <a:lumMod val="75000"/>
                  </a:schemeClr>
                </a:solidFill>
              </a:endParaRPr>
            </a:p>
          </p:txBody>
        </p:sp>
      </p:grpSp>
    </p:spTree>
    <p:extLst>
      <p:ext uri="{BB962C8B-B14F-4D97-AF65-F5344CB8AC3E}">
        <p14:creationId xmlns:p14="http://schemas.microsoft.com/office/powerpoint/2010/main" val="373547724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33"/>
          <p:cNvSpPr/>
          <p:nvPr/>
        </p:nvSpPr>
        <p:spPr>
          <a:xfrm>
            <a:off x="1744133" y="2680734"/>
            <a:ext cx="2091267" cy="1840466"/>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Star schema example - </a:t>
            </a:r>
            <a:r>
              <a:rPr lang="en-US" dirty="0" smtClean="0"/>
              <a:t>checklist</a:t>
            </a:r>
            <a:endParaRPr lang="en-US" dirty="0"/>
          </a:p>
        </p:txBody>
      </p:sp>
      <p:sp>
        <p:nvSpPr>
          <p:cNvPr id="4" name="Text Placeholder 3"/>
          <p:cNvSpPr>
            <a:spLocks noGrp="1"/>
          </p:cNvSpPr>
          <p:nvPr>
            <p:ph type="body" sz="quarter" idx="10"/>
          </p:nvPr>
        </p:nvSpPr>
        <p:spPr/>
        <p:txBody>
          <a:bodyPr/>
          <a:lstStyle/>
          <a:p>
            <a:endParaRPr lang="en-US"/>
          </a:p>
        </p:txBody>
      </p:sp>
      <p:grpSp>
        <p:nvGrpSpPr>
          <p:cNvPr id="33" name="Group 32"/>
          <p:cNvGrpSpPr/>
          <p:nvPr/>
        </p:nvGrpSpPr>
        <p:grpSpPr>
          <a:xfrm>
            <a:off x="480402" y="661175"/>
            <a:ext cx="8449840" cy="5531742"/>
            <a:chOff x="480402" y="1047187"/>
            <a:chExt cx="8449840" cy="5531742"/>
          </a:xfrm>
        </p:grpSpPr>
        <p:sp>
          <p:nvSpPr>
            <p:cNvPr id="5" name="Rectangle 4"/>
            <p:cNvSpPr/>
            <p:nvPr/>
          </p:nvSpPr>
          <p:spPr>
            <a:xfrm>
              <a:off x="4226412" y="4760466"/>
              <a:ext cx="1170386" cy="369332"/>
            </a:xfrm>
            <a:prstGeom prst="rect">
              <a:avLst/>
            </a:prstGeom>
          </p:spPr>
          <p:txBody>
            <a:bodyPr wrap="square">
              <a:spAutoFit/>
            </a:bodyPr>
            <a:lstStyle/>
            <a:p>
              <a:r>
                <a:rPr lang="en-GB" kern="0" dirty="0" smtClean="0">
                  <a:solidFill>
                    <a:schemeClr val="accent2">
                      <a:lumMod val="75000"/>
                    </a:schemeClr>
                  </a:solidFill>
                </a:rPr>
                <a:t>Literature</a:t>
              </a:r>
              <a:endParaRPr lang="en-GB" dirty="0">
                <a:solidFill>
                  <a:schemeClr val="accent2">
                    <a:lumMod val="75000"/>
                  </a:schemeClr>
                </a:solidFill>
              </a:endParaRPr>
            </a:p>
          </p:txBody>
        </p:sp>
        <p:cxnSp>
          <p:nvCxnSpPr>
            <p:cNvPr id="6" name="Straight Connector 5"/>
            <p:cNvCxnSpPr/>
            <p:nvPr/>
          </p:nvCxnSpPr>
          <p:spPr>
            <a:xfrm flipH="1">
              <a:off x="1346559" y="3785106"/>
              <a:ext cx="1129408" cy="739916"/>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flipV="1">
              <a:off x="2905425" y="3668010"/>
              <a:ext cx="1634081" cy="58562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2707461" y="4027423"/>
              <a:ext cx="0" cy="147170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12" idx="1"/>
            </p:cNvCxnSpPr>
            <p:nvPr/>
          </p:nvCxnSpPr>
          <p:spPr>
            <a:xfrm flipH="1">
              <a:off x="2859125" y="2407405"/>
              <a:ext cx="974163" cy="1034397"/>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10" name="Picture 9" descr="text_xml.png"/>
            <p:cNvPicPr>
              <a:picLocks noChangeAspect="1"/>
            </p:cNvPicPr>
            <p:nvPr/>
          </p:nvPicPr>
          <p:blipFill>
            <a:blip r:embed="rId3"/>
            <a:stretch>
              <a:fillRect/>
            </a:stretch>
          </p:blipFill>
          <p:spPr>
            <a:xfrm>
              <a:off x="5888852" y="2015530"/>
              <a:ext cx="1300593" cy="1300593"/>
            </a:xfrm>
            <a:prstGeom prst="rect">
              <a:avLst/>
            </a:prstGeom>
          </p:spPr>
        </p:pic>
        <p:pic>
          <p:nvPicPr>
            <p:cNvPr id="11" name="Picture 10" descr="spreadsheet.png"/>
            <p:cNvPicPr>
              <a:picLocks noChangeAspect="1"/>
            </p:cNvPicPr>
            <p:nvPr/>
          </p:nvPicPr>
          <p:blipFill>
            <a:blip r:embed="rId4"/>
            <a:stretch>
              <a:fillRect/>
            </a:stretch>
          </p:blipFill>
          <p:spPr>
            <a:xfrm>
              <a:off x="2202023" y="5262256"/>
              <a:ext cx="975360" cy="975360"/>
            </a:xfrm>
            <a:prstGeom prst="rect">
              <a:avLst/>
            </a:prstGeom>
          </p:spPr>
        </p:pic>
        <p:pic>
          <p:nvPicPr>
            <p:cNvPr id="12" name="Picture 11" descr="spreadsheet.png"/>
            <p:cNvPicPr>
              <a:picLocks noChangeAspect="1"/>
            </p:cNvPicPr>
            <p:nvPr/>
          </p:nvPicPr>
          <p:blipFill>
            <a:blip r:embed="rId4"/>
            <a:stretch>
              <a:fillRect/>
            </a:stretch>
          </p:blipFill>
          <p:spPr>
            <a:xfrm>
              <a:off x="3833288" y="1919725"/>
              <a:ext cx="975360" cy="975360"/>
            </a:xfrm>
            <a:prstGeom prst="rect">
              <a:avLst/>
            </a:prstGeom>
          </p:spPr>
        </p:pic>
        <p:pic>
          <p:nvPicPr>
            <p:cNvPr id="13" name="Picture 12" descr="spreadsheet.png"/>
            <p:cNvPicPr>
              <a:picLocks noChangeAspect="1"/>
            </p:cNvPicPr>
            <p:nvPr/>
          </p:nvPicPr>
          <p:blipFill>
            <a:blip r:embed="rId4"/>
            <a:stretch>
              <a:fillRect/>
            </a:stretch>
          </p:blipFill>
          <p:spPr>
            <a:xfrm>
              <a:off x="2202023" y="3181806"/>
              <a:ext cx="975360" cy="975360"/>
            </a:xfrm>
            <a:prstGeom prst="rect">
              <a:avLst/>
            </a:prstGeom>
          </p:spPr>
        </p:pic>
        <p:sp>
          <p:nvSpPr>
            <p:cNvPr id="14" name="Rectangle 13"/>
            <p:cNvSpPr/>
            <p:nvPr/>
          </p:nvSpPr>
          <p:spPr>
            <a:xfrm>
              <a:off x="2053735" y="4253630"/>
              <a:ext cx="1507360" cy="400110"/>
            </a:xfrm>
            <a:prstGeom prst="rect">
              <a:avLst/>
            </a:prstGeom>
          </p:spPr>
          <p:txBody>
            <a:bodyPr wrap="square">
              <a:spAutoFit/>
            </a:bodyPr>
            <a:lstStyle/>
            <a:p>
              <a:r>
                <a:rPr lang="en-GB" sz="2000" b="1" kern="0" dirty="0" smtClean="0">
                  <a:solidFill>
                    <a:schemeClr val="accent2">
                      <a:lumMod val="75000"/>
                    </a:schemeClr>
                  </a:solidFill>
                </a:rPr>
                <a:t>Taxon Core</a:t>
              </a:r>
              <a:endParaRPr lang="en-GB" sz="2000" b="1" dirty="0">
                <a:solidFill>
                  <a:schemeClr val="accent2">
                    <a:lumMod val="75000"/>
                  </a:schemeClr>
                </a:solidFill>
              </a:endParaRPr>
            </a:p>
          </p:txBody>
        </p:sp>
        <p:pic>
          <p:nvPicPr>
            <p:cNvPr id="15" name="Picture 14" descr="spreadsheet.png"/>
            <p:cNvPicPr>
              <a:picLocks noChangeAspect="1"/>
            </p:cNvPicPr>
            <p:nvPr/>
          </p:nvPicPr>
          <p:blipFill>
            <a:blip r:embed="rId4"/>
            <a:stretch>
              <a:fillRect/>
            </a:stretch>
          </p:blipFill>
          <p:spPr>
            <a:xfrm>
              <a:off x="4259575" y="3785106"/>
              <a:ext cx="975360" cy="975360"/>
            </a:xfrm>
            <a:prstGeom prst="rect">
              <a:avLst/>
            </a:prstGeom>
          </p:spPr>
        </p:pic>
        <p:sp>
          <p:nvSpPr>
            <p:cNvPr id="16" name="Rectangle 15"/>
            <p:cNvSpPr/>
            <p:nvPr/>
          </p:nvSpPr>
          <p:spPr>
            <a:xfrm>
              <a:off x="3784050" y="2884908"/>
              <a:ext cx="1261168" cy="369332"/>
            </a:xfrm>
            <a:prstGeom prst="rect">
              <a:avLst/>
            </a:prstGeom>
          </p:spPr>
          <p:txBody>
            <a:bodyPr wrap="square">
              <a:spAutoFit/>
            </a:bodyPr>
            <a:lstStyle/>
            <a:p>
              <a:r>
                <a:rPr lang="en-GB" kern="0" dirty="0" smtClean="0">
                  <a:solidFill>
                    <a:schemeClr val="accent2">
                      <a:lumMod val="75000"/>
                    </a:schemeClr>
                  </a:solidFill>
                </a:rPr>
                <a:t>Description</a:t>
              </a:r>
              <a:endParaRPr lang="en-GB" dirty="0">
                <a:solidFill>
                  <a:schemeClr val="accent2">
                    <a:lumMod val="75000"/>
                  </a:schemeClr>
                </a:solidFill>
              </a:endParaRPr>
            </a:p>
          </p:txBody>
        </p:sp>
        <p:sp>
          <p:nvSpPr>
            <p:cNvPr id="17" name="Rectangle 16"/>
            <p:cNvSpPr/>
            <p:nvPr/>
          </p:nvSpPr>
          <p:spPr>
            <a:xfrm>
              <a:off x="2034156" y="6190116"/>
              <a:ext cx="1526939" cy="369332"/>
            </a:xfrm>
            <a:prstGeom prst="rect">
              <a:avLst/>
            </a:prstGeom>
          </p:spPr>
          <p:txBody>
            <a:bodyPr wrap="square">
              <a:spAutoFit/>
            </a:bodyPr>
            <a:lstStyle/>
            <a:p>
              <a:r>
                <a:rPr lang="en-GB" kern="0" dirty="0" smtClean="0">
                  <a:solidFill>
                    <a:schemeClr val="accent2">
                      <a:lumMod val="75000"/>
                    </a:schemeClr>
                  </a:solidFill>
                </a:rPr>
                <a:t>Occurrences</a:t>
              </a:r>
              <a:endParaRPr lang="en-GB" dirty="0">
                <a:solidFill>
                  <a:schemeClr val="accent2">
                    <a:lumMod val="75000"/>
                  </a:schemeClr>
                </a:solidFill>
              </a:endParaRPr>
            </a:p>
          </p:txBody>
        </p:sp>
        <p:pic>
          <p:nvPicPr>
            <p:cNvPr id="18" name="Picture 17" descr="text_xml.png"/>
            <p:cNvPicPr>
              <a:picLocks noChangeAspect="1"/>
            </p:cNvPicPr>
            <p:nvPr/>
          </p:nvPicPr>
          <p:blipFill>
            <a:blip r:embed="rId3"/>
            <a:stretch>
              <a:fillRect/>
            </a:stretch>
          </p:blipFill>
          <p:spPr>
            <a:xfrm>
              <a:off x="5888852" y="4066763"/>
              <a:ext cx="1300593" cy="1300593"/>
            </a:xfrm>
            <a:prstGeom prst="rect">
              <a:avLst/>
            </a:prstGeom>
          </p:spPr>
        </p:pic>
        <p:sp>
          <p:nvSpPr>
            <p:cNvPr id="19" name="Rectangle 18"/>
            <p:cNvSpPr/>
            <p:nvPr/>
          </p:nvSpPr>
          <p:spPr>
            <a:xfrm>
              <a:off x="5958302" y="3243803"/>
              <a:ext cx="1120820" cy="369332"/>
            </a:xfrm>
            <a:prstGeom prst="rect">
              <a:avLst/>
            </a:prstGeom>
          </p:spPr>
          <p:txBody>
            <a:bodyPr wrap="none">
              <a:spAutoFit/>
            </a:bodyPr>
            <a:lstStyle/>
            <a:p>
              <a:r>
                <a:rPr lang="en-GB" kern="0" dirty="0" smtClean="0">
                  <a:solidFill>
                    <a:schemeClr val="accent2">
                      <a:lumMod val="75000"/>
                    </a:schemeClr>
                  </a:solidFill>
                </a:rPr>
                <a:t>meta.xml</a:t>
              </a:r>
              <a:endParaRPr lang="en-GB" dirty="0">
                <a:solidFill>
                  <a:schemeClr val="accent2">
                    <a:lumMod val="75000"/>
                  </a:schemeClr>
                </a:solidFill>
              </a:endParaRPr>
            </a:p>
          </p:txBody>
        </p:sp>
        <p:sp>
          <p:nvSpPr>
            <p:cNvPr id="20" name="Rectangle 19"/>
            <p:cNvSpPr/>
            <p:nvPr/>
          </p:nvSpPr>
          <p:spPr>
            <a:xfrm>
              <a:off x="6006527" y="5306078"/>
              <a:ext cx="1082348" cy="369332"/>
            </a:xfrm>
            <a:prstGeom prst="rect">
              <a:avLst/>
            </a:prstGeom>
          </p:spPr>
          <p:txBody>
            <a:bodyPr wrap="none">
              <a:spAutoFit/>
            </a:bodyPr>
            <a:lstStyle/>
            <a:p>
              <a:r>
                <a:rPr lang="en-GB" kern="0" dirty="0" smtClean="0">
                  <a:solidFill>
                    <a:schemeClr val="accent2">
                      <a:lumMod val="75000"/>
                    </a:schemeClr>
                  </a:solidFill>
                </a:rPr>
                <a:t>EML.xml</a:t>
              </a:r>
              <a:endParaRPr lang="en-GB" dirty="0">
                <a:solidFill>
                  <a:schemeClr val="accent2">
                    <a:lumMod val="75000"/>
                  </a:schemeClr>
                </a:solidFill>
              </a:endParaRPr>
            </a:p>
          </p:txBody>
        </p:sp>
        <p:pic>
          <p:nvPicPr>
            <p:cNvPr id="21" name="Picture 20" descr="spreadsheet.png"/>
            <p:cNvPicPr>
              <a:picLocks noChangeAspect="1"/>
            </p:cNvPicPr>
            <p:nvPr/>
          </p:nvPicPr>
          <p:blipFill>
            <a:blip r:embed="rId4"/>
            <a:stretch>
              <a:fillRect/>
            </a:stretch>
          </p:blipFill>
          <p:spPr>
            <a:xfrm>
              <a:off x="682277" y="4135282"/>
              <a:ext cx="975360" cy="975360"/>
            </a:xfrm>
            <a:prstGeom prst="rect">
              <a:avLst/>
            </a:prstGeom>
          </p:spPr>
        </p:pic>
        <p:sp>
          <p:nvSpPr>
            <p:cNvPr id="22" name="Rectangle 21"/>
            <p:cNvSpPr/>
            <p:nvPr/>
          </p:nvSpPr>
          <p:spPr>
            <a:xfrm>
              <a:off x="5256938" y="3113465"/>
              <a:ext cx="784189" cy="1323439"/>
            </a:xfrm>
            <a:prstGeom prst="rect">
              <a:avLst/>
            </a:prstGeom>
          </p:spPr>
          <p:txBody>
            <a:bodyPr wrap="square">
              <a:spAutoFit/>
            </a:bodyPr>
            <a:lstStyle/>
            <a:p>
              <a:r>
                <a:rPr lang="en-GB" sz="8000" kern="0" dirty="0" smtClean="0">
                  <a:solidFill>
                    <a:schemeClr val="accent2">
                      <a:lumMod val="75000"/>
                    </a:schemeClr>
                  </a:solidFill>
                </a:rPr>
                <a:t>+</a:t>
              </a:r>
              <a:endParaRPr lang="en-GB" sz="8000" dirty="0">
                <a:solidFill>
                  <a:schemeClr val="accent2">
                    <a:lumMod val="75000"/>
                  </a:schemeClr>
                </a:solidFill>
              </a:endParaRPr>
            </a:p>
          </p:txBody>
        </p:sp>
        <p:sp>
          <p:nvSpPr>
            <p:cNvPr id="23" name="Rectangle 22"/>
            <p:cNvSpPr/>
            <p:nvPr/>
          </p:nvSpPr>
          <p:spPr>
            <a:xfrm>
              <a:off x="480402" y="1436913"/>
              <a:ext cx="7577638" cy="5142016"/>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descr="z_file_zip.png"/>
            <p:cNvPicPr>
              <a:picLocks noChangeAspect="1"/>
            </p:cNvPicPr>
            <p:nvPr/>
          </p:nvPicPr>
          <p:blipFill>
            <a:blip r:embed="rId5"/>
            <a:stretch>
              <a:fillRect/>
            </a:stretch>
          </p:blipFill>
          <p:spPr>
            <a:xfrm>
              <a:off x="7534735" y="1047187"/>
              <a:ext cx="975360" cy="975360"/>
            </a:xfrm>
            <a:prstGeom prst="rect">
              <a:avLst/>
            </a:prstGeom>
          </p:spPr>
        </p:pic>
        <p:sp>
          <p:nvSpPr>
            <p:cNvPr id="25" name="Rectangle 24"/>
            <p:cNvSpPr/>
            <p:nvPr/>
          </p:nvSpPr>
          <p:spPr>
            <a:xfrm>
              <a:off x="7153283" y="2130718"/>
              <a:ext cx="1776959" cy="830997"/>
            </a:xfrm>
            <a:prstGeom prst="rect">
              <a:avLst/>
            </a:prstGeom>
            <a:solidFill>
              <a:schemeClr val="bg1"/>
            </a:solidFill>
            <a:ln>
              <a:solidFill>
                <a:schemeClr val="bg1">
                  <a:lumMod val="50000"/>
                </a:schemeClr>
              </a:solidFill>
            </a:ln>
          </p:spPr>
          <p:txBody>
            <a:bodyPr wrap="square">
              <a:spAutoFit/>
            </a:bodyPr>
            <a:lstStyle/>
            <a:p>
              <a:pPr algn="ctr"/>
              <a:r>
                <a:rPr lang="en-GB" kern="0" dirty="0" smtClean="0">
                  <a:solidFill>
                    <a:schemeClr val="accent2">
                      <a:lumMod val="75000"/>
                    </a:schemeClr>
                  </a:solidFill>
                </a:rPr>
                <a:t>DwC Archive</a:t>
              </a:r>
            </a:p>
            <a:p>
              <a:pPr algn="ctr"/>
              <a:r>
                <a:rPr lang="en-GB" b="1" dirty="0">
                  <a:solidFill>
                    <a:srgbClr val="C00000"/>
                  </a:solidFill>
                </a:rPr>
                <a:t>Checklist</a:t>
              </a:r>
            </a:p>
          </p:txBody>
        </p:sp>
        <p:sp>
          <p:nvSpPr>
            <p:cNvPr id="26" name="Rectangle 25"/>
            <p:cNvSpPr/>
            <p:nvPr/>
          </p:nvSpPr>
          <p:spPr>
            <a:xfrm>
              <a:off x="601038" y="5110642"/>
              <a:ext cx="1271577" cy="369332"/>
            </a:xfrm>
            <a:prstGeom prst="rect">
              <a:avLst/>
            </a:prstGeom>
          </p:spPr>
          <p:txBody>
            <a:bodyPr wrap="square">
              <a:spAutoFit/>
            </a:bodyPr>
            <a:lstStyle/>
            <a:p>
              <a:r>
                <a:rPr lang="en-GB" kern="0" dirty="0" smtClean="0">
                  <a:solidFill>
                    <a:schemeClr val="accent2">
                      <a:lumMod val="75000"/>
                    </a:schemeClr>
                  </a:solidFill>
                </a:rPr>
                <a:t>Vernacular </a:t>
              </a:r>
              <a:endParaRPr lang="en-GB" dirty="0">
                <a:solidFill>
                  <a:schemeClr val="accent2">
                    <a:lumMod val="75000"/>
                  </a:schemeClr>
                </a:solidFill>
              </a:endParaRPr>
            </a:p>
          </p:txBody>
        </p:sp>
        <p:cxnSp>
          <p:nvCxnSpPr>
            <p:cNvPr id="27" name="Straight Connector 26"/>
            <p:cNvCxnSpPr>
              <a:endCxn id="28" idx="3"/>
            </p:cNvCxnSpPr>
            <p:nvPr/>
          </p:nvCxnSpPr>
          <p:spPr>
            <a:xfrm flipH="1" flipV="1">
              <a:off x="1723203" y="2713082"/>
              <a:ext cx="752764" cy="603041"/>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28" name="Picture 27" descr="spreadsheet.png"/>
            <p:cNvPicPr>
              <a:picLocks noChangeAspect="1"/>
            </p:cNvPicPr>
            <p:nvPr/>
          </p:nvPicPr>
          <p:blipFill>
            <a:blip r:embed="rId4"/>
            <a:stretch>
              <a:fillRect/>
            </a:stretch>
          </p:blipFill>
          <p:spPr>
            <a:xfrm>
              <a:off x="747843" y="2225402"/>
              <a:ext cx="975360" cy="975360"/>
            </a:xfrm>
            <a:prstGeom prst="rect">
              <a:avLst/>
            </a:prstGeom>
          </p:spPr>
        </p:pic>
        <p:sp>
          <p:nvSpPr>
            <p:cNvPr id="29" name="Rectangle 28"/>
            <p:cNvSpPr/>
            <p:nvPr/>
          </p:nvSpPr>
          <p:spPr>
            <a:xfrm>
              <a:off x="576918" y="3210969"/>
              <a:ext cx="1320600" cy="369332"/>
            </a:xfrm>
            <a:prstGeom prst="rect">
              <a:avLst/>
            </a:prstGeom>
          </p:spPr>
          <p:txBody>
            <a:bodyPr wrap="square">
              <a:spAutoFit/>
            </a:bodyPr>
            <a:lstStyle/>
            <a:p>
              <a:r>
                <a:rPr lang="en-GB" kern="0" dirty="0" smtClean="0">
                  <a:solidFill>
                    <a:schemeClr val="accent2">
                      <a:lumMod val="75000"/>
                    </a:schemeClr>
                  </a:solidFill>
                </a:rPr>
                <a:t>Distribution</a:t>
              </a:r>
              <a:endParaRPr lang="en-GB" dirty="0">
                <a:solidFill>
                  <a:schemeClr val="accent2">
                    <a:lumMod val="75000"/>
                  </a:schemeClr>
                </a:solidFill>
              </a:endParaRPr>
            </a:p>
          </p:txBody>
        </p:sp>
        <p:cxnSp>
          <p:nvCxnSpPr>
            <p:cNvPr id="30" name="Straight Connector 29"/>
            <p:cNvCxnSpPr>
              <a:stCxn id="13" idx="0"/>
              <a:endCxn id="31" idx="2"/>
            </p:cNvCxnSpPr>
            <p:nvPr/>
          </p:nvCxnSpPr>
          <p:spPr>
            <a:xfrm flipH="1" flipV="1">
              <a:off x="2556124" y="2493033"/>
              <a:ext cx="133579" cy="688773"/>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31" name="Picture 30" descr="spreadsheet.png"/>
            <p:cNvPicPr>
              <a:picLocks noChangeAspect="1"/>
            </p:cNvPicPr>
            <p:nvPr/>
          </p:nvPicPr>
          <p:blipFill>
            <a:blip r:embed="rId4"/>
            <a:stretch>
              <a:fillRect/>
            </a:stretch>
          </p:blipFill>
          <p:spPr>
            <a:xfrm>
              <a:off x="2068444" y="1517673"/>
              <a:ext cx="975360" cy="975360"/>
            </a:xfrm>
            <a:prstGeom prst="rect">
              <a:avLst/>
            </a:prstGeom>
          </p:spPr>
        </p:pic>
        <p:sp>
          <p:nvSpPr>
            <p:cNvPr id="32" name="Rectangle 31"/>
            <p:cNvSpPr/>
            <p:nvPr/>
          </p:nvSpPr>
          <p:spPr>
            <a:xfrm>
              <a:off x="2264492" y="2503240"/>
              <a:ext cx="790346" cy="369332"/>
            </a:xfrm>
            <a:prstGeom prst="rect">
              <a:avLst/>
            </a:prstGeom>
          </p:spPr>
          <p:txBody>
            <a:bodyPr wrap="square">
              <a:spAutoFit/>
            </a:bodyPr>
            <a:lstStyle/>
            <a:p>
              <a:r>
                <a:rPr lang="en-GB" kern="0" dirty="0" smtClean="0">
                  <a:solidFill>
                    <a:schemeClr val="accent2">
                      <a:lumMod val="75000"/>
                    </a:schemeClr>
                  </a:solidFill>
                </a:rPr>
                <a:t>Types</a:t>
              </a:r>
              <a:endParaRPr lang="en-GB" dirty="0">
                <a:solidFill>
                  <a:schemeClr val="accent2">
                    <a:lumMod val="75000"/>
                  </a:schemeClr>
                </a:solidFill>
              </a:endParaRPr>
            </a:p>
          </p:txBody>
        </p:sp>
      </p:grpSp>
    </p:spTree>
    <p:extLst>
      <p:ext uri="{BB962C8B-B14F-4D97-AF65-F5344CB8AC3E}">
        <p14:creationId xmlns:p14="http://schemas.microsoft.com/office/powerpoint/2010/main" val="416318713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p:nvPr/>
        </p:nvSpPr>
        <p:spPr>
          <a:xfrm>
            <a:off x="1744133" y="2680734"/>
            <a:ext cx="2091267" cy="1840466"/>
          </a:xfrm>
          <a:prstGeom prst="ellips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Star schema example - </a:t>
            </a:r>
            <a:r>
              <a:rPr lang="en-US" dirty="0" smtClean="0"/>
              <a:t>Event</a:t>
            </a:r>
            <a:endParaRPr lang="en-US" dirty="0"/>
          </a:p>
        </p:txBody>
      </p:sp>
      <p:sp>
        <p:nvSpPr>
          <p:cNvPr id="4" name="Text Placeholder 3"/>
          <p:cNvSpPr>
            <a:spLocks noGrp="1"/>
          </p:cNvSpPr>
          <p:nvPr>
            <p:ph type="body" sz="quarter" idx="10"/>
          </p:nvPr>
        </p:nvSpPr>
        <p:spPr/>
        <p:txBody>
          <a:bodyPr/>
          <a:lstStyle/>
          <a:p>
            <a:endParaRPr lang="en-US"/>
          </a:p>
        </p:txBody>
      </p:sp>
      <p:grpSp>
        <p:nvGrpSpPr>
          <p:cNvPr id="24" name="Group 23"/>
          <p:cNvGrpSpPr/>
          <p:nvPr/>
        </p:nvGrpSpPr>
        <p:grpSpPr>
          <a:xfrm>
            <a:off x="480402" y="686079"/>
            <a:ext cx="8449840" cy="5531742"/>
            <a:chOff x="480402" y="1047187"/>
            <a:chExt cx="8449840" cy="5531742"/>
          </a:xfrm>
        </p:grpSpPr>
        <p:cxnSp>
          <p:nvCxnSpPr>
            <p:cNvPr id="5" name="Straight Connector 4"/>
            <p:cNvCxnSpPr/>
            <p:nvPr/>
          </p:nvCxnSpPr>
          <p:spPr>
            <a:xfrm flipV="1">
              <a:off x="2707461" y="4027423"/>
              <a:ext cx="0" cy="147170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2859125" y="2324245"/>
              <a:ext cx="809034" cy="111755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flipV="1">
              <a:off x="1657637" y="2324245"/>
              <a:ext cx="818330" cy="991878"/>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8" name="Picture 7" descr="spreadsheet.png"/>
            <p:cNvPicPr>
              <a:picLocks noChangeAspect="1"/>
            </p:cNvPicPr>
            <p:nvPr/>
          </p:nvPicPr>
          <p:blipFill>
            <a:blip r:embed="rId3"/>
            <a:stretch>
              <a:fillRect/>
            </a:stretch>
          </p:blipFill>
          <p:spPr>
            <a:xfrm>
              <a:off x="858879" y="1527850"/>
              <a:ext cx="975360" cy="975360"/>
            </a:xfrm>
            <a:prstGeom prst="rect">
              <a:avLst/>
            </a:prstGeom>
          </p:spPr>
        </p:pic>
        <p:pic>
          <p:nvPicPr>
            <p:cNvPr id="9" name="Picture 8" descr="text_xml.png"/>
            <p:cNvPicPr>
              <a:picLocks noChangeAspect="1"/>
            </p:cNvPicPr>
            <p:nvPr/>
          </p:nvPicPr>
          <p:blipFill>
            <a:blip r:embed="rId4"/>
            <a:stretch>
              <a:fillRect/>
            </a:stretch>
          </p:blipFill>
          <p:spPr>
            <a:xfrm>
              <a:off x="5888852" y="2015530"/>
              <a:ext cx="1300593" cy="1300593"/>
            </a:xfrm>
            <a:prstGeom prst="rect">
              <a:avLst/>
            </a:prstGeom>
          </p:spPr>
        </p:pic>
        <p:pic>
          <p:nvPicPr>
            <p:cNvPr id="10" name="Picture 9" descr="spreadsheet.png"/>
            <p:cNvPicPr>
              <a:picLocks noChangeAspect="1"/>
            </p:cNvPicPr>
            <p:nvPr/>
          </p:nvPicPr>
          <p:blipFill>
            <a:blip r:embed="rId3"/>
            <a:stretch>
              <a:fillRect/>
            </a:stretch>
          </p:blipFill>
          <p:spPr>
            <a:xfrm>
              <a:off x="2202023" y="5262256"/>
              <a:ext cx="975360" cy="975360"/>
            </a:xfrm>
            <a:prstGeom prst="rect">
              <a:avLst/>
            </a:prstGeom>
          </p:spPr>
        </p:pic>
        <p:pic>
          <p:nvPicPr>
            <p:cNvPr id="11" name="Picture 10" descr="spreadsheet.png"/>
            <p:cNvPicPr>
              <a:picLocks noChangeAspect="1"/>
            </p:cNvPicPr>
            <p:nvPr/>
          </p:nvPicPr>
          <p:blipFill>
            <a:blip r:embed="rId3"/>
            <a:stretch>
              <a:fillRect/>
            </a:stretch>
          </p:blipFill>
          <p:spPr>
            <a:xfrm>
              <a:off x="3512663" y="1527850"/>
              <a:ext cx="975360" cy="975360"/>
            </a:xfrm>
            <a:prstGeom prst="rect">
              <a:avLst/>
            </a:prstGeom>
          </p:spPr>
        </p:pic>
        <p:pic>
          <p:nvPicPr>
            <p:cNvPr id="12" name="Picture 11" descr="spreadsheet.png"/>
            <p:cNvPicPr>
              <a:picLocks noChangeAspect="1"/>
            </p:cNvPicPr>
            <p:nvPr/>
          </p:nvPicPr>
          <p:blipFill>
            <a:blip r:embed="rId3"/>
            <a:stretch>
              <a:fillRect/>
            </a:stretch>
          </p:blipFill>
          <p:spPr>
            <a:xfrm>
              <a:off x="2202023" y="3181806"/>
              <a:ext cx="975360" cy="975360"/>
            </a:xfrm>
            <a:prstGeom prst="rect">
              <a:avLst/>
            </a:prstGeom>
          </p:spPr>
        </p:pic>
        <p:sp>
          <p:nvSpPr>
            <p:cNvPr id="13" name="Rectangle 12"/>
            <p:cNvSpPr/>
            <p:nvPr/>
          </p:nvSpPr>
          <p:spPr>
            <a:xfrm>
              <a:off x="2069065" y="4253630"/>
              <a:ext cx="1443598" cy="400110"/>
            </a:xfrm>
            <a:prstGeom prst="rect">
              <a:avLst/>
            </a:prstGeom>
          </p:spPr>
          <p:txBody>
            <a:bodyPr wrap="square">
              <a:spAutoFit/>
            </a:bodyPr>
            <a:lstStyle/>
            <a:p>
              <a:r>
                <a:rPr lang="en-GB" sz="2000" b="1" kern="0" dirty="0" smtClean="0">
                  <a:solidFill>
                    <a:schemeClr val="accent2">
                      <a:lumMod val="75000"/>
                    </a:schemeClr>
                  </a:solidFill>
                </a:rPr>
                <a:t>Event Core</a:t>
              </a:r>
              <a:endParaRPr lang="en-GB" sz="2000" b="1" dirty="0">
                <a:solidFill>
                  <a:schemeClr val="accent2">
                    <a:lumMod val="75000"/>
                  </a:schemeClr>
                </a:solidFill>
              </a:endParaRPr>
            </a:p>
          </p:txBody>
        </p:sp>
        <p:sp>
          <p:nvSpPr>
            <p:cNvPr id="14" name="Rectangle 13"/>
            <p:cNvSpPr/>
            <p:nvPr/>
          </p:nvSpPr>
          <p:spPr>
            <a:xfrm>
              <a:off x="3417076" y="2493033"/>
              <a:ext cx="1426512" cy="369332"/>
            </a:xfrm>
            <a:prstGeom prst="rect">
              <a:avLst/>
            </a:prstGeom>
          </p:spPr>
          <p:txBody>
            <a:bodyPr wrap="square">
              <a:spAutoFit/>
            </a:bodyPr>
            <a:lstStyle/>
            <a:p>
              <a:r>
                <a:rPr lang="en-GB" kern="0" dirty="0" smtClean="0">
                  <a:solidFill>
                    <a:schemeClr val="accent2">
                      <a:lumMod val="75000"/>
                    </a:schemeClr>
                  </a:solidFill>
                </a:rPr>
                <a:t>Occurrences</a:t>
              </a:r>
              <a:endParaRPr lang="en-GB" dirty="0">
                <a:solidFill>
                  <a:schemeClr val="accent2">
                    <a:lumMod val="75000"/>
                  </a:schemeClr>
                </a:solidFill>
              </a:endParaRPr>
            </a:p>
          </p:txBody>
        </p:sp>
        <p:sp>
          <p:nvSpPr>
            <p:cNvPr id="15" name="Rectangle 14"/>
            <p:cNvSpPr/>
            <p:nvPr/>
          </p:nvSpPr>
          <p:spPr>
            <a:xfrm>
              <a:off x="1779818" y="6190116"/>
              <a:ext cx="2275715" cy="369332"/>
            </a:xfrm>
            <a:prstGeom prst="rect">
              <a:avLst/>
            </a:prstGeom>
          </p:spPr>
          <p:txBody>
            <a:bodyPr wrap="square">
              <a:spAutoFit/>
            </a:bodyPr>
            <a:lstStyle/>
            <a:p>
              <a:r>
                <a:rPr lang="en-GB" kern="0" dirty="0" smtClean="0">
                  <a:solidFill>
                    <a:schemeClr val="accent2">
                      <a:lumMod val="75000"/>
                    </a:schemeClr>
                  </a:solidFill>
                </a:rPr>
                <a:t>Measurement or Fact</a:t>
              </a:r>
              <a:endParaRPr lang="en-GB" dirty="0">
                <a:solidFill>
                  <a:schemeClr val="accent2">
                    <a:lumMod val="75000"/>
                  </a:schemeClr>
                </a:solidFill>
              </a:endParaRPr>
            </a:p>
          </p:txBody>
        </p:sp>
        <p:pic>
          <p:nvPicPr>
            <p:cNvPr id="16" name="Picture 15" descr="text_xml.png"/>
            <p:cNvPicPr>
              <a:picLocks noChangeAspect="1"/>
            </p:cNvPicPr>
            <p:nvPr/>
          </p:nvPicPr>
          <p:blipFill>
            <a:blip r:embed="rId4"/>
            <a:stretch>
              <a:fillRect/>
            </a:stretch>
          </p:blipFill>
          <p:spPr>
            <a:xfrm>
              <a:off x="5888852" y="4066763"/>
              <a:ext cx="1300593" cy="1300593"/>
            </a:xfrm>
            <a:prstGeom prst="rect">
              <a:avLst/>
            </a:prstGeom>
          </p:spPr>
        </p:pic>
        <p:sp>
          <p:nvSpPr>
            <p:cNvPr id="17" name="Rectangle 16"/>
            <p:cNvSpPr/>
            <p:nvPr/>
          </p:nvSpPr>
          <p:spPr>
            <a:xfrm>
              <a:off x="5958302" y="3243803"/>
              <a:ext cx="1120820" cy="369332"/>
            </a:xfrm>
            <a:prstGeom prst="rect">
              <a:avLst/>
            </a:prstGeom>
          </p:spPr>
          <p:txBody>
            <a:bodyPr wrap="none">
              <a:spAutoFit/>
            </a:bodyPr>
            <a:lstStyle/>
            <a:p>
              <a:r>
                <a:rPr lang="en-GB" kern="0" dirty="0" smtClean="0">
                  <a:solidFill>
                    <a:schemeClr val="accent2">
                      <a:lumMod val="75000"/>
                    </a:schemeClr>
                  </a:solidFill>
                </a:rPr>
                <a:t>meta.xml</a:t>
              </a:r>
              <a:endParaRPr lang="en-GB" dirty="0">
                <a:solidFill>
                  <a:schemeClr val="accent2">
                    <a:lumMod val="75000"/>
                  </a:schemeClr>
                </a:solidFill>
              </a:endParaRPr>
            </a:p>
          </p:txBody>
        </p:sp>
        <p:sp>
          <p:nvSpPr>
            <p:cNvPr id="18" name="Rectangle 17"/>
            <p:cNvSpPr/>
            <p:nvPr/>
          </p:nvSpPr>
          <p:spPr>
            <a:xfrm>
              <a:off x="6006527" y="5306078"/>
              <a:ext cx="1082348" cy="369332"/>
            </a:xfrm>
            <a:prstGeom prst="rect">
              <a:avLst/>
            </a:prstGeom>
          </p:spPr>
          <p:txBody>
            <a:bodyPr wrap="none">
              <a:spAutoFit/>
            </a:bodyPr>
            <a:lstStyle/>
            <a:p>
              <a:r>
                <a:rPr lang="en-GB" kern="0" dirty="0" smtClean="0">
                  <a:solidFill>
                    <a:schemeClr val="accent2">
                      <a:lumMod val="75000"/>
                    </a:schemeClr>
                  </a:solidFill>
                </a:rPr>
                <a:t>EML.xml</a:t>
              </a:r>
              <a:endParaRPr lang="en-GB" dirty="0">
                <a:solidFill>
                  <a:schemeClr val="accent2">
                    <a:lumMod val="75000"/>
                  </a:schemeClr>
                </a:solidFill>
              </a:endParaRPr>
            </a:p>
          </p:txBody>
        </p:sp>
        <p:sp>
          <p:nvSpPr>
            <p:cNvPr id="19" name="Rectangle 18"/>
            <p:cNvSpPr/>
            <p:nvPr/>
          </p:nvSpPr>
          <p:spPr>
            <a:xfrm>
              <a:off x="5256938" y="3113465"/>
              <a:ext cx="784189" cy="1323439"/>
            </a:xfrm>
            <a:prstGeom prst="rect">
              <a:avLst/>
            </a:prstGeom>
          </p:spPr>
          <p:txBody>
            <a:bodyPr wrap="square">
              <a:spAutoFit/>
            </a:bodyPr>
            <a:lstStyle/>
            <a:p>
              <a:r>
                <a:rPr lang="en-GB" sz="8000" kern="0" dirty="0" smtClean="0">
                  <a:solidFill>
                    <a:schemeClr val="accent2">
                      <a:lumMod val="75000"/>
                    </a:schemeClr>
                  </a:solidFill>
                </a:rPr>
                <a:t>+</a:t>
              </a:r>
              <a:endParaRPr lang="en-GB" sz="8000" dirty="0">
                <a:solidFill>
                  <a:schemeClr val="accent2">
                    <a:lumMod val="75000"/>
                  </a:schemeClr>
                </a:solidFill>
              </a:endParaRPr>
            </a:p>
          </p:txBody>
        </p:sp>
        <p:sp>
          <p:nvSpPr>
            <p:cNvPr id="20" name="Rectangle 19"/>
            <p:cNvSpPr/>
            <p:nvPr/>
          </p:nvSpPr>
          <p:spPr>
            <a:xfrm>
              <a:off x="480402" y="1436913"/>
              <a:ext cx="7577638" cy="5142016"/>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descr="z_file_zip.png"/>
            <p:cNvPicPr>
              <a:picLocks noChangeAspect="1"/>
            </p:cNvPicPr>
            <p:nvPr/>
          </p:nvPicPr>
          <p:blipFill>
            <a:blip r:embed="rId5"/>
            <a:stretch>
              <a:fillRect/>
            </a:stretch>
          </p:blipFill>
          <p:spPr>
            <a:xfrm>
              <a:off x="7534735" y="1047187"/>
              <a:ext cx="975360" cy="975360"/>
            </a:xfrm>
            <a:prstGeom prst="rect">
              <a:avLst/>
            </a:prstGeom>
          </p:spPr>
        </p:pic>
        <p:sp>
          <p:nvSpPr>
            <p:cNvPr id="22" name="Rectangle 21"/>
            <p:cNvSpPr/>
            <p:nvPr/>
          </p:nvSpPr>
          <p:spPr>
            <a:xfrm>
              <a:off x="7153283" y="2130718"/>
              <a:ext cx="1776959" cy="830997"/>
            </a:xfrm>
            <a:prstGeom prst="rect">
              <a:avLst/>
            </a:prstGeom>
            <a:solidFill>
              <a:schemeClr val="bg1"/>
            </a:solidFill>
            <a:ln>
              <a:solidFill>
                <a:schemeClr val="bg1">
                  <a:lumMod val="50000"/>
                </a:schemeClr>
              </a:solidFill>
            </a:ln>
          </p:spPr>
          <p:txBody>
            <a:bodyPr wrap="square">
              <a:spAutoFit/>
            </a:bodyPr>
            <a:lstStyle/>
            <a:p>
              <a:pPr algn="ctr"/>
              <a:r>
                <a:rPr lang="en-GB" kern="0" dirty="0" smtClean="0">
                  <a:solidFill>
                    <a:schemeClr val="accent2">
                      <a:lumMod val="75000"/>
                    </a:schemeClr>
                  </a:solidFill>
                </a:rPr>
                <a:t>DwC Archive</a:t>
              </a:r>
            </a:p>
            <a:p>
              <a:pPr algn="ctr"/>
              <a:r>
                <a:rPr lang="en-GB" b="1" kern="0" dirty="0" smtClean="0">
                  <a:solidFill>
                    <a:srgbClr val="C00000"/>
                  </a:solidFill>
                </a:rPr>
                <a:t>Samples</a:t>
              </a:r>
              <a:endParaRPr lang="en-GB" b="1" dirty="0">
                <a:solidFill>
                  <a:srgbClr val="C00000"/>
                </a:solidFill>
              </a:endParaRPr>
            </a:p>
          </p:txBody>
        </p:sp>
        <p:sp>
          <p:nvSpPr>
            <p:cNvPr id="23" name="Rectangle 22"/>
            <p:cNvSpPr/>
            <p:nvPr/>
          </p:nvSpPr>
          <p:spPr>
            <a:xfrm>
              <a:off x="954614" y="2482250"/>
              <a:ext cx="827534" cy="369332"/>
            </a:xfrm>
            <a:prstGeom prst="rect">
              <a:avLst/>
            </a:prstGeom>
          </p:spPr>
          <p:txBody>
            <a:bodyPr wrap="square">
              <a:spAutoFit/>
            </a:bodyPr>
            <a:lstStyle/>
            <a:p>
              <a:r>
                <a:rPr lang="en-GB" kern="0" dirty="0" err="1" smtClean="0">
                  <a:solidFill>
                    <a:schemeClr val="accent2">
                      <a:lumMod val="75000"/>
                    </a:schemeClr>
                  </a:solidFill>
                </a:rPr>
                <a:t>Relevé</a:t>
              </a:r>
              <a:endParaRPr lang="en-GB" dirty="0">
                <a:solidFill>
                  <a:schemeClr val="accent2">
                    <a:lumMod val="75000"/>
                  </a:schemeClr>
                </a:solidFill>
              </a:endParaRPr>
            </a:p>
          </p:txBody>
        </p:sp>
      </p:grpSp>
    </p:spTree>
    <p:extLst>
      <p:ext uri="{BB962C8B-B14F-4D97-AF65-F5344CB8AC3E}">
        <p14:creationId xmlns:p14="http://schemas.microsoft.com/office/powerpoint/2010/main" val="118906887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GB" dirty="0"/>
              <a:t>Data publishing workshop at NINA, Trondheim – 29-30 October 2015</a:t>
            </a:r>
          </a:p>
        </p:txBody>
      </p:sp>
      <p:sp>
        <p:nvSpPr>
          <p:cNvPr id="3" name="Title 2"/>
          <p:cNvSpPr>
            <a:spLocks noGrp="1"/>
          </p:cNvSpPr>
          <p:nvPr>
            <p:ph type="title"/>
          </p:nvPr>
        </p:nvSpPr>
        <p:spPr>
          <a:xfrm>
            <a:off x="440597" y="4676775"/>
            <a:ext cx="8054116" cy="720725"/>
          </a:xfrm>
        </p:spPr>
        <p:txBody>
          <a:bodyPr/>
          <a:lstStyle/>
          <a:p>
            <a:r>
              <a:rPr lang="en-GB" sz="3600" b="1" dirty="0" smtClean="0">
                <a:solidFill>
                  <a:srgbClr val="3E9034"/>
                </a:solidFill>
              </a:rPr>
              <a:t>Darwin Core &amp; Darwin Core Archive</a:t>
            </a:r>
            <a:endParaRPr lang="en-GB" sz="2400" dirty="0">
              <a:solidFill>
                <a:srgbClr val="3E9034"/>
              </a:solidFill>
            </a:endParaRPr>
          </a:p>
        </p:txBody>
      </p:sp>
      <p:sp>
        <p:nvSpPr>
          <p:cNvPr id="4" name="Text Placeholder 3"/>
          <p:cNvSpPr>
            <a:spLocks noGrp="1"/>
          </p:cNvSpPr>
          <p:nvPr>
            <p:ph type="body" idx="1"/>
          </p:nvPr>
        </p:nvSpPr>
        <p:spPr/>
        <p:txBody>
          <a:bodyPr/>
          <a:lstStyle/>
          <a:p>
            <a:r>
              <a:rPr lang="en-GB" dirty="0" smtClean="0"/>
              <a:t>Dag Endresen, GBIF </a:t>
            </a:r>
            <a:r>
              <a:rPr lang="en-GB" dirty="0"/>
              <a:t>Norway (Credits: Laura Russell</a:t>
            </a:r>
            <a:r>
              <a:rPr lang="en-GB" dirty="0" smtClean="0"/>
              <a:t>)</a:t>
            </a:r>
            <a:endParaRPr lang="en-GB"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56784" b="11908"/>
          <a:stretch/>
        </p:blipFill>
        <p:spPr>
          <a:xfrm>
            <a:off x="0" y="1704975"/>
            <a:ext cx="9144000" cy="2971800"/>
          </a:xfrm>
          <a:prstGeom prst="rect">
            <a:avLst/>
          </a:prstGeom>
        </p:spPr>
      </p:pic>
      <p:pic>
        <p:nvPicPr>
          <p:cNvPr id="7" name="Picture 6" descr="GBIF-Norway-transp.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94213" y="0"/>
            <a:ext cx="4000500" cy="1168400"/>
          </a:xfrm>
          <a:prstGeom prst="rect">
            <a:avLst/>
          </a:prstGeom>
        </p:spPr>
      </p:pic>
    </p:spTree>
    <p:extLst>
      <p:ext uri="{BB962C8B-B14F-4D97-AF65-F5344CB8AC3E}">
        <p14:creationId xmlns:p14="http://schemas.microsoft.com/office/powerpoint/2010/main" val="342012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GBIF-PPT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GBIF-PPT_2015</Template>
  <TotalTime>183</TotalTime>
  <Words>2308</Words>
  <Application>Microsoft Macintosh PowerPoint</Application>
  <PresentationFormat>On-screen Show (4:3)</PresentationFormat>
  <Paragraphs>226</Paragraphs>
  <Slides>17</Slides>
  <Notes>16</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GBIF-PPT_2015</vt:lpstr>
      <vt:lpstr>Darwin Core &amp; Darwin Core Archive</vt:lpstr>
      <vt:lpstr>Data Standards</vt:lpstr>
      <vt:lpstr>Data standards</vt:lpstr>
      <vt:lpstr>PowerPoint Presentation</vt:lpstr>
      <vt:lpstr>PowerPoint Presentation</vt:lpstr>
      <vt:lpstr>PowerPoint Presentation</vt:lpstr>
      <vt:lpstr>PowerPoint Presentation</vt:lpstr>
      <vt:lpstr>Simple Darwin core</vt:lpstr>
      <vt:lpstr>Data normalization</vt:lpstr>
      <vt:lpstr>Darwin core Archive</vt:lpstr>
      <vt:lpstr>Star schema</vt:lpstr>
      <vt:lpstr>Mapping cores</vt:lpstr>
      <vt:lpstr>Extensions</vt:lpstr>
      <vt:lpstr>Star schema example - occurrence</vt:lpstr>
      <vt:lpstr>Star schema example - checklist</vt:lpstr>
      <vt:lpstr>Star schema example - Event</vt:lpstr>
      <vt:lpstr>Darwin Core &amp; Darwin Core Archive</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04: Data publishing practice</dc:title>
  <dc:creator>Alberto González-Talaván</dc:creator>
  <cp:lastModifiedBy>Dag Endresen</cp:lastModifiedBy>
  <cp:revision>22</cp:revision>
  <dcterms:created xsi:type="dcterms:W3CDTF">2015-09-08T13:57:14Z</dcterms:created>
  <dcterms:modified xsi:type="dcterms:W3CDTF">2015-10-29T06:43:37Z</dcterms:modified>
</cp:coreProperties>
</file>