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65" r:id="rId2"/>
    <p:sldId id="347" r:id="rId3"/>
    <p:sldId id="357" r:id="rId4"/>
    <p:sldId id="275" r:id="rId5"/>
    <p:sldId id="363" r:id="rId6"/>
    <p:sldId id="361" r:id="rId7"/>
    <p:sldId id="362" r:id="rId8"/>
    <p:sldId id="273" r:id="rId9"/>
    <p:sldId id="269" r:id="rId10"/>
    <p:sldId id="274" r:id="rId11"/>
    <p:sldId id="279" r:id="rId12"/>
    <p:sldId id="323" r:id="rId13"/>
    <p:sldId id="324" r:id="rId14"/>
    <p:sldId id="325" r:id="rId15"/>
    <p:sldId id="276" r:id="rId16"/>
    <p:sldId id="277" r:id="rId17"/>
    <p:sldId id="278" r:id="rId18"/>
    <p:sldId id="283" r:id="rId19"/>
    <p:sldId id="334" r:id="rId20"/>
    <p:sldId id="284" r:id="rId21"/>
    <p:sldId id="286" r:id="rId22"/>
    <p:sldId id="287" r:id="rId23"/>
    <p:sldId id="336" r:id="rId24"/>
    <p:sldId id="337" r:id="rId25"/>
    <p:sldId id="338" r:id="rId26"/>
    <p:sldId id="291" r:id="rId27"/>
    <p:sldId id="292" r:id="rId28"/>
    <p:sldId id="350" r:id="rId29"/>
    <p:sldId id="295" r:id="rId30"/>
    <p:sldId id="349" r:id="rId31"/>
    <p:sldId id="358" r:id="rId32"/>
    <p:sldId id="297" r:id="rId33"/>
    <p:sldId id="296" r:id="rId34"/>
    <p:sldId id="319" r:id="rId35"/>
    <p:sldId id="359" r:id="rId36"/>
    <p:sldId id="360" r:id="rId37"/>
  </p:sldIdLst>
  <p:sldSz cx="9144000" cy="6858000" type="screen4x3"/>
  <p:notesSz cx="9774238" cy="67246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002"/>
    <a:srgbClr val="328127"/>
    <a:srgbClr val="3E9034"/>
    <a:srgbClr val="285519"/>
    <a:srgbClr val="3FE905"/>
    <a:srgbClr val="36AD47"/>
    <a:srgbClr val="7E785F"/>
    <a:srgbClr val="3A3533"/>
    <a:srgbClr val="6EB33E"/>
    <a:srgbClr val="12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8" autoAdjust="0"/>
    <p:restoredTop sz="93723" autoAdjust="0"/>
  </p:normalViewPr>
  <p:slideViewPr>
    <p:cSldViewPr snapToGrid="0" snapToObjects="1">
      <p:cViewPr varScale="1">
        <p:scale>
          <a:sx n="109" d="100"/>
          <a:sy n="109" d="100"/>
        </p:scale>
        <p:origin x="-776" y="-112"/>
      </p:cViewPr>
      <p:guideLst>
        <p:guide orient="horz" pos="728"/>
        <p:guide pos="34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notesViewPr>
    <p:cSldViewPr snapToGrid="0" snapToObjects="1" showGuides="1">
      <p:cViewPr varScale="1">
        <p:scale>
          <a:sx n="109" d="100"/>
          <a:sy n="109" d="100"/>
        </p:scale>
        <p:origin x="-342" y="-90"/>
      </p:cViewPr>
      <p:guideLst>
        <p:guide orient="horz" pos="2118"/>
        <p:guide pos="307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36473" y="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5D357-652C-AB41-8F95-13024464AB70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38725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36473" y="638725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F35C4-CC97-7840-A522-E4995AD0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96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36473" y="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5C11-D0F1-1F46-B28E-9084657905D0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06750" y="504825"/>
            <a:ext cx="3360738" cy="2520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7424" y="3194209"/>
            <a:ext cx="7819390" cy="302609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38725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36473" y="6387250"/>
            <a:ext cx="4235503" cy="33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329C-91F7-CD43-B485-EB526DB26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2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Jason</a:t>
            </a:r>
            <a:r>
              <a:rPr lang="es-ES" dirty="0" smtClean="0"/>
              <a:t> Young, </a:t>
            </a:r>
            <a:r>
              <a:rPr lang="es-ES" dirty="0" err="1" smtClean="0"/>
              <a:t>shared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baseline="0" dirty="0" smtClean="0"/>
              <a:t> </a:t>
            </a:r>
            <a:r>
              <a:rPr lang="es-ES" dirty="0" smtClean="0"/>
              <a:t>http://www.freeimages.com/photo/logbook-1548276.</a:t>
            </a:r>
          </a:p>
          <a:p>
            <a:r>
              <a:rPr lang="es-ES" dirty="0" smtClean="0"/>
              <a:t>http://</a:t>
            </a:r>
            <a:r>
              <a:rPr lang="es-ES" dirty="0" err="1" smtClean="0"/>
              <a:t>community.gbif.org</a:t>
            </a:r>
            <a:r>
              <a:rPr lang="es-ES" dirty="0" smtClean="0"/>
              <a:t>/</a:t>
            </a:r>
            <a:r>
              <a:rPr lang="es-ES" dirty="0" err="1" smtClean="0"/>
              <a:t>pg</a:t>
            </a:r>
            <a:r>
              <a:rPr lang="es-ES" dirty="0" smtClean="0"/>
              <a:t>/</a:t>
            </a:r>
            <a:r>
              <a:rPr lang="es-ES" dirty="0" err="1" smtClean="0"/>
              <a:t>pages</a:t>
            </a:r>
            <a:r>
              <a:rPr lang="es-ES" dirty="0" smtClean="0"/>
              <a:t>/</a:t>
            </a:r>
            <a:r>
              <a:rPr lang="es-ES" dirty="0" err="1" smtClean="0"/>
              <a:t>view</a:t>
            </a:r>
            <a:r>
              <a:rPr lang="es-ES" dirty="0" smtClean="0"/>
              <a:t>/48381/session-06-introduction-to-samplebased-data-publishing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8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66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66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06750" y="504825"/>
            <a:ext cx="3360738" cy="2520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Professor Rune Halvorsen (NHM-UiO)</a:t>
            </a:r>
            <a:r>
              <a:rPr lang="en-US" baseline="0" dirty="0" smtClean="0">
                <a:effectLst/>
              </a:rPr>
              <a:t> making vegetation plot observations at </a:t>
            </a:r>
            <a:r>
              <a:rPr lang="en-US" baseline="0" dirty="0" err="1" smtClean="0">
                <a:effectLst/>
              </a:rPr>
              <a:t>Solhomfjell</a:t>
            </a:r>
            <a:r>
              <a:rPr lang="en-US" baseline="0" dirty="0" smtClean="0">
                <a:effectLst/>
              </a:rPr>
              <a:t> in </a:t>
            </a:r>
            <a:r>
              <a:rPr lang="en-US" baseline="0" dirty="0" err="1" smtClean="0">
                <a:effectLst/>
              </a:rPr>
              <a:t>Telemark</a:t>
            </a:r>
            <a:r>
              <a:rPr lang="en-US" baseline="0" dirty="0" smtClean="0">
                <a:effectLst/>
              </a:rPr>
              <a:t>, summer of 2013. </a:t>
            </a:r>
            <a:r>
              <a:rPr lang="en-US" i="1" dirty="0" smtClean="0">
                <a:effectLst/>
              </a:rPr>
              <a:t>Credit: Anders Bryn, NHM-UiO, Skog </a:t>
            </a:r>
            <a:r>
              <a:rPr lang="en-US" i="1" dirty="0" err="1" smtClean="0">
                <a:effectLst/>
              </a:rPr>
              <a:t>og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Landskap</a:t>
            </a:r>
            <a:r>
              <a:rPr lang="en-US" i="1" dirty="0" smtClean="0">
                <a:effectLst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DF230-1D10-F243-ABED-278F837D72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51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8259" y="504349"/>
            <a:ext cx="6977720" cy="2521744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Anne Olga </a:t>
            </a:r>
            <a:r>
              <a:rPr lang="en-US" dirty="0" err="1" smtClean="0">
                <a:effectLst/>
              </a:rPr>
              <a:t>Syverhuset</a:t>
            </a:r>
            <a:r>
              <a:rPr lang="en-US" dirty="0" smtClean="0">
                <a:effectLst/>
              </a:rPr>
              <a:t> (left, then a master's student at the Norwegian University of Science and Technology) and researcher </a:t>
            </a:r>
            <a:r>
              <a:rPr lang="en-US" dirty="0" err="1" smtClean="0">
                <a:effectLst/>
              </a:rPr>
              <a:t>Jarle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Inge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Holten</a:t>
            </a:r>
            <a:r>
              <a:rPr lang="en-US" dirty="0" smtClean="0">
                <a:effectLst/>
              </a:rPr>
              <a:t> check a plant plot in the </a:t>
            </a:r>
            <a:r>
              <a:rPr lang="en-US" dirty="0" err="1" smtClean="0">
                <a:effectLst/>
              </a:rPr>
              <a:t>Dovre</a:t>
            </a:r>
            <a:r>
              <a:rPr lang="en-US" dirty="0" smtClean="0">
                <a:effectLst/>
              </a:rPr>
              <a:t> mountains, in Norway in 2008 as a part of a European-wide research effort to document the effects of climate change on mountain vegetation.</a:t>
            </a:r>
            <a:r>
              <a:rPr lang="en-US" baseline="0" dirty="0" smtClean="0">
                <a:effectLst/>
              </a:rPr>
              <a:t> </a:t>
            </a:r>
            <a:r>
              <a:rPr lang="en-US" i="1" dirty="0" smtClean="0">
                <a:effectLst/>
              </a:rPr>
              <a:t>Credit: </a:t>
            </a:r>
            <a:r>
              <a:rPr lang="en-US" i="1" dirty="0" err="1" smtClean="0">
                <a:effectLst/>
              </a:rPr>
              <a:t>Ottar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Michelsen</a:t>
            </a:r>
            <a:r>
              <a:rPr lang="en-US" i="1" dirty="0" smtClean="0">
                <a:effectLst/>
              </a:rPr>
              <a:t>, Norwegian University of Science and Technology,</a:t>
            </a:r>
            <a:r>
              <a:rPr lang="en-US" i="0" baseline="0" dirty="0" smtClean="0">
                <a:effectLst/>
              </a:rPr>
              <a:t> </a:t>
            </a:r>
            <a:r>
              <a:rPr lang="en-US" dirty="0" smtClean="0"/>
              <a:t>http://</a:t>
            </a:r>
            <a:r>
              <a:rPr lang="en-US" dirty="0" err="1" smtClean="0"/>
              <a:t>www.sciencedaily.com</a:t>
            </a:r>
            <a:r>
              <a:rPr lang="en-US" dirty="0" smtClean="0"/>
              <a:t>/releases/2012/01/120108143605.htm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DF230-1D10-F243-ABED-278F837D72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51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Trap ID 58 – </a:t>
            </a:r>
            <a:r>
              <a:rPr lang="en-US" b="0" dirty="0" err="1" smtClean="0"/>
              <a:t>Kulbäckslidens</a:t>
            </a:r>
            <a:r>
              <a:rPr lang="en-US" b="0" dirty="0" smtClean="0"/>
              <a:t> trail park, pine plantation, http://</a:t>
            </a:r>
            <a:r>
              <a:rPr lang="en-US" b="0" dirty="0" err="1" smtClean="0"/>
              <a:t>www.stationlinne.se</a:t>
            </a:r>
            <a:r>
              <a:rPr lang="en-US" b="0" dirty="0" smtClean="0"/>
              <a:t>/</a:t>
            </a:r>
            <a:r>
              <a:rPr lang="en-US" b="0" dirty="0" err="1" smtClean="0"/>
              <a:t>sv</a:t>
            </a:r>
            <a:r>
              <a:rPr lang="en-US" b="0" dirty="0" smtClean="0"/>
              <a:t>/</a:t>
            </a:r>
            <a:r>
              <a:rPr lang="en-US" b="0" dirty="0" err="1" smtClean="0"/>
              <a:t>forskning</a:t>
            </a:r>
            <a:r>
              <a:rPr lang="en-US" b="0" dirty="0" smtClean="0"/>
              <a:t>/the-</a:t>
            </a:r>
            <a:r>
              <a:rPr lang="en-US" b="0" dirty="0" err="1" smtClean="0"/>
              <a:t>swedish</a:t>
            </a:r>
            <a:r>
              <a:rPr lang="en-US" b="0" dirty="0" smtClean="0"/>
              <a:t>-malaise-trap-project-</a:t>
            </a:r>
            <a:r>
              <a:rPr lang="en-US" b="0" dirty="0" err="1" smtClean="0"/>
              <a:t>smtp</a:t>
            </a:r>
            <a:r>
              <a:rPr lang="en-US" b="0" dirty="0" smtClean="0"/>
              <a:t>/traps/trap-id-58-kulbacksliden-pine-forest/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79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63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62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83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02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Essential Biodiversity Variables </a:t>
            </a:r>
            <a:r>
              <a:rPr lang="en-US" dirty="0" smtClean="0"/>
              <a:t>(EBVs)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63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0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01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11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8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279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4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4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859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05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0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61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53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6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670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http://www.gbif.org/publishing-data/data-papers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433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819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29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523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30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31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4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32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578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4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230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Austrheim G, Endresen DTF, Finstad AG, Grytnes J-A, Koch W, Lindgaard A, Mathisen IE, Speed JDM, and Øien D-I (2015).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Deling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vegetasjonsdata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Forslag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infrastruktur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å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sikre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faglige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tekniske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standarder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lette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datautveksling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www.ntnu.no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vitenskapsmuseet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publikasjoner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706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Jason</a:t>
            </a:r>
            <a:r>
              <a:rPr lang="es-ES" dirty="0" smtClean="0"/>
              <a:t> Young, </a:t>
            </a:r>
            <a:r>
              <a:rPr lang="es-ES" dirty="0" err="1" smtClean="0"/>
              <a:t>shared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baseline="0" dirty="0" smtClean="0"/>
              <a:t> </a:t>
            </a:r>
            <a:r>
              <a:rPr lang="es-ES" dirty="0" smtClean="0"/>
              <a:t>http://www.freeimages.com/photo/logbook-1548276.</a:t>
            </a:r>
          </a:p>
          <a:p>
            <a:r>
              <a:rPr lang="es-ES" dirty="0" smtClean="0"/>
              <a:t>http://</a:t>
            </a:r>
            <a:r>
              <a:rPr lang="es-ES" dirty="0" err="1" smtClean="0"/>
              <a:t>community.gbif.org</a:t>
            </a:r>
            <a:r>
              <a:rPr lang="es-ES" dirty="0" smtClean="0"/>
              <a:t>/</a:t>
            </a:r>
            <a:r>
              <a:rPr lang="es-ES" dirty="0" err="1" smtClean="0"/>
              <a:t>pg</a:t>
            </a:r>
            <a:r>
              <a:rPr lang="es-ES" dirty="0" smtClean="0"/>
              <a:t>/</a:t>
            </a:r>
            <a:r>
              <a:rPr lang="es-ES" dirty="0" err="1" smtClean="0"/>
              <a:t>pages</a:t>
            </a:r>
            <a:r>
              <a:rPr lang="es-ES" dirty="0" smtClean="0"/>
              <a:t>/</a:t>
            </a:r>
            <a:r>
              <a:rPr lang="es-ES" dirty="0" err="1" smtClean="0"/>
              <a:t>view</a:t>
            </a:r>
            <a:r>
              <a:rPr lang="es-ES" dirty="0" smtClean="0"/>
              <a:t>/48381/session-06-introduction-to-samplebased-data-publishing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40597" y="6324600"/>
            <a:ext cx="831950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8"/>
            <a:ext cx="8053388" cy="323851"/>
          </a:xfrm>
        </p:spPr>
        <p:txBody>
          <a:bodyPr lIns="0">
            <a:normAutofit/>
          </a:bodyPr>
          <a:lstStyle>
            <a:lvl1pPr marL="0" indent="0" algn="r">
              <a:buNone/>
              <a:defRPr sz="9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597" y="2184401"/>
            <a:ext cx="8054116" cy="3234267"/>
          </a:xfrm>
        </p:spPr>
        <p:txBody>
          <a:bodyPr anchor="b" anchorCtr="0">
            <a:noAutofit/>
          </a:bodyPr>
          <a:lstStyle>
            <a:lvl1pPr algn="l">
              <a:defRPr sz="4400" b="1" i="0" cap="none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0597" y="5503334"/>
            <a:ext cx="8054116" cy="718991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kern="1000" cap="none" spc="-5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6" b="23848"/>
          <a:stretch/>
        </p:blipFill>
        <p:spPr>
          <a:xfrm>
            <a:off x="0" y="1706879"/>
            <a:ext cx="9144000" cy="2936241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/>
        </p:spPr>
      </p:pic>
      <p:pic>
        <p:nvPicPr>
          <p:cNvPr id="4" name="Picture 3" descr="GBIF-2015-ful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7" y="80208"/>
            <a:ext cx="3810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1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7"/>
            <a:ext cx="8229600" cy="793915"/>
          </a:xfrm>
        </p:spPr>
        <p:txBody>
          <a:bodyPr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9689"/>
            <a:ext cx="8229600" cy="4816476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2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95050"/>
          </a:xfrm>
        </p:spPr>
        <p:txBody>
          <a:bodyPr/>
          <a:lstStyle>
            <a:lvl1pPr>
              <a:defRPr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3" y="1309688"/>
            <a:ext cx="3765248" cy="466462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0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74637"/>
            <a:ext cx="8686800" cy="563563"/>
          </a:xfrm>
          <a:noFill/>
        </p:spPr>
        <p:txBody>
          <a:bodyPr lIns="457200"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7" y="6324600"/>
            <a:ext cx="681289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93763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9689"/>
            <a:ext cx="4038600" cy="4816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9689"/>
            <a:ext cx="4038600" cy="4816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69875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2999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5399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440598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40598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45359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242959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5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in-Use-Case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DOI or URL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536432" y="3875845"/>
            <a:ext cx="3960955" cy="2255434"/>
          </a:xfrm>
        </p:spPr>
        <p:txBody>
          <a:bodyPr/>
          <a:lstStyle>
            <a:lvl1pPr marL="180000" indent="-18000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7017425" y="274641"/>
            <a:ext cx="1669375" cy="16303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4686300" y="1981200"/>
            <a:ext cx="4000500" cy="41497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536433" y="1981200"/>
            <a:ext cx="3960955" cy="1893888"/>
          </a:xfrm>
        </p:spPr>
        <p:txBody>
          <a:bodyPr/>
          <a:lstStyle/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04635" y="-10949"/>
            <a:ext cx="550800" cy="7007225"/>
          </a:xfrm>
        </p:spPr>
        <p:txBody>
          <a:bodyPr vert="vert270" lIns="0" tIns="36000" rIns="0" bIns="36000">
            <a:noAutofit/>
          </a:bodyPr>
          <a:lstStyle>
            <a:lvl1pPr marL="0" algn="r" defTabSz="457200" rtl="0" eaLnBrk="1" latinLnBrk="0" hangingPunct="1">
              <a:defRPr lang="en-US" sz="40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6433" y="274641"/>
            <a:ext cx="6480992" cy="163035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3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</p:spTree>
    <p:extLst>
      <p:ext uri="{BB962C8B-B14F-4D97-AF65-F5344CB8AC3E}">
        <p14:creationId xmlns:p14="http://schemas.microsoft.com/office/powerpoint/2010/main" val="59196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-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69875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5399" y="860425"/>
            <a:ext cx="2628000" cy="5265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440597" y="860425"/>
            <a:ext cx="5430401" cy="5265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502720"/>
          </a:xfrm>
        </p:spPr>
        <p:txBody>
          <a:bodyPr anchor="t" anchorCtr="0">
            <a:norm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7473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20410"/>
            <a:ext cx="4040188" cy="45065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87473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20410"/>
            <a:ext cx="4041775" cy="4506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3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>
            <a:noAutofit/>
          </a:bodyPr>
          <a:lstStyle>
            <a:lvl1pPr>
              <a:defRPr sz="4800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3858"/>
            <a:ext cx="6400800" cy="16066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91B72B-9832-4EC5-BDBB-FB882A24D372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A56294-5BCD-478F-9457-E3091F7E3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17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91B72B-9832-4EC5-BDBB-FB882A24D372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A56294-5BCD-478F-9457-E3091F7E3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67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91B72B-9832-4EC5-BDBB-FB882A24D372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A56294-5BCD-478F-9457-E3091F7E3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4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8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68" r:id="rId3"/>
    <p:sldLayoutId id="2147483667" r:id="rId4"/>
    <p:sldLayoutId id="2147483652" r:id="rId5"/>
    <p:sldLayoutId id="2147483677" r:id="rId6"/>
    <p:sldLayoutId id="2147483679" r:id="rId7"/>
    <p:sldLayoutId id="2147483678" r:id="rId8"/>
    <p:sldLayoutId id="2147483653" r:id="rId9"/>
    <p:sldLayoutId id="2147483654" r:id="rId10"/>
    <p:sldLayoutId id="2147483655" r:id="rId11"/>
    <p:sldLayoutId id="2147483649" r:id="rId12"/>
    <p:sldLayoutId id="2147483680" r:id="rId13"/>
    <p:sldLayoutId id="2147483681" r:id="rId14"/>
    <p:sldLayoutId id="2147483682" r:id="rId15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b="1" kern="1200" cap="all">
          <a:solidFill>
            <a:srgbClr val="328127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community.gbif.org/pg/bookmarks/read/47957/sampledata-publishing-prime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earthobservations.org/geobon.s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hyperlink" Target="http://www.ntnu.no/vitenskapsmuseet/publikasjoner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Data publishing workshop at NINA, Trondheim – 29-30 October 2015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325" y="2698751"/>
            <a:ext cx="8054116" cy="3234267"/>
          </a:xfrm>
        </p:spPr>
        <p:txBody>
          <a:bodyPr/>
          <a:lstStyle/>
          <a:p>
            <a:r>
              <a:rPr lang="en-GB" sz="3600" b="1" dirty="0" smtClean="0">
                <a:solidFill>
                  <a:srgbClr val="3E9034"/>
                </a:solidFill>
              </a:rPr>
              <a:t>Introduction to sample-data publishing</a:t>
            </a:r>
            <a:endParaRPr lang="en-GB" sz="24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Credits: Larissa Smirnova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04975"/>
            <a:ext cx="9144000" cy="2943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81" y="2002093"/>
            <a:ext cx="3307650" cy="1051832"/>
          </a:xfrm>
          <a:prstGeom prst="rect">
            <a:avLst/>
          </a:prstGeom>
        </p:spPr>
      </p:pic>
      <p:pic>
        <p:nvPicPr>
          <p:cNvPr id="7" name="Picture 6" descr="GBIF-Norway-trans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3" y="0"/>
            <a:ext cx="4000500" cy="1168400"/>
          </a:xfrm>
          <a:prstGeom prst="rect">
            <a:avLst/>
          </a:prstGeom>
        </p:spPr>
      </p:pic>
      <p:pic>
        <p:nvPicPr>
          <p:cNvPr id="6" name="Picture 5" descr="Larissa Smirnov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583" y="4760245"/>
            <a:ext cx="788196" cy="10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4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9557"/>
            <a:ext cx="8229600" cy="4552951"/>
          </a:xfrm>
        </p:spPr>
        <p:txBody>
          <a:bodyPr>
            <a:normAutofit/>
          </a:bodyPr>
          <a:lstStyle/>
          <a:p>
            <a:r>
              <a:rPr lang="en-US" b="1" dirty="0" smtClean="0"/>
              <a:t>Introduction</a:t>
            </a:r>
          </a:p>
          <a:p>
            <a:r>
              <a:rPr lang="nl-BE" dirty="0" smtClean="0"/>
              <a:t>Definition of sample-based data</a:t>
            </a:r>
            <a:r>
              <a:rPr lang="en-US" b="1" dirty="0" smtClean="0"/>
              <a:t> </a:t>
            </a:r>
            <a:endParaRPr lang="en-US" dirty="0" smtClean="0"/>
          </a:p>
          <a:p>
            <a:r>
              <a:rPr lang="en-US" dirty="0" smtClean="0"/>
              <a:t>GEO BON and EBVs</a:t>
            </a:r>
          </a:p>
          <a:p>
            <a:r>
              <a:rPr lang="en-US" dirty="0" smtClean="0"/>
              <a:t>Applications of sample-based data</a:t>
            </a:r>
          </a:p>
          <a:p>
            <a:r>
              <a:rPr lang="en-US" dirty="0" smtClean="0"/>
              <a:t>Enabling sample-based data publishing</a:t>
            </a:r>
          </a:p>
          <a:p>
            <a:r>
              <a:rPr lang="en-US" dirty="0" smtClean="0"/>
              <a:t>The importance of metadata</a:t>
            </a:r>
          </a:p>
          <a:p>
            <a:r>
              <a:rPr lang="en-US" dirty="0" smtClean="0"/>
              <a:t>Using the event core in </a:t>
            </a:r>
            <a:r>
              <a:rPr lang="en-US" smtClean="0"/>
              <a:t>the </a:t>
            </a:r>
            <a:r>
              <a:rPr lang="en-US" smtClean="0"/>
              <a:t>IPT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44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3E9034"/>
                </a:solidFill>
              </a:rPr>
              <a:t>sample-based data: our 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Sample-data publishing primer</a:t>
            </a:r>
            <a:r>
              <a:rPr lang="en-US" dirty="0"/>
              <a:t>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5297" y="1589089"/>
            <a:ext cx="8229600" cy="1047063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cap="all">
                <a:solidFill>
                  <a:srgbClr val="328127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sz="4000" dirty="0">
              <a:solidFill>
                <a:srgbClr val="3E9034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783880"/>
            <a:ext cx="8229600" cy="39486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“</a:t>
            </a:r>
            <a:r>
              <a:rPr lang="en-US" i="1" dirty="0" smtClean="0"/>
              <a:t>a type of data available from environmental, ecological, and natural resource investigations: one-off studies or </a:t>
            </a:r>
            <a:r>
              <a:rPr lang="en-US" i="1" dirty="0" smtClean="0">
                <a:solidFill>
                  <a:srgbClr val="0000FF"/>
                </a:solidFill>
              </a:rPr>
              <a:t>monitoring</a:t>
            </a:r>
            <a:r>
              <a:rPr lang="en-US" i="1" dirty="0" smtClean="0"/>
              <a:t> programs. Such data are usually quantitative, calibrated, and </a:t>
            </a:r>
            <a:r>
              <a:rPr lang="en-US" i="1" dirty="0" smtClean="0">
                <a:solidFill>
                  <a:srgbClr val="0000FF"/>
                </a:solidFill>
              </a:rPr>
              <a:t>follow certain protocols so that changes and trends of populations can be detected</a:t>
            </a:r>
            <a:r>
              <a:rPr lang="en-US" dirty="0" smtClean="0"/>
              <a:t>“.</a:t>
            </a:r>
          </a:p>
        </p:txBody>
      </p:sp>
      <p:sp>
        <p:nvSpPr>
          <p:cNvPr id="2" name="Rectangle 1"/>
          <p:cNvSpPr/>
          <p:nvPr/>
        </p:nvSpPr>
        <p:spPr>
          <a:xfrm>
            <a:off x="552544" y="5455509"/>
            <a:ext cx="79007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http://</a:t>
            </a:r>
            <a:r>
              <a:rPr lang="en-US" sz="1200" dirty="0" err="1"/>
              <a:t>community.gbif.org</a:t>
            </a:r>
            <a:r>
              <a:rPr lang="en-US" sz="1200" dirty="0"/>
              <a:t>/</a:t>
            </a:r>
            <a:r>
              <a:rPr lang="en-US" sz="1200" dirty="0" err="1"/>
              <a:t>pg</a:t>
            </a:r>
            <a:r>
              <a:rPr lang="en-US" sz="1200" dirty="0"/>
              <a:t>/pages/view/48381/session-06-introduction-to-samplebased-data-publishing</a:t>
            </a:r>
          </a:p>
        </p:txBody>
      </p:sp>
    </p:spTree>
    <p:extLst>
      <p:ext uri="{BB962C8B-B14F-4D97-AF65-F5344CB8AC3E}">
        <p14:creationId xmlns:p14="http://schemas.microsoft.com/office/powerpoint/2010/main" val="4443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rgbClr val="3E9034"/>
                </a:solidFill>
              </a:rPr>
              <a:t>What is sample-based data</a:t>
            </a:r>
            <a:r>
              <a:rPr lang="nl-BE" dirty="0" smtClean="0">
                <a:solidFill>
                  <a:srgbClr val="3E9034"/>
                </a:solidFill>
              </a:rPr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81105" y="973377"/>
            <a:ext cx="6903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Output 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of monitoring programmes (survey, census, plot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itchFamily="18" charset="0"/>
              </a:rPr>
              <a:t>Quantitative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  <a:cs typeface="Times New Roman" pitchFamily="18" charset="0"/>
              </a:rPr>
              <a:t>,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itchFamily="18" charset="0"/>
              </a:rPr>
              <a:t>calibrated</a:t>
            </a:r>
            <a:endParaRPr lang="en-GB" sz="2400" dirty="0">
              <a:solidFill>
                <a:srgbClr val="000000"/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itchFamily="18" charset="0"/>
              </a:rPr>
              <a:t>Repeatable</a:t>
            </a:r>
            <a:r>
              <a:rPr lang="en-GB" sz="2400" dirty="0">
                <a:solidFill>
                  <a:srgbClr val="000000"/>
                </a:solidFill>
                <a:latin typeface="Arial Narrow" panose="020B0606020202030204" pitchFamily="34" charset="0"/>
                <a:cs typeface="Times New Roman" pitchFamily="18" charset="0"/>
              </a:rPr>
              <a:t>, </a:t>
            </a:r>
            <a:r>
              <a:rPr lang="en-GB" sz="2400" dirty="0" smtClean="0">
                <a:solidFill>
                  <a:srgbClr val="000000"/>
                </a:solidFill>
                <a:latin typeface="Arial Narrow" panose="020B0606020202030204" pitchFamily="34" charset="0"/>
                <a:cs typeface="Times New Roman" pitchFamily="18" charset="0"/>
              </a:rPr>
              <a:t>comparable</a:t>
            </a:r>
          </a:p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en-US" sz="2400" dirty="0" smtClean="0">
                <a:latin typeface="Arial Narrow" panose="020B0606020202030204" pitchFamily="34" charset="0"/>
              </a:rPr>
              <a:t>Collected</a:t>
            </a:r>
            <a:r>
              <a:rPr lang="en-US" sz="2400" dirty="0">
                <a:latin typeface="Arial Narrow" panose="020B0606020202030204" pitchFamily="34" charset="0"/>
              </a:rPr>
              <a:t> </a:t>
            </a:r>
            <a:r>
              <a:rPr lang="en-US" sz="2400" dirty="0" smtClean="0">
                <a:latin typeface="Arial Narrow" panose="020B0606020202030204" pitchFamily="34" charset="0"/>
              </a:rPr>
              <a:t>using</a:t>
            </a:r>
            <a:r>
              <a:rPr lang="en-US" sz="2400" dirty="0">
                <a:latin typeface="Arial Narrow" panose="020B0606020202030204" pitchFamily="34" charset="0"/>
              </a:rPr>
              <a:t> </a:t>
            </a:r>
            <a:r>
              <a:rPr lang="en-US" sz="2400" dirty="0" smtClean="0">
                <a:latin typeface="Arial Narrow" panose="020B0606020202030204" pitchFamily="34" charset="0"/>
              </a:rPr>
              <a:t>standard</a:t>
            </a:r>
            <a:r>
              <a:rPr lang="en-US" sz="2400" dirty="0">
                <a:latin typeface="Arial Narrow" panose="020B0606020202030204" pitchFamily="34" charset="0"/>
              </a:rPr>
              <a:t> </a:t>
            </a:r>
            <a:r>
              <a:rPr lang="en-US" sz="2400" dirty="0" smtClean="0">
                <a:latin typeface="Arial Narrow" panose="020B0606020202030204" pitchFamily="34" charset="0"/>
              </a:rPr>
              <a:t>protocols</a:t>
            </a:r>
            <a:endParaRPr lang="en-GB" sz="2400" dirty="0">
              <a:latin typeface="Arial Narrow" panose="020B0606020202030204" pitchFamily="34" charset="0"/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65298" y="4980621"/>
            <a:ext cx="5992652" cy="1204718"/>
            <a:chOff x="465298" y="4980621"/>
            <a:chExt cx="5992652" cy="1204718"/>
          </a:xfrm>
        </p:grpSpPr>
        <p:sp>
          <p:nvSpPr>
            <p:cNvPr id="6" name="Right Arrow 5"/>
            <p:cNvSpPr/>
            <p:nvPr/>
          </p:nvSpPr>
          <p:spPr>
            <a:xfrm rot="5400000">
              <a:off x="3120875" y="5079054"/>
              <a:ext cx="681498" cy="484632"/>
            </a:xfrm>
            <a:prstGeom prst="rightArrow">
              <a:avLst/>
            </a:prstGeom>
            <a:solidFill>
              <a:srgbClr val="3E903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5298" y="5662119"/>
              <a:ext cx="5992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Link environment to biodiversity</a:t>
              </a: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465297" y="1589089"/>
            <a:ext cx="8229600" cy="1047063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cap="all">
                <a:solidFill>
                  <a:srgbClr val="328127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sz="4000" dirty="0">
              <a:solidFill>
                <a:srgbClr val="3E9034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06473" y="3093437"/>
            <a:ext cx="5951477" cy="1873967"/>
            <a:chOff x="506473" y="3093437"/>
            <a:chExt cx="5951477" cy="1873967"/>
          </a:xfrm>
        </p:grpSpPr>
        <p:sp>
          <p:nvSpPr>
            <p:cNvPr id="5" name="Right Arrow 4"/>
            <p:cNvSpPr/>
            <p:nvPr/>
          </p:nvSpPr>
          <p:spPr>
            <a:xfrm rot="5400000">
              <a:off x="3120875" y="3191870"/>
              <a:ext cx="681498" cy="484632"/>
            </a:xfrm>
            <a:prstGeom prst="rightArrow">
              <a:avLst/>
            </a:prstGeom>
            <a:solidFill>
              <a:srgbClr val="3E903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506473" y="3787296"/>
              <a:ext cx="5951477" cy="118010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/>
                  </a:solidFill>
                  <a:latin typeface="Arial Narrow"/>
                  <a:ea typeface="+mn-ea"/>
                  <a:cs typeface="Arial Narrow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Arial Narrow"/>
                  <a:ea typeface="+mn-ea"/>
                  <a:cs typeface="Arial Narrow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Wingdings" charset="2"/>
                <a:buChar char="§"/>
                <a:defRPr sz="2400" kern="1200">
                  <a:solidFill>
                    <a:schemeClr val="tx1"/>
                  </a:solidFill>
                  <a:latin typeface="Arial Narrow"/>
                  <a:ea typeface="+mn-ea"/>
                  <a:cs typeface="Arial Narrow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Arial Narrow"/>
                  <a:ea typeface="+mn-ea"/>
                  <a:cs typeface="Arial Narrow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Arial Narrow"/>
                  <a:ea typeface="+mn-ea"/>
                  <a:cs typeface="Arial Narrow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800" dirty="0" smtClean="0">
                  <a:solidFill>
                    <a:srgbClr val="C00000"/>
                  </a:solidFill>
                  <a:ea typeface="ＭＳ Ｐゴシック" charset="0"/>
                  <a:cs typeface="ＭＳ Ｐゴシック" charset="0"/>
                </a:rPr>
                <a:t>Detect changes (patterns, processes) and</a:t>
              </a:r>
            </a:p>
            <a:p>
              <a:pPr algn="ctr"/>
              <a:r>
                <a:rPr lang="en-GB" sz="2800" dirty="0" smtClean="0">
                  <a:solidFill>
                    <a:srgbClr val="C00000"/>
                  </a:solidFill>
                  <a:ea typeface="ＭＳ Ｐゴシック" charset="0"/>
                  <a:cs typeface="ＭＳ Ｐゴシック" charset="0"/>
                </a:rPr>
                <a:t>trends in populations </a:t>
              </a:r>
              <a:endParaRPr lang="en-GB" sz="2800" dirty="0" smtClean="0">
                <a:solidFill>
                  <a:srgbClr val="C00000"/>
                </a:solidFill>
              </a:endParaRPr>
            </a:p>
            <a:p>
              <a:endParaRPr lang="en-US" sz="2800" dirty="0"/>
            </a:p>
          </p:txBody>
        </p:sp>
      </p:grpSp>
      <p:pic>
        <p:nvPicPr>
          <p:cNvPr id="11" name="Picture 9" descr="http://peilinggan.com/wp-content/uploads/2012/04/Conducting-Survey-3-by-Reef-Check-Malays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9" y="3029492"/>
            <a:ext cx="2081893" cy="2845254"/>
          </a:xfrm>
          <a:prstGeom prst="rect">
            <a:avLst/>
          </a:prstGeom>
          <a:ln w="38100" cap="sq">
            <a:solidFill>
              <a:schemeClr val="tx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03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3 Rune Halvorsen på Solhomfjell Telemark, photo by Anders Bry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476" y="190499"/>
            <a:ext cx="5976805" cy="1558825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Vegetation plot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5288" y="6493596"/>
            <a:ext cx="3435950" cy="249579"/>
          </a:xfrm>
          <a:prstGeom prst="rect">
            <a:avLst/>
          </a:prstGeom>
        </p:spPr>
        <p:txBody>
          <a:bodyPr wrap="square" lIns="91395" tIns="45700" rIns="91395" bIns="4570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Image credit: Anders Bryn, NHM-UiO, Skog </a:t>
            </a:r>
            <a:r>
              <a:rPr lang="en-US" sz="1000" dirty="0" err="1">
                <a:solidFill>
                  <a:schemeClr val="bg1"/>
                </a:solidFill>
              </a:rPr>
              <a:t>og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Landskap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0b78055-36c2-4ed1-8697-2e63e8e7440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07"/>
            <a:ext cx="9144000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478" y="190505"/>
            <a:ext cx="5976805" cy="11430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Vegetation plot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6698967" y="6370484"/>
            <a:ext cx="2341340" cy="400110"/>
          </a:xfrm>
          <a:prstGeom prst="rect">
            <a:avLst/>
          </a:prstGeom>
        </p:spPr>
        <p:txBody>
          <a:bodyPr wrap="square" lIns="91961" tIns="45983" rIns="91961" bIns="45983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Image credit: </a:t>
            </a:r>
            <a:r>
              <a:rPr lang="en-US" sz="1000" dirty="0" err="1">
                <a:solidFill>
                  <a:schemeClr val="bg1"/>
                </a:solidFill>
              </a:rPr>
              <a:t>Ottar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Michelsen</a:t>
            </a:r>
            <a:r>
              <a:rPr lang="en-US" sz="1000" dirty="0">
                <a:solidFill>
                  <a:schemeClr val="bg1"/>
                </a:solidFill>
              </a:rPr>
              <a:t>, Norwegian University of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55687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sect_trap_hi_27316454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2476" y="190499"/>
            <a:ext cx="6387896" cy="1558825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Insect trap </a:t>
            </a:r>
            <a:r>
              <a:rPr lang="en-U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53174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r"/>
            <a:endParaRPr lang="en-US" dirty="0"/>
          </a:p>
        </p:txBody>
      </p:sp>
      <p:pic>
        <p:nvPicPr>
          <p:cNvPr id="1026" name="Picture 2" descr="R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7109"/>
            <a:ext cx="5895975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393" y="4063935"/>
            <a:ext cx="16891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563" y="4067109"/>
            <a:ext cx="2242812" cy="225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7" descr="data:image/jpeg;base64,/9j/4AAQSkZJRgABAQAAAQABAAD/2wCEAAkGBxQSEhUUEhQVFBQXGBYXGBcXGBccFxgdFhcXFhgYGBcYHSggGB8lGxoXITEhJSkrLi4uFx8zODMsNygtLisBCgoKDg0OGxAQGywkICQsLDQsLCwsNCwsLywsLCwsLCw0Ly8sLCwsLCwsLCwsLywsLC8sLCwsLCwsLCwsLCwsLP/AABEIAQcAwAMBIgACEQEDEQH/xAAcAAACAwEBAQEAAAAAAAAAAAADBAECBQAGBwj/xAA9EAACAQMDAgUCBAQEBgEFAAABAhEAAyEEEjFBUQUTImFxMoFCkaGxBsHR8CNSYuEUM0NykvGCBxUkNbL/xAAaAQACAwEBAAAAAAAAAAAAAAACAwEEBQAG/8QALxEAAgIBAwIFAgYDAQEAAAAAAAECEQMSITEEQRMiUWHwcdEFMoGRscEjoeFCFP/aAAwDAQACEQMRAD8A+t11QTXTSy62iTS194FEZ6Ru3JNMhG2U+pzKMaRRjNLXr3T7VTVXu1I3dRHSruPHZ5jqusULRF6/Bgnmf9qUuXI6deKG9yTNUJq7GFHmc3Uub2LXbm4zQya4mqOaakVd5O2VuGhzXM1BLU1IbGIR3oLNUE0MtTIxGxiXJoTNUFqoxpiQxRJJqhaoJqhNGkNSJJqpNVJqs0aQaRJNVJqCaoWog0ixNUJqC1UJrrDSPuM59qE12iXBikrz9q8ZBWe46jJoLXLuMn++1Zt7VfAFXu3KyNS5Mx064xVzFis81+Ide4rYrq9UScHH996A1yrlFyS0/FBJq9FKtjy2bJNyuT5OqpNQWqjvTEhKVlpodxqoXobNRqIxQOc0FjUs1CZqfFD4xOZqoTUFqoTTEhqiSTVCagmqk0aQxI4mqE1xNVJo0g0iSaoWqCaoTU2MSLE1QmoLVQmhbDSJJqpNQWqpNC2Gkfb9Q1I3rsD+lC1niA7/AO9Y9zXEn2/v8q83iwSZp/iH4pihKk7Y5q3yOec+1IXro4H61D6kxA4oBq7CFcnmOp6rW/KczUNmrnNBZqfFFNKzi1DZqhjQy1NURyiWLVQmj6JFZwHYqvUgSfsKL4hZQE7JAGM5Jzyfeu1JS0jdFR1N/f8AYz2ahMaswobVYQyKKMaqTUtQyaYkNSOJqpNQxqhaiDSJLVQmoLVQtUNjFEsWqhNQTVCaFsYkSWqpNVLVQtS3INRLlqqTVS1UL0DkGon0e9cnp96DXVxqmlR5mUnJ2zqqWqpuUJno1ElRCO1LvUs1DZqZFDYxKsaGTUuaETTkhyQ5odb5ZMqGBwQevXmtR7JuI7gqgMGJweu1Rz2rzhanLer3LtJPYfApWXFvqiMd1vuvnyhe+0SB0/WlWNaFzBB6gyP0rOvNOasY3YWPdFSaoWqrNQyabZYUSzNQy1c1CJoWxiiWLVUmqlqqWoNQxRLE1RmrpqKByCSKE1E0TZ9qoVzmluQaIahmis6icfmftQvOzj+/igcg0mfRCaE70S+/GAMYilGNDFWeY0UyWahlqgmhk05Iaol91DdqoWqrGjURqiSTQ2NQzVQmmJDFE4mqlqqxqhNHQ1I0NKfSTAj3/lVdVo4QMHVpEkDBXMQRNJpqyojpVQ8zkgH2n4BpWlp2dGDTbF2atDwvRB/U87B0H4vv2pLT+F3dS+y2PSILsZgA8L8ntWr4p4Q9q0qpce2EGADIPzJJ/Wlzy76VyOyRqKSdX7PYU8VuIBAVR8VjC5IpLU695KXPq6EdRQtXqPLQCYb2iaDxC3h6VxSj3ZolqqTWbb8XUnIK+5inlbqPn/eo8RPgZLDKHKCgURX7f+/60uD1NVINQ2BpsPcuj+4oR4P70JVM05odAbu4KTuAkARBzwZI/SlTmoq2S9MFbYkz+3FR/wAPiZirNaIbawhgcjn9ualmJnGKhSsbfoe7ZqExof8AxKsSFPHfmumrSjR5vQ1ydxQ2apY0MmmJDEiCaqTXE094ToBeJB3AYAKgHJ4BzxE1MpKEbY2MbdIzXaOaq1aeo0SBWUpLAgSWzmRhfmsl8UUJqXAUafBBNDZq5jQXaibHRicz0XQXgridsYywkD3IHPxSjNVd1KlIco7H0L+E7RtW/WQUuHzJjClhkEcx79KP4/aADEMpAG4kcAe5NeH/AIX1itcuLFxrhHElggUQNtsZO7Ck/hHzWV/Fa30ZrbOxtbgzACApIEDbwF7fB6isqabyOSZsYIVFKUfp9jH8f1iG7NszBxAxPtNLaSzbuJee9f8ALcKDbUqT5jFhKyOMf3ik79xZkDHSaE18j2+woZT9S9jw0lSKx716vQMDbRC+8KZBnIkZUf6ZzHQjEV5IXZ5H3GK3PD9aNv4RHHv8U/onjcvMvpYrrscnBUa9/UBRgD+/mh6TXq7Q0Dj4rB8Q1p70vpdR35q3l6iDloKkOhbx2z2mra2i+ogHsOaz7+rtr+Mg+ykR95pC9qAUyJ4G7qvJx0yeSewpfUaO8wlhBHTrHeBwPc4qrl8roTi6ZL8z/g1NNrxeuwzRCwDtGY6kCnbtgCAHE55x+snFec0+juI+Cs5EhgYnBOK17AYxmYA5HbGaRBvijs2KMX5Ht6GrdvQwZcH5/etTS6oOJHI5Hak/E9FyyD5X+Y/pWZYv7TI/9+xrbk4yjfczPDjmha5PSs9CLUO3dDAEf+vapY0KRU00TNa3gWrFsXG3AQOD/qO0ERkn2rL01hrjqiCWYgAfP8uv2rY/ib+H1tWl23Sb5ZVOYUAgzC9OJEyTHvVbqcuNf43yy50/TZJpzjsl39xO/qOcTPz071lXbgPtV9OGtFlZ9+3cSQJ9IGSR8ZPb7VmOdxk/T0Bx92H8qZCSS2Fw6fQ2n2Gboil2ah3Z/Dz26H2NVF2RP/se1dKZYjDayWNVqJoOqztHAZo/Qn+VJlMbGNugNzxBkPmWm2FT9Y5J4gf5h0M4rO8d8TuX33vI3AQJ5AkAmIHM9KcukEB2wgMLHvgtHxxWd4xa8q86BtwUwrDtyP0P5zVTK1yzV6X0RH/B20UG7dAY/wDTUSwHQs3Cn2yc5ilr9uyw/wANmB/1daRu1Aak/wD1witOhNe/P7mmsL/Nqf8AR0xV7bx/KqpcMMOhgkY6e/PU08vhLC2bmCoEkDp7ScH3iqsXJu4hznCO03yKXJbMj4nNDBrWs+GpctKwYeYekYmTg+/vQ18MYSLgjMBgev8AMUbUnu+4ldRjVx9O3zkjTasBSGyI47/Fel1TeXhXRwUSGX8YjDNBhj88GsLQaFN83WGxIJEH1/6ef7ivY63T2ntf4SqGClkIEBgOdvuOo6VYWaTpS/co9RCE94nnBqcZ+cABjQ7Or9UGYnvms6/cM/37034fbViPSWaenH3rte4uWKMY2z37NWdrdCGyuG/Q/NPE1RjW5pT2Z5rHJwdowN72jmVP6H+tbujS46ByuCQBxJnsvNA1NhXEN9j296B4Q7W7kkElYIH36UiTljexcbWWF1uj0tu4uiv6W45neLoYzgTtUR8Tz7mtL+LFtMF1F1/QmQq8s0eie/wK894tqbd1V3kQp3LtPEjgxx0x7V5TxDxM3H2szeWCSI5XvtBME4isBLJmyam2nvf0vZG1gjHHirnuvr6lvE/HHIziZIAPAJyCOsmD2nNYFzVMTJJq+sMmQZBPJx+fb+lLK5GKtuTiqLGPFF7mt4d4p+FyT79v61oqc7hwcHtPQ/y/KvOaXTF7gUA5PbitG/cFlyltywiCSBz7D8qfjy2qZV6jp4qdR7nodNoy2enc4FTrLVvYVLgP0OdoIyIjkdCavYe5etC7B6mJb1YgyJzOenTnNLtqgysRa/07pzzxtEQPYUWtPgy5Y8sZLVa+e/IoluwyCT0jaWfcsCI/yk9vtXltbb2kjmDE/wA69TcZoLK8GNpIQ7WA4DHpHAwKydXb3A7pBiQI/XNVsy8ppdJk0Sbb2+e3zuYNyh0S6sGqKhNZ0jfi1VhNJM7h0E+33rX0N4OhZyCQvlqkcDqfcnue1aCrZtp5a22Llcm5CoTzBJyT2VROKxlCpMepjySI2xzFHgl6cfsUs0lkX8fT+gvgTEPEdD9zIGO2D+lat27DQRiefis/wm4yhozkfz6/lit6xp1nczqpAP1EDJjgHk/tVvGvKZ3VzSyNszTaQZ3E56jjt8HijreNpWAaQZgcxIIMH4nimfNTbuY2y7SQjBpzhYj9OZmkr+mLNA9p3AgbmzAnkzOaIXDI73tCnh9oMSWjaDx3ra09tVnaIHJ/eslSVQ9JYz9sfvVk1BIgGPj+/mgTonLGWTvseyJqjNXMaG5r0LMFIgtQ79wqQ4+D9/8AeuY0C4xYbB1wDVHqbbi12Zf6XStUZcNAPFbuxcCWM+rB+fg5GawU0+5GaZO4gfz/AHFbfiNwMpjr9I/0qef/AJNn8u1JaBxtdOzFvscH+/egcU5UWsEnDHa5sxdwByMSCR/KeaZsWwrC4BKqZKPE/fofvFTrUE7hyKW01tnbaJlvn5JMdKp5IK6ZrY8nl1LY9VqPGUW2rWwsvKnABx1joOmexrEtI23zGAYEBSWiYEAMomZBx8U+dKhRd6SxiXBIBk4KAfUCIOAMnpTFzRqpAjbbKjBxgYlmO7apYY79qjHjUeEUuo6nzNPn7f2H8E8TFldk+nJk/wDdwB8RW/ofBBqkW8LgRSWldp9JzKhgQR7968pd0Nu1cCeat4AAlrZ9JmCQCevI/Kvr3gXhaWrKIBEAEnqScmT1z+1A5RUdcO/zhgt65qE96+cnntF/Abs5N24FtgyAoBd44Mn6B+dfOP4juReuKv0h3UT0hiBz7AV+gxhSf76V+dfGL4Z2xMknsckmox5JTuxrwQxyjpRj3Vnmr2NOD0z096oxprRLkHiOO9FGlK6stSk4x5GfEdFfdVNzaFXEkwwJz6hzMClVtgZOZ/X3r3mo09u9bUiGDLEjoxiCPg968de05ODkjIwcd5NJxoDI9NLhduw9oECWw0AAgksR9ImBH369himNNbMlivmsfwyMfiHPSD80pbt3AqBt4zPIM9iAeOlG1F8qufUZaRBgseZPWI7RTr2Myabls7v583Liy3lbpX0yxfaOT7tzC8QO1EvXLf13bj8jaDMDHtieD7VnWr0tuYwRhN3B/wBRHX9virazVeUmxkBuwYY7fSG5gDiRNdaJ8KTlXf22FNTfQu6oSE/CTPTk/c0n5knBPtSqZI603qjBEfh4MRxStV7mn4Sg1E98xoTmiCzcOdpA7nA+aJ5ABh909gMknjnge5reeVHlbSEiaXvyJ29q07tlBuG8CBgSJP8AeR0oRKAMXCgQQATc3Az8ZP6VWnOx0JeiMbyZAJBOAAB2j9KWvaczuB2n2rZGsCSqEsrLtTaCrKT0BnInMT1oN4M0bxkmJC7nEYyFMATPcmkuRcjOSft87GVrvDriEB1IkBhPYiQcYpNNI0MVJA6kTHeOY+1b+t1rXAu/e4GNzjJjpuH5Vs27FrVWRbEWwBEDkf3+tVc2ZxS1L60afTLxE0nT7KuTzHmEi3tkqqgnJJl8sPv+1LavVu5O5pHQTgdgB0r1Z/hMKsC+APccfABrW8JTQ6MBv+Zcj/mPAj2Qfh+efegl1UK23Ih0c73X6njP4d0Ruai1bj6rig94Blv0mvuOnz+f+9eK1v8AGOmQl1ClyJlTubHAOD17msCz/wDUW8khbaCTPq3H9iKm3lj6fUHJiljyLuu9Pg+peO3jb011lMFUdp5japb88V+cdW+a9j45/Gmsv2yjXFFpgQyoqgEHkEwT+teRWzuPH261MIOCpjHkjKWpcVQui96PuxT2m8PJ5EYnP70Y6VBzB6DGc+1SLlli2X8H3sHQlthS6wE43KhIjtxS1hD9QIifpJz+XWtz+GAp1CL0O5SMY3Kywe3P61kWkHY9cDr7cVNKkIeSTbTKXIJhiev9etJajxHcAoAEE9/37RTN+7ux1J/bH5cfnSL6WWIUEmZgDAz+lLm32LGGEeZlU1BUyOQMHH6VfTal3u7maS2CSJkdfjFEfwhzEQBWjp9OqKNmGbEjmIOJb70CjILJlxV5d2yl2yo6QAMAdZNFt+EK/qO7jAwBPvUWYLRIlefbgGD8URHVSxkuR1Pb+n5802Ndyr/ke0Xuegt6ws5VBuZgRJJiDkkT9OP2pmxaz6WZcSWbcOxPqOAIwGGTnvSPg2m3EvG7bJCAwW25JnooxJ94ot8Mxdboa44iNsEglScyskAcdOTV6UjL8JXSO1dof8ySFYw1xQGU/hJE+pfvnPtVnt2mBW5cDAzDICXMcFgOTn8RxBjvVEcW7W63fYwBK7CFYBjCySeedvHNRYvoVeLjWr5zvU+lp9UMR9Jk5jAgYpLkWI4wHiGsBe2LTNhYBAjbwGIWJU88EzQ9frrijYyEMQADvYu3yQSGPt0mlrTqbjC+DJYBm/6g/wCzMGcZIpbUQrxb3mJIIkdeRHGP2peotrCuKDW58tSbZyRt53MOIAAz1PSqIzI7QSsATCtPb1AzBjrUm8ttyvltb3CMMdyg59M8zjml1BIZPMQAQQWJHPBHWe4qG72YcYtO1sTd1t5hkvBI2mImf3zHFIuxn1DI5nn95pjW3WCBCQRGCP7z880FXXsD8z8UKSXA7XKSt7nW1LkBQST0FRf0bjJEcnkdDB60Wzqdh9JKzEkcwO3HWuuahW3Frjk9NyBue/NFYvzJ7cCskiOlO6SxGTiOn9aSN4/z+1O2rxIkSRxGOePvQKVsmcXQQ6kzt9Ik8/PFddgxOTnI4PfEdZj7Vx0jEg7GkCBI+OpwTRE07HLBlGIxyDMSekj96HUGoJboZ/hlAur0xHW9anuZcKZ+M0pqLYS5cViQQ1wDbnhiNv71sfw5Y23rJ2gf41oDcfUf8QEn2ODj+lT/ABIw866AC/quAQTgh2xC/wDj/ZNdqbROinbMG4++Dt2LAHBIxzOaqUNoBiV2yfpnGJEj796i/pGDkIVBkEqZCgQTIJJkc8d6FeVyqgwVVgCV/LtNLUmhnhRa3GDqCx5MDJiJxGY7e1VDFmQyOoz/ANpGB1pG2fLyBHcmc9+fmi2tVAntgLGBMD+tHd8ifBp+UZe4FBgGSIYjg9Oe3E/NK6u5vkCYwPaB09qXt6jMkwO3x7VF1wR3HAEZ/M5NC5bFiGHTI97rNQosi2pfapba4SN5wSpzMTyQeooieI3FS3ftoAFJtvuO4s5CgswORPEz1pTWWPLXzbV52SWQRyuJAMkZJHQcZ9qV0l5rzOCLjlwS2yY3fhuHuOcY55q62ZEMaaNz/h3AuWztQD13dONqswmYtuJnAn2JgUndQakI4QIQSIG76IG3H4jk8RMUrpNQ+qcC44DosTHquKOk8SBOa1b7QCqkADCgZwBK5GceqkydFnFh33Mm74WCyiHwpyxABjbAwMcxzORTZ8PtjJWTIDRIB+kHaODAnPWTVCfSQoP3PuMAY6//ANCgPqSSuD993phiOTEiftmKU5MuxwoBrLagtshVFuHhQZmCFEzkjMz1zS2i/h0u0vcCW4WWYeok4CqJznrxRtVqArerIAMlpIwYJI94E/FbPgek01y0PNFsv0m7cDbe5g4Pt0qNexE8TjuiE/hjTwR5huss4UqxE9NpUgV5jW+DFXYBhbHIF70P8ARB/avYHWutxLGkuW0tMGyduCMkseWJH9KlPD7huOVa3qzsjcYXyyT0Amd0HjtQKbBUHE8tpf4auMhfcIxG31ciehkfcVk3NFcUMeQpPyY5McxXutTeK2gryl/6S1uNpfgZX0npg0DRaApta7L3jJjkTBMADgwDJzkHHBo/ER0ceS+Ty3hnhD3RvY+Xb53N1GfpXk8HmBW7pNJaRvSpXaWEtliUWD7AElcRw2Pd5LoBLknbBnbgmGUMEHB5MkxxQnYcqCSdoUAlSNwAUNEZE9YnaOZwly7lxYlwZus8RlwJMQDtWOSAFAJ9gZM9etU866AFK8h5YQI8sfik9DjI7daf02nKh9wjeTJWIB2nAJY46Akfh65oVm3cCbYI3sF3xk7lwzniCNuRgGobC0lvCrDC9acbQpu2vSZxDAYxBmGIPxVfHIOr1KqSG83VQTOGJeNse+B2kmmdM9v/AIhfQdwdT/4FLg4gKAxHvkDPW3jjG3r9QSzFDfup5YWQSzEiCDKkAq0x1+aYpeV0LePzKzLNhTc6gOwRWJwQsgkyDgkQBgdO5MXdGCqMTstqxEg+ona2VxxIx7ZxNMWFNy4WkKrqNiA7Svl3FBiORh+f1oPiKo4tlT5gVoBBCCRzvgErwASBn08YoNfoE8fqBa2rXDaEZDRMMB9IfPTgxB5BHFIajTozrbUKFU5MMJE9RPGP3rT1urNsn8LhFzGDKnbHUKvblmE9KW8RR2bBDB1DMSdzNnYUxPGe2TUPJWz7g+HW6MzWaNSSypsBBIMennag2xgnJgZ9J70h1heASJyP0/LFbOpChgA5gk46g4UQAQCZDcH8XtlXV6aSfUQFJUAiSYC5x9/05mj2Icnwz3LWSFAVQABOcCcd/n9KzPELTc7gZJ/EQAMEDp1H6mmDdLkDIHExgerMSOBgRjjFXKKSDtEAEiSYGOWxEDI/anuWngrrEmtyvgfh9hijMztcLfSsKFhZhywxJzPQe5qde/q6RHKsSDPvwev5/alV1c7QAEBHpgDMiYPbnJOMV2pbaICnghZyQBgBgROJI6fpQylYePHpZF+6TtCwcHIxE4xjBjPAPHtQW1PpDY9OW3RjkZnrBiDPPzQxcAAESAQZLfRG6fWp7mBnrS7aYHf0JB+BuiMz6oacwZoGWFRSxbYgM4DBxmD6snicn8+1bOm04R2DQQoKs2SIeQPTOZhfcTQPDNOqpuyoOdpiIECJOYHOB1plNSFAHL7QuBxAE5noIPzNC2FViOos7nZDBYFWUfhA4KjgjM/+XWvR6ZpIFu2logBS6zuIaVJbuZ/esoaaYe6epxxwCA3v0x807bY8hVLHcRJGFbAzAyTuBzifmhOcE3wXfVKxhcCGfdnaRwSTy3IjIkx2oTuSd0EyMQpGcAMWX6QIwR2g9643dxCmGklmwRCjEA5IwPqA6z1ojsyHcxS2X2oDEQFMxuBhiVY+mCQM0tsao0LW7IAEMxDXCpiIAbcmwTEHGYGZODiI09sKCQxLMdxYcKAhG0oenI5HSPeNaDBC3NjrBLjiMFn2zzyu1cSOs1yXHbZsBCuFJuEKMMAZOAAZ6YGcQKFsJR9Sup0x8xWIAn0KSMMo3Zckq0gKAJB6YPFWtaYsWtK230WgZwwZNgAVtuZWfUVP65p4oxWVIi0qtcYoZypJMOZ3ekgAnOR1qmp16tdtLbVtwVEZst5YCHLEmMSG9tg6mu1EaWKeJaw+hlLOB5jypItkkspZ4A3E7ZnHStf+Kin/ANwvJ6/MuMrJtCyu+2ssGYgA9I5FZmmvJfJRFCp5jEAfSNocqCsQyyxZviOKxfHPGjeus8wzbEBIH0IoXIHBwDxNNvysBxakbfhWkBcPuYG2PLBMS2z3926x1PzRL7HfacA7ghFwKSPUQqBGnEAHceIisW7qQym2rrYRiCwkkkyDuVQMAQMDHzWh4mtoJqSLoYFQ21S31COMQZ/lEUpP0D0VyA8V1KnYLT7muvIZQDIUj0/I24x06RkurbywFZjuCMS24Bs9eM5Owd+kc0bTXNwuG3ZKsihU3SAqsNzHgDgd/alfDBcukEszIQkmNpONxUbR6YIBn4FdfALrczbd1QgJXa6mGByEJBAMcggEAQAJbPGWNMm0Fz6go2hFg5cgeonEsW4HAHtFdc8xfMR7alQPqRfQNkQhJ+o5J5xJ56JXlfZ5jbSoIW0qSuW5wVDN6Qc01OhLimz1Wn1HqJM7sH1cAFQce+QJ7fmJF4xuMk8RuiemQfcj24oVoLbJgRDTvMmDMBQRErmD8/FA1PiJG79ATkEksFIj1Dgg/rxT20Qkw51I25aSZziSSe/tM8dDNKa/WFgGJMMJ4ksBH1ZAgBue/SlbO1lySM8kmMgmR1mR0Heqg72wYP4ZnkQCAep6x16UDYaiig1wUhlJAgjEer2bpGCeKe0VrcIIUbgGjIORIjGJ4ieT1pbVadbkevMNG0ALjmY4gxJ/SmvDldW2syuFG1lBEKVOAxMdOp965ENKhy1DAEQsgiCFwJLbeeek8VKGMwJ2rAEA8SyyrfUBxP7VXUXCATkkCTAPHI2kgxgdMY9662CIOzdO5miQVAIxGOMQZgxioJsY0lnzF3PLgGQBnd6iYAaAR7d/kVUuSp8wkMSyrAJjdIAkHGY/8OtGe0AmHyATAJKTMkBiJUTIEU4LZZtqcGGYAQSMiDtIJIgc9sUubDjwU0S/50QkAhvqPspBjHxjjmrruadqgKN8CecsCpBB9Ug9uvXNES3LttKrE7in1hSTElhDZg+4BzQTaKk7n3boQsCpJYgCEzwG5k9eoFL7bBqSvcR1N9r1kqrQ0jMQoWZGAuBnqTHTmrldiN5MteIUmZZhlAW2EyshQ4UCAMTVkuqEuC0YbdK7g3lwBMjbL+mR87eDQdjlXZmKQLlzzVfcGwJZADB3d8H7UO4wJqk8w3GgNc2b/LZ2AKhQVQoGEncAD2/YGk1CujXC8ESu7oWZYZGQTuCqxOc+lTIzTbiDtAY29u1rp3S5jcpYpwoJOTMZnvWRqNJhluXkRvM3q0GEOZG5cvxthgDMZMg1KINH+Hjs1Y04toBctbC6SuLqPbEwQAdxBxPMc5r51qHJc8cnA4zyBImOea9Ve8R2ajSssei7ZuXWBwz+arbRnIUCJ+a89/EOm8vV6hM+m/eUf/G4wx+VM/8AACrUU0lu2Y3tBBnr0zHH9wa3/D7i3XtgtC4KhfYE3EMjuME/5qwdNbA9J+TjOcA/rXqvB9LZ2sSCzQV2gQUE8mASSY9hnk0rSdPIuDbY3PLZxtCsIRbg9Kjdlm5EmIA+KVs3ylsApBDkHarQYkyBicEZ4nimfEUXYWuAIN3+GOm7mIEAjk+3vis7WEhBbRhbN1SLZ6zuBkmZEiOe8UxcCWre4a7fYmAIQ7jtBTc54VIYRB5M96wNTZuXLqL5e1Vn/DJ2uVH1Ex9IJ4A5961bWoa3DXrc7SpTlZYSrMQkgKORu5jFZOoZTce6HK22IIxNxj1G3G0TPUTUrgEcuX2RZBMgmZ6HkKcdQZz2xWfdcmW+qSCehHUfr+tTb8SD+lxMkyekQY46ye3WusMNu6IH0kTJIAzIHSQasSCW3I2g6wTBAGRC7o/PufmiMTaUlQJhGEEd4icHcBBkDOPsq9226nagZVIgkkEyJInoSRB6cYoWvgs+4fREfkIjPABP9aBnXuA1N9rgCoOp9IhZB7j8UmCSarrr7Fgu4hlAk8TAwJ/FHE9qretPcMIGJABxmImc9qY8G0u94uLuCoeZheQII/1Gf5UKkm6TDlsrNrwCxfbymUna5OYPRvV6p9sjMgVoNpoU20I2bgJxO4/UkwCwE8RxzmqaC6FtEqAG+iGMBN2GgYjpIMd8U4NMzEAG3wAdzTvI+lhmSxzg966TtCE97Is+GyRtDGEb0kHaSo3BTAJGN0E1q2tMStpLuBBO0EDgDaJIkSx4EjAoFvUNslgFZyWdVV9wjgAcCcyTgQO8UG0ZY7QLm4EuiE9wdylR1HTBn8qQxqTZ3ifiLqyC0pKQwgAkqQBuDqII2iGn6fqPtSfipLEbHtM6urAMQFOxXVlkTuwSwOCC3wabDOwC3lAJ4e2pLmfQGlDuKkkEz1jvSWre8tw8MkNguoNzavDBoLsVUGRgzjtXdg0txdPNs2pZrj8hVLQF3Dy0QwNwO6DAPxMmm0097dbF22WJtk3goLI6pgQ8hkaRIE/vR9PeFslgGeW9Itj0eWiBQVb6YUs4DcyCAZMUgl9bRe5LWjtCHdCl2T0g7XH+bnGIz7xp9Rqk/UB4tqmNiCAqlkVnQyrruJQW+qgDlDwRR/Er1orcNy3tUuGcMwQMdpCwIMnJfB5AkV3hl5bigOilbW3YmGM/5iQOJOBGJzOKR1+nfU8oVcsVzwm0kZmCoznqTikxyuWVxS2XL9/RL+QpRSim+WKX/DU2sbZZ1YAxthgoMlQSSzmYBYRGat/9SfNOruZY2ytq8JyF820rkKx9ycCnjoSi+oG1/huGYXEgb26Ancw3IOkQfetH+ObNs29P5jKPM0emgiQGdV2EzGAB6oGTtjHW5G9PAh7M+ZrqDkSRMA5xjPX3/YV73+G7JS35kEBgomU2nBHB6kyZ5rzNzQ2gQqAgTu824DvaMBUUYEzIUg8CTW/4brC4dQPIW3AljLB8rxECfUPVETQ78Ay3e3A1c1RPkvBu7mZdg5SZhRMcFTnn86pfM7PMt+sIJ2gkqRkWlHUj0g+4FC8M1Xpgm3bBY3Aol2ZcBYPXcQc+9Z3imosC55k3N3rDW1yFMzBuTDQMQAcg8CuQMo2qCeKWrmQrBbM5CmSzR/1ACWk+5pzRWrS2wr2bZEb9xkMJEnzADI4EffHUg090orBVCAlnI3MWgZhYBEkAjAEx0ml3votzy7bOWj8OyZI3QxaWJGQekkCBRSipKr+fqL0vlmIWa0xxBBgg9PsafsjsREZJPp9ZGKB41eubit5R5i4LYk9pjBNZ9rWMFKjhsH/btTm0g4JzjZsoi7WHY+kiIYCJmCZyP0FNa0qB6LiYAJkeqCJnknHIIPb4rE0eqCjY5KiDkdziD1/lUzk7SQDAzyQYmSPeoOcNxwvdCttYqp+oLIkdj2xJFNeErCAqqyd0tuOJHpVhELxInrFY4Yj0kys8wJ7c8/rW7o0gbZEFYbBA6gHEANJAmohFW2kRkk0qZu6YuFUsm5maUBIzI+vJ7KY4xFaOsvhQUXYS0Sp3ZKzwwGDwQCcR0rlvgEFZWIELuLGeSWEzAn+vJAraC4wdtoJldoIaSMepQANxk9ZxMUjVLJDUlX1/0/8AhKilKufoN+Hat43fSuxgX3D1EDB2qApg8DOZBOaQ0r2bZVVZGJgOVAWZMlQSRBkzD9gJimdZ4gxNz0kKBklkDERJiQQ0gfqfis3zIDqh3q1sva2whBRMbiVHmFjC7h/ln3qRiXqPPrFnb6VNsGSbg3QUCpgwWRiEE9gccyG5qSRgKWQRdBBXaGfC42lwrAkMBHTIgkOtd3QhAHuIpW9K3Y4CMCRCvtWcTEEjFcbtxdy3WZmOEKAh/VtIuBT9EhSAu4EEHPftK4bOsHqmBRUAVP8Amg7SzeWgO4MV3SAJKwwGGHPRfwOB5g2MxbaziAw6YO1wr7rgBwSQAO9FvJbRlWbjz6wCLlx1ZPStw7k9PIAVlIHmTPBrNtm2biJbt+YWKu/D249AUq7KPVlgTA+K5xJiwC6hdEAjKWa6u4sjgqJ3AJGCdvMSOc9q1DozqG3hmA3W3JG8I4gboLAiZkj36RWb/EPiDJscIhYSjsyGPMUyQNwAMSYI7H2prRAq4uXzevhlTy0WTuYwSsTCRgzjFC0/n/aGJpIrrXCsEQKzTkEO0h+jLg7lwYOIbFb3jn/63R3FFpo8+1DoBbxcI+knECazL98XLgQld6iAQ0i3JmQJkgSfetq/anwRZ2sbeoaCJVSLo5O7Ikt+lNghWR7M8dpVu21VQhZzcBG5QLakTADf5YmSDAprWG2reYo3EltnlH/DQkAO25vrO4zInnkYrtNq718wxItqrBiwAWWPqbcfo4gBcwKD5wK//jm39W1FuNBVYmFd88icEASB8xp32I1bC2ltXLVvc1reZCsz5CKYxsDAg+3JiiW7qoWsvcGxgVAQA4nBhZ2nHBOJzVTdaWW6q3AVY29qswLyFYFQSeZlucc5q+qdh5bXLVtVuQpIQ7lYgyio2dvBiDjE11IF2xdLxa4QCoZl8sS8llJBksMkz6RwAO9SmoPlFQLWzKvMiNv1BYUTMHr06Ua0wQhztuNwPLVUtpkSZwCcdjEmg6i4zsYujaB0hgZ3HbuTgGIjJxkZqV6kN+wX+MNE1u7sZ97AD1EAFvmMTXmDzXV1Ny/mFfh8m8Sv0LLNcMER0qK6lF2xywp5j09eOBk/pNep0XlbF8okIWO0nkFeTEdv3/Ka6mY1vdlPI9Sp+pva0i2uBvkSSegJ2zn3PbEdZq6W1DW5AG5YVBMg59QIwDB5P2g11dQPeVE40LWt1y2wRQCwO6drW2CuFhlYYgMB6RmSI60pcQjY7wSgQlsKqpeU2wu1V4VihEA9uM11dQxVtIde7E9RaW2xVrZZnYnfu2fQIJGwyF/FBkmOKe8Uv7HYuW9LwNkE+kSo2vFuFJInb3gRFdXUrHlbxqTJlyIiwqXt6sAQyqyEEi3uTBB/GV56AgR7Urf01643kyWVW3u7bRBu7QCFUgHduAjpv9sTXU7JGnS+c/YW5NFFAV2VGR2V1ti0waFafrDsGg7gJUYIn2pu++wO6gBCNrWrRKkuBlmeFkQGxxXV1G4KP7fcZb0ahew+8IVtW03TCKBBCHq2JAA/TjrXtvDhefwrWh/rV7bpG0DbKgQM7R6SM5+KmuqIPdfp/IqXdez/AIPnz27iNvnZ/jAbVZhbLL6YCyT0OT3q1/SgF2ZlKWy6qVB9LOwABUkboB9hXV1HKKb39/8AV/YlWolLt8XbW0NIDDbC7XIyHUwQuSZ+1Be4lkBWEMpI2A5IMz69pUdAT74qa6qrqT37fZsOvNRfUXEuWyotsyj1QNqlYG6ZmGHPvx80pcuWgFxEk4O4BMdl+rk5knFdXVOrjb58YMVvR//Z"/>
          <p:cNvSpPr>
            <a:spLocks noChangeAspect="1" noChangeArrowheads="1"/>
          </p:cNvSpPr>
          <p:nvPr/>
        </p:nvSpPr>
        <p:spPr bwMode="auto">
          <a:xfrm>
            <a:off x="155575" y="-1874838"/>
            <a:ext cx="2857500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3" name="Picture 9" descr="http://peilinggan.com/wp-content/uploads/2012/04/Conducting-Survey-3-by-Reef-Check-Malaysi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568" y="4063478"/>
            <a:ext cx="1654432" cy="226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81881" y="1287827"/>
            <a:ext cx="8229600" cy="255603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BE" dirty="0" smtClean="0"/>
              <a:t>Botanists, zoologists</a:t>
            </a:r>
          </a:p>
          <a:p>
            <a:pPr algn="r"/>
            <a:r>
              <a:rPr lang="nl-BE" dirty="0" smtClean="0"/>
              <a:t>Natural resource managers</a:t>
            </a:r>
          </a:p>
          <a:p>
            <a:pPr algn="r"/>
            <a:r>
              <a:rPr lang="nl-BE" dirty="0" smtClean="0"/>
              <a:t>Ecologists and concervation biologists</a:t>
            </a:r>
          </a:p>
          <a:p>
            <a:pPr algn="r"/>
            <a:r>
              <a:rPr lang="nl-BE" dirty="0" smtClean="0"/>
              <a:t>Citizen scientists</a:t>
            </a:r>
          </a:p>
          <a:p>
            <a:pPr algn="r"/>
            <a:r>
              <a:rPr lang="nl-BE" dirty="0" smtClean="0"/>
              <a:t>NGO’s</a:t>
            </a:r>
            <a:r>
              <a:rPr lang="nl-BE" dirty="0" smtClean="0"/>
              <a:t>, assosiations, professionals from other disciplines (fisheries, agriculture…)</a:t>
            </a:r>
          </a:p>
          <a:p>
            <a:pPr algn="r"/>
            <a:endParaRPr lang="nl-BE" dirty="0" smtClean="0"/>
          </a:p>
          <a:p>
            <a:pPr algn="r"/>
            <a:endParaRPr lang="nl-BE" dirty="0" smtClean="0"/>
          </a:p>
          <a:p>
            <a:pPr algn="r"/>
            <a:endParaRPr lang="en-US" dirty="0"/>
          </a:p>
        </p:txBody>
      </p:sp>
      <p:sp>
        <p:nvSpPr>
          <p:cNvPr id="13" name="Title 9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nl-BE" dirty="0" smtClean="0">
                <a:solidFill>
                  <a:srgbClr val="3E9034"/>
                </a:solidFill>
              </a:rPr>
              <a:t>sample-based data is collected by...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6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/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en-US" sz="4000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“If a biodiversity datum is produced, and no one can find it, </a:t>
            </a:r>
            <a:endParaRPr lang="en-US" sz="4000" dirty="0" smtClean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40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</a:t>
            </a:r>
            <a:r>
              <a:rPr lang="en-US" sz="4000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create change?” </a:t>
            </a:r>
            <a:r>
              <a:rPr lang="en-US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 smtClean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</a:t>
            </a:r>
            <a:r>
              <a:rPr lang="en-US" sz="2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the Data: JRS Report on </a:t>
            </a:r>
            <a: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</a:p>
          <a:p>
            <a:pPr algn="r"/>
            <a: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</a:t>
            </a:r>
            <a: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sz="2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our Projects</a:t>
            </a:r>
            <a:endParaRPr lang="en-US" sz="2000" dirty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2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57194" y="149998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BE" dirty="0" smtClean="0"/>
              <a:t>Scientists</a:t>
            </a:r>
          </a:p>
          <a:p>
            <a:pPr algn="r"/>
            <a:r>
              <a:rPr lang="nl-BE" dirty="0" smtClean="0"/>
              <a:t>Natural resource managers</a:t>
            </a:r>
          </a:p>
          <a:p>
            <a:pPr algn="r"/>
            <a:r>
              <a:rPr lang="nl-BE" dirty="0" smtClean="0"/>
              <a:t>Ecologists and concervation biologists</a:t>
            </a:r>
          </a:p>
          <a:p>
            <a:pPr algn="r"/>
            <a:r>
              <a:rPr lang="nl-BE" dirty="0" smtClean="0"/>
              <a:t>Citizen scientists</a:t>
            </a:r>
          </a:p>
          <a:p>
            <a:pPr algn="r"/>
            <a:r>
              <a:rPr lang="nl-BE" dirty="0" smtClean="0">
                <a:solidFill>
                  <a:srgbClr val="C00000"/>
                </a:solidFill>
              </a:rPr>
              <a:t>Decision makers!</a:t>
            </a:r>
          </a:p>
          <a:p>
            <a:pPr algn="r"/>
            <a:endParaRPr lang="en-US" dirty="0"/>
          </a:p>
        </p:txBody>
      </p:sp>
      <p:sp>
        <p:nvSpPr>
          <p:cNvPr id="9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3E9034"/>
                </a:solidFill>
              </a:rPr>
              <a:t>sample-based data is used by...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88" y="2042831"/>
            <a:ext cx="1697356" cy="262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ec.europa.eu/environment/life/news/newsarchive2014/july/images/clima_repor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05" y="3898555"/>
            <a:ext cx="1678771" cy="237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nordregio.se/Global/News/ABA_Policy_Englis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782" y="3500059"/>
            <a:ext cx="2161950" cy="215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ucnffsg.org/wp-content/uploads/2013/05/Freshwater-biodiversity-assessment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823" y="4130816"/>
            <a:ext cx="1505157" cy="21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99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457194" y="132834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Enabling discovery and access to </a:t>
            </a:r>
            <a:r>
              <a:rPr lang="en-US" dirty="0" smtClean="0"/>
              <a:t>sample-based </a:t>
            </a:r>
            <a:r>
              <a:rPr lang="en-US" dirty="0"/>
              <a:t>data </a:t>
            </a:r>
            <a:endParaRPr lang="en-US" dirty="0" smtClean="0"/>
          </a:p>
          <a:p>
            <a:pPr marL="1200150" lvl="1" indent="-457200">
              <a:buFont typeface="Wingdings" panose="05000000000000000000" pitchFamily="2" charset="2"/>
              <a:buChar char="ü"/>
            </a:pPr>
            <a:r>
              <a:rPr lang="en-US" b="1" dirty="0" smtClean="0"/>
              <a:t>GBIF</a:t>
            </a:r>
            <a:r>
              <a:rPr lang="en-US" dirty="0" smtClean="0"/>
              <a:t> in collaboration with </a:t>
            </a:r>
            <a:r>
              <a:rPr lang="en-US" b="1" dirty="0" smtClean="0"/>
              <a:t>EU BON </a:t>
            </a:r>
            <a:r>
              <a:rPr lang="en-US" dirty="0" smtClean="0"/>
              <a:t>partners, has adapted the Integrated Publishing </a:t>
            </a:r>
            <a:r>
              <a:rPr lang="en-US" dirty="0" smtClean="0"/>
              <a:t>Toolkit (IPT) </a:t>
            </a:r>
            <a:r>
              <a:rPr lang="en-US" dirty="0" smtClean="0"/>
              <a:t>and Darwin Core Archives to enable the flow of sample-based data (2015</a:t>
            </a:r>
            <a:r>
              <a:rPr lang="en-US" dirty="0" smtClean="0"/>
              <a:t>).</a:t>
            </a:r>
            <a:endParaRPr lang="en-US" dirty="0" smtClean="0"/>
          </a:p>
          <a:p>
            <a:pPr marL="1200150" lvl="1" indent="-457200">
              <a:buFont typeface="Wingdings" panose="05000000000000000000" pitchFamily="2" charset="2"/>
              <a:buChar char="ü"/>
            </a:pPr>
            <a:r>
              <a:rPr lang="en-US" dirty="0" smtClean="0"/>
              <a:t>One of the objectives is to support GEO BON’s </a:t>
            </a:r>
            <a:r>
              <a:rPr lang="en-US" b="1" dirty="0" smtClean="0"/>
              <a:t>Essential Biodiversity Variables </a:t>
            </a:r>
            <a:r>
              <a:rPr lang="en-US" dirty="0" smtClean="0"/>
              <a:t>(EBVs</a:t>
            </a:r>
            <a:r>
              <a:rPr lang="en-US" dirty="0" smtClean="0"/>
              <a:t>).</a:t>
            </a:r>
            <a:endParaRPr lang="en-US" dirty="0" smtClean="0"/>
          </a:p>
          <a:p>
            <a:pPr marL="1200150" lvl="1" indent="-457200">
              <a:buFont typeface="Wingdings" panose="05000000000000000000" pitchFamily="2" charset="2"/>
              <a:buChar char="ü"/>
            </a:pPr>
            <a:r>
              <a:rPr lang="en-US" dirty="0" smtClean="0"/>
              <a:t>Support detection of changes and trends in </a:t>
            </a:r>
            <a:r>
              <a:rPr lang="en-US" dirty="0" smtClean="0"/>
              <a:t>populations.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EU BON, GBIF</a:t>
            </a:r>
            <a:r>
              <a:rPr lang="en-US" sz="3200" dirty="0"/>
              <a:t> </a:t>
            </a:r>
            <a:r>
              <a:rPr lang="en-US" sz="3200" dirty="0" smtClean="0"/>
              <a:t>and </a:t>
            </a:r>
            <a:r>
              <a:rPr lang="en-US" sz="3200" b="1" dirty="0" err="1" smtClean="0"/>
              <a:t>ebv</a:t>
            </a:r>
            <a:r>
              <a:rPr lang="en-US" sz="3200" b="1" cap="none" dirty="0" err="1" smtClean="0"/>
              <a:t>s</a:t>
            </a:r>
            <a:endParaRPr lang="en-US" sz="3200" b="1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69" y="6322145"/>
            <a:ext cx="1312332" cy="4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 smtClean="0"/>
              <a:t>What are </a:t>
            </a:r>
            <a:r>
              <a:rPr lang="en-US" sz="3200" b="1" dirty="0" smtClean="0"/>
              <a:t>EBV</a:t>
            </a:r>
            <a:r>
              <a:rPr lang="en-US" sz="3200" b="1" cap="none" dirty="0" smtClean="0"/>
              <a:t>s</a:t>
            </a:r>
            <a:r>
              <a:rPr lang="en-US" sz="3200" b="1" dirty="0" smtClean="0"/>
              <a:t>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5827" y="862165"/>
            <a:ext cx="3150972" cy="469837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600" dirty="0" smtClean="0"/>
              <a:t>Essential Biodiversity Variables (EBV).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60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600" dirty="0" smtClean="0"/>
              <a:t>Measurements </a:t>
            </a:r>
            <a:r>
              <a:rPr lang="en-US" sz="2600" dirty="0"/>
              <a:t>required for study, reporting, and management of </a:t>
            </a:r>
            <a:r>
              <a:rPr lang="en-US" sz="2600" b="1" dirty="0"/>
              <a:t>biodiversity </a:t>
            </a:r>
            <a:r>
              <a:rPr lang="en-US" sz="2600" b="1" dirty="0" smtClean="0"/>
              <a:t>change</a:t>
            </a:r>
            <a:r>
              <a:rPr lang="en-US" sz="2600" dirty="0" smtClean="0"/>
              <a:t>.</a:t>
            </a:r>
            <a:endParaRPr lang="en-US" sz="2600" dirty="0" smtClean="0"/>
          </a:p>
          <a:p>
            <a:pPr marL="457200" indent="-457200">
              <a:spcBef>
                <a:spcPts val="2400"/>
              </a:spcBef>
              <a:buFont typeface="Wingdings" panose="05000000000000000000" pitchFamily="2" charset="2"/>
              <a:buChar char="ü"/>
            </a:pPr>
            <a:r>
              <a:rPr lang="en-US" sz="2600" dirty="0" smtClean="0"/>
              <a:t>Serve </a:t>
            </a:r>
            <a:r>
              <a:rPr lang="en-US" sz="2600" dirty="0"/>
              <a:t>as intermediate layer between raw data and indicators (e.g., for CBD</a:t>
            </a:r>
            <a:r>
              <a:rPr lang="en-US" sz="2600" dirty="0" smtClean="0"/>
              <a:t>).</a:t>
            </a:r>
            <a:endParaRPr lang="en-US" sz="2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://geobon.org/wp-content/uploads/2015/01/EB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03" y="1285848"/>
            <a:ext cx="4898758" cy="467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69" y="6322145"/>
            <a:ext cx="1312332" cy="4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7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BV-class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75" y="971247"/>
            <a:ext cx="8133645" cy="181356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kern="0" dirty="0">
                <a:latin typeface="Arial" panose="020B0604020202020204" pitchFamily="34" charset="0"/>
                <a:cs typeface="Arial" panose="020B0604020202020204" pitchFamily="34" charset="0"/>
              </a:rPr>
              <a:t>EBV </a:t>
            </a:r>
            <a:r>
              <a:rPr lang="en-GB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Classes</a:t>
            </a:r>
            <a:endParaRPr lang="en-GB" dirty="0"/>
          </a:p>
        </p:txBody>
      </p:sp>
      <p:pic>
        <p:nvPicPr>
          <p:cNvPr id="11" name="Picture 10" descr="EBV-specie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18" y="2751865"/>
            <a:ext cx="7138877" cy="350544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1798809" y="3706661"/>
            <a:ext cx="1018534" cy="1483177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414726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GB" sz="1600" dirty="0" smtClean="0">
              <a:ea typeface="SimSun" charset="-122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205145" y="4346870"/>
            <a:ext cx="2068866" cy="257104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45" tIns="41473" rIns="82945" bIns="41473" numCol="1" rtlCol="0" anchor="t" anchorCtr="0" compatLnSpc="1">
            <a:prstTxWarp prst="textNoShape">
              <a:avLst/>
            </a:prstTxWarp>
          </a:bodyPr>
          <a:lstStyle/>
          <a:p>
            <a:pPr defTabSz="414726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en-GB" sz="1600" dirty="0" smtClean="0">
              <a:ea typeface="SimSun" charset="-122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0827" y="208689"/>
            <a:ext cx="7742345" cy="715363"/>
          </a:xfrm>
        </p:spPr>
        <p:txBody>
          <a:bodyPr lIns="91430" tIns="45715" rIns="91430" bIns="45715"/>
          <a:lstStyle/>
          <a:p>
            <a:pPr eaLnBrk="0">
              <a:defRPr/>
            </a:pPr>
            <a:endParaRPr lang="en-GB" sz="4000" b="1" kern="0" dirty="0">
              <a:solidFill>
                <a:srgbClr val="328127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 rot="5400000">
            <a:off x="2264791" y="1151128"/>
            <a:ext cx="1961030" cy="1306350"/>
          </a:xfrm>
          <a:prstGeom prst="ellipse">
            <a:avLst/>
          </a:prstGeom>
          <a:noFill/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9677" tIns="39839" rIns="79677" bIns="39839" rtlCol="0" anchor="ctr"/>
          <a:lstStyle/>
          <a:p>
            <a:pPr algn="ctr"/>
            <a:endParaRPr lang="en-GB" sz="2800" dirty="0">
              <a:solidFill>
                <a:srgbClr val="C0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5400000">
            <a:off x="819260" y="4345056"/>
            <a:ext cx="756883" cy="1146871"/>
          </a:xfrm>
          <a:prstGeom prst="ellipse">
            <a:avLst/>
          </a:prstGeom>
          <a:noFill/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9677" tIns="39839" rIns="79677" bIns="39839" rtlCol="0" anchor="ctr"/>
          <a:lstStyle/>
          <a:p>
            <a:pPr algn="ctr"/>
            <a:endParaRPr lang="en-GB" sz="2800" dirty="0">
              <a:solidFill>
                <a:srgbClr val="C0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69" y="6322145"/>
            <a:ext cx="1312332" cy="4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3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5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GBIF Event 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</a:t>
            </a:r>
            <a:r>
              <a:rPr lang="en-US" sz="3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biodiversity change often requires </a:t>
            </a:r>
            <a:r>
              <a:rPr lang="en-US" sz="3000" b="1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repeated measures at the same place</a:t>
            </a:r>
            <a:r>
              <a:rPr lang="en-US" sz="3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This extension will enable data holders publishing through the GBIF network to share population abundance data (including time series population data) and presence/absence data, and also to document the sampling </a:t>
            </a:r>
            <a:r>
              <a:rPr lang="en-US" sz="3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</a:t>
            </a:r>
            <a:r>
              <a:rPr lang="en-US" sz="30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en-US" sz="3000" dirty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Henrique </a:t>
            </a:r>
            <a:r>
              <a:rPr lang="en-US" sz="2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Pereira, chair of </a:t>
            </a:r>
            <a:r>
              <a:rPr lang="en-US" sz="20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GEO BON</a:t>
            </a:r>
            <a:endParaRPr lang="en-US" sz="2000" i="1" dirty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30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263"/>
            <a:ext cx="8229600" cy="4816476"/>
          </a:xfrm>
        </p:spPr>
        <p:txBody>
          <a:bodyPr>
            <a:noAutofit/>
          </a:bodyPr>
          <a:lstStyle/>
          <a:p>
            <a:r>
              <a:rPr lang="en-US" sz="2600" b="1" dirty="0" smtClean="0">
                <a:latin typeface="Arial Narrow" panose="020B0606020202030204" pitchFamily="34" charset="0"/>
              </a:rPr>
              <a:t>Goals:</a:t>
            </a:r>
            <a:r>
              <a:rPr lang="en-US" sz="2600" dirty="0" smtClean="0">
                <a:latin typeface="Arial Narrow" panose="020B0606020202030204" pitchFamily="34" charset="0"/>
              </a:rPr>
              <a:t> Modeling to support conservation or wildlife management.</a:t>
            </a:r>
          </a:p>
          <a:p>
            <a:pPr marL="108585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prediction of distribution</a:t>
            </a:r>
          </a:p>
          <a:p>
            <a:pPr marL="108585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identification of important areas (e.g. those areas more suitable for a species or more likely to hold high densities)</a:t>
            </a:r>
          </a:p>
          <a:p>
            <a:r>
              <a:rPr lang="en-US" sz="2600" b="1" dirty="0" smtClean="0">
                <a:latin typeface="Arial Narrow" panose="020B0606020202030204" pitchFamily="34" charset="0"/>
              </a:rPr>
              <a:t>Methods: </a:t>
            </a:r>
          </a:p>
          <a:p>
            <a:pPr marL="1200150" lvl="1" indent="-4572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camera traps</a:t>
            </a:r>
          </a:p>
          <a:p>
            <a:pPr marL="1200150" lvl="1" indent="-4572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GPS tracking</a:t>
            </a:r>
          </a:p>
          <a:p>
            <a:pPr marL="1200150" lvl="1" indent="-4572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point-count surveys</a:t>
            </a:r>
          </a:p>
          <a:p>
            <a:r>
              <a:rPr lang="en-US" sz="2600" b="1" dirty="0" smtClean="0">
                <a:latin typeface="Arial Narrow" panose="020B0606020202030204" pitchFamily="34" charset="0"/>
              </a:rPr>
              <a:t>Measurements: </a:t>
            </a:r>
          </a:p>
          <a:p>
            <a:pPr marL="1200150" lvl="1" indent="-4572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abundance </a:t>
            </a:r>
          </a:p>
          <a:p>
            <a:pPr marL="1200150" lvl="1" indent="-4572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presence / absence</a:t>
            </a:r>
          </a:p>
          <a:p>
            <a:pPr indent="-285750"/>
            <a:endParaRPr lang="en-US" sz="260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applications of </a:t>
            </a:r>
            <a:r>
              <a:rPr lang="nl-BE" dirty="0" smtClean="0"/>
              <a:t>sample-based </a:t>
            </a:r>
            <a:r>
              <a:rPr lang="nl-BE" dirty="0" smtClean="0"/>
              <a:t>data</a:t>
            </a:r>
            <a:r>
              <a:rPr lang="nl-BE" sz="2000" dirty="0" smtClean="0"/>
              <a:t> (1/3)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49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9992" y="932974"/>
            <a:ext cx="864096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latin typeface="Arial Narrow" panose="020B0606020202030204" pitchFamily="34" charset="0"/>
              </a:rPr>
              <a:t>Goals: </a:t>
            </a:r>
            <a:r>
              <a:rPr lang="en-US" sz="2600" dirty="0" smtClean="0">
                <a:latin typeface="Arial Narrow" panose="020B0606020202030204" pitchFamily="34" charset="0"/>
              </a:rPr>
              <a:t>Modeling supporting biodiversity conservation, environmental monitoring, ecosystem health and condition and impact of climate change.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vegetation research (</a:t>
            </a:r>
            <a:r>
              <a:rPr lang="en-US" sz="2200" dirty="0" err="1" smtClean="0">
                <a:latin typeface="Arial Narrow" panose="020B0606020202030204" pitchFamily="34" charset="0"/>
              </a:rPr>
              <a:t>phyto</a:t>
            </a:r>
            <a:r>
              <a:rPr lang="en-US" sz="2200" dirty="0" smtClean="0">
                <a:latin typeface="Arial Narrow" panose="020B0606020202030204" pitchFamily="34" charset="0"/>
              </a:rPr>
              <a:t> sociology, trend analysis)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forest degradation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land use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carbon monitoring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ecological dynamics</a:t>
            </a:r>
            <a:endParaRPr lang="en-US" sz="2200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r>
              <a:rPr lang="en-US" sz="2600" b="1" dirty="0" smtClean="0">
                <a:latin typeface="Arial Narrow" panose="020B0606020202030204" pitchFamily="34" charset="0"/>
              </a:rPr>
              <a:t>Methods: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vegetation plot 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relevé</a:t>
            </a:r>
          </a:p>
          <a:p>
            <a:r>
              <a:rPr lang="en-US" sz="2600" b="1" dirty="0" smtClean="0">
                <a:latin typeface="Arial Narrow" panose="020B0606020202030204" pitchFamily="34" charset="0"/>
              </a:rPr>
              <a:t>Measurements: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species abundance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cover (e.g. Braun-Blanquet scale)</a:t>
            </a:r>
            <a:endParaRPr lang="en-US" sz="2200" dirty="0">
              <a:latin typeface="Arial Narrow" panose="020B060602020203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applications of </a:t>
            </a:r>
            <a:r>
              <a:rPr lang="nl-BE" dirty="0" smtClean="0"/>
              <a:t>sample-based </a:t>
            </a:r>
            <a:r>
              <a:rPr lang="nl-BE" dirty="0" smtClean="0"/>
              <a:t>data</a:t>
            </a:r>
            <a:r>
              <a:rPr lang="nl-BE" sz="2000" dirty="0" smtClean="0"/>
              <a:t> (2/3)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86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applications of </a:t>
            </a:r>
            <a:r>
              <a:rPr lang="nl-BE" dirty="0" smtClean="0"/>
              <a:t>sample-based </a:t>
            </a:r>
            <a:r>
              <a:rPr lang="nl-BE" dirty="0" smtClean="0"/>
              <a:t>data</a:t>
            </a:r>
            <a:r>
              <a:rPr lang="nl-BE" sz="2000" dirty="0" smtClean="0"/>
              <a:t> (3/3)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2549"/>
            <a:ext cx="8229600" cy="4816476"/>
          </a:xfrm>
        </p:spPr>
        <p:txBody>
          <a:bodyPr>
            <a:normAutofit/>
          </a:bodyPr>
          <a:lstStyle/>
          <a:p>
            <a:r>
              <a:rPr lang="en-US" sz="2600" b="1" dirty="0" smtClean="0"/>
              <a:t>Goals: </a:t>
            </a:r>
            <a:r>
              <a:rPr lang="en-US" sz="2600" dirty="0" smtClean="0"/>
              <a:t>Interactions between biodiversity and environment.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species monitoring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temporal patterns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population trends and responses to drivers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/>
              <a:t>biological indicators of land use change</a:t>
            </a:r>
          </a:p>
          <a:p>
            <a:r>
              <a:rPr lang="en-US" sz="2600" b="1" dirty="0" smtClean="0"/>
              <a:t>Methods: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long-term monitoring data (census)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atlas data (survey) </a:t>
            </a:r>
          </a:p>
          <a:p>
            <a:r>
              <a:rPr lang="en-US" sz="2600" b="1" dirty="0" smtClean="0">
                <a:latin typeface="Arial Narrow" panose="020B0606020202030204" pitchFamily="34" charset="0"/>
              </a:rPr>
              <a:t>Measurements: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number of individuals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 Narrow" panose="020B0606020202030204" pitchFamily="34" charset="0"/>
              </a:rPr>
              <a:t>relative abundances</a:t>
            </a:r>
          </a:p>
          <a:p>
            <a:endParaRPr lang="en-US" sz="2400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400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46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203" y="1236724"/>
            <a:ext cx="8149593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7"/>
            <a:ext cx="6860330" cy="793915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Enabling </a:t>
            </a:r>
            <a:r>
              <a:rPr lang="nl-BE" dirty="0" smtClean="0"/>
              <a:t>Sample-Data </a:t>
            </a:r>
            <a:r>
              <a:rPr lang="nl-BE" dirty="0" smtClean="0"/>
              <a:t>publishing: Star schema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466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76867" y="1530089"/>
            <a:ext cx="6960971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800" b="1" dirty="0" smtClean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7 essential terms </a:t>
            </a:r>
            <a:r>
              <a:rPr lang="en-GB" sz="2800" dirty="0" smtClean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for encoding sample data:</a:t>
            </a:r>
            <a:endParaRPr lang="en-GB" sz="2800" dirty="0" smtClean="0">
              <a:latin typeface="Arial Narrow" panose="020B0606020202030204" pitchFamily="34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GB" sz="2800" dirty="0" err="1" smtClean="0">
                <a:latin typeface="Arial Narrow" panose="020B0606020202030204" pitchFamily="34" charset="0"/>
              </a:rPr>
              <a:t>eventID</a:t>
            </a:r>
            <a:endParaRPr lang="en-GB" sz="2800" dirty="0" smtClean="0">
              <a:latin typeface="Arial Narrow" panose="020B0606020202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>
                <a:latin typeface="Arial Narrow" panose="020B0606020202030204" pitchFamily="34" charset="0"/>
              </a:rPr>
              <a:t>parentEventID</a:t>
            </a:r>
            <a:r>
              <a:rPr lang="en-GB" sz="2800" dirty="0" smtClean="0">
                <a:latin typeface="Arial Narrow" panose="020B0606020202030204" pitchFamily="34" charset="0"/>
              </a:rPr>
              <a:t>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2800" dirty="0" smtClean="0">
              <a:latin typeface="Arial Narrow" panose="020B0606020202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GB" sz="2800" dirty="0" err="1" smtClean="0">
                <a:latin typeface="Arial Narrow" panose="020B0606020202030204" pitchFamily="34" charset="0"/>
              </a:rPr>
              <a:t>samplingProtocol</a:t>
            </a:r>
            <a:endParaRPr lang="en-GB" sz="2800" dirty="0" smtClean="0">
              <a:latin typeface="Arial Narrow" panose="020B0606020202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GB" sz="2800" dirty="0" err="1" smtClean="0">
                <a:latin typeface="Arial Narrow" panose="020B0606020202030204" pitchFamily="34" charset="0"/>
              </a:rPr>
              <a:t>sampleSize</a:t>
            </a:r>
            <a:r>
              <a:rPr lang="en-GB" sz="2800" dirty="0" smtClean="0">
                <a:latin typeface="Arial Narrow" panose="020B0606020202030204" pitchFamily="34" charset="0"/>
              </a:rPr>
              <a:t>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2800" dirty="0" smtClean="0">
              <a:latin typeface="Arial Narrow" panose="020B0606020202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GB" sz="2800" dirty="0" err="1" smtClean="0">
                <a:latin typeface="Arial Narrow" panose="020B0606020202030204" pitchFamily="34" charset="0"/>
              </a:rPr>
              <a:t>sampleSizeUnit</a:t>
            </a:r>
            <a:r>
              <a:rPr lang="en-GB" sz="2800" dirty="0" smtClean="0">
                <a:latin typeface="Arial Narrow" panose="020B0606020202030204" pitchFamily="34" charset="0"/>
              </a:rPr>
              <a:t>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2800" dirty="0" smtClean="0">
              <a:latin typeface="Arial Narrow" panose="020B0606020202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 err="1" smtClean="0">
                <a:latin typeface="Arial Narrow" panose="020B0606020202030204" pitchFamily="34" charset="0"/>
              </a:rPr>
              <a:t>organismQuantity</a:t>
            </a:r>
            <a:r>
              <a:rPr lang="en-US" sz="2800" dirty="0" smtClean="0">
                <a:latin typeface="Arial Narrow" panose="020B0606020202030204" pitchFamily="34" charset="0"/>
              </a:rPr>
              <a:t>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2800" dirty="0" smtClean="0">
              <a:latin typeface="Arial Narrow" panose="020B0606020202030204" pitchFamily="34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organismQuantityType</a:t>
            </a:r>
            <a:r>
              <a:rPr lang="en-GB" sz="2800" dirty="0" smtClean="0">
                <a:latin typeface="Arial Narrow" panose="020B0606020202030204" pitchFamily="34" charset="0"/>
              </a:rPr>
              <a:t>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7"/>
            <a:ext cx="6895287" cy="793915"/>
          </a:xfrm>
        </p:spPr>
        <p:txBody>
          <a:bodyPr>
            <a:normAutofit fontScale="90000"/>
          </a:bodyPr>
          <a:lstStyle/>
          <a:p>
            <a:r>
              <a:rPr lang="nl-BE" dirty="0"/>
              <a:t>Enabling </a:t>
            </a:r>
            <a:r>
              <a:rPr lang="nl-BE" dirty="0" smtClean="0"/>
              <a:t>Sample-Data publishing: </a:t>
            </a:r>
            <a:r>
              <a:rPr lang="en-GB" kern="0" dirty="0" smtClean="0"/>
              <a:t>DWC vocabulary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72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96" y="1268760"/>
            <a:ext cx="5067217" cy="2448272"/>
          </a:xfrm>
          <a:prstGeom prst="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43303"/>
            <a:ext cx="5069302" cy="4810844"/>
          </a:xfrm>
          <a:prstGeom prst="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383461" y="2836166"/>
            <a:ext cx="1800200" cy="57606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9396" y="3825548"/>
            <a:ext cx="34899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BE" altLang="en-US" b="1" dirty="0" smtClean="0">
                <a:latin typeface="Arial Narrow" panose="020B0606020202030204" pitchFamily="34" charset="0"/>
              </a:rPr>
              <a:t>NEW </a:t>
            </a:r>
            <a:r>
              <a:rPr lang="fr-BE" altLang="en-US" b="1" dirty="0" smtClean="0">
                <a:latin typeface="Arial Narrow" panose="020B0606020202030204" pitchFamily="34" charset="0"/>
              </a:rPr>
              <a:t>FEATURES:</a:t>
            </a:r>
            <a:endParaRPr lang="fr-BE" altLang="en-US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BE" altLang="en-US" sz="20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Event </a:t>
            </a:r>
            <a:r>
              <a:rPr lang="fr-BE" altLang="en-US" sz="20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core and </a:t>
            </a:r>
            <a:r>
              <a:rPr lang="fr-BE" altLang="en-US" sz="20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extensions.</a:t>
            </a:r>
            <a:endParaRPr lang="fr-BE" altLang="en-US" sz="2000" b="1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Possibility </a:t>
            </a:r>
            <a:r>
              <a:rPr lang="en-GB" dirty="0">
                <a:latin typeface="Arial Narrow" panose="020B0606020202030204" pitchFamily="34" charset="0"/>
                <a:ea typeface="SimSun" charset="-122"/>
              </a:rPr>
              <a:t>to assign DOIs to </a:t>
            </a: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resources.</a:t>
            </a:r>
            <a:endParaRPr lang="en-GB" dirty="0">
              <a:latin typeface="Arial Narrow" panose="020B0606020202030204" pitchFamily="34" charset="0"/>
              <a:ea typeface="SimSun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Auto-generation </a:t>
            </a:r>
            <a:r>
              <a:rPr lang="en-GB" dirty="0">
                <a:latin typeface="Arial Narrow" panose="020B0606020202030204" pitchFamily="34" charset="0"/>
                <a:ea typeface="SimSun" charset="-122"/>
              </a:rPr>
              <a:t>of a citation for a resource including the version number and </a:t>
            </a: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DOI.</a:t>
            </a:r>
            <a:endParaRPr lang="en-GB" dirty="0">
              <a:latin typeface="Arial Narrow" panose="020B0606020202030204" pitchFamily="34" charset="0"/>
              <a:ea typeface="SimSun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Machine </a:t>
            </a:r>
            <a:r>
              <a:rPr lang="en-GB" dirty="0">
                <a:latin typeface="Arial Narrow" panose="020B0606020202030204" pitchFamily="34" charset="0"/>
                <a:ea typeface="SimSun" charset="-122"/>
              </a:rPr>
              <a:t>readable </a:t>
            </a: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licenses.</a:t>
            </a:r>
            <a:endParaRPr lang="fr-BE" dirty="0">
              <a:latin typeface="Arial Narrow" panose="020B0606020202030204" pitchFamily="34" charset="0"/>
              <a:ea typeface="SimSun" charset="-122"/>
            </a:endParaRPr>
          </a:p>
          <a:p>
            <a:pPr>
              <a:defRPr/>
            </a:pPr>
            <a:r>
              <a:rPr lang="fr-BE" alt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endParaRPr lang="en-US" altLang="en-US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Enabling </a:t>
            </a:r>
            <a:r>
              <a:rPr lang="nl-BE" dirty="0" smtClean="0"/>
              <a:t>Sample-Data </a:t>
            </a:r>
            <a:r>
              <a:rPr lang="nl-BE" dirty="0" smtClean="0"/>
              <a:t>publishing: IPT </a:t>
            </a:r>
            <a:r>
              <a:rPr lang="nl-BE" sz="2000" dirty="0" smtClean="0"/>
              <a:t>v</a:t>
            </a:r>
            <a:r>
              <a:rPr lang="nl-BE" dirty="0" smtClean="0"/>
              <a:t>.2.3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071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Metadata is </a:t>
            </a:r>
            <a:r>
              <a:rPr lang="en-US" b="1" dirty="0" smtClean="0"/>
              <a:t>ESSENTIAL</a:t>
            </a:r>
            <a:r>
              <a:rPr lang="en-US" dirty="0" smtClean="0"/>
              <a:t> for sample-based data: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 smtClean="0"/>
              <a:t>Documenting </a:t>
            </a:r>
            <a:r>
              <a:rPr lang="en-US" dirty="0"/>
              <a:t>the </a:t>
            </a:r>
            <a:r>
              <a:rPr lang="en-US" dirty="0" smtClean="0"/>
              <a:t>project data: description of sampling/monitoring activity.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 smtClean="0"/>
              <a:t>Documenting sampling methods: protocols, data quality and sampling steps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Dataset </a:t>
            </a:r>
            <a:r>
              <a:rPr lang="en-US" dirty="0"/>
              <a:t>documentation enables </a:t>
            </a:r>
            <a:r>
              <a:rPr lang="en-US" dirty="0" smtClean="0"/>
              <a:t>users </a:t>
            </a:r>
            <a:r>
              <a:rPr lang="en-US" dirty="0"/>
              <a:t>to evaluate the </a:t>
            </a:r>
            <a:r>
              <a:rPr lang="en-US" b="1" i="1" dirty="0" smtClean="0">
                <a:solidFill>
                  <a:srgbClr val="FDB002"/>
                </a:solidFill>
              </a:rPr>
              <a:t>fitness for use </a:t>
            </a:r>
            <a:r>
              <a:rPr lang="en-US" dirty="0" smtClean="0"/>
              <a:t>of </a:t>
            </a:r>
            <a:r>
              <a:rPr lang="en-US" dirty="0"/>
              <a:t>a </a:t>
            </a:r>
            <a:r>
              <a:rPr lang="en-US" dirty="0" smtClean="0"/>
              <a:t>dataset.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metadata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62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17" y="1081084"/>
            <a:ext cx="6186396" cy="5077371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398" y="1664253"/>
            <a:ext cx="5468389" cy="421411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METADATA: project </a:t>
            </a:r>
            <a:r>
              <a:rPr lang="nl-BE" dirty="0"/>
              <a:t>data </a:t>
            </a:r>
            <a:r>
              <a:rPr lang="nl-BE" dirty="0" smtClean="0"/>
              <a:t>&amp; </a:t>
            </a:r>
            <a:r>
              <a:rPr lang="nl-BE" dirty="0"/>
              <a:t>Sampling 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7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4929"/>
            <a:ext cx="8229600" cy="413977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“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Seasonal </a:t>
            </a:r>
            <a:r>
              <a:rPr lang="en-US" sz="2400" b="1" i="1" u="sng" dirty="0">
                <a:solidFill>
                  <a:schemeClr val="accent6"/>
                </a:solidFill>
              </a:rPr>
              <a:t>(4 seasons)</a:t>
            </a:r>
            <a:r>
              <a:rPr lang="en-US" sz="2400" b="1" i="1" dirty="0">
                <a:solidFill>
                  <a:schemeClr val="accent2"/>
                </a:solidFill>
              </a:rPr>
              <a:t> </a:t>
            </a:r>
            <a:r>
              <a:rPr lang="en-US" sz="2400" i="1" dirty="0"/>
              <a:t>records of </a:t>
            </a:r>
            <a:r>
              <a:rPr lang="en-US" sz="2400" i="1" dirty="0" err="1"/>
              <a:t>zoobenthic</a:t>
            </a:r>
            <a:r>
              <a:rPr lang="en-US" sz="2400" i="1" dirty="0"/>
              <a:t> communities across confinement gradient in </a:t>
            </a:r>
            <a:r>
              <a:rPr lang="en-US" sz="2400" b="1" i="1" u="sng" dirty="0">
                <a:solidFill>
                  <a:schemeClr val="accent6"/>
                </a:solidFill>
              </a:rPr>
              <a:t>5 coastal lagoons</a:t>
            </a:r>
            <a:r>
              <a:rPr lang="en-US" sz="2400" b="1" i="1" dirty="0">
                <a:solidFill>
                  <a:schemeClr val="accent2"/>
                </a:solidFill>
              </a:rPr>
              <a:t> </a:t>
            </a:r>
            <a:r>
              <a:rPr lang="en-US" sz="2400" i="1" dirty="0"/>
              <a:t>(</a:t>
            </a:r>
            <a:r>
              <a:rPr lang="en-US" sz="2400" i="1" dirty="0" err="1"/>
              <a:t>Mazoma</a:t>
            </a:r>
            <a:r>
              <a:rPr lang="en-US" sz="2400" i="1" dirty="0"/>
              <a:t>, </a:t>
            </a:r>
            <a:r>
              <a:rPr lang="en-US" sz="2400" i="1" dirty="0" err="1"/>
              <a:t>Tsopeli,Tsoukalio</a:t>
            </a:r>
            <a:r>
              <a:rPr lang="en-US" sz="2400" i="1" dirty="0"/>
              <a:t>, </a:t>
            </a:r>
            <a:r>
              <a:rPr lang="en-US" sz="2400" i="1" dirty="0" err="1"/>
              <a:t>Rodia</a:t>
            </a:r>
            <a:r>
              <a:rPr lang="en-US" sz="2400" i="1" dirty="0"/>
              <a:t> and </a:t>
            </a:r>
            <a:r>
              <a:rPr lang="en-US" sz="2400" i="1" dirty="0" err="1"/>
              <a:t>Logarou</a:t>
            </a:r>
            <a:r>
              <a:rPr lang="en-US" sz="2400" i="1" dirty="0" smtClean="0"/>
              <a:t>)</a:t>
            </a:r>
            <a:r>
              <a:rPr lang="en-US" sz="2400" i="1" dirty="0" smtClean="0"/>
              <a:t>”.</a:t>
            </a:r>
            <a:endParaRPr lang="en-US" sz="24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“The </a:t>
            </a:r>
            <a:r>
              <a:rPr lang="en-US" sz="2400" i="1" dirty="0"/>
              <a:t>floristic inventories was conducted </a:t>
            </a:r>
            <a:r>
              <a:rPr lang="en-US" sz="2400" b="1" i="1" u="sng" dirty="0">
                <a:solidFill>
                  <a:schemeClr val="accent6"/>
                </a:solidFill>
              </a:rPr>
              <a:t>at the Sierra Nevada (Andalusia, southeast Spain)</a:t>
            </a:r>
            <a:r>
              <a:rPr lang="en-US" sz="2400" i="1" dirty="0"/>
              <a:t>. Forest cover in Sierra Nevada is dominated by pine plantations (</a:t>
            </a:r>
            <a:r>
              <a:rPr lang="en-US" sz="2400" i="1" dirty="0" err="1"/>
              <a:t>Pinus</a:t>
            </a:r>
            <a:r>
              <a:rPr lang="en-US" sz="2400" i="1" dirty="0"/>
              <a:t> </a:t>
            </a:r>
            <a:r>
              <a:rPr lang="en-US" sz="2400" i="1" dirty="0" err="1"/>
              <a:t>halepensis</a:t>
            </a:r>
            <a:r>
              <a:rPr lang="en-US" sz="2400" i="1" dirty="0"/>
              <a:t> Mill., </a:t>
            </a:r>
            <a:r>
              <a:rPr lang="en-US" sz="2400" i="1" dirty="0" err="1"/>
              <a:t>Pinus</a:t>
            </a:r>
            <a:r>
              <a:rPr lang="en-US" sz="2400" i="1" dirty="0"/>
              <a:t> </a:t>
            </a:r>
            <a:r>
              <a:rPr lang="en-US" sz="2400" i="1" dirty="0" err="1"/>
              <a:t>pinaster</a:t>
            </a:r>
            <a:r>
              <a:rPr lang="en-US" sz="2400" i="1" dirty="0"/>
              <a:t> </a:t>
            </a:r>
            <a:r>
              <a:rPr lang="en-US" sz="2400" i="1" dirty="0" err="1"/>
              <a:t>Ait</a:t>
            </a:r>
            <a:r>
              <a:rPr lang="en-US" sz="2400" i="1" dirty="0"/>
              <a:t>., </a:t>
            </a:r>
            <a:r>
              <a:rPr lang="en-US" sz="2400" i="1" dirty="0" err="1"/>
              <a:t>Pinus</a:t>
            </a:r>
            <a:r>
              <a:rPr lang="en-US" sz="2400" i="1" dirty="0"/>
              <a:t> </a:t>
            </a:r>
            <a:r>
              <a:rPr lang="en-US" sz="2400" i="1" dirty="0" err="1"/>
              <a:t>nigra</a:t>
            </a:r>
            <a:r>
              <a:rPr lang="en-US" sz="2400" i="1" dirty="0"/>
              <a:t> Arnold. subsp. </a:t>
            </a:r>
            <a:r>
              <a:rPr lang="en-US" sz="2400" i="1" dirty="0" err="1"/>
              <a:t>salzmannii</a:t>
            </a:r>
            <a:r>
              <a:rPr lang="en-US" sz="2400" i="1" dirty="0"/>
              <a:t> (</a:t>
            </a:r>
            <a:r>
              <a:rPr lang="en-US" sz="2400" i="1" dirty="0" err="1"/>
              <a:t>Dunal</a:t>
            </a:r>
            <a:r>
              <a:rPr lang="en-US" sz="2400" i="1" dirty="0"/>
              <a:t>) Franco, and Pinus sylvestris L.) that covering approximately 40,000 </a:t>
            </a:r>
            <a:r>
              <a:rPr lang="en-US" sz="2400" i="1" dirty="0" smtClean="0"/>
              <a:t>ha…</a:t>
            </a:r>
            <a:r>
              <a:rPr lang="en-US" sz="2400" i="1" dirty="0" smtClean="0"/>
              <a:t>”.</a:t>
            </a:r>
            <a:endParaRPr lang="en-US" sz="24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 smtClean="0"/>
              <a:t>“Transect </a:t>
            </a:r>
            <a:r>
              <a:rPr lang="en-US" sz="2400" i="1" dirty="0"/>
              <a:t>walks </a:t>
            </a:r>
            <a:r>
              <a:rPr lang="en-US" sz="2400" i="1" dirty="0" smtClean="0"/>
              <a:t>were conducted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once </a:t>
            </a:r>
            <a:r>
              <a:rPr lang="en-US" sz="2400" b="1" i="1" u="sng" dirty="0">
                <a:solidFill>
                  <a:schemeClr val="accent6"/>
                </a:solidFill>
              </a:rPr>
              <a:t>in two weeks</a:t>
            </a:r>
            <a:r>
              <a:rPr lang="en-US" sz="2400" b="1" i="1" dirty="0">
                <a:solidFill>
                  <a:schemeClr val="accent2"/>
                </a:solidFill>
              </a:rPr>
              <a:t> </a:t>
            </a:r>
            <a:r>
              <a:rPr lang="en-US" sz="2400" i="1" dirty="0"/>
              <a:t>from the beginning of October to the end of June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on the territory of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Israel</a:t>
            </a:r>
            <a:r>
              <a:rPr lang="en-US" sz="2400" i="1" dirty="0" smtClean="0"/>
              <a:t>”.</a:t>
            </a:r>
            <a:endParaRPr lang="en-US" sz="2400" i="1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EXAMPLE: </a:t>
            </a:r>
            <a:r>
              <a:rPr lang="nl-BE" dirty="0"/>
              <a:t>Study extent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0" y="5446568"/>
            <a:ext cx="9144000" cy="651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 area/habitat + Sampling frequency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26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25" y="1029601"/>
            <a:ext cx="8229600" cy="441426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 smtClean="0"/>
              <a:t>“</a:t>
            </a:r>
            <a:r>
              <a:rPr lang="en-US" sz="2200" b="1" i="1" u="sng" dirty="0" smtClean="0">
                <a:solidFill>
                  <a:schemeClr val="accent6"/>
                </a:solidFill>
              </a:rPr>
              <a:t>Box </a:t>
            </a:r>
            <a:r>
              <a:rPr lang="en-US" sz="2200" b="1" i="1" u="sng" dirty="0">
                <a:solidFill>
                  <a:schemeClr val="accent6"/>
                </a:solidFill>
              </a:rPr>
              <a:t>corer</a:t>
            </a:r>
            <a:r>
              <a:rPr lang="en-US" sz="2200" i="1" dirty="0"/>
              <a:t> for 0.03 square meters area </a:t>
            </a:r>
            <a:r>
              <a:rPr lang="en-US" sz="2200" i="1" dirty="0" smtClean="0"/>
              <a:t>sampled</a:t>
            </a:r>
            <a:r>
              <a:rPr lang="en-US" sz="2200" i="1" dirty="0" smtClean="0"/>
              <a:t>”.</a:t>
            </a:r>
            <a:endParaRPr lang="en-US" sz="22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 smtClean="0"/>
              <a:t>“Transect </a:t>
            </a:r>
            <a:r>
              <a:rPr lang="en-US" sz="2200" i="1" dirty="0"/>
              <a:t>lengths range between 300 and 600 m in length, and divide into </a:t>
            </a:r>
            <a:r>
              <a:rPr lang="en-US" sz="2200" b="1" i="1" u="sng" dirty="0">
                <a:solidFill>
                  <a:schemeClr val="accent6"/>
                </a:solidFill>
              </a:rPr>
              <a:t>50 m sections</a:t>
            </a:r>
            <a:r>
              <a:rPr lang="en-US" sz="2200" i="1" dirty="0"/>
              <a:t>. Transect usually cover a single habitat type. In each visit, transect-walkers count all butterfly species that can be </a:t>
            </a:r>
            <a:r>
              <a:rPr lang="en-US" sz="2200" b="1" i="1" u="sng" dirty="0">
                <a:solidFill>
                  <a:schemeClr val="accent6"/>
                </a:solidFill>
              </a:rPr>
              <a:t>seen within a range of 5 m range</a:t>
            </a:r>
            <a:r>
              <a:rPr lang="en-US" sz="2200" i="1" dirty="0"/>
              <a:t>. </a:t>
            </a:r>
            <a:r>
              <a:rPr lang="en-US" sz="2200" b="1" i="1" u="sng" dirty="0">
                <a:solidFill>
                  <a:schemeClr val="accent6"/>
                </a:solidFill>
              </a:rPr>
              <a:t>Special </a:t>
            </a:r>
            <a:r>
              <a:rPr lang="en-US" sz="2200" b="1" i="1" u="sng" dirty="0" err="1">
                <a:solidFill>
                  <a:schemeClr val="accent6"/>
                </a:solidFill>
              </a:rPr>
              <a:t>behaviours</a:t>
            </a:r>
            <a:r>
              <a:rPr lang="en-US" sz="2200" i="1" dirty="0"/>
              <a:t> (egg laying or </a:t>
            </a:r>
            <a:r>
              <a:rPr lang="en-US" sz="2200" i="1" dirty="0" err="1"/>
              <a:t>nectaring</a:t>
            </a:r>
            <a:r>
              <a:rPr lang="en-US" sz="2200" i="1" dirty="0"/>
              <a:t>), as well as butterfly larvae or eggs, can be registered as </a:t>
            </a:r>
            <a:r>
              <a:rPr lang="en-US" sz="2200" i="1" dirty="0" smtClean="0"/>
              <a:t>well”.</a:t>
            </a:r>
            <a:endParaRPr lang="en-US" sz="22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 smtClean="0"/>
              <a:t>“The dataset </a:t>
            </a:r>
            <a:r>
              <a:rPr lang="en-US" sz="2200" i="1" dirty="0"/>
              <a:t>includes data from 1,879 sites, collected using standard </a:t>
            </a:r>
            <a:r>
              <a:rPr lang="en-US" sz="2200" b="1" i="1" u="sng" dirty="0">
                <a:solidFill>
                  <a:schemeClr val="accent6"/>
                </a:solidFill>
              </a:rPr>
              <a:t>RLS survey </a:t>
            </a:r>
            <a:r>
              <a:rPr lang="en-US" sz="2200" i="1" dirty="0"/>
              <a:t>methods, described in detail in an online methods </a:t>
            </a:r>
            <a:r>
              <a:rPr lang="en-US" sz="2200" i="1" dirty="0" smtClean="0"/>
              <a:t>manual. </a:t>
            </a:r>
            <a:r>
              <a:rPr lang="en-US" sz="2200" i="1" dirty="0"/>
              <a:t>Surveys involve underwater visual census </a:t>
            </a:r>
            <a:r>
              <a:rPr lang="en-US" sz="2200" i="1" dirty="0" smtClean="0"/>
              <a:t>by </a:t>
            </a:r>
            <a:r>
              <a:rPr lang="en-US" sz="2200" i="1" dirty="0"/>
              <a:t>SCUBA divers along a 50 m transect line, laid along a depth contour on hard </a:t>
            </a:r>
            <a:r>
              <a:rPr lang="en-US" sz="2200" i="1" dirty="0" smtClean="0"/>
              <a:t>substrate. </a:t>
            </a:r>
            <a:r>
              <a:rPr lang="en-US" sz="2200" i="1" dirty="0"/>
              <a:t>All fish species observed within 5 m of the transect line </a:t>
            </a:r>
            <a:r>
              <a:rPr lang="en-US" sz="2200" b="1" i="1" u="sng" dirty="0">
                <a:solidFill>
                  <a:schemeClr val="accent6"/>
                </a:solidFill>
              </a:rPr>
              <a:t>were recorded on a waterproof datasheet</a:t>
            </a:r>
            <a:r>
              <a:rPr lang="en-US" sz="2200" i="1" dirty="0"/>
              <a:t> as the diver swam slowly along the line (at approximately 2 m/min</a:t>
            </a:r>
            <a:r>
              <a:rPr lang="en-US" sz="2200" i="1" dirty="0" smtClean="0"/>
              <a:t>)…”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0" y="560251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of sampling 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</a:t>
            </a:r>
            <a:r>
              <a:rPr lang="nl-BE" dirty="0" smtClean="0"/>
              <a:t>: </a:t>
            </a:r>
            <a:r>
              <a:rPr lang="nl-BE" dirty="0"/>
              <a:t>Sampling description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83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61" y="1142304"/>
            <a:ext cx="8229600" cy="4632257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/>
              <a:t>“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Record </a:t>
            </a:r>
            <a:r>
              <a:rPr lang="en-US" sz="2400" b="1" i="1" u="sng" dirty="0">
                <a:solidFill>
                  <a:schemeClr val="accent6"/>
                </a:solidFill>
              </a:rPr>
              <a:t>validation </a:t>
            </a:r>
            <a:r>
              <a:rPr lang="en-US" sz="2400" i="1" dirty="0"/>
              <a:t>and cleaning was incorporated at several steps of the documentation </a:t>
            </a:r>
            <a:r>
              <a:rPr lang="en-US" sz="2400" i="1" dirty="0" smtClean="0"/>
              <a:t>process: the </a:t>
            </a:r>
            <a:r>
              <a:rPr lang="en-US" sz="2400" i="1" dirty="0"/>
              <a:t>scientific names on labels were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checked with </a:t>
            </a:r>
            <a:r>
              <a:rPr lang="en-US" sz="2400" b="1" i="1" u="sng" dirty="0">
                <a:solidFill>
                  <a:schemeClr val="accent6"/>
                </a:solidFill>
              </a:rPr>
              <a:t>a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taxonomic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thesaurus</a:t>
            </a:r>
            <a:r>
              <a:rPr lang="en-US" sz="2400" i="1" dirty="0" smtClean="0"/>
              <a:t>… </a:t>
            </a:r>
            <a:r>
              <a:rPr lang="en-US" sz="2400" i="1" dirty="0"/>
              <a:t>We assigned scientific names in accordance to current taxonomy trends. </a:t>
            </a:r>
            <a:r>
              <a:rPr lang="en-US" sz="2400" b="1" i="1" u="sng" dirty="0">
                <a:solidFill>
                  <a:schemeClr val="accent6"/>
                </a:solidFill>
              </a:rPr>
              <a:t>Geographic coordinates were verified</a:t>
            </a:r>
            <a:r>
              <a:rPr lang="en-US" sz="2400" i="1" dirty="0"/>
              <a:t> using the “Check Coordinates” function in </a:t>
            </a:r>
            <a:r>
              <a:rPr lang="en-US" sz="2400" i="1" dirty="0" smtClean="0"/>
              <a:t>DIVA-GIS</a:t>
            </a:r>
            <a:r>
              <a:rPr lang="en-US" sz="2400" i="1" dirty="0" smtClean="0"/>
              <a:t>”.</a:t>
            </a:r>
            <a:endParaRPr lang="en-US" sz="24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/>
              <a:t>“Every </a:t>
            </a:r>
            <a:r>
              <a:rPr lang="en-US" sz="2400" i="1" dirty="0"/>
              <a:t>reported record is </a:t>
            </a:r>
            <a:r>
              <a:rPr lang="en-US" sz="2400" b="1" i="1" u="sng" dirty="0">
                <a:solidFill>
                  <a:schemeClr val="accent6"/>
                </a:solidFill>
              </a:rPr>
              <a:t>flagged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‘</a:t>
            </a:r>
            <a:r>
              <a:rPr lang="en-US" sz="2400" b="1" i="1" u="sng" dirty="0" err="1" smtClean="0">
                <a:solidFill>
                  <a:schemeClr val="accent6"/>
                </a:solidFill>
              </a:rPr>
              <a:t>forApproval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’</a:t>
            </a:r>
            <a:r>
              <a:rPr lang="en-US" sz="2400" i="1" dirty="0" smtClean="0"/>
              <a:t>. </a:t>
            </a:r>
            <a:r>
              <a:rPr lang="en-US" sz="2400" i="1" dirty="0"/>
              <a:t>Record status is changed to "Approved" upon and </a:t>
            </a:r>
            <a:r>
              <a:rPr lang="en-US" sz="2400" b="1" i="1" u="sng" dirty="0">
                <a:solidFill>
                  <a:schemeClr val="accent6"/>
                </a:solidFill>
              </a:rPr>
              <a:t>by expert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only</a:t>
            </a:r>
            <a:r>
              <a:rPr lang="en-US" sz="2400" i="1" dirty="0" smtClean="0"/>
              <a:t>“.</a:t>
            </a:r>
            <a:endParaRPr lang="en-US" sz="24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 smtClean="0"/>
              <a:t>“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Each </a:t>
            </a:r>
            <a:r>
              <a:rPr lang="en-US" sz="2400" b="1" i="1" u="sng" dirty="0">
                <a:solidFill>
                  <a:schemeClr val="accent6"/>
                </a:solidFill>
              </a:rPr>
              <a:t>sampling plot was checked </a:t>
            </a:r>
            <a:r>
              <a:rPr lang="en-US" sz="2400" i="1" dirty="0"/>
              <a:t>to ensure whether the geographical coordinates were correct. </a:t>
            </a:r>
            <a:r>
              <a:rPr lang="en-US" sz="2400" i="1" dirty="0" smtClean="0"/>
              <a:t>The databases </a:t>
            </a:r>
            <a:r>
              <a:rPr lang="en-US" sz="2400" i="1" dirty="0"/>
              <a:t>of </a:t>
            </a:r>
            <a:r>
              <a:rPr lang="en-US" sz="2400" b="1" i="1" u="sng" dirty="0">
                <a:solidFill>
                  <a:schemeClr val="accent6"/>
                </a:solidFill>
              </a:rPr>
              <a:t>International Plant Names Index (IPNI, 2013) and Catalogue of Life/Species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2000 </a:t>
            </a:r>
            <a:r>
              <a:rPr lang="en-US" sz="2400" b="1" i="1" u="sng" dirty="0">
                <a:solidFill>
                  <a:schemeClr val="accent6"/>
                </a:solidFill>
              </a:rPr>
              <a:t>to verify the taxonomical </a:t>
            </a:r>
            <a:r>
              <a:rPr lang="en-US" sz="2400" b="1" i="1" u="sng" dirty="0" smtClean="0">
                <a:solidFill>
                  <a:schemeClr val="accent6"/>
                </a:solidFill>
              </a:rPr>
              <a:t>classification</a:t>
            </a:r>
            <a:r>
              <a:rPr lang="en-US" sz="2400" i="1" dirty="0" smtClean="0"/>
              <a:t>”.</a:t>
            </a:r>
            <a:endParaRPr lang="en-US" sz="2400" i="1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0" y="583975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control actions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</a:t>
            </a:r>
            <a:r>
              <a:rPr lang="nl-BE" dirty="0" smtClean="0"/>
              <a:t>: </a:t>
            </a:r>
            <a:r>
              <a:rPr lang="nl-BE" dirty="0"/>
              <a:t>Quality control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33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325" y="962293"/>
            <a:ext cx="8229600" cy="479324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/>
              <a:t>“</a:t>
            </a:r>
            <a:r>
              <a:rPr lang="en-US" sz="2000" b="1" i="1" u="sng" dirty="0" smtClean="0">
                <a:solidFill>
                  <a:schemeClr val="accent6"/>
                </a:solidFill>
              </a:rPr>
              <a:t>Replicates </a:t>
            </a:r>
            <a:r>
              <a:rPr lang="en-US" sz="2000" b="1" i="1" u="sng" dirty="0">
                <a:solidFill>
                  <a:schemeClr val="accent6"/>
                </a:solidFill>
              </a:rPr>
              <a:t>were collected </a:t>
            </a:r>
            <a:r>
              <a:rPr lang="en-US" sz="2000" i="1" dirty="0"/>
              <a:t>at two stations, one inside and one outside the lagoon, </a:t>
            </a:r>
            <a:r>
              <a:rPr lang="en-US" sz="2000" i="1" dirty="0" smtClean="0"/>
              <a:t>using </a:t>
            </a:r>
            <a:r>
              <a:rPr lang="en-US" sz="2000" i="1" dirty="0"/>
              <a:t>a box corer (0.03 m2 sampling surface). The </a:t>
            </a:r>
            <a:r>
              <a:rPr lang="en-US" sz="2000" b="1" i="1" u="sng" dirty="0">
                <a:solidFill>
                  <a:schemeClr val="accent6"/>
                </a:solidFill>
              </a:rPr>
              <a:t>samples were sieved </a:t>
            </a:r>
            <a:r>
              <a:rPr lang="en-US" sz="2000" i="1" dirty="0"/>
              <a:t>through a 0.5 mm mesh sieve, stained with Rose Bengal and preserved in 4% formalin. All benthic organisms were sorted in the lab and </a:t>
            </a:r>
            <a:r>
              <a:rPr lang="en-US" sz="2000" b="1" i="1" u="sng" dirty="0">
                <a:solidFill>
                  <a:schemeClr val="accent6"/>
                </a:solidFill>
              </a:rPr>
              <a:t>identified and counted </a:t>
            </a:r>
            <a:r>
              <a:rPr lang="en-US" sz="2000" i="1" dirty="0"/>
              <a:t>using stereo- and </a:t>
            </a:r>
            <a:r>
              <a:rPr lang="en-US" sz="2000" i="1" dirty="0" smtClean="0"/>
              <a:t>microscopes</a:t>
            </a:r>
            <a:r>
              <a:rPr lang="en-US" sz="2000" i="1" dirty="0" smtClean="0"/>
              <a:t>”.</a:t>
            </a:r>
            <a:endParaRPr lang="en-US" sz="20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/>
              <a:t>“</a:t>
            </a:r>
            <a:r>
              <a:rPr lang="en-US" sz="2000" b="1" i="1" u="sng" dirty="0" smtClean="0">
                <a:solidFill>
                  <a:schemeClr val="accent6"/>
                </a:solidFill>
              </a:rPr>
              <a:t>1</a:t>
            </a:r>
            <a:r>
              <a:rPr lang="en-US" sz="2000" b="1" i="1" u="sng" dirty="0">
                <a:solidFill>
                  <a:schemeClr val="accent6"/>
                </a:solidFill>
              </a:rPr>
              <a:t>.</a:t>
            </a:r>
            <a:r>
              <a:rPr lang="en-US" sz="2000" i="1" dirty="0"/>
              <a:t> Selection and rout of </a:t>
            </a:r>
            <a:r>
              <a:rPr lang="en-US" sz="2000" i="1" dirty="0" smtClean="0"/>
              <a:t>transect </a:t>
            </a:r>
            <a:r>
              <a:rPr lang="en-US" sz="2000" i="1" dirty="0"/>
              <a:t>is accompanied by an scientific/principal investigator. </a:t>
            </a:r>
            <a:r>
              <a:rPr lang="en-US" sz="2000" b="1" i="1" u="sng" dirty="0">
                <a:solidFill>
                  <a:schemeClr val="accent6"/>
                </a:solidFill>
              </a:rPr>
              <a:t>2. </a:t>
            </a:r>
            <a:r>
              <a:rPr lang="en-US" sz="2000" i="1" dirty="0"/>
              <a:t>Identification</a:t>
            </a:r>
            <a:r>
              <a:rPr lang="en-US" sz="2000" b="1" i="1" dirty="0">
                <a:solidFill>
                  <a:schemeClr val="accent6"/>
                </a:solidFill>
              </a:rPr>
              <a:t> </a:t>
            </a:r>
            <a:r>
              <a:rPr lang="en-US" sz="2000" i="1" dirty="0" smtClean="0"/>
              <a:t>of the capabilities </a:t>
            </a:r>
            <a:r>
              <a:rPr lang="en-US" sz="2000" i="1" dirty="0"/>
              <a:t>of the observer are verified tested along timeline </a:t>
            </a:r>
            <a:r>
              <a:rPr lang="en-US" sz="2000" b="1" i="1" u="sng" dirty="0">
                <a:solidFill>
                  <a:schemeClr val="accent6"/>
                </a:solidFill>
              </a:rPr>
              <a:t>3.</a:t>
            </a:r>
            <a:r>
              <a:rPr lang="en-US" sz="2000" i="1" dirty="0"/>
              <a:t> Time start and weather condition are recorded </a:t>
            </a:r>
            <a:r>
              <a:rPr lang="en-US" sz="2000" i="1" dirty="0" smtClean="0"/>
              <a:t>first. </a:t>
            </a:r>
            <a:r>
              <a:rPr lang="en-US" sz="2000" b="1" i="1" u="sng" dirty="0">
                <a:solidFill>
                  <a:schemeClr val="accent6"/>
                </a:solidFill>
              </a:rPr>
              <a:t>4.</a:t>
            </a:r>
            <a:r>
              <a:rPr lang="en-US" sz="2000" i="1" dirty="0"/>
              <a:t> During transect walk, the number seen of every species is </a:t>
            </a:r>
            <a:r>
              <a:rPr lang="en-US" sz="2000" i="1" dirty="0" smtClean="0"/>
              <a:t>counted</a:t>
            </a:r>
            <a:r>
              <a:rPr lang="en-US" sz="2000" i="1" dirty="0" smtClean="0"/>
              <a:t>…”.</a:t>
            </a:r>
            <a:endParaRPr lang="en-US" sz="20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/>
              <a:t>“This </a:t>
            </a:r>
            <a:r>
              <a:rPr lang="en-US" sz="2000" i="1" dirty="0"/>
              <a:t>dataset was compiled from data collected in a combination of </a:t>
            </a:r>
            <a:r>
              <a:rPr lang="en-US" sz="2000" b="1" i="1" u="sng" dirty="0">
                <a:solidFill>
                  <a:schemeClr val="accent6"/>
                </a:solidFill>
              </a:rPr>
              <a:t>collaborative surveys </a:t>
            </a:r>
            <a:r>
              <a:rPr lang="en-US" sz="2000" i="1" dirty="0"/>
              <a:t>with scientific colleagues worldwide, targeted RLS field campaigns and ad-hoc local surveys by trained RLS divers at their regular dive sites or when on holidays. </a:t>
            </a:r>
            <a:r>
              <a:rPr lang="en-US" sz="2000" b="1" i="1" u="sng" dirty="0">
                <a:solidFill>
                  <a:schemeClr val="accent6"/>
                </a:solidFill>
              </a:rPr>
              <a:t>Field campaigns </a:t>
            </a:r>
            <a:r>
              <a:rPr lang="en-US" sz="2000" i="1" dirty="0"/>
              <a:t>involved small groups of divers (usually 4 to 8) undertaking survey dives over a period of four days to two weeks </a:t>
            </a:r>
            <a:r>
              <a:rPr lang="en-US" sz="2000" i="1" dirty="0" smtClean="0"/>
              <a:t>under </a:t>
            </a:r>
            <a:r>
              <a:rPr lang="en-US" sz="2000" i="1" dirty="0"/>
              <a:t>the direction and supervision of a scientist or experienced survey </a:t>
            </a:r>
            <a:r>
              <a:rPr lang="en-US" sz="2000" i="1" dirty="0" smtClean="0"/>
              <a:t>diver</a:t>
            </a:r>
            <a:r>
              <a:rPr lang="en-US" sz="2000" i="1" dirty="0" smtClean="0"/>
              <a:t>“.</a:t>
            </a:r>
            <a:endParaRPr lang="en-US" sz="2000" i="1" dirty="0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</a:t>
            </a:r>
            <a:r>
              <a:rPr lang="nl-BE" dirty="0" smtClean="0"/>
              <a:t>: </a:t>
            </a:r>
            <a:r>
              <a:rPr lang="nl-BE" dirty="0"/>
              <a:t>Step description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57972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Methods, procedures, processing steps</a:t>
            </a:r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45" y="1088119"/>
            <a:ext cx="6165986" cy="4644168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235" y="2473037"/>
            <a:ext cx="5236805" cy="3674951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Metadata </a:t>
            </a:r>
            <a:r>
              <a:rPr lang="nl-BE" dirty="0" smtClean="0"/>
              <a:t>and data papers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384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869" y="3382181"/>
            <a:ext cx="3370662" cy="2053554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1316" y="3377514"/>
            <a:ext cx="4539052" cy="296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new Event </a:t>
            </a:r>
            <a:r>
              <a:rPr lang="en-US" dirty="0"/>
              <a:t>Core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179557"/>
            <a:ext cx="7140449" cy="5163664"/>
          </a:xfrm>
        </p:spPr>
        <p:txBody>
          <a:bodyPr>
            <a:normAutofit/>
          </a:bodyPr>
          <a:lstStyle/>
          <a:p>
            <a:r>
              <a:rPr lang="en-US" dirty="0" smtClean="0"/>
              <a:t>In IPT 2.3, you can select the new event core: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When creating new resources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When mapping terms 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Three classes are available: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Event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Location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err="1" smtClean="0"/>
              <a:t>GeologicalContext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2733" y="1309688"/>
            <a:ext cx="5478533" cy="4816475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841084" y="1614373"/>
            <a:ext cx="1638012" cy="126887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1371" y="2217064"/>
            <a:ext cx="562594" cy="43204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Event CORE – KEY TERMS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79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smtClean="0"/>
              <a:t>new DwC terms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4831" y="1156250"/>
            <a:ext cx="4761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b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ventID and parentEventID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41325" y="1738180"/>
            <a:ext cx="8290783" cy="2042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Sampling </a:t>
            </a:r>
            <a:r>
              <a:rPr lang="en-US" sz="2400" dirty="0"/>
              <a:t>events can be related to each other </a:t>
            </a:r>
            <a:r>
              <a:rPr lang="en-US" sz="2400" dirty="0" smtClean="0"/>
              <a:t>(</a:t>
            </a:r>
            <a:r>
              <a:rPr lang="en-US" sz="2400" dirty="0"/>
              <a:t>e.g</a:t>
            </a:r>
            <a:r>
              <a:rPr lang="en-US" sz="2400" dirty="0" smtClean="0"/>
              <a:t>. </a:t>
            </a:r>
            <a:r>
              <a:rPr lang="en-US" sz="2400" dirty="0"/>
              <a:t>nested samples) via a </a:t>
            </a:r>
            <a:r>
              <a:rPr lang="en-US" sz="2400" dirty="0" smtClean="0"/>
              <a:t>common </a:t>
            </a:r>
            <a:r>
              <a:rPr lang="en-US" sz="2400" dirty="0"/>
              <a:t>parent </a:t>
            </a:r>
            <a:r>
              <a:rPr lang="en-US" sz="2400" dirty="0" smtClean="0"/>
              <a:t>identifier.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Information </a:t>
            </a:r>
            <a:r>
              <a:rPr lang="en-US" sz="2400" dirty="0"/>
              <a:t>on the nature of the relationship (e.g. part of a monitoring series) can be </a:t>
            </a:r>
            <a:r>
              <a:rPr lang="en-US" sz="2400" dirty="0" smtClean="0"/>
              <a:t>described </a:t>
            </a:r>
            <a:r>
              <a:rPr lang="en-US" sz="2400" dirty="0"/>
              <a:t>in the project section of the accompanying metadata.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468129" y="3534472"/>
            <a:ext cx="5206313" cy="2627700"/>
            <a:chOff x="3468129" y="3419140"/>
            <a:chExt cx="5206313" cy="262770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129" y="3419140"/>
              <a:ext cx="5206313" cy="2488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3945924" y="5769841"/>
              <a:ext cx="4555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1200" dirty="0" smtClean="0">
                  <a:latin typeface="Arial Narrow" panose="020B0606020202030204" pitchFamily="34" charset="0"/>
                </a:rPr>
                <a:t>A Whittaker plot with sub-plots of varying area</a:t>
              </a:r>
              <a:endParaRPr lang="en-US" sz="1200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7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smtClean="0"/>
              <a:t>new DwC terms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4831" y="1156250"/>
            <a:ext cx="2141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sampleSize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709" y="2842050"/>
            <a:ext cx="294022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sampleSizeUnit </a:t>
            </a:r>
            <a:r>
              <a:rPr lang="en-US" dirty="0">
                <a:solidFill>
                  <a:srgbClr val="328127"/>
                </a:solidFill>
              </a:rPr>
              <a:t/>
            </a:r>
            <a:br>
              <a:rPr lang="en-US" dirty="0">
                <a:solidFill>
                  <a:srgbClr val="328127"/>
                </a:solidFill>
              </a:rPr>
            </a:b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34294" y="1738180"/>
            <a:ext cx="7897814" cy="1128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A numeric value for the time duration, length, area or volume involved in the sampling event.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40259" y="3414577"/>
            <a:ext cx="7982465" cy="1128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The unit of measurement used in the sampling event, e.g., minute, hour, day, </a:t>
            </a:r>
            <a:r>
              <a:rPr lang="en-US" sz="2400" dirty="0" err="1" smtClean="0"/>
              <a:t>metre</a:t>
            </a:r>
            <a:r>
              <a:rPr lang="en-US" sz="2400" dirty="0" smtClean="0"/>
              <a:t>, square </a:t>
            </a:r>
            <a:r>
              <a:rPr lang="en-US" sz="2400" dirty="0" err="1" smtClean="0"/>
              <a:t>metre</a:t>
            </a:r>
            <a:r>
              <a:rPr lang="en-US" sz="2400" dirty="0" smtClean="0"/>
              <a:t>, cubic </a:t>
            </a:r>
            <a:r>
              <a:rPr lang="en-US" sz="2400" dirty="0" err="1" smtClean="0"/>
              <a:t>metre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778445"/>
              </p:ext>
            </p:extLst>
          </p:nvPr>
        </p:nvGraphicFramePr>
        <p:xfrm>
          <a:off x="1493411" y="4535333"/>
          <a:ext cx="6096000" cy="1676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048000"/>
                <a:gridCol w="3048000"/>
              </a:tblGrid>
              <a:tr h="29499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sampleSize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sampleSizeUnit</a:t>
                      </a:r>
                      <a:endParaRPr lang="en-GB" sz="1600" dirty="0"/>
                    </a:p>
                  </a:txBody>
                  <a:tcPr/>
                </a:tc>
              </a:tr>
              <a:tr h="29499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hour</a:t>
                      </a:r>
                      <a:endParaRPr lang="en-GB" sz="1600" dirty="0"/>
                    </a:p>
                  </a:txBody>
                  <a:tcPr/>
                </a:tc>
              </a:tr>
              <a:tr h="29499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m2</a:t>
                      </a:r>
                      <a:endParaRPr lang="en-GB" sz="1600" dirty="0"/>
                    </a:p>
                  </a:txBody>
                  <a:tcPr/>
                </a:tc>
              </a:tr>
              <a:tr h="29499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litre</a:t>
                      </a:r>
                      <a:endParaRPr lang="en-GB" sz="1600" dirty="0"/>
                    </a:p>
                  </a:txBody>
                  <a:tcPr/>
                </a:tc>
              </a:tr>
              <a:tr h="294995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km</a:t>
                      </a: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92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Occurrence extension: KEY TERMS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7719" y="804738"/>
            <a:ext cx="5207141" cy="5390116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953992" y="2492604"/>
            <a:ext cx="1678894" cy="432048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018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smtClean="0"/>
              <a:t>Data: new </a:t>
            </a:r>
            <a:r>
              <a:rPr lang="nl-BE" sz="3200" dirty="0" err="1" smtClean="0"/>
              <a:t>DwC</a:t>
            </a:r>
            <a:r>
              <a:rPr lang="nl-BE" sz="3200" dirty="0" smtClean="0"/>
              <a:t> </a:t>
            </a:r>
            <a:r>
              <a:rPr lang="nl-BE" sz="3200" dirty="0" err="1" smtClean="0"/>
              <a:t>terms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54831" y="1024442"/>
            <a:ext cx="3260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organismQuantity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709" y="2809098"/>
            <a:ext cx="4074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organismQuantityType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34294" y="1606372"/>
            <a:ext cx="7897814" cy="11285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A number or enumeration value for the quantity of organisms. Use with </a:t>
            </a:r>
            <a:r>
              <a:rPr lang="en-US" sz="2400" dirty="0" err="1" smtClean="0"/>
              <a:t>organismQuantityType</a:t>
            </a:r>
            <a:r>
              <a:rPr lang="en-US" sz="2400" dirty="0" smtClean="0"/>
              <a:t> to indicate the type of entity that is being </a:t>
            </a:r>
            <a:r>
              <a:rPr lang="en-US" sz="2400" dirty="0" smtClean="0"/>
              <a:t>quantified.</a:t>
            </a:r>
            <a:endParaRPr lang="en-US" sz="2400" dirty="0" smtClean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40259" y="3381625"/>
            <a:ext cx="7982465" cy="1128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The type of entity to which the number or enumeration value reported for the quantity of organisms in </a:t>
            </a:r>
            <a:r>
              <a:rPr lang="en-US" sz="2400" dirty="0" err="1" smtClean="0"/>
              <a:t>organismQuantity</a:t>
            </a:r>
            <a:r>
              <a:rPr lang="en-US" sz="2400" dirty="0" smtClean="0"/>
              <a:t> refers.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014256"/>
              </p:ext>
            </p:extLst>
          </p:nvPr>
        </p:nvGraphicFramePr>
        <p:xfrm>
          <a:off x="1518125" y="4547694"/>
          <a:ext cx="6096000" cy="1676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048000"/>
                <a:gridCol w="3048000"/>
              </a:tblGrid>
              <a:tr h="22497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organismQuantity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organismQuantityType</a:t>
                      </a:r>
                      <a:endParaRPr lang="en-GB" sz="1600" dirty="0"/>
                    </a:p>
                  </a:txBody>
                  <a:tcPr/>
                </a:tc>
              </a:tr>
              <a:tr h="22497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Individuals</a:t>
                      </a:r>
                      <a:endParaRPr lang="en-GB" sz="1600" dirty="0"/>
                    </a:p>
                  </a:txBody>
                  <a:tcPr/>
                </a:tc>
              </a:tr>
              <a:tr h="22497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r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 smtClean="0"/>
                        <a:t>BraunBlanquetScale</a:t>
                      </a:r>
                      <a:endParaRPr lang="en-GB" sz="1600" dirty="0"/>
                    </a:p>
                  </a:txBody>
                  <a:tcPr/>
                </a:tc>
              </a:tr>
              <a:tr h="22497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31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%</a:t>
                      </a:r>
                      <a:r>
                        <a:rPr lang="es-ES" sz="1600" dirty="0" err="1" smtClean="0"/>
                        <a:t>Biomass</a:t>
                      </a:r>
                      <a:endParaRPr lang="en-GB" sz="1600" dirty="0"/>
                    </a:p>
                  </a:txBody>
                  <a:tcPr/>
                </a:tc>
              </a:tr>
              <a:tr h="22497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0.4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%</a:t>
                      </a:r>
                      <a:r>
                        <a:rPr lang="es-ES" sz="1600" dirty="0" err="1" smtClean="0"/>
                        <a:t>Species</a:t>
                      </a: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1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30635"/>
            <a:ext cx="8315999" cy="45259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we’ve got today is a lot of data records but probably not yet enough modeling on top of it to understand the </a:t>
            </a:r>
            <a:r>
              <a:rPr lang="en-US" sz="28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r>
              <a:rPr lang="en-US" sz="28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  <a:endParaRPr lang="en-US" sz="2800" dirty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sz="2800" dirty="0" smtClean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8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2800" i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now in a transitional period in which the challenges are less about gathering data than understanding what to do with </a:t>
            </a:r>
            <a:r>
              <a:rPr lang="en-US" sz="28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sz="28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 </a:t>
            </a:r>
            <a:endParaRPr lang="en-US" sz="2800" dirty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400050" lvl="1" indent="0" algn="r">
              <a:buNone/>
            </a:pPr>
            <a:r>
              <a:rPr lang="en-US" sz="1800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Ruby </a:t>
            </a:r>
            <a:r>
              <a:rPr lang="en-US" sz="18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Russell (2014) </a:t>
            </a:r>
            <a:r>
              <a:rPr lang="en-US" sz="1800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data brings new possibilities to biodiversity </a:t>
            </a:r>
            <a:r>
              <a:rPr lang="en-US" sz="1800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en-US" sz="1800" i="1" dirty="0" smtClean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i="1" dirty="0">
              <a:solidFill>
                <a:srgbClr val="3281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3895470" cy="1143000"/>
          </a:xfrm>
        </p:spPr>
        <p:txBody>
          <a:bodyPr/>
          <a:lstStyle/>
          <a:p>
            <a:r>
              <a:rPr lang="en-US" dirty="0" err="1" smtClean="0"/>
              <a:t>Deling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vegetasjonsdata</a:t>
            </a:r>
            <a:endParaRPr lang="en-US" dirty="0"/>
          </a:p>
        </p:txBody>
      </p:sp>
      <p:pic>
        <p:nvPicPr>
          <p:cNvPr id="4" name="Picture 3" descr="Screen Shot 2015-10-27 at 14.04.4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3" y="0"/>
            <a:ext cx="4680857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0564" y="1507765"/>
            <a:ext cx="391485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baseline="30000" dirty="0" smtClean="0"/>
              <a:t>Abstract</a:t>
            </a:r>
          </a:p>
          <a:p>
            <a:r>
              <a:rPr lang="en-US" sz="2400" baseline="30000" dirty="0" smtClean="0"/>
              <a:t>Vegetation </a:t>
            </a:r>
            <a:r>
              <a:rPr lang="en-US" sz="2400" baseline="30000" dirty="0"/>
              <a:t>data constitute an important knowledge base for research and management, but the sharing of data has been difficult to realize for various reasons. This report reviews important </a:t>
            </a:r>
            <a:r>
              <a:rPr lang="en-US" sz="2400" b="1" baseline="30000" dirty="0">
                <a:solidFill>
                  <a:srgbClr val="0000FF"/>
                </a:solidFill>
              </a:rPr>
              <a:t>legal principles for data sharing</a:t>
            </a:r>
            <a:r>
              <a:rPr lang="en-US" sz="2400" b="1" baseline="30000" dirty="0"/>
              <a:t> </a:t>
            </a:r>
            <a:r>
              <a:rPr lang="en-US" sz="2400" baseline="30000" dirty="0"/>
              <a:t>and collaboration, as well as possible </a:t>
            </a:r>
            <a:r>
              <a:rPr lang="en-US" sz="2400" b="1" baseline="30000" dirty="0">
                <a:solidFill>
                  <a:srgbClr val="0000FF"/>
                </a:solidFill>
              </a:rPr>
              <a:t>scientific and technical standards and solutions to facilitate data exchange</a:t>
            </a:r>
            <a:r>
              <a:rPr lang="en-US" sz="2400" baseline="30000" dirty="0"/>
              <a:t>. In order to demonstrate specific challenges related to sharing vegetation data, we used three different vegetation datasets throughout the report. Finally, we present a draft for a national infrastructure for sharing vegetation data where legal principles, standards for data flow, organization and responsibilities, measures and resource needs are considered.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79648" y="6431680"/>
            <a:ext cx="3935186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hlinkClick r:id="rId4"/>
              </a:rPr>
              <a:t>http://www.ntnu.no/vitenskapsmuseet/</a:t>
            </a:r>
            <a:r>
              <a:rPr lang="en-US" sz="2000" baseline="30000" dirty="0" smtClean="0">
                <a:hlinkClick r:id="rId4"/>
              </a:rPr>
              <a:t>publikasjoner</a:t>
            </a:r>
            <a:r>
              <a:rPr lang="en-US" sz="2000" baseline="30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2516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Data publishing workshop at NINA, Trondheim – 29-30 October 2015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1325" y="2698751"/>
            <a:ext cx="8054116" cy="3234267"/>
          </a:xfrm>
        </p:spPr>
        <p:txBody>
          <a:bodyPr/>
          <a:lstStyle/>
          <a:p>
            <a:r>
              <a:rPr lang="en-GB" sz="3600" b="1" dirty="0" smtClean="0">
                <a:solidFill>
                  <a:srgbClr val="3E9034"/>
                </a:solidFill>
              </a:rPr>
              <a:t>Introduction to sample-data publishing</a:t>
            </a:r>
            <a:endParaRPr lang="en-GB" sz="24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Credits: Larissa Smirnova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04975"/>
            <a:ext cx="9144000" cy="2943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81" y="2002093"/>
            <a:ext cx="3307650" cy="1051832"/>
          </a:xfrm>
          <a:prstGeom prst="rect">
            <a:avLst/>
          </a:prstGeom>
        </p:spPr>
      </p:pic>
      <p:pic>
        <p:nvPicPr>
          <p:cNvPr id="7" name="Picture 6" descr="GBIF-Norway-trans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3" y="0"/>
            <a:ext cx="4000500" cy="1168400"/>
          </a:xfrm>
          <a:prstGeom prst="rect">
            <a:avLst/>
          </a:prstGeom>
        </p:spPr>
      </p:pic>
      <p:pic>
        <p:nvPicPr>
          <p:cNvPr id="6" name="Picture 5" descr="Larissa Smirnov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583" y="4760245"/>
            <a:ext cx="788196" cy="100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BIF-PP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GBIF-PPT_2015</Template>
  <TotalTime>1491</TotalTime>
  <Words>2216</Words>
  <Application>Microsoft Macintosh PowerPoint</Application>
  <PresentationFormat>On-screen Show (4:3)</PresentationFormat>
  <Paragraphs>245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GBIF-PPT_2015</vt:lpstr>
      <vt:lpstr>Introduction to sample-data publishing</vt:lpstr>
      <vt:lpstr>INDEX</vt:lpstr>
      <vt:lpstr>sample-based data: our definition</vt:lpstr>
      <vt:lpstr>What is sample-based data?</vt:lpstr>
      <vt:lpstr>Vegetation plot data</vt:lpstr>
      <vt:lpstr>Vegetation plot data</vt:lpstr>
      <vt:lpstr>Insect trap data</vt:lpstr>
      <vt:lpstr>sample-based data is collected by...</vt:lpstr>
      <vt:lpstr> </vt:lpstr>
      <vt:lpstr>sample-based data is used by...</vt:lpstr>
      <vt:lpstr>EU BON, GBIF and ebvs</vt:lpstr>
      <vt:lpstr>What are EBVs?</vt:lpstr>
      <vt:lpstr>EBV Classes</vt:lpstr>
      <vt:lpstr>GBIF Event core</vt:lpstr>
      <vt:lpstr>applications of sample-based data (1/3)</vt:lpstr>
      <vt:lpstr>applications of sample-based data (2/3)</vt:lpstr>
      <vt:lpstr>applications of sample-based data (3/3)</vt:lpstr>
      <vt:lpstr>Enabling Sample-Data publishing: Star schema</vt:lpstr>
      <vt:lpstr>Enabling Sample-Data publishing: DWC vocabulary</vt:lpstr>
      <vt:lpstr>Enabling Sample-Data publishing: IPT v.2.3</vt:lpstr>
      <vt:lpstr>The importance of metadata</vt:lpstr>
      <vt:lpstr>METADATA: project data &amp; Sampling Methods</vt:lpstr>
      <vt:lpstr>Metadata EXAMPLE: Study extent</vt:lpstr>
      <vt:lpstr>metadata EXAMPLE: Sampling description</vt:lpstr>
      <vt:lpstr>metadata EXAMPLE: Quality control</vt:lpstr>
      <vt:lpstr>metadata EXAMPLE: Step description</vt:lpstr>
      <vt:lpstr>Metadata and data papers</vt:lpstr>
      <vt:lpstr>The new Event Core</vt:lpstr>
      <vt:lpstr>Event CORE – KEY TERMS</vt:lpstr>
      <vt:lpstr>new DwC terms</vt:lpstr>
      <vt:lpstr>new DwC terms</vt:lpstr>
      <vt:lpstr>Occurrence extension: KEY TERMS </vt:lpstr>
      <vt:lpstr>Data: new DwC terms</vt:lpstr>
      <vt:lpstr>PowerPoint Presentation</vt:lpstr>
      <vt:lpstr>Deling av vegetasjonsdata</vt:lpstr>
      <vt:lpstr>Introduction to sample-data publishing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04: Data publishing practice</dc:title>
  <dc:creator>Alberto González-Talaván</dc:creator>
  <cp:lastModifiedBy>Dag Endresen</cp:lastModifiedBy>
  <cp:revision>170</cp:revision>
  <cp:lastPrinted>2015-09-23T13:32:55Z</cp:lastPrinted>
  <dcterms:created xsi:type="dcterms:W3CDTF">2015-09-08T13:57:14Z</dcterms:created>
  <dcterms:modified xsi:type="dcterms:W3CDTF">2015-10-28T10:28:36Z</dcterms:modified>
</cp:coreProperties>
</file>