
<file path=[Content_Types].xml><?xml version="1.0" encoding="utf-8"?>
<Types xmlns="http://schemas.openxmlformats.org/package/2006/content-types">
  <Default Extension="xml" ContentType="application/xml"/>
  <Default Extension="jpg" ContentType="image/jpeg"/>
  <Default Extension="jpeg" ContentType="image/jpeg"/>
  <Default Extension="rels" ContentType="application/vnd.openxmlformats-package.relationships+xml"/>
  <Default Extension="wdp" ContentType="image/vnd.ms-photo"/>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0"/>
  </p:notesMasterIdLst>
  <p:handoutMasterIdLst>
    <p:handoutMasterId r:id="rId31"/>
  </p:handoutMasterIdLst>
  <p:sldIdLst>
    <p:sldId id="265" r:id="rId2"/>
    <p:sldId id="266" r:id="rId3"/>
    <p:sldId id="282" r:id="rId4"/>
    <p:sldId id="291" r:id="rId5"/>
    <p:sldId id="302" r:id="rId6"/>
    <p:sldId id="307" r:id="rId7"/>
    <p:sldId id="308" r:id="rId8"/>
    <p:sldId id="309" r:id="rId9"/>
    <p:sldId id="299" r:id="rId10"/>
    <p:sldId id="306" r:id="rId11"/>
    <p:sldId id="303" r:id="rId12"/>
    <p:sldId id="304" r:id="rId13"/>
    <p:sldId id="301" r:id="rId14"/>
    <p:sldId id="292" r:id="rId15"/>
    <p:sldId id="295" r:id="rId16"/>
    <p:sldId id="296" r:id="rId17"/>
    <p:sldId id="297" r:id="rId18"/>
    <p:sldId id="294" r:id="rId19"/>
    <p:sldId id="286" r:id="rId20"/>
    <p:sldId id="287" r:id="rId21"/>
    <p:sldId id="293" r:id="rId22"/>
    <p:sldId id="288" r:id="rId23"/>
    <p:sldId id="305" r:id="rId24"/>
    <p:sldId id="289" r:id="rId25"/>
    <p:sldId id="290" r:id="rId26"/>
    <p:sldId id="284" r:id="rId27"/>
    <p:sldId id="300" r:id="rId28"/>
    <p:sldId id="310" r:id="rId2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728">
          <p15:clr>
            <a:srgbClr val="A4A3A4"/>
          </p15:clr>
        </p15:guide>
        <p15:guide id="2" pos="349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28127"/>
    <a:srgbClr val="3E9034"/>
    <a:srgbClr val="285519"/>
    <a:srgbClr val="3FE905"/>
    <a:srgbClr val="36AD47"/>
    <a:srgbClr val="FDB002"/>
    <a:srgbClr val="7E785F"/>
    <a:srgbClr val="3A3533"/>
    <a:srgbClr val="6EB33E"/>
    <a:srgbClr val="124B3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6194" autoAdjust="0"/>
    <p:restoredTop sz="91033" autoAdjust="0"/>
  </p:normalViewPr>
  <p:slideViewPr>
    <p:cSldViewPr snapToGrid="0" snapToObjects="1">
      <p:cViewPr varScale="1">
        <p:scale>
          <a:sx n="101" d="100"/>
          <a:sy n="101" d="100"/>
        </p:scale>
        <p:origin x="-944" y="-120"/>
      </p:cViewPr>
      <p:guideLst>
        <p:guide orient="horz" pos="728"/>
        <p:guide pos="3493"/>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notesMaster" Target="notesMasters/notesMaster1.xml"/><Relationship Id="rId31" Type="http://schemas.openxmlformats.org/officeDocument/2006/relationships/handoutMaster" Target="handoutMasters/handoutMaster1.xml"/><Relationship Id="rId32" Type="http://schemas.openxmlformats.org/officeDocument/2006/relationships/printerSettings" Target="printerSettings/printerSettings1.bin"/><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A45D357-652C-AB41-8F95-13024464AB70}" type="datetimeFigureOut">
              <a:rPr lang="en-US" smtClean="0"/>
              <a:t>2015-10-27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23F35C4-CC97-7840-A522-E4995AD001E3}" type="slidenum">
              <a:rPr lang="en-US" smtClean="0"/>
              <a:t>‹#›</a:t>
            </a:fld>
            <a:endParaRPr lang="en-US"/>
          </a:p>
        </p:txBody>
      </p:sp>
    </p:spTree>
    <p:extLst>
      <p:ext uri="{BB962C8B-B14F-4D97-AF65-F5344CB8AC3E}">
        <p14:creationId xmlns:p14="http://schemas.microsoft.com/office/powerpoint/2010/main" val="35155964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5B5C11-D0F1-1F46-B28E-9084657905D0}" type="datetimeFigureOut">
              <a:rPr lang="en-US" smtClean="0"/>
              <a:t>2015-10-27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7A0329C-91F7-CD43-B485-EB526DB269DE}" type="slidenum">
              <a:rPr lang="en-US" smtClean="0"/>
              <a:t>‹#›</a:t>
            </a:fld>
            <a:endParaRPr lang="en-US"/>
          </a:p>
        </p:txBody>
      </p:sp>
    </p:spTree>
    <p:extLst>
      <p:ext uri="{BB962C8B-B14F-4D97-AF65-F5344CB8AC3E}">
        <p14:creationId xmlns:p14="http://schemas.microsoft.com/office/powerpoint/2010/main" val="316472460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 Id="rId3" Type="http://schemas.openxmlformats.org/officeDocument/2006/relationships/hyperlink" Target="http://arxiv.org/ct?url=http://dx.doi.org/10.1371/journal.pcbi.1003542&amp;v=85ae7514"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 Id="rId3" Type="http://schemas.openxmlformats.org/officeDocument/2006/relationships/hyperlink" Target="http://arxiv.org/ct?url=http://dx.doi.org/10.1371/journal.pcbi.1003542&amp;v=85ae7514"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commons.wikimedia.org/wiki/Flickr" TargetMode="External"/><Relationship Id="rId4" Type="http://schemas.openxmlformats.org/officeDocument/2006/relationships/hyperlink" Target="http://flickr.com/photos/14498569@N05/2434418686" TargetMode="External"/><Relationship Id="rId5" Type="http://schemas.openxmlformats.org/officeDocument/2006/relationships/hyperlink" Target="http://flickr.com/photos/14498569@N05" TargetMode="External"/><Relationship Id="rId6" Type="http://schemas.openxmlformats.org/officeDocument/2006/relationships/hyperlink" Target="http://commons.wikimedia.org/wiki/User:Gerolsteiner91" TargetMode="External"/><Relationship Id="rId7" Type="http://schemas.openxmlformats.org/officeDocument/2006/relationships/hyperlink" Target="http://en.wikipedia.org/wiki/en:Creative_Commons" TargetMode="External"/><Relationship Id="rId8" Type="http://schemas.openxmlformats.org/officeDocument/2006/relationships/hyperlink" Target="http://creativecommons.org/licenses/by-sa/2.0/deed.en" TargetMode="External"/><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dx.doi.org/10.3897/zookeys.150.2002" TargetMode="External"/><Relationship Id="rId4" Type="http://schemas.openxmlformats.org/officeDocument/2006/relationships/hyperlink" Target="http://dx.doi.org/10.1890/08-1494.1" TargetMode="External"/><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 Id="rId3" Type="http://schemas.openxmlformats.org/officeDocument/2006/relationships/hyperlink" Target="http://arctos.database.museum/guid/UAMb:Herb:123" TargetMode="Externa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err="1" smtClean="0"/>
              <a:t>Image</a:t>
            </a:r>
            <a:r>
              <a:rPr lang="es-ES" dirty="0" smtClean="0"/>
              <a:t> </a:t>
            </a:r>
            <a:r>
              <a:rPr lang="es-ES" dirty="0" err="1" smtClean="0"/>
              <a:t>from</a:t>
            </a:r>
            <a:r>
              <a:rPr lang="es-ES" dirty="0" smtClean="0"/>
              <a:t> </a:t>
            </a:r>
            <a:r>
              <a:rPr lang="es-ES" dirty="0" err="1" smtClean="0"/>
              <a:t>Abdulaziz</a:t>
            </a:r>
            <a:r>
              <a:rPr lang="es-ES" dirty="0" smtClean="0"/>
              <a:t> </a:t>
            </a:r>
            <a:r>
              <a:rPr lang="es-ES" dirty="0" err="1" smtClean="0"/>
              <a:t>Almansour</a:t>
            </a:r>
            <a:r>
              <a:rPr lang="es-ES" dirty="0" smtClean="0"/>
              <a:t>, </a:t>
            </a:r>
            <a:r>
              <a:rPr lang="es-ES" dirty="0" err="1" smtClean="0"/>
              <a:t>shared</a:t>
            </a:r>
            <a:r>
              <a:rPr lang="es-ES" dirty="0" smtClean="0"/>
              <a:t> </a:t>
            </a:r>
            <a:r>
              <a:rPr lang="es-ES" dirty="0" err="1" smtClean="0"/>
              <a:t>via</a:t>
            </a:r>
            <a:r>
              <a:rPr lang="es-ES" smtClean="0"/>
              <a:t> http://www.freeimages.com/photo/steps-1353099</a:t>
            </a:r>
            <a:endParaRPr lang="en-GB" dirty="0"/>
          </a:p>
        </p:txBody>
      </p:sp>
      <p:sp>
        <p:nvSpPr>
          <p:cNvPr id="4" name="Slide Number Placeholder 3"/>
          <p:cNvSpPr>
            <a:spLocks noGrp="1"/>
          </p:cNvSpPr>
          <p:nvPr>
            <p:ph type="sldNum" sz="quarter" idx="10"/>
          </p:nvPr>
        </p:nvSpPr>
        <p:spPr/>
        <p:txBody>
          <a:bodyPr/>
          <a:lstStyle/>
          <a:p>
            <a:fld id="{37A0329C-91F7-CD43-B485-EB526DB269DE}" type="slidenum">
              <a:rPr lang="en-US" smtClean="0"/>
              <a:t>1</a:t>
            </a:fld>
            <a:endParaRPr lang="en-US"/>
          </a:p>
        </p:txBody>
      </p:sp>
    </p:spTree>
    <p:extLst>
      <p:ext uri="{BB962C8B-B14F-4D97-AF65-F5344CB8AC3E}">
        <p14:creationId xmlns:p14="http://schemas.microsoft.com/office/powerpoint/2010/main" val="4549123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584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r>
              <a:rPr lang="en-US" dirty="0" smtClean="0">
                <a:latin typeface="Calibri" charset="0"/>
              </a:rPr>
              <a:t>GBIF is dependent on resolvable and stable</a:t>
            </a:r>
            <a:r>
              <a:rPr lang="en-US" baseline="0" dirty="0" smtClean="0">
                <a:latin typeface="Calibri" charset="0"/>
              </a:rPr>
              <a:t> identifiers for efficient functionality. Identifiers for occurrences and for datasets etc.</a:t>
            </a:r>
            <a:endParaRPr lang="en-US" dirty="0">
              <a:latin typeface="Calibri" charset="0"/>
            </a:endParaRPr>
          </a:p>
        </p:txBody>
      </p:sp>
      <p:sp>
        <p:nvSpPr>
          <p:cNvPr id="3584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5613" eaLnBrk="0" hangingPunct="0">
              <a:defRPr sz="2400">
                <a:solidFill>
                  <a:schemeClr val="tx1"/>
                </a:solidFill>
                <a:latin typeface="Arial" charset="0"/>
                <a:ea typeface="ＭＳ Ｐゴシック" charset="0"/>
                <a:cs typeface="ＭＳ Ｐゴシック" charset="0"/>
              </a:defRPr>
            </a:lvl1pPr>
            <a:lvl2pPr marL="742950" indent="-285750" defTabSz="455613" eaLnBrk="0" hangingPunct="0">
              <a:defRPr sz="2400">
                <a:solidFill>
                  <a:schemeClr val="tx1"/>
                </a:solidFill>
                <a:latin typeface="Arial" charset="0"/>
                <a:ea typeface="ＭＳ Ｐゴシック" charset="0"/>
              </a:defRPr>
            </a:lvl2pPr>
            <a:lvl3pPr marL="1143000" indent="-228600" defTabSz="455613" eaLnBrk="0" hangingPunct="0">
              <a:defRPr sz="2400">
                <a:solidFill>
                  <a:schemeClr val="tx1"/>
                </a:solidFill>
                <a:latin typeface="Arial" charset="0"/>
                <a:ea typeface="ＭＳ Ｐゴシック" charset="0"/>
              </a:defRPr>
            </a:lvl3pPr>
            <a:lvl4pPr marL="1600200" indent="-228600" defTabSz="455613" eaLnBrk="0" hangingPunct="0">
              <a:defRPr sz="2400">
                <a:solidFill>
                  <a:schemeClr val="tx1"/>
                </a:solidFill>
                <a:latin typeface="Arial" charset="0"/>
                <a:ea typeface="ＭＳ Ｐゴシック" charset="0"/>
              </a:defRPr>
            </a:lvl4pPr>
            <a:lvl5pPr marL="2057400" indent="-228600" defTabSz="455613" eaLnBrk="0" hangingPunct="0">
              <a:defRPr sz="2400">
                <a:solidFill>
                  <a:schemeClr val="tx1"/>
                </a:solidFill>
                <a:latin typeface="Arial" charset="0"/>
                <a:ea typeface="ＭＳ Ｐゴシック" charset="0"/>
              </a:defRPr>
            </a:lvl5pPr>
            <a:lvl6pPr marL="2514600" indent="-228600" defTabSz="4556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4556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4556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45561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27A5770-C9D9-DC4F-96D9-3E107505152C}" type="slidenum">
              <a:rPr lang="en-US" sz="1200"/>
              <a:pPr eaLnBrk="1" hangingPunct="1"/>
              <a:t>4</a:t>
            </a:fld>
            <a:endParaRPr lang="en-US"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endParaRPr lang="en-GB" dirty="0">
              <a:latin typeface="Calibri" charset="0"/>
            </a:endParaRPr>
          </a:p>
        </p:txBody>
      </p:sp>
      <p:sp>
        <p:nvSpPr>
          <p:cNvPr id="25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defRPr sz="1200">
                <a:solidFill>
                  <a:schemeClr val="tx1"/>
                </a:solidFill>
                <a:latin typeface="Calibri" charset="0"/>
                <a:ea typeface="ＭＳ Ｐゴシック" charset="0"/>
                <a:cs typeface="ＭＳ Ｐゴシック" charset="0"/>
              </a:defRPr>
            </a:lvl1pPr>
            <a:lvl2pPr marL="742950" indent="-285750" defTabSz="457200">
              <a:defRPr sz="1200">
                <a:solidFill>
                  <a:schemeClr val="tx1"/>
                </a:solidFill>
                <a:latin typeface="Calibri" charset="0"/>
                <a:ea typeface="ＭＳ Ｐゴシック" charset="0"/>
              </a:defRPr>
            </a:lvl2pPr>
            <a:lvl3pPr marL="1143000" indent="-228600" defTabSz="457200">
              <a:defRPr sz="1200">
                <a:solidFill>
                  <a:schemeClr val="tx1"/>
                </a:solidFill>
                <a:latin typeface="Calibri" charset="0"/>
                <a:ea typeface="ＭＳ Ｐゴシック" charset="0"/>
              </a:defRPr>
            </a:lvl3pPr>
            <a:lvl4pPr marL="1600200" indent="-228600" defTabSz="457200">
              <a:defRPr sz="1200">
                <a:solidFill>
                  <a:schemeClr val="tx1"/>
                </a:solidFill>
                <a:latin typeface="Calibri" charset="0"/>
                <a:ea typeface="ＭＳ Ｐゴシック" charset="0"/>
              </a:defRPr>
            </a:lvl4pPr>
            <a:lvl5pPr marL="2057400" indent="-228600" defTabSz="457200">
              <a:defRPr sz="1200">
                <a:solidFill>
                  <a:schemeClr val="tx1"/>
                </a:solidFill>
                <a:latin typeface="Calibri" charset="0"/>
                <a:ea typeface="ＭＳ Ｐゴシック" charset="0"/>
              </a:defRPr>
            </a:lvl5pPr>
            <a:lvl6pPr marL="2514600" indent="-228600" defTabSz="457200" eaLnBrk="0" fontAlgn="base" hangingPunct="0">
              <a:spcBef>
                <a:spcPct val="30000"/>
              </a:spcBef>
              <a:spcAft>
                <a:spcPct val="0"/>
              </a:spcAft>
              <a:defRPr sz="1200">
                <a:solidFill>
                  <a:schemeClr val="tx1"/>
                </a:solidFill>
                <a:latin typeface="Calibri" charset="0"/>
                <a:ea typeface="ＭＳ Ｐゴシック" charset="0"/>
              </a:defRPr>
            </a:lvl6pPr>
            <a:lvl7pPr marL="2971800" indent="-228600" defTabSz="457200" eaLnBrk="0" fontAlgn="base" hangingPunct="0">
              <a:spcBef>
                <a:spcPct val="30000"/>
              </a:spcBef>
              <a:spcAft>
                <a:spcPct val="0"/>
              </a:spcAft>
              <a:defRPr sz="1200">
                <a:solidFill>
                  <a:schemeClr val="tx1"/>
                </a:solidFill>
                <a:latin typeface="Calibri" charset="0"/>
                <a:ea typeface="ＭＳ Ｐゴシック" charset="0"/>
              </a:defRPr>
            </a:lvl7pPr>
            <a:lvl8pPr marL="3429000" indent="-228600" defTabSz="457200" eaLnBrk="0" fontAlgn="base" hangingPunct="0">
              <a:spcBef>
                <a:spcPct val="30000"/>
              </a:spcBef>
              <a:spcAft>
                <a:spcPct val="0"/>
              </a:spcAft>
              <a:defRPr sz="1200">
                <a:solidFill>
                  <a:schemeClr val="tx1"/>
                </a:solidFill>
                <a:latin typeface="Calibri" charset="0"/>
                <a:ea typeface="ＭＳ Ｐゴシック" charset="0"/>
              </a:defRPr>
            </a:lvl8pPr>
            <a:lvl9pPr marL="3886200" indent="-228600" defTabSz="457200" eaLnBrk="0" fontAlgn="base" hangingPunct="0">
              <a:spcBef>
                <a:spcPct val="30000"/>
              </a:spcBef>
              <a:spcAft>
                <a:spcPct val="0"/>
              </a:spcAft>
              <a:defRPr sz="1200">
                <a:solidFill>
                  <a:schemeClr val="tx1"/>
                </a:solidFill>
                <a:latin typeface="Calibri" charset="0"/>
                <a:ea typeface="ＭＳ Ｐゴシック" charset="0"/>
              </a:defRPr>
            </a:lvl9pPr>
          </a:lstStyle>
          <a:p>
            <a:fld id="{8DBE6C33-2A03-3C4E-959B-051EE72D3605}" type="slidenum">
              <a:rPr lang="en-US">
                <a:latin typeface="Arial" charset="0"/>
              </a:rPr>
              <a:pPr/>
              <a:t>5</a:t>
            </a:fld>
            <a:endParaRPr lang="en-US">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smtClean="0"/>
              <a:t>Data Management Plan,</a:t>
            </a:r>
            <a:r>
              <a:rPr lang="en-US" i="1" baseline="0" dirty="0" smtClean="0"/>
              <a:t> </a:t>
            </a:r>
            <a:r>
              <a:rPr lang="en-US" i="1" dirty="0" smtClean="0"/>
              <a:t>http://d7.library.gatech.edu/research-data/data-management-plan-components</a:t>
            </a:r>
          </a:p>
          <a:p>
            <a:r>
              <a:rPr lang="en-US" i="1" dirty="0" smtClean="0"/>
              <a:t>Graphics created by </a:t>
            </a:r>
            <a:r>
              <a:rPr lang="en-US" i="1" dirty="0" err="1" smtClean="0"/>
              <a:t>Jørgen</a:t>
            </a:r>
            <a:r>
              <a:rPr lang="en-US" i="1" dirty="0" smtClean="0"/>
              <a:t> Stamp and published under a Creative Commons Attribution 2.5 Denmark License.</a:t>
            </a:r>
          </a:p>
          <a:p>
            <a:pPr marL="0" marR="0" indent="0" algn="l" defTabSz="457200" rtl="0" eaLnBrk="1" fontAlgn="auto" latinLnBrk="0" hangingPunct="1">
              <a:lnSpc>
                <a:spcPct val="100000"/>
              </a:lnSpc>
              <a:spcBef>
                <a:spcPts val="0"/>
              </a:spcBef>
              <a:spcAft>
                <a:spcPts val="0"/>
              </a:spcAft>
              <a:buClrTx/>
              <a:buSzTx/>
              <a:buFontTx/>
              <a:buNone/>
              <a:tabLst/>
              <a:defRPr/>
            </a:pPr>
            <a:r>
              <a:rPr lang="en-US" b="1" dirty="0" smtClean="0"/>
              <a:t>10 Simple Rules for the Care and Feeding of Scientific Data,</a:t>
            </a:r>
            <a:r>
              <a:rPr lang="en-US" b="1" baseline="0" dirty="0" smtClean="0"/>
              <a:t> </a:t>
            </a:r>
            <a:r>
              <a:rPr lang="en-US" dirty="0" smtClean="0"/>
              <a:t>http://</a:t>
            </a:r>
            <a:r>
              <a:rPr lang="en-US" dirty="0" err="1" smtClean="0"/>
              <a:t>arxiv.org</a:t>
            </a:r>
            <a:r>
              <a:rPr lang="en-US" dirty="0" smtClean="0"/>
              <a:t>/abs/1401.2134, doi:</a:t>
            </a:r>
            <a:r>
              <a:rPr lang="nb-NO" dirty="0" smtClean="0">
                <a:hlinkClick r:id="rId3"/>
              </a:rPr>
              <a:t>10.1371/journal.pcbi.1003542</a:t>
            </a:r>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6</a:t>
            </a:fld>
            <a:endParaRPr lang="en-US"/>
          </a:p>
        </p:txBody>
      </p:sp>
    </p:spTree>
    <p:extLst>
      <p:ext uri="{BB962C8B-B14F-4D97-AF65-F5344CB8AC3E}">
        <p14:creationId xmlns:p14="http://schemas.microsoft.com/office/powerpoint/2010/main" val="20338372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smtClean="0"/>
              <a:t>Data Management </a:t>
            </a:r>
            <a:r>
              <a:rPr lang="en-US" i="1" smtClean="0"/>
              <a:t>Plan,</a:t>
            </a:r>
            <a:r>
              <a:rPr lang="en-US" i="1" baseline="0" smtClean="0"/>
              <a:t> </a:t>
            </a:r>
            <a:r>
              <a:rPr lang="en-US" i="1" smtClean="0"/>
              <a:t>http</a:t>
            </a:r>
            <a:r>
              <a:rPr lang="en-US" i="1" dirty="0" smtClean="0"/>
              <a:t>://d7.library.gatech.edu/research-data/data-management-plan-components</a:t>
            </a:r>
          </a:p>
          <a:p>
            <a:r>
              <a:rPr lang="en-US" i="1" dirty="0" smtClean="0"/>
              <a:t>Graphics created by </a:t>
            </a:r>
            <a:r>
              <a:rPr lang="en-US" i="1" dirty="0" err="1" smtClean="0"/>
              <a:t>Jørgen</a:t>
            </a:r>
            <a:r>
              <a:rPr lang="en-US" i="1" dirty="0" smtClean="0"/>
              <a:t> Stamp and published under a Creative Commons Attribution 2.5 Denmark License.</a:t>
            </a:r>
          </a:p>
          <a:p>
            <a:pPr marL="0" marR="0" indent="0" algn="l" defTabSz="457200" rtl="0" eaLnBrk="1" fontAlgn="auto" latinLnBrk="0" hangingPunct="1">
              <a:lnSpc>
                <a:spcPct val="100000"/>
              </a:lnSpc>
              <a:spcBef>
                <a:spcPts val="0"/>
              </a:spcBef>
              <a:spcAft>
                <a:spcPts val="0"/>
              </a:spcAft>
              <a:buClrTx/>
              <a:buSzTx/>
              <a:buFontTx/>
              <a:buNone/>
              <a:tabLst/>
              <a:defRPr/>
            </a:pPr>
            <a:r>
              <a:rPr lang="en-US" b="1" dirty="0" smtClean="0"/>
              <a:t>10 Simple Rules for the Care and Feeding of Scientific Data,</a:t>
            </a:r>
            <a:r>
              <a:rPr lang="en-US" b="1" baseline="0" dirty="0" smtClean="0"/>
              <a:t> </a:t>
            </a:r>
            <a:r>
              <a:rPr lang="en-US" dirty="0" smtClean="0"/>
              <a:t>http://</a:t>
            </a:r>
            <a:r>
              <a:rPr lang="en-US" dirty="0" err="1" smtClean="0"/>
              <a:t>arxiv.org</a:t>
            </a:r>
            <a:r>
              <a:rPr lang="en-US" dirty="0" smtClean="0"/>
              <a:t>/abs/1401.2134, doi:</a:t>
            </a:r>
            <a:r>
              <a:rPr lang="nb-NO" dirty="0" smtClean="0">
                <a:hlinkClick r:id="rId3"/>
              </a:rPr>
              <a:t>10.1371/journal.pcbi.1003542</a:t>
            </a:r>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7</a:t>
            </a:fld>
            <a:endParaRPr lang="en-US"/>
          </a:p>
        </p:txBody>
      </p:sp>
    </p:spTree>
    <p:extLst>
      <p:ext uri="{BB962C8B-B14F-4D97-AF65-F5344CB8AC3E}">
        <p14:creationId xmlns:p14="http://schemas.microsoft.com/office/powerpoint/2010/main" val="20338372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dataverse.org</a:t>
            </a:r>
            <a:r>
              <a:rPr lang="en-US" dirty="0" smtClean="0"/>
              <a:t>/</a:t>
            </a:r>
          </a:p>
          <a:p>
            <a:r>
              <a:rPr lang="en-US" dirty="0" smtClean="0"/>
              <a:t>http://</a:t>
            </a:r>
            <a:r>
              <a:rPr lang="en-US" dirty="0" err="1" smtClean="0"/>
              <a:t>figshare.com</a:t>
            </a:r>
            <a:r>
              <a:rPr lang="en-US" dirty="0" smtClean="0"/>
              <a:t>/</a:t>
            </a:r>
          </a:p>
          <a:p>
            <a:r>
              <a:rPr lang="en-US" dirty="0" smtClean="0"/>
              <a:t>https://</a:t>
            </a:r>
            <a:r>
              <a:rPr lang="en-US" dirty="0" err="1" smtClean="0"/>
              <a:t>zenodo.org</a:t>
            </a:r>
            <a:r>
              <a:rPr lang="en-US" dirty="0" smtClean="0"/>
              <a:t>/</a:t>
            </a:r>
          </a:p>
          <a:p>
            <a:r>
              <a:rPr lang="en-US" dirty="0" smtClean="0"/>
              <a:t>http://</a:t>
            </a:r>
            <a:r>
              <a:rPr lang="en-US" dirty="0" err="1" smtClean="0"/>
              <a:t>datadryad.org</a:t>
            </a:r>
            <a:r>
              <a:rPr lang="en-US" dirty="0" smtClean="0"/>
              <a:t>/</a:t>
            </a:r>
          </a:p>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8</a:t>
            </a:fld>
            <a:endParaRPr lang="en-US"/>
          </a:p>
        </p:txBody>
      </p:sp>
    </p:spTree>
    <p:extLst>
      <p:ext uri="{BB962C8B-B14F-4D97-AF65-F5344CB8AC3E}">
        <p14:creationId xmlns:p14="http://schemas.microsoft.com/office/powerpoint/2010/main" val="38071269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https://b2share.eudat.eu/record/136</a:t>
            </a:r>
          </a:p>
          <a:p>
            <a:r>
              <a:rPr lang="en-US" dirty="0" smtClean="0"/>
              <a:t>https://b2share.eudat.eu/record/136/files/</a:t>
            </a:r>
            <a:r>
              <a:rPr lang="en-US" dirty="0" err="1" smtClean="0"/>
              <a:t>dwca-nxl.zip?version</a:t>
            </a:r>
            <a:r>
              <a:rPr lang="en-US" dirty="0" smtClean="0"/>
              <a:t>=1&amp;download=1</a:t>
            </a:r>
            <a:endParaRPr lang="en-US" dirty="0"/>
          </a:p>
        </p:txBody>
      </p:sp>
      <p:sp>
        <p:nvSpPr>
          <p:cNvPr id="4" name="Slide Number Placeholder 3"/>
          <p:cNvSpPr>
            <a:spLocks noGrp="1"/>
          </p:cNvSpPr>
          <p:nvPr>
            <p:ph type="sldNum" sz="quarter" idx="10"/>
          </p:nvPr>
        </p:nvSpPr>
        <p:spPr/>
        <p:txBody>
          <a:bodyPr/>
          <a:lstStyle/>
          <a:p>
            <a:fld id="{D210F011-38A0-9E4A-BAB2-32730077BCD1}" type="slidenum">
              <a:rPr lang="en-US" smtClean="0"/>
              <a:t>9</a:t>
            </a:fld>
            <a:endParaRPr lang="en-US"/>
          </a:p>
        </p:txBody>
      </p:sp>
    </p:spTree>
    <p:extLst>
      <p:ext uri="{BB962C8B-B14F-4D97-AF65-F5344CB8AC3E}">
        <p14:creationId xmlns:p14="http://schemas.microsoft.com/office/powerpoint/2010/main" val="15659220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endParaRPr lang="en-GB" dirty="0">
              <a:latin typeface="Calibri" charset="0"/>
            </a:endParaRPr>
          </a:p>
        </p:txBody>
      </p:sp>
      <p:sp>
        <p:nvSpPr>
          <p:cNvPr id="25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defRPr sz="1200">
                <a:solidFill>
                  <a:schemeClr val="tx1"/>
                </a:solidFill>
                <a:latin typeface="Calibri" charset="0"/>
                <a:ea typeface="ＭＳ Ｐゴシック" charset="0"/>
                <a:cs typeface="ＭＳ Ｐゴシック" charset="0"/>
              </a:defRPr>
            </a:lvl1pPr>
            <a:lvl2pPr marL="742950" indent="-285750" defTabSz="457200">
              <a:defRPr sz="1200">
                <a:solidFill>
                  <a:schemeClr val="tx1"/>
                </a:solidFill>
                <a:latin typeface="Calibri" charset="0"/>
                <a:ea typeface="ＭＳ Ｐゴシック" charset="0"/>
              </a:defRPr>
            </a:lvl2pPr>
            <a:lvl3pPr marL="1143000" indent="-228600" defTabSz="457200">
              <a:defRPr sz="1200">
                <a:solidFill>
                  <a:schemeClr val="tx1"/>
                </a:solidFill>
                <a:latin typeface="Calibri" charset="0"/>
                <a:ea typeface="ＭＳ Ｐゴシック" charset="0"/>
              </a:defRPr>
            </a:lvl3pPr>
            <a:lvl4pPr marL="1600200" indent="-228600" defTabSz="457200">
              <a:defRPr sz="1200">
                <a:solidFill>
                  <a:schemeClr val="tx1"/>
                </a:solidFill>
                <a:latin typeface="Calibri" charset="0"/>
                <a:ea typeface="ＭＳ Ｐゴシック" charset="0"/>
              </a:defRPr>
            </a:lvl4pPr>
            <a:lvl5pPr marL="2057400" indent="-228600" defTabSz="457200">
              <a:defRPr sz="1200">
                <a:solidFill>
                  <a:schemeClr val="tx1"/>
                </a:solidFill>
                <a:latin typeface="Calibri" charset="0"/>
                <a:ea typeface="ＭＳ Ｐゴシック" charset="0"/>
              </a:defRPr>
            </a:lvl5pPr>
            <a:lvl6pPr marL="2514600" indent="-228600" defTabSz="457200" eaLnBrk="0" fontAlgn="base" hangingPunct="0">
              <a:spcBef>
                <a:spcPct val="30000"/>
              </a:spcBef>
              <a:spcAft>
                <a:spcPct val="0"/>
              </a:spcAft>
              <a:defRPr sz="1200">
                <a:solidFill>
                  <a:schemeClr val="tx1"/>
                </a:solidFill>
                <a:latin typeface="Calibri" charset="0"/>
                <a:ea typeface="ＭＳ Ｐゴシック" charset="0"/>
              </a:defRPr>
            </a:lvl6pPr>
            <a:lvl7pPr marL="2971800" indent="-228600" defTabSz="457200" eaLnBrk="0" fontAlgn="base" hangingPunct="0">
              <a:spcBef>
                <a:spcPct val="30000"/>
              </a:spcBef>
              <a:spcAft>
                <a:spcPct val="0"/>
              </a:spcAft>
              <a:defRPr sz="1200">
                <a:solidFill>
                  <a:schemeClr val="tx1"/>
                </a:solidFill>
                <a:latin typeface="Calibri" charset="0"/>
                <a:ea typeface="ＭＳ Ｐゴシック" charset="0"/>
              </a:defRPr>
            </a:lvl7pPr>
            <a:lvl8pPr marL="3429000" indent="-228600" defTabSz="457200" eaLnBrk="0" fontAlgn="base" hangingPunct="0">
              <a:spcBef>
                <a:spcPct val="30000"/>
              </a:spcBef>
              <a:spcAft>
                <a:spcPct val="0"/>
              </a:spcAft>
              <a:defRPr sz="1200">
                <a:solidFill>
                  <a:schemeClr val="tx1"/>
                </a:solidFill>
                <a:latin typeface="Calibri" charset="0"/>
                <a:ea typeface="ＭＳ Ｐゴシック" charset="0"/>
              </a:defRPr>
            </a:lvl8pPr>
            <a:lvl9pPr marL="3886200" indent="-228600" defTabSz="457200" eaLnBrk="0" fontAlgn="base" hangingPunct="0">
              <a:spcBef>
                <a:spcPct val="30000"/>
              </a:spcBef>
              <a:spcAft>
                <a:spcPct val="0"/>
              </a:spcAft>
              <a:defRPr sz="1200">
                <a:solidFill>
                  <a:schemeClr val="tx1"/>
                </a:solidFill>
                <a:latin typeface="Calibri" charset="0"/>
                <a:ea typeface="ＭＳ Ｐゴシック" charset="0"/>
              </a:defRPr>
            </a:lvl9pPr>
          </a:lstStyle>
          <a:p>
            <a:fld id="{8DBE6C33-2A03-3C4E-959B-051EE72D3605}" type="slidenum">
              <a:rPr lang="en-US">
                <a:latin typeface="Arial" charset="0"/>
              </a:rPr>
              <a:pPr/>
              <a:t>10</a:t>
            </a:fld>
            <a:endParaRPr lang="en-US">
              <a:latin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Slide Image Placeholder 1"/>
          <p:cNvSpPr>
            <a:spLocks noGrp="1" noRot="1" noChangeAspec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1264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b="1">
                <a:latin typeface="Calibri" charset="0"/>
              </a:rPr>
              <a:t>Image </a:t>
            </a:r>
            <a:r>
              <a:rPr lang="en-US">
                <a:latin typeface="Calibri" charset="0"/>
              </a:rPr>
              <a:t>originally posted to </a:t>
            </a:r>
            <a:r>
              <a:rPr lang="en-US" b="1">
                <a:latin typeface="Calibri" charset="0"/>
                <a:hlinkClick r:id="rId3" tooltip="Flickr"/>
              </a:rPr>
              <a:t>Flickr</a:t>
            </a:r>
            <a:r>
              <a:rPr lang="en-US">
                <a:latin typeface="Calibri" charset="0"/>
              </a:rPr>
              <a:t> as </a:t>
            </a:r>
            <a:r>
              <a:rPr lang="en-US">
                <a:latin typeface="Calibri" charset="0"/>
                <a:hlinkClick r:id="rId4"/>
              </a:rPr>
              <a:t>folder</a:t>
            </a:r>
            <a:r>
              <a:rPr lang="en-US">
                <a:latin typeface="Calibri" charset="0"/>
              </a:rPr>
              <a:t> </a:t>
            </a:r>
            <a:r>
              <a:rPr lang="en-US" b="1">
                <a:latin typeface="Calibri" charset="0"/>
              </a:rPr>
              <a:t>Author</a:t>
            </a:r>
            <a:r>
              <a:rPr lang="en-US">
                <a:latin typeface="Calibri" charset="0"/>
              </a:rPr>
              <a:t> </a:t>
            </a:r>
            <a:r>
              <a:rPr lang="en-US">
                <a:latin typeface="Calibri" charset="0"/>
                <a:hlinkClick r:id="rId5"/>
              </a:rPr>
              <a:t>Niklas Bildhauer</a:t>
            </a:r>
            <a:r>
              <a:rPr lang="en-US">
                <a:latin typeface="Calibri" charset="0"/>
              </a:rPr>
              <a:t> (who also is </a:t>
            </a:r>
            <a:r>
              <a:rPr lang="en-US">
                <a:latin typeface="Calibri" charset="0"/>
                <a:hlinkClick r:id="rId6" tooltip="User:Gerolsteiner91"/>
              </a:rPr>
              <a:t>User gerolsteiner91</a:t>
            </a:r>
            <a:r>
              <a:rPr lang="en-US">
                <a:latin typeface="Calibri" charset="0"/>
              </a:rPr>
              <a:t>. </a:t>
            </a:r>
            <a:r>
              <a:rPr lang="cs-CZ">
                <a:latin typeface="Calibri" charset="0"/>
              </a:rPr>
              <a:t>http://flickr.com/photos/14498569@N05/2434418686. Licensed under the </a:t>
            </a:r>
            <a:r>
              <a:rPr lang="cs-CZ">
                <a:latin typeface="Calibri" charset="0"/>
                <a:hlinkClick r:id="rId7" tooltip="w:en:Creative Commons"/>
              </a:rPr>
              <a:t>Creative Commons</a:t>
            </a:r>
            <a:r>
              <a:rPr lang="cs-CZ">
                <a:latin typeface="Calibri" charset="0"/>
              </a:rPr>
              <a:t> </a:t>
            </a:r>
            <a:r>
              <a:rPr lang="cs-CZ">
                <a:latin typeface="Calibri" charset="0"/>
                <a:hlinkClick r:id="rId8"/>
              </a:rPr>
              <a:t>Attribution-Share Alike 2.0 Generic</a:t>
            </a:r>
            <a:r>
              <a:rPr lang="cs-CZ">
                <a:latin typeface="Calibri" charset="0"/>
              </a:rPr>
              <a:t> license. http://commons.wikimedia.org/wiki/File:FileStack.jpg</a:t>
            </a:r>
            <a:endParaRPr lang="en-US">
              <a:latin typeface="Calibri" charset="0"/>
            </a:endParaRPr>
          </a:p>
        </p:txBody>
      </p:sp>
      <p:sp>
        <p:nvSpPr>
          <p:cNvPr id="11264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5613" eaLnBrk="0" hangingPunct="0">
              <a:defRPr sz="2400">
                <a:solidFill>
                  <a:schemeClr val="tx1"/>
                </a:solidFill>
                <a:latin typeface="Arial" charset="0"/>
                <a:ea typeface="ＭＳ Ｐゴシック" charset="0"/>
                <a:cs typeface="ＭＳ Ｐゴシック" charset="0"/>
              </a:defRPr>
            </a:lvl1pPr>
            <a:lvl2pPr marL="742950" indent="-285750" defTabSz="455613" eaLnBrk="0" hangingPunct="0">
              <a:defRPr sz="2400">
                <a:solidFill>
                  <a:schemeClr val="tx1"/>
                </a:solidFill>
                <a:latin typeface="Arial" charset="0"/>
                <a:ea typeface="ＭＳ Ｐゴシック" charset="0"/>
              </a:defRPr>
            </a:lvl2pPr>
            <a:lvl3pPr marL="1143000" indent="-228600" defTabSz="455613" eaLnBrk="0" hangingPunct="0">
              <a:defRPr sz="2400">
                <a:solidFill>
                  <a:schemeClr val="tx1"/>
                </a:solidFill>
                <a:latin typeface="Arial" charset="0"/>
                <a:ea typeface="ＭＳ Ｐゴシック" charset="0"/>
              </a:defRPr>
            </a:lvl3pPr>
            <a:lvl4pPr marL="1600200" indent="-228600" defTabSz="455613" eaLnBrk="0" hangingPunct="0">
              <a:defRPr sz="2400">
                <a:solidFill>
                  <a:schemeClr val="tx1"/>
                </a:solidFill>
                <a:latin typeface="Arial" charset="0"/>
                <a:ea typeface="ＭＳ Ｐゴシック" charset="0"/>
              </a:defRPr>
            </a:lvl4pPr>
            <a:lvl5pPr marL="2057400" indent="-228600" defTabSz="455613" eaLnBrk="0" hangingPunct="0">
              <a:defRPr sz="2400">
                <a:solidFill>
                  <a:schemeClr val="tx1"/>
                </a:solidFill>
                <a:latin typeface="Arial" charset="0"/>
                <a:ea typeface="ＭＳ Ｐゴシック" charset="0"/>
              </a:defRPr>
            </a:lvl5pPr>
            <a:lvl6pPr marL="2514600" indent="-228600" defTabSz="4556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4556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4556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45561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9BE37E2-AD1E-F24B-A6FC-3432D02F577B}" type="slidenum">
              <a:rPr lang="en-US" sz="1200"/>
              <a:pPr eaLnBrk="1" hangingPunct="1"/>
              <a:t>11</a:t>
            </a:fld>
            <a:endParaRPr lang="en-US"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9421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Calibri" charset="0"/>
              </a:rPr>
              <a:t>http://www.gbif.org/publishingdata/summary</a:t>
            </a:r>
          </a:p>
          <a:p>
            <a:r>
              <a:rPr lang="en-US">
                <a:latin typeface="Calibri" charset="0"/>
              </a:rPr>
              <a:t>http://www.gbif.org/ipt</a:t>
            </a:r>
          </a:p>
        </p:txBody>
      </p:sp>
      <p:sp>
        <p:nvSpPr>
          <p:cNvPr id="9421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defTabSz="5238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5238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5238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523875" eaLnBrk="0" fontAlgn="base" hangingPunct="0">
              <a:spcBef>
                <a:spcPct val="0"/>
              </a:spcBef>
              <a:spcAft>
                <a:spcPct val="0"/>
              </a:spcAft>
              <a:defRPr sz="2400">
                <a:solidFill>
                  <a:schemeClr val="tx1"/>
                </a:solidFill>
                <a:latin typeface="Arial" charset="0"/>
                <a:ea typeface="ＭＳ Ｐゴシック" charset="0"/>
              </a:defRPr>
            </a:lvl9pPr>
          </a:lstStyle>
          <a:p>
            <a:pPr defTabSz="523875" eaLnBrk="1" hangingPunct="1"/>
            <a:fld id="{5032DE14-996F-C642-A121-FB7B2A0653B8}" type="slidenum">
              <a:rPr lang="en-US" sz="1200">
                <a:latin typeface="Calibri" charset="0"/>
                <a:cs typeface="Arial" charset="0"/>
              </a:rPr>
              <a:pPr defTabSz="523875" eaLnBrk="1" hangingPunct="1"/>
              <a:t>12</a:t>
            </a:fld>
            <a:endParaRPr lang="en-US" sz="1200">
              <a:latin typeface="Calibri" charset="0"/>
              <a:cs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0240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Calibri" charset="0"/>
            </a:endParaRPr>
          </a:p>
        </p:txBody>
      </p:sp>
      <p:sp>
        <p:nvSpPr>
          <p:cNvPr id="10240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defTabSz="5238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5238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5238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523875" eaLnBrk="0" fontAlgn="base" hangingPunct="0">
              <a:spcBef>
                <a:spcPct val="0"/>
              </a:spcBef>
              <a:spcAft>
                <a:spcPct val="0"/>
              </a:spcAft>
              <a:defRPr sz="2400">
                <a:solidFill>
                  <a:schemeClr val="tx1"/>
                </a:solidFill>
                <a:latin typeface="Arial" charset="0"/>
                <a:ea typeface="ＭＳ Ｐゴシック" charset="0"/>
              </a:defRPr>
            </a:lvl9pPr>
          </a:lstStyle>
          <a:p>
            <a:pPr defTabSz="523875" eaLnBrk="1" hangingPunct="1"/>
            <a:fld id="{D942EB82-1B0E-5F4C-B4C5-523AE918FBA9}" type="slidenum">
              <a:rPr lang="en-US" sz="1200">
                <a:latin typeface="Calibri" charset="0"/>
                <a:cs typeface="Arial" charset="0"/>
              </a:rPr>
              <a:pPr defTabSz="523875" eaLnBrk="1" hangingPunct="1"/>
              <a:t>13</a:t>
            </a:fld>
            <a:endParaRPr lang="en-US" sz="1200">
              <a:latin typeface="Calibri" charset="0"/>
              <a:cs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r>
              <a:rPr lang="en-GB" dirty="0" smtClean="0">
                <a:latin typeface="Calibri" charset="0"/>
              </a:rPr>
              <a:t>http://www.gbif.org/</a:t>
            </a:r>
            <a:r>
              <a:rPr lang="en-GB" dirty="0" err="1" smtClean="0">
                <a:latin typeface="Calibri" charset="0"/>
              </a:rPr>
              <a:t>publishingdata</a:t>
            </a:r>
            <a:r>
              <a:rPr lang="en-GB" dirty="0" smtClean="0">
                <a:latin typeface="Calibri" charset="0"/>
              </a:rPr>
              <a:t>/</a:t>
            </a:r>
            <a:r>
              <a:rPr lang="en-GB" dirty="0" err="1" smtClean="0">
                <a:latin typeface="Calibri" charset="0"/>
              </a:rPr>
              <a:t>datapapers</a:t>
            </a:r>
            <a:endParaRPr lang="en-GB" dirty="0">
              <a:latin typeface="Calibri" charset="0"/>
            </a:endParaRPr>
          </a:p>
        </p:txBody>
      </p:sp>
      <p:sp>
        <p:nvSpPr>
          <p:cNvPr id="25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defRPr sz="1200">
                <a:solidFill>
                  <a:schemeClr val="tx1"/>
                </a:solidFill>
                <a:latin typeface="Calibri" charset="0"/>
                <a:ea typeface="ＭＳ Ｐゴシック" charset="0"/>
                <a:cs typeface="ＭＳ Ｐゴシック" charset="0"/>
              </a:defRPr>
            </a:lvl1pPr>
            <a:lvl2pPr marL="742950" indent="-285750" defTabSz="457200">
              <a:defRPr sz="1200">
                <a:solidFill>
                  <a:schemeClr val="tx1"/>
                </a:solidFill>
                <a:latin typeface="Calibri" charset="0"/>
                <a:ea typeface="ＭＳ Ｐゴシック" charset="0"/>
              </a:defRPr>
            </a:lvl2pPr>
            <a:lvl3pPr marL="1143000" indent="-228600" defTabSz="457200">
              <a:defRPr sz="1200">
                <a:solidFill>
                  <a:schemeClr val="tx1"/>
                </a:solidFill>
                <a:latin typeface="Calibri" charset="0"/>
                <a:ea typeface="ＭＳ Ｐゴシック" charset="0"/>
              </a:defRPr>
            </a:lvl3pPr>
            <a:lvl4pPr marL="1600200" indent="-228600" defTabSz="457200">
              <a:defRPr sz="1200">
                <a:solidFill>
                  <a:schemeClr val="tx1"/>
                </a:solidFill>
                <a:latin typeface="Calibri" charset="0"/>
                <a:ea typeface="ＭＳ Ｐゴシック" charset="0"/>
              </a:defRPr>
            </a:lvl4pPr>
            <a:lvl5pPr marL="2057400" indent="-228600" defTabSz="457200">
              <a:defRPr sz="1200">
                <a:solidFill>
                  <a:schemeClr val="tx1"/>
                </a:solidFill>
                <a:latin typeface="Calibri" charset="0"/>
                <a:ea typeface="ＭＳ Ｐゴシック" charset="0"/>
              </a:defRPr>
            </a:lvl5pPr>
            <a:lvl6pPr marL="2514600" indent="-228600" defTabSz="457200" eaLnBrk="0" fontAlgn="base" hangingPunct="0">
              <a:spcBef>
                <a:spcPct val="30000"/>
              </a:spcBef>
              <a:spcAft>
                <a:spcPct val="0"/>
              </a:spcAft>
              <a:defRPr sz="1200">
                <a:solidFill>
                  <a:schemeClr val="tx1"/>
                </a:solidFill>
                <a:latin typeface="Calibri" charset="0"/>
                <a:ea typeface="ＭＳ Ｐゴシック" charset="0"/>
              </a:defRPr>
            </a:lvl6pPr>
            <a:lvl7pPr marL="2971800" indent="-228600" defTabSz="457200" eaLnBrk="0" fontAlgn="base" hangingPunct="0">
              <a:spcBef>
                <a:spcPct val="30000"/>
              </a:spcBef>
              <a:spcAft>
                <a:spcPct val="0"/>
              </a:spcAft>
              <a:defRPr sz="1200">
                <a:solidFill>
                  <a:schemeClr val="tx1"/>
                </a:solidFill>
                <a:latin typeface="Calibri" charset="0"/>
                <a:ea typeface="ＭＳ Ｐゴシック" charset="0"/>
              </a:defRPr>
            </a:lvl7pPr>
            <a:lvl8pPr marL="3429000" indent="-228600" defTabSz="457200" eaLnBrk="0" fontAlgn="base" hangingPunct="0">
              <a:spcBef>
                <a:spcPct val="30000"/>
              </a:spcBef>
              <a:spcAft>
                <a:spcPct val="0"/>
              </a:spcAft>
              <a:defRPr sz="1200">
                <a:solidFill>
                  <a:schemeClr val="tx1"/>
                </a:solidFill>
                <a:latin typeface="Calibri" charset="0"/>
                <a:ea typeface="ＭＳ Ｐゴシック" charset="0"/>
              </a:defRPr>
            </a:lvl8pPr>
            <a:lvl9pPr marL="3886200" indent="-228600" defTabSz="457200" eaLnBrk="0" fontAlgn="base" hangingPunct="0">
              <a:spcBef>
                <a:spcPct val="30000"/>
              </a:spcBef>
              <a:spcAft>
                <a:spcPct val="0"/>
              </a:spcAft>
              <a:defRPr sz="1200">
                <a:solidFill>
                  <a:schemeClr val="tx1"/>
                </a:solidFill>
                <a:latin typeface="Calibri" charset="0"/>
                <a:ea typeface="ＭＳ Ｐゴシック" charset="0"/>
              </a:defRPr>
            </a:lvl9pPr>
          </a:lstStyle>
          <a:p>
            <a:fld id="{8DBE6C33-2A03-3C4E-959B-051EE72D3605}" type="slidenum">
              <a:rPr lang="en-US">
                <a:latin typeface="Arial" charset="0"/>
              </a:rPr>
              <a:pPr/>
              <a:t>14</a:t>
            </a:fld>
            <a:endParaRPr lang="en-US">
              <a:latin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Image Placeholder 1"/>
          <p:cNvSpPr>
            <a:spLocks noGrp="1" noRot="1" noChangeAspect="1"/>
          </p:cNvSpPr>
          <p:nvPr>
            <p:ph type="sldImg"/>
          </p:nvPr>
        </p:nvSpPr>
        <p:spPr bwMode="auto">
          <a:xfrm>
            <a:off x="1006475" y="685800"/>
            <a:ext cx="484505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9216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marL="0" marR="0" indent="0" algn="l" defTabSz="524386" rtl="0" eaLnBrk="1" fontAlgn="auto" latinLnBrk="0" hangingPunct="1">
              <a:lnSpc>
                <a:spcPct val="100000"/>
              </a:lnSpc>
              <a:spcBef>
                <a:spcPts val="0"/>
              </a:spcBef>
              <a:spcAft>
                <a:spcPts val="0"/>
              </a:spcAft>
              <a:buClrTx/>
              <a:buSzTx/>
              <a:buFontTx/>
              <a:buNone/>
              <a:tabLst/>
              <a:defRPr/>
            </a:pPr>
            <a:r>
              <a:rPr lang="en-GB" b="1" dirty="0" smtClean="0">
                <a:latin typeface="Calibri" charset="0"/>
              </a:rPr>
              <a:t>Biodiversity Data Journal</a:t>
            </a:r>
            <a:r>
              <a:rPr lang="en-GB" dirty="0" smtClean="0">
                <a:latin typeface="Calibri" charset="0"/>
              </a:rPr>
              <a:t> </a:t>
            </a:r>
            <a:r>
              <a:rPr lang="en-GB" b="1" dirty="0" smtClean="0">
                <a:latin typeface="Calibri" charset="0"/>
              </a:rPr>
              <a:t>(BDJ)</a:t>
            </a:r>
            <a:r>
              <a:rPr lang="en-GB" dirty="0" smtClean="0">
                <a:latin typeface="Calibri" charset="0"/>
              </a:rPr>
              <a:t> is a community peer-reviewed, open-access, comprehensive online platform, designed to accelerate publishing, dissemination and sharing of biodiversity-related data of any kind. http://</a:t>
            </a:r>
            <a:r>
              <a:rPr lang="en-GB" dirty="0" err="1" smtClean="0">
                <a:latin typeface="Calibri" charset="0"/>
              </a:rPr>
              <a:t>www.pensoft.net</a:t>
            </a:r>
            <a:r>
              <a:rPr lang="en-GB" dirty="0" smtClean="0">
                <a:latin typeface="Calibri" charset="0"/>
              </a:rPr>
              <a:t>/journals/</a:t>
            </a:r>
            <a:r>
              <a:rPr lang="en-GB" dirty="0" err="1" smtClean="0">
                <a:latin typeface="Calibri" charset="0"/>
              </a:rPr>
              <a:t>bdj</a:t>
            </a:r>
            <a:r>
              <a:rPr lang="en-GB" dirty="0" smtClean="0">
                <a:latin typeface="Calibri" charset="0"/>
              </a:rPr>
              <a:t> </a:t>
            </a:r>
            <a:endParaRPr lang="en-US" dirty="0" smtClean="0">
              <a:latin typeface="Calibri" charset="0"/>
            </a:endParaRPr>
          </a:p>
          <a:p>
            <a:pPr eaLnBrk="1" hangingPunct="1"/>
            <a:endParaRPr lang="en-US" dirty="0" smtClean="0">
              <a:latin typeface="Calibri" charset="0"/>
            </a:endParaRPr>
          </a:p>
          <a:p>
            <a:pPr eaLnBrk="1" hangingPunct="1"/>
            <a:r>
              <a:rPr lang="en-US" dirty="0" smtClean="0">
                <a:latin typeface="Calibri" charset="0"/>
              </a:rPr>
              <a:t>Some examples:</a:t>
            </a:r>
          </a:p>
          <a:p>
            <a:pPr eaLnBrk="1" hangingPunct="1"/>
            <a:r>
              <a:rPr lang="en-US" dirty="0" smtClean="0">
                <a:latin typeface="Calibri" charset="0"/>
              </a:rPr>
              <a:t>* </a:t>
            </a:r>
            <a:r>
              <a:rPr lang="en-US" dirty="0" err="1" smtClean="0">
                <a:latin typeface="Calibri" charset="0"/>
              </a:rPr>
              <a:t>Narwade</a:t>
            </a:r>
            <a:r>
              <a:rPr lang="en-US" dirty="0" smtClean="0">
                <a:latin typeface="Calibri" charset="0"/>
              </a:rPr>
              <a:t>, S., </a:t>
            </a:r>
            <a:r>
              <a:rPr lang="en-US" dirty="0" err="1" smtClean="0">
                <a:latin typeface="Calibri" charset="0"/>
              </a:rPr>
              <a:t>Kalra</a:t>
            </a:r>
            <a:r>
              <a:rPr lang="en-US" dirty="0" smtClean="0">
                <a:latin typeface="Calibri" charset="0"/>
              </a:rPr>
              <a:t>, M., </a:t>
            </a:r>
            <a:r>
              <a:rPr lang="en-US" dirty="0" err="1" smtClean="0">
                <a:latin typeface="Calibri" charset="0"/>
              </a:rPr>
              <a:t>Jagdish</a:t>
            </a:r>
            <a:r>
              <a:rPr lang="en-US" dirty="0" smtClean="0">
                <a:latin typeface="Calibri" charset="0"/>
              </a:rPr>
              <a:t>, R., </a:t>
            </a:r>
            <a:r>
              <a:rPr lang="en-US" dirty="0" err="1" smtClean="0">
                <a:latin typeface="Calibri" charset="0"/>
              </a:rPr>
              <a:t>Varier</a:t>
            </a:r>
            <a:r>
              <a:rPr lang="en-US" dirty="0" smtClean="0">
                <a:latin typeface="Calibri" charset="0"/>
              </a:rPr>
              <a:t>, D., </a:t>
            </a:r>
            <a:r>
              <a:rPr lang="en-US" dirty="0" err="1" smtClean="0">
                <a:latin typeface="Calibri" charset="0"/>
              </a:rPr>
              <a:t>Satpute</a:t>
            </a:r>
            <a:r>
              <a:rPr lang="en-US" dirty="0" smtClean="0">
                <a:latin typeface="Calibri" charset="0"/>
              </a:rPr>
              <a:t>, S., Khan, N., </a:t>
            </a:r>
            <a:r>
              <a:rPr lang="en-US" dirty="0" err="1" smtClean="0">
                <a:latin typeface="Calibri" charset="0"/>
              </a:rPr>
              <a:t>Talukdar</a:t>
            </a:r>
            <a:r>
              <a:rPr lang="en-US" dirty="0" smtClean="0">
                <a:latin typeface="Calibri" charset="0"/>
              </a:rPr>
              <a:t>, G., et al. (2011). Literature based species occurrence data of birds of northeast India. </a:t>
            </a:r>
            <a:r>
              <a:rPr lang="en-US" i="1" dirty="0" smtClean="0">
                <a:latin typeface="Calibri" charset="0"/>
              </a:rPr>
              <a:t>ZooKeys</a:t>
            </a:r>
            <a:r>
              <a:rPr lang="en-US" dirty="0" smtClean="0">
                <a:latin typeface="Calibri" charset="0"/>
              </a:rPr>
              <a:t>, </a:t>
            </a:r>
            <a:r>
              <a:rPr lang="en-US" i="1" dirty="0" smtClean="0">
                <a:latin typeface="Calibri" charset="0"/>
              </a:rPr>
              <a:t>150</a:t>
            </a:r>
            <a:r>
              <a:rPr lang="en-US" dirty="0" smtClean="0">
                <a:latin typeface="Calibri" charset="0"/>
              </a:rPr>
              <a:t>: 407-417. Pensoft Publishers. DOI: </a:t>
            </a:r>
            <a:r>
              <a:rPr lang="en-US" dirty="0" smtClean="0">
                <a:latin typeface="Calibri" charset="0"/>
                <a:hlinkClick r:id="rId3"/>
              </a:rPr>
              <a:t>10.3897/zookeys.150.2002</a:t>
            </a:r>
            <a:endParaRPr lang="en-US" dirty="0" smtClean="0">
              <a:latin typeface="Calibri" charset="0"/>
            </a:endParaRPr>
          </a:p>
          <a:p>
            <a:pPr eaLnBrk="1" hangingPunct="1"/>
            <a:r>
              <a:rPr lang="en-US" dirty="0" smtClean="0">
                <a:latin typeface="Calibri" charset="0"/>
              </a:rPr>
              <a:t>* Jones, K. E., </a:t>
            </a:r>
            <a:r>
              <a:rPr lang="en-US" dirty="0" err="1" smtClean="0">
                <a:latin typeface="Calibri" charset="0"/>
              </a:rPr>
              <a:t>Bielby</a:t>
            </a:r>
            <a:r>
              <a:rPr lang="en-US" dirty="0" smtClean="0">
                <a:latin typeface="Calibri" charset="0"/>
              </a:rPr>
              <a:t>, J., </a:t>
            </a:r>
            <a:r>
              <a:rPr lang="en-US" dirty="0" err="1" smtClean="0">
                <a:latin typeface="Calibri" charset="0"/>
              </a:rPr>
              <a:t>Cardillo</a:t>
            </a:r>
            <a:r>
              <a:rPr lang="en-US" dirty="0" smtClean="0">
                <a:latin typeface="Calibri" charset="0"/>
              </a:rPr>
              <a:t>, M., Fritz, S. A., </a:t>
            </a:r>
            <a:r>
              <a:rPr lang="en-US" dirty="0" err="1" smtClean="0">
                <a:latin typeface="Calibri" charset="0"/>
              </a:rPr>
              <a:t>OʼDell</a:t>
            </a:r>
            <a:r>
              <a:rPr lang="en-US" dirty="0" smtClean="0">
                <a:latin typeface="Calibri" charset="0"/>
              </a:rPr>
              <a:t>, J., </a:t>
            </a:r>
            <a:r>
              <a:rPr lang="en-US" dirty="0" err="1" smtClean="0">
                <a:latin typeface="Calibri" charset="0"/>
              </a:rPr>
              <a:t>Orme</a:t>
            </a:r>
            <a:r>
              <a:rPr lang="en-US" dirty="0" smtClean="0">
                <a:latin typeface="Calibri" charset="0"/>
              </a:rPr>
              <a:t>, C. D. L., Safi, K., et al. (2009). </a:t>
            </a:r>
            <a:r>
              <a:rPr lang="en-US" dirty="0" err="1" smtClean="0">
                <a:latin typeface="Calibri" charset="0"/>
              </a:rPr>
              <a:t>PanTHERIA</a:t>
            </a:r>
            <a:r>
              <a:rPr lang="en-US" dirty="0" smtClean="0">
                <a:latin typeface="Calibri" charset="0"/>
              </a:rPr>
              <a:t>: a species-level database of life history, ecology, and geography of extant and recently extinct mammals. (W. K. Michener, Ed.) </a:t>
            </a:r>
            <a:r>
              <a:rPr lang="en-US" i="1" dirty="0" smtClean="0">
                <a:latin typeface="Calibri" charset="0"/>
              </a:rPr>
              <a:t>Ecology</a:t>
            </a:r>
            <a:r>
              <a:rPr lang="en-US" dirty="0" smtClean="0">
                <a:latin typeface="Calibri" charset="0"/>
              </a:rPr>
              <a:t>, </a:t>
            </a:r>
            <a:r>
              <a:rPr lang="en-US" i="1" dirty="0" smtClean="0">
                <a:latin typeface="Calibri" charset="0"/>
              </a:rPr>
              <a:t>90</a:t>
            </a:r>
            <a:r>
              <a:rPr lang="en-US" dirty="0" smtClean="0">
                <a:latin typeface="Calibri" charset="0"/>
              </a:rPr>
              <a:t>(9): 2648. Ecological Society of America. DOI: </a:t>
            </a:r>
            <a:r>
              <a:rPr lang="en-US" dirty="0" smtClean="0">
                <a:latin typeface="Calibri" charset="0"/>
                <a:hlinkClick r:id="rId4"/>
              </a:rPr>
              <a:t>10.1890/08-1494.1</a:t>
            </a:r>
            <a:endParaRPr lang="en-US" dirty="0" smtClean="0">
              <a:latin typeface="Calibri" charset="0"/>
            </a:endParaRPr>
          </a:p>
        </p:txBody>
      </p:sp>
      <p:sp>
        <p:nvSpPr>
          <p:cNvPr id="9216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5613" eaLnBrk="0" hangingPunct="0">
              <a:defRPr sz="2400">
                <a:solidFill>
                  <a:schemeClr val="tx1"/>
                </a:solidFill>
                <a:latin typeface="Arial" charset="0"/>
                <a:ea typeface="ＭＳ Ｐゴシック" charset="0"/>
                <a:cs typeface="ＭＳ Ｐゴシック" charset="0"/>
              </a:defRPr>
            </a:lvl1pPr>
            <a:lvl2pPr marL="742950" indent="-285750" defTabSz="455613" eaLnBrk="0" hangingPunct="0">
              <a:defRPr sz="2400">
                <a:solidFill>
                  <a:schemeClr val="tx1"/>
                </a:solidFill>
                <a:latin typeface="Arial" charset="0"/>
                <a:ea typeface="ＭＳ Ｐゴシック" charset="0"/>
              </a:defRPr>
            </a:lvl2pPr>
            <a:lvl3pPr marL="1143000" indent="-228600" defTabSz="455613" eaLnBrk="0" hangingPunct="0">
              <a:defRPr sz="2400">
                <a:solidFill>
                  <a:schemeClr val="tx1"/>
                </a:solidFill>
                <a:latin typeface="Arial" charset="0"/>
                <a:ea typeface="ＭＳ Ｐゴシック" charset="0"/>
              </a:defRPr>
            </a:lvl3pPr>
            <a:lvl4pPr marL="1600200" indent="-228600" defTabSz="455613" eaLnBrk="0" hangingPunct="0">
              <a:defRPr sz="2400">
                <a:solidFill>
                  <a:schemeClr val="tx1"/>
                </a:solidFill>
                <a:latin typeface="Arial" charset="0"/>
                <a:ea typeface="ＭＳ Ｐゴシック" charset="0"/>
              </a:defRPr>
            </a:lvl4pPr>
            <a:lvl5pPr marL="2057400" indent="-228600" defTabSz="455613" eaLnBrk="0" hangingPunct="0">
              <a:defRPr sz="2400">
                <a:solidFill>
                  <a:schemeClr val="tx1"/>
                </a:solidFill>
                <a:latin typeface="Arial" charset="0"/>
                <a:ea typeface="ＭＳ Ｐゴシック" charset="0"/>
              </a:defRPr>
            </a:lvl5pPr>
            <a:lvl6pPr marL="2514600" indent="-228600" defTabSz="4556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4556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4556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45561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30F62F6-D865-3642-8CE4-9C1D444575B1}" type="slidenum">
              <a:rPr lang="en-US" sz="1200"/>
              <a:pPr eaLnBrk="1" hangingPunct="1"/>
              <a:t>15</a:t>
            </a:fld>
            <a:endParaRPr lang="en-US" sz="12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lstStyle/>
          <a:p>
            <a:r>
              <a:rPr lang="en-US" dirty="0" smtClean="0"/>
              <a:t>GBIF (2011). GBIF Metadata Profile – How-to Guide, (contributed by </a:t>
            </a:r>
            <a:r>
              <a:rPr lang="en-US" dirty="0" err="1" smtClean="0"/>
              <a:t>Ó</a:t>
            </a:r>
            <a:r>
              <a:rPr lang="en-US" dirty="0" smtClean="0"/>
              <a:t> Tuama, </a:t>
            </a:r>
            <a:r>
              <a:rPr lang="en-US" dirty="0" err="1" smtClean="0"/>
              <a:t>Eamonn</a:t>
            </a:r>
            <a:r>
              <a:rPr lang="en-US" dirty="0" smtClean="0"/>
              <a:t>, </a:t>
            </a:r>
            <a:r>
              <a:rPr lang="en-US" dirty="0" err="1" smtClean="0"/>
              <a:t>Braak</a:t>
            </a:r>
            <a:r>
              <a:rPr lang="en-US" dirty="0" smtClean="0"/>
              <a:t>, K. Remsen, D.), Copenhagen: Global Biodiversity Information Facility, 11 </a:t>
            </a:r>
            <a:r>
              <a:rPr lang="en-US" dirty="0" err="1" smtClean="0"/>
              <a:t>pp</a:t>
            </a:r>
            <a:r>
              <a:rPr lang="en-US" dirty="0" smtClean="0"/>
              <a:t>, accessible online at http://</a:t>
            </a:r>
            <a:r>
              <a:rPr lang="en-US" dirty="0" err="1" smtClean="0"/>
              <a:t>links.gbif.org</a:t>
            </a:r>
            <a:r>
              <a:rPr lang="en-US" dirty="0" smtClean="0"/>
              <a:t>/gbif_metadata_profile_howto_en_v1/,</a:t>
            </a:r>
            <a:r>
              <a:rPr lang="en-US" baseline="0" dirty="0" smtClean="0"/>
              <a:t> </a:t>
            </a:r>
            <a:r>
              <a:rPr lang="en-US" dirty="0" smtClean="0"/>
              <a:t>http://www.gbif.org/resources/2561</a:t>
            </a:r>
          </a:p>
          <a:p>
            <a:endParaRPr lang="en-US" dirty="0"/>
          </a:p>
        </p:txBody>
      </p:sp>
      <p:sp>
        <p:nvSpPr>
          <p:cNvPr id="4" name="Slide Number Placeholder 3"/>
          <p:cNvSpPr>
            <a:spLocks noGrp="1"/>
          </p:cNvSpPr>
          <p:nvPr>
            <p:ph type="sldNum" sz="quarter" idx="10"/>
          </p:nvPr>
        </p:nvSpPr>
        <p:spPr/>
        <p:txBody>
          <a:bodyPr/>
          <a:lstStyle/>
          <a:p>
            <a:fld id="{D210F011-38A0-9E4A-BAB2-32730077BCD1}" type="slidenum">
              <a:rPr lang="en-US" smtClean="0"/>
              <a:t>16</a:t>
            </a:fld>
            <a:endParaRPr lang="en-US"/>
          </a:p>
        </p:txBody>
      </p:sp>
    </p:spTree>
    <p:extLst>
      <p:ext uri="{BB962C8B-B14F-4D97-AF65-F5344CB8AC3E}">
        <p14:creationId xmlns:p14="http://schemas.microsoft.com/office/powerpoint/2010/main" val="11546276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First workshop in Oslo, 2-3 December 2014: http://</a:t>
            </a:r>
            <a:r>
              <a:rPr lang="en-US" dirty="0" err="1" smtClean="0"/>
              <a:t>goo.gl</a:t>
            </a:r>
            <a:r>
              <a:rPr lang="en-US" dirty="0" smtClean="0"/>
              <a:t>/GtW1Vx</a:t>
            </a:r>
          </a:p>
          <a:p>
            <a:r>
              <a:rPr lang="en-US" dirty="0" smtClean="0"/>
              <a:t>Teacher: Dimitri </a:t>
            </a:r>
            <a:r>
              <a:rPr lang="en-US" dirty="0" err="1" smtClean="0"/>
              <a:t>Brosens</a:t>
            </a:r>
            <a:r>
              <a:rPr lang="en-US" dirty="0" smtClean="0"/>
              <a:t>, GBIF Belgium</a:t>
            </a:r>
            <a:endParaRPr lang="en-US" dirty="0"/>
          </a:p>
        </p:txBody>
      </p:sp>
      <p:sp>
        <p:nvSpPr>
          <p:cNvPr id="4" name="Slide Number Placeholder 3"/>
          <p:cNvSpPr>
            <a:spLocks noGrp="1"/>
          </p:cNvSpPr>
          <p:nvPr>
            <p:ph type="sldNum" sz="quarter" idx="10"/>
          </p:nvPr>
        </p:nvSpPr>
        <p:spPr/>
        <p:txBody>
          <a:bodyPr/>
          <a:lstStyle/>
          <a:p>
            <a:fld id="{D210F011-38A0-9E4A-BAB2-32730077BCD1}" type="slidenum">
              <a:rPr lang="en-US" smtClean="0"/>
              <a:t>17</a:t>
            </a:fld>
            <a:endParaRPr lang="en-US"/>
          </a:p>
        </p:txBody>
      </p:sp>
    </p:spTree>
    <p:extLst>
      <p:ext uri="{BB962C8B-B14F-4D97-AF65-F5344CB8AC3E}">
        <p14:creationId xmlns:p14="http://schemas.microsoft.com/office/powerpoint/2010/main" val="13941927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endParaRPr lang="en-GB">
              <a:latin typeface="Calibri" charset="0"/>
            </a:endParaRPr>
          </a:p>
        </p:txBody>
      </p:sp>
      <p:sp>
        <p:nvSpPr>
          <p:cNvPr id="25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defRPr sz="1200">
                <a:solidFill>
                  <a:schemeClr val="tx1"/>
                </a:solidFill>
                <a:latin typeface="Calibri" charset="0"/>
                <a:ea typeface="ＭＳ Ｐゴシック" charset="0"/>
                <a:cs typeface="ＭＳ Ｐゴシック" charset="0"/>
              </a:defRPr>
            </a:lvl1pPr>
            <a:lvl2pPr marL="742950" indent="-285750" defTabSz="457200">
              <a:defRPr sz="1200">
                <a:solidFill>
                  <a:schemeClr val="tx1"/>
                </a:solidFill>
                <a:latin typeface="Calibri" charset="0"/>
                <a:ea typeface="ＭＳ Ｐゴシック" charset="0"/>
              </a:defRPr>
            </a:lvl2pPr>
            <a:lvl3pPr marL="1143000" indent="-228600" defTabSz="457200">
              <a:defRPr sz="1200">
                <a:solidFill>
                  <a:schemeClr val="tx1"/>
                </a:solidFill>
                <a:latin typeface="Calibri" charset="0"/>
                <a:ea typeface="ＭＳ Ｐゴシック" charset="0"/>
              </a:defRPr>
            </a:lvl3pPr>
            <a:lvl4pPr marL="1600200" indent="-228600" defTabSz="457200">
              <a:defRPr sz="1200">
                <a:solidFill>
                  <a:schemeClr val="tx1"/>
                </a:solidFill>
                <a:latin typeface="Calibri" charset="0"/>
                <a:ea typeface="ＭＳ Ｐゴシック" charset="0"/>
              </a:defRPr>
            </a:lvl4pPr>
            <a:lvl5pPr marL="2057400" indent="-228600" defTabSz="457200">
              <a:defRPr sz="1200">
                <a:solidFill>
                  <a:schemeClr val="tx1"/>
                </a:solidFill>
                <a:latin typeface="Calibri" charset="0"/>
                <a:ea typeface="ＭＳ Ｐゴシック" charset="0"/>
              </a:defRPr>
            </a:lvl5pPr>
            <a:lvl6pPr marL="2514600" indent="-228600" defTabSz="457200" eaLnBrk="0" fontAlgn="base" hangingPunct="0">
              <a:spcBef>
                <a:spcPct val="30000"/>
              </a:spcBef>
              <a:spcAft>
                <a:spcPct val="0"/>
              </a:spcAft>
              <a:defRPr sz="1200">
                <a:solidFill>
                  <a:schemeClr val="tx1"/>
                </a:solidFill>
                <a:latin typeface="Calibri" charset="0"/>
                <a:ea typeface="ＭＳ Ｐゴシック" charset="0"/>
              </a:defRPr>
            </a:lvl6pPr>
            <a:lvl7pPr marL="2971800" indent="-228600" defTabSz="457200" eaLnBrk="0" fontAlgn="base" hangingPunct="0">
              <a:spcBef>
                <a:spcPct val="30000"/>
              </a:spcBef>
              <a:spcAft>
                <a:spcPct val="0"/>
              </a:spcAft>
              <a:defRPr sz="1200">
                <a:solidFill>
                  <a:schemeClr val="tx1"/>
                </a:solidFill>
                <a:latin typeface="Calibri" charset="0"/>
                <a:ea typeface="ＭＳ Ｐゴシック" charset="0"/>
              </a:defRPr>
            </a:lvl7pPr>
            <a:lvl8pPr marL="3429000" indent="-228600" defTabSz="457200" eaLnBrk="0" fontAlgn="base" hangingPunct="0">
              <a:spcBef>
                <a:spcPct val="30000"/>
              </a:spcBef>
              <a:spcAft>
                <a:spcPct val="0"/>
              </a:spcAft>
              <a:defRPr sz="1200">
                <a:solidFill>
                  <a:schemeClr val="tx1"/>
                </a:solidFill>
                <a:latin typeface="Calibri" charset="0"/>
                <a:ea typeface="ＭＳ Ｐゴシック" charset="0"/>
              </a:defRPr>
            </a:lvl8pPr>
            <a:lvl9pPr marL="3886200" indent="-228600" defTabSz="457200" eaLnBrk="0" fontAlgn="base" hangingPunct="0">
              <a:spcBef>
                <a:spcPct val="30000"/>
              </a:spcBef>
              <a:spcAft>
                <a:spcPct val="0"/>
              </a:spcAft>
              <a:defRPr sz="1200">
                <a:solidFill>
                  <a:schemeClr val="tx1"/>
                </a:solidFill>
                <a:latin typeface="Calibri" charset="0"/>
                <a:ea typeface="ＭＳ Ｐゴシック" charset="0"/>
              </a:defRPr>
            </a:lvl9pPr>
          </a:lstStyle>
          <a:p>
            <a:fld id="{8DBE6C33-2A03-3C4E-959B-051EE72D3605}" type="slidenum">
              <a:rPr lang="en-US">
                <a:latin typeface="Arial" charset="0"/>
              </a:rPr>
              <a:pPr/>
              <a:t>18</a:t>
            </a:fld>
            <a:endParaRPr lang="en-US">
              <a:latin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Modified</a:t>
            </a:r>
            <a:r>
              <a:rPr lang="en-US" baseline="0" dirty="0" smtClean="0"/>
              <a:t> from </a:t>
            </a:r>
            <a:r>
              <a:rPr lang="en-US" sz="800" b="1" kern="1200" dirty="0" smtClean="0">
                <a:solidFill>
                  <a:schemeClr val="tx1"/>
                </a:solidFill>
                <a:latin typeface="+mn-lt"/>
                <a:ea typeface="+mn-ea"/>
                <a:cs typeface="+mn-cs"/>
              </a:rPr>
              <a:t>1B </a:t>
            </a:r>
            <a:r>
              <a:rPr lang="en-US" sz="800" kern="1200" dirty="0" smtClean="0">
                <a:solidFill>
                  <a:schemeClr val="tx1"/>
                </a:solidFill>
                <a:latin typeface="+mn-lt"/>
                <a:ea typeface="+mn-ea"/>
                <a:cs typeface="+mn-cs"/>
              </a:rPr>
              <a:t>Publishing Primary Biodiversity Data by </a:t>
            </a:r>
            <a:r>
              <a:rPr lang="en-US" dirty="0" smtClean="0">
                <a:ea typeface="+mn-ea"/>
              </a:rPr>
              <a:t>Alberto González-Talaván</a:t>
            </a:r>
            <a:r>
              <a:rPr lang="en-US" baseline="30000" dirty="0" smtClean="0">
                <a:ea typeface="+mn-ea"/>
              </a:rPr>
              <a:t>1~</a:t>
            </a:r>
            <a:r>
              <a:rPr lang="en-US" baseline="0" dirty="0" smtClean="0">
                <a:ea typeface="+mn-ea"/>
              </a:rPr>
              <a:t> </a:t>
            </a:r>
            <a:r>
              <a:rPr lang="en-US" sz="1200" dirty="0" smtClean="0">
                <a:ea typeface="+mn-ea"/>
              </a:rPr>
              <a:t>Data Sharing, Data Standards, and Demystifying the IPT</a:t>
            </a:r>
            <a:r>
              <a:rPr lang="en-US" sz="1200" baseline="0" dirty="0" smtClean="0">
                <a:ea typeface="+mn-ea"/>
              </a:rPr>
              <a:t> ~ </a:t>
            </a:r>
            <a:r>
              <a:rPr lang="en-US" sz="1200" dirty="0" smtClean="0">
                <a:ea typeface="+mn-ea"/>
              </a:rPr>
              <a:t>Gainesville, FL, USA. 13 January 2015</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This section will cover the instructional objective 2a.</a:t>
            </a:r>
          </a:p>
          <a:p>
            <a:endParaRPr lang="en-US" dirty="0" smtClean="0"/>
          </a:p>
          <a:p>
            <a:r>
              <a:rPr lang="en-US" dirty="0" smtClean="0"/>
              <a:t>Biodiversity Information Standards (TDWG), also known as the Taxonomic Databases Working Group, is a not for profit scientific and educational association that is affiliated with the International Union of Biological Sciences.</a:t>
            </a:r>
          </a:p>
          <a:p>
            <a:endParaRPr lang="en-US" dirty="0" smtClean="0"/>
          </a:p>
          <a:p>
            <a:r>
              <a:rPr lang="en-US" dirty="0" smtClean="0"/>
              <a:t>TDWG was formed to establish international collaboration among biological database projects. TDWG promoted the wider and more effective dissemination of information about the World's heritage of biological organisms for the benefit of the world at large. Biodiversity Information Standards (TDWG) now focuses on the development of standards for the exchange of biological/biodiversity data.</a:t>
            </a:r>
          </a:p>
          <a:p>
            <a:endParaRPr lang="en-US" dirty="0" smtClean="0"/>
          </a:p>
          <a:p>
            <a:r>
              <a:rPr lang="en-US" dirty="0" smtClean="0"/>
              <a:t>Our Mission</a:t>
            </a:r>
          </a:p>
          <a:p>
            <a:endParaRPr lang="en-US" dirty="0" smtClean="0"/>
          </a:p>
          <a:p>
            <a:r>
              <a:rPr lang="en-US" dirty="0" smtClean="0"/>
              <a:t>Develop, adopt and promote standards and guidelines for the recording and exchange of data about organisms</a:t>
            </a:r>
          </a:p>
          <a:p>
            <a:r>
              <a:rPr lang="en-US" dirty="0" smtClean="0"/>
              <a:t>Promote the use of standards through the most appropriate and effective means and</a:t>
            </a:r>
          </a:p>
          <a:p>
            <a:r>
              <a:rPr lang="en-US" dirty="0" smtClean="0"/>
              <a:t>Act as a forum for discussion through holding meetings and through publications</a:t>
            </a:r>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19</a:t>
            </a:fld>
            <a:endParaRPr lang="en-US"/>
          </a:p>
        </p:txBody>
      </p:sp>
    </p:spTree>
    <p:extLst>
      <p:ext uri="{BB962C8B-B14F-4D97-AF65-F5344CB8AC3E}">
        <p14:creationId xmlns:p14="http://schemas.microsoft.com/office/powerpoint/2010/main" val="39581956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456981" rtl="0" eaLnBrk="1" fontAlgn="auto" latinLnBrk="0" hangingPunct="1">
              <a:lnSpc>
                <a:spcPct val="100000"/>
              </a:lnSpc>
              <a:spcBef>
                <a:spcPts val="0"/>
              </a:spcBef>
              <a:spcAft>
                <a:spcPts val="0"/>
              </a:spcAft>
              <a:buClrTx/>
              <a:buSzTx/>
              <a:buFontTx/>
              <a:buNone/>
              <a:tabLst/>
              <a:defRPr/>
            </a:pPr>
            <a:r>
              <a:rPr lang="en-US" dirty="0" err="1" smtClean="0"/>
              <a:t>Wieczorek</a:t>
            </a:r>
            <a:r>
              <a:rPr lang="en-US" dirty="0" smtClean="0"/>
              <a:t>, John; D. Bloom, R. </a:t>
            </a:r>
            <a:r>
              <a:rPr lang="en-US" dirty="0" err="1" smtClean="0"/>
              <a:t>Guralnick</a:t>
            </a:r>
            <a:r>
              <a:rPr lang="en-US" dirty="0" smtClean="0"/>
              <a:t>, S. Blum, M. </a:t>
            </a:r>
            <a:r>
              <a:rPr lang="en-US" dirty="0" err="1" smtClean="0"/>
              <a:t>Döring</a:t>
            </a:r>
            <a:r>
              <a:rPr lang="en-US" dirty="0" smtClean="0"/>
              <a:t>, R. De Giovanni, T. Robertson, and D. </a:t>
            </a:r>
            <a:r>
              <a:rPr lang="en-US" dirty="0" err="1" smtClean="0"/>
              <a:t>Vieglais</a:t>
            </a:r>
            <a:r>
              <a:rPr lang="en-US" dirty="0" smtClean="0"/>
              <a:t> (2012) Darwin Core: An Evolving Community-Developed Biodiversity Data Standard. </a:t>
            </a:r>
            <a:r>
              <a:rPr lang="en-US" dirty="0" err="1" smtClean="0"/>
              <a:t>PLoS</a:t>
            </a:r>
            <a:r>
              <a:rPr lang="en-US" dirty="0" smtClean="0"/>
              <a:t> ONE 7(1): e29715. doi:10.1371/journal.pone.0029715</a:t>
            </a:r>
          </a:p>
          <a:p>
            <a:pPr marL="0" marR="0" indent="0" algn="l" defTabSz="456981"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457200" rtl="0" eaLnBrk="1" fontAlgn="auto" latinLnBrk="0" hangingPunct="1">
              <a:lnSpc>
                <a:spcPct val="100000"/>
              </a:lnSpc>
              <a:spcBef>
                <a:spcPts val="0"/>
              </a:spcBef>
              <a:spcAft>
                <a:spcPts val="0"/>
              </a:spcAft>
              <a:buClrTx/>
              <a:buSzTx/>
              <a:buFontTx/>
              <a:buNone/>
              <a:tabLst/>
              <a:defRPr/>
            </a:pPr>
            <a:r>
              <a:rPr lang="en" sz="1200" dirty="0" smtClean="0">
                <a:solidFill>
                  <a:srgbClr val="000000"/>
                </a:solidFill>
              </a:rPr>
              <a:t>It includes a glossary of terms intended </a:t>
            </a:r>
            <a:r>
              <a:rPr lang="en" sz="1200" b="1" i="1" dirty="0" smtClean="0">
                <a:solidFill>
                  <a:srgbClr val="000000"/>
                </a:solidFill>
              </a:rPr>
              <a:t>to facilitate the sharing of information about biological diversity</a:t>
            </a:r>
            <a:r>
              <a:rPr lang="en" sz="1200" dirty="0" smtClean="0">
                <a:solidFill>
                  <a:srgbClr val="000000"/>
                </a:solidFill>
              </a:rPr>
              <a:t> by providing reference definitions, examples, and commentaries.  </a:t>
            </a:r>
            <a:endParaRPr lang="en-US" sz="1200" dirty="0" smtClean="0">
              <a:solidFill>
                <a:srgbClr val="00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 sz="1200" dirty="0" smtClean="0">
                <a:solidFill>
                  <a:srgbClr val="000000"/>
                </a:solidFill>
              </a:rPr>
              <a:t>It is primarily based on taxa, their occurrence in nature as documented by observations, specimens, and samples, and related information.</a:t>
            </a:r>
            <a:endParaRPr lang="en-US" sz="1200" dirty="0" smtClean="0"/>
          </a:p>
          <a:p>
            <a:pPr marL="0" marR="0" indent="0" algn="l" defTabSz="456981"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DABFD58D-0D0D-C34E-9388-ABE2C429350B}" type="slidenum">
              <a:rPr lang="en-US" smtClean="0"/>
              <a:t>20</a:t>
            </a:fld>
            <a:endParaRPr lang="en-US"/>
          </a:p>
        </p:txBody>
      </p:sp>
    </p:spTree>
    <p:extLst>
      <p:ext uri="{BB962C8B-B14F-4D97-AF65-F5344CB8AC3E}">
        <p14:creationId xmlns:p14="http://schemas.microsoft.com/office/powerpoint/2010/main" val="40137453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endParaRPr lang="en-GB">
              <a:latin typeface="Calibri" charset="0"/>
            </a:endParaRPr>
          </a:p>
        </p:txBody>
      </p:sp>
      <p:sp>
        <p:nvSpPr>
          <p:cNvPr id="25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defRPr sz="1200">
                <a:solidFill>
                  <a:schemeClr val="tx1"/>
                </a:solidFill>
                <a:latin typeface="Calibri" charset="0"/>
                <a:ea typeface="ＭＳ Ｐゴシック" charset="0"/>
                <a:cs typeface="ＭＳ Ｐゴシック" charset="0"/>
              </a:defRPr>
            </a:lvl1pPr>
            <a:lvl2pPr marL="742950" indent="-285750" defTabSz="457200">
              <a:defRPr sz="1200">
                <a:solidFill>
                  <a:schemeClr val="tx1"/>
                </a:solidFill>
                <a:latin typeface="Calibri" charset="0"/>
                <a:ea typeface="ＭＳ Ｐゴシック" charset="0"/>
              </a:defRPr>
            </a:lvl2pPr>
            <a:lvl3pPr marL="1143000" indent="-228600" defTabSz="457200">
              <a:defRPr sz="1200">
                <a:solidFill>
                  <a:schemeClr val="tx1"/>
                </a:solidFill>
                <a:latin typeface="Calibri" charset="0"/>
                <a:ea typeface="ＭＳ Ｐゴシック" charset="0"/>
              </a:defRPr>
            </a:lvl3pPr>
            <a:lvl4pPr marL="1600200" indent="-228600" defTabSz="457200">
              <a:defRPr sz="1200">
                <a:solidFill>
                  <a:schemeClr val="tx1"/>
                </a:solidFill>
                <a:latin typeface="Calibri" charset="0"/>
                <a:ea typeface="ＭＳ Ｐゴシック" charset="0"/>
              </a:defRPr>
            </a:lvl4pPr>
            <a:lvl5pPr marL="2057400" indent="-228600" defTabSz="457200">
              <a:defRPr sz="1200">
                <a:solidFill>
                  <a:schemeClr val="tx1"/>
                </a:solidFill>
                <a:latin typeface="Calibri" charset="0"/>
                <a:ea typeface="ＭＳ Ｐゴシック" charset="0"/>
              </a:defRPr>
            </a:lvl5pPr>
            <a:lvl6pPr marL="2514600" indent="-228600" defTabSz="457200" eaLnBrk="0" fontAlgn="base" hangingPunct="0">
              <a:spcBef>
                <a:spcPct val="30000"/>
              </a:spcBef>
              <a:spcAft>
                <a:spcPct val="0"/>
              </a:spcAft>
              <a:defRPr sz="1200">
                <a:solidFill>
                  <a:schemeClr val="tx1"/>
                </a:solidFill>
                <a:latin typeface="Calibri" charset="0"/>
                <a:ea typeface="ＭＳ Ｐゴシック" charset="0"/>
              </a:defRPr>
            </a:lvl6pPr>
            <a:lvl7pPr marL="2971800" indent="-228600" defTabSz="457200" eaLnBrk="0" fontAlgn="base" hangingPunct="0">
              <a:spcBef>
                <a:spcPct val="30000"/>
              </a:spcBef>
              <a:spcAft>
                <a:spcPct val="0"/>
              </a:spcAft>
              <a:defRPr sz="1200">
                <a:solidFill>
                  <a:schemeClr val="tx1"/>
                </a:solidFill>
                <a:latin typeface="Calibri" charset="0"/>
                <a:ea typeface="ＭＳ Ｐゴシック" charset="0"/>
              </a:defRPr>
            </a:lvl7pPr>
            <a:lvl8pPr marL="3429000" indent="-228600" defTabSz="457200" eaLnBrk="0" fontAlgn="base" hangingPunct="0">
              <a:spcBef>
                <a:spcPct val="30000"/>
              </a:spcBef>
              <a:spcAft>
                <a:spcPct val="0"/>
              </a:spcAft>
              <a:defRPr sz="1200">
                <a:solidFill>
                  <a:schemeClr val="tx1"/>
                </a:solidFill>
                <a:latin typeface="Calibri" charset="0"/>
                <a:ea typeface="ＭＳ Ｐゴシック" charset="0"/>
              </a:defRPr>
            </a:lvl8pPr>
            <a:lvl9pPr marL="3886200" indent="-228600" defTabSz="457200" eaLnBrk="0" fontAlgn="base" hangingPunct="0">
              <a:spcBef>
                <a:spcPct val="30000"/>
              </a:spcBef>
              <a:spcAft>
                <a:spcPct val="0"/>
              </a:spcAft>
              <a:defRPr sz="1200">
                <a:solidFill>
                  <a:schemeClr val="tx1"/>
                </a:solidFill>
                <a:latin typeface="Calibri" charset="0"/>
                <a:ea typeface="ＭＳ Ｐゴシック" charset="0"/>
              </a:defRPr>
            </a:lvl9pPr>
          </a:lstStyle>
          <a:p>
            <a:fld id="{8DBE6C33-2A03-3C4E-959B-051EE72D3605}" type="slidenum">
              <a:rPr lang="en-US">
                <a:latin typeface="Arial" charset="0"/>
              </a:rPr>
              <a:pPr/>
              <a:t>21</a:t>
            </a:fld>
            <a:endParaRPr lang="en-US">
              <a:latin typeface="Arial"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Slide Image Placeholder 1"/>
          <p:cNvSpPr>
            <a:spLocks noGrp="1" noRot="1" noChangeAspec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9421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atin typeface="Calibri" charset="0"/>
              </a:rPr>
              <a:t>Kunze, J. A. (2003). Towards electronic persistence using ARK identifiers. Proceedings of the ECDL Web Archiving Workshop 2003. Available at http://www.cdlib.org/inside/diglib/ark/arkcdl.pdf</a:t>
            </a:r>
          </a:p>
          <a:p>
            <a:pPr eaLnBrk="1" hangingPunct="1"/>
            <a:r>
              <a:rPr lang="en-US">
                <a:latin typeface="Calibri" charset="0"/>
              </a:rPr>
              <a:t>Coyle, K. (2006). Managing technology: Identifiers: unique, persistent, global. Journal of academic librarianship, 34(4): 428-431.</a:t>
            </a:r>
          </a:p>
          <a:p>
            <a:pPr eaLnBrk="1" hangingPunct="1"/>
            <a:r>
              <a:rPr lang="en-US">
                <a:latin typeface="Calibri" charset="0"/>
              </a:rPr>
              <a:t>Campbell, D. (2007). Identifying the identifiers. Proceedings of the International Conference on Dublin Core and Metadata Applications.</a:t>
            </a:r>
          </a:p>
        </p:txBody>
      </p:sp>
      <p:sp>
        <p:nvSpPr>
          <p:cNvPr id="9421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5613" eaLnBrk="0" hangingPunct="0">
              <a:defRPr sz="2400">
                <a:solidFill>
                  <a:schemeClr val="tx1"/>
                </a:solidFill>
                <a:latin typeface="Arial" charset="0"/>
                <a:ea typeface="ＭＳ Ｐゴシック" charset="0"/>
                <a:cs typeface="ＭＳ Ｐゴシック" charset="0"/>
              </a:defRPr>
            </a:lvl1pPr>
            <a:lvl2pPr marL="742950" indent="-285750" defTabSz="455613" eaLnBrk="0" hangingPunct="0">
              <a:defRPr sz="2400">
                <a:solidFill>
                  <a:schemeClr val="tx1"/>
                </a:solidFill>
                <a:latin typeface="Arial" charset="0"/>
                <a:ea typeface="ＭＳ Ｐゴシック" charset="0"/>
              </a:defRPr>
            </a:lvl2pPr>
            <a:lvl3pPr marL="1143000" indent="-228600" defTabSz="455613" eaLnBrk="0" hangingPunct="0">
              <a:defRPr sz="2400">
                <a:solidFill>
                  <a:schemeClr val="tx1"/>
                </a:solidFill>
                <a:latin typeface="Arial" charset="0"/>
                <a:ea typeface="ＭＳ Ｐゴシック" charset="0"/>
              </a:defRPr>
            </a:lvl3pPr>
            <a:lvl4pPr marL="1600200" indent="-228600" defTabSz="455613" eaLnBrk="0" hangingPunct="0">
              <a:defRPr sz="2400">
                <a:solidFill>
                  <a:schemeClr val="tx1"/>
                </a:solidFill>
                <a:latin typeface="Arial" charset="0"/>
                <a:ea typeface="ＭＳ Ｐゴシック" charset="0"/>
              </a:defRPr>
            </a:lvl4pPr>
            <a:lvl5pPr marL="2057400" indent="-228600" defTabSz="455613" eaLnBrk="0" hangingPunct="0">
              <a:defRPr sz="2400">
                <a:solidFill>
                  <a:schemeClr val="tx1"/>
                </a:solidFill>
                <a:latin typeface="Arial" charset="0"/>
                <a:ea typeface="ＭＳ Ｐゴシック" charset="0"/>
              </a:defRPr>
            </a:lvl5pPr>
            <a:lvl6pPr marL="2514600" indent="-228600" defTabSz="4556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4556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4556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45561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8038048-328B-994A-B69E-1158A0EDAAE2}" type="slidenum">
              <a:rPr lang="en-US" sz="1200"/>
              <a:pPr eaLnBrk="1" hangingPunct="1"/>
              <a:t>22</a:t>
            </a:fld>
            <a:endParaRPr lang="en-US" sz="12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Slide Image Placeholder 1"/>
          <p:cNvSpPr>
            <a:spLocks noGrp="1" noRot="1" noChangeAspec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9421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dirty="0" err="1">
                <a:latin typeface="Calibri" charset="0"/>
              </a:rPr>
              <a:t>Kunze</a:t>
            </a:r>
            <a:r>
              <a:rPr lang="en-US" dirty="0">
                <a:latin typeface="Calibri" charset="0"/>
              </a:rPr>
              <a:t>, J. A. (2003). Towards electronic persistence using ARK identifiers. Proceedings of the ECDL Web Archiving Workshop 2003. Available at http://</a:t>
            </a:r>
            <a:r>
              <a:rPr lang="en-US" dirty="0" err="1">
                <a:latin typeface="Calibri" charset="0"/>
              </a:rPr>
              <a:t>www.cdlib.org</a:t>
            </a:r>
            <a:r>
              <a:rPr lang="en-US" dirty="0">
                <a:latin typeface="Calibri" charset="0"/>
              </a:rPr>
              <a:t>/inside/</a:t>
            </a:r>
            <a:r>
              <a:rPr lang="en-US" dirty="0" err="1">
                <a:latin typeface="Calibri" charset="0"/>
              </a:rPr>
              <a:t>diglib</a:t>
            </a:r>
            <a:r>
              <a:rPr lang="en-US" dirty="0">
                <a:latin typeface="Calibri" charset="0"/>
              </a:rPr>
              <a:t>/ark/</a:t>
            </a:r>
            <a:r>
              <a:rPr lang="en-US" dirty="0" err="1">
                <a:latin typeface="Calibri" charset="0"/>
              </a:rPr>
              <a:t>arkcdl.pdf</a:t>
            </a:r>
            <a:endParaRPr lang="en-US" dirty="0">
              <a:latin typeface="Calibri" charset="0"/>
            </a:endParaRPr>
          </a:p>
          <a:p>
            <a:pPr eaLnBrk="1" hangingPunct="1"/>
            <a:r>
              <a:rPr lang="en-US" dirty="0">
                <a:latin typeface="Calibri" charset="0"/>
              </a:rPr>
              <a:t>Coyle, K. (2006). Managing technology: Identifiers: unique, persistent, global. Journal of academic librarianship, 34(4): 428-431.</a:t>
            </a:r>
          </a:p>
          <a:p>
            <a:pPr eaLnBrk="1" hangingPunct="1"/>
            <a:r>
              <a:rPr lang="en-US" dirty="0">
                <a:latin typeface="Calibri" charset="0"/>
              </a:rPr>
              <a:t>Campbell, D. (2007). Identifying the identifiers. Proceedings of the International Conference on Dublin Core and Metadata Applications</a:t>
            </a:r>
            <a:r>
              <a:rPr lang="en-US" dirty="0" smtClean="0">
                <a:latin typeface="Calibri" charset="0"/>
              </a:rPr>
              <a:t>.</a:t>
            </a:r>
          </a:p>
          <a:p>
            <a:pPr eaLnBrk="1" hangingPunct="1"/>
            <a:endParaRPr lang="en-US" dirty="0" smtClean="0">
              <a:latin typeface="Calibri" charset="0"/>
            </a:endParaRPr>
          </a:p>
          <a:p>
            <a:pPr defTabSz="521331">
              <a:spcBef>
                <a:spcPct val="30000"/>
              </a:spcBef>
              <a:defRPr/>
            </a:pPr>
            <a:r>
              <a:rPr lang="en-US" sz="2400" dirty="0" smtClean="0">
                <a:effectLst>
                  <a:glow rad="101600">
                    <a:schemeClr val="bg1">
                      <a:alpha val="75000"/>
                    </a:schemeClr>
                  </a:glow>
                </a:effectLst>
              </a:rPr>
              <a:t>The purpose of identifiers</a:t>
            </a:r>
            <a:endParaRPr lang="en-US" dirty="0" smtClean="0">
              <a:effectLst>
                <a:glow rad="101600">
                  <a:schemeClr val="bg1">
                    <a:alpha val="75000"/>
                  </a:schemeClr>
                </a:glow>
              </a:effectLst>
            </a:endParaRPr>
          </a:p>
          <a:p>
            <a:pPr marL="719656" indent="-719656" defTabSz="521331">
              <a:spcBef>
                <a:spcPct val="30000"/>
              </a:spcBef>
              <a:defRPr/>
            </a:pPr>
            <a:r>
              <a:rPr lang="en-US" dirty="0" smtClean="0">
                <a:effectLst>
                  <a:glow rad="101600">
                    <a:schemeClr val="bg1">
                      <a:alpha val="75000"/>
                    </a:schemeClr>
                  </a:glow>
                </a:effectLst>
              </a:rPr>
              <a:t>…is to name things, making it possible to refer to them.</a:t>
            </a:r>
          </a:p>
          <a:p>
            <a:pPr defTabSz="521331">
              <a:spcBef>
                <a:spcPct val="30000"/>
              </a:spcBef>
              <a:defRPr/>
            </a:pPr>
            <a:r>
              <a:rPr lang="en-US" sz="1800" dirty="0" smtClean="0">
                <a:effectLst>
                  <a:glow rad="101600">
                    <a:schemeClr val="bg1">
                      <a:alpha val="75000"/>
                    </a:schemeClr>
                  </a:glow>
                </a:effectLst>
              </a:rPr>
              <a:t>What is an identifier:</a:t>
            </a:r>
            <a:endParaRPr lang="en-US" dirty="0" smtClean="0">
              <a:effectLst>
                <a:glow rad="101600">
                  <a:schemeClr val="bg1">
                    <a:alpha val="75000"/>
                  </a:schemeClr>
                </a:glow>
              </a:effectLst>
            </a:endParaRPr>
          </a:p>
          <a:p>
            <a:pPr defTabSz="521331">
              <a:spcBef>
                <a:spcPct val="30000"/>
              </a:spcBef>
              <a:defRPr/>
            </a:pPr>
            <a:r>
              <a:rPr lang="en-US" dirty="0" smtClean="0">
                <a:effectLst>
                  <a:glow rad="101600">
                    <a:schemeClr val="bg1">
                      <a:alpha val="75000"/>
                    </a:schemeClr>
                  </a:glow>
                </a:effectLst>
              </a:rPr>
              <a:t>“Each identifier refers to one and only one thing” (Coyle 2006).</a:t>
            </a:r>
          </a:p>
          <a:p>
            <a:pPr defTabSz="521331">
              <a:spcBef>
                <a:spcPct val="30000"/>
              </a:spcBef>
              <a:defRPr/>
            </a:pPr>
            <a:r>
              <a:rPr lang="en-US" dirty="0" smtClean="0">
                <a:effectLst>
                  <a:glow rad="101600">
                    <a:schemeClr val="bg1">
                      <a:alpha val="75000"/>
                    </a:schemeClr>
                  </a:glow>
                </a:effectLst>
              </a:rPr>
              <a:t>“</a:t>
            </a:r>
            <a:r>
              <a:rPr lang="en-US" i="1" dirty="0" smtClean="0">
                <a:effectLst>
                  <a:glow rad="101600">
                    <a:schemeClr val="bg1">
                      <a:alpha val="75000"/>
                    </a:schemeClr>
                  </a:glow>
                </a:effectLst>
              </a:rPr>
              <a:t>An </a:t>
            </a:r>
            <a:r>
              <a:rPr lang="en-US" b="1" i="1" dirty="0" smtClean="0">
                <a:effectLst>
                  <a:glow rad="101600">
                    <a:schemeClr val="bg1">
                      <a:alpha val="75000"/>
                    </a:schemeClr>
                  </a:glow>
                </a:effectLst>
              </a:rPr>
              <a:t>association</a:t>
            </a:r>
            <a:r>
              <a:rPr lang="en-US" i="1" dirty="0" smtClean="0">
                <a:effectLst>
                  <a:glow rad="101600">
                    <a:schemeClr val="bg1">
                      <a:alpha val="75000"/>
                    </a:schemeClr>
                  </a:glow>
                </a:effectLst>
              </a:rPr>
              <a:t> between a string and a thing</a:t>
            </a:r>
            <a:r>
              <a:rPr lang="en-US" dirty="0" smtClean="0">
                <a:effectLst>
                  <a:glow rad="101600">
                    <a:schemeClr val="bg1">
                      <a:alpha val="75000"/>
                    </a:schemeClr>
                  </a:glow>
                </a:effectLst>
              </a:rPr>
              <a:t>” (</a:t>
            </a:r>
            <a:r>
              <a:rPr lang="en-US" dirty="0" err="1" smtClean="0">
                <a:effectLst>
                  <a:glow rad="101600">
                    <a:schemeClr val="bg1">
                      <a:alpha val="75000"/>
                    </a:schemeClr>
                  </a:glow>
                </a:effectLst>
              </a:rPr>
              <a:t>Kunze</a:t>
            </a:r>
            <a:r>
              <a:rPr lang="en-US" dirty="0" smtClean="0">
                <a:effectLst>
                  <a:glow rad="101600">
                    <a:schemeClr val="bg1">
                      <a:alpha val="75000"/>
                    </a:schemeClr>
                  </a:glow>
                </a:effectLst>
              </a:rPr>
              <a:t> 2003).</a:t>
            </a:r>
          </a:p>
          <a:p>
            <a:pPr defTabSz="521331">
              <a:spcBef>
                <a:spcPct val="30000"/>
              </a:spcBef>
              <a:defRPr/>
            </a:pPr>
            <a:r>
              <a:rPr lang="en-US" dirty="0" smtClean="0">
                <a:effectLst>
                  <a:glow rad="101600">
                    <a:schemeClr val="bg1">
                      <a:alpha val="75000"/>
                    </a:schemeClr>
                  </a:glow>
                </a:effectLst>
              </a:rPr>
              <a:t>“</a:t>
            </a:r>
            <a:r>
              <a:rPr lang="en-US" i="1" dirty="0" smtClean="0">
                <a:effectLst>
                  <a:glow rad="101600">
                    <a:schemeClr val="bg1">
                      <a:alpha val="75000"/>
                    </a:schemeClr>
                  </a:glow>
                </a:effectLst>
              </a:rPr>
              <a:t>A </a:t>
            </a:r>
            <a:r>
              <a:rPr lang="en-US" b="1" i="1" dirty="0" smtClean="0">
                <a:effectLst>
                  <a:glow rad="101600">
                    <a:schemeClr val="bg1">
                      <a:alpha val="75000"/>
                    </a:schemeClr>
                  </a:glow>
                </a:effectLst>
              </a:rPr>
              <a:t>stated association </a:t>
            </a:r>
            <a:r>
              <a:rPr lang="en-US" i="1" dirty="0" smtClean="0">
                <a:effectLst>
                  <a:glow rad="101600">
                    <a:schemeClr val="bg1">
                      <a:alpha val="75000"/>
                    </a:schemeClr>
                  </a:glow>
                </a:effectLst>
              </a:rPr>
              <a:t>between a symbol and a thing; that the symbol may be used to </a:t>
            </a:r>
            <a:r>
              <a:rPr lang="en-US" b="1" i="1" dirty="0" smtClean="0">
                <a:effectLst>
                  <a:glow rad="101600">
                    <a:schemeClr val="bg1">
                      <a:alpha val="75000"/>
                    </a:schemeClr>
                  </a:glow>
                </a:effectLst>
              </a:rPr>
              <a:t>unambiguously</a:t>
            </a:r>
            <a:r>
              <a:rPr lang="en-US" i="1" dirty="0" smtClean="0">
                <a:effectLst>
                  <a:glow rad="101600">
                    <a:schemeClr val="bg1">
                      <a:alpha val="75000"/>
                    </a:schemeClr>
                  </a:glow>
                </a:effectLst>
              </a:rPr>
              <a:t> refer to the thing within a given </a:t>
            </a:r>
            <a:r>
              <a:rPr lang="en-US" b="1" i="1" dirty="0" smtClean="0">
                <a:effectLst>
                  <a:glow rad="101600">
                    <a:schemeClr val="bg1">
                      <a:alpha val="75000"/>
                    </a:schemeClr>
                  </a:glow>
                </a:effectLst>
              </a:rPr>
              <a:t>context</a:t>
            </a:r>
            <a:r>
              <a:rPr lang="en-US" dirty="0" smtClean="0">
                <a:effectLst>
                  <a:glow rad="101600">
                    <a:schemeClr val="bg1">
                      <a:alpha val="75000"/>
                    </a:schemeClr>
                  </a:glow>
                </a:effectLst>
              </a:rPr>
              <a:t>” (Campbell 2007).</a:t>
            </a:r>
          </a:p>
        </p:txBody>
      </p:sp>
      <p:sp>
        <p:nvSpPr>
          <p:cNvPr id="9421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5613" eaLnBrk="0" hangingPunct="0">
              <a:defRPr sz="2400">
                <a:solidFill>
                  <a:schemeClr val="tx1"/>
                </a:solidFill>
                <a:latin typeface="Arial" charset="0"/>
                <a:ea typeface="ＭＳ Ｐゴシック" charset="0"/>
                <a:cs typeface="ＭＳ Ｐゴシック" charset="0"/>
              </a:defRPr>
            </a:lvl1pPr>
            <a:lvl2pPr marL="742950" indent="-285750" defTabSz="455613" eaLnBrk="0" hangingPunct="0">
              <a:defRPr sz="2400">
                <a:solidFill>
                  <a:schemeClr val="tx1"/>
                </a:solidFill>
                <a:latin typeface="Arial" charset="0"/>
                <a:ea typeface="ＭＳ Ｐゴシック" charset="0"/>
              </a:defRPr>
            </a:lvl2pPr>
            <a:lvl3pPr marL="1143000" indent="-228600" defTabSz="455613" eaLnBrk="0" hangingPunct="0">
              <a:defRPr sz="2400">
                <a:solidFill>
                  <a:schemeClr val="tx1"/>
                </a:solidFill>
                <a:latin typeface="Arial" charset="0"/>
                <a:ea typeface="ＭＳ Ｐゴシック" charset="0"/>
              </a:defRPr>
            </a:lvl3pPr>
            <a:lvl4pPr marL="1600200" indent="-228600" defTabSz="455613" eaLnBrk="0" hangingPunct="0">
              <a:defRPr sz="2400">
                <a:solidFill>
                  <a:schemeClr val="tx1"/>
                </a:solidFill>
                <a:latin typeface="Arial" charset="0"/>
                <a:ea typeface="ＭＳ Ｐゴシック" charset="0"/>
              </a:defRPr>
            </a:lvl4pPr>
            <a:lvl5pPr marL="2057400" indent="-228600" defTabSz="455613" eaLnBrk="0" hangingPunct="0">
              <a:defRPr sz="2400">
                <a:solidFill>
                  <a:schemeClr val="tx1"/>
                </a:solidFill>
                <a:latin typeface="Arial" charset="0"/>
                <a:ea typeface="ＭＳ Ｐゴシック" charset="0"/>
              </a:defRPr>
            </a:lvl5pPr>
            <a:lvl6pPr marL="2514600" indent="-228600" defTabSz="4556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4556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4556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45561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8038048-328B-994A-B69E-1158A0EDAAE2}" type="slidenum">
              <a:rPr lang="en-US" sz="1200"/>
              <a:pPr eaLnBrk="1" hangingPunct="1"/>
              <a:t>23</a:t>
            </a:fld>
            <a:endParaRPr lang="en-US" sz="12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524386" rtl="0" eaLnBrk="1" fontAlgn="auto" latinLnBrk="0" hangingPunct="1">
              <a:lnSpc>
                <a:spcPct val="100000"/>
              </a:lnSpc>
              <a:spcBef>
                <a:spcPts val="0"/>
              </a:spcBef>
              <a:spcAft>
                <a:spcPts val="0"/>
              </a:spcAft>
              <a:buClrTx/>
              <a:buSzTx/>
              <a:buFontTx/>
              <a:buNone/>
              <a:tabLst/>
              <a:defRPr/>
            </a:pPr>
            <a:r>
              <a:rPr lang="en-US" b="1" dirty="0" smtClean="0"/>
              <a:t>Catalog number 123:</a:t>
            </a:r>
          </a:p>
          <a:p>
            <a:pPr marL="0" marR="0" indent="0" algn="l" defTabSz="524386" rtl="0" eaLnBrk="1" fontAlgn="auto" latinLnBrk="0" hangingPunct="1">
              <a:lnSpc>
                <a:spcPct val="100000"/>
              </a:lnSpc>
              <a:spcBef>
                <a:spcPts val="0"/>
              </a:spcBef>
              <a:spcAft>
                <a:spcPts val="0"/>
              </a:spcAft>
              <a:buClrTx/>
              <a:buSzTx/>
              <a:buFontTx/>
              <a:buNone/>
              <a:tabLst/>
              <a:defRPr/>
            </a:pPr>
            <a:r>
              <a:rPr lang="en-US" b="0" dirty="0" smtClean="0"/>
              <a:t>http://www.gbif.org/occurrence/896547722, urn:occurrence:Arctos:MVZ:Egg:123:1646019</a:t>
            </a:r>
          </a:p>
          <a:p>
            <a:r>
              <a:rPr lang="en-US" b="0" dirty="0" smtClean="0"/>
              <a:t>http://www.gbif.org/occurrence/283363</a:t>
            </a:r>
          </a:p>
          <a:p>
            <a:r>
              <a:rPr lang="en-US" b="0" dirty="0" smtClean="0">
                <a:latin typeface="Calibri" charset="0"/>
              </a:rPr>
              <a:t>http://www.gbif.org/occurrence/543392241, </a:t>
            </a:r>
            <a:r>
              <a:rPr lang="en-US" dirty="0" smtClean="0"/>
              <a:t>urn:catalog:CAS:BOT:123</a:t>
            </a:r>
          </a:p>
          <a:p>
            <a:r>
              <a:rPr lang="en-US" dirty="0" smtClean="0"/>
              <a:t>http://www.gbif.org/occurrence/1030591721, http://</a:t>
            </a:r>
            <a:r>
              <a:rPr lang="en-US" dirty="0" err="1" smtClean="0"/>
              <a:t>arctos.database.museum</a:t>
            </a:r>
            <a:r>
              <a:rPr lang="en-US" dirty="0" smtClean="0"/>
              <a:t>/</a:t>
            </a:r>
            <a:r>
              <a:rPr lang="en-US" dirty="0" err="1" smtClean="0"/>
              <a:t>MediaSearch.cfm?action</a:t>
            </a:r>
            <a:r>
              <a:rPr lang="en-US" dirty="0" smtClean="0"/>
              <a:t>=</a:t>
            </a:r>
            <a:r>
              <a:rPr lang="en-US" dirty="0" err="1" smtClean="0"/>
              <a:t>search&amp;specimen_id</a:t>
            </a:r>
            <a:r>
              <a:rPr lang="en-US" dirty="0" smtClean="0"/>
              <a:t>=22550909, </a:t>
            </a:r>
            <a:r>
              <a:rPr lang="en-US" dirty="0" smtClean="0">
                <a:hlinkClick r:id="rId3"/>
              </a:rPr>
              <a:t>UAMb:Herb:123</a:t>
            </a:r>
            <a:endParaRPr lang="en-US" dirty="0" smtClean="0"/>
          </a:p>
          <a:p>
            <a:pPr marL="0" marR="0" indent="0" algn="l" defTabSz="524386" rtl="0" eaLnBrk="1" fontAlgn="auto" latinLnBrk="0" hangingPunct="1">
              <a:lnSpc>
                <a:spcPct val="100000"/>
              </a:lnSpc>
              <a:spcBef>
                <a:spcPts val="0"/>
              </a:spcBef>
              <a:spcAft>
                <a:spcPts val="0"/>
              </a:spcAft>
              <a:buClrTx/>
              <a:buSzTx/>
              <a:buFontTx/>
              <a:buNone/>
              <a:tabLst/>
              <a:defRPr/>
            </a:pPr>
            <a:r>
              <a:rPr lang="en-US" dirty="0" smtClean="0"/>
              <a:t>http://www.gbif.org/occurrence/893477175, </a:t>
            </a:r>
            <a:r>
              <a:rPr lang="en-US" sz="1400" i="1" dirty="0" err="1" smtClean="0"/>
              <a:t>Parides</a:t>
            </a:r>
            <a:r>
              <a:rPr lang="en-US" sz="1400" i="1" dirty="0" smtClean="0"/>
              <a:t> </a:t>
            </a:r>
            <a:r>
              <a:rPr lang="en-US" sz="1400" i="1" dirty="0" err="1" smtClean="0"/>
              <a:t>erithalion</a:t>
            </a:r>
            <a:endParaRPr lang="en-US" dirty="0" smtClean="0"/>
          </a:p>
          <a:p>
            <a:r>
              <a:rPr lang="en-US" dirty="0" smtClean="0"/>
              <a:t>http://www.gbif.org/occurrence/1050327334, Cinchona </a:t>
            </a:r>
            <a:r>
              <a:rPr lang="en-US" dirty="0" err="1" smtClean="0"/>
              <a:t>ledgeriana</a:t>
            </a:r>
            <a:endParaRPr lang="en-US" dirty="0" smtClean="0"/>
          </a:p>
          <a:p>
            <a:r>
              <a:rPr lang="en-US" dirty="0" smtClean="0"/>
              <a:t>http://www.gbif.org/occurrence/231564351, </a:t>
            </a:r>
            <a:r>
              <a:rPr lang="en-US" dirty="0" err="1" smtClean="0"/>
              <a:t>Umbrina</a:t>
            </a:r>
            <a:r>
              <a:rPr lang="en-US" dirty="0" smtClean="0"/>
              <a:t> </a:t>
            </a:r>
            <a:r>
              <a:rPr lang="en-US" dirty="0" err="1" smtClean="0"/>
              <a:t>canariensis</a:t>
            </a:r>
            <a:endParaRPr lang="en-US" dirty="0" smtClean="0"/>
          </a:p>
          <a:p>
            <a:r>
              <a:rPr lang="en-US" dirty="0" smtClean="0"/>
              <a:t>http://www.gbif.org/occurrence/931031820, </a:t>
            </a:r>
            <a:r>
              <a:rPr lang="en-US" dirty="0" err="1" smtClean="0"/>
              <a:t>Bromus</a:t>
            </a:r>
            <a:r>
              <a:rPr lang="en-US" dirty="0" smtClean="0"/>
              <a:t> </a:t>
            </a:r>
            <a:r>
              <a:rPr lang="en-US" dirty="0" err="1" smtClean="0"/>
              <a:t>kalmii</a:t>
            </a:r>
            <a:endParaRPr lang="en-US" dirty="0"/>
          </a:p>
        </p:txBody>
      </p:sp>
      <p:sp>
        <p:nvSpPr>
          <p:cNvPr id="4" name="Slide Number Placeholder 3"/>
          <p:cNvSpPr>
            <a:spLocks noGrp="1"/>
          </p:cNvSpPr>
          <p:nvPr>
            <p:ph type="sldNum" sz="quarter" idx="10"/>
          </p:nvPr>
        </p:nvSpPr>
        <p:spPr/>
        <p:txBody>
          <a:bodyPr/>
          <a:lstStyle/>
          <a:p>
            <a:fld id="{7EB59871-673D-014F-88A2-98C216B932A2}" type="slidenum">
              <a:rPr lang="en-US" smtClean="0"/>
              <a:t>24</a:t>
            </a:fld>
            <a:endParaRPr lang="en-US"/>
          </a:p>
        </p:txBody>
      </p:sp>
    </p:spTree>
    <p:extLst>
      <p:ext uri="{BB962C8B-B14F-4D97-AF65-F5344CB8AC3E}">
        <p14:creationId xmlns:p14="http://schemas.microsoft.com/office/powerpoint/2010/main" val="19412997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 –</a:t>
            </a:r>
            <a:r>
              <a:rPr lang="en-US" baseline="0" dirty="0" smtClean="0"/>
              <a:t> PURL – UUID</a:t>
            </a:r>
          </a:p>
          <a:p>
            <a:pPr marL="0" marR="0" indent="0" algn="l" defTabSz="524386" rtl="0" eaLnBrk="1" fontAlgn="auto" latinLnBrk="0" hangingPunct="1">
              <a:lnSpc>
                <a:spcPct val="100000"/>
              </a:lnSpc>
              <a:spcBef>
                <a:spcPts val="0"/>
              </a:spcBef>
              <a:spcAft>
                <a:spcPts val="0"/>
              </a:spcAft>
              <a:buClrTx/>
              <a:buSzTx/>
              <a:buFontTx/>
              <a:buNone/>
              <a:tabLst/>
              <a:defRPr/>
            </a:pPr>
            <a:r>
              <a:rPr lang="en-US" sz="1400" dirty="0" smtClean="0">
                <a:solidFill>
                  <a:srgbClr val="0000FF"/>
                </a:solidFill>
                <a:effectLst>
                  <a:glow rad="152400">
                    <a:schemeClr val="bg1">
                      <a:alpha val="75000"/>
                    </a:schemeClr>
                  </a:glow>
                </a:effectLst>
              </a:rPr>
              <a:t>http://</a:t>
            </a:r>
            <a:r>
              <a:rPr lang="en-US" sz="1400" dirty="0" err="1" smtClean="0">
                <a:solidFill>
                  <a:srgbClr val="008000"/>
                </a:solidFill>
                <a:effectLst>
                  <a:glow rad="152400">
                    <a:schemeClr val="bg1">
                      <a:alpha val="75000"/>
                    </a:schemeClr>
                  </a:glow>
                </a:effectLst>
              </a:rPr>
              <a:t>purl.org</a:t>
            </a:r>
            <a:r>
              <a:rPr lang="en-US" sz="1400" dirty="0" smtClean="0">
                <a:solidFill>
                  <a:srgbClr val="008000"/>
                </a:solidFill>
                <a:effectLst>
                  <a:glow rad="152400">
                    <a:schemeClr val="bg1">
                      <a:alpha val="75000"/>
                    </a:schemeClr>
                  </a:glow>
                </a:effectLst>
              </a:rPr>
              <a:t>/</a:t>
            </a:r>
            <a:r>
              <a:rPr lang="en-US" sz="1400" dirty="0" err="1" smtClean="0">
                <a:solidFill>
                  <a:srgbClr val="008000"/>
                </a:solidFill>
                <a:effectLst>
                  <a:glow rad="152400">
                    <a:schemeClr val="bg1">
                      <a:alpha val="75000"/>
                    </a:schemeClr>
                  </a:glow>
                </a:effectLst>
              </a:rPr>
              <a:t>nhmuio</a:t>
            </a:r>
            <a:r>
              <a:rPr lang="en-US" sz="1400" dirty="0" smtClean="0">
                <a:solidFill>
                  <a:srgbClr val="008000"/>
                </a:solidFill>
                <a:effectLst>
                  <a:glow rad="152400">
                    <a:schemeClr val="bg1">
                      <a:alpha val="75000"/>
                    </a:schemeClr>
                  </a:glow>
                </a:effectLst>
              </a:rPr>
              <a:t>/id/</a:t>
            </a:r>
            <a:r>
              <a:rPr lang="hu-HU" sz="1400" dirty="0" smtClean="0">
                <a:solidFill>
                  <a:srgbClr val="FF0000"/>
                </a:solidFill>
                <a:effectLst>
                  <a:glow rad="152400">
                    <a:schemeClr val="bg1">
                      <a:alpha val="75000"/>
                    </a:schemeClr>
                  </a:glow>
                </a:effectLst>
              </a:rPr>
              <a:t>41d9cbb4-4590-4265-8079-ca44d46d27c3</a:t>
            </a:r>
          </a:p>
        </p:txBody>
      </p:sp>
      <p:sp>
        <p:nvSpPr>
          <p:cNvPr id="4" name="Slide Number Placeholder 3"/>
          <p:cNvSpPr>
            <a:spLocks noGrp="1"/>
          </p:cNvSpPr>
          <p:nvPr>
            <p:ph type="sldNum" sz="quarter" idx="10"/>
          </p:nvPr>
        </p:nvSpPr>
        <p:spPr/>
        <p:txBody>
          <a:bodyPr/>
          <a:lstStyle/>
          <a:p>
            <a:fld id="{7EB59871-673D-014F-88A2-98C216B932A2}" type="slidenum">
              <a:rPr lang="en-US" smtClean="0"/>
              <a:t>25</a:t>
            </a:fld>
            <a:endParaRPr lang="en-US"/>
          </a:p>
        </p:txBody>
      </p:sp>
    </p:spTree>
    <p:extLst>
      <p:ext uri="{BB962C8B-B14F-4D97-AF65-F5344CB8AC3E}">
        <p14:creationId xmlns:p14="http://schemas.microsoft.com/office/powerpoint/2010/main" val="384099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1075" y="685800"/>
            <a:ext cx="4895850" cy="3429000"/>
          </a:xfrm>
        </p:spPr>
      </p:sp>
      <p:sp>
        <p:nvSpPr>
          <p:cNvPr id="3" name="Notes Placeholder 2"/>
          <p:cNvSpPr>
            <a:spLocks noGrp="1"/>
          </p:cNvSpPr>
          <p:nvPr>
            <p:ph type="body" idx="1"/>
          </p:nvPr>
        </p:nvSpPr>
        <p:spPr/>
        <p:txBody>
          <a:bodyPr/>
          <a:lstStyle/>
          <a:p>
            <a:pPr marL="0" marR="0" indent="0" algn="l" defTabSz="524386" rtl="0" eaLnBrk="1" fontAlgn="auto" latinLnBrk="0" hangingPunct="1">
              <a:lnSpc>
                <a:spcPct val="100000"/>
              </a:lnSpc>
              <a:spcBef>
                <a:spcPts val="0"/>
              </a:spcBef>
              <a:spcAft>
                <a:spcPts val="0"/>
              </a:spcAft>
              <a:buClrTx/>
              <a:buSzTx/>
              <a:buFontTx/>
              <a:buNone/>
              <a:tabLst/>
              <a:defRPr/>
            </a:pPr>
            <a:r>
              <a:rPr lang="en-US" sz="1400" dirty="0" smtClean="0">
                <a:solidFill>
                  <a:srgbClr val="0000FF"/>
                </a:solidFill>
                <a:effectLst>
                  <a:glow rad="152400">
                    <a:schemeClr val="bg1">
                      <a:alpha val="75000"/>
                    </a:schemeClr>
                  </a:glow>
                </a:effectLst>
              </a:rPr>
              <a:t>http://</a:t>
            </a:r>
            <a:r>
              <a:rPr lang="en-US" sz="1400" dirty="0" err="1" smtClean="0">
                <a:solidFill>
                  <a:srgbClr val="008000"/>
                </a:solidFill>
                <a:effectLst>
                  <a:glow rad="152400">
                    <a:schemeClr val="bg1">
                      <a:alpha val="75000"/>
                    </a:schemeClr>
                  </a:glow>
                </a:effectLst>
              </a:rPr>
              <a:t>purl.org</a:t>
            </a:r>
            <a:r>
              <a:rPr lang="en-US" sz="1400" dirty="0" smtClean="0">
                <a:solidFill>
                  <a:srgbClr val="008000"/>
                </a:solidFill>
                <a:effectLst>
                  <a:glow rad="152400">
                    <a:schemeClr val="bg1">
                      <a:alpha val="75000"/>
                    </a:schemeClr>
                  </a:glow>
                </a:effectLst>
              </a:rPr>
              <a:t>/</a:t>
            </a:r>
            <a:r>
              <a:rPr lang="en-US" sz="1400" dirty="0" err="1" smtClean="0">
                <a:solidFill>
                  <a:srgbClr val="008000"/>
                </a:solidFill>
                <a:effectLst>
                  <a:glow rad="152400">
                    <a:schemeClr val="bg1">
                      <a:alpha val="75000"/>
                    </a:schemeClr>
                  </a:glow>
                </a:effectLst>
              </a:rPr>
              <a:t>nhmuio</a:t>
            </a:r>
            <a:r>
              <a:rPr lang="en-US" sz="1400" dirty="0" smtClean="0">
                <a:solidFill>
                  <a:srgbClr val="008000"/>
                </a:solidFill>
                <a:effectLst>
                  <a:glow rad="152400">
                    <a:schemeClr val="bg1">
                      <a:alpha val="75000"/>
                    </a:schemeClr>
                  </a:glow>
                </a:effectLst>
              </a:rPr>
              <a:t>/id/</a:t>
            </a:r>
            <a:r>
              <a:rPr lang="hu-HU" sz="1400" dirty="0" smtClean="0">
                <a:solidFill>
                  <a:srgbClr val="FF0000"/>
                </a:solidFill>
                <a:effectLst>
                  <a:glow rad="152400">
                    <a:schemeClr val="bg1">
                      <a:alpha val="75000"/>
                    </a:schemeClr>
                  </a:glow>
                </a:effectLst>
              </a:rPr>
              <a:t>41d9cbb4-4590-4265-8079-ca44d46d27c3 using content negotiation and MIME types, default to human friendly</a:t>
            </a:r>
            <a:r>
              <a:rPr lang="hu-HU" sz="1400" baseline="0" dirty="0" smtClean="0">
                <a:solidFill>
                  <a:srgbClr val="FF0000"/>
                </a:solidFill>
                <a:effectLst>
                  <a:glow rad="152400">
                    <a:schemeClr val="bg1">
                      <a:alpha val="75000"/>
                    </a:schemeClr>
                  </a:glow>
                </a:effectLst>
              </a:rPr>
              <a:t> </a:t>
            </a:r>
            <a:r>
              <a:rPr lang="hu-HU" sz="1400" dirty="0" smtClean="0">
                <a:solidFill>
                  <a:srgbClr val="FF0000"/>
                </a:solidFill>
                <a:effectLst>
                  <a:glow rad="152400">
                    <a:schemeClr val="bg1">
                      <a:alpha val="75000"/>
                    </a:schemeClr>
                  </a:glow>
                </a:effectLst>
              </a:rPr>
              <a:t>html</a:t>
            </a:r>
          </a:p>
          <a:p>
            <a:pPr marL="0" marR="0" indent="0" algn="l" defTabSz="524386" rtl="0" eaLnBrk="1" fontAlgn="auto" latinLnBrk="0" hangingPunct="1">
              <a:lnSpc>
                <a:spcPct val="100000"/>
              </a:lnSpc>
              <a:spcBef>
                <a:spcPts val="0"/>
              </a:spcBef>
              <a:spcAft>
                <a:spcPts val="0"/>
              </a:spcAft>
              <a:buClrTx/>
              <a:buSzTx/>
              <a:buFontTx/>
              <a:buNone/>
              <a:tabLst/>
              <a:defRPr/>
            </a:pPr>
            <a:r>
              <a:rPr lang="en-US" sz="1400" dirty="0" smtClean="0">
                <a:solidFill>
                  <a:srgbClr val="0000FF"/>
                </a:solidFill>
                <a:effectLst>
                  <a:glow rad="152400">
                    <a:schemeClr val="bg1">
                      <a:alpha val="75000"/>
                    </a:schemeClr>
                  </a:glow>
                </a:effectLst>
              </a:rPr>
              <a:t>http://</a:t>
            </a:r>
            <a:r>
              <a:rPr lang="en-US" sz="1400" dirty="0" err="1" smtClean="0">
                <a:solidFill>
                  <a:srgbClr val="008000"/>
                </a:solidFill>
                <a:effectLst>
                  <a:glow rad="152400">
                    <a:schemeClr val="bg1">
                      <a:alpha val="75000"/>
                    </a:schemeClr>
                  </a:glow>
                </a:effectLst>
              </a:rPr>
              <a:t>purl.org</a:t>
            </a:r>
            <a:r>
              <a:rPr lang="en-US" sz="1400" dirty="0" smtClean="0">
                <a:solidFill>
                  <a:srgbClr val="008000"/>
                </a:solidFill>
                <a:effectLst>
                  <a:glow rad="152400">
                    <a:schemeClr val="bg1">
                      <a:alpha val="75000"/>
                    </a:schemeClr>
                  </a:glow>
                </a:effectLst>
              </a:rPr>
              <a:t>/</a:t>
            </a:r>
            <a:r>
              <a:rPr lang="en-US" sz="1400" dirty="0" err="1" smtClean="0">
                <a:solidFill>
                  <a:srgbClr val="008000"/>
                </a:solidFill>
                <a:effectLst>
                  <a:glow rad="152400">
                    <a:schemeClr val="bg1">
                      <a:alpha val="75000"/>
                    </a:schemeClr>
                  </a:glow>
                </a:effectLst>
              </a:rPr>
              <a:t>nhmuio</a:t>
            </a:r>
            <a:r>
              <a:rPr lang="en-US" sz="1400" dirty="0" smtClean="0">
                <a:solidFill>
                  <a:srgbClr val="008000"/>
                </a:solidFill>
                <a:effectLst>
                  <a:glow rad="152400">
                    <a:schemeClr val="bg1">
                      <a:alpha val="75000"/>
                    </a:schemeClr>
                  </a:glow>
                </a:effectLst>
              </a:rPr>
              <a:t>/id/</a:t>
            </a:r>
            <a:r>
              <a:rPr lang="hu-HU" sz="1400" dirty="0" smtClean="0">
                <a:solidFill>
                  <a:srgbClr val="FF0000"/>
                </a:solidFill>
                <a:effectLst>
                  <a:glow rad="152400">
                    <a:schemeClr val="bg1">
                      <a:alpha val="75000"/>
                    </a:schemeClr>
                  </a:glow>
                </a:effectLst>
              </a:rPr>
              <a:t>41d9cbb4-4590-4265-8079-ca44d46d27c3.html</a:t>
            </a:r>
          </a:p>
          <a:p>
            <a:pPr marL="0" marR="0" indent="0" algn="l" defTabSz="524386" rtl="0" eaLnBrk="1" fontAlgn="auto" latinLnBrk="0" hangingPunct="1">
              <a:lnSpc>
                <a:spcPct val="100000"/>
              </a:lnSpc>
              <a:spcBef>
                <a:spcPts val="0"/>
              </a:spcBef>
              <a:spcAft>
                <a:spcPts val="0"/>
              </a:spcAft>
              <a:buClrTx/>
              <a:buSzTx/>
              <a:buFontTx/>
              <a:buNone/>
              <a:tabLst/>
              <a:defRPr/>
            </a:pPr>
            <a:r>
              <a:rPr lang="en-US" sz="1400" dirty="0" smtClean="0">
                <a:solidFill>
                  <a:srgbClr val="0000FF"/>
                </a:solidFill>
                <a:effectLst>
                  <a:glow rad="152400">
                    <a:schemeClr val="bg1">
                      <a:alpha val="75000"/>
                    </a:schemeClr>
                  </a:glow>
                </a:effectLst>
              </a:rPr>
              <a:t>http://</a:t>
            </a:r>
            <a:r>
              <a:rPr lang="en-US" sz="1400" dirty="0" err="1" smtClean="0">
                <a:solidFill>
                  <a:srgbClr val="008000"/>
                </a:solidFill>
                <a:effectLst>
                  <a:glow rad="152400">
                    <a:schemeClr val="bg1">
                      <a:alpha val="75000"/>
                    </a:schemeClr>
                  </a:glow>
                </a:effectLst>
              </a:rPr>
              <a:t>purl.org</a:t>
            </a:r>
            <a:r>
              <a:rPr lang="en-US" sz="1400" dirty="0" smtClean="0">
                <a:solidFill>
                  <a:srgbClr val="008000"/>
                </a:solidFill>
                <a:effectLst>
                  <a:glow rad="152400">
                    <a:schemeClr val="bg1">
                      <a:alpha val="75000"/>
                    </a:schemeClr>
                  </a:glow>
                </a:effectLst>
              </a:rPr>
              <a:t>/</a:t>
            </a:r>
            <a:r>
              <a:rPr lang="en-US" sz="1400" dirty="0" err="1" smtClean="0">
                <a:solidFill>
                  <a:srgbClr val="008000"/>
                </a:solidFill>
                <a:effectLst>
                  <a:glow rad="152400">
                    <a:schemeClr val="bg1">
                      <a:alpha val="75000"/>
                    </a:schemeClr>
                  </a:glow>
                </a:effectLst>
              </a:rPr>
              <a:t>nhmuio</a:t>
            </a:r>
            <a:r>
              <a:rPr lang="en-US" sz="1400" dirty="0" smtClean="0">
                <a:solidFill>
                  <a:srgbClr val="008000"/>
                </a:solidFill>
                <a:effectLst>
                  <a:glow rad="152400">
                    <a:schemeClr val="bg1">
                      <a:alpha val="75000"/>
                    </a:schemeClr>
                  </a:glow>
                </a:effectLst>
              </a:rPr>
              <a:t>/id/</a:t>
            </a:r>
            <a:r>
              <a:rPr lang="hu-HU" sz="1400" dirty="0" smtClean="0">
                <a:solidFill>
                  <a:srgbClr val="FF0000"/>
                </a:solidFill>
                <a:effectLst>
                  <a:glow rad="152400">
                    <a:schemeClr val="bg1">
                      <a:alpha val="75000"/>
                    </a:schemeClr>
                  </a:glow>
                </a:effectLst>
              </a:rPr>
              <a:t>41d9cbb4-4590-4265-8079-ca44d46d27c3.csv</a:t>
            </a:r>
          </a:p>
          <a:p>
            <a:pPr marL="0" marR="0" indent="0" algn="l" defTabSz="524386" rtl="0" eaLnBrk="1" fontAlgn="auto" latinLnBrk="0" hangingPunct="1">
              <a:lnSpc>
                <a:spcPct val="100000"/>
              </a:lnSpc>
              <a:spcBef>
                <a:spcPts val="0"/>
              </a:spcBef>
              <a:spcAft>
                <a:spcPts val="0"/>
              </a:spcAft>
              <a:buClrTx/>
              <a:buSzTx/>
              <a:buFontTx/>
              <a:buNone/>
              <a:tabLst/>
              <a:defRPr/>
            </a:pPr>
            <a:r>
              <a:rPr lang="en-US" sz="1400" dirty="0" smtClean="0">
                <a:solidFill>
                  <a:srgbClr val="0000FF"/>
                </a:solidFill>
                <a:effectLst>
                  <a:glow rad="152400">
                    <a:schemeClr val="bg1">
                      <a:alpha val="75000"/>
                    </a:schemeClr>
                  </a:glow>
                </a:effectLst>
              </a:rPr>
              <a:t>http://</a:t>
            </a:r>
            <a:r>
              <a:rPr lang="en-US" sz="1400" dirty="0" err="1" smtClean="0">
                <a:solidFill>
                  <a:srgbClr val="008000"/>
                </a:solidFill>
                <a:effectLst>
                  <a:glow rad="152400">
                    <a:schemeClr val="bg1">
                      <a:alpha val="75000"/>
                    </a:schemeClr>
                  </a:glow>
                </a:effectLst>
              </a:rPr>
              <a:t>purl.org</a:t>
            </a:r>
            <a:r>
              <a:rPr lang="en-US" sz="1400" dirty="0" smtClean="0">
                <a:solidFill>
                  <a:srgbClr val="008000"/>
                </a:solidFill>
                <a:effectLst>
                  <a:glow rad="152400">
                    <a:schemeClr val="bg1">
                      <a:alpha val="75000"/>
                    </a:schemeClr>
                  </a:glow>
                </a:effectLst>
              </a:rPr>
              <a:t>/</a:t>
            </a:r>
            <a:r>
              <a:rPr lang="en-US" sz="1400" dirty="0" err="1" smtClean="0">
                <a:solidFill>
                  <a:srgbClr val="008000"/>
                </a:solidFill>
                <a:effectLst>
                  <a:glow rad="152400">
                    <a:schemeClr val="bg1">
                      <a:alpha val="75000"/>
                    </a:schemeClr>
                  </a:glow>
                </a:effectLst>
              </a:rPr>
              <a:t>nhmuio</a:t>
            </a:r>
            <a:r>
              <a:rPr lang="en-US" sz="1400" dirty="0" smtClean="0">
                <a:solidFill>
                  <a:srgbClr val="008000"/>
                </a:solidFill>
                <a:effectLst>
                  <a:glow rad="152400">
                    <a:schemeClr val="bg1">
                      <a:alpha val="75000"/>
                    </a:schemeClr>
                  </a:glow>
                </a:effectLst>
              </a:rPr>
              <a:t>/id/</a:t>
            </a:r>
            <a:r>
              <a:rPr lang="hu-HU" sz="1400" dirty="0" smtClean="0">
                <a:solidFill>
                  <a:srgbClr val="FF0000"/>
                </a:solidFill>
                <a:effectLst>
                  <a:glow rad="152400">
                    <a:schemeClr val="bg1">
                      <a:alpha val="75000"/>
                    </a:schemeClr>
                  </a:glow>
                </a:effectLst>
              </a:rPr>
              <a:t>41d9cbb4-4590-4265-8079-ca44d46d27c3.n3</a:t>
            </a:r>
          </a:p>
          <a:p>
            <a:pPr marL="0" marR="0" indent="0" algn="l" defTabSz="524386" rtl="0" eaLnBrk="1" fontAlgn="auto" latinLnBrk="0" hangingPunct="1">
              <a:lnSpc>
                <a:spcPct val="100000"/>
              </a:lnSpc>
              <a:spcBef>
                <a:spcPts val="0"/>
              </a:spcBef>
              <a:spcAft>
                <a:spcPts val="0"/>
              </a:spcAft>
              <a:buClrTx/>
              <a:buSzTx/>
              <a:buFontTx/>
              <a:buNone/>
              <a:tabLst/>
              <a:defRPr/>
            </a:pPr>
            <a:r>
              <a:rPr lang="en-US" sz="1400" dirty="0" smtClean="0">
                <a:solidFill>
                  <a:srgbClr val="0000FF"/>
                </a:solidFill>
                <a:effectLst>
                  <a:glow rad="152400">
                    <a:schemeClr val="bg1">
                      <a:alpha val="75000"/>
                    </a:schemeClr>
                  </a:glow>
                </a:effectLst>
              </a:rPr>
              <a:t>http://</a:t>
            </a:r>
            <a:r>
              <a:rPr lang="en-US" sz="1400" dirty="0" err="1" smtClean="0">
                <a:solidFill>
                  <a:srgbClr val="008000"/>
                </a:solidFill>
                <a:effectLst>
                  <a:glow rad="152400">
                    <a:schemeClr val="bg1">
                      <a:alpha val="75000"/>
                    </a:schemeClr>
                  </a:glow>
                </a:effectLst>
              </a:rPr>
              <a:t>purl.org</a:t>
            </a:r>
            <a:r>
              <a:rPr lang="en-US" sz="1400" dirty="0" smtClean="0">
                <a:solidFill>
                  <a:srgbClr val="008000"/>
                </a:solidFill>
                <a:effectLst>
                  <a:glow rad="152400">
                    <a:schemeClr val="bg1">
                      <a:alpha val="75000"/>
                    </a:schemeClr>
                  </a:glow>
                </a:effectLst>
              </a:rPr>
              <a:t>/</a:t>
            </a:r>
            <a:r>
              <a:rPr lang="en-US" sz="1400" dirty="0" err="1" smtClean="0">
                <a:solidFill>
                  <a:srgbClr val="008000"/>
                </a:solidFill>
                <a:effectLst>
                  <a:glow rad="152400">
                    <a:schemeClr val="bg1">
                      <a:alpha val="75000"/>
                    </a:schemeClr>
                  </a:glow>
                </a:effectLst>
              </a:rPr>
              <a:t>nhmuio</a:t>
            </a:r>
            <a:r>
              <a:rPr lang="en-US" sz="1400" dirty="0" smtClean="0">
                <a:solidFill>
                  <a:srgbClr val="008000"/>
                </a:solidFill>
                <a:effectLst>
                  <a:glow rad="152400">
                    <a:schemeClr val="bg1">
                      <a:alpha val="75000"/>
                    </a:schemeClr>
                  </a:glow>
                </a:effectLst>
              </a:rPr>
              <a:t>/id/</a:t>
            </a:r>
            <a:r>
              <a:rPr lang="hu-HU" sz="1400" dirty="0" smtClean="0">
                <a:solidFill>
                  <a:srgbClr val="FF0000"/>
                </a:solidFill>
                <a:effectLst>
                  <a:glow rad="152400">
                    <a:schemeClr val="bg1">
                      <a:alpha val="75000"/>
                    </a:schemeClr>
                  </a:glow>
                </a:effectLst>
              </a:rPr>
              <a:t>41d9cbb4-4590-4265-8079-ca44d46d27c3.json</a:t>
            </a:r>
          </a:p>
          <a:p>
            <a:pPr marL="0" marR="0" indent="0" algn="l" defTabSz="524386" rtl="0" eaLnBrk="1" fontAlgn="auto" latinLnBrk="0" hangingPunct="1">
              <a:lnSpc>
                <a:spcPct val="100000"/>
              </a:lnSpc>
              <a:spcBef>
                <a:spcPts val="0"/>
              </a:spcBef>
              <a:spcAft>
                <a:spcPts val="0"/>
              </a:spcAft>
              <a:buClrTx/>
              <a:buSzTx/>
              <a:buFontTx/>
              <a:buNone/>
              <a:tabLst/>
              <a:defRPr/>
            </a:pPr>
            <a:endParaRPr lang="hu-HU" sz="1400" dirty="0" smtClean="0">
              <a:solidFill>
                <a:srgbClr val="FF0000"/>
              </a:solidFill>
              <a:effectLst>
                <a:glow rad="152400">
                  <a:schemeClr val="bg1">
                    <a:alpha val="75000"/>
                  </a:schemeClr>
                </a:glow>
              </a:effectLst>
            </a:endParaRPr>
          </a:p>
          <a:p>
            <a:endParaRPr lang="en-US" dirty="0"/>
          </a:p>
        </p:txBody>
      </p:sp>
      <p:sp>
        <p:nvSpPr>
          <p:cNvPr id="4" name="Slide Number Placeholder 3"/>
          <p:cNvSpPr>
            <a:spLocks noGrp="1"/>
          </p:cNvSpPr>
          <p:nvPr>
            <p:ph type="sldNum" sz="quarter" idx="10"/>
          </p:nvPr>
        </p:nvSpPr>
        <p:spPr/>
        <p:txBody>
          <a:bodyPr/>
          <a:lstStyle/>
          <a:p>
            <a:fld id="{7EB59871-673D-014F-88A2-98C216B932A2}" type="slidenum">
              <a:rPr lang="en-US" smtClean="0"/>
              <a:t>26</a:t>
            </a:fld>
            <a:endParaRPr lang="en-US"/>
          </a:p>
        </p:txBody>
      </p:sp>
    </p:spTree>
    <p:extLst>
      <p:ext uri="{BB962C8B-B14F-4D97-AF65-F5344CB8AC3E}">
        <p14:creationId xmlns:p14="http://schemas.microsoft.com/office/powerpoint/2010/main" val="32654068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044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Calibri" charset="0"/>
              </a:rPr>
              <a:t>http://www.nhm.uio.no/forskning/prosjekter/gbif/</a:t>
            </a:r>
          </a:p>
          <a:p>
            <a:r>
              <a:rPr lang="en-US">
                <a:latin typeface="Calibri" charset="0"/>
              </a:rPr>
              <a:t>http://www.gbif.no</a:t>
            </a:r>
          </a:p>
        </p:txBody>
      </p:sp>
      <p:sp>
        <p:nvSpPr>
          <p:cNvPr id="1044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5613" eaLnBrk="0" hangingPunct="0">
              <a:defRPr sz="2400">
                <a:solidFill>
                  <a:schemeClr val="tx1"/>
                </a:solidFill>
                <a:latin typeface="Arial" charset="0"/>
                <a:ea typeface="ＭＳ Ｐゴシック" charset="0"/>
                <a:cs typeface="ＭＳ Ｐゴシック" charset="0"/>
              </a:defRPr>
            </a:lvl1pPr>
            <a:lvl2pPr marL="742950" indent="-285750" defTabSz="455613" eaLnBrk="0" hangingPunct="0">
              <a:defRPr sz="2400">
                <a:solidFill>
                  <a:schemeClr val="tx1"/>
                </a:solidFill>
                <a:latin typeface="Arial" charset="0"/>
                <a:ea typeface="ＭＳ Ｐゴシック" charset="0"/>
              </a:defRPr>
            </a:lvl2pPr>
            <a:lvl3pPr marL="1143000" indent="-228600" defTabSz="455613" eaLnBrk="0" hangingPunct="0">
              <a:defRPr sz="2400">
                <a:solidFill>
                  <a:schemeClr val="tx1"/>
                </a:solidFill>
                <a:latin typeface="Arial" charset="0"/>
                <a:ea typeface="ＭＳ Ｐゴシック" charset="0"/>
              </a:defRPr>
            </a:lvl3pPr>
            <a:lvl4pPr marL="1600200" indent="-228600" defTabSz="455613" eaLnBrk="0" hangingPunct="0">
              <a:defRPr sz="2400">
                <a:solidFill>
                  <a:schemeClr val="tx1"/>
                </a:solidFill>
                <a:latin typeface="Arial" charset="0"/>
                <a:ea typeface="ＭＳ Ｐゴシック" charset="0"/>
              </a:defRPr>
            </a:lvl4pPr>
            <a:lvl5pPr marL="2057400" indent="-228600" defTabSz="455613" eaLnBrk="0" hangingPunct="0">
              <a:defRPr sz="2400">
                <a:solidFill>
                  <a:schemeClr val="tx1"/>
                </a:solidFill>
                <a:latin typeface="Arial" charset="0"/>
                <a:ea typeface="ＭＳ Ｐゴシック" charset="0"/>
              </a:defRPr>
            </a:lvl5pPr>
            <a:lvl6pPr marL="2514600" indent="-228600" defTabSz="4556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4556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4556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45561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8FF23F3-7E0D-B644-A031-CEF20C146712}" type="slidenum">
              <a:rPr lang="en-US" sz="1200"/>
              <a:pPr eaLnBrk="1" hangingPunct="1"/>
              <a:t>27</a:t>
            </a:fld>
            <a:endParaRPr lang="en-US" sz="120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err="1" smtClean="0"/>
              <a:t>Image</a:t>
            </a:r>
            <a:r>
              <a:rPr lang="es-ES" dirty="0" smtClean="0"/>
              <a:t> </a:t>
            </a:r>
            <a:r>
              <a:rPr lang="es-ES" dirty="0" err="1" smtClean="0"/>
              <a:t>from</a:t>
            </a:r>
            <a:r>
              <a:rPr lang="es-ES" dirty="0" smtClean="0"/>
              <a:t> </a:t>
            </a:r>
            <a:r>
              <a:rPr lang="es-ES" dirty="0" err="1" smtClean="0"/>
              <a:t>Abdulaziz</a:t>
            </a:r>
            <a:r>
              <a:rPr lang="es-ES" dirty="0" smtClean="0"/>
              <a:t> </a:t>
            </a:r>
            <a:r>
              <a:rPr lang="es-ES" dirty="0" err="1" smtClean="0"/>
              <a:t>Almansour</a:t>
            </a:r>
            <a:r>
              <a:rPr lang="es-ES" dirty="0" smtClean="0"/>
              <a:t>, </a:t>
            </a:r>
            <a:r>
              <a:rPr lang="es-ES" dirty="0" err="1" smtClean="0"/>
              <a:t>shared</a:t>
            </a:r>
            <a:r>
              <a:rPr lang="es-ES" dirty="0" smtClean="0"/>
              <a:t> </a:t>
            </a:r>
            <a:r>
              <a:rPr lang="es-ES" dirty="0" err="1" smtClean="0"/>
              <a:t>via</a:t>
            </a:r>
            <a:r>
              <a:rPr lang="es-ES" smtClean="0"/>
              <a:t> http://www.freeimages.com/photo/steps-1353099</a:t>
            </a:r>
            <a:endParaRPr lang="en-GB" dirty="0"/>
          </a:p>
        </p:txBody>
      </p:sp>
      <p:sp>
        <p:nvSpPr>
          <p:cNvPr id="4" name="Slide Number Placeholder 3"/>
          <p:cNvSpPr>
            <a:spLocks noGrp="1"/>
          </p:cNvSpPr>
          <p:nvPr>
            <p:ph type="sldNum" sz="quarter" idx="10"/>
          </p:nvPr>
        </p:nvSpPr>
        <p:spPr/>
        <p:txBody>
          <a:bodyPr/>
          <a:lstStyle/>
          <a:p>
            <a:fld id="{37A0329C-91F7-CD43-B485-EB526DB269DE}" type="slidenum">
              <a:rPr lang="en-US" smtClean="0"/>
              <a:t>28</a:t>
            </a:fld>
            <a:endParaRPr lang="en-US"/>
          </a:p>
        </p:txBody>
      </p:sp>
    </p:spTree>
    <p:extLst>
      <p:ext uri="{BB962C8B-B14F-4D97-AF65-F5344CB8AC3E}">
        <p14:creationId xmlns:p14="http://schemas.microsoft.com/office/powerpoint/2010/main" val="4549123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cxnSp>
        <p:nvCxnSpPr>
          <p:cNvPr id="8" name="Straight Connector 7"/>
          <p:cNvCxnSpPr/>
          <p:nvPr userDrawn="1"/>
        </p:nvCxnSpPr>
        <p:spPr>
          <a:xfrm>
            <a:off x="440597" y="6324600"/>
            <a:ext cx="8319500"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1" name="Text Placeholder 4"/>
          <p:cNvSpPr>
            <a:spLocks noGrp="1"/>
          </p:cNvSpPr>
          <p:nvPr>
            <p:ph type="body" sz="quarter" idx="10" hasCustomPrompt="1"/>
          </p:nvPr>
        </p:nvSpPr>
        <p:spPr>
          <a:xfrm>
            <a:off x="441325" y="6407148"/>
            <a:ext cx="8053388" cy="323851"/>
          </a:xfrm>
        </p:spPr>
        <p:txBody>
          <a:bodyPr lIns="0">
            <a:normAutofit/>
          </a:bodyPr>
          <a:lstStyle>
            <a:lvl1pPr marL="0" indent="0" algn="r">
              <a:buNone/>
              <a:defRPr sz="900" b="0" cap="all" baseline="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Location / date / NOTES / CAPTIONS / SOURCES</a:t>
            </a:r>
            <a:endParaRPr lang="en-US" dirty="0"/>
          </a:p>
        </p:txBody>
      </p:sp>
      <p:sp>
        <p:nvSpPr>
          <p:cNvPr id="2" name="Title 1"/>
          <p:cNvSpPr>
            <a:spLocks noGrp="1"/>
          </p:cNvSpPr>
          <p:nvPr>
            <p:ph type="title" hasCustomPrompt="1"/>
          </p:nvPr>
        </p:nvSpPr>
        <p:spPr>
          <a:xfrm>
            <a:off x="440597" y="2184401"/>
            <a:ext cx="8054116" cy="3234267"/>
          </a:xfrm>
        </p:spPr>
        <p:txBody>
          <a:bodyPr anchor="b" anchorCtr="0">
            <a:noAutofit/>
          </a:bodyPr>
          <a:lstStyle>
            <a:lvl1pPr algn="l">
              <a:defRPr sz="4400" b="1" i="0" cap="none">
                <a:solidFill>
                  <a:srgbClr val="328127"/>
                </a:solidFill>
                <a:latin typeface="Arial"/>
                <a:cs typeface="Arial"/>
              </a:defRPr>
            </a:lvl1pPr>
          </a:lstStyle>
          <a:p>
            <a:r>
              <a:rPr lang="en-US" dirty="0" smtClean="0"/>
              <a:t>TITLE</a:t>
            </a:r>
            <a:endParaRPr lang="en-US" dirty="0"/>
          </a:p>
        </p:txBody>
      </p:sp>
      <p:sp>
        <p:nvSpPr>
          <p:cNvPr id="3" name="Text Placeholder 2"/>
          <p:cNvSpPr>
            <a:spLocks noGrp="1"/>
          </p:cNvSpPr>
          <p:nvPr>
            <p:ph type="body" idx="1" hasCustomPrompt="1"/>
          </p:nvPr>
        </p:nvSpPr>
        <p:spPr>
          <a:xfrm>
            <a:off x="440597" y="5503334"/>
            <a:ext cx="8054116" cy="718991"/>
          </a:xfrm>
        </p:spPr>
        <p:txBody>
          <a:bodyPr lIns="0" rIns="0" anchor="b">
            <a:noAutofit/>
          </a:bodyPr>
          <a:lstStyle>
            <a:lvl1pPr marL="0" indent="0" algn="r">
              <a:lnSpc>
                <a:spcPct val="100000"/>
              </a:lnSpc>
              <a:spcBef>
                <a:spcPts val="0"/>
              </a:spcBef>
              <a:spcAft>
                <a:spcPts val="0"/>
              </a:spcAft>
              <a:buNone/>
              <a:defRPr sz="2400" b="0" i="1" kern="1000" cap="none" spc="-50">
                <a:solidFill>
                  <a:schemeClr val="tx1"/>
                </a:solidFill>
                <a:latin typeface="Arial Narrow"/>
                <a:cs typeface="Arial Narrow"/>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Presenter</a:t>
            </a:r>
            <a:br>
              <a:rPr lang="en-US" dirty="0" smtClean="0"/>
            </a:br>
            <a:r>
              <a:rPr lang="en-US" dirty="0" smtClean="0"/>
              <a:t>Title</a:t>
            </a: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39586" b="23848"/>
          <a:stretch/>
        </p:blipFill>
        <p:spPr>
          <a:xfrm>
            <a:off x="0" y="1706879"/>
            <a:ext cx="9144000" cy="2936241"/>
          </a:xfrm>
          <a:prstGeom prst="rect">
            <a:avLst/>
          </a:prstGeom>
          <a:ln>
            <a:noFill/>
          </a:ln>
          <a:effectLst/>
          <a:scene3d>
            <a:camera prst="orthographicFront"/>
            <a:lightRig rig="threePt" dir="t">
              <a:rot lat="0" lon="0" rev="2700000"/>
            </a:lightRig>
          </a:scene3d>
          <a:sp3d/>
        </p:spPr>
      </p:pic>
      <p:pic>
        <p:nvPicPr>
          <p:cNvPr id="4" name="Picture 3" descr="GBIF-2015-full.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47317" y="80208"/>
            <a:ext cx="3810000" cy="1447800"/>
          </a:xfrm>
          <a:prstGeom prst="rect">
            <a:avLst/>
          </a:prstGeom>
        </p:spPr>
      </p:pic>
    </p:spTree>
    <p:extLst>
      <p:ext uri="{BB962C8B-B14F-4D97-AF65-F5344CB8AC3E}">
        <p14:creationId xmlns:p14="http://schemas.microsoft.com/office/powerpoint/2010/main" val="704312836"/>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7"/>
            <a:ext cx="8229600" cy="793915"/>
          </a:xfrm>
        </p:spPr>
        <p:txBody>
          <a:bodyPr anchor="t">
            <a:normAutofit/>
          </a:bodyPr>
          <a:lstStyle>
            <a:lvl1pPr algn="l">
              <a:defRPr sz="2800" b="1">
                <a:solidFill>
                  <a:srgbClr val="328127"/>
                </a:solidFill>
                <a:latin typeface="Arial"/>
                <a:cs typeface="Aria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309689"/>
            <a:ext cx="8229600" cy="4816476"/>
          </a:xfrm>
        </p:spPr>
        <p:txBody>
          <a:bodyPr/>
          <a:lstStyle>
            <a:lvl1pPr>
              <a:defRPr sz="3200">
                <a:solidFill>
                  <a:schemeClr val="tx1"/>
                </a:solidFill>
                <a:latin typeface="Arial Narrow"/>
                <a:cs typeface="Arial Narrow"/>
              </a:defRPr>
            </a:lvl1pPr>
            <a:lvl2pPr>
              <a:defRPr>
                <a:latin typeface="Arial Narrow"/>
                <a:cs typeface="Arial Narrow"/>
              </a:defRPr>
            </a:lvl2pPr>
            <a:lvl3pPr>
              <a:defRPr>
                <a:latin typeface="Arial Narrow"/>
                <a:cs typeface="Arial Narrow"/>
              </a:defRPr>
            </a:lvl3pPr>
            <a:lvl4pPr>
              <a:defRPr>
                <a:latin typeface="Arial Narrow"/>
                <a:cs typeface="Arial Narrow"/>
              </a:defRPr>
            </a:lvl4pPr>
            <a:lvl5pPr>
              <a:defRPr>
                <a:latin typeface="Arial Narrow"/>
                <a:cs typeface="Arial Narrow"/>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7" name="Straight Connector 6"/>
          <p:cNvCxnSpPr/>
          <p:nvPr userDrawn="1"/>
        </p:nvCxnSpPr>
        <p:spPr>
          <a:xfrm>
            <a:off x="440598" y="6349719"/>
            <a:ext cx="7157051" cy="0"/>
          </a:xfrm>
          <a:prstGeom prst="line">
            <a:avLst/>
          </a:prstGeom>
          <a:ln w="3175" cmpd="sng">
            <a:solidFill>
              <a:srgbClr val="328127"/>
            </a:solidFill>
          </a:ln>
          <a:effectLst/>
        </p:spPr>
        <p:style>
          <a:lnRef idx="2">
            <a:schemeClr val="accent1"/>
          </a:lnRef>
          <a:fillRef idx="0">
            <a:schemeClr val="accent1"/>
          </a:fillRef>
          <a:effectRef idx="1">
            <a:schemeClr val="accent1"/>
          </a:effectRef>
          <a:fontRef idx="minor">
            <a:schemeClr val="tx1"/>
          </a:fontRef>
        </p:style>
      </p:cxnSp>
      <p:sp>
        <p:nvSpPr>
          <p:cNvPr id="10" name="Text Placeholder 4"/>
          <p:cNvSpPr>
            <a:spLocks noGrp="1"/>
          </p:cNvSpPr>
          <p:nvPr>
            <p:ph type="body" sz="quarter" idx="10" hasCustomPrompt="1"/>
          </p:nvPr>
        </p:nvSpPr>
        <p:spPr>
          <a:xfrm>
            <a:off x="441325" y="6407149"/>
            <a:ext cx="7156324" cy="383119"/>
          </a:xfrm>
        </p:spPr>
        <p:txBody>
          <a:bodyPr lIns="0" anchor="ctr" anchorCtr="0">
            <a:noAutofit/>
          </a:bodyPr>
          <a:lstStyle>
            <a:lvl1pPr marL="0" indent="0" algn="r">
              <a:buNone/>
              <a:defRPr sz="900" b="0" cap="none" baseline="0"/>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NOTES / CAPTIONS / SOURCES</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33895" y="6214910"/>
            <a:ext cx="962526" cy="638475"/>
          </a:xfrm>
          <a:prstGeom prst="rect">
            <a:avLst/>
          </a:prstGeom>
        </p:spPr>
      </p:pic>
    </p:spTree>
    <p:extLst>
      <p:ext uri="{BB962C8B-B14F-4D97-AF65-F5344CB8AC3E}">
        <p14:creationId xmlns:p14="http://schemas.microsoft.com/office/powerpoint/2010/main" val="2562072628"/>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actoid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895050"/>
          </a:xfrm>
        </p:spPr>
        <p:txBody>
          <a:bodyPr/>
          <a:lstStyle>
            <a:lvl1pPr>
              <a:defRPr>
                <a:solidFill>
                  <a:srgbClr val="328127"/>
                </a:solidFill>
              </a:defRPr>
            </a:lvl1pPr>
          </a:lstStyle>
          <a:p>
            <a:r>
              <a:rPr lang="en-US" smtClean="0"/>
              <a:t>Click to edit Master title style</a:t>
            </a:r>
            <a:endParaRPr lang="en-US" dirty="0"/>
          </a:p>
        </p:txBody>
      </p:sp>
      <p:sp>
        <p:nvSpPr>
          <p:cNvPr id="7" name="Text Placeholder 6"/>
          <p:cNvSpPr>
            <a:spLocks noGrp="1"/>
          </p:cNvSpPr>
          <p:nvPr>
            <p:ph type="body" sz="quarter" idx="13"/>
          </p:nvPr>
        </p:nvSpPr>
        <p:spPr>
          <a:xfrm>
            <a:off x="457203" y="1309688"/>
            <a:ext cx="3765248" cy="4664629"/>
          </a:xfrm>
        </p:spPr>
        <p:txBody>
          <a:bodyPr/>
          <a:lstStyle>
            <a:lvl1pPr marL="0" indent="0">
              <a:buNone/>
              <a:defRPr>
                <a:solidFill>
                  <a:schemeClr val="tx1"/>
                </a:solidFill>
              </a:defRPr>
            </a:lvl1pPr>
            <a:lvl2pPr marL="457200" indent="0">
              <a:buNone/>
              <a:defRPr>
                <a:solidFill>
                  <a:schemeClr val="tx1"/>
                </a:solidFill>
              </a:defRPr>
            </a:lvl2pPr>
            <a:lvl3pPr marL="914400" indent="0">
              <a:buNone/>
              <a:defRPr>
                <a:solidFill>
                  <a:schemeClr val="tx1"/>
                </a:solidFill>
              </a:defRPr>
            </a:lvl3pPr>
            <a:lvl4pPr marL="1371600" indent="0">
              <a:buNone/>
              <a:defRPr>
                <a:solidFill>
                  <a:schemeClr val="tx1"/>
                </a:solidFill>
              </a:defRPr>
            </a:lvl4pPr>
            <a:lvl5pPr marL="1828800" inden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8" name="Straight Connector 7"/>
          <p:cNvCxnSpPr/>
          <p:nvPr userDrawn="1"/>
        </p:nvCxnSpPr>
        <p:spPr>
          <a:xfrm>
            <a:off x="440598" y="6349719"/>
            <a:ext cx="7157051" cy="0"/>
          </a:xfrm>
          <a:prstGeom prst="line">
            <a:avLst/>
          </a:prstGeom>
          <a:ln w="3175" cmpd="sng">
            <a:solidFill>
              <a:srgbClr val="328127"/>
            </a:solidFill>
          </a:ln>
          <a:effectLst/>
        </p:spPr>
        <p:style>
          <a:lnRef idx="2">
            <a:schemeClr val="accent1"/>
          </a:lnRef>
          <a:fillRef idx="0">
            <a:schemeClr val="accent1"/>
          </a:fillRef>
          <a:effectRef idx="1">
            <a:schemeClr val="accent1"/>
          </a:effectRef>
          <a:fontRef idx="minor">
            <a:schemeClr val="tx1"/>
          </a:fontRef>
        </p:style>
      </p:cxnSp>
      <p:sp>
        <p:nvSpPr>
          <p:cNvPr id="9" name="Text Placeholder 4"/>
          <p:cNvSpPr>
            <a:spLocks noGrp="1"/>
          </p:cNvSpPr>
          <p:nvPr>
            <p:ph type="body" sz="quarter" idx="10" hasCustomPrompt="1"/>
          </p:nvPr>
        </p:nvSpPr>
        <p:spPr>
          <a:xfrm>
            <a:off x="441325" y="6407149"/>
            <a:ext cx="7156324" cy="383119"/>
          </a:xfrm>
        </p:spPr>
        <p:txBody>
          <a:bodyPr lIns="0" anchor="ctr" anchorCtr="0">
            <a:noAutofit/>
          </a:bodyPr>
          <a:lstStyle>
            <a:lvl1pPr marL="0" indent="0" algn="r">
              <a:buNone/>
              <a:defRPr sz="900" b="0" cap="none" baseline="0"/>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NOTES / CAPTIONS / SOURCES</a:t>
            </a:r>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33895" y="6214910"/>
            <a:ext cx="962526" cy="638475"/>
          </a:xfrm>
          <a:prstGeom prst="rect">
            <a:avLst/>
          </a:prstGeom>
        </p:spPr>
      </p:pic>
    </p:spTree>
    <p:extLst>
      <p:ext uri="{BB962C8B-B14F-4D97-AF65-F5344CB8AC3E}">
        <p14:creationId xmlns:p14="http://schemas.microsoft.com/office/powerpoint/2010/main" val="2833707389"/>
      </p:ext>
    </p:extLst>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Free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274637"/>
            <a:ext cx="8686800" cy="563563"/>
          </a:xfrm>
          <a:noFill/>
        </p:spPr>
        <p:txBody>
          <a:bodyPr lIns="457200" anchor="t">
            <a:normAutofit/>
          </a:bodyPr>
          <a:lstStyle>
            <a:lvl1pPr algn="l">
              <a:defRPr sz="2800" b="1">
                <a:solidFill>
                  <a:srgbClr val="328127"/>
                </a:solidFill>
                <a:latin typeface="Arial"/>
                <a:cs typeface="Arial"/>
              </a:defRPr>
            </a:lvl1pPr>
          </a:lstStyle>
          <a:p>
            <a:r>
              <a:rPr lang="en-US" dirty="0" smtClean="0"/>
              <a:t>CLICK TO EDIT MASTER TITLE STYLE</a:t>
            </a:r>
            <a:endParaRPr lang="en-US" dirty="0"/>
          </a:p>
        </p:txBody>
      </p:sp>
      <p:cxnSp>
        <p:nvCxnSpPr>
          <p:cNvPr id="7" name="Straight Connector 6"/>
          <p:cNvCxnSpPr/>
          <p:nvPr userDrawn="1"/>
        </p:nvCxnSpPr>
        <p:spPr>
          <a:xfrm>
            <a:off x="440597" y="6324600"/>
            <a:ext cx="6812890"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userDrawn="1"/>
        </p:nvCxnSpPr>
        <p:spPr>
          <a:xfrm>
            <a:off x="440598" y="6349719"/>
            <a:ext cx="7157051" cy="0"/>
          </a:xfrm>
          <a:prstGeom prst="line">
            <a:avLst/>
          </a:prstGeom>
          <a:ln w="3175" cmpd="sng">
            <a:solidFill>
              <a:srgbClr val="328127"/>
            </a:solidFill>
          </a:ln>
          <a:effectLst/>
        </p:spPr>
        <p:style>
          <a:lnRef idx="2">
            <a:schemeClr val="accent1"/>
          </a:lnRef>
          <a:fillRef idx="0">
            <a:schemeClr val="accent1"/>
          </a:fillRef>
          <a:effectRef idx="1">
            <a:schemeClr val="accent1"/>
          </a:effectRef>
          <a:fontRef idx="minor">
            <a:schemeClr val="tx1"/>
          </a:fontRef>
        </p:style>
      </p:cxnSp>
      <p:sp>
        <p:nvSpPr>
          <p:cNvPr id="9" name="Text Placeholder 4"/>
          <p:cNvSpPr>
            <a:spLocks noGrp="1"/>
          </p:cNvSpPr>
          <p:nvPr>
            <p:ph type="body" sz="quarter" idx="10" hasCustomPrompt="1"/>
          </p:nvPr>
        </p:nvSpPr>
        <p:spPr>
          <a:xfrm>
            <a:off x="441325" y="6407149"/>
            <a:ext cx="7156324" cy="383119"/>
          </a:xfrm>
        </p:spPr>
        <p:txBody>
          <a:bodyPr lIns="0" anchor="ctr" anchorCtr="0">
            <a:noAutofit/>
          </a:bodyPr>
          <a:lstStyle>
            <a:lvl1pPr marL="0" indent="0" algn="r">
              <a:buNone/>
              <a:defRPr sz="900" b="0" cap="none" baseline="0"/>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NOTES / CAPTIONS / SOURCES</a:t>
            </a:r>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33895" y="6214910"/>
            <a:ext cx="962526" cy="638475"/>
          </a:xfrm>
          <a:prstGeom prst="rect">
            <a:avLst/>
          </a:prstGeom>
        </p:spPr>
      </p:pic>
    </p:spTree>
    <p:extLst>
      <p:ext uri="{BB962C8B-B14F-4D97-AF65-F5344CB8AC3E}">
        <p14:creationId xmlns:p14="http://schemas.microsoft.com/office/powerpoint/2010/main" val="1520581890"/>
      </p:ext>
    </p:extLst>
  </p:cSld>
  <p:clrMapOvr>
    <a:masterClrMapping/>
  </p:clrMapOvr>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893763"/>
          </a:xfrm>
        </p:spPr>
        <p:txBody>
          <a:bodyPr anchor="t" anchorCtr="0">
            <a:noAutofit/>
          </a:bodyPr>
          <a:lstStyle>
            <a:lvl1pPr algn="l">
              <a:defRPr sz="2800" b="1" cap="all">
                <a:solidFill>
                  <a:srgbClr val="328127"/>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309689"/>
            <a:ext cx="4038600" cy="481647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309689"/>
            <a:ext cx="4038600" cy="481647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8" name="Straight Connector 7"/>
          <p:cNvCxnSpPr/>
          <p:nvPr userDrawn="1"/>
        </p:nvCxnSpPr>
        <p:spPr>
          <a:xfrm>
            <a:off x="440598" y="6349719"/>
            <a:ext cx="7157051" cy="0"/>
          </a:xfrm>
          <a:prstGeom prst="line">
            <a:avLst/>
          </a:prstGeom>
          <a:ln w="3175" cmpd="sng">
            <a:solidFill>
              <a:srgbClr val="328127"/>
            </a:solidFill>
          </a:ln>
          <a:effectLst/>
        </p:spPr>
        <p:style>
          <a:lnRef idx="2">
            <a:schemeClr val="accent1"/>
          </a:lnRef>
          <a:fillRef idx="0">
            <a:schemeClr val="accent1"/>
          </a:fillRef>
          <a:effectRef idx="1">
            <a:schemeClr val="accent1"/>
          </a:effectRef>
          <a:fontRef idx="minor">
            <a:schemeClr val="tx1"/>
          </a:fontRef>
        </p:style>
      </p:cxnSp>
      <p:sp>
        <p:nvSpPr>
          <p:cNvPr id="10" name="Text Placeholder 4"/>
          <p:cNvSpPr>
            <a:spLocks noGrp="1"/>
          </p:cNvSpPr>
          <p:nvPr>
            <p:ph type="body" sz="quarter" idx="10" hasCustomPrompt="1"/>
          </p:nvPr>
        </p:nvSpPr>
        <p:spPr>
          <a:xfrm>
            <a:off x="441325" y="6407149"/>
            <a:ext cx="7156324" cy="383119"/>
          </a:xfrm>
        </p:spPr>
        <p:txBody>
          <a:bodyPr lIns="0" anchor="ctr" anchorCtr="0">
            <a:noAutofit/>
          </a:bodyPr>
          <a:lstStyle>
            <a:lvl1pPr marL="0" indent="0" algn="r">
              <a:buNone/>
              <a:defRPr sz="900" b="0" cap="none" baseline="0"/>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NOTES / CAPTIONS / SOURCES</a:t>
            </a:r>
            <a:endParaRPr lang="en-US" dirty="0"/>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33895" y="6214910"/>
            <a:ext cx="962526" cy="638475"/>
          </a:xfrm>
          <a:prstGeom prst="rect">
            <a:avLst/>
          </a:prstGeom>
        </p:spPr>
      </p:pic>
    </p:spTree>
    <p:extLst>
      <p:ext uri="{BB962C8B-B14F-4D97-AF65-F5344CB8AC3E}">
        <p14:creationId xmlns:p14="http://schemas.microsoft.com/office/powerpoint/2010/main" val="1040800011"/>
      </p:ext>
    </p:extLst>
  </p:cSld>
  <p:clrMapOvr>
    <a:masterClrMapping/>
  </p:clrMapOvr>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hree Colum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469875"/>
          </a:xfrm>
        </p:spPr>
        <p:txBody>
          <a:bodyPr anchor="t" anchorCtr="0">
            <a:noAutofit/>
          </a:bodyPr>
          <a:lstStyle>
            <a:lvl1pPr algn="l">
              <a:defRPr sz="2800" b="1" cap="all">
                <a:solidFill>
                  <a:srgbClr val="328127"/>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3242999" y="2940050"/>
            <a:ext cx="2628000" cy="318611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p:txBody>
      </p:sp>
      <p:sp>
        <p:nvSpPr>
          <p:cNvPr id="4" name="Content Placeholder 3"/>
          <p:cNvSpPr>
            <a:spLocks noGrp="1"/>
          </p:cNvSpPr>
          <p:nvPr>
            <p:ph sz="half" idx="2"/>
          </p:nvPr>
        </p:nvSpPr>
        <p:spPr>
          <a:xfrm>
            <a:off x="6045399" y="2940050"/>
            <a:ext cx="2628000" cy="318611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p:txBody>
      </p:sp>
      <p:sp>
        <p:nvSpPr>
          <p:cNvPr id="8" name="Content Placeholder 2"/>
          <p:cNvSpPr>
            <a:spLocks noGrp="1"/>
          </p:cNvSpPr>
          <p:nvPr>
            <p:ph sz="half" idx="11"/>
          </p:nvPr>
        </p:nvSpPr>
        <p:spPr>
          <a:xfrm>
            <a:off x="440598" y="2940050"/>
            <a:ext cx="2628000" cy="318611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p:txBody>
      </p:sp>
      <p:sp>
        <p:nvSpPr>
          <p:cNvPr id="10" name="Picture Placeholder 9"/>
          <p:cNvSpPr>
            <a:spLocks noGrp="1"/>
          </p:cNvSpPr>
          <p:nvPr>
            <p:ph type="pic" sz="quarter" idx="12"/>
          </p:nvPr>
        </p:nvSpPr>
        <p:spPr>
          <a:xfrm>
            <a:off x="440598" y="860425"/>
            <a:ext cx="2628040" cy="2079625"/>
          </a:xfrm>
        </p:spPr>
        <p:txBody>
          <a:bodyPr/>
          <a:lstStyle/>
          <a:p>
            <a:r>
              <a:rPr lang="en-US" smtClean="0"/>
              <a:t>Click icon to add picture</a:t>
            </a:r>
            <a:endParaRPr lang="en-US"/>
          </a:p>
        </p:txBody>
      </p:sp>
      <p:sp>
        <p:nvSpPr>
          <p:cNvPr id="13" name="Picture Placeholder 9"/>
          <p:cNvSpPr>
            <a:spLocks noGrp="1"/>
          </p:cNvSpPr>
          <p:nvPr>
            <p:ph type="pic" sz="quarter" idx="13"/>
          </p:nvPr>
        </p:nvSpPr>
        <p:spPr>
          <a:xfrm>
            <a:off x="6045359" y="860425"/>
            <a:ext cx="2628040" cy="2079625"/>
          </a:xfrm>
        </p:spPr>
        <p:txBody>
          <a:bodyPr/>
          <a:lstStyle/>
          <a:p>
            <a:r>
              <a:rPr lang="en-US" smtClean="0"/>
              <a:t>Click icon to add picture</a:t>
            </a:r>
            <a:endParaRPr lang="en-US"/>
          </a:p>
        </p:txBody>
      </p:sp>
      <p:sp>
        <p:nvSpPr>
          <p:cNvPr id="15" name="Picture Placeholder 9"/>
          <p:cNvSpPr>
            <a:spLocks noGrp="1"/>
          </p:cNvSpPr>
          <p:nvPr>
            <p:ph type="pic" sz="quarter" idx="14"/>
          </p:nvPr>
        </p:nvSpPr>
        <p:spPr>
          <a:xfrm>
            <a:off x="3242959" y="860425"/>
            <a:ext cx="2628040" cy="2079625"/>
          </a:xfrm>
        </p:spPr>
        <p:txBody>
          <a:bodyPr/>
          <a:lstStyle/>
          <a:p>
            <a:r>
              <a:rPr lang="en-US" smtClean="0"/>
              <a:t>Click icon to add picture</a:t>
            </a:r>
            <a:endParaRPr lang="en-US"/>
          </a:p>
        </p:txBody>
      </p:sp>
      <p:cxnSp>
        <p:nvCxnSpPr>
          <p:cNvPr id="16" name="Straight Connector 15"/>
          <p:cNvCxnSpPr/>
          <p:nvPr userDrawn="1"/>
        </p:nvCxnSpPr>
        <p:spPr>
          <a:xfrm>
            <a:off x="440598" y="6349719"/>
            <a:ext cx="7157051" cy="0"/>
          </a:xfrm>
          <a:prstGeom prst="line">
            <a:avLst/>
          </a:prstGeom>
          <a:ln w="3175" cmpd="sng">
            <a:solidFill>
              <a:srgbClr val="328127"/>
            </a:solidFill>
          </a:ln>
          <a:effectLst/>
        </p:spPr>
        <p:style>
          <a:lnRef idx="2">
            <a:schemeClr val="accent1"/>
          </a:lnRef>
          <a:fillRef idx="0">
            <a:schemeClr val="accent1"/>
          </a:fillRef>
          <a:effectRef idx="1">
            <a:schemeClr val="accent1"/>
          </a:effectRef>
          <a:fontRef idx="minor">
            <a:schemeClr val="tx1"/>
          </a:fontRef>
        </p:style>
      </p:cxnSp>
      <p:sp>
        <p:nvSpPr>
          <p:cNvPr id="17" name="Text Placeholder 4"/>
          <p:cNvSpPr>
            <a:spLocks noGrp="1"/>
          </p:cNvSpPr>
          <p:nvPr>
            <p:ph type="body" sz="quarter" idx="10" hasCustomPrompt="1"/>
          </p:nvPr>
        </p:nvSpPr>
        <p:spPr>
          <a:xfrm>
            <a:off x="441325" y="6407149"/>
            <a:ext cx="7156324" cy="383119"/>
          </a:xfrm>
        </p:spPr>
        <p:txBody>
          <a:bodyPr lIns="0" anchor="ctr" anchorCtr="0">
            <a:noAutofit/>
          </a:bodyPr>
          <a:lstStyle>
            <a:lvl1pPr marL="0" indent="0" algn="r">
              <a:buNone/>
              <a:defRPr sz="900" b="0" cap="none" baseline="0"/>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NOTES / CAPTIONS / SOURCES</a:t>
            </a:r>
            <a:endParaRPr lang="en-US" dirty="0"/>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33895" y="6214910"/>
            <a:ext cx="962526" cy="638475"/>
          </a:xfrm>
          <a:prstGeom prst="rect">
            <a:avLst/>
          </a:prstGeom>
        </p:spPr>
      </p:pic>
    </p:spTree>
    <p:extLst>
      <p:ext uri="{BB962C8B-B14F-4D97-AF65-F5344CB8AC3E}">
        <p14:creationId xmlns:p14="http://schemas.microsoft.com/office/powerpoint/2010/main" val="695357445"/>
      </p:ext>
    </p:extLst>
  </p:cSld>
  <p:clrMapOvr>
    <a:masterClrMapping/>
  </p:clrMapOvr>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ata-in-Use-Case-Study">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33895" y="6214910"/>
            <a:ext cx="962526" cy="638475"/>
          </a:xfrm>
          <a:prstGeom prst="rect">
            <a:avLst/>
          </a:prstGeom>
        </p:spPr>
      </p:pic>
      <p:sp>
        <p:nvSpPr>
          <p:cNvPr id="15" name="Text Placeholder 4"/>
          <p:cNvSpPr>
            <a:spLocks noGrp="1"/>
          </p:cNvSpPr>
          <p:nvPr>
            <p:ph type="body" sz="quarter" idx="10" hasCustomPrompt="1"/>
          </p:nvPr>
        </p:nvSpPr>
        <p:spPr>
          <a:xfrm>
            <a:off x="441325" y="6407149"/>
            <a:ext cx="7156324" cy="383119"/>
          </a:xfrm>
        </p:spPr>
        <p:txBody>
          <a:bodyPr lIns="0" anchor="ctr" anchorCtr="0">
            <a:noAutofit/>
          </a:bodyPr>
          <a:lstStyle>
            <a:lvl1pPr marL="0" indent="0" algn="r">
              <a:buNone/>
              <a:defRPr sz="900" b="0" cap="none" baseline="0"/>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DOI or URL</a:t>
            </a:r>
            <a:endParaRPr lang="en-US" dirty="0"/>
          </a:p>
        </p:txBody>
      </p:sp>
      <p:cxnSp>
        <p:nvCxnSpPr>
          <p:cNvPr id="13" name="Straight Connector 12"/>
          <p:cNvCxnSpPr/>
          <p:nvPr userDrawn="1"/>
        </p:nvCxnSpPr>
        <p:spPr>
          <a:xfrm>
            <a:off x="440598" y="6349719"/>
            <a:ext cx="7157051" cy="0"/>
          </a:xfrm>
          <a:prstGeom prst="line">
            <a:avLst/>
          </a:prstGeom>
          <a:ln w="3175" cmpd="sng">
            <a:solidFill>
              <a:srgbClr val="328127"/>
            </a:solidFill>
          </a:ln>
          <a:effectLst/>
        </p:spPr>
        <p:style>
          <a:lnRef idx="2">
            <a:schemeClr val="accent1"/>
          </a:lnRef>
          <a:fillRef idx="0">
            <a:schemeClr val="accent1"/>
          </a:fillRef>
          <a:effectRef idx="1">
            <a:schemeClr val="accent1"/>
          </a:effectRef>
          <a:fontRef idx="minor">
            <a:schemeClr val="tx1"/>
          </a:fontRef>
        </p:style>
      </p:cxnSp>
      <p:sp>
        <p:nvSpPr>
          <p:cNvPr id="10" name="Content Placeholder 3"/>
          <p:cNvSpPr>
            <a:spLocks noGrp="1"/>
          </p:cNvSpPr>
          <p:nvPr>
            <p:ph sz="half" idx="11" hasCustomPrompt="1"/>
          </p:nvPr>
        </p:nvSpPr>
        <p:spPr>
          <a:xfrm>
            <a:off x="536432" y="3875845"/>
            <a:ext cx="3960955" cy="2255434"/>
          </a:xfrm>
        </p:spPr>
        <p:txBody>
          <a:bodyPr/>
          <a:lstStyle>
            <a:lvl1pPr marL="180000" indent="-180000">
              <a:lnSpc>
                <a:spcPct val="120000"/>
              </a:lnSpc>
              <a:spcBef>
                <a:spcPts val="0"/>
              </a:spcBef>
              <a:spcAft>
                <a:spcPts val="300"/>
              </a:spcAft>
              <a:buFont typeface="Arial"/>
              <a:buChar char="•"/>
              <a:defRPr sz="2400" baseline="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Key points</a:t>
            </a:r>
          </a:p>
          <a:p>
            <a:pPr lvl="0"/>
            <a:r>
              <a:rPr lang="en-US" dirty="0" smtClean="0"/>
              <a:t>Highlighting</a:t>
            </a:r>
          </a:p>
          <a:p>
            <a:pPr lvl="0"/>
            <a:r>
              <a:rPr lang="en-US" dirty="0" smtClean="0"/>
              <a:t>Use case</a:t>
            </a:r>
          </a:p>
          <a:p>
            <a:pPr lvl="0"/>
            <a:endParaRPr lang="en-US" dirty="0" smtClean="0"/>
          </a:p>
        </p:txBody>
      </p:sp>
      <p:sp>
        <p:nvSpPr>
          <p:cNvPr id="8" name="Picture Placeholder 7"/>
          <p:cNvSpPr>
            <a:spLocks noGrp="1"/>
          </p:cNvSpPr>
          <p:nvPr>
            <p:ph type="pic" sz="quarter" idx="12" hasCustomPrompt="1"/>
          </p:nvPr>
        </p:nvSpPr>
        <p:spPr>
          <a:xfrm>
            <a:off x="7017425" y="274641"/>
            <a:ext cx="1669375" cy="1630359"/>
          </a:xfrm>
        </p:spPr>
        <p:txBody>
          <a:bodyPr/>
          <a:lstStyle>
            <a:lvl1pPr>
              <a:defRPr baseline="0"/>
            </a:lvl1pPr>
          </a:lstStyle>
          <a:p>
            <a:r>
              <a:rPr lang="en-US" dirty="0" smtClean="0"/>
              <a:t>Logo / journal cover</a:t>
            </a:r>
            <a:endParaRPr lang="en-US" dirty="0"/>
          </a:p>
        </p:txBody>
      </p:sp>
      <p:sp>
        <p:nvSpPr>
          <p:cNvPr id="16" name="Picture Placeholder 15"/>
          <p:cNvSpPr>
            <a:spLocks noGrp="1"/>
          </p:cNvSpPr>
          <p:nvPr>
            <p:ph type="pic" sz="quarter" idx="14" hasCustomPrompt="1"/>
          </p:nvPr>
        </p:nvSpPr>
        <p:spPr>
          <a:xfrm>
            <a:off x="4686300" y="1981200"/>
            <a:ext cx="4000500" cy="4149725"/>
          </a:xfrm>
        </p:spPr>
        <p:txBody>
          <a:bodyPr/>
          <a:lstStyle>
            <a:lvl1pPr>
              <a:defRPr baseline="0"/>
            </a:lvl1pPr>
          </a:lstStyle>
          <a:p>
            <a:r>
              <a:rPr lang="en-US" dirty="0" smtClean="0"/>
              <a:t>Representative graphic / map / visual from article</a:t>
            </a:r>
            <a:endParaRPr lang="en-US" dirty="0"/>
          </a:p>
        </p:txBody>
      </p:sp>
      <p:sp>
        <p:nvSpPr>
          <p:cNvPr id="18" name="Picture Placeholder 17"/>
          <p:cNvSpPr>
            <a:spLocks noGrp="1"/>
          </p:cNvSpPr>
          <p:nvPr>
            <p:ph type="pic" sz="quarter" idx="15" hasCustomPrompt="1"/>
          </p:nvPr>
        </p:nvSpPr>
        <p:spPr>
          <a:xfrm>
            <a:off x="536433" y="1981200"/>
            <a:ext cx="3960955" cy="1893888"/>
          </a:xfrm>
        </p:spPr>
        <p:txBody>
          <a:bodyPr/>
          <a:lstStyle/>
          <a:p>
            <a:r>
              <a:rPr lang="en-US" dirty="0" smtClean="0"/>
              <a:t>Species photo</a:t>
            </a:r>
            <a:endParaRPr lang="en-US" dirty="0"/>
          </a:p>
        </p:txBody>
      </p:sp>
      <p:sp>
        <p:nvSpPr>
          <p:cNvPr id="23" name="Text Placeholder 22"/>
          <p:cNvSpPr>
            <a:spLocks noGrp="1"/>
          </p:cNvSpPr>
          <p:nvPr>
            <p:ph type="body" sz="quarter" idx="16" hasCustomPrompt="1"/>
          </p:nvPr>
        </p:nvSpPr>
        <p:spPr>
          <a:xfrm>
            <a:off x="-104635" y="-10949"/>
            <a:ext cx="550800" cy="7007225"/>
          </a:xfrm>
        </p:spPr>
        <p:txBody>
          <a:bodyPr vert="vert270" lIns="0" tIns="36000" rIns="0" bIns="36000">
            <a:noAutofit/>
          </a:bodyPr>
          <a:lstStyle>
            <a:lvl1pPr marL="0" algn="r" defTabSz="457200" rtl="0" eaLnBrk="1" latinLnBrk="0" hangingPunct="1">
              <a:defRPr lang="en-US" sz="4000" kern="1200" dirty="0" smtClean="0">
                <a:solidFill>
                  <a:srgbClr val="FDB002">
                    <a:alpha val="32000"/>
                  </a:srgbClr>
                </a:solidFill>
                <a:latin typeface="Arial"/>
                <a:ea typeface="+mn-ea"/>
                <a:cs typeface="Arial"/>
              </a:defRPr>
            </a:lvl1pPr>
          </a:lstStyle>
          <a:p>
            <a:pPr lvl="0"/>
            <a:r>
              <a:rPr lang="en-US" dirty="0" smtClean="0"/>
              <a:t>topic</a:t>
            </a:r>
          </a:p>
        </p:txBody>
      </p:sp>
      <p:sp>
        <p:nvSpPr>
          <p:cNvPr id="14" name="Content Placeholder 3"/>
          <p:cNvSpPr>
            <a:spLocks noGrp="1"/>
          </p:cNvSpPr>
          <p:nvPr>
            <p:ph sz="half" idx="17" hasCustomPrompt="1"/>
          </p:nvPr>
        </p:nvSpPr>
        <p:spPr>
          <a:xfrm>
            <a:off x="536433" y="274641"/>
            <a:ext cx="6480992" cy="1630359"/>
          </a:xfrm>
        </p:spPr>
        <p:txBody>
          <a:bodyPr>
            <a:normAutofit/>
          </a:bodyPr>
          <a:lstStyle>
            <a:lvl1pPr marL="0" indent="0">
              <a:lnSpc>
                <a:spcPct val="120000"/>
              </a:lnSpc>
              <a:spcBef>
                <a:spcPts val="0"/>
              </a:spcBef>
              <a:spcAft>
                <a:spcPts val="300"/>
              </a:spcAft>
              <a:buFont typeface="Arial"/>
              <a:buNone/>
              <a:defRPr sz="3200" baseline="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Title/Author clipping or citation</a:t>
            </a:r>
          </a:p>
        </p:txBody>
      </p:sp>
    </p:spTree>
    <p:extLst>
      <p:ext uri="{BB962C8B-B14F-4D97-AF65-F5344CB8AC3E}">
        <p14:creationId xmlns:p14="http://schemas.microsoft.com/office/powerpoint/2010/main" val="591968654"/>
      </p:ext>
    </p:extLst>
  </p:cSld>
  <p:clrMapOvr>
    <a:masterClrMapping/>
  </p:clrMapOvr>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ain-Sidebar">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469875"/>
          </a:xfrm>
        </p:spPr>
        <p:txBody>
          <a:bodyPr anchor="t" anchorCtr="0">
            <a:noAutofit/>
          </a:bodyPr>
          <a:lstStyle>
            <a:lvl1pPr algn="l">
              <a:defRPr sz="2800" b="1" cap="all">
                <a:solidFill>
                  <a:srgbClr val="328127"/>
                </a:solidFill>
              </a:defRPr>
            </a:lvl1pPr>
          </a:lstStyle>
          <a:p>
            <a:r>
              <a:rPr lang="en-US" smtClean="0"/>
              <a:t>Click to edit Master title style</a:t>
            </a:r>
            <a:endParaRPr lang="en-US" dirty="0"/>
          </a:p>
        </p:txBody>
      </p:sp>
      <p:sp>
        <p:nvSpPr>
          <p:cNvPr id="4" name="Content Placeholder 3"/>
          <p:cNvSpPr>
            <a:spLocks noGrp="1"/>
          </p:cNvSpPr>
          <p:nvPr>
            <p:ph sz="half" idx="2"/>
          </p:nvPr>
        </p:nvSpPr>
        <p:spPr>
          <a:xfrm>
            <a:off x="6045399" y="860425"/>
            <a:ext cx="2628000" cy="526573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p:txBody>
      </p:sp>
      <p:sp>
        <p:nvSpPr>
          <p:cNvPr id="8" name="Content Placeholder 2"/>
          <p:cNvSpPr>
            <a:spLocks noGrp="1"/>
          </p:cNvSpPr>
          <p:nvPr>
            <p:ph sz="half" idx="11"/>
          </p:nvPr>
        </p:nvSpPr>
        <p:spPr>
          <a:xfrm>
            <a:off x="440597" y="860425"/>
            <a:ext cx="5430401" cy="526573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p:txBody>
      </p:sp>
      <p:cxnSp>
        <p:nvCxnSpPr>
          <p:cNvPr id="10" name="Straight Connector 9"/>
          <p:cNvCxnSpPr/>
          <p:nvPr userDrawn="1"/>
        </p:nvCxnSpPr>
        <p:spPr>
          <a:xfrm>
            <a:off x="440598" y="6349719"/>
            <a:ext cx="7157051" cy="0"/>
          </a:xfrm>
          <a:prstGeom prst="line">
            <a:avLst/>
          </a:prstGeom>
          <a:ln w="3175" cmpd="sng">
            <a:solidFill>
              <a:srgbClr val="328127"/>
            </a:solidFill>
          </a:ln>
          <a:effectLst/>
        </p:spPr>
        <p:style>
          <a:lnRef idx="2">
            <a:schemeClr val="accent1"/>
          </a:lnRef>
          <a:fillRef idx="0">
            <a:schemeClr val="accent1"/>
          </a:fillRef>
          <a:effectRef idx="1">
            <a:schemeClr val="accent1"/>
          </a:effectRef>
          <a:fontRef idx="minor">
            <a:schemeClr val="tx1"/>
          </a:fontRef>
        </p:style>
      </p:cxnSp>
      <p:sp>
        <p:nvSpPr>
          <p:cNvPr id="11" name="Text Placeholder 4"/>
          <p:cNvSpPr>
            <a:spLocks noGrp="1"/>
          </p:cNvSpPr>
          <p:nvPr>
            <p:ph type="body" sz="quarter" idx="10" hasCustomPrompt="1"/>
          </p:nvPr>
        </p:nvSpPr>
        <p:spPr>
          <a:xfrm>
            <a:off x="441325" y="6407149"/>
            <a:ext cx="7156324" cy="383119"/>
          </a:xfrm>
        </p:spPr>
        <p:txBody>
          <a:bodyPr lIns="0" anchor="ctr" anchorCtr="0">
            <a:noAutofit/>
          </a:bodyPr>
          <a:lstStyle>
            <a:lvl1pPr marL="0" indent="0" algn="r">
              <a:buNone/>
              <a:defRPr sz="900" b="0" cap="none" baseline="0"/>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NOTES / CAPTIONS / SOURCES</a:t>
            </a: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33895" y="6214910"/>
            <a:ext cx="962526" cy="638475"/>
          </a:xfrm>
          <a:prstGeom prst="rect">
            <a:avLst/>
          </a:prstGeom>
        </p:spPr>
      </p:pic>
    </p:spTree>
    <p:extLst>
      <p:ext uri="{BB962C8B-B14F-4D97-AF65-F5344CB8AC3E}">
        <p14:creationId xmlns:p14="http://schemas.microsoft.com/office/powerpoint/2010/main" val="1464821970"/>
      </p:ext>
    </p:extLst>
  </p:cSld>
  <p:clrMapOvr>
    <a:masterClrMapping/>
  </p:clrMapOvr>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Tit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40"/>
            <a:ext cx="8229600" cy="502720"/>
          </a:xfrm>
        </p:spPr>
        <p:txBody>
          <a:bodyPr anchor="t" anchorCtr="0">
            <a:normAutofit/>
          </a:bodyPr>
          <a:lstStyle>
            <a:lvl1pPr algn="l">
              <a:defRPr sz="2800" b="1" cap="all">
                <a:solidFill>
                  <a:srgbClr val="328127"/>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874735"/>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20410"/>
            <a:ext cx="4040188" cy="450653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p:txBody>
      </p:sp>
      <p:sp>
        <p:nvSpPr>
          <p:cNvPr id="5" name="Text Placeholder 4"/>
          <p:cNvSpPr>
            <a:spLocks noGrp="1"/>
          </p:cNvSpPr>
          <p:nvPr>
            <p:ph type="body" sz="quarter" idx="3"/>
          </p:nvPr>
        </p:nvSpPr>
        <p:spPr>
          <a:xfrm>
            <a:off x="4645027" y="874735"/>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1620410"/>
            <a:ext cx="4041775" cy="450653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p:txBody>
      </p:sp>
      <p:cxnSp>
        <p:nvCxnSpPr>
          <p:cNvPr id="13" name="Straight Connector 12"/>
          <p:cNvCxnSpPr/>
          <p:nvPr userDrawn="1"/>
        </p:nvCxnSpPr>
        <p:spPr>
          <a:xfrm>
            <a:off x="440598" y="6349719"/>
            <a:ext cx="7157051" cy="0"/>
          </a:xfrm>
          <a:prstGeom prst="line">
            <a:avLst/>
          </a:prstGeom>
          <a:ln w="3175" cmpd="sng">
            <a:solidFill>
              <a:srgbClr val="328127"/>
            </a:solidFill>
          </a:ln>
          <a:effectLst/>
        </p:spPr>
        <p:style>
          <a:lnRef idx="2">
            <a:schemeClr val="accent1"/>
          </a:lnRef>
          <a:fillRef idx="0">
            <a:schemeClr val="accent1"/>
          </a:fillRef>
          <a:effectRef idx="1">
            <a:schemeClr val="accent1"/>
          </a:effectRef>
          <a:fontRef idx="minor">
            <a:schemeClr val="tx1"/>
          </a:fontRef>
        </p:style>
      </p:cxnSp>
      <p:sp>
        <p:nvSpPr>
          <p:cNvPr id="10" name="Text Placeholder 4"/>
          <p:cNvSpPr>
            <a:spLocks noGrp="1"/>
          </p:cNvSpPr>
          <p:nvPr>
            <p:ph type="body" sz="quarter" idx="10" hasCustomPrompt="1"/>
          </p:nvPr>
        </p:nvSpPr>
        <p:spPr>
          <a:xfrm>
            <a:off x="441325" y="6407149"/>
            <a:ext cx="7156324" cy="383119"/>
          </a:xfrm>
        </p:spPr>
        <p:txBody>
          <a:bodyPr lIns="0" anchor="ctr" anchorCtr="0">
            <a:noAutofit/>
          </a:bodyPr>
          <a:lstStyle>
            <a:lvl1pPr marL="0" indent="0" algn="r">
              <a:buNone/>
              <a:defRPr sz="900" b="0" cap="none" baseline="0"/>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NOTES / CAPTIONS / SOURCES</a:t>
            </a:r>
            <a:endParaRPr lang="en-US" dirty="0"/>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33895" y="6214910"/>
            <a:ext cx="962526" cy="638475"/>
          </a:xfrm>
          <a:prstGeom prst="rect">
            <a:avLst/>
          </a:prstGeom>
        </p:spPr>
      </p:pic>
    </p:spTree>
    <p:extLst>
      <p:ext uri="{BB962C8B-B14F-4D97-AF65-F5344CB8AC3E}">
        <p14:creationId xmlns:p14="http://schemas.microsoft.com/office/powerpoint/2010/main" val="757837598"/>
      </p:ext>
    </p:extLst>
  </p:cSld>
  <p:clrMapOvr>
    <a:masterClrMapping/>
  </p:clrMapOvr>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chorCtr="0">
            <a:normAutofit/>
          </a:bodyPr>
          <a:lstStyle>
            <a:lvl1pPr algn="l">
              <a:defRPr sz="2800" b="1" cap="all">
                <a:solidFill>
                  <a:srgbClr val="328127"/>
                </a:solidFill>
              </a:defRPr>
            </a:lvl1pPr>
          </a:lstStyle>
          <a:p>
            <a:r>
              <a:rPr lang="en-US" smtClean="0"/>
              <a:t>Click to edit Master title style</a:t>
            </a:r>
            <a:endParaRPr lang="en-US" dirty="0"/>
          </a:p>
        </p:txBody>
      </p:sp>
      <p:cxnSp>
        <p:nvCxnSpPr>
          <p:cNvPr id="6" name="Straight Connector 5"/>
          <p:cNvCxnSpPr/>
          <p:nvPr userDrawn="1"/>
        </p:nvCxnSpPr>
        <p:spPr>
          <a:xfrm>
            <a:off x="440598" y="6349719"/>
            <a:ext cx="7157051" cy="0"/>
          </a:xfrm>
          <a:prstGeom prst="line">
            <a:avLst/>
          </a:prstGeom>
          <a:ln w="3175" cmpd="sng">
            <a:solidFill>
              <a:srgbClr val="328127"/>
            </a:solidFill>
          </a:ln>
          <a:effectLst/>
        </p:spPr>
        <p:style>
          <a:lnRef idx="2">
            <a:schemeClr val="accent1"/>
          </a:lnRef>
          <a:fillRef idx="0">
            <a:schemeClr val="accent1"/>
          </a:fillRef>
          <a:effectRef idx="1">
            <a:schemeClr val="accent1"/>
          </a:effectRef>
          <a:fontRef idx="minor">
            <a:schemeClr val="tx1"/>
          </a:fontRef>
        </p:style>
      </p:cxnSp>
      <p:sp>
        <p:nvSpPr>
          <p:cNvPr id="7" name="Text Placeholder 4"/>
          <p:cNvSpPr>
            <a:spLocks noGrp="1"/>
          </p:cNvSpPr>
          <p:nvPr>
            <p:ph type="body" sz="quarter" idx="10" hasCustomPrompt="1"/>
          </p:nvPr>
        </p:nvSpPr>
        <p:spPr>
          <a:xfrm>
            <a:off x="441325" y="6407149"/>
            <a:ext cx="7156324" cy="383119"/>
          </a:xfrm>
        </p:spPr>
        <p:txBody>
          <a:bodyPr lIns="0" anchor="ctr" anchorCtr="0">
            <a:noAutofit/>
          </a:bodyPr>
          <a:lstStyle>
            <a:lvl1pPr marL="0" indent="0" algn="r">
              <a:buNone/>
              <a:defRPr sz="900" b="0" cap="none" baseline="0"/>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NOTES / CAPTIONS / SOURCES</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33895" y="6214910"/>
            <a:ext cx="962526" cy="638475"/>
          </a:xfrm>
          <a:prstGeom prst="rect">
            <a:avLst/>
          </a:prstGeom>
        </p:spPr>
      </p:pic>
    </p:spTree>
    <p:extLst>
      <p:ext uri="{BB962C8B-B14F-4D97-AF65-F5344CB8AC3E}">
        <p14:creationId xmlns:p14="http://schemas.microsoft.com/office/powerpoint/2010/main" val="452200115"/>
      </p:ext>
    </p:extLst>
  </p:cSld>
  <p:clrMapOvr>
    <a:masterClrMapping/>
  </p:clrMapOvr>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cxnSp>
        <p:nvCxnSpPr>
          <p:cNvPr id="5" name="Straight Connector 4"/>
          <p:cNvCxnSpPr/>
          <p:nvPr userDrawn="1"/>
        </p:nvCxnSpPr>
        <p:spPr>
          <a:xfrm>
            <a:off x="440598" y="6349719"/>
            <a:ext cx="7157051" cy="0"/>
          </a:xfrm>
          <a:prstGeom prst="line">
            <a:avLst/>
          </a:prstGeom>
          <a:ln w="3175" cmpd="sng">
            <a:solidFill>
              <a:srgbClr val="328127"/>
            </a:solidFill>
          </a:ln>
          <a:effectLst/>
        </p:spPr>
        <p:style>
          <a:lnRef idx="2">
            <a:schemeClr val="accent1"/>
          </a:lnRef>
          <a:fillRef idx="0">
            <a:schemeClr val="accent1"/>
          </a:fillRef>
          <a:effectRef idx="1">
            <a:schemeClr val="accent1"/>
          </a:effectRef>
          <a:fontRef idx="minor">
            <a:schemeClr val="tx1"/>
          </a:fontRef>
        </p:style>
      </p:cxnSp>
      <p:sp>
        <p:nvSpPr>
          <p:cNvPr id="7" name="Text Placeholder 4"/>
          <p:cNvSpPr>
            <a:spLocks noGrp="1"/>
          </p:cNvSpPr>
          <p:nvPr>
            <p:ph type="body" sz="quarter" idx="10" hasCustomPrompt="1"/>
          </p:nvPr>
        </p:nvSpPr>
        <p:spPr>
          <a:xfrm>
            <a:off x="441325" y="6407149"/>
            <a:ext cx="7156324" cy="383119"/>
          </a:xfrm>
        </p:spPr>
        <p:txBody>
          <a:bodyPr lIns="0" anchor="ctr" anchorCtr="0">
            <a:noAutofit/>
          </a:bodyPr>
          <a:lstStyle>
            <a:lvl1pPr marL="0" indent="0" algn="r">
              <a:buNone/>
              <a:defRPr sz="900" b="0" cap="none" baseline="0"/>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NOTES / CAPTIONS / SOURCES</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33895" y="6214910"/>
            <a:ext cx="962526" cy="638475"/>
          </a:xfrm>
          <a:prstGeom prst="rect">
            <a:avLst/>
          </a:prstGeom>
        </p:spPr>
      </p:pic>
    </p:spTree>
    <p:extLst>
      <p:ext uri="{BB962C8B-B14F-4D97-AF65-F5344CB8AC3E}">
        <p14:creationId xmlns:p14="http://schemas.microsoft.com/office/powerpoint/2010/main" val="48137533"/>
      </p:ext>
    </p:extLst>
  </p:cSld>
  <p:clrMapOvr>
    <a:masterClrMapping/>
  </p:clrMapOvr>
  <p:timing>
    <p:tnLst>
      <p:par>
        <p:cTn xmlns:p14="http://schemas.microsoft.com/office/powerpoint/2010/mai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 Centere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noAutofit/>
          </a:bodyPr>
          <a:lstStyle>
            <a:lvl1pPr>
              <a:defRPr sz="4800">
                <a:solidFill>
                  <a:srgbClr val="339837"/>
                </a:solidFill>
                <a:latin typeface="Arial"/>
                <a:cs typeface="Aria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4353858"/>
            <a:ext cx="6400800" cy="1606679"/>
          </a:xfrm>
        </p:spPr>
        <p:txBody>
          <a:bodyPr/>
          <a:lstStyle>
            <a:lvl1pPr marL="0" indent="0" algn="ctr">
              <a:buNone/>
              <a:defRPr>
                <a:solidFill>
                  <a:schemeClr val="tx1">
                    <a:tint val="75000"/>
                  </a:schemeClr>
                </a:solidFill>
                <a:latin typeface="Arial Narrow"/>
                <a:cs typeface="Arial Narrow"/>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cxnSp>
        <p:nvCxnSpPr>
          <p:cNvPr id="6" name="Straight Connector 5"/>
          <p:cNvCxnSpPr/>
          <p:nvPr userDrawn="1"/>
        </p:nvCxnSpPr>
        <p:spPr>
          <a:xfrm>
            <a:off x="440598" y="6349719"/>
            <a:ext cx="7157051" cy="0"/>
          </a:xfrm>
          <a:prstGeom prst="line">
            <a:avLst/>
          </a:prstGeom>
          <a:ln w="3175" cmpd="sng">
            <a:solidFill>
              <a:srgbClr val="339837"/>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33895" y="6214910"/>
            <a:ext cx="962526" cy="638475"/>
          </a:xfrm>
          <a:prstGeom prst="rect">
            <a:avLst/>
          </a:prstGeom>
        </p:spPr>
      </p:pic>
    </p:spTree>
    <p:extLst>
      <p:ext uri="{BB962C8B-B14F-4D97-AF65-F5344CB8AC3E}">
        <p14:creationId xmlns:p14="http://schemas.microsoft.com/office/powerpoint/2010/main" val="3738611773"/>
      </p:ext>
    </p:extLst>
  </p:cSld>
  <p:clrMapOvr>
    <a:masterClrMapping/>
  </p:clrMapOvr>
  <p:timing>
    <p:tnLst>
      <p:par>
        <p:cTn xmlns:p14="http://schemas.microsoft.com/office/powerpoint/2010/mai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en-US"/>
          </a:p>
        </p:txBody>
      </p:sp>
      <p:sp>
        <p:nvSpPr>
          <p:cNvPr id="3" name="Content Placeholder 2"/>
          <p:cNvSpPr>
            <a:spLocks noGrp="1"/>
          </p:cNvSpPr>
          <p:nvPr>
            <p:ph idx="1"/>
          </p:nvPr>
        </p:nvSpPr>
        <p:spPr/>
        <p:txBody>
          <a:body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276FCF6-94ED-D741-982F-346165390AB3}" type="datetimeFigureOut">
              <a:rPr lang="en-US" smtClean="0"/>
              <a:t>2015-10-27</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805A9A66-B02D-9A45-A8E8-6ACCDA4B9F37}" type="slidenum">
              <a:rPr lang="en-US" smtClean="0"/>
              <a:t>‹#›</a:t>
            </a:fld>
            <a:endParaRPr lang="en-US"/>
          </a:p>
        </p:txBody>
      </p:sp>
    </p:spTree>
    <p:extLst>
      <p:ext uri="{BB962C8B-B14F-4D97-AF65-F5344CB8AC3E}">
        <p14:creationId xmlns:p14="http://schemas.microsoft.com/office/powerpoint/2010/main" val="9276779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4" y="2130442"/>
            <a:ext cx="7772401" cy="1470025"/>
          </a:xfrm>
        </p:spPr>
        <p:txBody>
          <a:bodyPr/>
          <a:lstStyle/>
          <a:p>
            <a:r>
              <a:rPr lang="nb-NO" smtClean="0"/>
              <a:t>Click to edit Master title style</a:t>
            </a:r>
            <a:endParaRPr lang="en-US"/>
          </a:p>
        </p:txBody>
      </p:sp>
      <p:sp>
        <p:nvSpPr>
          <p:cNvPr id="3" name="Subtitle 2"/>
          <p:cNvSpPr>
            <a:spLocks noGrp="1"/>
          </p:cNvSpPr>
          <p:nvPr>
            <p:ph type="subTitle" idx="1"/>
          </p:nvPr>
        </p:nvSpPr>
        <p:spPr>
          <a:xfrm>
            <a:off x="1371601" y="3886200"/>
            <a:ext cx="6400800" cy="1752600"/>
          </a:xfrm>
        </p:spPr>
        <p:txBody>
          <a:bodyPr/>
          <a:lstStyle>
            <a:lvl1pPr marL="0" indent="0" algn="ctr">
              <a:buNone/>
              <a:defRPr>
                <a:solidFill>
                  <a:schemeClr val="tx1">
                    <a:tint val="75000"/>
                  </a:schemeClr>
                </a:solidFill>
              </a:defRPr>
            </a:lvl1pPr>
            <a:lvl2pPr marL="459729" indent="0" algn="ctr">
              <a:buNone/>
              <a:defRPr>
                <a:solidFill>
                  <a:schemeClr val="tx1">
                    <a:tint val="75000"/>
                  </a:schemeClr>
                </a:solidFill>
              </a:defRPr>
            </a:lvl2pPr>
            <a:lvl3pPr marL="919459" indent="0" algn="ctr">
              <a:buNone/>
              <a:defRPr>
                <a:solidFill>
                  <a:schemeClr val="tx1">
                    <a:tint val="75000"/>
                  </a:schemeClr>
                </a:solidFill>
              </a:defRPr>
            </a:lvl3pPr>
            <a:lvl4pPr marL="1379186" indent="0" algn="ctr">
              <a:buNone/>
              <a:defRPr>
                <a:solidFill>
                  <a:schemeClr val="tx1">
                    <a:tint val="75000"/>
                  </a:schemeClr>
                </a:solidFill>
              </a:defRPr>
            </a:lvl4pPr>
            <a:lvl5pPr marL="1838916" indent="0" algn="ctr">
              <a:buNone/>
              <a:defRPr>
                <a:solidFill>
                  <a:schemeClr val="tx1">
                    <a:tint val="75000"/>
                  </a:schemeClr>
                </a:solidFill>
              </a:defRPr>
            </a:lvl5pPr>
            <a:lvl6pPr marL="2298647" indent="0" algn="ctr">
              <a:buNone/>
              <a:defRPr>
                <a:solidFill>
                  <a:schemeClr val="tx1">
                    <a:tint val="75000"/>
                  </a:schemeClr>
                </a:solidFill>
              </a:defRPr>
            </a:lvl6pPr>
            <a:lvl7pPr marL="2758373" indent="0" algn="ctr">
              <a:buNone/>
              <a:defRPr>
                <a:solidFill>
                  <a:schemeClr val="tx1">
                    <a:tint val="75000"/>
                  </a:schemeClr>
                </a:solidFill>
              </a:defRPr>
            </a:lvl7pPr>
            <a:lvl8pPr marL="3218102" indent="0" algn="ctr">
              <a:buNone/>
              <a:defRPr>
                <a:solidFill>
                  <a:schemeClr val="tx1">
                    <a:tint val="75000"/>
                  </a:schemeClr>
                </a:solidFill>
              </a:defRPr>
            </a:lvl8pPr>
            <a:lvl9pPr marL="3677828" indent="0" algn="ctr">
              <a:buNone/>
              <a:defRPr>
                <a:solidFill>
                  <a:schemeClr val="tx1">
                    <a:tint val="75000"/>
                  </a:schemeClr>
                </a:solidFill>
              </a:defRPr>
            </a:lvl9pPr>
          </a:lstStyle>
          <a:p>
            <a:r>
              <a:rPr lang="nb-NO" smtClean="0"/>
              <a:t>Click to edit Master subtitle style</a:t>
            </a:r>
            <a:endParaRPr lang="en-US"/>
          </a:p>
        </p:txBody>
      </p:sp>
      <p:sp>
        <p:nvSpPr>
          <p:cNvPr id="4" name="Date Placeholder 3"/>
          <p:cNvSpPr>
            <a:spLocks noGrp="1"/>
          </p:cNvSpPr>
          <p:nvPr>
            <p:ph type="dt" sz="half" idx="10"/>
          </p:nvPr>
        </p:nvSpPr>
        <p:spPr>
          <a:xfrm>
            <a:off x="457204" y="6356351"/>
            <a:ext cx="2133600" cy="365125"/>
          </a:xfrm>
          <a:prstGeom prst="rect">
            <a:avLst/>
          </a:prstGeom>
        </p:spPr>
        <p:txBody>
          <a:bodyPr lIns="80165" tIns="40083" rIns="80165" bIns="40083"/>
          <a:lstStyle/>
          <a:p>
            <a:fld id="{3A46C6CE-FBE4-6548-BFE3-E3971B8F5E45}" type="datetime1">
              <a:rPr lang="en-US" smtClean="0"/>
              <a:t>2015-10-27</a:t>
            </a:fld>
            <a:endParaRPr lang="en-US"/>
          </a:p>
        </p:txBody>
      </p:sp>
      <p:sp>
        <p:nvSpPr>
          <p:cNvPr id="5" name="Footer Placeholder 4"/>
          <p:cNvSpPr>
            <a:spLocks noGrp="1"/>
          </p:cNvSpPr>
          <p:nvPr>
            <p:ph type="ftr" sz="quarter" idx="11"/>
          </p:nvPr>
        </p:nvSpPr>
        <p:spPr>
          <a:xfrm>
            <a:off x="3124204" y="6356351"/>
            <a:ext cx="2895600" cy="365125"/>
          </a:xfrm>
          <a:prstGeom prst="rect">
            <a:avLst/>
          </a:prstGeom>
        </p:spPr>
        <p:txBody>
          <a:bodyPr lIns="80165" tIns="40083" rIns="80165" bIns="40083"/>
          <a:lstStyle/>
          <a:p>
            <a:endParaRPr lang="en-US"/>
          </a:p>
        </p:txBody>
      </p:sp>
      <p:sp>
        <p:nvSpPr>
          <p:cNvPr id="6" name="Slide Number Placeholder 5"/>
          <p:cNvSpPr>
            <a:spLocks noGrp="1"/>
          </p:cNvSpPr>
          <p:nvPr>
            <p:ph type="sldNum" sz="quarter" idx="12"/>
          </p:nvPr>
        </p:nvSpPr>
        <p:spPr>
          <a:xfrm>
            <a:off x="6553204" y="6356351"/>
            <a:ext cx="2133600" cy="365125"/>
          </a:xfrm>
          <a:prstGeom prst="rect">
            <a:avLst/>
          </a:prstGeom>
        </p:spPr>
        <p:txBody>
          <a:bodyPr lIns="80165" tIns="40083" rIns="80165" bIns="40083"/>
          <a:lstStyle/>
          <a:p>
            <a:fld id="{E77FEE44-A28B-B248-B601-6D9EF2DB9099}" type="slidenum">
              <a:rPr lang="en-US" smtClean="0"/>
              <a:t>‹#›</a:t>
            </a:fld>
            <a:endParaRPr lang="en-US"/>
          </a:p>
        </p:txBody>
      </p:sp>
    </p:spTree>
    <p:extLst>
      <p:ext uri="{BB962C8B-B14F-4D97-AF65-F5344CB8AC3E}">
        <p14:creationId xmlns:p14="http://schemas.microsoft.com/office/powerpoint/2010/main" val="28270730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11" y="1600223"/>
            <a:ext cx="6736619" cy="4525963"/>
          </a:xfrm>
        </p:spPr>
        <p:txBody>
          <a:bodyPr/>
          <a:lstStyle>
            <a:lvl1pPr>
              <a:spcAft>
                <a:spcPts val="1200"/>
              </a:spcAft>
              <a:defRPr/>
            </a:lvl1pPr>
            <a:lvl2pPr>
              <a:spcAft>
                <a:spcPts val="600"/>
              </a:spcAft>
              <a:buFont typeface="Arial" pitchFamily="34" charset="0"/>
              <a:buChar char="•"/>
              <a:defRPr baseline="0"/>
            </a:lvl2pPr>
            <a:lvl3pPr>
              <a:spcAft>
                <a:spcPts val="600"/>
              </a:spcAft>
              <a:defRPr/>
            </a:lvl3pPr>
            <a:lvl4pPr>
              <a:spcAft>
                <a:spcPts val="600"/>
              </a:spcAft>
              <a:defRPr/>
            </a:lvl4pPr>
            <a:lvl5pPr>
              <a:spcAft>
                <a:spcPts val="600"/>
              </a:spcAf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457200" y="6356351"/>
            <a:ext cx="2133600" cy="365125"/>
          </a:xfrm>
          <a:prstGeom prst="rect">
            <a:avLst/>
          </a:prstGeom>
        </p:spPr>
        <p:txBody>
          <a:bodyPr lIns="80165" tIns="40083" rIns="80165" bIns="40083"/>
          <a:lstStyle>
            <a:lvl1pPr>
              <a:defRPr/>
            </a:lvl1pPr>
          </a:lstStyle>
          <a:p>
            <a:pPr>
              <a:defRPr/>
            </a:pPr>
            <a:fld id="{B4112AF2-086C-7547-8B2D-C4777556CB33}" type="datetime1">
              <a:rPr lang="en-US" smtClean="0"/>
              <a:t>2015-10-27</a:t>
            </a:fld>
            <a:endParaRPr lang="en-US"/>
          </a:p>
        </p:txBody>
      </p:sp>
      <p:sp>
        <p:nvSpPr>
          <p:cNvPr id="5" name="Footer Placeholder 4"/>
          <p:cNvSpPr>
            <a:spLocks noGrp="1"/>
          </p:cNvSpPr>
          <p:nvPr>
            <p:ph type="ftr" sz="quarter" idx="11"/>
          </p:nvPr>
        </p:nvSpPr>
        <p:spPr>
          <a:xfrm>
            <a:off x="3124207" y="6356351"/>
            <a:ext cx="2895600" cy="365125"/>
          </a:xfrm>
          <a:prstGeom prst="rect">
            <a:avLst/>
          </a:prstGeom>
        </p:spPr>
        <p:txBody>
          <a:bodyPr lIns="80165" tIns="40083" rIns="80165" bIns="40083"/>
          <a:lstStyle>
            <a:lvl1pPr>
              <a:defRPr/>
            </a:lvl1pPr>
          </a:lstStyle>
          <a:p>
            <a:pPr>
              <a:defRPr/>
            </a:pPr>
            <a:endParaRPr lang="en-GB"/>
          </a:p>
        </p:txBody>
      </p:sp>
      <p:sp>
        <p:nvSpPr>
          <p:cNvPr id="6" name="Slide Number Placeholder 5"/>
          <p:cNvSpPr>
            <a:spLocks noGrp="1"/>
          </p:cNvSpPr>
          <p:nvPr>
            <p:ph type="sldNum" sz="quarter" idx="12"/>
          </p:nvPr>
        </p:nvSpPr>
        <p:spPr>
          <a:xfrm>
            <a:off x="6553203" y="6356351"/>
            <a:ext cx="2133600" cy="365125"/>
          </a:xfrm>
          <a:prstGeom prst="rect">
            <a:avLst/>
          </a:prstGeom>
        </p:spPr>
        <p:txBody>
          <a:bodyPr lIns="80165" tIns="40083" rIns="80165" bIns="40083"/>
          <a:lstStyle>
            <a:lvl1pPr>
              <a:defRPr/>
            </a:lvl1pPr>
          </a:lstStyle>
          <a:p>
            <a:pPr>
              <a:defRPr/>
            </a:pPr>
            <a:fld id="{2F7A285D-6AD9-534D-A961-637F724828AC}" type="slidenum">
              <a:rPr lang="en-US"/>
              <a:pPr>
                <a:defRPr/>
              </a:pPr>
              <a:t>‹#›</a:t>
            </a:fld>
            <a:endParaRPr lang="en-US"/>
          </a:p>
        </p:txBody>
      </p:sp>
    </p:spTree>
    <p:extLst>
      <p:ext uri="{BB962C8B-B14F-4D97-AF65-F5344CB8AC3E}">
        <p14:creationId xmlns:p14="http://schemas.microsoft.com/office/powerpoint/2010/main" val="154179374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0" tIns="45720" rIns="0" bIns="45720" rtlCol="0" anchor="t"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255988116"/>
      </p:ext>
    </p:extLst>
  </p:cSld>
  <p:clrMap bg1="lt1" tx1="dk1" bg2="lt2" tx2="dk2" accent1="accent1" accent2="accent2" accent3="accent3" accent4="accent4" accent5="accent5" accent6="accent6" hlink="hlink" folHlink="folHlink"/>
  <p:sldLayoutIdLst>
    <p:sldLayoutId id="2147483672" r:id="rId1"/>
    <p:sldLayoutId id="2147483666" r:id="rId2"/>
    <p:sldLayoutId id="2147483668" r:id="rId3"/>
    <p:sldLayoutId id="2147483667" r:id="rId4"/>
    <p:sldLayoutId id="2147483652" r:id="rId5"/>
    <p:sldLayoutId id="2147483677" r:id="rId6"/>
    <p:sldLayoutId id="2147483679" r:id="rId7"/>
    <p:sldLayoutId id="2147483678" r:id="rId8"/>
    <p:sldLayoutId id="2147483653" r:id="rId9"/>
    <p:sldLayoutId id="2147483654" r:id="rId10"/>
    <p:sldLayoutId id="2147483655" r:id="rId11"/>
    <p:sldLayoutId id="2147483649" r:id="rId12"/>
    <p:sldLayoutId id="2147483680" r:id="rId13"/>
    <p:sldLayoutId id="2147483681" r:id="rId14"/>
    <p:sldLayoutId id="2147483682" r:id="rId15"/>
  </p:sldLayoutIdLst>
  <p:timing>
    <p:tnLst>
      <p:par>
        <p:cTn xmlns:p14="http://schemas.microsoft.com/office/powerpoint/2010/main" id="1" dur="indefinite" restart="never" nodeType="tmRoot"/>
      </p:par>
    </p:tnLst>
  </p:timing>
  <p:txStyles>
    <p:titleStyle>
      <a:lvl1pPr algn="l" defTabSz="457200" rtl="0" eaLnBrk="1" latinLnBrk="0" hangingPunct="1">
        <a:spcBef>
          <a:spcPct val="0"/>
        </a:spcBef>
        <a:buNone/>
        <a:defRPr sz="2800" b="1" kern="1200" cap="all">
          <a:solidFill>
            <a:srgbClr val="328127"/>
          </a:solidFill>
          <a:latin typeface="Arial"/>
          <a:ea typeface="+mj-ea"/>
          <a:cs typeface="Arial"/>
        </a:defRPr>
      </a:lvl1pPr>
    </p:titleStyle>
    <p:bodyStyle>
      <a:lvl1pPr marL="0" indent="0" algn="l" defTabSz="457200" rtl="0" eaLnBrk="1" latinLnBrk="0" hangingPunct="1">
        <a:spcBef>
          <a:spcPct val="20000"/>
        </a:spcBef>
        <a:buFont typeface="Arial"/>
        <a:buNone/>
        <a:defRPr sz="3200" kern="1200">
          <a:solidFill>
            <a:schemeClr val="tx1"/>
          </a:solidFill>
          <a:latin typeface="Arial Narrow"/>
          <a:ea typeface="+mn-ea"/>
          <a:cs typeface="Arial Narrow"/>
        </a:defRPr>
      </a:lvl1pPr>
      <a:lvl2pPr marL="742950" indent="-285750" algn="l" defTabSz="457200" rtl="0" eaLnBrk="1" latinLnBrk="0" hangingPunct="1">
        <a:spcBef>
          <a:spcPct val="20000"/>
        </a:spcBef>
        <a:buFont typeface="Arial"/>
        <a:buChar char="•"/>
        <a:defRPr sz="2800" kern="1200">
          <a:solidFill>
            <a:schemeClr val="tx1"/>
          </a:solidFill>
          <a:latin typeface="Arial Narrow"/>
          <a:ea typeface="+mn-ea"/>
          <a:cs typeface="Arial Narrow"/>
        </a:defRPr>
      </a:lvl2pPr>
      <a:lvl3pPr marL="1143000" indent="-228600" algn="l" defTabSz="457200" rtl="0" eaLnBrk="1" latinLnBrk="0" hangingPunct="1">
        <a:spcBef>
          <a:spcPct val="20000"/>
        </a:spcBef>
        <a:buFont typeface="Wingdings" charset="2"/>
        <a:buChar char="§"/>
        <a:defRPr sz="2400" kern="1200">
          <a:solidFill>
            <a:schemeClr val="tx1"/>
          </a:solidFill>
          <a:latin typeface="Arial Narrow"/>
          <a:ea typeface="+mn-ea"/>
          <a:cs typeface="Arial Narrow"/>
        </a:defRPr>
      </a:lvl3pPr>
      <a:lvl4pPr marL="1600200" indent="-228600" algn="l" defTabSz="457200" rtl="0" eaLnBrk="1" latinLnBrk="0" hangingPunct="1">
        <a:spcBef>
          <a:spcPct val="20000"/>
        </a:spcBef>
        <a:buFont typeface="Arial"/>
        <a:buChar char="–"/>
        <a:defRPr sz="2000" kern="1200">
          <a:solidFill>
            <a:schemeClr val="tx1"/>
          </a:solidFill>
          <a:latin typeface="Arial Narrow"/>
          <a:ea typeface="+mn-ea"/>
          <a:cs typeface="Arial Narrow"/>
        </a:defRPr>
      </a:lvl4pPr>
      <a:lvl5pPr marL="2057400" indent="-228600" algn="l" defTabSz="457200" rtl="0" eaLnBrk="1" latinLnBrk="0" hangingPunct="1">
        <a:spcBef>
          <a:spcPct val="20000"/>
        </a:spcBef>
        <a:buFont typeface="Arial"/>
        <a:buChar char="»"/>
        <a:defRPr sz="2000" kern="1200">
          <a:solidFill>
            <a:schemeClr val="tx1"/>
          </a:solidFill>
          <a:latin typeface="Arial Narrow"/>
          <a:ea typeface="+mn-ea"/>
          <a:cs typeface="Arial Narrow"/>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4" Type="http://schemas.openxmlformats.org/officeDocument/2006/relationships/image" Target="../media/image5.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4" Type="http://schemas.microsoft.com/office/2007/relationships/hdphoto" Target="../media/hdphoto1.wdp"/><Relationship Id="rId5" Type="http://schemas.openxmlformats.org/officeDocument/2006/relationships/image" Target="../media/image9.png"/><Relationship Id="rId6" Type="http://schemas.openxmlformats.org/officeDocument/2006/relationships/image" Target="../media/image10.png"/><Relationship Id="rId7" Type="http://schemas.openxmlformats.org/officeDocument/2006/relationships/image" Target="../media/image11.png"/><Relationship Id="rId1" Type="http://schemas.openxmlformats.org/officeDocument/2006/relationships/slideLayout" Target="../slideLayouts/slideLayout15.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4" Type="http://schemas.microsoft.com/office/2007/relationships/hdphoto" Target="../media/hdphoto2.wdp"/><Relationship Id="rId1" Type="http://schemas.openxmlformats.org/officeDocument/2006/relationships/slideLayout" Target="../slideLayouts/slideLayout13.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image" Target="../media/image16.png"/><Relationship Id="rId7" Type="http://schemas.openxmlformats.org/officeDocument/2006/relationships/image" Target="../media/image17.png"/><Relationship Id="rId8" Type="http://schemas.openxmlformats.org/officeDocument/2006/relationships/image" Target="../media/image18.png"/><Relationship Id="rId9" Type="http://schemas.openxmlformats.org/officeDocument/2006/relationships/image" Target="../media/image19.gif"/><Relationship Id="rId10" Type="http://schemas.openxmlformats.org/officeDocument/2006/relationships/image" Target="../media/image20.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3" Type="http://schemas.openxmlformats.org/officeDocument/2006/relationships/hyperlink" Target="https://b2share.eudat.eu/record/136" TargetMode="External"/><Relationship Id="rId4" Type="http://schemas.openxmlformats.org/officeDocument/2006/relationships/image" Target="../media/image21.png"/><Relationship Id="rId1" Type="http://schemas.openxmlformats.org/officeDocument/2006/relationships/slideLayout" Target="../slideLayouts/slideLayout13.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4" Type="http://schemas.microsoft.com/office/2007/relationships/hdphoto" Target="../media/hdphoto2.wdp"/><Relationship Id="rId1" Type="http://schemas.openxmlformats.org/officeDocument/2006/relationships/slideLayout" Target="../slideLayouts/slideLayout13.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4" Type="http://schemas.openxmlformats.org/officeDocument/2006/relationships/image" Target="../media/image23.png"/><Relationship Id="rId5" Type="http://schemas.openxmlformats.org/officeDocument/2006/relationships/image" Target="../media/image24.png"/><Relationship Id="rId6" Type="http://schemas.openxmlformats.org/officeDocument/2006/relationships/image" Target="../media/image25.png"/><Relationship Id="rId1" Type="http://schemas.openxmlformats.org/officeDocument/2006/relationships/slideLayout" Target="../slideLayouts/slideLayout14.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hyperlink" Target="mailto:gbif-drift@nhm.uio.no" TargetMode="External"/><Relationship Id="rId5" Type="http://schemas.openxmlformats.org/officeDocument/2006/relationships/hyperlink" Target="http://www.gbif.org/ipt" TargetMode="External"/><Relationship Id="rId1" Type="http://schemas.openxmlformats.org/officeDocument/2006/relationships/slideLayout" Target="../slideLayouts/slideLayout13.xml"/><Relationship Id="rId2"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11" Type="http://schemas.openxmlformats.org/officeDocument/2006/relationships/image" Target="../media/image34.png"/><Relationship Id="rId12" Type="http://schemas.openxmlformats.org/officeDocument/2006/relationships/image" Target="../media/image35.jpg"/><Relationship Id="rId13" Type="http://schemas.openxmlformats.org/officeDocument/2006/relationships/image" Target="../media/image36.png"/><Relationship Id="rId14" Type="http://schemas.openxmlformats.org/officeDocument/2006/relationships/image" Target="../media/image37.jpg"/><Relationship Id="rId15" Type="http://schemas.openxmlformats.org/officeDocument/2006/relationships/image" Target="../media/image38.jpg"/><Relationship Id="rId1" Type="http://schemas.openxmlformats.org/officeDocument/2006/relationships/slideLayout" Target="../slideLayouts/slideLayout14.xml"/><Relationship Id="rId2" Type="http://schemas.openxmlformats.org/officeDocument/2006/relationships/notesSlide" Target="../notesSlides/notesSlide11.xml"/><Relationship Id="rId3" Type="http://schemas.openxmlformats.org/officeDocument/2006/relationships/image" Target="../media/image26.png"/><Relationship Id="rId4" Type="http://schemas.openxmlformats.org/officeDocument/2006/relationships/image" Target="../media/image27.jpeg"/><Relationship Id="rId5" Type="http://schemas.openxmlformats.org/officeDocument/2006/relationships/image" Target="../media/image28.png"/><Relationship Id="rId6" Type="http://schemas.openxmlformats.org/officeDocument/2006/relationships/image" Target="../media/image29.jpg"/><Relationship Id="rId7" Type="http://schemas.openxmlformats.org/officeDocument/2006/relationships/image" Target="../media/image30.jpg"/><Relationship Id="rId8" Type="http://schemas.openxmlformats.org/officeDocument/2006/relationships/image" Target="../media/image31.jpeg"/><Relationship Id="rId9" Type="http://schemas.openxmlformats.org/officeDocument/2006/relationships/image" Target="../media/image32.jpeg"/><Relationship Id="rId10" Type="http://schemas.openxmlformats.org/officeDocument/2006/relationships/image" Target="../media/image33.pn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4" Type="http://schemas.microsoft.com/office/2007/relationships/hdphoto" Target="../media/hdphoto3.wdp"/><Relationship Id="rId5" Type="http://schemas.openxmlformats.org/officeDocument/2006/relationships/image" Target="../media/image39.png"/><Relationship Id="rId1" Type="http://schemas.openxmlformats.org/officeDocument/2006/relationships/slideLayout" Target="../slideLayouts/slideLayout13.xml"/><Relationship Id="rId2"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4" Type="http://schemas.microsoft.com/office/2007/relationships/hdphoto" Target="../media/hdphoto4.wdp"/><Relationship Id="rId5" Type="http://schemas.openxmlformats.org/officeDocument/2006/relationships/hyperlink" Target="http://www.gbif.org/publishingdata/datapapers" TargetMode="External"/><Relationship Id="rId6" Type="http://schemas.openxmlformats.org/officeDocument/2006/relationships/image" Target="../media/image39.png"/><Relationship Id="rId7" Type="http://schemas.openxmlformats.org/officeDocument/2006/relationships/image" Target="../media/image40.jpeg"/><Relationship Id="rId1" Type="http://schemas.openxmlformats.org/officeDocument/2006/relationships/slideLayout" Target="../slideLayouts/slideLayout13.xml"/><Relationship Id="rId2" Type="http://schemas.openxmlformats.org/officeDocument/2006/relationships/notesSlide" Target="../notesSlides/notesSlide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 Id="rId3" Type="http://schemas.openxmlformats.org/officeDocument/2006/relationships/image" Target="../media/image39.png"/></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4" Type="http://schemas.microsoft.com/office/2007/relationships/hdphoto" Target="../media/hdphoto5.wdp"/><Relationship Id="rId5" Type="http://schemas.openxmlformats.org/officeDocument/2006/relationships/hyperlink" Target="http://goo.gl/GtW1Vx" TargetMode="External"/><Relationship Id="rId6" Type="http://schemas.openxmlformats.org/officeDocument/2006/relationships/hyperlink" Target="http://goo.gl/Ef1ZAy" TargetMode="External"/><Relationship Id="rId7" Type="http://schemas.openxmlformats.org/officeDocument/2006/relationships/image" Target="../media/image39.png"/><Relationship Id="rId8" Type="http://schemas.openxmlformats.org/officeDocument/2006/relationships/image" Target="../media/image41.png"/><Relationship Id="rId1" Type="http://schemas.openxmlformats.org/officeDocument/2006/relationships/slideLayout" Target="../slideLayouts/slideLayout13.xml"/><Relationship Id="rId2" Type="http://schemas.openxmlformats.org/officeDocument/2006/relationships/notesSlide" Target="../notesSlides/notesSlide15.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4" Type="http://schemas.microsoft.com/office/2007/relationships/hdphoto" Target="../media/hdphoto6.wdp"/><Relationship Id="rId1" Type="http://schemas.openxmlformats.org/officeDocument/2006/relationships/slideLayout" Target="../slideLayouts/slideLayout13.xml"/><Relationship Id="rId2" Type="http://schemas.openxmlformats.org/officeDocument/2006/relationships/notesSlide" Target="../notesSlides/notesSlide16.xml"/></Relationships>
</file>

<file path=ppt/slides/_rels/slide19.xml.rels><?xml version="1.0" encoding="UTF-8" standalone="yes"?>
<Relationships xmlns="http://schemas.openxmlformats.org/package/2006/relationships"><Relationship Id="rId3" Type="http://schemas.openxmlformats.org/officeDocument/2006/relationships/hyperlink" Target="http://www.tdwg.org/standards/" TargetMode="External"/><Relationship Id="rId4" Type="http://schemas.openxmlformats.org/officeDocument/2006/relationships/image" Target="../media/image42.gif"/><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20.xml.rels><?xml version="1.0" encoding="UTF-8" standalone="yes"?>
<Relationships xmlns="http://schemas.openxmlformats.org/package/2006/relationships"><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2.gif"/><Relationship Id="rId1" Type="http://schemas.openxmlformats.org/officeDocument/2006/relationships/slideLayout" Target="../slideLayouts/slideLayout13.xml"/><Relationship Id="rId2" Type="http://schemas.openxmlformats.org/officeDocument/2006/relationships/notesSlide" Target="../notesSlides/notesSlide18.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4" Type="http://schemas.microsoft.com/office/2007/relationships/hdphoto" Target="../media/hdphoto7.wdp"/><Relationship Id="rId1" Type="http://schemas.openxmlformats.org/officeDocument/2006/relationships/slideLayout" Target="../slideLayouts/slideLayout13.xml"/><Relationship Id="rId2" Type="http://schemas.openxmlformats.org/officeDocument/2006/relationships/notesSlide" Target="../notesSlides/notesSlide1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0.xml"/><Relationship Id="rId3" Type="http://schemas.openxmlformats.org/officeDocument/2006/relationships/image" Target="../media/image4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1.xml"/><Relationship Id="rId3" Type="http://schemas.openxmlformats.org/officeDocument/2006/relationships/image" Target="../media/image45.png"/></Relationships>
</file>

<file path=ppt/slides/_rels/slide24.xml.rels><?xml version="1.0" encoding="UTF-8" standalone="yes"?>
<Relationships xmlns="http://schemas.openxmlformats.org/package/2006/relationships"><Relationship Id="rId3" Type="http://schemas.openxmlformats.org/officeDocument/2006/relationships/image" Target="../media/image45.png"/><Relationship Id="rId4" Type="http://schemas.openxmlformats.org/officeDocument/2006/relationships/image" Target="../media/image46.jpg"/><Relationship Id="rId5" Type="http://schemas.openxmlformats.org/officeDocument/2006/relationships/image" Target="../media/image47.jpg"/><Relationship Id="rId6" Type="http://schemas.openxmlformats.org/officeDocument/2006/relationships/image" Target="../media/image48.jpg"/><Relationship Id="rId7" Type="http://schemas.openxmlformats.org/officeDocument/2006/relationships/image" Target="../media/image49.jpg"/><Relationship Id="rId8" Type="http://schemas.openxmlformats.org/officeDocument/2006/relationships/image" Target="../media/image50.jpg"/><Relationship Id="rId9" Type="http://schemas.openxmlformats.org/officeDocument/2006/relationships/image" Target="../media/image51.jpg"/><Relationship Id="rId10" Type="http://schemas.openxmlformats.org/officeDocument/2006/relationships/image" Target="../media/image52.jpg"/><Relationship Id="rId11" Type="http://schemas.openxmlformats.org/officeDocument/2006/relationships/image" Target="../media/image53.jpg"/><Relationship Id="rId1" Type="http://schemas.openxmlformats.org/officeDocument/2006/relationships/slideLayout" Target="../slideLayouts/slideLayout13.xml"/><Relationship Id="rId2" Type="http://schemas.openxmlformats.org/officeDocument/2006/relationships/notesSlide" Target="../notesSlides/notesSlide22.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4" Type="http://schemas.microsoft.com/office/2007/relationships/hdphoto" Target="../media/hdphoto3.wdp"/><Relationship Id="rId5" Type="http://schemas.openxmlformats.org/officeDocument/2006/relationships/image" Target="../media/image54.png"/><Relationship Id="rId6" Type="http://schemas.openxmlformats.org/officeDocument/2006/relationships/image" Target="../media/image5.png"/><Relationship Id="rId1" Type="http://schemas.openxmlformats.org/officeDocument/2006/relationships/slideLayout" Target="../slideLayouts/slideLayout13.xml"/><Relationship Id="rId2" Type="http://schemas.openxmlformats.org/officeDocument/2006/relationships/notesSlide" Target="../notesSlides/notesSlide23.xml"/></Relationships>
</file>

<file path=ppt/slides/_rels/slide26.xml.rels><?xml version="1.0" encoding="UTF-8" standalone="yes"?>
<Relationships xmlns="http://schemas.openxmlformats.org/package/2006/relationships"><Relationship Id="rId3" Type="http://schemas.openxmlformats.org/officeDocument/2006/relationships/image" Target="../media/image55.png"/><Relationship Id="rId4" Type="http://schemas.openxmlformats.org/officeDocument/2006/relationships/image" Target="../media/image56.png"/><Relationship Id="rId1" Type="http://schemas.openxmlformats.org/officeDocument/2006/relationships/slideLayout" Target="../slideLayouts/slideLayout13.xml"/><Relationship Id="rId2" Type="http://schemas.openxmlformats.org/officeDocument/2006/relationships/notesSlide" Target="../notesSlides/notesSlide24.xml"/></Relationships>
</file>

<file path=ppt/slides/_rels/slide27.xml.rels><?xml version="1.0" encoding="UTF-8" standalone="yes"?>
<Relationships xmlns="http://schemas.openxmlformats.org/package/2006/relationships"><Relationship Id="rId3" Type="http://schemas.openxmlformats.org/officeDocument/2006/relationships/image" Target="../media/image57.png"/><Relationship Id="rId4" Type="http://schemas.openxmlformats.org/officeDocument/2006/relationships/image" Target="../media/image58.png"/><Relationship Id="rId5" Type="http://schemas.openxmlformats.org/officeDocument/2006/relationships/image" Target="../media/image59.png"/><Relationship Id="rId6" Type="http://schemas.openxmlformats.org/officeDocument/2006/relationships/image" Target="../media/image28.png"/><Relationship Id="rId1" Type="http://schemas.openxmlformats.org/officeDocument/2006/relationships/slideLayout" Target="../slideLayouts/slideLayout13.xml"/><Relationship Id="rId2" Type="http://schemas.openxmlformats.org/officeDocument/2006/relationships/notesSlide" Target="../notesSlides/notesSlide25.xml"/></Relationships>
</file>

<file path=ppt/slides/_rels/slide28.xml.rels><?xml version="1.0" encoding="UTF-8" standalone="yes"?>
<Relationships xmlns="http://schemas.openxmlformats.org/package/2006/relationships"><Relationship Id="rId3" Type="http://schemas.openxmlformats.org/officeDocument/2006/relationships/image" Target="../media/image4.jpg"/><Relationship Id="rId4" Type="http://schemas.openxmlformats.org/officeDocument/2006/relationships/image" Target="../media/image5.png"/><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GB" dirty="0"/>
              <a:t>Data publishing workshop at NINA, Trondheim – 29-30 October 2015</a:t>
            </a:r>
            <a:endParaRPr lang="en-GB" dirty="0"/>
          </a:p>
        </p:txBody>
      </p:sp>
      <p:sp>
        <p:nvSpPr>
          <p:cNvPr id="3" name="Title 2"/>
          <p:cNvSpPr>
            <a:spLocks noGrp="1"/>
          </p:cNvSpPr>
          <p:nvPr>
            <p:ph type="title"/>
          </p:nvPr>
        </p:nvSpPr>
        <p:spPr>
          <a:xfrm>
            <a:off x="440597" y="4714875"/>
            <a:ext cx="8054116" cy="703793"/>
          </a:xfrm>
        </p:spPr>
        <p:txBody>
          <a:bodyPr/>
          <a:lstStyle/>
          <a:p>
            <a:r>
              <a:rPr lang="en-GB" sz="2800" b="1" dirty="0" smtClean="0">
                <a:solidFill>
                  <a:srgbClr val="3E9034"/>
                </a:solidFill>
              </a:rPr>
              <a:t>Data management plan</a:t>
            </a:r>
            <a:endParaRPr lang="en-GB" sz="1800" dirty="0">
              <a:solidFill>
                <a:srgbClr val="3E9034"/>
              </a:solidFill>
            </a:endParaRPr>
          </a:p>
        </p:txBody>
      </p:sp>
      <p:sp>
        <p:nvSpPr>
          <p:cNvPr id="4" name="Text Placeholder 3"/>
          <p:cNvSpPr>
            <a:spLocks noGrp="1"/>
          </p:cNvSpPr>
          <p:nvPr>
            <p:ph type="body" idx="1"/>
          </p:nvPr>
        </p:nvSpPr>
        <p:spPr/>
        <p:txBody>
          <a:bodyPr/>
          <a:lstStyle/>
          <a:p>
            <a:r>
              <a:rPr lang="en-GB" dirty="0" smtClean="0"/>
              <a:t>Dag Endresen, GBIF Norway</a:t>
            </a:r>
            <a:endParaRPr lang="en-GB" dirty="0" smtClean="0"/>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b="75226"/>
          <a:stretch/>
        </p:blipFill>
        <p:spPr>
          <a:xfrm>
            <a:off x="0" y="1694393"/>
            <a:ext cx="9144000" cy="3020482"/>
          </a:xfrm>
          <a:prstGeom prst="rect">
            <a:avLst/>
          </a:prstGeom>
        </p:spPr>
      </p:pic>
      <p:pic>
        <p:nvPicPr>
          <p:cNvPr id="6" name="Picture 5" descr="GBIF-Norway-transp.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4213" y="0"/>
            <a:ext cx="4000500" cy="1168400"/>
          </a:xfrm>
          <a:prstGeom prst="rect">
            <a:avLst/>
          </a:prstGeom>
        </p:spPr>
      </p:pic>
    </p:spTree>
    <p:extLst>
      <p:ext uri="{BB962C8B-B14F-4D97-AF65-F5344CB8AC3E}">
        <p14:creationId xmlns:p14="http://schemas.microsoft.com/office/powerpoint/2010/main" val="2459945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INDEX</a:t>
            </a:r>
            <a:endParaRPr lang="en-US" dirty="0"/>
          </a:p>
        </p:txBody>
      </p:sp>
      <p:sp>
        <p:nvSpPr>
          <p:cNvPr id="3" name="Content Placeholder 2"/>
          <p:cNvSpPr>
            <a:spLocks noGrp="1"/>
          </p:cNvSpPr>
          <p:nvPr>
            <p:ph idx="1"/>
          </p:nvPr>
        </p:nvSpPr>
        <p:spPr>
          <a:xfrm>
            <a:off x="457200" y="1047749"/>
            <a:ext cx="8229600" cy="4552951"/>
          </a:xfrm>
        </p:spPr>
        <p:txBody>
          <a:bodyPr>
            <a:normAutofit/>
          </a:bodyPr>
          <a:lstStyle/>
          <a:p>
            <a:pPr marL="514350" indent="-514350">
              <a:buAutoNum type="arabicPeriod"/>
            </a:pPr>
            <a:r>
              <a:rPr lang="en-US" dirty="0" smtClean="0"/>
              <a:t>Develop a data management plan</a:t>
            </a:r>
            <a:endParaRPr lang="en-US" dirty="0"/>
          </a:p>
          <a:p>
            <a:pPr marL="514350" indent="-514350">
              <a:buAutoNum type="arabicPeriod"/>
            </a:pPr>
            <a:r>
              <a:rPr lang="en-US" dirty="0" smtClean="0"/>
              <a:t>Publish &amp; archive biodiversity data</a:t>
            </a:r>
          </a:p>
          <a:p>
            <a:pPr marL="514350" indent="-514350">
              <a:buAutoNum type="arabicPeriod"/>
            </a:pPr>
            <a:r>
              <a:rPr lang="en-US" dirty="0" smtClean="0"/>
              <a:t>Data </a:t>
            </a:r>
            <a:r>
              <a:rPr lang="en-US" dirty="0"/>
              <a:t>paper &amp; </a:t>
            </a:r>
            <a:r>
              <a:rPr lang="en-US" dirty="0" smtClean="0"/>
              <a:t>metadata</a:t>
            </a:r>
          </a:p>
          <a:p>
            <a:pPr marL="514350" indent="-514350">
              <a:buAutoNum type="arabicPeriod"/>
            </a:pPr>
            <a:r>
              <a:rPr lang="nb-NO" dirty="0" smtClean="0"/>
              <a:t>Use data standards</a:t>
            </a:r>
          </a:p>
          <a:p>
            <a:pPr marL="514350" indent="-514350">
              <a:buAutoNum type="arabicPeriod"/>
            </a:pPr>
            <a:r>
              <a:rPr lang="nb-NO" dirty="0" smtClean="0"/>
              <a:t>Use persistent data identifiers</a:t>
            </a:r>
            <a:endParaRPr lang="en-US" dirty="0" smtClean="0"/>
          </a:p>
          <a:p>
            <a:endParaRPr lang="en-US" b="1" dirty="0" smtClean="0"/>
          </a:p>
        </p:txBody>
      </p:sp>
      <p:sp>
        <p:nvSpPr>
          <p:cNvPr id="4" name="Text Placeholder 3"/>
          <p:cNvSpPr>
            <a:spLocks noGrp="1"/>
          </p:cNvSpPr>
          <p:nvPr>
            <p:ph type="body" sz="quarter" idx="10"/>
          </p:nvPr>
        </p:nvSpPr>
        <p:spPr/>
        <p:txBody>
          <a:bodyPr/>
          <a:lstStyle/>
          <a:p>
            <a:endParaRPr lang="en-GB"/>
          </a:p>
        </p:txBody>
      </p:sp>
      <p:pic>
        <p:nvPicPr>
          <p:cNvPr id="5" name="Picture 4" descr="checkbox.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49566" y="0"/>
            <a:ext cx="2794434" cy="5193406"/>
          </a:xfrm>
          <a:prstGeom prst="rect">
            <a:avLst/>
          </a:prstGeom>
        </p:spPr>
      </p:pic>
    </p:spTree>
    <p:extLst>
      <p:ext uri="{BB962C8B-B14F-4D97-AF65-F5344CB8AC3E}">
        <p14:creationId xmlns:p14="http://schemas.microsoft.com/office/powerpoint/2010/main" val="7155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7" name="Picture 5" descr="Screen Shot 2014-07-09 at 12.39.49.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21593"/>
            <a:ext cx="9144000" cy="6879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8" name="Title 1"/>
          <p:cNvSpPr>
            <a:spLocks noGrp="1"/>
          </p:cNvSpPr>
          <p:nvPr>
            <p:ph type="title"/>
          </p:nvPr>
        </p:nvSpPr>
        <p:spPr bwMode="auto">
          <a:xfrm>
            <a:off x="323931" y="145395"/>
            <a:ext cx="4660039" cy="74280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9681" tIns="39840" rIns="79681" bIns="39840" numCol="1" anchor="t" anchorCtr="0" compatLnSpc="1">
            <a:prstTxWarp prst="textNoShape">
              <a:avLst/>
            </a:prstTxWarp>
            <a:normAutofit fontScale="90000"/>
          </a:bodyPr>
          <a:lstStyle/>
          <a:p>
            <a:pPr algn="l"/>
            <a:r>
              <a:rPr lang="en-GB" sz="3000">
                <a:solidFill>
                  <a:srgbClr val="BFBFBF"/>
                </a:solidFill>
                <a:latin typeface="Trebuchet MS" charset="0"/>
                <a:ea typeface="ＭＳ Ｐゴシック" charset="0"/>
              </a:rPr>
              <a:t>Data distribution in GBIF</a:t>
            </a:r>
          </a:p>
        </p:txBody>
      </p:sp>
      <p:sp>
        <p:nvSpPr>
          <p:cNvPr id="9" name="TextBox 8"/>
          <p:cNvSpPr txBox="1"/>
          <p:nvPr/>
        </p:nvSpPr>
        <p:spPr>
          <a:xfrm>
            <a:off x="7658755" y="6567211"/>
            <a:ext cx="1372340" cy="207295"/>
          </a:xfrm>
          <a:prstGeom prst="rect">
            <a:avLst/>
          </a:prstGeom>
          <a:noFill/>
        </p:spPr>
        <p:txBody>
          <a:bodyPr lIns="90876" tIns="45438" rIns="90876" bIns="45438">
            <a:spAutoFit/>
          </a:bodyPr>
          <a:lstStyle/>
          <a:p>
            <a:pPr>
              <a:defRPr/>
            </a:pPr>
            <a:r>
              <a:rPr lang="da-DK" sz="700" dirty="0">
                <a:solidFill>
                  <a:schemeClr val="bg1">
                    <a:lumMod val="75000"/>
                  </a:schemeClr>
                </a:solidFill>
                <a:ea typeface="MS PGothic" pitchFamily="34" charset="-128"/>
              </a:rPr>
              <a:t>Last updated: 2014-07-09</a:t>
            </a:r>
          </a:p>
        </p:txBody>
      </p:sp>
    </p:spTree>
    <p:extLst>
      <p:ext uri="{BB962C8B-B14F-4D97-AF65-F5344CB8AC3E}">
        <p14:creationId xmlns:p14="http://schemas.microsoft.com/office/powerpoint/2010/main" val="4020591717"/>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5" descr="NHM_symbol_gronn cut.gif"/>
          <p:cNvPicPr>
            <a:picLocks noChangeAspect="1"/>
          </p:cNvPicPr>
          <p:nvPr/>
        </p:nvPicPr>
        <p:blipFill>
          <a:blip r:embed="rId3">
            <a:alphaModFix amt="30000"/>
            <a:extLst>
              <a:ext uri="{BEBA8EAE-BF5A-486C-A8C5-ECC9F3942E4B}">
                <a14:imgProps xmlns:a14="http://schemas.microsoft.com/office/drawing/2010/main">
                  <a14:imgLayer r:embed="rId4">
                    <a14:imgEffect>
                      <a14:brightnessContrast bright="15000" contrast="-15000"/>
                    </a14:imgEffect>
                  </a14:imgLayer>
                </a14:imgProps>
              </a:ext>
              <a:ext uri="{28A0092B-C50C-407E-A947-70E740481C1C}">
                <a14:useLocalDpi xmlns:a14="http://schemas.microsoft.com/office/drawing/2010/main"/>
              </a:ext>
            </a:extLst>
          </a:blip>
          <a:srcRect/>
          <a:stretch>
            <a:fillRect/>
          </a:stretch>
        </p:blipFill>
        <p:spPr bwMode="auto">
          <a:xfrm>
            <a:off x="31569" y="3738510"/>
            <a:ext cx="3039399" cy="3119498"/>
          </a:xfrm>
          <a:prstGeom prst="rect">
            <a:avLst/>
          </a:prstGeom>
          <a:noFill/>
          <a:ln>
            <a:noFill/>
          </a:ln>
          <a:extLst>
            <a:ext uri="{909E8E84-426E-40dd-AFC4-6F175D3DCCD1}">
              <a14:hiddenFill xmlns:a14="http://schemas.microsoft.com/office/drawing/2010/main">
                <a:solidFill>
                  <a:srgbClr val="FFFFFF">
                    <a:alpha val="50195"/>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809397" y="620377"/>
            <a:ext cx="7507779" cy="665695"/>
          </a:xfrm>
          <a:prstGeom prst="rect">
            <a:avLst/>
          </a:prstGeom>
          <a:noFill/>
        </p:spPr>
        <p:txBody>
          <a:bodyPr wrap="square" lIns="89566" tIns="44783" rIns="89566" bIns="44783">
            <a:spAutoFit/>
          </a:bodyPr>
          <a:lstStyle/>
          <a:p>
            <a:pPr algn="ctr" defTabSz="447826">
              <a:defRPr/>
            </a:pPr>
            <a:r>
              <a:rPr lang="en-US" sz="3600" dirty="0">
                <a:solidFill>
                  <a:schemeClr val="tx1">
                    <a:lumMod val="50000"/>
                    <a:lumOff val="50000"/>
                  </a:schemeClr>
                </a:solidFill>
              </a:rPr>
              <a:t>GBIF provides a data discovery system</a:t>
            </a:r>
          </a:p>
        </p:txBody>
      </p:sp>
      <p:pic>
        <p:nvPicPr>
          <p:cNvPr id="2" name="Picture 1" descr="Screen Shot 2013-10-15 at 09.57.23 .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367663" y="2014005"/>
            <a:ext cx="2281586" cy="2190990"/>
          </a:xfrm>
          <a:prstGeom prst="rect">
            <a:avLst/>
          </a:prstGeom>
          <a:effectLst>
            <a:outerShdw blurRad="50800" dist="38100" dir="2700000" algn="tl" rotWithShape="0">
              <a:srgbClr val="000000">
                <a:alpha val="43000"/>
              </a:srgbClr>
            </a:outerShdw>
          </a:effectLst>
        </p:spPr>
      </p:pic>
      <p:pic>
        <p:nvPicPr>
          <p:cNvPr id="34820" name="Picture 4" descr="Untitled.pn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876306" y="4643102"/>
            <a:ext cx="7415469" cy="1933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Screen Shot 2013-10-15 at 10.00.42 .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102404" y="2026961"/>
            <a:ext cx="2395665" cy="2190990"/>
          </a:xfrm>
          <a:prstGeom prst="rect">
            <a:avLst/>
          </a:prstGeom>
          <a:ln>
            <a:solidFill>
              <a:schemeClr val="bg1">
                <a:lumMod val="50000"/>
              </a:schemeClr>
            </a:solidFill>
          </a:ln>
          <a:effectLst>
            <a:outerShdw blurRad="50800" dist="38100" dir="2700000" algn="tl" rotWithShape="0">
              <a:srgbClr val="000000">
                <a:alpha val="43000"/>
              </a:srgbClr>
            </a:outerShdw>
          </a:effectLst>
        </p:spPr>
      </p:pic>
      <p:cxnSp>
        <p:nvCxnSpPr>
          <p:cNvPr id="8" name="Straight Arrow Connector 7"/>
          <p:cNvCxnSpPr/>
          <p:nvPr/>
        </p:nvCxnSpPr>
        <p:spPr>
          <a:xfrm flipV="1">
            <a:off x="3775550" y="3024567"/>
            <a:ext cx="1233143" cy="21594"/>
          </a:xfrm>
          <a:prstGeom prst="straightConnector1">
            <a:avLst/>
          </a:prstGeom>
          <a:ln w="63500">
            <a:solidFill>
              <a:schemeClr val="accent1"/>
            </a:solidFill>
            <a:tailEnd type="arrow"/>
          </a:ln>
        </p:spPr>
        <p:style>
          <a:lnRef idx="2">
            <a:schemeClr val="accent1"/>
          </a:lnRef>
          <a:fillRef idx="0">
            <a:schemeClr val="accent1"/>
          </a:fillRef>
          <a:effectRef idx="1">
            <a:schemeClr val="accent1"/>
          </a:effectRef>
          <a:fontRef idx="minor">
            <a:schemeClr val="tx1"/>
          </a:fontRef>
        </p:style>
      </p:cxnSp>
      <p:sp>
        <p:nvSpPr>
          <p:cNvPr id="12" name="Rectangle 11"/>
          <p:cNvSpPr/>
          <p:nvPr/>
        </p:nvSpPr>
        <p:spPr>
          <a:xfrm>
            <a:off x="1938064" y="4287049"/>
            <a:ext cx="1078563" cy="275107"/>
          </a:xfrm>
          <a:prstGeom prst="rect">
            <a:avLst/>
          </a:prstGeom>
        </p:spPr>
        <p:txBody>
          <a:bodyPr wrap="none" lIns="89566" tIns="44783" rIns="89566" bIns="44783">
            <a:spAutoFit/>
          </a:bodyPr>
          <a:lstStyle/>
          <a:p>
            <a:pPr defTabSz="447826">
              <a:defRPr/>
            </a:pPr>
            <a:r>
              <a:rPr lang="en-US" sz="1200" dirty="0">
                <a:solidFill>
                  <a:schemeClr val="tx1">
                    <a:lumMod val="50000"/>
                    <a:lumOff val="50000"/>
                  </a:schemeClr>
                </a:solidFill>
              </a:rPr>
              <a:t>global registry</a:t>
            </a:r>
            <a:endParaRPr lang="en-US" sz="1200" dirty="0"/>
          </a:p>
        </p:txBody>
      </p:sp>
      <p:sp>
        <p:nvSpPr>
          <p:cNvPr id="13" name="Rectangle 12"/>
          <p:cNvSpPr/>
          <p:nvPr/>
        </p:nvSpPr>
        <p:spPr>
          <a:xfrm>
            <a:off x="5914540" y="4289928"/>
            <a:ext cx="871725" cy="275107"/>
          </a:xfrm>
          <a:prstGeom prst="rect">
            <a:avLst/>
          </a:prstGeom>
        </p:spPr>
        <p:txBody>
          <a:bodyPr wrap="none" lIns="89566" tIns="44783" rIns="89566" bIns="44783">
            <a:spAutoFit/>
          </a:bodyPr>
          <a:lstStyle/>
          <a:p>
            <a:pPr defTabSz="447826">
              <a:defRPr/>
            </a:pPr>
            <a:r>
              <a:rPr lang="en-US" sz="1200" dirty="0">
                <a:solidFill>
                  <a:schemeClr val="tx1">
                    <a:lumMod val="50000"/>
                    <a:lumOff val="50000"/>
                  </a:schemeClr>
                </a:solidFill>
              </a:rPr>
              <a:t>data portal</a:t>
            </a:r>
            <a:endParaRPr lang="en-US" sz="1200" dirty="0"/>
          </a:p>
        </p:txBody>
      </p:sp>
      <p:sp>
        <p:nvSpPr>
          <p:cNvPr id="3" name="Rectangle 2"/>
          <p:cNvSpPr/>
          <p:nvPr/>
        </p:nvSpPr>
        <p:spPr>
          <a:xfrm>
            <a:off x="1367663" y="1277994"/>
            <a:ext cx="6374611" cy="306992"/>
          </a:xfrm>
          <a:prstGeom prst="rect">
            <a:avLst/>
          </a:prstGeom>
        </p:spPr>
        <p:txBody>
          <a:bodyPr wrap="square" lIns="80155" tIns="40078" rIns="80155" bIns="40078">
            <a:spAutoFit/>
          </a:bodyPr>
          <a:lstStyle/>
          <a:p>
            <a:pPr algn="ctr"/>
            <a:r>
              <a:rPr lang="en-US" sz="1400" i="1" dirty="0">
                <a:solidFill>
                  <a:schemeClr val="bg1">
                    <a:lumMod val="50000"/>
                  </a:schemeClr>
                </a:solidFill>
                <a:latin typeface="Calibri" charset="0"/>
              </a:rPr>
              <a:t>that is dependent on resolvable stable identifiers for efficient functionality</a:t>
            </a:r>
          </a:p>
        </p:txBody>
      </p:sp>
      <p:sp>
        <p:nvSpPr>
          <p:cNvPr id="7" name="Slide Number Placeholder 6"/>
          <p:cNvSpPr>
            <a:spLocks noGrp="1"/>
          </p:cNvSpPr>
          <p:nvPr>
            <p:ph type="sldNum" sz="quarter" idx="12"/>
          </p:nvPr>
        </p:nvSpPr>
        <p:spPr/>
        <p:txBody>
          <a:bodyPr/>
          <a:lstStyle/>
          <a:p>
            <a:pPr>
              <a:defRPr/>
            </a:pPr>
            <a:fld id="{2F7A285D-6AD9-534D-A961-637F724828AC}" type="slidenum">
              <a:rPr lang="en-US" smtClean="0"/>
              <a:pPr>
                <a:defRPr/>
              </a:pPr>
              <a:t>4</a:t>
            </a:fld>
            <a:endParaRPr lang="en-US"/>
          </a:p>
        </p:txBody>
      </p:sp>
    </p:spTree>
    <p:extLst>
      <p:ext uri="{BB962C8B-B14F-4D97-AF65-F5344CB8AC3E}">
        <p14:creationId xmlns:p14="http://schemas.microsoft.com/office/powerpoint/2010/main" val="256383127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a:spLocks noChangeArrowheads="1"/>
          </p:cNvSpPr>
          <p:nvPr/>
        </p:nvSpPr>
        <p:spPr bwMode="auto">
          <a:xfrm>
            <a:off x="0" y="0"/>
            <a:ext cx="9144000" cy="6858000"/>
          </a:xfrm>
          <a:prstGeom prst="rect">
            <a:avLst/>
          </a:prstGeom>
          <a:gradFill rotWithShape="1">
            <a:gsLst>
              <a:gs pos="0">
                <a:srgbClr val="A0CA4A"/>
              </a:gs>
              <a:gs pos="100000">
                <a:srgbClr val="DCFFA0"/>
              </a:gs>
            </a:gsLst>
            <a:lin ang="16200000"/>
          </a:gradFill>
          <a:ln w="9525">
            <a:solidFill>
              <a:srgbClr val="98B954"/>
            </a:solidFill>
            <a:miter lim="800000"/>
            <a:headEnd/>
            <a:tailEnd/>
          </a:ln>
          <a:effectLst>
            <a:outerShdw blurRad="63500" dist="23000" dir="5400000" rotWithShape="0">
              <a:srgbClr val="000000">
                <a:alpha val="34998"/>
              </a:srgbClr>
            </a:outerShdw>
          </a:effectLst>
        </p:spPr>
        <p:txBody>
          <a:bodyPr lIns="91428" tIns="45715" rIns="91428" bIns="45715" anchor="ctr"/>
          <a:lstStyle/>
          <a:p>
            <a:pPr algn="ctr">
              <a:defRPr/>
            </a:pPr>
            <a:endParaRPr lang="en-US">
              <a:solidFill>
                <a:schemeClr val="lt1"/>
              </a:solidFill>
              <a:latin typeface="+mn-lt"/>
              <a:ea typeface="+mn-ea"/>
              <a:cs typeface="+mn-cs"/>
            </a:endParaRPr>
          </a:p>
        </p:txBody>
      </p:sp>
      <p:sp>
        <p:nvSpPr>
          <p:cNvPr id="4099" name="TextBox 5"/>
          <p:cNvSpPr txBox="1">
            <a:spLocks noChangeArrowheads="1"/>
          </p:cNvSpPr>
          <p:nvPr/>
        </p:nvSpPr>
        <p:spPr bwMode="auto">
          <a:xfrm>
            <a:off x="1133475" y="2613025"/>
            <a:ext cx="6877050" cy="1631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a:defRPr sz="3200">
                <a:solidFill>
                  <a:schemeClr val="tx1"/>
                </a:solidFill>
                <a:latin typeface="Calibri" charset="0"/>
                <a:ea typeface="ＭＳ Ｐゴシック" charset="0"/>
                <a:cs typeface="ＭＳ Ｐゴシック" charset="0"/>
              </a:defRPr>
            </a:lvl1pPr>
            <a:lvl2pPr>
              <a:defRPr sz="28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000">
                <a:solidFill>
                  <a:schemeClr val="tx1"/>
                </a:solidFill>
                <a:latin typeface="Calibri" charset="0"/>
                <a:ea typeface="ＭＳ Ｐゴシック" charset="0"/>
              </a:defRPr>
            </a:lvl4pPr>
            <a:lvl5pPr>
              <a:defRPr sz="2000">
                <a:solidFill>
                  <a:schemeClr val="tx1"/>
                </a:solidFill>
                <a:latin typeface="Calibri" charset="0"/>
                <a:ea typeface="ＭＳ Ｐゴシック" charset="0"/>
              </a:defRPr>
            </a:lvl5pPr>
            <a:lvl6pPr eaLnBrk="0" fontAlgn="base" hangingPunct="0">
              <a:spcAft>
                <a:spcPct val="0"/>
              </a:spcAft>
              <a:buFont typeface="Arial" charset="0"/>
              <a:buChar char="»"/>
              <a:defRPr sz="2000">
                <a:solidFill>
                  <a:schemeClr val="tx1"/>
                </a:solidFill>
                <a:latin typeface="Calibri" charset="0"/>
                <a:ea typeface="ＭＳ Ｐゴシック" charset="0"/>
              </a:defRPr>
            </a:lvl6pPr>
            <a:lvl7pPr eaLnBrk="0" fontAlgn="base" hangingPunct="0">
              <a:spcAft>
                <a:spcPct val="0"/>
              </a:spcAft>
              <a:buFont typeface="Arial" charset="0"/>
              <a:buChar char="»"/>
              <a:defRPr sz="2000">
                <a:solidFill>
                  <a:schemeClr val="tx1"/>
                </a:solidFill>
                <a:latin typeface="Calibri" charset="0"/>
                <a:ea typeface="ＭＳ Ｐゴシック" charset="0"/>
              </a:defRPr>
            </a:lvl7pPr>
            <a:lvl8pPr eaLnBrk="0" fontAlgn="base" hangingPunct="0">
              <a:spcAft>
                <a:spcPct val="0"/>
              </a:spcAft>
              <a:buFont typeface="Arial" charset="0"/>
              <a:buChar char="»"/>
              <a:defRPr sz="2000">
                <a:solidFill>
                  <a:schemeClr val="tx1"/>
                </a:solidFill>
                <a:latin typeface="Calibri" charset="0"/>
                <a:ea typeface="ＭＳ Ｐゴシック" charset="0"/>
              </a:defRPr>
            </a:lvl8pPr>
            <a:lvl9pPr eaLnBrk="0" fontAlgn="base" hangingPunct="0">
              <a:spcAft>
                <a:spcPct val="0"/>
              </a:spcAft>
              <a:buFont typeface="Arial" charset="0"/>
              <a:buChar char="»"/>
              <a:defRPr sz="2000">
                <a:solidFill>
                  <a:schemeClr val="tx1"/>
                </a:solidFill>
                <a:latin typeface="Calibri" charset="0"/>
                <a:ea typeface="ＭＳ Ｐゴシック" charset="0"/>
              </a:defRPr>
            </a:lvl9pPr>
          </a:lstStyle>
          <a:p>
            <a:pPr algn="ctr"/>
            <a:r>
              <a:rPr lang="en-US" sz="5000" b="1" dirty="0" smtClean="0">
                <a:latin typeface="Trebuchet MS" charset="0"/>
              </a:rPr>
              <a:t>Develop a data management plan</a:t>
            </a:r>
            <a:endParaRPr lang="en-US" sz="5000" b="1" dirty="0">
              <a:latin typeface="Trebuchet MS" charset="0"/>
            </a:endParaRPr>
          </a:p>
        </p:txBody>
      </p:sp>
      <p:pic>
        <p:nvPicPr>
          <p:cNvPr id="4" name="Picture 5" descr="NHM_symbol_gronn cut.gif"/>
          <p:cNvPicPr>
            <a:picLocks noChangeAspect="1"/>
          </p:cNvPicPr>
          <p:nvPr/>
        </p:nvPicPr>
        <p:blipFill>
          <a:blip r:embed="rId3">
            <a:alphaModFix amt="30000"/>
            <a:extLst>
              <a:ext uri="{BEBA8EAE-BF5A-486C-A8C5-ECC9F3942E4B}">
                <a14:imgProps xmlns:a14="http://schemas.microsoft.com/office/drawing/2010/main">
                  <a14:imgLayer r:embed="rId4">
                    <a14:imgEffect>
                      <a14:brightnessContrast bright="15000" contrast="-15000"/>
                    </a14:imgEffect>
                  </a14:imgLayer>
                </a14:imgProps>
              </a:ext>
              <a:ext uri="{28A0092B-C50C-407E-A947-70E740481C1C}">
                <a14:useLocalDpi xmlns:a14="http://schemas.microsoft.com/office/drawing/2010/main"/>
              </a:ext>
            </a:extLst>
          </a:blip>
          <a:srcRect/>
          <a:stretch>
            <a:fillRect/>
          </a:stretch>
        </p:blipFill>
        <p:spPr bwMode="auto">
          <a:xfrm>
            <a:off x="31569" y="3738510"/>
            <a:ext cx="3039399" cy="3119498"/>
          </a:xfrm>
          <a:prstGeom prst="rect">
            <a:avLst/>
          </a:prstGeom>
          <a:noFill/>
          <a:ln>
            <a:noFill/>
          </a:ln>
          <a:extLst>
            <a:ext uri="{909E8E84-426E-40dd-AFC4-6F175D3DCCD1}">
              <a14:hiddenFill xmlns:a14="http://schemas.microsoft.com/office/drawing/2010/main">
                <a:solidFill>
                  <a:srgbClr val="FFFFFF">
                    <a:alpha val="50195"/>
                  </a:srgbClr>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3117827"/>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management plan</a:t>
            </a:r>
            <a:endParaRPr lang="en-US" dirty="0"/>
          </a:p>
        </p:txBody>
      </p:sp>
      <p:sp>
        <p:nvSpPr>
          <p:cNvPr id="3" name="Content Placeholder 2"/>
          <p:cNvSpPr>
            <a:spLocks noGrp="1"/>
          </p:cNvSpPr>
          <p:nvPr>
            <p:ph idx="1"/>
          </p:nvPr>
        </p:nvSpPr>
        <p:spPr>
          <a:xfrm>
            <a:off x="332470" y="1313843"/>
            <a:ext cx="7440990" cy="4552951"/>
          </a:xfrm>
        </p:spPr>
        <p:txBody>
          <a:bodyPr>
            <a:normAutofit fontScale="92500"/>
          </a:bodyPr>
          <a:lstStyle/>
          <a:p>
            <a:pPr marL="514350" indent="-514350">
              <a:buFont typeface="Arial"/>
              <a:buChar char="•"/>
            </a:pPr>
            <a:r>
              <a:rPr lang="en-US" sz="2800" dirty="0"/>
              <a:t>Making your data available to others ensures </a:t>
            </a:r>
            <a:endParaRPr lang="en-US" sz="2800" dirty="0" smtClean="0"/>
          </a:p>
          <a:p>
            <a:r>
              <a:rPr lang="en-US" sz="2800" dirty="0"/>
              <a:t>	</a:t>
            </a:r>
            <a:r>
              <a:rPr lang="en-US" sz="2800" dirty="0" smtClean="0"/>
              <a:t> that </a:t>
            </a:r>
            <a:r>
              <a:rPr lang="en-US" sz="2800" dirty="0"/>
              <a:t>your research is truly reproducible</a:t>
            </a:r>
            <a:r>
              <a:rPr lang="en-US" sz="2800" dirty="0" smtClean="0"/>
              <a:t>.</a:t>
            </a:r>
          </a:p>
          <a:p>
            <a:pPr marL="514350" indent="-514350">
              <a:buFont typeface="Arial"/>
              <a:buChar char="•"/>
            </a:pPr>
            <a:r>
              <a:rPr lang="en-US" sz="2800" dirty="0"/>
              <a:t>Managing your research data </a:t>
            </a:r>
            <a:r>
              <a:rPr lang="en-US" sz="2800" b="1" dirty="0"/>
              <a:t>saves you time </a:t>
            </a:r>
            <a:r>
              <a:rPr lang="en-US" sz="2800" dirty="0"/>
              <a:t>because it ensures that you and others in your collaboration will be able to </a:t>
            </a:r>
            <a:r>
              <a:rPr lang="en-US" sz="2800" b="1" dirty="0"/>
              <a:t>find, understand, and use the </a:t>
            </a:r>
            <a:r>
              <a:rPr lang="en-US" sz="2800" b="1" dirty="0" smtClean="0"/>
              <a:t>data</a:t>
            </a:r>
            <a:r>
              <a:rPr lang="en-US" sz="2800" dirty="0" smtClean="0"/>
              <a:t>.</a:t>
            </a:r>
          </a:p>
          <a:p>
            <a:pPr marL="514350" indent="-514350">
              <a:buFont typeface="Arial"/>
              <a:buChar char="•"/>
            </a:pPr>
            <a:r>
              <a:rPr lang="en-US" sz="2800" dirty="0"/>
              <a:t>Sharing your research data enables wider dissemination of your work</a:t>
            </a:r>
            <a:r>
              <a:rPr lang="en-US" sz="2800" dirty="0" smtClean="0"/>
              <a:t>.</a:t>
            </a:r>
          </a:p>
          <a:p>
            <a:pPr marL="514350" indent="-514350">
              <a:buFont typeface="Arial"/>
              <a:buChar char="•"/>
            </a:pPr>
            <a:r>
              <a:rPr lang="en-US" sz="2800" dirty="0"/>
              <a:t>Enabling others to use your data </a:t>
            </a:r>
            <a:r>
              <a:rPr lang="en-US" sz="2800" b="1" dirty="0"/>
              <a:t>reinforces open scientific inquiry</a:t>
            </a:r>
            <a:r>
              <a:rPr lang="en-US" sz="2800" dirty="0"/>
              <a:t> and can lead to new and unanticipated discoveries.</a:t>
            </a:r>
            <a:endParaRPr lang="en-US" sz="2800" b="1" dirty="0" smtClean="0"/>
          </a:p>
        </p:txBody>
      </p:sp>
      <p:sp>
        <p:nvSpPr>
          <p:cNvPr id="4" name="Text Placeholder 3"/>
          <p:cNvSpPr>
            <a:spLocks noGrp="1"/>
          </p:cNvSpPr>
          <p:nvPr>
            <p:ph type="body" sz="quarter" idx="10"/>
          </p:nvPr>
        </p:nvSpPr>
        <p:spPr/>
        <p:txBody>
          <a:bodyPr/>
          <a:lstStyle/>
          <a:p>
            <a:endParaRPr lang="en-GB"/>
          </a:p>
        </p:txBody>
      </p:sp>
      <p:pic>
        <p:nvPicPr>
          <p:cNvPr id="5" name="Picture 4" descr="whatisdigitalpreservation_hvaderdigitalbevaring_digitalpreservation.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2166" y="286734"/>
            <a:ext cx="2394340" cy="1938790"/>
          </a:xfrm>
          <a:prstGeom prst="rect">
            <a:avLst/>
          </a:prstGeom>
        </p:spPr>
      </p:pic>
      <p:sp>
        <p:nvSpPr>
          <p:cNvPr id="6" name="Rectangle 5"/>
          <p:cNvSpPr/>
          <p:nvPr/>
        </p:nvSpPr>
        <p:spPr>
          <a:xfrm>
            <a:off x="4374117" y="5972799"/>
            <a:ext cx="3223532" cy="246221"/>
          </a:xfrm>
          <a:prstGeom prst="rect">
            <a:avLst/>
          </a:prstGeom>
        </p:spPr>
        <p:txBody>
          <a:bodyPr wrap="square">
            <a:spAutoFit/>
          </a:bodyPr>
          <a:lstStyle/>
          <a:p>
            <a:pPr algn="r"/>
            <a:r>
              <a:rPr lang="en-US" sz="1000" i="1" dirty="0">
                <a:solidFill>
                  <a:schemeClr val="bg1">
                    <a:lumMod val="50000"/>
                  </a:schemeClr>
                </a:solidFill>
              </a:rPr>
              <a:t>Graphics </a:t>
            </a:r>
            <a:r>
              <a:rPr lang="en-US" sz="1000" i="1" dirty="0" smtClean="0">
                <a:solidFill>
                  <a:schemeClr val="bg1">
                    <a:lumMod val="50000"/>
                  </a:schemeClr>
                </a:solidFill>
              </a:rPr>
              <a:t>by </a:t>
            </a:r>
            <a:r>
              <a:rPr lang="en-US" sz="1000" i="1" dirty="0" err="1" smtClean="0">
                <a:solidFill>
                  <a:schemeClr val="bg1">
                    <a:lumMod val="50000"/>
                  </a:schemeClr>
                </a:solidFill>
              </a:rPr>
              <a:t>Jørgen</a:t>
            </a:r>
            <a:r>
              <a:rPr lang="en-US" sz="1000" i="1" dirty="0" smtClean="0">
                <a:solidFill>
                  <a:schemeClr val="bg1">
                    <a:lumMod val="50000"/>
                  </a:schemeClr>
                </a:solidFill>
              </a:rPr>
              <a:t> Stamp CC-BY </a:t>
            </a:r>
            <a:endParaRPr lang="en-US" sz="1000" dirty="0">
              <a:solidFill>
                <a:schemeClr val="bg1">
                  <a:lumMod val="50000"/>
                </a:schemeClr>
              </a:solidFill>
            </a:endParaRPr>
          </a:p>
        </p:txBody>
      </p:sp>
    </p:spTree>
    <p:extLst>
      <p:ext uri="{BB962C8B-B14F-4D97-AF65-F5344CB8AC3E}">
        <p14:creationId xmlns:p14="http://schemas.microsoft.com/office/powerpoint/2010/main" val="4182249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management plan</a:t>
            </a:r>
            <a:endParaRPr lang="en-US" dirty="0"/>
          </a:p>
        </p:txBody>
      </p:sp>
      <p:sp>
        <p:nvSpPr>
          <p:cNvPr id="3" name="Content Placeholder 2"/>
          <p:cNvSpPr>
            <a:spLocks noGrp="1"/>
          </p:cNvSpPr>
          <p:nvPr>
            <p:ph idx="1"/>
          </p:nvPr>
        </p:nvSpPr>
        <p:spPr>
          <a:xfrm>
            <a:off x="332470" y="1313843"/>
            <a:ext cx="7953396" cy="4552951"/>
          </a:xfrm>
        </p:spPr>
        <p:txBody>
          <a:bodyPr>
            <a:normAutofit fontScale="85000" lnSpcReduction="20000"/>
          </a:bodyPr>
          <a:lstStyle/>
          <a:p>
            <a:pPr marL="514350" indent="-514350">
              <a:buFont typeface="+mj-lt"/>
              <a:buAutoNum type="arabicPeriod"/>
            </a:pPr>
            <a:r>
              <a:rPr lang="en-US" sz="2800" b="1" dirty="0"/>
              <a:t>Description of data </a:t>
            </a:r>
            <a:r>
              <a:rPr lang="en-US" sz="2800" dirty="0"/>
              <a:t>to be produced or collected, including data standards or </a:t>
            </a:r>
            <a:r>
              <a:rPr lang="en-US" sz="2800" dirty="0" smtClean="0"/>
              <a:t>formats.</a:t>
            </a:r>
            <a:endParaRPr lang="en-US" sz="2800" dirty="0"/>
          </a:p>
          <a:p>
            <a:pPr marL="514350" indent="-514350">
              <a:buFont typeface="+mj-lt"/>
              <a:buAutoNum type="arabicPeriod"/>
            </a:pPr>
            <a:r>
              <a:rPr lang="en-US" sz="2800" dirty="0"/>
              <a:t>Identification of </a:t>
            </a:r>
            <a:r>
              <a:rPr lang="en-US" sz="2800" b="1" dirty="0"/>
              <a:t>protocols or workflows </a:t>
            </a:r>
            <a:r>
              <a:rPr lang="en-US" sz="2800" dirty="0"/>
              <a:t>to help manage data throughout the </a:t>
            </a:r>
            <a:r>
              <a:rPr lang="en-US" sz="2800" dirty="0" smtClean="0"/>
              <a:t>project.</a:t>
            </a:r>
            <a:endParaRPr lang="en-US" sz="2800" dirty="0"/>
          </a:p>
          <a:p>
            <a:pPr marL="514350" indent="-514350">
              <a:buFont typeface="+mj-lt"/>
              <a:buAutoNum type="arabicPeriod"/>
            </a:pPr>
            <a:r>
              <a:rPr lang="en-US" sz="2800" dirty="0"/>
              <a:t>Description of documentation and </a:t>
            </a:r>
            <a:r>
              <a:rPr lang="en-US" sz="2800" b="1" dirty="0"/>
              <a:t>metadata standards</a:t>
            </a:r>
            <a:r>
              <a:rPr lang="en-US" sz="2800" dirty="0"/>
              <a:t> to describe the </a:t>
            </a:r>
            <a:r>
              <a:rPr lang="en-US" sz="2800" dirty="0" smtClean="0"/>
              <a:t>data.</a:t>
            </a:r>
            <a:endParaRPr lang="en-US" sz="2800" dirty="0"/>
          </a:p>
          <a:p>
            <a:pPr marL="514350" indent="-514350">
              <a:buFont typeface="+mj-lt"/>
              <a:buAutoNum type="arabicPeriod"/>
            </a:pPr>
            <a:r>
              <a:rPr lang="en-US" sz="2800" dirty="0"/>
              <a:t>Plan for short-term </a:t>
            </a:r>
            <a:r>
              <a:rPr lang="en-US" sz="2800" b="1" dirty="0"/>
              <a:t>data storage &amp; backup</a:t>
            </a:r>
            <a:r>
              <a:rPr lang="en-US" sz="2800" dirty="0"/>
              <a:t>, including necessary security </a:t>
            </a:r>
            <a:r>
              <a:rPr lang="en-US" sz="2800" dirty="0" smtClean="0"/>
              <a:t>measures.</a:t>
            </a:r>
            <a:endParaRPr lang="en-US" sz="2800" dirty="0"/>
          </a:p>
          <a:p>
            <a:pPr marL="514350" indent="-514350">
              <a:buFont typeface="+mj-lt"/>
              <a:buAutoNum type="arabicPeriod"/>
            </a:pPr>
            <a:r>
              <a:rPr lang="en-US" sz="2800" dirty="0"/>
              <a:t>Plan for </a:t>
            </a:r>
            <a:r>
              <a:rPr lang="en-US" sz="2800" b="1" dirty="0"/>
              <a:t>sharing data</a:t>
            </a:r>
            <a:r>
              <a:rPr lang="en-US" sz="2800" dirty="0"/>
              <a:t>, including legal and ethical issues, intellectual property issues, or access policies and </a:t>
            </a:r>
            <a:r>
              <a:rPr lang="en-US" sz="2800" dirty="0" smtClean="0"/>
              <a:t>provisions.</a:t>
            </a:r>
            <a:endParaRPr lang="en-US" sz="2800" dirty="0"/>
          </a:p>
          <a:p>
            <a:pPr marL="514350" indent="-514350">
              <a:buFont typeface="+mj-lt"/>
              <a:buAutoNum type="arabicPeriod"/>
            </a:pPr>
            <a:r>
              <a:rPr lang="en-US" sz="2800" dirty="0"/>
              <a:t>Plan for data preservation, </a:t>
            </a:r>
            <a:r>
              <a:rPr lang="en-US" sz="2800" b="1" dirty="0" smtClean="0"/>
              <a:t>archiving </a:t>
            </a:r>
            <a:r>
              <a:rPr lang="en-US" sz="2800" b="1" dirty="0"/>
              <a:t>and long-term </a:t>
            </a:r>
            <a:r>
              <a:rPr lang="en-US" sz="2800" b="1" dirty="0" smtClean="0"/>
              <a:t>access.</a:t>
            </a:r>
            <a:endParaRPr lang="en-US" sz="2800" b="1" dirty="0"/>
          </a:p>
          <a:p>
            <a:pPr marL="514350" indent="-514350">
              <a:buFont typeface="+mj-lt"/>
              <a:buAutoNum type="arabicPeriod"/>
            </a:pPr>
            <a:r>
              <a:rPr lang="en-US" sz="2800" dirty="0"/>
              <a:t>Plan for </a:t>
            </a:r>
            <a:r>
              <a:rPr lang="en-US" sz="2800" b="1" dirty="0"/>
              <a:t>allocating responsibility </a:t>
            </a:r>
            <a:r>
              <a:rPr lang="en-US" sz="2800" dirty="0"/>
              <a:t>for data management within your research </a:t>
            </a:r>
            <a:r>
              <a:rPr lang="en-US" sz="2800" dirty="0" smtClean="0"/>
              <a:t>project.</a:t>
            </a:r>
            <a:endParaRPr lang="en-US" sz="2800" dirty="0"/>
          </a:p>
        </p:txBody>
      </p:sp>
      <p:sp>
        <p:nvSpPr>
          <p:cNvPr id="4" name="Text Placeholder 3"/>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2753202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Online data archiving repository</a:t>
            </a:r>
            <a:endParaRPr lang="en-US" dirty="0"/>
          </a:p>
        </p:txBody>
      </p:sp>
      <p:sp>
        <p:nvSpPr>
          <p:cNvPr id="3" name="Content Placeholder 2"/>
          <p:cNvSpPr>
            <a:spLocks noGrp="1"/>
          </p:cNvSpPr>
          <p:nvPr>
            <p:ph idx="1"/>
          </p:nvPr>
        </p:nvSpPr>
        <p:spPr>
          <a:xfrm>
            <a:off x="419481" y="1410289"/>
            <a:ext cx="8229600" cy="4298687"/>
          </a:xfrm>
        </p:spPr>
        <p:txBody>
          <a:bodyPr/>
          <a:lstStyle/>
          <a:p>
            <a:r>
              <a:rPr lang="en-US" dirty="0"/>
              <a:t>Rather than leaving your research data on a </a:t>
            </a:r>
            <a:endParaRPr lang="en-US" dirty="0" smtClean="0"/>
          </a:p>
          <a:p>
            <a:r>
              <a:rPr lang="en-US" dirty="0" smtClean="0"/>
              <a:t>local </a:t>
            </a:r>
            <a:r>
              <a:rPr lang="en-US" dirty="0"/>
              <a:t>server or in cloud storage, </a:t>
            </a:r>
            <a:r>
              <a:rPr lang="en-US" b="1" dirty="0"/>
              <a:t>archive your data with a trusted digital repository</a:t>
            </a:r>
            <a:r>
              <a:rPr lang="en-US" dirty="0"/>
              <a:t>. Many repositories create metadata and documentation </a:t>
            </a:r>
            <a:r>
              <a:rPr lang="en-US" b="1" dirty="0"/>
              <a:t>to ensure that the data will be discoverable in the future</a:t>
            </a:r>
            <a:r>
              <a:rPr lang="en-US" dirty="0"/>
              <a:t>.</a:t>
            </a:r>
          </a:p>
        </p:txBody>
      </p:sp>
      <p:sp>
        <p:nvSpPr>
          <p:cNvPr id="4" name="Text Placeholder 3"/>
          <p:cNvSpPr>
            <a:spLocks noGrp="1"/>
          </p:cNvSpPr>
          <p:nvPr>
            <p:ph type="body" sz="quarter" idx="10"/>
          </p:nvPr>
        </p:nvSpPr>
        <p:spPr/>
        <p:txBody>
          <a:bodyPr/>
          <a:lstStyle/>
          <a:p>
            <a:endParaRPr lang="en-US"/>
          </a:p>
        </p:txBody>
      </p:sp>
      <p:pic>
        <p:nvPicPr>
          <p:cNvPr id="5" name="Picture 4" descr="dataverse_project_logo-hp.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27" y="5509087"/>
            <a:ext cx="2171434" cy="777098"/>
          </a:xfrm>
          <a:prstGeom prst="rect">
            <a:avLst/>
          </a:prstGeom>
        </p:spPr>
      </p:pic>
      <p:pic>
        <p:nvPicPr>
          <p:cNvPr id="6" name="Picture 5" descr="0snU2g6pjPxlrBdtcRlkbA-product-figshare-large.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5371" y="4464058"/>
            <a:ext cx="2732183" cy="828762"/>
          </a:xfrm>
          <a:prstGeom prst="rect">
            <a:avLst/>
          </a:prstGeom>
        </p:spPr>
      </p:pic>
      <p:pic>
        <p:nvPicPr>
          <p:cNvPr id="7" name="Picture 6" descr="zenodo.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44897" y="5419756"/>
            <a:ext cx="1566835" cy="511620"/>
          </a:xfrm>
          <a:prstGeom prst="rect">
            <a:avLst/>
          </a:prstGeom>
        </p:spPr>
      </p:pic>
      <p:pic>
        <p:nvPicPr>
          <p:cNvPr id="8" name="Picture 7" descr="DryadLogo.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87351" y="5292821"/>
            <a:ext cx="1685187" cy="941923"/>
          </a:xfrm>
          <a:prstGeom prst="rect">
            <a:avLst/>
          </a:prstGeom>
        </p:spPr>
      </p:pic>
      <p:pic>
        <p:nvPicPr>
          <p:cNvPr id="9" name="Picture 8" descr="EUDAT-logo_3.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842110" y="4300852"/>
            <a:ext cx="1544336" cy="941668"/>
          </a:xfrm>
          <a:prstGeom prst="rect">
            <a:avLst/>
          </a:prstGeom>
        </p:spPr>
      </p:pic>
      <p:pic>
        <p:nvPicPr>
          <p:cNvPr id="10" name="Picture 9" descr="eudat-services.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75859" y="5394064"/>
            <a:ext cx="2686050" cy="428625"/>
          </a:xfrm>
          <a:prstGeom prst="rect">
            <a:avLst/>
          </a:prstGeom>
        </p:spPr>
      </p:pic>
      <p:pic>
        <p:nvPicPr>
          <p:cNvPr id="11" name="Picture 10" descr="logo-norstore.gif"/>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834869" y="4543068"/>
            <a:ext cx="2590297" cy="519985"/>
          </a:xfrm>
          <a:prstGeom prst="rect">
            <a:avLst/>
          </a:prstGeom>
        </p:spPr>
      </p:pic>
      <p:pic>
        <p:nvPicPr>
          <p:cNvPr id="12" name="Picture 11" descr="text_tekst_digitalpreservation.png"/>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509638" y="138325"/>
            <a:ext cx="1395475" cy="1686375"/>
          </a:xfrm>
          <a:prstGeom prst="rect">
            <a:avLst/>
          </a:prstGeom>
        </p:spPr>
      </p:pic>
      <p:sp>
        <p:nvSpPr>
          <p:cNvPr id="13" name="Rectangle 12"/>
          <p:cNvSpPr/>
          <p:nvPr/>
        </p:nvSpPr>
        <p:spPr>
          <a:xfrm>
            <a:off x="7098854" y="1803594"/>
            <a:ext cx="1921398" cy="230832"/>
          </a:xfrm>
          <a:prstGeom prst="rect">
            <a:avLst/>
          </a:prstGeom>
        </p:spPr>
        <p:txBody>
          <a:bodyPr wrap="square">
            <a:spAutoFit/>
          </a:bodyPr>
          <a:lstStyle/>
          <a:p>
            <a:pPr algn="r"/>
            <a:r>
              <a:rPr lang="en-US" sz="900" i="1" dirty="0">
                <a:solidFill>
                  <a:schemeClr val="bg1">
                    <a:lumMod val="50000"/>
                  </a:schemeClr>
                </a:solidFill>
              </a:rPr>
              <a:t>Graphics </a:t>
            </a:r>
            <a:r>
              <a:rPr lang="en-US" sz="900" i="1" dirty="0" smtClean="0">
                <a:solidFill>
                  <a:schemeClr val="bg1">
                    <a:lumMod val="50000"/>
                  </a:schemeClr>
                </a:solidFill>
              </a:rPr>
              <a:t>by </a:t>
            </a:r>
            <a:r>
              <a:rPr lang="en-US" sz="900" i="1" dirty="0" err="1" smtClean="0">
                <a:solidFill>
                  <a:schemeClr val="bg1">
                    <a:lumMod val="50000"/>
                  </a:schemeClr>
                </a:solidFill>
              </a:rPr>
              <a:t>Jørgen</a:t>
            </a:r>
            <a:r>
              <a:rPr lang="en-US" sz="900" i="1" dirty="0" smtClean="0">
                <a:solidFill>
                  <a:schemeClr val="bg1">
                    <a:lumMod val="50000"/>
                  </a:schemeClr>
                </a:solidFill>
              </a:rPr>
              <a:t> Stamp CC-BY </a:t>
            </a:r>
            <a:endParaRPr lang="en-US" sz="900" dirty="0">
              <a:solidFill>
                <a:schemeClr val="bg1">
                  <a:lumMod val="50000"/>
                </a:schemeClr>
              </a:solidFill>
            </a:endParaRPr>
          </a:p>
        </p:txBody>
      </p:sp>
    </p:spTree>
    <p:extLst>
      <p:ext uri="{BB962C8B-B14F-4D97-AF65-F5344CB8AC3E}">
        <p14:creationId xmlns:p14="http://schemas.microsoft.com/office/powerpoint/2010/main" val="15852705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 Shot 2014-10-03 at 10.22.46  cut.png">
            <a:hlinkClick r:id="rId3"/>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45529" y="0"/>
            <a:ext cx="8072727" cy="6858000"/>
          </a:xfrm>
          <a:prstGeom prst="rect">
            <a:avLst/>
          </a:prstGeom>
        </p:spPr>
      </p:pic>
    </p:spTree>
    <p:extLst>
      <p:ext uri="{BB962C8B-B14F-4D97-AF65-F5344CB8AC3E}">
        <p14:creationId xmlns:p14="http://schemas.microsoft.com/office/powerpoint/2010/main" val="3080689821"/>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a:spLocks noChangeArrowheads="1"/>
          </p:cNvSpPr>
          <p:nvPr/>
        </p:nvSpPr>
        <p:spPr bwMode="auto">
          <a:xfrm>
            <a:off x="0" y="0"/>
            <a:ext cx="9144000" cy="6858000"/>
          </a:xfrm>
          <a:prstGeom prst="rect">
            <a:avLst/>
          </a:prstGeom>
          <a:gradFill rotWithShape="1">
            <a:gsLst>
              <a:gs pos="0">
                <a:srgbClr val="A0CA4A"/>
              </a:gs>
              <a:gs pos="100000">
                <a:srgbClr val="DCFFA0"/>
              </a:gs>
            </a:gsLst>
            <a:lin ang="16200000"/>
          </a:gradFill>
          <a:ln w="9525">
            <a:solidFill>
              <a:srgbClr val="98B954"/>
            </a:solidFill>
            <a:miter lim="800000"/>
            <a:headEnd/>
            <a:tailEnd/>
          </a:ln>
          <a:effectLst>
            <a:outerShdw blurRad="63500" dist="23000" dir="5400000" rotWithShape="0">
              <a:srgbClr val="000000">
                <a:alpha val="34998"/>
              </a:srgbClr>
            </a:outerShdw>
          </a:effectLst>
        </p:spPr>
        <p:txBody>
          <a:bodyPr lIns="91428" tIns="45715" rIns="91428" bIns="45715" anchor="ctr"/>
          <a:lstStyle/>
          <a:p>
            <a:pPr algn="ctr">
              <a:defRPr/>
            </a:pPr>
            <a:endParaRPr lang="en-US">
              <a:solidFill>
                <a:schemeClr val="lt1"/>
              </a:solidFill>
              <a:latin typeface="+mn-lt"/>
              <a:ea typeface="+mn-ea"/>
              <a:cs typeface="+mn-cs"/>
            </a:endParaRPr>
          </a:p>
        </p:txBody>
      </p:sp>
      <p:sp>
        <p:nvSpPr>
          <p:cNvPr id="4099" name="TextBox 5"/>
          <p:cNvSpPr txBox="1">
            <a:spLocks noChangeArrowheads="1"/>
          </p:cNvSpPr>
          <p:nvPr/>
        </p:nvSpPr>
        <p:spPr bwMode="auto">
          <a:xfrm>
            <a:off x="1133475" y="2613025"/>
            <a:ext cx="6877050" cy="2400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a:defRPr sz="3200">
                <a:solidFill>
                  <a:schemeClr val="tx1"/>
                </a:solidFill>
                <a:latin typeface="Calibri" charset="0"/>
                <a:ea typeface="ＭＳ Ｐゴシック" charset="0"/>
                <a:cs typeface="ＭＳ Ｐゴシック" charset="0"/>
              </a:defRPr>
            </a:lvl1pPr>
            <a:lvl2pPr>
              <a:defRPr sz="28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000">
                <a:solidFill>
                  <a:schemeClr val="tx1"/>
                </a:solidFill>
                <a:latin typeface="Calibri" charset="0"/>
                <a:ea typeface="ＭＳ Ｐゴシック" charset="0"/>
              </a:defRPr>
            </a:lvl4pPr>
            <a:lvl5pPr>
              <a:defRPr sz="2000">
                <a:solidFill>
                  <a:schemeClr val="tx1"/>
                </a:solidFill>
                <a:latin typeface="Calibri" charset="0"/>
                <a:ea typeface="ＭＳ Ｐゴシック" charset="0"/>
              </a:defRPr>
            </a:lvl5pPr>
            <a:lvl6pPr eaLnBrk="0" fontAlgn="base" hangingPunct="0">
              <a:spcAft>
                <a:spcPct val="0"/>
              </a:spcAft>
              <a:buFont typeface="Arial" charset="0"/>
              <a:buChar char="»"/>
              <a:defRPr sz="2000">
                <a:solidFill>
                  <a:schemeClr val="tx1"/>
                </a:solidFill>
                <a:latin typeface="Calibri" charset="0"/>
                <a:ea typeface="ＭＳ Ｐゴシック" charset="0"/>
              </a:defRPr>
            </a:lvl6pPr>
            <a:lvl7pPr eaLnBrk="0" fontAlgn="base" hangingPunct="0">
              <a:spcAft>
                <a:spcPct val="0"/>
              </a:spcAft>
              <a:buFont typeface="Arial" charset="0"/>
              <a:buChar char="»"/>
              <a:defRPr sz="2000">
                <a:solidFill>
                  <a:schemeClr val="tx1"/>
                </a:solidFill>
                <a:latin typeface="Calibri" charset="0"/>
                <a:ea typeface="ＭＳ Ｐゴシック" charset="0"/>
              </a:defRPr>
            </a:lvl7pPr>
            <a:lvl8pPr eaLnBrk="0" fontAlgn="base" hangingPunct="0">
              <a:spcAft>
                <a:spcPct val="0"/>
              </a:spcAft>
              <a:buFont typeface="Arial" charset="0"/>
              <a:buChar char="»"/>
              <a:defRPr sz="2000">
                <a:solidFill>
                  <a:schemeClr val="tx1"/>
                </a:solidFill>
                <a:latin typeface="Calibri" charset="0"/>
                <a:ea typeface="ＭＳ Ｐゴシック" charset="0"/>
              </a:defRPr>
            </a:lvl8pPr>
            <a:lvl9pPr eaLnBrk="0" fontAlgn="base" hangingPunct="0">
              <a:spcAft>
                <a:spcPct val="0"/>
              </a:spcAft>
              <a:buFont typeface="Arial" charset="0"/>
              <a:buChar char="»"/>
              <a:defRPr sz="2000">
                <a:solidFill>
                  <a:schemeClr val="tx1"/>
                </a:solidFill>
                <a:latin typeface="Calibri" charset="0"/>
                <a:ea typeface="ＭＳ Ｐゴシック" charset="0"/>
              </a:defRPr>
            </a:lvl9pPr>
          </a:lstStyle>
          <a:p>
            <a:pPr algn="ctr"/>
            <a:r>
              <a:rPr lang="en-US" sz="5000" b="1" dirty="0">
                <a:latin typeface="Trebuchet MS" charset="0"/>
              </a:rPr>
              <a:t>Publish </a:t>
            </a:r>
            <a:r>
              <a:rPr lang="en-US" sz="5000" b="1" dirty="0" smtClean="0">
                <a:latin typeface="Trebuchet MS" charset="0"/>
              </a:rPr>
              <a:t>&amp; archive your </a:t>
            </a:r>
            <a:r>
              <a:rPr lang="en-US" sz="5000" b="1" dirty="0">
                <a:latin typeface="Trebuchet MS" charset="0"/>
              </a:rPr>
              <a:t>own </a:t>
            </a:r>
            <a:r>
              <a:rPr lang="en-US" sz="5000" b="1" dirty="0" smtClean="0">
                <a:latin typeface="Trebuchet MS" charset="0"/>
              </a:rPr>
              <a:t>research data</a:t>
            </a:r>
            <a:r>
              <a:rPr lang="en-US" sz="5000" b="1" dirty="0">
                <a:latin typeface="Trebuchet MS" charset="0"/>
              </a:rPr>
              <a:t>!</a:t>
            </a:r>
          </a:p>
        </p:txBody>
      </p:sp>
      <p:pic>
        <p:nvPicPr>
          <p:cNvPr id="4" name="Picture 5" descr="NHM_symbol_gronn cut.gif"/>
          <p:cNvPicPr>
            <a:picLocks noChangeAspect="1"/>
          </p:cNvPicPr>
          <p:nvPr/>
        </p:nvPicPr>
        <p:blipFill>
          <a:blip r:embed="rId3">
            <a:alphaModFix amt="30000"/>
            <a:extLst>
              <a:ext uri="{BEBA8EAE-BF5A-486C-A8C5-ECC9F3942E4B}">
                <a14:imgProps xmlns:a14="http://schemas.microsoft.com/office/drawing/2010/main">
                  <a14:imgLayer r:embed="rId4">
                    <a14:imgEffect>
                      <a14:brightnessContrast bright="15000" contrast="-15000"/>
                    </a14:imgEffect>
                  </a14:imgLayer>
                </a14:imgProps>
              </a:ext>
              <a:ext uri="{28A0092B-C50C-407E-A947-70E740481C1C}">
                <a14:useLocalDpi xmlns:a14="http://schemas.microsoft.com/office/drawing/2010/main"/>
              </a:ext>
            </a:extLst>
          </a:blip>
          <a:srcRect/>
          <a:stretch>
            <a:fillRect/>
          </a:stretch>
        </p:blipFill>
        <p:spPr bwMode="auto">
          <a:xfrm>
            <a:off x="31569" y="3738510"/>
            <a:ext cx="3039399" cy="3119498"/>
          </a:xfrm>
          <a:prstGeom prst="rect">
            <a:avLst/>
          </a:prstGeom>
          <a:noFill/>
          <a:ln>
            <a:noFill/>
          </a:ln>
          <a:extLst>
            <a:ext uri="{909E8E84-426E-40dd-AFC4-6F175D3DCCD1}">
              <a14:hiddenFill xmlns:a14="http://schemas.microsoft.com/office/drawing/2010/main">
                <a:solidFill>
                  <a:srgbClr val="FFFFFF">
                    <a:alpha val="50195"/>
                  </a:srgbClr>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8399667"/>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7" name="Picture 1" descr="FileStack, CCBY Niklas Bildhauer.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4"/>
          <p:cNvSpPr>
            <a:spLocks noChangeArrowheads="1"/>
          </p:cNvSpPr>
          <p:nvPr/>
        </p:nvSpPr>
        <p:spPr bwMode="auto">
          <a:xfrm>
            <a:off x="430531" y="951258"/>
            <a:ext cx="8481253" cy="4462552"/>
          </a:xfrm>
          <a:prstGeom prst="rect">
            <a:avLst/>
          </a:prstGeom>
          <a:noFill/>
          <a:ln>
            <a:noFill/>
          </a:ln>
          <a:effectLst>
            <a:outerShdw blurRad="63500" dist="38099" dir="2700000" algn="ctr" rotWithShape="0">
              <a:schemeClr val="tx1">
                <a:alpha val="43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txBody>
          <a:bodyPr lIns="91237" tIns="45617" rIns="91237" bIns="45617">
            <a:spAutoFit/>
          </a:bodyPr>
          <a:lstStyle/>
          <a:p>
            <a:pPr defTabSz="454593">
              <a:buClr>
                <a:srgbClr val="660066"/>
              </a:buClr>
              <a:defRPr/>
            </a:pPr>
            <a:r>
              <a:rPr lang="en-US" sz="4000" b="1" dirty="0">
                <a:solidFill>
                  <a:schemeClr val="accent6">
                    <a:lumMod val="60000"/>
                    <a:lumOff val="40000"/>
                  </a:schemeClr>
                </a:solidFill>
                <a:effectLst>
                  <a:glow rad="38100">
                    <a:schemeClr val="bg1">
                      <a:alpha val="50000"/>
                    </a:schemeClr>
                  </a:glow>
                  <a:outerShdw blurRad="38100" dist="38100" dir="2700000" algn="tl">
                    <a:srgbClr val="000000"/>
                  </a:outerShdw>
                </a:effectLst>
              </a:rPr>
              <a:t>Many </a:t>
            </a:r>
            <a:r>
              <a:rPr lang="en-US" sz="4000" b="1" dirty="0" smtClean="0">
                <a:solidFill>
                  <a:schemeClr val="accent6">
                    <a:lumMod val="60000"/>
                    <a:lumOff val="40000"/>
                  </a:schemeClr>
                </a:solidFill>
                <a:effectLst>
                  <a:glow rad="38100">
                    <a:schemeClr val="bg1">
                      <a:alpha val="50000"/>
                    </a:schemeClr>
                  </a:glow>
                  <a:outerShdw blurRad="38100" dist="38100" dir="2700000" algn="tl">
                    <a:srgbClr val="000000"/>
                  </a:outerShdw>
                </a:effectLst>
              </a:rPr>
              <a:t>biodiversity research data </a:t>
            </a:r>
            <a:r>
              <a:rPr lang="en-US" sz="4000" b="1" dirty="0">
                <a:solidFill>
                  <a:schemeClr val="accent6">
                    <a:lumMod val="60000"/>
                    <a:lumOff val="40000"/>
                  </a:schemeClr>
                </a:solidFill>
                <a:effectLst>
                  <a:glow rad="38100">
                    <a:schemeClr val="bg1">
                      <a:alpha val="50000"/>
                    </a:schemeClr>
                  </a:glow>
                  <a:outerShdw blurRad="38100" dist="38100" dir="2700000" algn="tl">
                    <a:srgbClr val="000000"/>
                  </a:outerShdw>
                </a:effectLst>
              </a:rPr>
              <a:t>are “hidden” in reports and documents produced by universities, research institutes, public agencies and the university museums.</a:t>
            </a:r>
          </a:p>
          <a:p>
            <a:pPr defTabSz="454593">
              <a:buClr>
                <a:srgbClr val="660066"/>
              </a:buClr>
              <a:defRPr/>
            </a:pPr>
            <a:endParaRPr lang="en-US" sz="4000" b="1" dirty="0">
              <a:solidFill>
                <a:schemeClr val="accent6">
                  <a:lumMod val="60000"/>
                  <a:lumOff val="40000"/>
                </a:schemeClr>
              </a:solidFill>
              <a:effectLst>
                <a:glow rad="38100">
                  <a:schemeClr val="bg1">
                    <a:alpha val="50000"/>
                  </a:schemeClr>
                </a:glow>
                <a:outerShdw blurRad="38100" dist="38100" dir="2700000" algn="tl">
                  <a:srgbClr val="000000"/>
                </a:outerShdw>
              </a:effectLst>
            </a:endParaRPr>
          </a:p>
          <a:p>
            <a:pPr defTabSz="454593">
              <a:buClr>
                <a:srgbClr val="660066"/>
              </a:buClr>
              <a:defRPr/>
            </a:pPr>
            <a:r>
              <a:rPr lang="en-US" sz="4400" b="1" dirty="0">
                <a:solidFill>
                  <a:schemeClr val="accent6">
                    <a:lumMod val="60000"/>
                    <a:lumOff val="40000"/>
                  </a:schemeClr>
                </a:solidFill>
                <a:effectLst>
                  <a:glow rad="38100">
                    <a:schemeClr val="bg1">
                      <a:alpha val="50000"/>
                    </a:schemeClr>
                  </a:glow>
                  <a:outerShdw blurRad="38100" dist="38100" dir="2700000" algn="tl">
                    <a:srgbClr val="000000"/>
                  </a:outerShdw>
                </a:effectLst>
              </a:rPr>
              <a:t>Publish your biodiversity data!</a:t>
            </a:r>
          </a:p>
        </p:txBody>
      </p:sp>
      <p:pic>
        <p:nvPicPr>
          <p:cNvPr id="111619" name="Picture 3" descr="90px-CC_some_rights_reserved.svg.png"/>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283843" y="6519728"/>
            <a:ext cx="577187" cy="230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20" name="Picture 4" descr="24px-Cc-by_new_white.svg.png"/>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875972" y="6535563"/>
            <a:ext cx="181984" cy="182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21" name="Picture 5" descr="24px-Cc-sa.svg.png"/>
          <p:cNvPicPr>
            <a:picLocks noChangeAspect="1"/>
          </p:cNvPicPr>
          <p:nvPr/>
        </p:nvPicPr>
        <p:blipFill>
          <a:blip r:embed="rId6">
            <a:extLst>
              <a:ext uri="{28A0092B-C50C-407E-A947-70E740481C1C}">
                <a14:useLocalDpi xmlns:a14="http://schemas.microsoft.com/office/drawing/2010/main"/>
              </a:ext>
            </a:extLst>
          </a:blip>
          <a:srcRect/>
          <a:stretch>
            <a:fillRect/>
          </a:stretch>
        </p:blipFill>
        <p:spPr bwMode="auto">
          <a:xfrm>
            <a:off x="1110921" y="6535563"/>
            <a:ext cx="183342" cy="182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1622" name="Rectangle 6"/>
          <p:cNvSpPr>
            <a:spLocks noChangeArrowheads="1"/>
          </p:cNvSpPr>
          <p:nvPr/>
        </p:nvSpPr>
        <p:spPr bwMode="auto">
          <a:xfrm>
            <a:off x="1333652" y="6480843"/>
            <a:ext cx="1829162" cy="276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237" tIns="45617" rIns="91237" bIns="45617">
            <a:spAutoFit/>
          </a:bodyPr>
          <a:lstStyle/>
          <a:p>
            <a:r>
              <a:rPr lang="en-US" sz="1200">
                <a:solidFill>
                  <a:srgbClr val="7F7F7F"/>
                </a:solidFill>
              </a:rPr>
              <a:t>Photo by: Niklas Bildhauer</a:t>
            </a:r>
          </a:p>
        </p:txBody>
      </p:sp>
    </p:spTree>
    <p:extLst>
      <p:ext uri="{BB962C8B-B14F-4D97-AF65-F5344CB8AC3E}">
        <p14:creationId xmlns:p14="http://schemas.microsoft.com/office/powerpoint/2010/main" val="4109263763"/>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5" name="Picture 5" descr="NHM_symbol_gronn cut.gif"/>
          <p:cNvPicPr>
            <a:picLocks noChangeAspect="1"/>
          </p:cNvPicPr>
          <p:nvPr/>
        </p:nvPicPr>
        <p:blipFill>
          <a:blip r:embed="rId3">
            <a:alphaModFix amt="50000"/>
            <a:extLst>
              <a:ext uri="{28A0092B-C50C-407E-A947-70E740481C1C}">
                <a14:useLocalDpi xmlns:a14="http://schemas.microsoft.com/office/drawing/2010/main" val="0"/>
              </a:ext>
            </a:extLst>
          </a:blip>
          <a:srcRect/>
          <a:stretch>
            <a:fillRect/>
          </a:stretch>
        </p:blipFill>
        <p:spPr bwMode="auto">
          <a:xfrm>
            <a:off x="88712" y="3652130"/>
            <a:ext cx="3039039" cy="3119497"/>
          </a:xfrm>
          <a:prstGeom prst="rect">
            <a:avLst/>
          </a:prstGeom>
          <a:noFill/>
          <a:ln>
            <a:noFill/>
          </a:ln>
          <a:extLst>
            <a:ext uri="{909E8E84-426E-40dd-AFC4-6F175D3DCCD1}">
              <a14:hiddenFill xmlns:a14="http://schemas.microsoft.com/office/drawing/2010/main">
                <a:solidFill>
                  <a:srgbClr val="FFFFFF">
                    <a:alpha val="50195"/>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186" name="Title 1"/>
          <p:cNvSpPr>
            <a:spLocks noGrp="1"/>
          </p:cNvSpPr>
          <p:nvPr>
            <p:ph type="title"/>
          </p:nvPr>
        </p:nvSpPr>
        <p:spPr bwMode="auto">
          <a:xfrm>
            <a:off x="169358" y="181384"/>
            <a:ext cx="6865728" cy="128839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0165" tIns="40083" rIns="80165" bIns="40083" numCol="1" anchor="t" anchorCtr="0" compatLnSpc="1">
            <a:prstTxWarp prst="textNoShape">
              <a:avLst/>
            </a:prstTxWarp>
            <a:normAutofit fontScale="90000"/>
          </a:bodyPr>
          <a:lstStyle/>
          <a:p>
            <a:r>
              <a:rPr lang="en-US" sz="3900" i="1">
                <a:latin typeface="Calibri" charset="0"/>
                <a:ea typeface="ＭＳ Ｐゴシック" charset="0"/>
              </a:rPr>
              <a:t>Publish</a:t>
            </a:r>
            <a:r>
              <a:rPr lang="en-US" sz="3900">
                <a:latin typeface="Calibri" charset="0"/>
                <a:ea typeface="ＭＳ Ｐゴシック" charset="0"/>
              </a:rPr>
              <a:t> and </a:t>
            </a:r>
            <a:r>
              <a:rPr lang="en-US" sz="3900" i="1">
                <a:latin typeface="Calibri" charset="0"/>
                <a:ea typeface="ＭＳ Ｐゴシック" charset="0"/>
              </a:rPr>
              <a:t>archive</a:t>
            </a:r>
            <a:r>
              <a:rPr lang="en-US" sz="3900">
                <a:latin typeface="Calibri" charset="0"/>
                <a:ea typeface="ＭＳ Ｐゴシック" charset="0"/>
              </a:rPr>
              <a:t> your own species occurrence data</a:t>
            </a:r>
          </a:p>
        </p:txBody>
      </p:sp>
      <p:sp>
        <p:nvSpPr>
          <p:cNvPr id="93187" name="Content Placeholder 2"/>
          <p:cNvSpPr>
            <a:spLocks noGrp="1"/>
          </p:cNvSpPr>
          <p:nvPr>
            <p:ph idx="1"/>
          </p:nvPr>
        </p:nvSpPr>
        <p:spPr bwMode="auto">
          <a:xfrm>
            <a:off x="297050" y="1616611"/>
            <a:ext cx="8076830" cy="497507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0165" tIns="40083" rIns="80165" bIns="40083" numCol="1" anchor="t" anchorCtr="0" compatLnSpc="1">
            <a:prstTxWarp prst="textNoShape">
              <a:avLst/>
            </a:prstTxWarp>
            <a:normAutofit/>
          </a:bodyPr>
          <a:lstStyle/>
          <a:p>
            <a:pPr marL="342900" indent="-342900">
              <a:buFont typeface="Arial"/>
              <a:buChar char="•"/>
            </a:pPr>
            <a:r>
              <a:rPr lang="en-US" sz="2500" dirty="0">
                <a:latin typeface="Calibri" charset="0"/>
                <a:ea typeface="ＭＳ Ｐゴシック" charset="0"/>
              </a:rPr>
              <a:t>You can easily publish your species occurrence data by sending an email to </a:t>
            </a:r>
            <a:r>
              <a:rPr lang="en-US" sz="2500" dirty="0">
                <a:latin typeface="Calibri" charset="0"/>
                <a:ea typeface="ＭＳ Ｐゴシック" charset="0"/>
                <a:hlinkClick r:id="rId4"/>
              </a:rPr>
              <a:t>gbif-drift@nhm.uio.no</a:t>
            </a:r>
            <a:r>
              <a:rPr lang="en-US" sz="2500" dirty="0">
                <a:latin typeface="Calibri" charset="0"/>
                <a:ea typeface="ＭＳ Ｐゴシック" charset="0"/>
              </a:rPr>
              <a:t> </a:t>
            </a:r>
          </a:p>
          <a:p>
            <a:pPr marL="342900" indent="-342900">
              <a:buFont typeface="Arial"/>
              <a:buChar char="•"/>
            </a:pPr>
            <a:r>
              <a:rPr lang="en-US" sz="2500" dirty="0">
                <a:latin typeface="Calibri" charset="0"/>
                <a:ea typeface="ＭＳ Ｐゴシック" charset="0"/>
              </a:rPr>
              <a:t>The </a:t>
            </a:r>
            <a:r>
              <a:rPr lang="en-US" sz="2500" b="1" dirty="0">
                <a:solidFill>
                  <a:srgbClr val="0000FF"/>
                </a:solidFill>
                <a:latin typeface="Calibri" charset="0"/>
                <a:ea typeface="ＭＳ Ｐゴシック" charset="0"/>
              </a:rPr>
              <a:t>GBIF Norway helpdesk </a:t>
            </a:r>
            <a:r>
              <a:rPr lang="en-US" sz="2500" dirty="0">
                <a:latin typeface="Calibri" charset="0"/>
                <a:ea typeface="ＭＳ Ｐゴシック" charset="0"/>
              </a:rPr>
              <a:t>will assist with data publishing (to GBIF and Artskart)!</a:t>
            </a:r>
          </a:p>
          <a:p>
            <a:pPr marL="342900" indent="-342900">
              <a:buFont typeface="Arial"/>
              <a:buChar char="•"/>
            </a:pPr>
            <a:r>
              <a:rPr lang="en-US" sz="2500" dirty="0">
                <a:latin typeface="Calibri" charset="0"/>
                <a:ea typeface="ＭＳ Ｐゴシック" charset="0"/>
              </a:rPr>
              <a:t>You can also install a data publishing software such as the GBIF </a:t>
            </a:r>
            <a:r>
              <a:rPr lang="en-US" sz="2500" b="1" dirty="0">
                <a:solidFill>
                  <a:srgbClr val="0000FF"/>
                </a:solidFill>
                <a:latin typeface="Calibri" charset="0"/>
                <a:ea typeface="ＭＳ Ｐゴシック" charset="0"/>
              </a:rPr>
              <a:t>Integrated Publishing Toolkit </a:t>
            </a:r>
            <a:r>
              <a:rPr lang="en-US" sz="2500" dirty="0">
                <a:latin typeface="Calibri" charset="0"/>
                <a:ea typeface="ＭＳ Ｐゴシック" charset="0"/>
              </a:rPr>
              <a:t>(</a:t>
            </a:r>
            <a:r>
              <a:rPr lang="en-US" sz="2500" dirty="0">
                <a:latin typeface="Calibri" charset="0"/>
                <a:ea typeface="ＭＳ Ｐゴシック" charset="0"/>
                <a:hlinkClick r:id="rId5"/>
              </a:rPr>
              <a:t>IPT</a:t>
            </a:r>
            <a:r>
              <a:rPr lang="en-US" sz="2500" dirty="0">
                <a:latin typeface="Calibri" charset="0"/>
                <a:ea typeface="ＭＳ Ｐゴシック" charset="0"/>
              </a:rPr>
              <a:t>).</a:t>
            </a:r>
          </a:p>
          <a:p>
            <a:pPr marL="342900" indent="-342900">
              <a:buFont typeface="Arial"/>
              <a:buChar char="•"/>
            </a:pPr>
            <a:r>
              <a:rPr lang="en-US" sz="2500" b="1" dirty="0">
                <a:solidFill>
                  <a:srgbClr val="0000FF"/>
                </a:solidFill>
                <a:latin typeface="Calibri" charset="0"/>
                <a:ea typeface="ＭＳ Ｐゴシック" charset="0"/>
              </a:rPr>
              <a:t>Citizen Science</a:t>
            </a:r>
            <a:r>
              <a:rPr lang="en-US" sz="2500" dirty="0">
                <a:latin typeface="Calibri" charset="0"/>
                <a:ea typeface="ＭＳ Ｐゴシック" charset="0"/>
              </a:rPr>
              <a:t> portals such as Artsobservasjoner, iNaturalist, Anymals + Plants, …</a:t>
            </a:r>
          </a:p>
          <a:p>
            <a:pPr marL="342900" indent="-342900">
              <a:buFont typeface="Arial"/>
              <a:buChar char="•"/>
            </a:pPr>
            <a:r>
              <a:rPr lang="en-US" sz="2500" dirty="0">
                <a:latin typeface="Calibri" charset="0"/>
                <a:ea typeface="ＭＳ Ｐゴシック" charset="0"/>
              </a:rPr>
              <a:t>We recommend always using a long-term </a:t>
            </a:r>
            <a:r>
              <a:rPr lang="en-US" sz="2500" b="1" dirty="0">
                <a:solidFill>
                  <a:srgbClr val="0000FF"/>
                </a:solidFill>
                <a:latin typeface="Calibri" charset="0"/>
                <a:ea typeface="ＭＳ Ｐゴシック" charset="0"/>
              </a:rPr>
              <a:t>data archiving platform</a:t>
            </a:r>
            <a:r>
              <a:rPr lang="en-US" sz="2500" dirty="0">
                <a:latin typeface="Calibri" charset="0"/>
                <a:ea typeface="ＭＳ Ｐゴシック" charset="0"/>
              </a:rPr>
              <a:t> such as B2SHARE (EUDAT) or NorStore (Norwegian research data, EUDAT).</a:t>
            </a:r>
          </a:p>
        </p:txBody>
      </p:sp>
    </p:spTree>
    <p:extLst>
      <p:ext uri="{BB962C8B-B14F-4D97-AF65-F5344CB8AC3E}">
        <p14:creationId xmlns:p14="http://schemas.microsoft.com/office/powerpoint/2010/main" val="2473545941"/>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7" name="Picture 6" descr="Screen Shot 2015-04-29 at 08.38.59 .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966537" y="71979"/>
            <a:ext cx="2094128" cy="669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1378" name="Rectangle 2"/>
          <p:cNvSpPr>
            <a:spLocks noChangeArrowheads="1"/>
          </p:cNvSpPr>
          <p:nvPr/>
        </p:nvSpPr>
        <p:spPr bwMode="auto">
          <a:xfrm>
            <a:off x="565872" y="1783599"/>
            <a:ext cx="4551166" cy="3970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900" tIns="45950" rIns="91900" bIns="45950">
            <a:spAutoFit/>
          </a:bodyPr>
          <a:lstStyle/>
          <a:p>
            <a:r>
              <a:rPr lang="en-US" b="1" dirty="0"/>
              <a:t>Node team at UiO NHM:</a:t>
            </a:r>
          </a:p>
          <a:p>
            <a:pPr lvl="1"/>
            <a:r>
              <a:rPr lang="en-US" dirty="0"/>
              <a:t>Dag Endresen, Node Manager </a:t>
            </a:r>
          </a:p>
          <a:p>
            <a:pPr lvl="1"/>
            <a:r>
              <a:rPr lang="en-US" dirty="0"/>
              <a:t>Christian Svindseth, Database Manager</a:t>
            </a:r>
          </a:p>
          <a:p>
            <a:endParaRPr lang="en-US" dirty="0"/>
          </a:p>
          <a:p>
            <a:r>
              <a:rPr lang="en-US" b="1" dirty="0"/>
              <a:t>Artsdatabanken Trondheim:</a:t>
            </a:r>
          </a:p>
          <a:p>
            <a:pPr lvl="1"/>
            <a:r>
              <a:rPr lang="en-US" dirty="0"/>
              <a:t>Wouter Koch, Advisor</a:t>
            </a:r>
          </a:p>
          <a:p>
            <a:endParaRPr lang="en-US" dirty="0"/>
          </a:p>
          <a:p>
            <a:r>
              <a:rPr lang="en-US" b="1" dirty="0"/>
              <a:t>The Research Council of Norway:</a:t>
            </a:r>
          </a:p>
          <a:p>
            <a:pPr lvl="1"/>
            <a:r>
              <a:rPr lang="en-US" dirty="0"/>
              <a:t>Per Backe-Hansen, Head of </a:t>
            </a:r>
            <a:r>
              <a:rPr lang="en-US" dirty="0" smtClean="0"/>
              <a:t>delegation</a:t>
            </a:r>
            <a:endParaRPr lang="en-US" dirty="0"/>
          </a:p>
          <a:p>
            <a:pPr lvl="1"/>
            <a:endParaRPr lang="en-US" dirty="0" smtClean="0"/>
          </a:p>
          <a:p>
            <a:pPr lvl="1"/>
            <a:endParaRPr lang="en-US" dirty="0"/>
          </a:p>
          <a:p>
            <a:r>
              <a:rPr lang="en-US" b="1" dirty="0" smtClean="0"/>
              <a:t>Data node at NINA/NTNU VM</a:t>
            </a:r>
            <a:r>
              <a:rPr lang="en-US" dirty="0" smtClean="0"/>
              <a:t>:</a:t>
            </a:r>
          </a:p>
          <a:p>
            <a:r>
              <a:rPr lang="en-US" dirty="0" smtClean="0"/>
              <a:t>	Roald Vang, NINA</a:t>
            </a:r>
            <a:endParaRPr lang="en-US" dirty="0"/>
          </a:p>
          <a:p>
            <a:r>
              <a:rPr lang="en-US" dirty="0" smtClean="0"/>
              <a:t>	Anders Finstad, NTNU VM</a:t>
            </a:r>
            <a:endParaRPr lang="en-US" dirty="0"/>
          </a:p>
        </p:txBody>
      </p:sp>
      <p:pic>
        <p:nvPicPr>
          <p:cNvPr id="101379" name="Picture 3" descr="images.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422172" y="1783599"/>
            <a:ext cx="1196260" cy="1271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1380" name="Slide Number Placeholder 13"/>
          <p:cNvSpPr txBox="1">
            <a:spLocks/>
          </p:cNvSpPr>
          <p:nvPr/>
        </p:nvSpPr>
        <p:spPr bwMode="auto">
          <a:xfrm>
            <a:off x="220434" y="6263468"/>
            <a:ext cx="458343" cy="345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577" tIns="40290" rIns="80577" bIns="40290"/>
          <a:lstStyle>
            <a:lvl1pPr defTabSz="520700" eaLnBrk="0" hangingPunct="0">
              <a:defRPr sz="2400">
                <a:solidFill>
                  <a:schemeClr val="tx1"/>
                </a:solidFill>
                <a:latin typeface="Arial" charset="0"/>
                <a:ea typeface="ＭＳ Ｐゴシック" charset="0"/>
                <a:cs typeface="ＭＳ Ｐゴシック" charset="0"/>
              </a:defRPr>
            </a:lvl1pPr>
            <a:lvl2pPr marL="742950" indent="-285750" defTabSz="520700" eaLnBrk="0" hangingPunct="0">
              <a:defRPr sz="2400">
                <a:solidFill>
                  <a:schemeClr val="tx1"/>
                </a:solidFill>
                <a:latin typeface="Arial" charset="0"/>
                <a:ea typeface="ＭＳ Ｐゴシック" charset="0"/>
              </a:defRPr>
            </a:lvl2pPr>
            <a:lvl3pPr marL="1143000" indent="-228600" defTabSz="520700" eaLnBrk="0" hangingPunct="0">
              <a:defRPr sz="2400">
                <a:solidFill>
                  <a:schemeClr val="tx1"/>
                </a:solidFill>
                <a:latin typeface="Arial" charset="0"/>
                <a:ea typeface="ＭＳ Ｐゴシック" charset="0"/>
              </a:defRPr>
            </a:lvl3pPr>
            <a:lvl4pPr marL="1600200" indent="-228600" defTabSz="520700" eaLnBrk="0" hangingPunct="0">
              <a:defRPr sz="2400">
                <a:solidFill>
                  <a:schemeClr val="tx1"/>
                </a:solidFill>
                <a:latin typeface="Arial" charset="0"/>
                <a:ea typeface="ＭＳ Ｐゴシック" charset="0"/>
              </a:defRPr>
            </a:lvl4pPr>
            <a:lvl5pPr marL="2057400" indent="-228600" defTabSz="520700" eaLnBrk="0" hangingPunct="0">
              <a:defRPr sz="2400">
                <a:solidFill>
                  <a:schemeClr val="tx1"/>
                </a:solidFill>
                <a:latin typeface="Arial" charset="0"/>
                <a:ea typeface="ＭＳ Ｐゴシック" charset="0"/>
              </a:defRPr>
            </a:lvl5pPr>
            <a:lvl6pPr marL="2514600" indent="-228600" defTabSz="520700"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520700"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520700"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5207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fld id="{77B5F076-D252-1240-AA9A-F3B39221A2E1}" type="slidenum">
              <a:rPr lang="en-US" sz="1200">
                <a:latin typeface="Calibri" charset="0"/>
              </a:rPr>
              <a:pPr algn="ctr" eaLnBrk="1" hangingPunct="1"/>
              <a:t>13</a:t>
            </a:fld>
            <a:endParaRPr lang="en-US" sz="1200">
              <a:latin typeface="Calibri" charset="0"/>
            </a:endParaRPr>
          </a:p>
        </p:txBody>
      </p:sp>
      <p:pic>
        <p:nvPicPr>
          <p:cNvPr id="101381" name="Picture 13" descr="GBIF Norway.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04579" y="228890"/>
            <a:ext cx="4361646" cy="127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Dag Endresen, NHM UiO cut.jpg"/>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6490721" y="384359"/>
            <a:ext cx="1186851" cy="1271119"/>
          </a:xfrm>
          <a:prstGeom prst="rect">
            <a:avLst/>
          </a:prstGeom>
          <a:ln>
            <a:solidFill>
              <a:schemeClr val="bg1">
                <a:lumMod val="50000"/>
              </a:schemeClr>
            </a:solidFill>
          </a:ln>
        </p:spPr>
      </p:pic>
      <p:pic>
        <p:nvPicPr>
          <p:cNvPr id="3" name="Picture 2" descr="Chridstian Svindseth cut.jpg"/>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7793167" y="384359"/>
            <a:ext cx="1186852" cy="1271119"/>
          </a:xfrm>
          <a:prstGeom prst="rect">
            <a:avLst/>
          </a:prstGeom>
          <a:ln>
            <a:solidFill>
              <a:schemeClr val="bg1">
                <a:lumMod val="50000"/>
              </a:schemeClr>
            </a:solidFill>
          </a:ln>
        </p:spPr>
      </p:pic>
      <p:pic>
        <p:nvPicPr>
          <p:cNvPr id="8" name="Picture 7" descr="Wouter Koch (2).jpg"/>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793167" y="1783599"/>
            <a:ext cx="1186852" cy="1271119"/>
          </a:xfrm>
          <a:prstGeom prst="rect">
            <a:avLst/>
          </a:prstGeom>
          <a:ln>
            <a:solidFill>
              <a:schemeClr val="bg1">
                <a:lumMod val="50000"/>
              </a:schemeClr>
            </a:solidFill>
          </a:ln>
        </p:spPr>
      </p:pic>
      <p:pic>
        <p:nvPicPr>
          <p:cNvPr id="10" name="Picture 9" descr="Per Backe-Hansen.jp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793167" y="3271291"/>
            <a:ext cx="1186852" cy="1271120"/>
          </a:xfrm>
          <a:prstGeom prst="rect">
            <a:avLst/>
          </a:prstGeom>
          <a:ln>
            <a:solidFill>
              <a:schemeClr val="bg1">
                <a:lumMod val="50000"/>
              </a:schemeClr>
            </a:solidFill>
          </a:ln>
        </p:spPr>
      </p:pic>
      <p:pic>
        <p:nvPicPr>
          <p:cNvPr id="101390" name="Picture 10" descr="Research Council of Norway copy.png"/>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6220554" y="3279928"/>
            <a:ext cx="1415352" cy="1305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391" name="Picture 11" descr="UiO transp.png"/>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5142576" y="371403"/>
            <a:ext cx="1248681" cy="1324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Vang_R_Staverløkk_A_2014.jpg"/>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793167" y="5303291"/>
            <a:ext cx="1185333" cy="1185333"/>
          </a:xfrm>
          <a:prstGeom prst="rect">
            <a:avLst/>
          </a:prstGeom>
          <a:ln>
            <a:solidFill>
              <a:schemeClr val="bg1">
                <a:lumMod val="50000"/>
              </a:schemeClr>
            </a:solidFill>
          </a:ln>
        </p:spPr>
      </p:pic>
      <p:pic>
        <p:nvPicPr>
          <p:cNvPr id="11" name="Picture 10" descr="Anders Finstad.png"/>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362708" y="5303291"/>
            <a:ext cx="1207658" cy="1207658"/>
          </a:xfrm>
          <a:prstGeom prst="rect">
            <a:avLst/>
          </a:prstGeom>
          <a:ln w="12700">
            <a:solidFill>
              <a:schemeClr val="bg1">
                <a:lumMod val="50000"/>
              </a:schemeClr>
            </a:solidFill>
          </a:ln>
        </p:spPr>
      </p:pic>
      <p:pic>
        <p:nvPicPr>
          <p:cNvPr id="12" name="Picture 11" descr="logoN_None.jpg"/>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261429" y="5341155"/>
            <a:ext cx="937550" cy="580575"/>
          </a:xfrm>
          <a:prstGeom prst="rect">
            <a:avLst/>
          </a:prstGeom>
        </p:spPr>
      </p:pic>
      <p:pic>
        <p:nvPicPr>
          <p:cNvPr id="13" name="Picture 12" descr="NTNU VM.jpg"/>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5142576" y="6103951"/>
            <a:ext cx="1077977" cy="330864"/>
          </a:xfrm>
          <a:prstGeom prst="rect">
            <a:avLst/>
          </a:prstGeom>
        </p:spPr>
      </p:pic>
    </p:spTree>
    <p:extLst>
      <p:ext uri="{BB962C8B-B14F-4D97-AF65-F5344CB8AC3E}">
        <p14:creationId xmlns:p14="http://schemas.microsoft.com/office/powerpoint/2010/main" val="2496153612"/>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a:spLocks noChangeArrowheads="1"/>
          </p:cNvSpPr>
          <p:nvPr/>
        </p:nvSpPr>
        <p:spPr bwMode="auto">
          <a:xfrm>
            <a:off x="0" y="0"/>
            <a:ext cx="9144000" cy="6858000"/>
          </a:xfrm>
          <a:prstGeom prst="rect">
            <a:avLst/>
          </a:prstGeom>
          <a:gradFill rotWithShape="1">
            <a:gsLst>
              <a:gs pos="0">
                <a:srgbClr val="A0CA4A"/>
              </a:gs>
              <a:gs pos="100000">
                <a:srgbClr val="DCFFA0"/>
              </a:gs>
            </a:gsLst>
            <a:lin ang="16200000"/>
          </a:gradFill>
          <a:ln w="9525">
            <a:solidFill>
              <a:srgbClr val="98B954"/>
            </a:solidFill>
            <a:miter lim="800000"/>
            <a:headEnd/>
            <a:tailEnd/>
          </a:ln>
          <a:effectLst>
            <a:outerShdw blurRad="63500" dist="23000" dir="5400000" rotWithShape="0">
              <a:srgbClr val="000000">
                <a:alpha val="34998"/>
              </a:srgbClr>
            </a:outerShdw>
          </a:effectLst>
        </p:spPr>
        <p:txBody>
          <a:bodyPr lIns="91428" tIns="45715" rIns="91428" bIns="45715" anchor="ctr"/>
          <a:lstStyle/>
          <a:p>
            <a:pPr algn="ctr">
              <a:defRPr/>
            </a:pPr>
            <a:endParaRPr lang="en-US">
              <a:solidFill>
                <a:schemeClr val="lt1"/>
              </a:solidFill>
              <a:latin typeface="+mn-lt"/>
              <a:ea typeface="+mn-ea"/>
              <a:cs typeface="+mn-cs"/>
            </a:endParaRPr>
          </a:p>
        </p:txBody>
      </p:sp>
      <p:sp>
        <p:nvSpPr>
          <p:cNvPr id="4099" name="TextBox 5"/>
          <p:cNvSpPr txBox="1">
            <a:spLocks noChangeArrowheads="1"/>
          </p:cNvSpPr>
          <p:nvPr/>
        </p:nvSpPr>
        <p:spPr bwMode="auto">
          <a:xfrm>
            <a:off x="1133475" y="2613025"/>
            <a:ext cx="6877050" cy="1631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a:defRPr sz="3200">
                <a:solidFill>
                  <a:schemeClr val="tx1"/>
                </a:solidFill>
                <a:latin typeface="Calibri" charset="0"/>
                <a:ea typeface="ＭＳ Ｐゴシック" charset="0"/>
                <a:cs typeface="ＭＳ Ｐゴシック" charset="0"/>
              </a:defRPr>
            </a:lvl1pPr>
            <a:lvl2pPr>
              <a:defRPr sz="28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000">
                <a:solidFill>
                  <a:schemeClr val="tx1"/>
                </a:solidFill>
                <a:latin typeface="Calibri" charset="0"/>
                <a:ea typeface="ＭＳ Ｐゴシック" charset="0"/>
              </a:defRPr>
            </a:lvl4pPr>
            <a:lvl5pPr>
              <a:defRPr sz="2000">
                <a:solidFill>
                  <a:schemeClr val="tx1"/>
                </a:solidFill>
                <a:latin typeface="Calibri" charset="0"/>
                <a:ea typeface="ＭＳ Ｐゴシック" charset="0"/>
              </a:defRPr>
            </a:lvl5pPr>
            <a:lvl6pPr eaLnBrk="0" fontAlgn="base" hangingPunct="0">
              <a:spcAft>
                <a:spcPct val="0"/>
              </a:spcAft>
              <a:buFont typeface="Arial" charset="0"/>
              <a:buChar char="»"/>
              <a:defRPr sz="2000">
                <a:solidFill>
                  <a:schemeClr val="tx1"/>
                </a:solidFill>
                <a:latin typeface="Calibri" charset="0"/>
                <a:ea typeface="ＭＳ Ｐゴシック" charset="0"/>
              </a:defRPr>
            </a:lvl6pPr>
            <a:lvl7pPr eaLnBrk="0" fontAlgn="base" hangingPunct="0">
              <a:spcAft>
                <a:spcPct val="0"/>
              </a:spcAft>
              <a:buFont typeface="Arial" charset="0"/>
              <a:buChar char="»"/>
              <a:defRPr sz="2000">
                <a:solidFill>
                  <a:schemeClr val="tx1"/>
                </a:solidFill>
                <a:latin typeface="Calibri" charset="0"/>
                <a:ea typeface="ＭＳ Ｐゴシック" charset="0"/>
              </a:defRPr>
            </a:lvl7pPr>
            <a:lvl8pPr eaLnBrk="0" fontAlgn="base" hangingPunct="0">
              <a:spcAft>
                <a:spcPct val="0"/>
              </a:spcAft>
              <a:buFont typeface="Arial" charset="0"/>
              <a:buChar char="»"/>
              <a:defRPr sz="2000">
                <a:solidFill>
                  <a:schemeClr val="tx1"/>
                </a:solidFill>
                <a:latin typeface="Calibri" charset="0"/>
                <a:ea typeface="ＭＳ Ｐゴシック" charset="0"/>
              </a:defRPr>
            </a:lvl8pPr>
            <a:lvl9pPr eaLnBrk="0" fontAlgn="base" hangingPunct="0">
              <a:spcAft>
                <a:spcPct val="0"/>
              </a:spcAft>
              <a:buFont typeface="Arial" charset="0"/>
              <a:buChar char="»"/>
              <a:defRPr sz="2000">
                <a:solidFill>
                  <a:schemeClr val="tx1"/>
                </a:solidFill>
                <a:latin typeface="Calibri" charset="0"/>
                <a:ea typeface="ＭＳ Ｐゴシック" charset="0"/>
              </a:defRPr>
            </a:lvl9pPr>
          </a:lstStyle>
          <a:p>
            <a:pPr algn="ctr"/>
            <a:r>
              <a:rPr lang="en-US" sz="5000" b="1" dirty="0">
                <a:latin typeface="Trebuchet MS" charset="0"/>
              </a:rPr>
              <a:t>Data </a:t>
            </a:r>
            <a:r>
              <a:rPr lang="en-US" sz="5000" b="1" dirty="0" smtClean="0">
                <a:latin typeface="Trebuchet MS" charset="0"/>
              </a:rPr>
              <a:t>paper &amp; metadata</a:t>
            </a:r>
            <a:endParaRPr lang="en-US" sz="5000" b="1" dirty="0">
              <a:latin typeface="Trebuchet MS" charset="0"/>
            </a:endParaRPr>
          </a:p>
        </p:txBody>
      </p:sp>
      <p:pic>
        <p:nvPicPr>
          <p:cNvPr id="4" name="Picture 5" descr="NHM_symbol_gronn cut.gif"/>
          <p:cNvPicPr>
            <a:picLocks noChangeAspect="1"/>
          </p:cNvPicPr>
          <p:nvPr/>
        </p:nvPicPr>
        <p:blipFill>
          <a:blip r:embed="rId3">
            <a:alphaModFix amt="30000"/>
            <a:extLst>
              <a:ext uri="{BEBA8EAE-BF5A-486C-A8C5-ECC9F3942E4B}">
                <a14:imgProps xmlns:a14="http://schemas.microsoft.com/office/drawing/2010/main">
                  <a14:imgLayer r:embed="rId4">
                    <a14:imgEffect>
                      <a14:brightnessContrast bright="15000" contrast="-15000"/>
                    </a14:imgEffect>
                  </a14:imgLayer>
                </a14:imgProps>
              </a:ext>
              <a:ext uri="{28A0092B-C50C-407E-A947-70E740481C1C}">
                <a14:useLocalDpi xmlns:a14="http://schemas.microsoft.com/office/drawing/2010/main"/>
              </a:ext>
            </a:extLst>
          </a:blip>
          <a:srcRect/>
          <a:stretch>
            <a:fillRect/>
          </a:stretch>
        </p:blipFill>
        <p:spPr bwMode="auto">
          <a:xfrm>
            <a:off x="31569" y="3738510"/>
            <a:ext cx="3039399" cy="3119498"/>
          </a:xfrm>
          <a:prstGeom prst="rect">
            <a:avLst/>
          </a:prstGeom>
          <a:noFill/>
          <a:ln>
            <a:noFill/>
          </a:ln>
          <a:extLst>
            <a:ext uri="{909E8E84-426E-40dd-AFC4-6F175D3DCCD1}">
              <a14:hiddenFill xmlns:a14="http://schemas.microsoft.com/office/drawing/2010/main">
                <a:solidFill>
                  <a:srgbClr val="FFFFFF">
                    <a:alpha val="50195"/>
                  </a:srgbClr>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frog.png"/>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6846095" y="3341507"/>
            <a:ext cx="2156122" cy="3500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2078220"/>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5" descr="NHM_symbol_gronn cut.gif"/>
          <p:cNvPicPr>
            <a:picLocks noChangeAspect="1"/>
          </p:cNvPicPr>
          <p:nvPr/>
        </p:nvPicPr>
        <p:blipFill>
          <a:blip r:embed="rId3">
            <a:alphaModFix amt="30000"/>
            <a:extLst>
              <a:ext uri="{BEBA8EAE-BF5A-486C-A8C5-ECC9F3942E4B}">
                <a14:imgProps xmlns:a14="http://schemas.microsoft.com/office/drawing/2010/main">
                  <a14:imgLayer r:embed="rId4">
                    <a14:imgEffect>
                      <a14:brightnessContrast bright="15000" contrast="-15000"/>
                    </a14:imgEffect>
                  </a14:imgLayer>
                </a14:imgProps>
              </a:ext>
              <a:ext uri="{28A0092B-C50C-407E-A947-70E740481C1C}">
                <a14:useLocalDpi xmlns:a14="http://schemas.microsoft.com/office/drawing/2010/main"/>
              </a:ext>
            </a:extLst>
          </a:blip>
          <a:srcRect/>
          <a:stretch>
            <a:fillRect/>
          </a:stretch>
        </p:blipFill>
        <p:spPr bwMode="auto">
          <a:xfrm>
            <a:off x="31569" y="3738510"/>
            <a:ext cx="3039399" cy="3119498"/>
          </a:xfrm>
          <a:prstGeom prst="rect">
            <a:avLst/>
          </a:prstGeom>
          <a:noFill/>
          <a:ln>
            <a:noFill/>
          </a:ln>
          <a:extLst>
            <a:ext uri="{909E8E84-426E-40dd-AFC4-6F175D3DCCD1}">
              <a14:hiddenFill xmlns:a14="http://schemas.microsoft.com/office/drawing/2010/main">
                <a:solidFill>
                  <a:srgbClr val="FFFFFF">
                    <a:alpha val="50195"/>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5" y="477395"/>
            <a:ext cx="4202084" cy="747017"/>
          </a:xfrm>
          <a:extLst/>
        </p:spPr>
        <p:txBody>
          <a:bodyPr/>
          <a:lstStyle/>
          <a:p>
            <a:pPr defTabSz="456236">
              <a:defRPr/>
            </a:pPr>
            <a:r>
              <a:rPr lang="en-US" sz="390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charset="0"/>
                <a:ea typeface="ＭＳ Ｐゴシック" charset="0"/>
              </a:rPr>
              <a:t>Data paper</a:t>
            </a:r>
          </a:p>
        </p:txBody>
      </p:sp>
      <p:sp>
        <p:nvSpPr>
          <p:cNvPr id="91139" name="Content Placeholder 2"/>
          <p:cNvSpPr>
            <a:spLocks noGrp="1"/>
          </p:cNvSpPr>
          <p:nvPr>
            <p:ph idx="1"/>
          </p:nvPr>
        </p:nvSpPr>
        <p:spPr>
          <a:xfrm>
            <a:off x="457205" y="3022135"/>
            <a:ext cx="6720453" cy="3518549"/>
          </a:xfrm>
        </p:spPr>
        <p:txBody>
          <a:bodyPr>
            <a:noAutofit/>
          </a:bodyPr>
          <a:lstStyle/>
          <a:p>
            <a:r>
              <a:rPr lang="en-US" sz="2500" i="1" dirty="0">
                <a:latin typeface="Calibri" charset="0"/>
                <a:ea typeface="ＭＳ Ｐゴシック" charset="0"/>
              </a:rPr>
              <a:t>Peer review </a:t>
            </a:r>
            <a:r>
              <a:rPr lang="en-US" sz="2500" dirty="0">
                <a:latin typeface="Calibri" charset="0"/>
                <a:ea typeface="ＭＳ Ｐゴシック" charset="0"/>
              </a:rPr>
              <a:t>option for biodiversity </a:t>
            </a:r>
            <a:r>
              <a:rPr lang="en-US" sz="2500" dirty="0">
                <a:latin typeface="Calibri" charset="0"/>
                <a:ea typeface="ＭＳ Ｐゴシック" charset="0"/>
              </a:rPr>
              <a:t>datasets</a:t>
            </a:r>
            <a:r>
              <a:rPr lang="en-US" sz="2500" dirty="0">
                <a:latin typeface="Calibri" charset="0"/>
                <a:ea typeface="ＭＳ Ｐゴシック" charset="0"/>
              </a:rPr>
              <a:t>.</a:t>
            </a:r>
          </a:p>
          <a:p>
            <a:r>
              <a:rPr lang="en-US" sz="2500" dirty="0">
                <a:latin typeface="Calibri" charset="0"/>
                <a:ea typeface="ＭＳ Ｐゴシック" charset="0"/>
              </a:rPr>
              <a:t>Authors get scientific </a:t>
            </a:r>
            <a:r>
              <a:rPr lang="en-US" sz="2500" b="1" dirty="0">
                <a:latin typeface="Calibri" charset="0"/>
                <a:ea typeface="ＭＳ Ｐゴシック" charset="0"/>
              </a:rPr>
              <a:t>credit</a:t>
            </a:r>
            <a:r>
              <a:rPr lang="en-US" sz="2500" dirty="0">
                <a:latin typeface="Calibri" charset="0"/>
                <a:ea typeface="ＭＳ Ｐゴシック" charset="0"/>
              </a:rPr>
              <a:t> for data publication.</a:t>
            </a:r>
          </a:p>
          <a:p>
            <a:r>
              <a:rPr lang="en-US" sz="2500" dirty="0">
                <a:latin typeface="Calibri" charset="0"/>
                <a:ea typeface="ＭＳ Ｐゴシック" charset="0"/>
              </a:rPr>
              <a:t>Meeting concerns over </a:t>
            </a:r>
            <a:r>
              <a:rPr lang="en-US" sz="2500" b="1" dirty="0">
                <a:latin typeface="Calibri" charset="0"/>
                <a:ea typeface="ＭＳ Ｐゴシック" charset="0"/>
              </a:rPr>
              <a:t>data quality</a:t>
            </a:r>
            <a:r>
              <a:rPr lang="en-US" sz="2500" dirty="0">
                <a:latin typeface="Calibri" charset="0"/>
                <a:ea typeface="ＭＳ Ｐゴシック" charset="0"/>
              </a:rPr>
              <a:t>.</a:t>
            </a:r>
          </a:p>
          <a:p>
            <a:r>
              <a:rPr lang="en-US" sz="2500" dirty="0">
                <a:latin typeface="Calibri" charset="0"/>
                <a:ea typeface="ＭＳ Ｐゴシック" charset="0"/>
              </a:rPr>
              <a:t>Meeting concerns over </a:t>
            </a:r>
            <a:r>
              <a:rPr lang="en-US" sz="2500" b="1" dirty="0">
                <a:latin typeface="Calibri" charset="0"/>
                <a:ea typeface="ＭＳ Ｐゴシック" charset="0"/>
              </a:rPr>
              <a:t>data citation </a:t>
            </a:r>
            <a:r>
              <a:rPr lang="en-US" sz="2500" dirty="0">
                <a:latin typeface="Calibri" charset="0"/>
                <a:ea typeface="ＭＳ Ｐゴシック" charset="0"/>
              </a:rPr>
              <a:t>mechanism</a:t>
            </a:r>
            <a:r>
              <a:rPr lang="en-US" sz="2500" dirty="0">
                <a:latin typeface="Calibri" charset="0"/>
                <a:ea typeface="ＭＳ Ｐゴシック" charset="0"/>
              </a:rPr>
              <a:t>.</a:t>
            </a:r>
          </a:p>
          <a:p>
            <a:endParaRPr lang="en-US" sz="2500" dirty="0">
              <a:latin typeface="Calibri" charset="0"/>
              <a:ea typeface="ＭＳ Ｐゴシック" charset="0"/>
            </a:endParaRPr>
          </a:p>
          <a:p>
            <a:r>
              <a:rPr lang="en-US" sz="2500" dirty="0">
                <a:latin typeface="Calibri" charset="0"/>
                <a:ea typeface="ＭＳ Ｐゴシック" charset="0"/>
                <a:hlinkClick r:id="rId5"/>
              </a:rPr>
              <a:t>http://www.gbif.org/publishingdata/</a:t>
            </a:r>
            <a:r>
              <a:rPr lang="en-US" sz="2500" dirty="0">
                <a:latin typeface="Calibri" charset="0"/>
                <a:ea typeface="ＭＳ Ｐゴシック" charset="0"/>
                <a:hlinkClick r:id="rId5"/>
              </a:rPr>
              <a:t>datapapers</a:t>
            </a:r>
            <a:r>
              <a:rPr lang="en-US" sz="2500" dirty="0">
                <a:latin typeface="Calibri" charset="0"/>
                <a:ea typeface="ＭＳ Ｐゴシック" charset="0"/>
              </a:rPr>
              <a:t> </a:t>
            </a:r>
            <a:endParaRPr lang="en-US" sz="2500" dirty="0">
              <a:latin typeface="Calibri" charset="0"/>
              <a:ea typeface="ＭＳ Ｐゴシック" charset="0"/>
            </a:endParaRPr>
          </a:p>
        </p:txBody>
      </p:sp>
      <p:pic>
        <p:nvPicPr>
          <p:cNvPr id="91141" name="Picture 5" descr="frog.png"/>
          <p:cNvPicPr>
            <a:picLocks noChangeAspect="1"/>
          </p:cNvPicPr>
          <p:nvPr/>
        </p:nvPicPr>
        <p:blipFill>
          <a:blip r:embed="rId6">
            <a:extLst>
              <a:ext uri="{28A0092B-C50C-407E-A947-70E740481C1C}">
                <a14:useLocalDpi xmlns:a14="http://schemas.microsoft.com/office/drawing/2010/main"/>
              </a:ext>
            </a:extLst>
          </a:blip>
          <a:srcRect/>
          <a:stretch>
            <a:fillRect/>
          </a:stretch>
        </p:blipFill>
        <p:spPr bwMode="auto">
          <a:xfrm>
            <a:off x="6846095" y="2802428"/>
            <a:ext cx="2156122" cy="3500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descr="PENSOFT Biodiversity Data Journal (BDJ).jpg"/>
          <p:cNvPicPr>
            <a:picLocks noChangeAspect="1"/>
          </p:cNvPicPr>
          <p:nvPr/>
        </p:nvPicPr>
        <p:blipFill>
          <a:blip r:embed="rId7">
            <a:extLst>
              <a:ext uri="{28A0092B-C50C-407E-A947-70E740481C1C}">
                <a14:useLocalDpi xmlns:a14="http://schemas.microsoft.com/office/drawing/2010/main"/>
              </a:ext>
            </a:extLst>
          </a:blip>
          <a:srcRect/>
          <a:stretch>
            <a:fillRect/>
          </a:stretch>
        </p:blipFill>
        <p:spPr bwMode="auto">
          <a:xfrm>
            <a:off x="389007" y="198167"/>
            <a:ext cx="8363990" cy="2130806"/>
          </a:xfrm>
          <a:prstGeom prst="rect">
            <a:avLst/>
          </a:prstGeom>
          <a:noFill/>
          <a:ln w="9525">
            <a:solidFill>
              <a:srgbClr val="000000"/>
            </a:solidFill>
            <a:miter lim="800000"/>
            <a:headEnd/>
            <a:tailEnd/>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0617586"/>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Metadata requirements</a:t>
            </a:r>
            <a:endParaRPr lang="en-US" dirty="0"/>
          </a:p>
        </p:txBody>
      </p:sp>
      <p:sp>
        <p:nvSpPr>
          <p:cNvPr id="3" name="Content Placeholder 2"/>
          <p:cNvSpPr>
            <a:spLocks noGrp="1"/>
          </p:cNvSpPr>
          <p:nvPr>
            <p:ph idx="1"/>
          </p:nvPr>
        </p:nvSpPr>
        <p:spPr>
          <a:xfrm>
            <a:off x="457200" y="1600221"/>
            <a:ext cx="8229600" cy="4779673"/>
          </a:xfrm>
        </p:spPr>
        <p:txBody>
          <a:bodyPr>
            <a:normAutofit fontScale="92500" lnSpcReduction="20000"/>
          </a:bodyPr>
          <a:lstStyle/>
          <a:p>
            <a:r>
              <a:rPr lang="en-US" dirty="0" smtClean="0"/>
              <a:t>Dataset description</a:t>
            </a:r>
          </a:p>
          <a:p>
            <a:r>
              <a:rPr lang="en-US" dirty="0" smtClean="0"/>
              <a:t>Project description</a:t>
            </a:r>
          </a:p>
          <a:p>
            <a:r>
              <a:rPr lang="en-US" dirty="0" smtClean="0"/>
              <a:t>People and Organizations (including roles)</a:t>
            </a:r>
          </a:p>
          <a:p>
            <a:r>
              <a:rPr lang="en-US" dirty="0" smtClean="0"/>
              <a:t>Coverage</a:t>
            </a:r>
          </a:p>
          <a:p>
            <a:pPr lvl="1"/>
            <a:r>
              <a:rPr lang="en-US" dirty="0" smtClean="0"/>
              <a:t>Taxonomic coverage</a:t>
            </a:r>
          </a:p>
          <a:p>
            <a:pPr lvl="1"/>
            <a:r>
              <a:rPr lang="en-US" dirty="0" smtClean="0"/>
              <a:t>Geographic coverage</a:t>
            </a:r>
          </a:p>
          <a:p>
            <a:pPr lvl="1"/>
            <a:r>
              <a:rPr lang="en-US" dirty="0" smtClean="0"/>
              <a:t>Temporal coverage</a:t>
            </a:r>
          </a:p>
          <a:p>
            <a:r>
              <a:rPr lang="en-US" dirty="0" smtClean="0"/>
              <a:t>Methods</a:t>
            </a:r>
          </a:p>
          <a:p>
            <a:r>
              <a:rPr lang="en-US" dirty="0" smtClean="0"/>
              <a:t>Intellectual property rights, licensing</a:t>
            </a:r>
          </a:p>
          <a:p>
            <a:r>
              <a:rPr lang="en-US" dirty="0" smtClean="0"/>
              <a:t>Keywords</a:t>
            </a:r>
            <a:endParaRPr lang="en-US" dirty="0"/>
          </a:p>
        </p:txBody>
      </p:sp>
      <p:pic>
        <p:nvPicPr>
          <p:cNvPr id="4" name="Picture 5" descr="frog.pn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6846095" y="1540494"/>
            <a:ext cx="2156122" cy="3500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3004209"/>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NHM_symbol_gronn cut.gif"/>
          <p:cNvPicPr>
            <a:picLocks noChangeAspect="1"/>
          </p:cNvPicPr>
          <p:nvPr/>
        </p:nvPicPr>
        <p:blipFill>
          <a:blip r:embed="rId3">
            <a:alphaModFix amt="30000"/>
            <a:extLst>
              <a:ext uri="{BEBA8EAE-BF5A-486C-A8C5-ECC9F3942E4B}">
                <a14:imgProps xmlns:a14="http://schemas.microsoft.com/office/drawing/2010/main">
                  <a14:imgLayer r:embed="rId4">
                    <a14:imgEffect>
                      <a14:brightnessContrast bright="15000" contrast="-15000"/>
                    </a14:imgEffect>
                  </a14:imgLayer>
                </a14:imgProps>
              </a:ext>
              <a:ext uri="{28A0092B-C50C-407E-A947-70E740481C1C}">
                <a14:useLocalDpi xmlns:a14="http://schemas.microsoft.com/office/drawing/2010/main"/>
              </a:ext>
            </a:extLst>
          </a:blip>
          <a:srcRect/>
          <a:stretch>
            <a:fillRect/>
          </a:stretch>
        </p:blipFill>
        <p:spPr bwMode="auto">
          <a:xfrm>
            <a:off x="31569" y="3738510"/>
            <a:ext cx="3039399" cy="3119498"/>
          </a:xfrm>
          <a:prstGeom prst="rect">
            <a:avLst/>
          </a:prstGeom>
          <a:noFill/>
          <a:ln>
            <a:noFill/>
          </a:ln>
          <a:extLst>
            <a:ext uri="{909E8E84-426E-40dd-AFC4-6F175D3DCCD1}">
              <a14:hiddenFill xmlns:a14="http://schemas.microsoft.com/office/drawing/2010/main">
                <a:solidFill>
                  <a:srgbClr val="FFFFFF">
                    <a:alpha val="50195"/>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37589" y="642206"/>
            <a:ext cx="6585240" cy="1143000"/>
          </a:xfrm>
        </p:spPr>
        <p:txBody>
          <a:bodyPr>
            <a:normAutofit fontScale="90000"/>
          </a:bodyPr>
          <a:lstStyle/>
          <a:p>
            <a:r>
              <a:rPr lang="en-US" sz="5300" dirty="0"/>
              <a:t>Data paper workshop</a:t>
            </a:r>
            <a:endParaRPr lang="en-US" sz="5300" dirty="0"/>
          </a:p>
        </p:txBody>
      </p:sp>
      <p:sp>
        <p:nvSpPr>
          <p:cNvPr id="3" name="Content Placeholder 2"/>
          <p:cNvSpPr>
            <a:spLocks noGrp="1"/>
          </p:cNvSpPr>
          <p:nvPr>
            <p:ph idx="1"/>
          </p:nvPr>
        </p:nvSpPr>
        <p:spPr>
          <a:xfrm>
            <a:off x="230814" y="2303357"/>
            <a:ext cx="6438282" cy="4036862"/>
          </a:xfrm>
        </p:spPr>
        <p:txBody>
          <a:bodyPr>
            <a:normAutofit/>
          </a:bodyPr>
          <a:lstStyle/>
          <a:p>
            <a:r>
              <a:rPr lang="en-US" sz="2800" dirty="0"/>
              <a:t>T</a:t>
            </a:r>
            <a:r>
              <a:rPr lang="en-US" sz="2800" dirty="0"/>
              <a:t>he first Norwegian data paper writing workshop, in Oslo 2</a:t>
            </a:r>
            <a:r>
              <a:rPr lang="en-US" sz="2800" baseline="30000" dirty="0"/>
              <a:t>nd</a:t>
            </a:r>
            <a:r>
              <a:rPr lang="en-US" sz="2800" dirty="0"/>
              <a:t> to 3</a:t>
            </a:r>
            <a:r>
              <a:rPr lang="en-US" sz="2800" baseline="30000" dirty="0"/>
              <a:t>rd</a:t>
            </a:r>
            <a:r>
              <a:rPr lang="en-US" sz="2800" dirty="0"/>
              <a:t> December 2014 with </a:t>
            </a:r>
            <a:r>
              <a:rPr lang="en-US" sz="2800" dirty="0"/>
              <a:t>11 participants </a:t>
            </a:r>
            <a:r>
              <a:rPr lang="en-US" sz="2800" dirty="0">
                <a:hlinkClick r:id="rId5"/>
              </a:rPr>
              <a:t>http</a:t>
            </a:r>
            <a:r>
              <a:rPr lang="en-US" sz="2800" dirty="0">
                <a:hlinkClick r:id="rId5"/>
              </a:rPr>
              <a:t>://goo.gl/</a:t>
            </a:r>
            <a:r>
              <a:rPr lang="en-US" sz="2800" dirty="0">
                <a:hlinkClick r:id="rId5"/>
              </a:rPr>
              <a:t>GtW1Vx</a:t>
            </a:r>
            <a:endParaRPr lang="en-US" sz="2800" dirty="0"/>
          </a:p>
          <a:p>
            <a:endParaRPr lang="en-US" sz="2800" dirty="0"/>
          </a:p>
          <a:p>
            <a:r>
              <a:rPr lang="en-US" sz="2800" dirty="0"/>
              <a:t>A second data paper workshop will be organized in </a:t>
            </a:r>
            <a:r>
              <a:rPr lang="en-US" sz="2800" dirty="0"/>
              <a:t>Trondheim</a:t>
            </a:r>
            <a:r>
              <a:rPr lang="en-US" sz="2800" dirty="0"/>
              <a:t>, 24</a:t>
            </a:r>
            <a:r>
              <a:rPr lang="en-US" sz="2800" baseline="30000" dirty="0"/>
              <a:t>th</a:t>
            </a:r>
            <a:r>
              <a:rPr lang="en-US" sz="2800" dirty="0"/>
              <a:t> to 25</a:t>
            </a:r>
            <a:r>
              <a:rPr lang="en-US" sz="2800" baseline="30000" dirty="0"/>
              <a:t>th</a:t>
            </a:r>
            <a:r>
              <a:rPr lang="en-US" sz="2800" dirty="0"/>
              <a:t> March 2015 with 20-25 participants </a:t>
            </a:r>
            <a:r>
              <a:rPr lang="en-US" sz="2800" dirty="0">
                <a:hlinkClick r:id="rId6"/>
              </a:rPr>
              <a:t>http</a:t>
            </a:r>
            <a:r>
              <a:rPr lang="en-US" sz="2800" dirty="0">
                <a:hlinkClick r:id="rId6"/>
              </a:rPr>
              <a:t>://goo.gl/</a:t>
            </a:r>
            <a:r>
              <a:rPr lang="en-US" sz="2800" dirty="0">
                <a:hlinkClick r:id="rId6"/>
              </a:rPr>
              <a:t>Ef1ZAy</a:t>
            </a:r>
            <a:endParaRPr lang="en-US" sz="2800" dirty="0"/>
          </a:p>
        </p:txBody>
      </p:sp>
      <p:pic>
        <p:nvPicPr>
          <p:cNvPr id="6" name="Picture 5" descr="frog.png"/>
          <p:cNvPicPr>
            <a:picLocks noChangeAspect="1"/>
          </p:cNvPicPr>
          <p:nvPr/>
        </p:nvPicPr>
        <p:blipFill>
          <a:blip r:embed="rId7">
            <a:extLst>
              <a:ext uri="{28A0092B-C50C-407E-A947-70E740481C1C}">
                <a14:useLocalDpi xmlns:a14="http://schemas.microsoft.com/office/drawing/2010/main"/>
              </a:ext>
            </a:extLst>
          </a:blip>
          <a:srcRect/>
          <a:stretch>
            <a:fillRect/>
          </a:stretch>
        </p:blipFill>
        <p:spPr bwMode="auto">
          <a:xfrm>
            <a:off x="6846095" y="278560"/>
            <a:ext cx="2156122" cy="3500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8"/>
          <a:stretch>
            <a:fillRect/>
          </a:stretch>
        </p:blipFill>
        <p:spPr>
          <a:xfrm>
            <a:off x="6695834" y="4392229"/>
            <a:ext cx="1629704" cy="1727456"/>
          </a:xfrm>
          <a:prstGeom prst="rect">
            <a:avLst/>
          </a:prstGeom>
          <a:ln>
            <a:solidFill>
              <a:schemeClr val="bg1">
                <a:lumMod val="50000"/>
              </a:schemeClr>
            </a:solidFill>
          </a:ln>
        </p:spPr>
      </p:pic>
      <p:sp>
        <p:nvSpPr>
          <p:cNvPr id="9" name="Rectangle 8"/>
          <p:cNvSpPr/>
          <p:nvPr/>
        </p:nvSpPr>
        <p:spPr>
          <a:xfrm>
            <a:off x="6638042" y="6151833"/>
            <a:ext cx="1871680" cy="250226"/>
          </a:xfrm>
          <a:prstGeom prst="rect">
            <a:avLst/>
          </a:prstGeom>
        </p:spPr>
        <p:txBody>
          <a:bodyPr wrap="none" lIns="80165" tIns="40083" rIns="80165" bIns="40083">
            <a:spAutoFit/>
          </a:bodyPr>
          <a:lstStyle/>
          <a:p>
            <a:r>
              <a:rPr lang="en-US" sz="1100" dirty="0"/>
              <a:t>Dimitri </a:t>
            </a:r>
            <a:r>
              <a:rPr lang="en-US" sz="1100" dirty="0" err="1"/>
              <a:t>Brosens</a:t>
            </a:r>
            <a:r>
              <a:rPr lang="en-US" sz="1100" dirty="0"/>
              <a:t>, GBIF Belgium</a:t>
            </a:r>
          </a:p>
        </p:txBody>
      </p:sp>
    </p:spTree>
    <p:extLst>
      <p:ext uri="{BB962C8B-B14F-4D97-AF65-F5344CB8AC3E}">
        <p14:creationId xmlns:p14="http://schemas.microsoft.com/office/powerpoint/2010/main" val="3944388128"/>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a:spLocks noChangeArrowheads="1"/>
          </p:cNvSpPr>
          <p:nvPr/>
        </p:nvSpPr>
        <p:spPr bwMode="auto">
          <a:xfrm>
            <a:off x="0" y="0"/>
            <a:ext cx="9144000" cy="6858000"/>
          </a:xfrm>
          <a:prstGeom prst="rect">
            <a:avLst/>
          </a:prstGeom>
          <a:gradFill rotWithShape="1">
            <a:gsLst>
              <a:gs pos="0">
                <a:srgbClr val="A0CA4A"/>
              </a:gs>
              <a:gs pos="100000">
                <a:srgbClr val="DCFFA0"/>
              </a:gs>
            </a:gsLst>
            <a:lin ang="16200000"/>
          </a:gradFill>
          <a:ln w="9525">
            <a:solidFill>
              <a:srgbClr val="98B954"/>
            </a:solidFill>
            <a:miter lim="800000"/>
            <a:headEnd/>
            <a:tailEnd/>
          </a:ln>
          <a:effectLst>
            <a:outerShdw blurRad="63500" dist="23000" dir="5400000" rotWithShape="0">
              <a:srgbClr val="000000">
                <a:alpha val="34998"/>
              </a:srgbClr>
            </a:outerShdw>
          </a:effectLst>
        </p:spPr>
        <p:txBody>
          <a:bodyPr lIns="91428" tIns="45715" rIns="91428" bIns="45715" anchor="ctr"/>
          <a:lstStyle/>
          <a:p>
            <a:pPr algn="ctr">
              <a:defRPr/>
            </a:pPr>
            <a:endParaRPr lang="en-US">
              <a:solidFill>
                <a:schemeClr val="lt1"/>
              </a:solidFill>
              <a:latin typeface="+mn-lt"/>
              <a:ea typeface="+mn-ea"/>
              <a:cs typeface="+mn-cs"/>
            </a:endParaRPr>
          </a:p>
        </p:txBody>
      </p:sp>
      <p:sp>
        <p:nvSpPr>
          <p:cNvPr id="4099" name="TextBox 5"/>
          <p:cNvSpPr txBox="1">
            <a:spLocks noChangeArrowheads="1"/>
          </p:cNvSpPr>
          <p:nvPr/>
        </p:nvSpPr>
        <p:spPr bwMode="auto">
          <a:xfrm>
            <a:off x="1133475" y="2613025"/>
            <a:ext cx="6877050" cy="890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a:defRPr sz="3200">
                <a:solidFill>
                  <a:schemeClr val="tx1"/>
                </a:solidFill>
                <a:latin typeface="Calibri" charset="0"/>
                <a:ea typeface="ＭＳ Ｐゴシック" charset="0"/>
                <a:cs typeface="ＭＳ Ｐゴシック" charset="0"/>
              </a:defRPr>
            </a:lvl1pPr>
            <a:lvl2pPr>
              <a:defRPr sz="28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000">
                <a:solidFill>
                  <a:schemeClr val="tx1"/>
                </a:solidFill>
                <a:latin typeface="Calibri" charset="0"/>
                <a:ea typeface="ＭＳ Ｐゴシック" charset="0"/>
              </a:defRPr>
            </a:lvl4pPr>
            <a:lvl5pPr>
              <a:defRPr sz="2000">
                <a:solidFill>
                  <a:schemeClr val="tx1"/>
                </a:solidFill>
                <a:latin typeface="Calibri" charset="0"/>
                <a:ea typeface="ＭＳ Ｐゴシック" charset="0"/>
              </a:defRPr>
            </a:lvl5pPr>
            <a:lvl6pPr eaLnBrk="0" fontAlgn="base" hangingPunct="0">
              <a:spcAft>
                <a:spcPct val="0"/>
              </a:spcAft>
              <a:buFont typeface="Arial" charset="0"/>
              <a:buChar char="»"/>
              <a:defRPr sz="2000">
                <a:solidFill>
                  <a:schemeClr val="tx1"/>
                </a:solidFill>
                <a:latin typeface="Calibri" charset="0"/>
                <a:ea typeface="ＭＳ Ｐゴシック" charset="0"/>
              </a:defRPr>
            </a:lvl6pPr>
            <a:lvl7pPr eaLnBrk="0" fontAlgn="base" hangingPunct="0">
              <a:spcAft>
                <a:spcPct val="0"/>
              </a:spcAft>
              <a:buFont typeface="Arial" charset="0"/>
              <a:buChar char="»"/>
              <a:defRPr sz="2000">
                <a:solidFill>
                  <a:schemeClr val="tx1"/>
                </a:solidFill>
                <a:latin typeface="Calibri" charset="0"/>
                <a:ea typeface="ＭＳ Ｐゴシック" charset="0"/>
              </a:defRPr>
            </a:lvl7pPr>
            <a:lvl8pPr eaLnBrk="0" fontAlgn="base" hangingPunct="0">
              <a:spcAft>
                <a:spcPct val="0"/>
              </a:spcAft>
              <a:buFont typeface="Arial" charset="0"/>
              <a:buChar char="»"/>
              <a:defRPr sz="2000">
                <a:solidFill>
                  <a:schemeClr val="tx1"/>
                </a:solidFill>
                <a:latin typeface="Calibri" charset="0"/>
                <a:ea typeface="ＭＳ Ｐゴシック" charset="0"/>
              </a:defRPr>
            </a:lvl8pPr>
            <a:lvl9pPr eaLnBrk="0" fontAlgn="base" hangingPunct="0">
              <a:spcAft>
                <a:spcPct val="0"/>
              </a:spcAft>
              <a:buFont typeface="Arial" charset="0"/>
              <a:buChar char="»"/>
              <a:defRPr sz="2000">
                <a:solidFill>
                  <a:schemeClr val="tx1"/>
                </a:solidFill>
                <a:latin typeface="Calibri" charset="0"/>
                <a:ea typeface="ＭＳ Ｐゴシック" charset="0"/>
              </a:defRPr>
            </a:lvl9pPr>
          </a:lstStyle>
          <a:p>
            <a:pPr algn="ctr"/>
            <a:r>
              <a:rPr lang="en-US" sz="5000" b="1" dirty="0" smtClean="0">
                <a:latin typeface="Trebuchet MS" charset="0"/>
              </a:rPr>
              <a:t>Use data standards</a:t>
            </a:r>
            <a:endParaRPr lang="en-US" sz="5000" b="1" dirty="0">
              <a:latin typeface="Trebuchet MS" charset="0"/>
            </a:endParaRPr>
          </a:p>
        </p:txBody>
      </p:sp>
      <p:pic>
        <p:nvPicPr>
          <p:cNvPr id="4" name="Picture 5" descr="NHM_symbol_gronn cut.gif"/>
          <p:cNvPicPr>
            <a:picLocks noChangeAspect="1"/>
          </p:cNvPicPr>
          <p:nvPr/>
        </p:nvPicPr>
        <p:blipFill>
          <a:blip r:embed="rId3">
            <a:alphaModFix amt="30000"/>
            <a:extLst>
              <a:ext uri="{BEBA8EAE-BF5A-486C-A8C5-ECC9F3942E4B}">
                <a14:imgProps xmlns:a14="http://schemas.microsoft.com/office/drawing/2010/main">
                  <a14:imgLayer r:embed="rId4">
                    <a14:imgEffect>
                      <a14:brightnessContrast bright="15000" contrast="-15000"/>
                    </a14:imgEffect>
                  </a14:imgLayer>
                </a14:imgProps>
              </a:ext>
              <a:ext uri="{28A0092B-C50C-407E-A947-70E740481C1C}">
                <a14:useLocalDpi xmlns:a14="http://schemas.microsoft.com/office/drawing/2010/main"/>
              </a:ext>
            </a:extLst>
          </a:blip>
          <a:srcRect/>
          <a:stretch>
            <a:fillRect/>
          </a:stretch>
        </p:blipFill>
        <p:spPr bwMode="auto">
          <a:xfrm>
            <a:off x="31569" y="3738510"/>
            <a:ext cx="3039399" cy="3119498"/>
          </a:xfrm>
          <a:prstGeom prst="rect">
            <a:avLst/>
          </a:prstGeom>
          <a:noFill/>
          <a:ln>
            <a:noFill/>
          </a:ln>
          <a:extLst>
            <a:ext uri="{909E8E84-426E-40dd-AFC4-6F175D3DCCD1}">
              <a14:hiddenFill xmlns:a14="http://schemas.microsoft.com/office/drawing/2010/main">
                <a:solidFill>
                  <a:srgbClr val="FFFFFF">
                    <a:alpha val="50195"/>
                  </a:srgbClr>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3668043"/>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Standards</a:t>
            </a:r>
            <a:endParaRPr lang="en-US" dirty="0"/>
          </a:p>
        </p:txBody>
      </p:sp>
      <p:sp>
        <p:nvSpPr>
          <p:cNvPr id="4" name="Text Placeholder 3"/>
          <p:cNvSpPr>
            <a:spLocks noGrp="1"/>
          </p:cNvSpPr>
          <p:nvPr>
            <p:ph type="body" sz="quarter" idx="10"/>
          </p:nvPr>
        </p:nvSpPr>
        <p:spPr/>
        <p:txBody>
          <a:bodyPr/>
          <a:lstStyle/>
          <a:p>
            <a:r>
              <a:rPr lang="en-US" dirty="0">
                <a:hlinkClick r:id="rId3"/>
              </a:rPr>
              <a:t>http://www.tdwg.org/standards</a:t>
            </a:r>
            <a:r>
              <a:rPr lang="en-US" dirty="0" smtClean="0">
                <a:hlinkClick r:id="rId3"/>
              </a:rPr>
              <a:t>/</a:t>
            </a:r>
            <a:r>
              <a:rPr lang="en-US" dirty="0" smtClean="0"/>
              <a:t> </a:t>
            </a:r>
          </a:p>
        </p:txBody>
      </p:sp>
      <p:pic>
        <p:nvPicPr>
          <p:cNvPr id="5" name="Picture 2" descr="http://www.tdwg.org/fileadmin/documentation/outreach/logo_big.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4235" y="1326053"/>
            <a:ext cx="4211844" cy="2239427"/>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4396080" y="919646"/>
            <a:ext cx="4618738" cy="4893647"/>
          </a:xfrm>
          <a:prstGeom prst="rect">
            <a:avLst/>
          </a:prstGeom>
        </p:spPr>
        <p:txBody>
          <a:bodyPr wrap="square">
            <a:spAutoFit/>
          </a:bodyPr>
          <a:lstStyle/>
          <a:p>
            <a:r>
              <a:rPr lang="en-US" sz="2400" b="1" dirty="0" smtClean="0">
                <a:solidFill>
                  <a:srgbClr val="C00000"/>
                </a:solidFill>
                <a:latin typeface="Arial Narrow"/>
                <a:cs typeface="Arial Narrow"/>
              </a:rPr>
              <a:t>ABCD</a:t>
            </a:r>
            <a:r>
              <a:rPr lang="en-US" sz="2400" b="1" dirty="0" smtClean="0">
                <a:latin typeface="Arial Narrow"/>
                <a:cs typeface="Arial Narrow"/>
              </a:rPr>
              <a:t> </a:t>
            </a:r>
            <a:r>
              <a:rPr lang="en-US" sz="2400" dirty="0">
                <a:latin typeface="Arial Narrow"/>
                <a:cs typeface="Arial Narrow"/>
              </a:rPr>
              <a:t>Access to Biological Collection </a:t>
            </a:r>
            <a:r>
              <a:rPr lang="en-US" sz="2400" dirty="0" smtClean="0">
                <a:latin typeface="Arial Narrow"/>
                <a:cs typeface="Arial Narrow"/>
              </a:rPr>
              <a:t>Data (2005)</a:t>
            </a:r>
          </a:p>
          <a:p>
            <a:endParaRPr lang="es-ES" sz="2400" dirty="0" smtClean="0">
              <a:latin typeface="Arial Narrow"/>
              <a:cs typeface="Arial Narrow"/>
            </a:endParaRPr>
          </a:p>
          <a:p>
            <a:r>
              <a:rPr lang="en-US" sz="2400" b="1" dirty="0" err="1" smtClean="0">
                <a:solidFill>
                  <a:srgbClr val="C00000"/>
                </a:solidFill>
                <a:latin typeface="Arial Narrow"/>
                <a:cs typeface="Arial Narrow"/>
              </a:rPr>
              <a:t>DwC</a:t>
            </a:r>
            <a:r>
              <a:rPr lang="en-US" sz="2400" b="1" dirty="0" smtClean="0">
                <a:latin typeface="Arial Narrow"/>
                <a:cs typeface="Arial Narrow"/>
              </a:rPr>
              <a:t> </a:t>
            </a:r>
            <a:r>
              <a:rPr lang="en-US" sz="2400" dirty="0">
                <a:latin typeface="Arial Narrow"/>
                <a:cs typeface="Arial Narrow"/>
              </a:rPr>
              <a:t>D</a:t>
            </a:r>
            <a:r>
              <a:rPr lang="en-US" sz="2400" dirty="0" smtClean="0">
                <a:latin typeface="Arial Narrow"/>
                <a:cs typeface="Arial Narrow"/>
              </a:rPr>
              <a:t>arwin Core (2009)</a:t>
            </a:r>
          </a:p>
          <a:p>
            <a:endParaRPr lang="es-ES" sz="2400" dirty="0">
              <a:latin typeface="Arial Narrow"/>
              <a:cs typeface="Arial Narrow"/>
            </a:endParaRPr>
          </a:p>
          <a:p>
            <a:r>
              <a:rPr lang="es-ES" sz="2400" b="1" dirty="0" smtClean="0">
                <a:solidFill>
                  <a:srgbClr val="C00000"/>
                </a:solidFill>
                <a:latin typeface="Arial Narrow"/>
                <a:cs typeface="Arial Narrow"/>
              </a:rPr>
              <a:t>AC</a:t>
            </a:r>
            <a:r>
              <a:rPr lang="es-ES" sz="2400" dirty="0" smtClean="0">
                <a:latin typeface="Arial Narrow"/>
                <a:cs typeface="Arial Narrow"/>
              </a:rPr>
              <a:t> </a:t>
            </a:r>
            <a:r>
              <a:rPr lang="es-ES" sz="2400" dirty="0" err="1">
                <a:latin typeface="Arial Narrow"/>
                <a:cs typeface="Arial Narrow"/>
              </a:rPr>
              <a:t>Audubon</a:t>
            </a:r>
            <a:r>
              <a:rPr lang="es-ES" sz="2400" dirty="0">
                <a:latin typeface="Arial Narrow"/>
                <a:cs typeface="Arial Narrow"/>
              </a:rPr>
              <a:t> </a:t>
            </a:r>
            <a:r>
              <a:rPr lang="es-ES" sz="2400" dirty="0" err="1">
                <a:latin typeface="Arial Narrow"/>
                <a:cs typeface="Arial Narrow"/>
              </a:rPr>
              <a:t>Core</a:t>
            </a:r>
            <a:r>
              <a:rPr lang="es-ES" sz="2400" dirty="0">
                <a:latin typeface="Arial Narrow"/>
                <a:cs typeface="Arial Narrow"/>
              </a:rPr>
              <a:t> Multimedia </a:t>
            </a:r>
            <a:r>
              <a:rPr lang="es-ES" sz="2400" dirty="0" err="1">
                <a:latin typeface="Arial Narrow"/>
                <a:cs typeface="Arial Narrow"/>
              </a:rPr>
              <a:t>Resources</a:t>
            </a:r>
            <a:r>
              <a:rPr lang="es-ES" sz="2400" dirty="0">
                <a:latin typeface="Arial Narrow"/>
                <a:cs typeface="Arial Narrow"/>
              </a:rPr>
              <a:t> </a:t>
            </a:r>
            <a:r>
              <a:rPr lang="es-ES" sz="2400" dirty="0" err="1">
                <a:latin typeface="Arial Narrow"/>
                <a:cs typeface="Arial Narrow"/>
              </a:rPr>
              <a:t>Metadata</a:t>
            </a:r>
            <a:r>
              <a:rPr lang="es-ES" sz="2400" dirty="0">
                <a:latin typeface="Arial Narrow"/>
                <a:cs typeface="Arial Narrow"/>
              </a:rPr>
              <a:t> </a:t>
            </a:r>
            <a:r>
              <a:rPr lang="es-ES" sz="2400" dirty="0" err="1" smtClean="0">
                <a:latin typeface="Arial Narrow"/>
                <a:cs typeface="Arial Narrow"/>
              </a:rPr>
              <a:t>Schema</a:t>
            </a:r>
            <a:r>
              <a:rPr lang="es-ES" sz="2400" dirty="0" smtClean="0">
                <a:latin typeface="Arial Narrow"/>
                <a:cs typeface="Arial Narrow"/>
              </a:rPr>
              <a:t> (2013)</a:t>
            </a:r>
            <a:endParaRPr lang="es-ES" sz="2400" dirty="0">
              <a:latin typeface="Arial Narrow"/>
              <a:cs typeface="Arial Narrow"/>
            </a:endParaRPr>
          </a:p>
          <a:p>
            <a:endParaRPr lang="es-ES" sz="2400" b="1" dirty="0">
              <a:solidFill>
                <a:srgbClr val="C00000"/>
              </a:solidFill>
              <a:latin typeface="Arial Narrow"/>
              <a:cs typeface="Arial Narrow"/>
            </a:endParaRPr>
          </a:p>
          <a:p>
            <a:r>
              <a:rPr lang="en-US" sz="2400" b="1" dirty="0">
                <a:solidFill>
                  <a:srgbClr val="C00000"/>
                </a:solidFill>
                <a:latin typeface="Arial Narrow"/>
                <a:cs typeface="Arial Narrow"/>
              </a:rPr>
              <a:t>NCD</a:t>
            </a:r>
            <a:r>
              <a:rPr lang="en-US" sz="2400" dirty="0">
                <a:solidFill>
                  <a:srgbClr val="C00000"/>
                </a:solidFill>
                <a:latin typeface="Arial Narrow"/>
                <a:cs typeface="Arial Narrow"/>
              </a:rPr>
              <a:t> </a:t>
            </a:r>
            <a:r>
              <a:rPr lang="en-US" sz="2400" dirty="0">
                <a:latin typeface="Arial Narrow"/>
                <a:cs typeface="Arial Narrow"/>
              </a:rPr>
              <a:t>Natural Collection Descriptions (Draft</a:t>
            </a:r>
            <a:r>
              <a:rPr lang="en-US" sz="2400" dirty="0" smtClean="0">
                <a:latin typeface="Arial Narrow"/>
                <a:cs typeface="Arial Narrow"/>
              </a:rPr>
              <a:t>)</a:t>
            </a:r>
          </a:p>
          <a:p>
            <a:endParaRPr lang="en-US" sz="2400" b="1" dirty="0" smtClean="0">
              <a:solidFill>
                <a:srgbClr val="C00000"/>
              </a:solidFill>
              <a:latin typeface="Arial Narrow"/>
              <a:cs typeface="Arial Narrow"/>
            </a:endParaRPr>
          </a:p>
          <a:p>
            <a:endParaRPr lang="en-US" sz="2400" b="1" dirty="0">
              <a:solidFill>
                <a:srgbClr val="C00000"/>
              </a:solidFill>
              <a:latin typeface="Arial Narrow"/>
              <a:cs typeface="Arial Narrow"/>
            </a:endParaRPr>
          </a:p>
          <a:p>
            <a:r>
              <a:rPr lang="en-US" sz="2400" b="1" dirty="0" smtClean="0">
                <a:solidFill>
                  <a:srgbClr val="C00000"/>
                </a:solidFill>
                <a:latin typeface="Arial Narrow"/>
                <a:cs typeface="Arial Narrow"/>
              </a:rPr>
              <a:t>EML </a:t>
            </a:r>
            <a:r>
              <a:rPr lang="en-US" sz="2400" dirty="0" smtClean="0">
                <a:latin typeface="Arial Narrow"/>
                <a:cs typeface="Arial Narrow"/>
              </a:rPr>
              <a:t>Ecological Metadata Language</a:t>
            </a:r>
            <a:endParaRPr lang="es-ES" sz="2400" b="1" dirty="0" smtClean="0">
              <a:solidFill>
                <a:srgbClr val="C00000"/>
              </a:solidFill>
              <a:latin typeface="Arial Narrow"/>
              <a:cs typeface="Arial Narrow"/>
            </a:endParaRPr>
          </a:p>
        </p:txBody>
      </p:sp>
    </p:spTree>
    <p:extLst>
      <p:ext uri="{BB962C8B-B14F-4D97-AF65-F5344CB8AC3E}">
        <p14:creationId xmlns:p14="http://schemas.microsoft.com/office/powerpoint/2010/main" val="1401145012"/>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2-10-16 at 18.08.47 .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pic>
        <p:nvPicPr>
          <p:cNvPr id="11" name="Picture 7" descr="DwC-wordle.PNG"/>
          <p:cNvPicPr>
            <a:picLocks noChangeAspect="1"/>
          </p:cNvPicPr>
          <p:nvPr/>
        </p:nvPicPr>
        <p:blipFill>
          <a:blip r:embed="rId4">
            <a:alphaModFix amt="90000"/>
            <a:extLst>
              <a:ext uri="{28A0092B-C50C-407E-A947-70E740481C1C}">
                <a14:useLocalDpi xmlns:a14="http://schemas.microsoft.com/office/drawing/2010/main" val="0"/>
              </a:ext>
            </a:extLst>
          </a:blip>
          <a:srcRect/>
          <a:stretch>
            <a:fillRect/>
          </a:stretch>
        </p:blipFill>
        <p:spPr bwMode="auto">
          <a:xfrm>
            <a:off x="67596" y="657252"/>
            <a:ext cx="8974804" cy="5491971"/>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9225" name="TextBox 2"/>
          <p:cNvSpPr txBox="1">
            <a:spLocks noChangeArrowheads="1"/>
          </p:cNvSpPr>
          <p:nvPr/>
        </p:nvSpPr>
        <p:spPr bwMode="auto">
          <a:xfrm>
            <a:off x="311151" y="382947"/>
            <a:ext cx="6296677" cy="584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1" tIns="45711" rIns="91421" bIns="45711">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sz="3200" dirty="0">
                <a:solidFill>
                  <a:srgbClr val="FFFFFF"/>
                </a:solidFill>
                <a:latin typeface="Trebuchet MS" charset="0"/>
              </a:rPr>
              <a:t>Darwin Core – a glossary of terms</a:t>
            </a:r>
          </a:p>
        </p:txBody>
      </p:sp>
      <p:sp>
        <p:nvSpPr>
          <p:cNvPr id="10" name="Rectangle 9"/>
          <p:cNvSpPr/>
          <p:nvPr/>
        </p:nvSpPr>
        <p:spPr>
          <a:xfrm>
            <a:off x="67597" y="6230329"/>
            <a:ext cx="7132566" cy="430877"/>
          </a:xfrm>
          <a:prstGeom prst="rect">
            <a:avLst/>
          </a:prstGeom>
        </p:spPr>
        <p:txBody>
          <a:bodyPr wrap="square" lIns="91428" tIns="45715" rIns="91428" bIns="45715">
            <a:spAutoFit/>
          </a:bodyPr>
          <a:lstStyle/>
          <a:p>
            <a:pPr>
              <a:defRPr/>
            </a:pPr>
            <a:r>
              <a:rPr lang="en-US" sz="1100" dirty="0">
                <a:solidFill>
                  <a:schemeClr val="bg1"/>
                </a:solidFill>
              </a:rPr>
              <a:t>Wieczorek J, Bloom D, Guralnick R, Blum S, Döring M, De Giovanni R, Robertson T, and Vieglais D (2012) Darwin Core: An Evolving Community-Developed Biodiversity Data Standard. PLoS ONE 7(1): e29715. doi:10.1371/journal.pone.0029715</a:t>
            </a:r>
          </a:p>
        </p:txBody>
      </p:sp>
      <p:pic>
        <p:nvPicPr>
          <p:cNvPr id="6" name="Picture 2" descr="http://www.tdwg.org/fileadmin/documentation/outreach/logo_big.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94896" y="5517118"/>
            <a:ext cx="1483545" cy="7887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926014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a:spLocks noChangeArrowheads="1"/>
          </p:cNvSpPr>
          <p:nvPr/>
        </p:nvSpPr>
        <p:spPr bwMode="auto">
          <a:xfrm>
            <a:off x="0" y="0"/>
            <a:ext cx="9144000" cy="6858000"/>
          </a:xfrm>
          <a:prstGeom prst="rect">
            <a:avLst/>
          </a:prstGeom>
          <a:gradFill rotWithShape="1">
            <a:gsLst>
              <a:gs pos="0">
                <a:srgbClr val="A0CA4A"/>
              </a:gs>
              <a:gs pos="100000">
                <a:srgbClr val="DCFFA0"/>
              </a:gs>
            </a:gsLst>
            <a:lin ang="16200000"/>
          </a:gradFill>
          <a:ln w="9525">
            <a:solidFill>
              <a:srgbClr val="98B954"/>
            </a:solidFill>
            <a:miter lim="800000"/>
            <a:headEnd/>
            <a:tailEnd/>
          </a:ln>
          <a:effectLst>
            <a:outerShdw blurRad="63500" dist="23000" dir="5400000" rotWithShape="0">
              <a:srgbClr val="000000">
                <a:alpha val="34998"/>
              </a:srgbClr>
            </a:outerShdw>
          </a:effectLst>
        </p:spPr>
        <p:txBody>
          <a:bodyPr lIns="91428" tIns="45715" rIns="91428" bIns="45715" anchor="ctr"/>
          <a:lstStyle/>
          <a:p>
            <a:pPr algn="ctr">
              <a:defRPr/>
            </a:pPr>
            <a:endParaRPr lang="en-US">
              <a:solidFill>
                <a:schemeClr val="lt1"/>
              </a:solidFill>
              <a:latin typeface="+mn-lt"/>
              <a:ea typeface="+mn-ea"/>
              <a:cs typeface="+mn-cs"/>
            </a:endParaRPr>
          </a:p>
        </p:txBody>
      </p:sp>
      <p:sp>
        <p:nvSpPr>
          <p:cNvPr id="4099" name="TextBox 5"/>
          <p:cNvSpPr txBox="1">
            <a:spLocks noChangeArrowheads="1"/>
          </p:cNvSpPr>
          <p:nvPr/>
        </p:nvSpPr>
        <p:spPr bwMode="auto">
          <a:xfrm>
            <a:off x="1133475" y="2613025"/>
            <a:ext cx="6877050" cy="1631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a:defRPr sz="3200">
                <a:solidFill>
                  <a:schemeClr val="tx1"/>
                </a:solidFill>
                <a:latin typeface="Calibri" charset="0"/>
                <a:ea typeface="ＭＳ Ｐゴシック" charset="0"/>
                <a:cs typeface="ＭＳ Ｐゴシック" charset="0"/>
              </a:defRPr>
            </a:lvl1pPr>
            <a:lvl2pPr>
              <a:defRPr sz="28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000">
                <a:solidFill>
                  <a:schemeClr val="tx1"/>
                </a:solidFill>
                <a:latin typeface="Calibri" charset="0"/>
                <a:ea typeface="ＭＳ Ｐゴシック" charset="0"/>
              </a:defRPr>
            </a:lvl4pPr>
            <a:lvl5pPr>
              <a:defRPr sz="2000">
                <a:solidFill>
                  <a:schemeClr val="tx1"/>
                </a:solidFill>
                <a:latin typeface="Calibri" charset="0"/>
                <a:ea typeface="ＭＳ Ｐゴシック" charset="0"/>
              </a:defRPr>
            </a:lvl5pPr>
            <a:lvl6pPr eaLnBrk="0" fontAlgn="base" hangingPunct="0">
              <a:spcAft>
                <a:spcPct val="0"/>
              </a:spcAft>
              <a:buFont typeface="Arial" charset="0"/>
              <a:buChar char="»"/>
              <a:defRPr sz="2000">
                <a:solidFill>
                  <a:schemeClr val="tx1"/>
                </a:solidFill>
                <a:latin typeface="Calibri" charset="0"/>
                <a:ea typeface="ＭＳ Ｐゴシック" charset="0"/>
              </a:defRPr>
            </a:lvl6pPr>
            <a:lvl7pPr eaLnBrk="0" fontAlgn="base" hangingPunct="0">
              <a:spcAft>
                <a:spcPct val="0"/>
              </a:spcAft>
              <a:buFont typeface="Arial" charset="0"/>
              <a:buChar char="»"/>
              <a:defRPr sz="2000">
                <a:solidFill>
                  <a:schemeClr val="tx1"/>
                </a:solidFill>
                <a:latin typeface="Calibri" charset="0"/>
                <a:ea typeface="ＭＳ Ｐゴシック" charset="0"/>
              </a:defRPr>
            </a:lvl7pPr>
            <a:lvl8pPr eaLnBrk="0" fontAlgn="base" hangingPunct="0">
              <a:spcAft>
                <a:spcPct val="0"/>
              </a:spcAft>
              <a:buFont typeface="Arial" charset="0"/>
              <a:buChar char="»"/>
              <a:defRPr sz="2000">
                <a:solidFill>
                  <a:schemeClr val="tx1"/>
                </a:solidFill>
                <a:latin typeface="Calibri" charset="0"/>
                <a:ea typeface="ＭＳ Ｐゴシック" charset="0"/>
              </a:defRPr>
            </a:lvl8pPr>
            <a:lvl9pPr eaLnBrk="0" fontAlgn="base" hangingPunct="0">
              <a:spcAft>
                <a:spcPct val="0"/>
              </a:spcAft>
              <a:buFont typeface="Arial" charset="0"/>
              <a:buChar char="»"/>
              <a:defRPr sz="2000">
                <a:solidFill>
                  <a:schemeClr val="tx1"/>
                </a:solidFill>
                <a:latin typeface="Calibri" charset="0"/>
                <a:ea typeface="ＭＳ Ｐゴシック" charset="0"/>
              </a:defRPr>
            </a:lvl9pPr>
          </a:lstStyle>
          <a:p>
            <a:pPr algn="ctr"/>
            <a:r>
              <a:rPr lang="en-US" sz="5000" b="1" dirty="0" smtClean="0">
                <a:latin typeface="Trebuchet MS" charset="0"/>
              </a:rPr>
              <a:t>Use persistent identifiers</a:t>
            </a:r>
            <a:endParaRPr lang="en-US" sz="5000" b="1" dirty="0">
              <a:latin typeface="Trebuchet MS" charset="0"/>
            </a:endParaRPr>
          </a:p>
        </p:txBody>
      </p:sp>
      <p:pic>
        <p:nvPicPr>
          <p:cNvPr id="4" name="Picture 5" descr="NHM_symbol_gronn cut.gif"/>
          <p:cNvPicPr>
            <a:picLocks noChangeAspect="1"/>
          </p:cNvPicPr>
          <p:nvPr/>
        </p:nvPicPr>
        <p:blipFill>
          <a:blip r:embed="rId3">
            <a:alphaModFix amt="30000"/>
            <a:extLst>
              <a:ext uri="{BEBA8EAE-BF5A-486C-A8C5-ECC9F3942E4B}">
                <a14:imgProps xmlns:a14="http://schemas.microsoft.com/office/drawing/2010/main">
                  <a14:imgLayer r:embed="rId4">
                    <a14:imgEffect>
                      <a14:brightnessContrast bright="15000" contrast="-15000"/>
                    </a14:imgEffect>
                  </a14:imgLayer>
                </a14:imgProps>
              </a:ext>
              <a:ext uri="{28A0092B-C50C-407E-A947-70E740481C1C}">
                <a14:useLocalDpi xmlns:a14="http://schemas.microsoft.com/office/drawing/2010/main"/>
              </a:ext>
            </a:extLst>
          </a:blip>
          <a:srcRect/>
          <a:stretch>
            <a:fillRect/>
          </a:stretch>
        </p:blipFill>
        <p:spPr bwMode="auto">
          <a:xfrm>
            <a:off x="31569" y="3738510"/>
            <a:ext cx="3039399" cy="3119498"/>
          </a:xfrm>
          <a:prstGeom prst="rect">
            <a:avLst/>
          </a:prstGeom>
          <a:noFill/>
          <a:ln>
            <a:noFill/>
          </a:ln>
          <a:extLst>
            <a:ext uri="{909E8E84-426E-40dd-AFC4-6F175D3DCCD1}">
              <a14:hiddenFill xmlns:a14="http://schemas.microsoft.com/office/drawing/2010/main">
                <a:solidFill>
                  <a:srgbClr val="FFFFFF">
                    <a:alpha val="50195"/>
                  </a:srgbClr>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3850929"/>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5" name="Picture 1" descr="NHM_symbol_gronn cut.gif"/>
          <p:cNvPicPr>
            <a:picLocks noChangeAspect="1"/>
          </p:cNvPicPr>
          <p:nvPr/>
        </p:nvPicPr>
        <p:blipFill>
          <a:blip r:embed="rId3">
            <a:alphaModFix amt="50000"/>
            <a:extLst>
              <a:ext uri="{28A0092B-C50C-407E-A947-70E740481C1C}">
                <a14:useLocalDpi xmlns:a14="http://schemas.microsoft.com/office/drawing/2010/main"/>
              </a:ext>
            </a:extLst>
          </a:blip>
          <a:srcRect/>
          <a:stretch>
            <a:fillRect/>
          </a:stretch>
        </p:blipFill>
        <p:spPr bwMode="auto">
          <a:xfrm>
            <a:off x="0" y="3738503"/>
            <a:ext cx="3039399" cy="3119498"/>
          </a:xfrm>
          <a:prstGeom prst="rect">
            <a:avLst/>
          </a:prstGeom>
          <a:noFill/>
          <a:ln>
            <a:noFill/>
          </a:ln>
          <a:extLst>
            <a:ext uri="{909E8E84-426E-40dd-AFC4-6F175D3DCCD1}">
              <a14:hiddenFill xmlns:a14="http://schemas.microsoft.com/office/drawing/2010/main">
                <a:solidFill>
                  <a:srgbClr val="FFFFFF">
                    <a:alpha val="50195"/>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963617" y="1065696"/>
            <a:ext cx="7044914" cy="2579243"/>
          </a:xfrm>
          <a:prstGeom prst="rect">
            <a:avLst/>
          </a:prstGeom>
        </p:spPr>
        <p:txBody>
          <a:bodyPr wrap="square" lIns="80577" tIns="40290" rIns="80577" bIns="40290">
            <a:spAutoFit/>
          </a:bodyPr>
          <a:lstStyle/>
          <a:p>
            <a:pPr defTabSz="457051">
              <a:spcBef>
                <a:spcPct val="30000"/>
              </a:spcBef>
              <a:defRPr/>
            </a:pPr>
            <a:r>
              <a:rPr lang="en-US" sz="4700" b="1" dirty="0">
                <a:effectLst>
                  <a:glow rad="101600">
                    <a:schemeClr val="bg1">
                      <a:alpha val="75000"/>
                    </a:schemeClr>
                  </a:glow>
                </a:effectLst>
              </a:rPr>
              <a:t>The purpose of identifiers</a:t>
            </a:r>
            <a:endParaRPr lang="en-US" sz="3200" b="1" dirty="0">
              <a:effectLst>
                <a:glow rad="101600">
                  <a:schemeClr val="bg1">
                    <a:alpha val="75000"/>
                  </a:schemeClr>
                </a:glow>
              </a:effectLst>
            </a:endParaRPr>
          </a:p>
          <a:p>
            <a:pPr defTabSz="457051">
              <a:spcBef>
                <a:spcPct val="30000"/>
              </a:spcBef>
              <a:defRPr/>
            </a:pPr>
            <a:endParaRPr lang="en-US" sz="2800" dirty="0">
              <a:effectLst>
                <a:glow rad="101600">
                  <a:schemeClr val="bg1">
                    <a:alpha val="75000"/>
                  </a:schemeClr>
                </a:glow>
              </a:effectLst>
            </a:endParaRPr>
          </a:p>
          <a:p>
            <a:pPr marL="630922" indent="-630922" defTabSz="457051">
              <a:spcBef>
                <a:spcPct val="30000"/>
              </a:spcBef>
              <a:defRPr/>
            </a:pPr>
            <a:r>
              <a:rPr lang="en-US" sz="2800" dirty="0">
                <a:effectLst>
                  <a:glow rad="101600">
                    <a:schemeClr val="bg1">
                      <a:alpha val="75000"/>
                    </a:schemeClr>
                  </a:glow>
                </a:effectLst>
              </a:rPr>
              <a:t>      …</a:t>
            </a:r>
            <a:r>
              <a:rPr lang="en-US" sz="2800" dirty="0">
                <a:effectLst>
                  <a:glow rad="101600">
                    <a:schemeClr val="bg1">
                      <a:alpha val="75000"/>
                    </a:schemeClr>
                  </a:glow>
                </a:effectLst>
              </a:rPr>
              <a:t>is to name things, </a:t>
            </a:r>
          </a:p>
          <a:p>
            <a:pPr marL="321756" defTabSz="457051">
              <a:spcBef>
                <a:spcPct val="30000"/>
              </a:spcBef>
              <a:defRPr/>
            </a:pPr>
            <a:r>
              <a:rPr lang="en-US" sz="2800" dirty="0">
                <a:effectLst>
                  <a:glow rad="101600">
                    <a:schemeClr val="bg1">
                      <a:alpha val="75000"/>
                    </a:schemeClr>
                  </a:glow>
                </a:effectLst>
              </a:rPr>
              <a:t>      making </a:t>
            </a:r>
            <a:r>
              <a:rPr lang="en-US" sz="2800" dirty="0">
                <a:effectLst>
                  <a:glow rad="101600">
                    <a:schemeClr val="bg1">
                      <a:alpha val="75000"/>
                    </a:schemeClr>
                  </a:glow>
                </a:effectLst>
              </a:rPr>
              <a:t>it possible to refer to them</a:t>
            </a:r>
            <a:r>
              <a:rPr lang="en-US" sz="2800" dirty="0">
                <a:effectLst>
                  <a:glow rad="101600">
                    <a:schemeClr val="bg1">
                      <a:alpha val="75000"/>
                    </a:schemeClr>
                  </a:glow>
                </a:effectLst>
              </a:rPr>
              <a:t>.</a:t>
            </a:r>
            <a:endParaRPr lang="en-US" sz="2800" dirty="0">
              <a:effectLst>
                <a:glow rad="101600">
                  <a:schemeClr val="bg1">
                    <a:alpha val="75000"/>
                  </a:schemeClr>
                </a:glow>
              </a:effectLst>
            </a:endParaRPr>
          </a:p>
        </p:txBody>
      </p:sp>
      <p:sp>
        <p:nvSpPr>
          <p:cNvPr id="4" name="Slide Number Placeholder 3"/>
          <p:cNvSpPr>
            <a:spLocks noGrp="1"/>
          </p:cNvSpPr>
          <p:nvPr>
            <p:ph type="sldNum" sz="quarter" idx="12"/>
          </p:nvPr>
        </p:nvSpPr>
        <p:spPr/>
        <p:txBody>
          <a:bodyPr/>
          <a:lstStyle/>
          <a:p>
            <a:fld id="{E77FEE44-A28B-B248-B601-6D9EF2DB9099}" type="slidenum">
              <a:rPr lang="en-US" smtClean="0"/>
              <a:t>22</a:t>
            </a:fld>
            <a:endParaRPr lang="en-US"/>
          </a:p>
        </p:txBody>
      </p:sp>
    </p:spTree>
    <p:extLst>
      <p:ext uri="{BB962C8B-B14F-4D97-AF65-F5344CB8AC3E}">
        <p14:creationId xmlns:p14="http://schemas.microsoft.com/office/powerpoint/2010/main" val="746486606"/>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5" name="Picture 1" descr="NHM_symbol_gronn cut.gif"/>
          <p:cNvPicPr>
            <a:picLocks noChangeAspect="1"/>
          </p:cNvPicPr>
          <p:nvPr/>
        </p:nvPicPr>
        <p:blipFill>
          <a:blip r:embed="rId3">
            <a:alphaModFix amt="50000"/>
            <a:extLst>
              <a:ext uri="{28A0092B-C50C-407E-A947-70E740481C1C}">
                <a14:useLocalDpi xmlns:a14="http://schemas.microsoft.com/office/drawing/2010/main" val="0"/>
              </a:ext>
            </a:extLst>
          </a:blip>
          <a:srcRect/>
          <a:stretch>
            <a:fillRect/>
          </a:stretch>
        </p:blipFill>
        <p:spPr bwMode="auto">
          <a:xfrm>
            <a:off x="107298" y="3644947"/>
            <a:ext cx="3039399" cy="3119498"/>
          </a:xfrm>
          <a:prstGeom prst="rect">
            <a:avLst/>
          </a:prstGeom>
          <a:noFill/>
          <a:ln>
            <a:noFill/>
          </a:ln>
          <a:extLst>
            <a:ext uri="{909E8E84-426E-40dd-AFC4-6F175D3DCCD1}">
              <a14:hiddenFill xmlns:a14="http://schemas.microsoft.com/office/drawing/2010/main">
                <a:solidFill>
                  <a:srgbClr val="FFFFFF">
                    <a:alpha val="50195"/>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768045" y="821936"/>
            <a:ext cx="7885259" cy="5657786"/>
          </a:xfrm>
          <a:prstGeom prst="rect">
            <a:avLst/>
          </a:prstGeom>
        </p:spPr>
        <p:txBody>
          <a:bodyPr wrap="square" lIns="80090" tIns="40046" rIns="80090" bIns="40046">
            <a:spAutoFit/>
          </a:bodyPr>
          <a:lstStyle/>
          <a:p>
            <a:pPr defTabSz="521331">
              <a:spcBef>
                <a:spcPct val="30000"/>
              </a:spcBef>
              <a:defRPr/>
            </a:pPr>
            <a:r>
              <a:rPr lang="en-US" sz="4800" b="1" dirty="0">
                <a:effectLst>
                  <a:glow rad="101600">
                    <a:schemeClr val="bg1">
                      <a:alpha val="75000"/>
                    </a:schemeClr>
                  </a:glow>
                </a:effectLst>
              </a:rPr>
              <a:t>The purpose of identifiers</a:t>
            </a:r>
            <a:endParaRPr lang="en-US" sz="3200" b="1" dirty="0">
              <a:effectLst>
                <a:glow rad="101600">
                  <a:schemeClr val="bg1">
                    <a:alpha val="75000"/>
                  </a:schemeClr>
                </a:glow>
              </a:effectLst>
            </a:endParaRPr>
          </a:p>
          <a:p>
            <a:pPr defTabSz="521331">
              <a:spcBef>
                <a:spcPct val="30000"/>
              </a:spcBef>
              <a:defRPr/>
            </a:pPr>
            <a:endParaRPr lang="en-US" sz="2800" dirty="0">
              <a:effectLst>
                <a:glow rad="101600">
                  <a:schemeClr val="bg1">
                    <a:alpha val="75000"/>
                  </a:schemeClr>
                </a:glow>
              </a:effectLst>
            </a:endParaRPr>
          </a:p>
          <a:p>
            <a:pPr marL="719656" indent="-719656" defTabSz="521331">
              <a:spcBef>
                <a:spcPct val="30000"/>
              </a:spcBef>
              <a:defRPr/>
            </a:pPr>
            <a:r>
              <a:rPr lang="en-US" sz="2800" dirty="0">
                <a:effectLst>
                  <a:glow rad="101600">
                    <a:schemeClr val="bg1">
                      <a:alpha val="75000"/>
                    </a:schemeClr>
                  </a:glow>
                </a:effectLst>
              </a:rPr>
              <a:t>      …is to name things, </a:t>
            </a:r>
          </a:p>
          <a:p>
            <a:pPr marL="367008" defTabSz="521331">
              <a:spcBef>
                <a:spcPct val="30000"/>
              </a:spcBef>
              <a:defRPr/>
            </a:pPr>
            <a:r>
              <a:rPr lang="en-US" sz="2800" dirty="0">
                <a:effectLst>
                  <a:glow rad="101600">
                    <a:schemeClr val="bg1">
                      <a:alpha val="75000"/>
                    </a:schemeClr>
                  </a:glow>
                </a:effectLst>
              </a:rPr>
              <a:t>      making it possible to refer to them.</a:t>
            </a:r>
          </a:p>
          <a:p>
            <a:pPr defTabSz="454288">
              <a:spcBef>
                <a:spcPct val="30000"/>
              </a:spcBef>
              <a:defRPr/>
            </a:pPr>
            <a:endParaRPr lang="en-US" dirty="0" smtClean="0">
              <a:effectLst>
                <a:glow rad="101600">
                  <a:schemeClr val="bg1">
                    <a:alpha val="75000"/>
                  </a:schemeClr>
                </a:glow>
              </a:effectLst>
            </a:endParaRPr>
          </a:p>
          <a:p>
            <a:pPr defTabSz="454288">
              <a:spcBef>
                <a:spcPct val="30000"/>
              </a:spcBef>
              <a:defRPr/>
            </a:pPr>
            <a:endParaRPr lang="en-US" dirty="0">
              <a:effectLst>
                <a:glow rad="101600">
                  <a:schemeClr val="bg1">
                    <a:alpha val="75000"/>
                  </a:schemeClr>
                </a:glow>
              </a:effectLst>
            </a:endParaRPr>
          </a:p>
          <a:p>
            <a:pPr defTabSz="454288">
              <a:spcBef>
                <a:spcPct val="30000"/>
              </a:spcBef>
              <a:defRPr/>
            </a:pPr>
            <a:endParaRPr lang="en-US" dirty="0">
              <a:effectLst>
                <a:glow rad="101600">
                  <a:schemeClr val="bg1">
                    <a:alpha val="75000"/>
                  </a:schemeClr>
                </a:glow>
              </a:effectLst>
            </a:endParaRPr>
          </a:p>
          <a:p>
            <a:pPr defTabSz="454288">
              <a:spcBef>
                <a:spcPct val="30000"/>
              </a:spcBef>
              <a:defRPr/>
            </a:pPr>
            <a:r>
              <a:rPr lang="en-US" dirty="0" smtClean="0">
                <a:effectLst>
                  <a:glow rad="101600">
                    <a:schemeClr val="bg1">
                      <a:alpha val="75000"/>
                    </a:schemeClr>
                  </a:glow>
                </a:effectLst>
              </a:rPr>
              <a:t>“Each identifier refers to one and only one thing</a:t>
            </a:r>
            <a:r>
              <a:rPr lang="en-US" dirty="0">
                <a:effectLst>
                  <a:glow rad="101600">
                    <a:schemeClr val="bg1">
                      <a:alpha val="75000"/>
                    </a:schemeClr>
                  </a:glow>
                </a:effectLst>
              </a:rPr>
              <a:t>” (Coyle 2006).</a:t>
            </a:r>
          </a:p>
          <a:p>
            <a:pPr defTabSz="454288">
              <a:spcBef>
                <a:spcPct val="30000"/>
              </a:spcBef>
              <a:defRPr/>
            </a:pPr>
            <a:endParaRPr lang="en-US" dirty="0">
              <a:effectLst>
                <a:glow rad="101600">
                  <a:schemeClr val="bg1">
                    <a:alpha val="75000"/>
                  </a:schemeClr>
                </a:glow>
              </a:effectLst>
            </a:endParaRPr>
          </a:p>
          <a:p>
            <a:pPr defTabSz="454288">
              <a:spcBef>
                <a:spcPct val="30000"/>
              </a:spcBef>
              <a:defRPr/>
            </a:pPr>
            <a:r>
              <a:rPr lang="en-US" dirty="0" smtClean="0">
                <a:effectLst>
                  <a:glow rad="101600">
                    <a:schemeClr val="bg1">
                      <a:alpha val="75000"/>
                    </a:schemeClr>
                  </a:glow>
                </a:effectLst>
              </a:rPr>
              <a:t>“</a:t>
            </a:r>
            <a:r>
              <a:rPr lang="en-US" i="1" dirty="0" smtClean="0">
                <a:effectLst>
                  <a:glow rad="101600">
                    <a:schemeClr val="bg1">
                      <a:alpha val="75000"/>
                    </a:schemeClr>
                  </a:glow>
                </a:effectLst>
              </a:rPr>
              <a:t>A </a:t>
            </a:r>
            <a:r>
              <a:rPr lang="en-US" b="1" i="1" dirty="0" err="1" smtClean="0">
                <a:effectLst>
                  <a:glow rad="101600">
                    <a:schemeClr val="bg1">
                      <a:alpha val="75000"/>
                    </a:schemeClr>
                  </a:glow>
                </a:effectLst>
              </a:rPr>
              <a:t>assosiation</a:t>
            </a:r>
            <a:r>
              <a:rPr lang="en-US" i="1" dirty="0" smtClean="0">
                <a:effectLst>
                  <a:glow rad="101600">
                    <a:schemeClr val="bg1">
                      <a:alpha val="75000"/>
                    </a:schemeClr>
                  </a:glow>
                </a:effectLst>
              </a:rPr>
              <a:t> between a string and a thing</a:t>
            </a:r>
            <a:r>
              <a:rPr lang="en-US" dirty="0">
                <a:effectLst>
                  <a:glow rad="101600">
                    <a:schemeClr val="bg1">
                      <a:alpha val="75000"/>
                    </a:schemeClr>
                  </a:glow>
                </a:effectLst>
              </a:rPr>
              <a:t>” (Kunze 2003).</a:t>
            </a:r>
          </a:p>
          <a:p>
            <a:pPr defTabSz="454288">
              <a:spcBef>
                <a:spcPct val="30000"/>
              </a:spcBef>
              <a:defRPr/>
            </a:pPr>
            <a:endParaRPr lang="en-US" dirty="0">
              <a:effectLst>
                <a:glow rad="101600">
                  <a:schemeClr val="bg1">
                    <a:alpha val="75000"/>
                  </a:schemeClr>
                </a:glow>
              </a:effectLst>
            </a:endParaRPr>
          </a:p>
          <a:p>
            <a:pPr defTabSz="454288">
              <a:spcBef>
                <a:spcPct val="30000"/>
              </a:spcBef>
              <a:defRPr/>
            </a:pPr>
            <a:r>
              <a:rPr lang="en-US" dirty="0" smtClean="0">
                <a:effectLst>
                  <a:glow rad="101600">
                    <a:schemeClr val="bg1">
                      <a:alpha val="75000"/>
                    </a:schemeClr>
                  </a:glow>
                </a:effectLst>
              </a:rPr>
              <a:t>“</a:t>
            </a:r>
            <a:r>
              <a:rPr lang="en-US" i="1" dirty="0" smtClean="0">
                <a:effectLst>
                  <a:glow rad="101600">
                    <a:schemeClr val="bg1">
                      <a:alpha val="75000"/>
                    </a:schemeClr>
                  </a:glow>
                </a:effectLst>
              </a:rPr>
              <a:t>A </a:t>
            </a:r>
            <a:r>
              <a:rPr lang="en-US" b="1" i="1" dirty="0" smtClean="0">
                <a:effectLst>
                  <a:glow rad="101600">
                    <a:schemeClr val="bg1">
                      <a:alpha val="75000"/>
                    </a:schemeClr>
                  </a:glow>
                </a:effectLst>
              </a:rPr>
              <a:t>stated association </a:t>
            </a:r>
            <a:r>
              <a:rPr lang="en-US" i="1" dirty="0" smtClean="0">
                <a:effectLst>
                  <a:glow rad="101600">
                    <a:schemeClr val="bg1">
                      <a:alpha val="75000"/>
                    </a:schemeClr>
                  </a:glow>
                </a:effectLst>
              </a:rPr>
              <a:t>between </a:t>
            </a:r>
            <a:r>
              <a:rPr lang="en-US" i="1" dirty="0">
                <a:effectLst>
                  <a:glow rad="101600">
                    <a:schemeClr val="bg1">
                      <a:alpha val="75000"/>
                    </a:schemeClr>
                  </a:glow>
                </a:effectLst>
              </a:rPr>
              <a:t>a symbol and a thing; that the symbol may be used to </a:t>
            </a:r>
            <a:r>
              <a:rPr lang="en-US" b="1" i="1" dirty="0">
                <a:effectLst>
                  <a:glow rad="101600">
                    <a:schemeClr val="bg1">
                      <a:alpha val="75000"/>
                    </a:schemeClr>
                  </a:glow>
                </a:effectLst>
              </a:rPr>
              <a:t>unambiguously</a:t>
            </a:r>
            <a:r>
              <a:rPr lang="en-US" i="1" dirty="0">
                <a:effectLst>
                  <a:glow rad="101600">
                    <a:schemeClr val="bg1">
                      <a:alpha val="75000"/>
                    </a:schemeClr>
                  </a:glow>
                </a:effectLst>
              </a:rPr>
              <a:t> refer to the thing within a given </a:t>
            </a:r>
            <a:r>
              <a:rPr lang="en-US" b="1" i="1" dirty="0">
                <a:effectLst>
                  <a:glow rad="101600">
                    <a:schemeClr val="bg1">
                      <a:alpha val="75000"/>
                    </a:schemeClr>
                  </a:glow>
                </a:effectLst>
              </a:rPr>
              <a:t>context</a:t>
            </a:r>
            <a:r>
              <a:rPr lang="en-US" dirty="0">
                <a:effectLst>
                  <a:glow rad="101600">
                    <a:schemeClr val="bg1">
                      <a:alpha val="75000"/>
                    </a:schemeClr>
                  </a:glow>
                </a:effectLst>
              </a:rPr>
              <a:t>” (Campbell 2007).</a:t>
            </a:r>
          </a:p>
        </p:txBody>
      </p:sp>
    </p:spTree>
    <p:extLst>
      <p:ext uri="{BB962C8B-B14F-4D97-AF65-F5344CB8AC3E}">
        <p14:creationId xmlns:p14="http://schemas.microsoft.com/office/powerpoint/2010/main" val="1099940576"/>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1" descr="NHM_symbol_gronn cut.gif"/>
          <p:cNvPicPr>
            <a:picLocks noChangeAspect="1"/>
          </p:cNvPicPr>
          <p:nvPr/>
        </p:nvPicPr>
        <p:blipFill>
          <a:blip r:embed="rId3">
            <a:alphaModFix amt="50000"/>
            <a:extLst>
              <a:ext uri="{28A0092B-C50C-407E-A947-70E740481C1C}">
                <a14:useLocalDpi xmlns:a14="http://schemas.microsoft.com/office/drawing/2010/main"/>
              </a:ext>
            </a:extLst>
          </a:blip>
          <a:srcRect/>
          <a:stretch>
            <a:fillRect/>
          </a:stretch>
        </p:blipFill>
        <p:spPr bwMode="auto">
          <a:xfrm>
            <a:off x="0" y="3738503"/>
            <a:ext cx="3039399" cy="3119498"/>
          </a:xfrm>
          <a:prstGeom prst="rect">
            <a:avLst/>
          </a:prstGeom>
          <a:noFill/>
          <a:ln>
            <a:noFill/>
          </a:ln>
          <a:extLst>
            <a:ext uri="{909E8E84-426E-40dd-AFC4-6F175D3DCCD1}">
              <a14:hiddenFill xmlns:a14="http://schemas.microsoft.com/office/drawing/2010/main">
                <a:solidFill>
                  <a:srgbClr val="FFFFFF">
                    <a:alpha val="50195"/>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435772" y="596480"/>
            <a:ext cx="2913926" cy="296392"/>
          </a:xfrm>
          <a:prstGeom prst="rect">
            <a:avLst/>
          </a:prstGeom>
        </p:spPr>
        <p:txBody>
          <a:bodyPr wrap="none" lIns="80165" tIns="40083" rIns="80165" bIns="40083">
            <a:spAutoFit/>
          </a:bodyPr>
          <a:lstStyle/>
          <a:p>
            <a:r>
              <a:rPr lang="en-US" sz="1400" i="1" dirty="0"/>
              <a:t>Many things (in GBIF) are </a:t>
            </a:r>
            <a:r>
              <a:rPr lang="en-US" sz="1400" i="1" dirty="0"/>
              <a:t>named </a:t>
            </a:r>
            <a:r>
              <a:rPr lang="en-US" sz="1400" b="1" i="1" dirty="0"/>
              <a:t>123</a:t>
            </a:r>
            <a:endParaRPr lang="en-US" sz="1400" b="1" i="1" dirty="0"/>
          </a:p>
        </p:txBody>
      </p:sp>
      <p:sp>
        <p:nvSpPr>
          <p:cNvPr id="6" name="Slide Number Placeholder 5"/>
          <p:cNvSpPr>
            <a:spLocks noGrp="1"/>
          </p:cNvSpPr>
          <p:nvPr>
            <p:ph type="sldNum" sz="quarter" idx="12"/>
          </p:nvPr>
        </p:nvSpPr>
        <p:spPr>
          <a:xfrm>
            <a:off x="6630811" y="6446081"/>
            <a:ext cx="2133600" cy="365125"/>
          </a:xfrm>
        </p:spPr>
        <p:txBody>
          <a:bodyPr lIns="80165" tIns="40083" rIns="80165" bIns="40083"/>
          <a:lstStyle/>
          <a:p>
            <a:fld id="{E77FEE44-A28B-B248-B601-6D9EF2DB9099}" type="slidenum">
              <a:rPr lang="en-US" smtClean="0"/>
              <a:t>24</a:t>
            </a:fld>
            <a:endParaRPr lang="en-US"/>
          </a:p>
        </p:txBody>
      </p:sp>
      <p:grpSp>
        <p:nvGrpSpPr>
          <p:cNvPr id="51" name="Group 50"/>
          <p:cNvGrpSpPr/>
          <p:nvPr/>
        </p:nvGrpSpPr>
        <p:grpSpPr>
          <a:xfrm>
            <a:off x="4524027" y="105200"/>
            <a:ext cx="2364762" cy="3720645"/>
            <a:chOff x="4918689" y="109470"/>
            <a:chExt cx="2764226" cy="4103045"/>
          </a:xfrm>
        </p:grpSpPr>
        <p:pic>
          <p:nvPicPr>
            <p:cNvPr id="16" name="Picture 15" descr="cas0027852.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62486" y="109470"/>
              <a:ext cx="2720429" cy="4103045"/>
            </a:xfrm>
            <a:prstGeom prst="rect">
              <a:avLst/>
            </a:prstGeom>
          </p:spPr>
        </p:pic>
        <p:sp>
          <p:nvSpPr>
            <p:cNvPr id="35" name="Rectangle 34"/>
            <p:cNvSpPr/>
            <p:nvPr/>
          </p:nvSpPr>
          <p:spPr>
            <a:xfrm>
              <a:off x="4918689" y="2585751"/>
              <a:ext cx="2720429" cy="892552"/>
            </a:xfrm>
            <a:prstGeom prst="rect">
              <a:avLst/>
            </a:prstGeom>
            <a:solidFill>
              <a:schemeClr val="accent5">
                <a:alpha val="25000"/>
              </a:schemeClr>
            </a:solidFill>
          </p:spPr>
          <p:txBody>
            <a:bodyPr wrap="square">
              <a:spAutoFit/>
            </a:bodyPr>
            <a:lstStyle/>
            <a:p>
              <a:r>
                <a:rPr lang="en-US" sz="1400" dirty="0"/>
                <a:t>Catalog </a:t>
              </a:r>
              <a:r>
                <a:rPr lang="en-US" sz="1400" dirty="0"/>
                <a:t>number: 123</a:t>
              </a:r>
            </a:p>
            <a:p>
              <a:r>
                <a:rPr lang="en-US" sz="1100" dirty="0"/>
                <a:t>GBIF ID: </a:t>
              </a:r>
              <a:r>
                <a:rPr lang="en-US" sz="1100" dirty="0">
                  <a:latin typeface="Calibri" charset="0"/>
                </a:rPr>
                <a:t>543392241</a:t>
              </a:r>
              <a:endParaRPr lang="en-US" sz="1100" dirty="0"/>
            </a:p>
            <a:p>
              <a:r>
                <a:rPr lang="en-US" sz="1100" dirty="0"/>
                <a:t>urn:catalog:CAS:BOT:</a:t>
              </a:r>
              <a:r>
                <a:rPr lang="en-US" sz="1100" dirty="0"/>
                <a:t>123</a:t>
              </a:r>
            </a:p>
            <a:p>
              <a:r>
                <a:rPr lang="en-US" sz="1100" i="1" dirty="0" err="1"/>
                <a:t>Bigelowia</a:t>
              </a:r>
              <a:r>
                <a:rPr lang="en-US" sz="1100" i="1" dirty="0"/>
                <a:t> </a:t>
              </a:r>
              <a:r>
                <a:rPr lang="en-US" sz="1100" i="1" dirty="0" err="1"/>
                <a:t>juncea</a:t>
              </a:r>
              <a:endParaRPr lang="en-US" sz="1100" i="1" dirty="0"/>
            </a:p>
          </p:txBody>
        </p:sp>
      </p:grpSp>
      <p:grpSp>
        <p:nvGrpSpPr>
          <p:cNvPr id="54" name="Group 53"/>
          <p:cNvGrpSpPr/>
          <p:nvPr/>
        </p:nvGrpSpPr>
        <p:grpSpPr>
          <a:xfrm>
            <a:off x="7219218" y="3613404"/>
            <a:ext cx="1821204" cy="2877246"/>
            <a:chOff x="8413974" y="4039526"/>
            <a:chExt cx="2128848" cy="3172963"/>
          </a:xfrm>
        </p:grpSpPr>
        <p:pic>
          <p:nvPicPr>
            <p:cNvPr id="36" name="Picture 35" descr="H1082520.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13974" y="4039526"/>
              <a:ext cx="2112492" cy="3172963"/>
            </a:xfrm>
            <a:prstGeom prst="rect">
              <a:avLst/>
            </a:prstGeom>
          </p:spPr>
        </p:pic>
        <p:sp>
          <p:nvSpPr>
            <p:cNvPr id="37" name="Rectangle 36"/>
            <p:cNvSpPr/>
            <p:nvPr/>
          </p:nvSpPr>
          <p:spPr>
            <a:xfrm>
              <a:off x="8413974" y="5683385"/>
              <a:ext cx="2128848" cy="892552"/>
            </a:xfrm>
            <a:prstGeom prst="rect">
              <a:avLst/>
            </a:prstGeom>
            <a:solidFill>
              <a:schemeClr val="accent5">
                <a:alpha val="25000"/>
              </a:schemeClr>
            </a:solidFill>
          </p:spPr>
          <p:txBody>
            <a:bodyPr wrap="square">
              <a:spAutoFit/>
            </a:bodyPr>
            <a:lstStyle/>
            <a:p>
              <a:r>
                <a:rPr lang="en-US" sz="1400" dirty="0"/>
                <a:t>Catalog </a:t>
              </a:r>
              <a:r>
                <a:rPr lang="en-US" sz="1400" dirty="0"/>
                <a:t>number: 123</a:t>
              </a:r>
            </a:p>
            <a:p>
              <a:r>
                <a:rPr lang="en-US" sz="1100" dirty="0"/>
                <a:t>GBIF ID: </a:t>
              </a:r>
              <a:r>
                <a:rPr lang="en-US" sz="1100" dirty="0"/>
                <a:t>1030591721</a:t>
              </a:r>
              <a:endParaRPr lang="en-US" sz="1100" dirty="0"/>
            </a:p>
            <a:p>
              <a:r>
                <a:rPr lang="en-US" sz="1100" dirty="0"/>
                <a:t>UAMb:Herb:</a:t>
              </a:r>
              <a:r>
                <a:rPr lang="en-US" sz="1100" dirty="0"/>
                <a:t>123</a:t>
              </a:r>
            </a:p>
            <a:p>
              <a:r>
                <a:rPr lang="en-US" sz="1100" i="1" dirty="0"/>
                <a:t>Sphagnum </a:t>
              </a:r>
              <a:r>
                <a:rPr lang="en-US" sz="1100" i="1" dirty="0" err="1"/>
                <a:t>girgensohnii</a:t>
              </a:r>
              <a:endParaRPr lang="en-US" sz="1100" i="1" dirty="0"/>
            </a:p>
          </p:txBody>
        </p:sp>
      </p:grpSp>
      <p:grpSp>
        <p:nvGrpSpPr>
          <p:cNvPr id="44" name="Group 43"/>
          <p:cNvGrpSpPr/>
          <p:nvPr/>
        </p:nvGrpSpPr>
        <p:grpSpPr>
          <a:xfrm>
            <a:off x="4030293" y="3994552"/>
            <a:ext cx="3076882" cy="2741854"/>
            <a:chOff x="128367" y="1099082"/>
            <a:chExt cx="3596640" cy="3023656"/>
          </a:xfrm>
        </p:grpSpPr>
        <p:pic>
          <p:nvPicPr>
            <p:cNvPr id="38" name="Picture 37" descr="kruegeri_Niepelt_Papilio_erlacus_MNHU_1A.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8367" y="1099082"/>
              <a:ext cx="3596640" cy="2702560"/>
            </a:xfrm>
            <a:prstGeom prst="rect">
              <a:avLst/>
            </a:prstGeom>
          </p:spPr>
        </p:pic>
        <p:sp>
          <p:nvSpPr>
            <p:cNvPr id="39" name="Rectangle 38"/>
            <p:cNvSpPr/>
            <p:nvPr/>
          </p:nvSpPr>
          <p:spPr>
            <a:xfrm>
              <a:off x="128367" y="3414852"/>
              <a:ext cx="3596640" cy="707886"/>
            </a:xfrm>
            <a:prstGeom prst="rect">
              <a:avLst/>
            </a:prstGeom>
            <a:solidFill>
              <a:schemeClr val="accent5">
                <a:alpha val="25000"/>
              </a:schemeClr>
            </a:solidFill>
          </p:spPr>
          <p:txBody>
            <a:bodyPr wrap="square">
              <a:spAutoFit/>
            </a:bodyPr>
            <a:lstStyle/>
            <a:p>
              <a:r>
                <a:rPr lang="en-US" sz="1400" dirty="0"/>
                <a:t>Catalog </a:t>
              </a:r>
              <a:r>
                <a:rPr lang="en-US" sz="1400" dirty="0"/>
                <a:t>number: 123</a:t>
              </a:r>
            </a:p>
            <a:p>
              <a:r>
                <a:rPr lang="en-US" sz="1100" dirty="0"/>
                <a:t>GBIF ID</a:t>
              </a:r>
              <a:r>
                <a:rPr lang="en-US" sz="1100" dirty="0"/>
                <a:t>: 893477175</a:t>
              </a:r>
              <a:endParaRPr lang="en-US" sz="1100" dirty="0"/>
            </a:p>
            <a:p>
              <a:r>
                <a:rPr lang="en-US" sz="1100" i="1" dirty="0" err="1"/>
                <a:t>Parides</a:t>
              </a:r>
              <a:r>
                <a:rPr lang="en-US" sz="1100" i="1" dirty="0"/>
                <a:t> </a:t>
              </a:r>
              <a:r>
                <a:rPr lang="en-US" sz="1100" i="1" dirty="0" err="1"/>
                <a:t>erithalion</a:t>
              </a:r>
              <a:endParaRPr lang="en-US" sz="1100" i="1" dirty="0"/>
            </a:p>
          </p:txBody>
        </p:sp>
      </p:grpSp>
      <p:grpSp>
        <p:nvGrpSpPr>
          <p:cNvPr id="48" name="Group 47"/>
          <p:cNvGrpSpPr/>
          <p:nvPr/>
        </p:nvGrpSpPr>
        <p:grpSpPr>
          <a:xfrm>
            <a:off x="2521917" y="1030332"/>
            <a:ext cx="1953982" cy="2899658"/>
            <a:chOff x="6046490" y="4365173"/>
            <a:chExt cx="2284056" cy="3197678"/>
          </a:xfrm>
        </p:grpSpPr>
        <p:pic>
          <p:nvPicPr>
            <p:cNvPr id="40" name="Picture 39" descr="123.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046490" y="4365173"/>
              <a:ext cx="2284056" cy="3197678"/>
            </a:xfrm>
            <a:prstGeom prst="rect">
              <a:avLst/>
            </a:prstGeom>
          </p:spPr>
        </p:pic>
        <p:sp>
          <p:nvSpPr>
            <p:cNvPr id="41" name="Rectangle 40"/>
            <p:cNvSpPr/>
            <p:nvPr/>
          </p:nvSpPr>
          <p:spPr>
            <a:xfrm>
              <a:off x="6046490" y="4552531"/>
              <a:ext cx="2284056" cy="707886"/>
            </a:xfrm>
            <a:prstGeom prst="rect">
              <a:avLst/>
            </a:prstGeom>
            <a:solidFill>
              <a:schemeClr val="accent5">
                <a:alpha val="25000"/>
              </a:schemeClr>
            </a:solidFill>
          </p:spPr>
          <p:txBody>
            <a:bodyPr wrap="square">
              <a:spAutoFit/>
            </a:bodyPr>
            <a:lstStyle/>
            <a:p>
              <a:r>
                <a:rPr lang="en-US" sz="1400" dirty="0"/>
                <a:t>Catalog </a:t>
              </a:r>
              <a:r>
                <a:rPr lang="en-US" sz="1400" dirty="0"/>
                <a:t>number: 123</a:t>
              </a:r>
            </a:p>
            <a:p>
              <a:r>
                <a:rPr lang="en-US" sz="1100" dirty="0"/>
                <a:t>GBIF ID</a:t>
              </a:r>
              <a:r>
                <a:rPr lang="en-US" sz="1100" dirty="0"/>
                <a:t>: 1050327334</a:t>
              </a:r>
              <a:endParaRPr lang="en-US" sz="1100" dirty="0"/>
            </a:p>
            <a:p>
              <a:r>
                <a:rPr lang="en-US" sz="1100" i="1" dirty="0"/>
                <a:t>Cinchona </a:t>
              </a:r>
              <a:r>
                <a:rPr lang="en-US" sz="1100" i="1" dirty="0" err="1"/>
                <a:t>ledgeriana</a:t>
              </a:r>
              <a:endParaRPr lang="en-US" sz="1100" i="1" dirty="0"/>
            </a:p>
          </p:txBody>
        </p:sp>
      </p:grpSp>
      <p:grpSp>
        <p:nvGrpSpPr>
          <p:cNvPr id="45" name="Group 44"/>
          <p:cNvGrpSpPr/>
          <p:nvPr/>
        </p:nvGrpSpPr>
        <p:grpSpPr>
          <a:xfrm>
            <a:off x="1623876" y="4411527"/>
            <a:ext cx="2335866" cy="1899376"/>
            <a:chOff x="128367" y="4270410"/>
            <a:chExt cx="2730449" cy="2094590"/>
          </a:xfrm>
        </p:grpSpPr>
        <p:pic>
          <p:nvPicPr>
            <p:cNvPr id="42" name="Picture 41" descr="umbcan3.jp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28368" y="4270410"/>
              <a:ext cx="2730448" cy="2094590"/>
            </a:xfrm>
            <a:prstGeom prst="rect">
              <a:avLst/>
            </a:prstGeom>
          </p:spPr>
        </p:pic>
        <p:sp>
          <p:nvSpPr>
            <p:cNvPr id="43" name="Rectangle 42"/>
            <p:cNvSpPr/>
            <p:nvPr/>
          </p:nvSpPr>
          <p:spPr>
            <a:xfrm>
              <a:off x="128367" y="4273103"/>
              <a:ext cx="2707337" cy="707886"/>
            </a:xfrm>
            <a:prstGeom prst="rect">
              <a:avLst/>
            </a:prstGeom>
            <a:solidFill>
              <a:schemeClr val="accent5">
                <a:alpha val="25000"/>
              </a:schemeClr>
            </a:solidFill>
          </p:spPr>
          <p:txBody>
            <a:bodyPr wrap="square">
              <a:spAutoFit/>
            </a:bodyPr>
            <a:lstStyle/>
            <a:p>
              <a:r>
                <a:rPr lang="en-US" sz="1400" dirty="0">
                  <a:solidFill>
                    <a:schemeClr val="bg1"/>
                  </a:solidFill>
                </a:rPr>
                <a:t>Catalog </a:t>
              </a:r>
              <a:r>
                <a:rPr lang="en-US" sz="1400" dirty="0">
                  <a:solidFill>
                    <a:schemeClr val="bg1"/>
                  </a:solidFill>
                </a:rPr>
                <a:t>number: 123</a:t>
              </a:r>
            </a:p>
            <a:p>
              <a:r>
                <a:rPr lang="en-US" sz="1100" dirty="0">
                  <a:solidFill>
                    <a:schemeClr val="bg1"/>
                  </a:solidFill>
                </a:rPr>
                <a:t>GBIF ID</a:t>
              </a:r>
              <a:r>
                <a:rPr lang="en-US" sz="1100" dirty="0">
                  <a:solidFill>
                    <a:schemeClr val="bg1"/>
                  </a:solidFill>
                </a:rPr>
                <a:t>: 231564351</a:t>
              </a:r>
              <a:endParaRPr lang="en-US" sz="1100" dirty="0">
                <a:solidFill>
                  <a:schemeClr val="bg1"/>
                </a:solidFill>
              </a:endParaRPr>
            </a:p>
            <a:p>
              <a:r>
                <a:rPr lang="en-US" sz="1100" i="1" dirty="0" err="1">
                  <a:solidFill>
                    <a:schemeClr val="bg1"/>
                  </a:solidFill>
                </a:rPr>
                <a:t>Umbrina</a:t>
              </a:r>
              <a:r>
                <a:rPr lang="en-US" sz="1100" i="1" dirty="0">
                  <a:solidFill>
                    <a:schemeClr val="bg1"/>
                  </a:solidFill>
                </a:rPr>
                <a:t> </a:t>
              </a:r>
              <a:r>
                <a:rPr lang="en-US" sz="1100" i="1" dirty="0" err="1">
                  <a:solidFill>
                    <a:schemeClr val="bg1"/>
                  </a:solidFill>
                </a:rPr>
                <a:t>canariensis</a:t>
              </a:r>
              <a:endParaRPr lang="en-US" sz="1100" i="1" dirty="0">
                <a:solidFill>
                  <a:schemeClr val="bg1"/>
                </a:solidFill>
              </a:endParaRPr>
            </a:p>
          </p:txBody>
        </p:sp>
      </p:grpSp>
      <p:grpSp>
        <p:nvGrpSpPr>
          <p:cNvPr id="50" name="Group 49"/>
          <p:cNvGrpSpPr/>
          <p:nvPr/>
        </p:nvGrpSpPr>
        <p:grpSpPr>
          <a:xfrm>
            <a:off x="6956911" y="99268"/>
            <a:ext cx="2099812" cy="3382907"/>
            <a:chOff x="3099687" y="3801642"/>
            <a:chExt cx="2454520" cy="3730595"/>
          </a:xfrm>
        </p:grpSpPr>
        <p:pic>
          <p:nvPicPr>
            <p:cNvPr id="47" name="Picture 46" descr="96.jp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143483" y="3801642"/>
              <a:ext cx="2410724" cy="3730595"/>
            </a:xfrm>
            <a:prstGeom prst="rect">
              <a:avLst/>
            </a:prstGeom>
          </p:spPr>
        </p:pic>
        <p:sp>
          <p:nvSpPr>
            <p:cNvPr id="49" name="Rectangle 48"/>
            <p:cNvSpPr/>
            <p:nvPr/>
          </p:nvSpPr>
          <p:spPr>
            <a:xfrm>
              <a:off x="3099687" y="5607573"/>
              <a:ext cx="2410723" cy="707886"/>
            </a:xfrm>
            <a:prstGeom prst="rect">
              <a:avLst/>
            </a:prstGeom>
            <a:solidFill>
              <a:schemeClr val="accent5">
                <a:alpha val="25000"/>
              </a:schemeClr>
            </a:solidFill>
          </p:spPr>
          <p:txBody>
            <a:bodyPr wrap="square">
              <a:spAutoFit/>
            </a:bodyPr>
            <a:lstStyle/>
            <a:p>
              <a:r>
                <a:rPr lang="en-US" sz="1400" dirty="0"/>
                <a:t>Catalog </a:t>
              </a:r>
              <a:r>
                <a:rPr lang="en-US" sz="1400" dirty="0"/>
                <a:t>number: 123</a:t>
              </a:r>
            </a:p>
            <a:p>
              <a:r>
                <a:rPr lang="en-US" sz="1100" dirty="0"/>
                <a:t>GBIF ID</a:t>
              </a:r>
              <a:r>
                <a:rPr lang="en-US" sz="1100" dirty="0"/>
                <a:t>: 931031820</a:t>
              </a:r>
              <a:endParaRPr lang="en-US" sz="1100" dirty="0"/>
            </a:p>
            <a:p>
              <a:r>
                <a:rPr lang="en-US" sz="1100" i="1" dirty="0" err="1"/>
                <a:t>Bromus</a:t>
              </a:r>
              <a:r>
                <a:rPr lang="en-US" sz="1100" i="1" dirty="0"/>
                <a:t> </a:t>
              </a:r>
              <a:r>
                <a:rPr lang="en-US" sz="1100" i="1" dirty="0" err="1"/>
                <a:t>kalmii</a:t>
              </a:r>
              <a:endParaRPr lang="en-US" sz="1100" i="1" dirty="0"/>
            </a:p>
          </p:txBody>
        </p:sp>
      </p:grpSp>
      <p:grpSp>
        <p:nvGrpSpPr>
          <p:cNvPr id="53" name="Group 52"/>
          <p:cNvGrpSpPr/>
          <p:nvPr/>
        </p:nvGrpSpPr>
        <p:grpSpPr>
          <a:xfrm>
            <a:off x="82236" y="984060"/>
            <a:ext cx="2388103" cy="3375125"/>
            <a:chOff x="7751312" y="153845"/>
            <a:chExt cx="2791510" cy="3722013"/>
          </a:xfrm>
        </p:grpSpPr>
        <p:pic>
          <p:nvPicPr>
            <p:cNvPr id="15" name="Picture 14" descr="0123.jpg"/>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751312" y="153845"/>
              <a:ext cx="2791510" cy="3722013"/>
            </a:xfrm>
            <a:prstGeom prst="rect">
              <a:avLst/>
            </a:prstGeom>
          </p:spPr>
        </p:pic>
        <p:sp>
          <p:nvSpPr>
            <p:cNvPr id="33" name="Rectangle 32"/>
            <p:cNvSpPr/>
            <p:nvPr/>
          </p:nvSpPr>
          <p:spPr>
            <a:xfrm>
              <a:off x="7751312" y="2460848"/>
              <a:ext cx="2775154" cy="1137020"/>
            </a:xfrm>
            <a:prstGeom prst="rect">
              <a:avLst/>
            </a:prstGeom>
            <a:solidFill>
              <a:schemeClr val="accent5">
                <a:alpha val="25000"/>
              </a:schemeClr>
            </a:solidFill>
          </p:spPr>
          <p:txBody>
            <a:bodyPr wrap="square">
              <a:spAutoFit/>
            </a:bodyPr>
            <a:lstStyle/>
            <a:p>
              <a:r>
                <a:rPr lang="en-US" sz="1400" dirty="0"/>
                <a:t>Catalog </a:t>
              </a:r>
              <a:r>
                <a:rPr lang="en-US" sz="1400" dirty="0"/>
                <a:t>number: 123</a:t>
              </a:r>
            </a:p>
            <a:p>
              <a:r>
                <a:rPr lang="en-US" sz="1400" dirty="0"/>
                <a:t>GBIF ID: 283363</a:t>
              </a:r>
            </a:p>
            <a:p>
              <a:r>
                <a:rPr lang="en-US" sz="1100" dirty="0"/>
                <a:t>urn:occurrence:Arctos:MVZ:Egg:123:</a:t>
              </a:r>
              <a:r>
                <a:rPr lang="en-US" sz="1100" dirty="0"/>
                <a:t>164</a:t>
              </a:r>
            </a:p>
            <a:p>
              <a:r>
                <a:rPr lang="en-US" sz="1100" i="1" dirty="0" err="1"/>
                <a:t>Mercurialis</a:t>
              </a:r>
              <a:r>
                <a:rPr lang="en-US" sz="1100" i="1" dirty="0"/>
                <a:t> </a:t>
              </a:r>
              <a:r>
                <a:rPr lang="en-US" sz="1100" i="1" dirty="0" err="1"/>
                <a:t>ovata</a:t>
              </a:r>
              <a:endParaRPr lang="en-US" sz="1100" i="1" dirty="0"/>
            </a:p>
          </p:txBody>
        </p:sp>
      </p:grpSp>
      <p:grpSp>
        <p:nvGrpSpPr>
          <p:cNvPr id="46" name="Group 45"/>
          <p:cNvGrpSpPr/>
          <p:nvPr/>
        </p:nvGrpSpPr>
        <p:grpSpPr>
          <a:xfrm>
            <a:off x="100218" y="5118577"/>
            <a:ext cx="2316094" cy="1603943"/>
            <a:chOff x="42924" y="5683385"/>
            <a:chExt cx="2707337" cy="1768793"/>
          </a:xfrm>
        </p:grpSpPr>
        <p:pic>
          <p:nvPicPr>
            <p:cNvPr id="12" name="Picture 11" descr="00123.jpg"/>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2924" y="5683385"/>
              <a:ext cx="2707337" cy="1768793"/>
            </a:xfrm>
            <a:prstGeom prst="rect">
              <a:avLst/>
            </a:prstGeom>
          </p:spPr>
        </p:pic>
        <p:sp>
          <p:nvSpPr>
            <p:cNvPr id="13" name="Rectangle 12"/>
            <p:cNvSpPr/>
            <p:nvPr/>
          </p:nvSpPr>
          <p:spPr>
            <a:xfrm>
              <a:off x="42924" y="6315459"/>
              <a:ext cx="2707337" cy="1086109"/>
            </a:xfrm>
            <a:prstGeom prst="rect">
              <a:avLst/>
            </a:prstGeom>
            <a:solidFill>
              <a:schemeClr val="accent5">
                <a:alpha val="25000"/>
              </a:schemeClr>
            </a:solidFill>
          </p:spPr>
          <p:txBody>
            <a:bodyPr wrap="square">
              <a:spAutoFit/>
            </a:bodyPr>
            <a:lstStyle/>
            <a:p>
              <a:r>
                <a:rPr lang="en-US" sz="1400" dirty="0"/>
                <a:t>Catalog </a:t>
              </a:r>
              <a:r>
                <a:rPr lang="en-US" sz="1400" dirty="0"/>
                <a:t>number: 123</a:t>
              </a:r>
            </a:p>
            <a:p>
              <a:r>
                <a:rPr lang="en-US" sz="1100" dirty="0"/>
                <a:t>GBIF ID: </a:t>
              </a:r>
              <a:r>
                <a:rPr lang="en-US" sz="1100" dirty="0"/>
                <a:t>896547722</a:t>
              </a:r>
              <a:endParaRPr lang="en-US" sz="1100" dirty="0"/>
            </a:p>
            <a:p>
              <a:r>
                <a:rPr lang="en-US" sz="1100" dirty="0"/>
                <a:t>urn:occurrence:Arctos:MVZ:Egg</a:t>
              </a:r>
              <a:r>
                <a:rPr lang="en-US" sz="1100" dirty="0"/>
                <a:t>:123:</a:t>
              </a:r>
              <a:r>
                <a:rPr lang="en-US" sz="1100" dirty="0"/>
                <a:t>164</a:t>
              </a:r>
            </a:p>
            <a:p>
              <a:r>
                <a:rPr lang="en-US" sz="1100" i="1" dirty="0" err="1"/>
                <a:t>Contopus</a:t>
              </a:r>
              <a:r>
                <a:rPr lang="en-US" sz="1100" i="1" dirty="0"/>
                <a:t> </a:t>
              </a:r>
              <a:r>
                <a:rPr lang="en-US" sz="1100" i="1" dirty="0" err="1"/>
                <a:t>sordidulus</a:t>
              </a:r>
              <a:r>
                <a:rPr lang="en-US" sz="1100" i="1" dirty="0"/>
                <a:t> </a:t>
              </a:r>
              <a:r>
                <a:rPr lang="en-US" sz="1100" i="1" dirty="0" err="1"/>
                <a:t>veliei</a:t>
              </a:r>
              <a:endParaRPr lang="en-US" sz="1100" i="1" dirty="0"/>
            </a:p>
          </p:txBody>
        </p:sp>
      </p:grpSp>
      <p:sp>
        <p:nvSpPr>
          <p:cNvPr id="2" name="Title 1"/>
          <p:cNvSpPr>
            <a:spLocks noGrp="1"/>
          </p:cNvSpPr>
          <p:nvPr>
            <p:ph type="title"/>
          </p:nvPr>
        </p:nvSpPr>
        <p:spPr>
          <a:xfrm>
            <a:off x="36722" y="9200"/>
            <a:ext cx="5463078" cy="587281"/>
          </a:xfrm>
        </p:spPr>
        <p:txBody>
          <a:bodyPr>
            <a:noAutofit/>
          </a:bodyPr>
          <a:lstStyle/>
          <a:p>
            <a:r>
              <a:rPr lang="en-US" sz="3500" dirty="0"/>
              <a:t>Name ambiguity: </a:t>
            </a:r>
            <a:r>
              <a:rPr lang="en-US" sz="3500"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123</a:t>
            </a:r>
            <a:endParaRPr lang="en-US" sz="3500" i="1" dirty="0"/>
          </a:p>
        </p:txBody>
      </p:sp>
    </p:spTree>
    <p:extLst>
      <p:ext uri="{BB962C8B-B14F-4D97-AF65-F5344CB8AC3E}">
        <p14:creationId xmlns:p14="http://schemas.microsoft.com/office/powerpoint/2010/main" val="26556424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NHM_symbol_gronn cut.gif"/>
          <p:cNvPicPr>
            <a:picLocks noChangeAspect="1"/>
          </p:cNvPicPr>
          <p:nvPr/>
        </p:nvPicPr>
        <p:blipFill>
          <a:blip r:embed="rId3">
            <a:alphaModFix amt="30000"/>
            <a:extLst>
              <a:ext uri="{BEBA8EAE-BF5A-486C-A8C5-ECC9F3942E4B}">
                <a14:imgProps xmlns:a14="http://schemas.microsoft.com/office/drawing/2010/main">
                  <a14:imgLayer r:embed="rId4">
                    <a14:imgEffect>
                      <a14:brightnessContrast bright="15000" contrast="-15000"/>
                    </a14:imgEffect>
                  </a14:imgLayer>
                </a14:imgProps>
              </a:ext>
              <a:ext uri="{28A0092B-C50C-407E-A947-70E740481C1C}">
                <a14:useLocalDpi xmlns:a14="http://schemas.microsoft.com/office/drawing/2010/main"/>
              </a:ext>
            </a:extLst>
          </a:blip>
          <a:srcRect/>
          <a:stretch>
            <a:fillRect/>
          </a:stretch>
        </p:blipFill>
        <p:spPr bwMode="auto">
          <a:xfrm>
            <a:off x="31569" y="3738502"/>
            <a:ext cx="3039399" cy="3119498"/>
          </a:xfrm>
          <a:prstGeom prst="rect">
            <a:avLst/>
          </a:prstGeom>
          <a:noFill/>
          <a:ln>
            <a:noFill/>
          </a:ln>
          <a:extLst>
            <a:ext uri="{909E8E84-426E-40dd-AFC4-6F175D3DCCD1}">
              <a14:hiddenFill xmlns:a14="http://schemas.microsoft.com/office/drawing/2010/main">
                <a:solidFill>
                  <a:srgbClr val="FFFFFF">
                    <a:alpha val="50195"/>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2" y="1933722"/>
            <a:ext cx="8051037" cy="1143000"/>
          </a:xfrm>
        </p:spPr>
        <p:txBody>
          <a:bodyPr>
            <a:normAutofit/>
          </a:bodyPr>
          <a:lstStyle/>
          <a:p>
            <a:r>
              <a:rPr lang="en-US" sz="5900" dirty="0">
                <a:solidFill>
                  <a:srgbClr val="3366FF"/>
                </a:solidFill>
              </a:rPr>
              <a:t>http </a:t>
            </a:r>
            <a:r>
              <a:rPr lang="en-US" sz="5900" dirty="0">
                <a:solidFill>
                  <a:schemeClr val="bg1">
                    <a:lumMod val="50000"/>
                  </a:schemeClr>
                </a:solidFill>
              </a:rPr>
              <a:t>– </a:t>
            </a:r>
            <a:r>
              <a:rPr lang="en-US" sz="5900" dirty="0">
                <a:solidFill>
                  <a:srgbClr val="008000"/>
                </a:solidFill>
              </a:rPr>
              <a:t>PURL </a:t>
            </a:r>
            <a:r>
              <a:rPr lang="en-US" sz="5900" dirty="0">
                <a:solidFill>
                  <a:srgbClr val="7F7F7F"/>
                </a:solidFill>
              </a:rPr>
              <a:t>– </a:t>
            </a:r>
            <a:r>
              <a:rPr lang="en-US" sz="5900" dirty="0">
                <a:solidFill>
                  <a:srgbClr val="FF0000"/>
                </a:solidFill>
              </a:rPr>
              <a:t>UUID </a:t>
            </a:r>
          </a:p>
        </p:txBody>
      </p:sp>
      <p:sp>
        <p:nvSpPr>
          <p:cNvPr id="3" name="Content Placeholder 2"/>
          <p:cNvSpPr>
            <a:spLocks noGrp="1"/>
          </p:cNvSpPr>
          <p:nvPr>
            <p:ph idx="1"/>
          </p:nvPr>
        </p:nvSpPr>
        <p:spPr>
          <a:xfrm>
            <a:off x="457202" y="3320576"/>
            <a:ext cx="8498196" cy="781620"/>
          </a:xfrm>
        </p:spPr>
        <p:txBody>
          <a:bodyPr>
            <a:normAutofit/>
          </a:bodyPr>
          <a:lstStyle/>
          <a:p>
            <a:r>
              <a:rPr lang="en-US" sz="2300" dirty="0">
                <a:solidFill>
                  <a:srgbClr val="0000FF"/>
                </a:solidFill>
                <a:effectLst>
                  <a:glow rad="152400">
                    <a:schemeClr val="bg1">
                      <a:alpha val="75000"/>
                    </a:schemeClr>
                  </a:glow>
                </a:effectLst>
              </a:rPr>
              <a:t>http://</a:t>
            </a:r>
            <a:r>
              <a:rPr lang="en-US" sz="2300" dirty="0" err="1">
                <a:solidFill>
                  <a:srgbClr val="008000"/>
                </a:solidFill>
                <a:effectLst>
                  <a:glow rad="152400">
                    <a:schemeClr val="bg1">
                      <a:alpha val="75000"/>
                    </a:schemeClr>
                  </a:glow>
                </a:effectLst>
              </a:rPr>
              <a:t>purl.org</a:t>
            </a:r>
            <a:r>
              <a:rPr lang="en-US" sz="2300" dirty="0">
                <a:solidFill>
                  <a:srgbClr val="008000"/>
                </a:solidFill>
                <a:effectLst>
                  <a:glow rad="152400">
                    <a:schemeClr val="bg1">
                      <a:alpha val="75000"/>
                    </a:schemeClr>
                  </a:glow>
                </a:effectLst>
              </a:rPr>
              <a:t>/</a:t>
            </a:r>
            <a:r>
              <a:rPr lang="en-US" sz="2300" dirty="0" err="1">
                <a:solidFill>
                  <a:srgbClr val="008000"/>
                </a:solidFill>
                <a:effectLst>
                  <a:glow rad="152400">
                    <a:schemeClr val="bg1">
                      <a:alpha val="75000"/>
                    </a:schemeClr>
                  </a:glow>
                </a:effectLst>
              </a:rPr>
              <a:t>nhmuio</a:t>
            </a:r>
            <a:r>
              <a:rPr lang="en-US" sz="2300" dirty="0">
                <a:solidFill>
                  <a:srgbClr val="008000"/>
                </a:solidFill>
                <a:effectLst>
                  <a:glow rad="152400">
                    <a:schemeClr val="bg1">
                      <a:alpha val="75000"/>
                    </a:schemeClr>
                  </a:glow>
                </a:effectLst>
              </a:rPr>
              <a:t>/id/</a:t>
            </a:r>
            <a:r>
              <a:rPr lang="hu-HU" sz="2300" dirty="0">
                <a:solidFill>
                  <a:srgbClr val="FF0000"/>
                </a:solidFill>
                <a:effectLst>
                  <a:glow rad="152400">
                    <a:schemeClr val="bg1">
                      <a:alpha val="75000"/>
                    </a:schemeClr>
                  </a:glow>
                </a:effectLst>
              </a:rPr>
              <a:t>41d9cbb4-4590-4265-8079-ca44d46d27c3</a:t>
            </a:r>
          </a:p>
          <a:p>
            <a:endParaRPr lang="en-US" sz="2000" dirty="0"/>
          </a:p>
        </p:txBody>
      </p:sp>
      <p:sp>
        <p:nvSpPr>
          <p:cNvPr id="5" name="Slide Number Placeholder 4"/>
          <p:cNvSpPr>
            <a:spLocks noGrp="1"/>
          </p:cNvSpPr>
          <p:nvPr>
            <p:ph type="sldNum" sz="quarter" idx="12"/>
          </p:nvPr>
        </p:nvSpPr>
        <p:spPr/>
        <p:txBody>
          <a:bodyPr lIns="80165" tIns="40083" rIns="80165" bIns="40083"/>
          <a:lstStyle/>
          <a:p>
            <a:fld id="{E77FEE44-A28B-B248-B601-6D9EF2DB9099}" type="slidenum">
              <a:rPr lang="en-US" smtClean="0"/>
              <a:t>25</a:t>
            </a:fld>
            <a:endParaRPr lang="en-US"/>
          </a:p>
        </p:txBody>
      </p:sp>
      <p:pic>
        <p:nvPicPr>
          <p:cNvPr id="7" name="Picture 6" descr="UiO_NHM_Seal_A_ENG.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69547" y="6388397"/>
            <a:ext cx="2149642" cy="350920"/>
          </a:xfrm>
          <a:prstGeom prst="rect">
            <a:avLst/>
          </a:prstGeom>
        </p:spPr>
      </p:pic>
      <p:pic>
        <p:nvPicPr>
          <p:cNvPr id="8" name="Picture 7" descr="GBIF-Norway-transp.png"/>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11472" y="5745478"/>
            <a:ext cx="1938691" cy="600183"/>
          </a:xfrm>
          <a:prstGeom prst="rect">
            <a:avLst/>
          </a:prstGeom>
        </p:spPr>
      </p:pic>
    </p:spTree>
    <p:extLst>
      <p:ext uri="{BB962C8B-B14F-4D97-AF65-F5344CB8AC3E}">
        <p14:creationId xmlns:p14="http://schemas.microsoft.com/office/powerpoint/2010/main" val="35482066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4-04-01 at 09.26.08 .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90804" y="108566"/>
            <a:ext cx="7810500" cy="6749444"/>
          </a:xfrm>
          <a:prstGeom prst="rect">
            <a:avLst/>
          </a:prstGeom>
        </p:spPr>
      </p:pic>
      <p:sp>
        <p:nvSpPr>
          <p:cNvPr id="2" name="Oval 1"/>
          <p:cNvSpPr/>
          <p:nvPr/>
        </p:nvSpPr>
        <p:spPr>
          <a:xfrm>
            <a:off x="6306790" y="86824"/>
            <a:ext cx="325651" cy="336523"/>
          </a:xfrm>
          <a:prstGeom prst="ellipse">
            <a:avLst/>
          </a:prstGeom>
          <a:noFill/>
          <a:ln w="25400">
            <a:solidFill>
              <a:schemeClr val="accent6"/>
            </a:solidFill>
          </a:ln>
        </p:spPr>
        <p:style>
          <a:lnRef idx="1">
            <a:schemeClr val="accent1"/>
          </a:lnRef>
          <a:fillRef idx="3">
            <a:schemeClr val="accent1"/>
          </a:fillRef>
          <a:effectRef idx="2">
            <a:schemeClr val="accent1"/>
          </a:effectRef>
          <a:fontRef idx="minor">
            <a:schemeClr val="lt1"/>
          </a:fontRef>
        </p:style>
        <p:txBody>
          <a:bodyPr lIns="91328" tIns="45666" rIns="91328" bIns="45666" rtlCol="0" anchor="ctr"/>
          <a:lstStyle/>
          <a:p>
            <a:pPr algn="ctr"/>
            <a:endParaRPr lang="en-US"/>
          </a:p>
        </p:txBody>
      </p:sp>
      <p:cxnSp>
        <p:nvCxnSpPr>
          <p:cNvPr id="5" name="Straight Arrow Connector 4"/>
          <p:cNvCxnSpPr>
            <a:endCxn id="6" idx="0"/>
          </p:cNvCxnSpPr>
          <p:nvPr/>
        </p:nvCxnSpPr>
        <p:spPr>
          <a:xfrm>
            <a:off x="7323205" y="423363"/>
            <a:ext cx="0" cy="646091"/>
          </a:xfrm>
          <a:prstGeom prst="straightConnector1">
            <a:avLst/>
          </a:prstGeom>
          <a:ln w="50800">
            <a:solidFill>
              <a:schemeClr val="accent6"/>
            </a:solidFill>
            <a:tailEnd type="arrow"/>
          </a:ln>
        </p:spPr>
        <p:style>
          <a:lnRef idx="2">
            <a:schemeClr val="accent1"/>
          </a:lnRef>
          <a:fillRef idx="0">
            <a:schemeClr val="accent1"/>
          </a:fillRef>
          <a:effectRef idx="1">
            <a:schemeClr val="accent1"/>
          </a:effectRef>
          <a:fontRef idx="minor">
            <a:schemeClr val="tx1"/>
          </a:fontRef>
        </p:style>
      </p:cxnSp>
      <p:sp>
        <p:nvSpPr>
          <p:cNvPr id="6" name="Rectangle 5"/>
          <p:cNvSpPr/>
          <p:nvPr/>
        </p:nvSpPr>
        <p:spPr>
          <a:xfrm>
            <a:off x="6205331" y="1069438"/>
            <a:ext cx="2235763" cy="753519"/>
          </a:xfrm>
          <a:prstGeom prst="rect">
            <a:avLst/>
          </a:prstGeom>
        </p:spPr>
        <p:txBody>
          <a:bodyPr wrap="square" lIns="79603" tIns="39802" rIns="79603" bIns="39802">
            <a:spAutoFit/>
          </a:bodyPr>
          <a:lstStyle/>
          <a:p>
            <a:r>
              <a:rPr lang="en-US" sz="2100" dirty="0">
                <a:solidFill>
                  <a:schemeClr val="accent6"/>
                </a:solidFill>
              </a:rPr>
              <a:t>Including machine readable formats</a:t>
            </a:r>
          </a:p>
        </p:txBody>
      </p:sp>
      <p:pic>
        <p:nvPicPr>
          <p:cNvPr id="7" name="Picture 6" descr="Screen Shot 2014-09-06 at 09.51.04 .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321017" y="1961453"/>
            <a:ext cx="3644165" cy="4613835"/>
          </a:xfrm>
          <a:prstGeom prst="rect">
            <a:avLst/>
          </a:prstGeom>
        </p:spPr>
      </p:pic>
      <p:cxnSp>
        <p:nvCxnSpPr>
          <p:cNvPr id="8" name="Straight Arrow Connector 7"/>
          <p:cNvCxnSpPr/>
          <p:nvPr/>
        </p:nvCxnSpPr>
        <p:spPr>
          <a:xfrm flipH="1">
            <a:off x="4377017" y="389480"/>
            <a:ext cx="1929768" cy="2308480"/>
          </a:xfrm>
          <a:prstGeom prst="straightConnector1">
            <a:avLst/>
          </a:prstGeom>
          <a:ln w="50800">
            <a:solidFill>
              <a:schemeClr val="accent6"/>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10997719"/>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5" name="Picture 3" descr="gray_frog.gif"/>
          <p:cNvPicPr>
            <a:picLocks noChangeAspect="1"/>
          </p:cNvPicPr>
          <p:nvPr/>
        </p:nvPicPr>
        <p:blipFill>
          <a:blip r:embed="rId3">
            <a:lum bright="4000" contrast="8000"/>
            <a:extLst>
              <a:ext uri="{28A0092B-C50C-407E-A947-70E740481C1C}">
                <a14:useLocalDpi xmlns:a14="http://schemas.microsoft.com/office/drawing/2010/main" val="0"/>
              </a:ext>
            </a:extLst>
          </a:blip>
          <a:srcRect/>
          <a:stretch>
            <a:fillRect/>
          </a:stretch>
        </p:blipFill>
        <p:spPr bwMode="auto">
          <a:xfrm>
            <a:off x="28572" y="33428"/>
            <a:ext cx="4014864" cy="6670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26" name="Rectangle 4"/>
          <p:cNvSpPr>
            <a:spLocks noChangeArrowheads="1"/>
          </p:cNvSpPr>
          <p:nvPr/>
        </p:nvSpPr>
        <p:spPr bwMode="auto">
          <a:xfrm>
            <a:off x="3271735" y="1130045"/>
            <a:ext cx="3446560" cy="462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9926" tIns="39963" rIns="79926" bIns="39963">
            <a:spAutoFit/>
          </a:bodyPr>
          <a:lstStyle/>
          <a:p>
            <a:pPr algn="r"/>
            <a:endParaRPr lang="en-US" sz="2500" dirty="0">
              <a:solidFill>
                <a:srgbClr val="7F7F7F"/>
              </a:solidFill>
            </a:endParaRPr>
          </a:p>
          <a:p>
            <a:pPr algn="r"/>
            <a:endParaRPr lang="en-US" dirty="0">
              <a:solidFill>
                <a:srgbClr val="7F7F7F"/>
              </a:solidFill>
            </a:endParaRPr>
          </a:p>
          <a:p>
            <a:pPr algn="r"/>
            <a:endParaRPr lang="en-US" dirty="0">
              <a:solidFill>
                <a:srgbClr val="7F7F7F"/>
              </a:solidFill>
            </a:endParaRPr>
          </a:p>
          <a:p>
            <a:pPr algn="r"/>
            <a:endParaRPr lang="en-US" dirty="0">
              <a:solidFill>
                <a:srgbClr val="7F7F7F"/>
              </a:solidFill>
            </a:endParaRPr>
          </a:p>
          <a:p>
            <a:pPr algn="r"/>
            <a:endParaRPr lang="en-US" dirty="0">
              <a:solidFill>
                <a:srgbClr val="7F7F7F"/>
              </a:solidFill>
            </a:endParaRPr>
          </a:p>
          <a:p>
            <a:pPr algn="r"/>
            <a:endParaRPr lang="en-US" dirty="0">
              <a:solidFill>
                <a:srgbClr val="7F7F7F"/>
              </a:solidFill>
            </a:endParaRPr>
          </a:p>
          <a:p>
            <a:pPr algn="r"/>
            <a:endParaRPr lang="en-US" dirty="0">
              <a:solidFill>
                <a:srgbClr val="7F7F7F"/>
              </a:solidFill>
            </a:endParaRPr>
          </a:p>
          <a:p>
            <a:pPr algn="r"/>
            <a:endParaRPr lang="en-US" dirty="0">
              <a:solidFill>
                <a:srgbClr val="7F7F7F"/>
              </a:solidFill>
            </a:endParaRPr>
          </a:p>
          <a:p>
            <a:pPr algn="r"/>
            <a:endParaRPr lang="en-US" dirty="0">
              <a:solidFill>
                <a:srgbClr val="7F7F7F"/>
              </a:solidFill>
            </a:endParaRPr>
          </a:p>
          <a:p>
            <a:pPr algn="r"/>
            <a:r>
              <a:rPr lang="en-US" dirty="0">
                <a:solidFill>
                  <a:srgbClr val="7F7F7F"/>
                </a:solidFill>
              </a:rPr>
              <a:t>Dag Endresen</a:t>
            </a:r>
          </a:p>
          <a:p>
            <a:pPr algn="r"/>
            <a:r>
              <a:rPr lang="en-US" dirty="0">
                <a:solidFill>
                  <a:srgbClr val="7F7F7F"/>
                </a:solidFill>
              </a:rPr>
              <a:t>dag.endresen@nhm.uio.no</a:t>
            </a:r>
          </a:p>
          <a:p>
            <a:pPr algn="r"/>
            <a:endParaRPr lang="en-US" dirty="0">
              <a:solidFill>
                <a:srgbClr val="7F7F7F"/>
              </a:solidFill>
            </a:endParaRPr>
          </a:p>
          <a:p>
            <a:pPr algn="r"/>
            <a:r>
              <a:rPr lang="en-US" dirty="0">
                <a:solidFill>
                  <a:srgbClr val="7F7F7F"/>
                </a:solidFill>
              </a:rPr>
              <a:t>Christian Svindseth</a:t>
            </a:r>
          </a:p>
          <a:p>
            <a:pPr algn="r"/>
            <a:r>
              <a:rPr lang="en-US" dirty="0">
                <a:solidFill>
                  <a:srgbClr val="7F7F7F"/>
                </a:solidFill>
              </a:rPr>
              <a:t>christian.svindseth@nhm.uio.no</a:t>
            </a:r>
          </a:p>
          <a:p>
            <a:pPr algn="r"/>
            <a:endParaRPr lang="en-US" dirty="0">
              <a:solidFill>
                <a:srgbClr val="7F7F7F"/>
              </a:solidFill>
            </a:endParaRPr>
          </a:p>
          <a:p>
            <a:pPr algn="r"/>
            <a:r>
              <a:rPr lang="en-US" dirty="0" err="1">
                <a:solidFill>
                  <a:srgbClr val="7F7F7F"/>
                </a:solidFill>
              </a:rPr>
              <a:t>gbif-drift@nhm.uio.no</a:t>
            </a:r>
            <a:endParaRPr lang="en-US" dirty="0">
              <a:solidFill>
                <a:srgbClr val="7F7F7F"/>
              </a:solidFill>
            </a:endParaRPr>
          </a:p>
        </p:txBody>
      </p:sp>
      <p:pic>
        <p:nvPicPr>
          <p:cNvPr id="103427" name="Picture 1" descr="UiO_A_SAMARBEID.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14523" y="6310973"/>
            <a:ext cx="2075310" cy="35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28" name="Picture 6" descr="UiO_NHM_A_ENG.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916725" y="2218342"/>
            <a:ext cx="3611632" cy="44338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03429" name="Picture 7" descr="GBIF Norway.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848176" y="902596"/>
            <a:ext cx="3698999" cy="1019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5455944"/>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GB" dirty="0"/>
              <a:t>Data publishing workshop at NINA, Trondheim – 29-30 October 2015</a:t>
            </a:r>
            <a:endParaRPr lang="en-GB" dirty="0"/>
          </a:p>
        </p:txBody>
      </p:sp>
      <p:sp>
        <p:nvSpPr>
          <p:cNvPr id="3" name="Title 2"/>
          <p:cNvSpPr>
            <a:spLocks noGrp="1"/>
          </p:cNvSpPr>
          <p:nvPr>
            <p:ph type="title"/>
          </p:nvPr>
        </p:nvSpPr>
        <p:spPr>
          <a:xfrm>
            <a:off x="440597" y="4714875"/>
            <a:ext cx="8054116" cy="703793"/>
          </a:xfrm>
        </p:spPr>
        <p:txBody>
          <a:bodyPr/>
          <a:lstStyle/>
          <a:p>
            <a:r>
              <a:rPr lang="en-GB" sz="2800" b="1" dirty="0" smtClean="0">
                <a:solidFill>
                  <a:srgbClr val="3E9034"/>
                </a:solidFill>
              </a:rPr>
              <a:t>Data management plan</a:t>
            </a:r>
            <a:endParaRPr lang="en-GB" sz="1800" dirty="0">
              <a:solidFill>
                <a:srgbClr val="3E9034"/>
              </a:solidFill>
            </a:endParaRPr>
          </a:p>
        </p:txBody>
      </p:sp>
      <p:sp>
        <p:nvSpPr>
          <p:cNvPr id="4" name="Text Placeholder 3"/>
          <p:cNvSpPr>
            <a:spLocks noGrp="1"/>
          </p:cNvSpPr>
          <p:nvPr>
            <p:ph type="body" idx="1"/>
          </p:nvPr>
        </p:nvSpPr>
        <p:spPr/>
        <p:txBody>
          <a:bodyPr/>
          <a:lstStyle/>
          <a:p>
            <a:r>
              <a:rPr lang="en-GB" dirty="0" smtClean="0"/>
              <a:t>Dag Endresen, GBIF Norway</a:t>
            </a:r>
            <a:endParaRPr lang="en-GB" dirty="0" smtClean="0"/>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b="75226"/>
          <a:stretch/>
        </p:blipFill>
        <p:spPr>
          <a:xfrm>
            <a:off x="0" y="1694393"/>
            <a:ext cx="9144000" cy="3020482"/>
          </a:xfrm>
          <a:prstGeom prst="rect">
            <a:avLst/>
          </a:prstGeom>
        </p:spPr>
      </p:pic>
      <p:pic>
        <p:nvPicPr>
          <p:cNvPr id="6" name="Picture 5" descr="GBIF-Norway-transp.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4213" y="0"/>
            <a:ext cx="4000500" cy="1168400"/>
          </a:xfrm>
          <a:prstGeom prst="rect">
            <a:avLst/>
          </a:prstGeom>
        </p:spPr>
      </p:pic>
    </p:spTree>
    <p:extLst>
      <p:ext uri="{BB962C8B-B14F-4D97-AF65-F5344CB8AC3E}">
        <p14:creationId xmlns:p14="http://schemas.microsoft.com/office/powerpoint/2010/main" val="1663402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GBIF-PPT_2015">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GBIF-PPT_2015</Template>
  <TotalTime>1476</TotalTime>
  <Words>2427</Words>
  <Application>Microsoft Macintosh PowerPoint</Application>
  <PresentationFormat>On-screen Show (4:3)</PresentationFormat>
  <Paragraphs>274</Paragraphs>
  <Slides>28</Slides>
  <Notes>26</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GBIF-PPT_2015</vt:lpstr>
      <vt:lpstr>Data management plan</vt:lpstr>
      <vt:lpstr>INDEX</vt:lpstr>
      <vt:lpstr>Data distribution in GBIF</vt:lpstr>
      <vt:lpstr>PowerPoint Presentation</vt:lpstr>
      <vt:lpstr>PowerPoint Presentation</vt:lpstr>
      <vt:lpstr>Data management plan</vt:lpstr>
      <vt:lpstr>Data management plan</vt:lpstr>
      <vt:lpstr>Online data archiving repository</vt:lpstr>
      <vt:lpstr>PowerPoint Presentation</vt:lpstr>
      <vt:lpstr>PowerPoint Presentation</vt:lpstr>
      <vt:lpstr>PowerPoint Presentation</vt:lpstr>
      <vt:lpstr>Publish and archive your own species occurrence data</vt:lpstr>
      <vt:lpstr>PowerPoint Presentation</vt:lpstr>
      <vt:lpstr>PowerPoint Presentation</vt:lpstr>
      <vt:lpstr>Data paper</vt:lpstr>
      <vt:lpstr>Metadata requirements</vt:lpstr>
      <vt:lpstr>Data paper workshop</vt:lpstr>
      <vt:lpstr>PowerPoint Presentation</vt:lpstr>
      <vt:lpstr>Data Standards</vt:lpstr>
      <vt:lpstr>PowerPoint Presentation</vt:lpstr>
      <vt:lpstr>PowerPoint Presentation</vt:lpstr>
      <vt:lpstr>PowerPoint Presentation</vt:lpstr>
      <vt:lpstr>PowerPoint Presentation</vt:lpstr>
      <vt:lpstr>Name ambiguity: 123</vt:lpstr>
      <vt:lpstr>http – PURL – UUID </vt:lpstr>
      <vt:lpstr>PowerPoint Presentation</vt:lpstr>
      <vt:lpstr>PowerPoint Presentation</vt:lpstr>
      <vt:lpstr>Data management plan</vt:lpstr>
    </vt:vector>
  </TitlesOfParts>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04: Data publishing practice</dc:title>
  <dc:creator>Alberto González-Talaván</dc:creator>
  <cp:lastModifiedBy>Dag Endresen</cp:lastModifiedBy>
  <cp:revision>137</cp:revision>
  <dcterms:created xsi:type="dcterms:W3CDTF">2015-09-08T13:57:14Z</dcterms:created>
  <dcterms:modified xsi:type="dcterms:W3CDTF">2015-10-27T20:08:23Z</dcterms:modified>
</cp:coreProperties>
</file>