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23" r:id="rId2"/>
    <p:sldId id="356" r:id="rId3"/>
    <p:sldId id="359" r:id="rId4"/>
    <p:sldId id="315" r:id="rId5"/>
    <p:sldId id="314" r:id="rId6"/>
    <p:sldId id="310" r:id="rId7"/>
    <p:sldId id="357" r:id="rId8"/>
    <p:sldId id="324" r:id="rId9"/>
    <p:sldId id="348" r:id="rId10"/>
    <p:sldId id="329" r:id="rId11"/>
    <p:sldId id="351" r:id="rId12"/>
    <p:sldId id="333" r:id="rId13"/>
    <p:sldId id="336" r:id="rId14"/>
    <p:sldId id="337" r:id="rId15"/>
    <p:sldId id="371" r:id="rId16"/>
    <p:sldId id="360" r:id="rId17"/>
    <p:sldId id="362" r:id="rId18"/>
    <p:sldId id="382" r:id="rId19"/>
    <p:sldId id="376" r:id="rId20"/>
    <p:sldId id="379" r:id="rId21"/>
    <p:sldId id="363" r:id="rId22"/>
    <p:sldId id="364" r:id="rId23"/>
    <p:sldId id="365" r:id="rId24"/>
    <p:sldId id="380" r:id="rId25"/>
    <p:sldId id="366" r:id="rId26"/>
    <p:sldId id="368" r:id="rId27"/>
    <p:sldId id="369" r:id="rId28"/>
    <p:sldId id="370" r:id="rId29"/>
    <p:sldId id="358" r:id="rId30"/>
    <p:sldId id="327" r:id="rId31"/>
  </p:sldIdLst>
  <p:sldSz cx="10688638" cy="7562850"/>
  <p:notesSz cx="6858000" cy="9144000"/>
  <p:defaultTextStyle>
    <a:defPPr>
      <a:defRPr lang="en-US"/>
    </a:defPPr>
    <a:lvl1pPr marL="0" algn="l" defTabSz="52124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245" algn="l" defTabSz="52124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487" algn="l" defTabSz="52124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3729" algn="l" defTabSz="52124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4973" algn="l" defTabSz="52124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215" algn="l" defTabSz="52124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7460" algn="l" defTabSz="52124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8702" algn="l" defTabSz="52124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69946" algn="l" defTabSz="52124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mpreethi Aipanjiguly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9034"/>
    <a:srgbClr val="175CA1"/>
    <a:srgbClr val="D66F27"/>
    <a:srgbClr val="006600"/>
    <a:srgbClr val="3A3A3A"/>
    <a:srgbClr val="008000"/>
    <a:srgbClr val="339837"/>
    <a:srgbClr val="FDB002"/>
    <a:srgbClr val="7E785F"/>
    <a:srgbClr val="3A35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4" autoAdjust="0"/>
    <p:restoredTop sz="86674" autoAdjust="0"/>
  </p:normalViewPr>
  <p:slideViewPr>
    <p:cSldViewPr snapToGrid="0" snapToObjects="1">
      <p:cViewPr varScale="1">
        <p:scale>
          <a:sx n="120" d="100"/>
          <a:sy n="120" d="100"/>
        </p:scale>
        <p:origin x="-544" y="-112"/>
      </p:cViewPr>
      <p:guideLst>
        <p:guide orient="horz" pos="1569"/>
        <p:guide pos="2208"/>
      </p:guideLst>
    </p:cSldViewPr>
  </p:slideViewPr>
  <p:outlineViewPr>
    <p:cViewPr>
      <p:scale>
        <a:sx n="33" d="100"/>
        <a:sy n="33" d="100"/>
      </p:scale>
      <p:origin x="0" y="10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commentAuthors" Target="commentAuthors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T:Monthly%20slides:1602:GBIF_statisti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1293334198395"/>
          <c:y val="0.0276679841897238"/>
          <c:w val="0.858755086806811"/>
          <c:h val="0.854161972443506"/>
        </c:manualLayout>
      </c:layout>
      <c:areaChart>
        <c:grouping val="standard"/>
        <c:varyColors val="0"/>
        <c:ser>
          <c:idx val="0"/>
          <c:order val="0"/>
          <c:spPr>
            <a:solidFill>
              <a:srgbClr val="328127"/>
            </a:solidFill>
            <a:ln>
              <a:solidFill>
                <a:srgbClr val="2EB135"/>
              </a:solidFill>
            </a:ln>
          </c:spPr>
          <c:dLbls>
            <c:delete val="1"/>
          </c:dLbls>
          <c:cat>
            <c:strRef>
              <c:f>'Growth in data'!$A$56:$A$153</c:f>
              <c:strCache>
                <c:ptCount val="98"/>
                <c:pt idx="0">
                  <c:v>Jan-08</c:v>
                </c:pt>
                <c:pt idx="1">
                  <c:v>Feb-08</c:v>
                </c:pt>
                <c:pt idx="2">
                  <c:v>Mar-08</c:v>
                </c:pt>
                <c:pt idx="3">
                  <c:v>Apr-08</c:v>
                </c:pt>
                <c:pt idx="4">
                  <c:v>May-08</c:v>
                </c:pt>
                <c:pt idx="5">
                  <c:v>Jun-08</c:v>
                </c:pt>
                <c:pt idx="6">
                  <c:v>Jul-08</c:v>
                </c:pt>
                <c:pt idx="7">
                  <c:v>Aug-08</c:v>
                </c:pt>
                <c:pt idx="8">
                  <c:v>Sep-08</c:v>
                </c:pt>
                <c:pt idx="9">
                  <c:v>Oct-08</c:v>
                </c:pt>
                <c:pt idx="10">
                  <c:v>Nov-08</c:v>
                </c:pt>
                <c:pt idx="11">
                  <c:v>Dec-08</c:v>
                </c:pt>
                <c:pt idx="12">
                  <c:v>Jan-09</c:v>
                </c:pt>
                <c:pt idx="13">
                  <c:v>Feb-09</c:v>
                </c:pt>
                <c:pt idx="14">
                  <c:v>Mar-09</c:v>
                </c:pt>
                <c:pt idx="15">
                  <c:v>Apr-09</c:v>
                </c:pt>
                <c:pt idx="16">
                  <c:v>May-09</c:v>
                </c:pt>
                <c:pt idx="17">
                  <c:v>Jun-09</c:v>
                </c:pt>
                <c:pt idx="18">
                  <c:v>Jul-09</c:v>
                </c:pt>
                <c:pt idx="19">
                  <c:v>Aug-09</c:v>
                </c:pt>
                <c:pt idx="20">
                  <c:v>Sep09</c:v>
                </c:pt>
                <c:pt idx="21">
                  <c:v>Oct-09</c:v>
                </c:pt>
                <c:pt idx="22">
                  <c:v>Nov-09</c:v>
                </c:pt>
                <c:pt idx="23">
                  <c:v>Dec-09</c:v>
                </c:pt>
                <c:pt idx="24">
                  <c:v>Jan-10</c:v>
                </c:pt>
                <c:pt idx="25">
                  <c:v>Feb-10</c:v>
                </c:pt>
                <c:pt idx="26">
                  <c:v>Mar-10</c:v>
                </c:pt>
                <c:pt idx="27">
                  <c:v>Apr-10</c:v>
                </c:pt>
                <c:pt idx="28">
                  <c:v>May-10</c:v>
                </c:pt>
                <c:pt idx="29">
                  <c:v>Jun-10</c:v>
                </c:pt>
                <c:pt idx="30">
                  <c:v>Jul-10</c:v>
                </c:pt>
                <c:pt idx="31">
                  <c:v>Aug-10</c:v>
                </c:pt>
                <c:pt idx="32">
                  <c:v>Sep-10</c:v>
                </c:pt>
                <c:pt idx="33">
                  <c:v>Oct-10</c:v>
                </c:pt>
                <c:pt idx="34">
                  <c:v>Nov-10</c:v>
                </c:pt>
                <c:pt idx="35">
                  <c:v>Dec-10</c:v>
                </c:pt>
                <c:pt idx="36">
                  <c:v>Jan-11</c:v>
                </c:pt>
                <c:pt idx="37">
                  <c:v>Feb-11</c:v>
                </c:pt>
                <c:pt idx="38">
                  <c:v>Mar-11</c:v>
                </c:pt>
                <c:pt idx="39">
                  <c:v>Apr-11</c:v>
                </c:pt>
                <c:pt idx="40">
                  <c:v>May-11</c:v>
                </c:pt>
                <c:pt idx="41">
                  <c:v>Jun-11</c:v>
                </c:pt>
                <c:pt idx="42">
                  <c:v>Jul-11</c:v>
                </c:pt>
                <c:pt idx="43">
                  <c:v>Aug-11</c:v>
                </c:pt>
                <c:pt idx="44">
                  <c:v>Sep-11</c:v>
                </c:pt>
                <c:pt idx="45">
                  <c:v>Oct-11</c:v>
                </c:pt>
                <c:pt idx="46">
                  <c:v>Nov-11</c:v>
                </c:pt>
                <c:pt idx="47">
                  <c:v>Dec-11</c:v>
                </c:pt>
                <c:pt idx="48">
                  <c:v>Jan-12</c:v>
                </c:pt>
                <c:pt idx="49">
                  <c:v>Feb-12</c:v>
                </c:pt>
                <c:pt idx="50">
                  <c:v>Mar-12</c:v>
                </c:pt>
                <c:pt idx="51">
                  <c:v>Apr-12</c:v>
                </c:pt>
                <c:pt idx="52">
                  <c:v>May-12</c:v>
                </c:pt>
                <c:pt idx="53">
                  <c:v>Jun-12</c:v>
                </c:pt>
                <c:pt idx="54">
                  <c:v>Jul-12</c:v>
                </c:pt>
                <c:pt idx="55">
                  <c:v>Aug-12</c:v>
                </c:pt>
                <c:pt idx="56">
                  <c:v>Sep-12</c:v>
                </c:pt>
                <c:pt idx="57">
                  <c:v>Oct-12</c:v>
                </c:pt>
                <c:pt idx="58">
                  <c:v>Nov-12</c:v>
                </c:pt>
                <c:pt idx="59">
                  <c:v>Dec-12</c:v>
                </c:pt>
                <c:pt idx="60">
                  <c:v>Jan-13</c:v>
                </c:pt>
                <c:pt idx="61">
                  <c:v>Feb-13</c:v>
                </c:pt>
                <c:pt idx="62">
                  <c:v>Mar-13</c:v>
                </c:pt>
                <c:pt idx="63">
                  <c:v>Apr-13</c:v>
                </c:pt>
                <c:pt idx="64">
                  <c:v>May-13</c:v>
                </c:pt>
                <c:pt idx="65">
                  <c:v>Jun-13</c:v>
                </c:pt>
                <c:pt idx="66">
                  <c:v>Jul-13</c:v>
                </c:pt>
                <c:pt idx="67">
                  <c:v>Aug-13</c:v>
                </c:pt>
                <c:pt idx="68">
                  <c:v>Sep-13</c:v>
                </c:pt>
                <c:pt idx="69">
                  <c:v>Oct-13</c:v>
                </c:pt>
                <c:pt idx="70">
                  <c:v>Nov-13</c:v>
                </c:pt>
                <c:pt idx="71">
                  <c:v>Dec-13</c:v>
                </c:pt>
                <c:pt idx="72">
                  <c:v>Jan-14</c:v>
                </c:pt>
                <c:pt idx="73">
                  <c:v>Feb-14</c:v>
                </c:pt>
                <c:pt idx="74">
                  <c:v>Mar-14</c:v>
                </c:pt>
                <c:pt idx="75">
                  <c:v>Apr-14</c:v>
                </c:pt>
                <c:pt idx="76">
                  <c:v>May-14</c:v>
                </c:pt>
                <c:pt idx="77">
                  <c:v>Jun-14</c:v>
                </c:pt>
                <c:pt idx="78">
                  <c:v>Jul-14</c:v>
                </c:pt>
                <c:pt idx="79">
                  <c:v>Aug-14</c:v>
                </c:pt>
                <c:pt idx="80">
                  <c:v>Sep-14</c:v>
                </c:pt>
                <c:pt idx="81">
                  <c:v>Oct-14</c:v>
                </c:pt>
                <c:pt idx="82">
                  <c:v>Nov-14</c:v>
                </c:pt>
                <c:pt idx="83">
                  <c:v>Dec-14</c:v>
                </c:pt>
                <c:pt idx="84">
                  <c:v>Jan-15</c:v>
                </c:pt>
                <c:pt idx="85">
                  <c:v>Feb-15</c:v>
                </c:pt>
                <c:pt idx="86">
                  <c:v>Mar-15</c:v>
                </c:pt>
                <c:pt idx="87">
                  <c:v>Apr-15</c:v>
                </c:pt>
                <c:pt idx="88">
                  <c:v>May-15</c:v>
                </c:pt>
                <c:pt idx="89">
                  <c:v>Jun-15</c:v>
                </c:pt>
                <c:pt idx="90">
                  <c:v>Jul-15</c:v>
                </c:pt>
                <c:pt idx="91">
                  <c:v>Aug-15</c:v>
                </c:pt>
                <c:pt idx="92">
                  <c:v>Sep-15</c:v>
                </c:pt>
                <c:pt idx="93">
                  <c:v>Oct-15</c:v>
                </c:pt>
                <c:pt idx="94">
                  <c:v>Nov-15</c:v>
                </c:pt>
                <c:pt idx="95">
                  <c:v>Jan-16</c:v>
                </c:pt>
                <c:pt idx="96">
                  <c:v>Feb-16</c:v>
                </c:pt>
                <c:pt idx="97">
                  <c:v>Mar-16</c:v>
                </c:pt>
              </c:strCache>
            </c:strRef>
          </c:cat>
          <c:val>
            <c:numRef>
              <c:f>'Growth in data'!$E$56:$E$153</c:f>
              <c:numCache>
                <c:formatCode>General</c:formatCode>
                <c:ptCount val="98"/>
                <c:pt idx="0">
                  <c:v>124.0</c:v>
                </c:pt>
                <c:pt idx="1">
                  <c:v>127.1</c:v>
                </c:pt>
                <c:pt idx="2">
                  <c:v>128.0</c:v>
                </c:pt>
                <c:pt idx="3">
                  <c:v>127.3</c:v>
                </c:pt>
                <c:pt idx="4">
                  <c:v>134.1</c:v>
                </c:pt>
                <c:pt idx="5">
                  <c:v>134.9</c:v>
                </c:pt>
                <c:pt idx="6">
                  <c:v>141.6</c:v>
                </c:pt>
                <c:pt idx="7">
                  <c:v>147.5</c:v>
                </c:pt>
                <c:pt idx="8">
                  <c:v>148.9</c:v>
                </c:pt>
                <c:pt idx="9">
                  <c:v>151.1</c:v>
                </c:pt>
                <c:pt idx="10">
                  <c:v>153.4</c:v>
                </c:pt>
                <c:pt idx="11">
                  <c:v>155.8</c:v>
                </c:pt>
                <c:pt idx="12">
                  <c:v>165.1</c:v>
                </c:pt>
                <c:pt idx="13">
                  <c:v>171.7</c:v>
                </c:pt>
                <c:pt idx="14">
                  <c:v>172.0</c:v>
                </c:pt>
                <c:pt idx="15">
                  <c:v>173.9</c:v>
                </c:pt>
                <c:pt idx="16">
                  <c:v>177.9</c:v>
                </c:pt>
                <c:pt idx="17">
                  <c:v>177.9</c:v>
                </c:pt>
                <c:pt idx="18">
                  <c:v>178.6</c:v>
                </c:pt>
                <c:pt idx="19">
                  <c:v>180.8</c:v>
                </c:pt>
                <c:pt idx="20">
                  <c:v>183.5</c:v>
                </c:pt>
                <c:pt idx="21">
                  <c:v>189.5</c:v>
                </c:pt>
                <c:pt idx="22">
                  <c:v>194.5</c:v>
                </c:pt>
                <c:pt idx="23">
                  <c:v>196.6</c:v>
                </c:pt>
                <c:pt idx="24">
                  <c:v>196.6</c:v>
                </c:pt>
                <c:pt idx="25">
                  <c:v>197.7</c:v>
                </c:pt>
                <c:pt idx="26">
                  <c:v>198.7</c:v>
                </c:pt>
                <c:pt idx="27">
                  <c:v>199.9</c:v>
                </c:pt>
                <c:pt idx="28">
                  <c:v>201.2</c:v>
                </c:pt>
                <c:pt idx="29">
                  <c:v>201.9</c:v>
                </c:pt>
                <c:pt idx="30">
                  <c:v>202.3</c:v>
                </c:pt>
                <c:pt idx="31">
                  <c:v>203.2</c:v>
                </c:pt>
                <c:pt idx="32">
                  <c:v>209.5</c:v>
                </c:pt>
                <c:pt idx="33">
                  <c:v>226.8</c:v>
                </c:pt>
                <c:pt idx="34">
                  <c:v>255.8</c:v>
                </c:pt>
                <c:pt idx="35">
                  <c:v>262.2</c:v>
                </c:pt>
                <c:pt idx="36">
                  <c:v>262.5</c:v>
                </c:pt>
                <c:pt idx="37">
                  <c:v>268.6</c:v>
                </c:pt>
                <c:pt idx="38">
                  <c:v>265.3</c:v>
                </c:pt>
                <c:pt idx="39">
                  <c:v>275.8</c:v>
                </c:pt>
                <c:pt idx="40">
                  <c:v>278.0</c:v>
                </c:pt>
                <c:pt idx="41">
                  <c:v>292.4</c:v>
                </c:pt>
                <c:pt idx="42">
                  <c:v>294.9</c:v>
                </c:pt>
                <c:pt idx="43">
                  <c:v>298.1</c:v>
                </c:pt>
                <c:pt idx="44">
                  <c:v>303.8</c:v>
                </c:pt>
                <c:pt idx="45">
                  <c:v>310.0</c:v>
                </c:pt>
                <c:pt idx="46">
                  <c:v>312.8</c:v>
                </c:pt>
                <c:pt idx="47">
                  <c:v>312.8</c:v>
                </c:pt>
                <c:pt idx="48">
                  <c:v>317.1</c:v>
                </c:pt>
                <c:pt idx="49">
                  <c:v>318.8</c:v>
                </c:pt>
                <c:pt idx="50">
                  <c:v>318.4</c:v>
                </c:pt>
                <c:pt idx="51">
                  <c:v>321.4</c:v>
                </c:pt>
                <c:pt idx="52">
                  <c:v>321.4</c:v>
                </c:pt>
                <c:pt idx="53">
                  <c:v>367.6</c:v>
                </c:pt>
                <c:pt idx="54">
                  <c:v>367.6</c:v>
                </c:pt>
                <c:pt idx="55">
                  <c:v>377.4</c:v>
                </c:pt>
                <c:pt idx="56">
                  <c:v>388.9</c:v>
                </c:pt>
                <c:pt idx="57">
                  <c:v>388.9</c:v>
                </c:pt>
                <c:pt idx="58">
                  <c:v>389.7</c:v>
                </c:pt>
                <c:pt idx="59">
                  <c:v>389.7</c:v>
                </c:pt>
                <c:pt idx="60">
                  <c:v>383.3</c:v>
                </c:pt>
                <c:pt idx="61">
                  <c:v>383.3</c:v>
                </c:pt>
                <c:pt idx="62">
                  <c:v>396.0</c:v>
                </c:pt>
                <c:pt idx="63">
                  <c:v>396.0</c:v>
                </c:pt>
                <c:pt idx="64">
                  <c:v>396.0</c:v>
                </c:pt>
                <c:pt idx="65">
                  <c:v>397.3</c:v>
                </c:pt>
                <c:pt idx="66">
                  <c:v>397.3</c:v>
                </c:pt>
                <c:pt idx="67">
                  <c:v>405.7</c:v>
                </c:pt>
                <c:pt idx="68">
                  <c:v>416.2</c:v>
                </c:pt>
                <c:pt idx="69">
                  <c:v>417.2</c:v>
                </c:pt>
                <c:pt idx="70">
                  <c:v>417.2</c:v>
                </c:pt>
                <c:pt idx="71">
                  <c:v>417.4</c:v>
                </c:pt>
                <c:pt idx="72">
                  <c:v>422.9</c:v>
                </c:pt>
                <c:pt idx="73">
                  <c:v>433.5</c:v>
                </c:pt>
                <c:pt idx="74">
                  <c:v>436.5</c:v>
                </c:pt>
                <c:pt idx="75">
                  <c:v>440.1</c:v>
                </c:pt>
                <c:pt idx="76">
                  <c:v>437.3</c:v>
                </c:pt>
                <c:pt idx="77">
                  <c:v>440.9</c:v>
                </c:pt>
                <c:pt idx="78">
                  <c:v>448.9</c:v>
                </c:pt>
                <c:pt idx="79">
                  <c:v>449.6</c:v>
                </c:pt>
                <c:pt idx="80">
                  <c:v>508.2</c:v>
                </c:pt>
                <c:pt idx="81">
                  <c:v>517.0</c:v>
                </c:pt>
                <c:pt idx="82">
                  <c:v>517.9</c:v>
                </c:pt>
                <c:pt idx="83">
                  <c:v>525.4</c:v>
                </c:pt>
                <c:pt idx="84">
                  <c:v>526.02</c:v>
                </c:pt>
                <c:pt idx="85">
                  <c:v>528.72</c:v>
                </c:pt>
                <c:pt idx="86">
                  <c:v>529.25</c:v>
                </c:pt>
                <c:pt idx="87">
                  <c:v>533.66</c:v>
                </c:pt>
                <c:pt idx="88">
                  <c:v>537.92</c:v>
                </c:pt>
                <c:pt idx="89">
                  <c:v>543.3599999999979</c:v>
                </c:pt>
                <c:pt idx="90">
                  <c:v>566.3199999999994</c:v>
                </c:pt>
                <c:pt idx="91">
                  <c:v>570.24</c:v>
                </c:pt>
                <c:pt idx="92">
                  <c:v>577.54</c:v>
                </c:pt>
                <c:pt idx="93">
                  <c:v>578.57</c:v>
                </c:pt>
                <c:pt idx="94">
                  <c:v>640.27</c:v>
                </c:pt>
                <c:pt idx="95">
                  <c:v>639.09</c:v>
                </c:pt>
                <c:pt idx="96">
                  <c:v>644.29</c:v>
                </c:pt>
                <c:pt idx="97">
                  <c:v>648.78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2074227288"/>
        <c:axId val="2053073464"/>
      </c:areaChart>
      <c:catAx>
        <c:axId val="-2074227288"/>
        <c:scaling>
          <c:orientation val="minMax"/>
        </c:scaling>
        <c:delete val="0"/>
        <c:axPos val="b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-3600000" vert="horz"/>
          <a:lstStyle/>
          <a:p>
            <a:pPr>
              <a:defRPr sz="10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Trebuchet MS"/>
                <a:cs typeface="Trebuchet MS"/>
              </a:defRPr>
            </a:pPr>
            <a:endParaRPr lang="en-US"/>
          </a:p>
        </c:txPr>
        <c:crossAx val="2053073464"/>
        <c:crosses val="autoZero"/>
        <c:auto val="1"/>
        <c:lblAlgn val="ctr"/>
        <c:lblOffset val="100"/>
        <c:tickLblSkip val="12"/>
        <c:tickMarkSkip val="12"/>
        <c:noMultiLvlLbl val="0"/>
      </c:catAx>
      <c:valAx>
        <c:axId val="2053073464"/>
        <c:scaling>
          <c:orientation val="minMax"/>
          <c:min val="100.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Trebuchet MS"/>
                <a:cs typeface="Trebuchet MS"/>
              </a:defRPr>
            </a:pPr>
            <a:endParaRPr lang="en-US"/>
          </a:p>
        </c:txPr>
        <c:crossAx val="-2074227288"/>
        <c:crosses val="autoZero"/>
        <c:crossBetween val="midCat"/>
        <c:majorUnit val="50.0"/>
        <c:minorUnit val="10.0"/>
      </c:valAx>
      <c:spPr>
        <a:solidFill>
          <a:srgbClr val="E8E8E8"/>
        </a:solidFill>
        <a:ln>
          <a:solidFill>
            <a:schemeClr val="bg1"/>
          </a:solidFill>
        </a:ln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A743E-9000-484B-9485-2BC01E5C63CF}" type="datetimeFigureOut">
              <a:rPr lang="en-US" smtClean="0"/>
              <a:t>2016-04-12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45E04-2735-D14F-9745-C020B295B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10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B5C11-D0F1-1F46-B28E-9084657905D0}" type="datetimeFigureOut">
              <a:rPr lang="en-US" smtClean="0"/>
              <a:t>2016-04-12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0329C-91F7-CD43-B485-EB526DB26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24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212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245" algn="l" defTabSz="5212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487" algn="l" defTabSz="5212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729" algn="l" defTabSz="5212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4973" algn="l" defTabSz="5212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215" algn="l" defTabSz="5212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7460" algn="l" defTabSz="5212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8702" algn="l" defTabSz="5212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69946" algn="l" defTabSz="52124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#</a:t>
            </a:r>
            <a:r>
              <a:rPr lang="en-US" baseline="0" dirty="0" err="1" smtClean="0"/>
              <a:t>HepaticaWeek</a:t>
            </a:r>
            <a:r>
              <a:rPr lang="en-US" baseline="0" dirty="0" smtClean="0"/>
              <a:t> April 2016, CC-by Dag Endresen, GBIF-Norway, UiO Natural History Museum in Oslo</a:t>
            </a:r>
          </a:p>
          <a:p>
            <a:r>
              <a:rPr lang="en-US" baseline="0" dirty="0" smtClean="0"/>
              <a:t>Illustration: Liverleaf data available in GBIF, http://www.gbif.org/species/5371699</a:t>
            </a:r>
          </a:p>
          <a:p>
            <a:r>
              <a:rPr lang="en-US" baseline="0" dirty="0" smtClean="0"/>
              <a:t>Illustration: Liverleaf at </a:t>
            </a:r>
            <a:r>
              <a:rPr lang="en-US" baseline="0" dirty="0" err="1" smtClean="0"/>
              <a:t>Øland</a:t>
            </a:r>
            <a:r>
              <a:rPr lang="en-US" baseline="0" dirty="0" smtClean="0"/>
              <a:t>, CC-BY Dag Endresen, http://</a:t>
            </a:r>
            <a:r>
              <a:rPr lang="en-US" baseline="0" dirty="0" err="1" smtClean="0"/>
              <a:t>www.inaturalist.org</a:t>
            </a:r>
            <a:r>
              <a:rPr lang="en-US" baseline="0" dirty="0" smtClean="0"/>
              <a:t>/observations/2851616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59871-673D-014F-88A2-98C216B932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99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 CC-BY Dag Endresen June 2014, Jade Philips at </a:t>
            </a:r>
            <a:r>
              <a:rPr lang="en-US" dirty="0" err="1" smtClean="0"/>
              <a:t>Hovedøya</a:t>
            </a:r>
            <a:r>
              <a:rPr lang="en-US" dirty="0" smtClean="0"/>
              <a:t>, Oslo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59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defTabSz="518658" eaLnBrk="1" hangingPunct="1">
              <a:defRPr/>
            </a:pPr>
            <a:r>
              <a:rPr lang="en-US" dirty="0" smtClean="0">
                <a:latin typeface="Calibri" charset="0"/>
              </a:rPr>
              <a:t>GBIF: http://www.gbif.org/</a:t>
            </a:r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defTabSz="518658" eaLnBrk="1" hangingPunct="1">
              <a:defRPr/>
            </a:pP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what is the Global Biodiversity Information Facility?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 smtClean="0"/>
              <a:t>GBIF enables </a:t>
            </a:r>
            <a:r>
              <a:rPr lang="en-US" i="1" dirty="0" smtClean="0"/>
              <a:t>free and open access to biodiversity data </a:t>
            </a:r>
            <a:r>
              <a:rPr lang="en-US" dirty="0" smtClean="0"/>
              <a:t>online. We are an international government-initiated and funded initiative focused on making biodiversity data available to all and anyone, for scientific research, conservation and sustainable development.</a:t>
            </a:r>
            <a:r>
              <a:rPr lang="en-US" dirty="0" smtClean="0">
                <a:latin typeface="Calibri" charset="0"/>
              </a:rPr>
              <a:t> </a:t>
            </a:r>
          </a:p>
          <a:p>
            <a:pPr defTabSz="518658" eaLnBrk="1" hangingPunct="1">
              <a:defRPr/>
            </a:pPr>
            <a:r>
              <a:rPr lang="nb-NO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Hva er </a:t>
            </a:r>
            <a:r>
              <a:rPr lang="nb-NO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Global Biodiversity Information Facility </a:t>
            </a:r>
            <a:r>
              <a:rPr lang="nb-NO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(GBIF)? </a:t>
            </a:r>
            <a:r>
              <a:rPr lang="nb-NO" dirty="0" smtClean="0"/>
              <a:t>GBIF arbeider for </a:t>
            </a:r>
            <a:r>
              <a:rPr lang="nb-NO" i="1" dirty="0" smtClean="0"/>
              <a:t>fri og åpen tilgang til biodiversitetsdata </a:t>
            </a:r>
            <a:r>
              <a:rPr lang="nb-NO" dirty="0" smtClean="0"/>
              <a:t>online. Vi er et internasjonalt og statlig initiert og finansiert nettverk med fokus på å bidra til at biodiversitetsdata er tilgjengelig for alle og enhver, for vitenskapelig forskning, bevaring og bærekraftig utvikling.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F99572D-3A5B-E44E-8416-8AE71D8296FB}" type="slidenum">
              <a:rPr lang="en-US" sz="1200"/>
              <a:pPr eaLnBrk="1" hangingPunct="1"/>
              <a:t>3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GBIF monthly status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54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  <a:defRPr/>
            </a:pPr>
            <a:endParaRPr lang="en-US" sz="1200" dirty="0" smtClean="0">
              <a:latin typeface="Arial Narrow" panose="020B060602020203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816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>
                <a:latin typeface="Calibri" charset="0"/>
              </a:rPr>
              <a:t>Data set published about Norway (localities in Norway): </a:t>
            </a:r>
            <a:r>
              <a:rPr lang="en-US" dirty="0" smtClean="0">
                <a:latin typeface="Calibri" charset="0"/>
              </a:rPr>
              <a:t>24,408,452 </a:t>
            </a:r>
            <a:r>
              <a:rPr lang="en-US" dirty="0">
                <a:latin typeface="Calibri" charset="0"/>
              </a:rPr>
              <a:t>total records. </a:t>
            </a:r>
            <a:r>
              <a:rPr lang="en-US" dirty="0" smtClean="0">
                <a:latin typeface="Calibri" charset="0"/>
              </a:rPr>
              <a:t>Updated 5</a:t>
            </a:r>
            <a:r>
              <a:rPr lang="en-US" baseline="30000" dirty="0" smtClean="0">
                <a:latin typeface="Calibri" charset="0"/>
              </a:rPr>
              <a:t>th</a:t>
            </a:r>
            <a:r>
              <a:rPr lang="en-US" dirty="0" smtClean="0">
                <a:latin typeface="Calibri" charset="0"/>
              </a:rPr>
              <a:t> April 2014, GBIF </a:t>
            </a:r>
            <a:r>
              <a:rPr lang="en-US" dirty="0">
                <a:latin typeface="Calibri" charset="0"/>
              </a:rPr>
              <a:t>Data Portal, Norway, http://www.gbif.org/country/NO/about </a:t>
            </a:r>
          </a:p>
          <a:p>
            <a:pPr eaLnBrk="1" hangingPunct="1">
              <a:spcBef>
                <a:spcPct val="0"/>
              </a:spcBef>
            </a:pPr>
            <a:r>
              <a:rPr lang="en-US" dirty="0">
                <a:latin typeface="Calibri" charset="0"/>
              </a:rPr>
              <a:t>--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4333BC9-EAD0-694D-BCC6-7110D2B8332C}" type="slidenum">
              <a:rPr lang="en-US" sz="1200"/>
              <a:pPr eaLnBrk="1" hangingPunct="1"/>
              <a:t>8</a:t>
            </a:fld>
            <a:endParaRPr 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8DBE6C33-2A03-3C4E-959B-051EE72D3605}" type="slidenum">
              <a:rPr lang="en-US">
                <a:latin typeface="Arial" charset="0"/>
              </a:rPr>
              <a:pPr/>
              <a:t>9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Calibri" charset="0"/>
              </a:rPr>
              <a:t>GBIF is dependent on resolvable and stable</a:t>
            </a:r>
            <a:r>
              <a:rPr lang="en-US" baseline="0" dirty="0" smtClean="0">
                <a:latin typeface="Calibri" charset="0"/>
              </a:rPr>
              <a:t> identifiers for efficient functionality. Identifiers for occurrences and for datasets etc.</a:t>
            </a:r>
            <a:endParaRPr lang="en-US" dirty="0">
              <a:latin typeface="Calibri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27A5770-C9D9-DC4F-96D9-3E107505152C}" type="slidenum">
              <a:rPr lang="en-US" sz="1200"/>
              <a:pPr eaLnBrk="1" hangingPunct="1"/>
              <a:t>10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2498FCC-60D3-9948-B5D7-15CF44BB475F}" type="slidenum">
              <a:rPr lang="en-US" sz="1200"/>
              <a:pPr eaLnBrk="1" hangingPunct="1"/>
              <a:t>11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FE9352-942C-C943-88D2-8A570CDCA981}" type="slidenum">
              <a:rPr lang="en-GB" sz="1200">
                <a:solidFill>
                  <a:srgbClr val="000000"/>
                </a:solidFill>
              </a:rPr>
              <a:pPr eaLnBrk="1" hangingPunct="1"/>
              <a:t>12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06475" y="695325"/>
            <a:ext cx="484346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3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Times New Roman" charset="0"/>
              </a:rPr>
              <a:t>GEO </a:t>
            </a:r>
            <a:r>
              <a:rPr lang="en-US" dirty="0">
                <a:latin typeface="Times New Roman" charset="0"/>
              </a:rPr>
              <a:t>BON, http://</a:t>
            </a:r>
            <a:r>
              <a:rPr lang="en-US" dirty="0" err="1">
                <a:latin typeface="Times New Roman" charset="0"/>
              </a:rPr>
              <a:t>www.earthobservations.org</a:t>
            </a:r>
            <a:r>
              <a:rPr lang="en-US" dirty="0">
                <a:latin typeface="Times New Roman" charset="0"/>
              </a:rPr>
              <a:t>/</a:t>
            </a:r>
            <a:r>
              <a:rPr lang="en-US" dirty="0" err="1">
                <a:latin typeface="Times New Roman" charset="0"/>
              </a:rPr>
              <a:t>geobon.shtml</a:t>
            </a:r>
            <a:endParaRPr lang="en-US" dirty="0">
              <a:latin typeface="Times New Roman" charset="0"/>
            </a:endParaRPr>
          </a:p>
          <a:p>
            <a:r>
              <a:rPr lang="en-US" dirty="0">
                <a:latin typeface="Times New Roman" charset="0"/>
              </a:rPr>
              <a:t>EU BON, http://</a:t>
            </a:r>
            <a:r>
              <a:rPr lang="en-US" dirty="0" err="1">
                <a:latin typeface="Times New Roman" charset="0"/>
              </a:rPr>
              <a:t>www.eubon.eu</a:t>
            </a:r>
            <a:r>
              <a:rPr lang="en-US" dirty="0">
                <a:latin typeface="Times New Roman" charset="0"/>
              </a:rPr>
              <a:t>/</a:t>
            </a:r>
          </a:p>
          <a:p>
            <a:r>
              <a:rPr lang="en-US" dirty="0">
                <a:latin typeface="Times New Roman" charset="0"/>
              </a:rPr>
              <a:t>LifeWatch, http://</a:t>
            </a:r>
            <a:r>
              <a:rPr lang="en-US" dirty="0" err="1">
                <a:latin typeface="Times New Roman" charset="0"/>
              </a:rPr>
              <a:t>www.lifewatch.eu</a:t>
            </a:r>
            <a:r>
              <a:rPr lang="en-US" dirty="0">
                <a:latin typeface="Times New Roman" charset="0"/>
              </a:rPr>
              <a:t>/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8DBE6C33-2A03-3C4E-959B-051EE72D3605}" type="slidenum">
              <a:rPr lang="en-US">
                <a:latin typeface="Arial" charset="0"/>
              </a:rPr>
              <a:pPr/>
              <a:t>13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>
                <a:latin typeface="Calibri" charset="0"/>
              </a:rPr>
              <a:t>Wieczorek, John; D. Bloom, R. Guralnick, S. Blum, M. Döring, R. De Giovanni, T. Robertson, and D. Vieglais (2012) Darwin Core: An Evolving Community-Developed Biodiversity Data Standard. PLoS ONE 7(1): e29715. doi:10.1371/journal.pone.0029715</a:t>
            </a: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47F84E-348B-314D-8AD2-C7AD27BF55F4}" type="slidenum">
              <a:rPr lang="en-US" sz="1200"/>
              <a:pPr eaLnBrk="1" hangingPunct="1"/>
              <a:t>14</a:t>
            </a:fld>
            <a:endParaRPr 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Arial" charset="0"/>
              </a:rPr>
              <a:t>http://code.google.com/p/gbif-ecat/wiki/DwCArchive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890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890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890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890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890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952D927-C9CA-BD46-80C4-5B6FA3E899B0}" type="slidenum">
              <a:rPr lang="en-GB" sz="1400"/>
              <a:pPr eaLnBrk="1" hangingPunct="1"/>
              <a:t>15</a:t>
            </a:fld>
            <a:endParaRPr lang="en-GB"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8DBE6C33-2A03-3C4E-959B-051EE72D3605}" type="slidenum">
              <a:rPr lang="en-US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http://www.gbif.org/resource/</a:t>
            </a:r>
            <a:r>
              <a:rPr lang="en-US" dirty="0" smtClean="0"/>
              <a:t>80635</a:t>
            </a:r>
          </a:p>
          <a:p>
            <a:r>
              <a:rPr lang="en-US" dirty="0" smtClean="0"/>
              <a:t>http://www.gbif.org/publishing-data/summary</a:t>
            </a:r>
          </a:p>
          <a:p>
            <a:r>
              <a:rPr lang="en-US" dirty="0" smtClean="0"/>
              <a:t>http://www.gbif.org/publishing-data/request-endorsement#/intro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7929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http://www.gbif.org/publishing-data/request-endorsement#/intro</a:t>
            </a:r>
          </a:p>
          <a:p>
            <a:r>
              <a:rPr lang="en-US" dirty="0" smtClean="0"/>
              <a:t>Citizen Science projects in GBIF - http://www.gbif.org/search/</a:t>
            </a:r>
            <a:r>
              <a:rPr lang="en-US" dirty="0" err="1" smtClean="0"/>
              <a:t>node?keys</a:t>
            </a:r>
            <a:r>
              <a:rPr lang="en-US" dirty="0" smtClean="0"/>
              <a:t>=</a:t>
            </a:r>
            <a:r>
              <a:rPr lang="en-US" dirty="0" err="1" smtClean="0"/>
              <a:t>citizen+science</a:t>
            </a:r>
            <a:endParaRPr lang="en-US" dirty="0" smtClean="0"/>
          </a:p>
          <a:p>
            <a:r>
              <a:rPr lang="en-US" dirty="0" err="1" smtClean="0"/>
              <a:t>BioCaching</a:t>
            </a:r>
            <a:r>
              <a:rPr lang="en-US" baseline="0" dirty="0" smtClean="0"/>
              <a:t> -</a:t>
            </a:r>
            <a:r>
              <a:rPr lang="en-US" dirty="0" smtClean="0"/>
              <a:t> https://</a:t>
            </a:r>
            <a:r>
              <a:rPr lang="en-US" dirty="0" err="1" smtClean="0"/>
              <a:t>www.facebook.com</a:t>
            </a:r>
            <a:r>
              <a:rPr lang="en-US" dirty="0" smtClean="0"/>
              <a:t>/</a:t>
            </a:r>
            <a:r>
              <a:rPr lang="en-US" dirty="0" err="1" smtClean="0"/>
              <a:t>biocaching</a:t>
            </a:r>
            <a:r>
              <a:rPr lang="en-US" dirty="0" smtClean="0"/>
              <a:t> - http://</a:t>
            </a:r>
            <a:r>
              <a:rPr lang="en-US" dirty="0" err="1" smtClean="0"/>
              <a:t>biocaching.no</a:t>
            </a:r>
            <a:r>
              <a:rPr lang="en-US" dirty="0" smtClean="0"/>
              <a:t>/</a:t>
            </a:r>
          </a:p>
          <a:p>
            <a:r>
              <a:rPr lang="en-US" dirty="0" err="1" smtClean="0"/>
              <a:t>MyGeoss</a:t>
            </a:r>
            <a:r>
              <a:rPr lang="en-US" dirty="0" smtClean="0"/>
              <a:t> - http://</a:t>
            </a:r>
            <a:r>
              <a:rPr lang="en-US" dirty="0" err="1" smtClean="0"/>
              <a:t>digitalearthlab.jrc.ec.europa.eu</a:t>
            </a:r>
            <a:r>
              <a:rPr lang="en-US" dirty="0" smtClean="0"/>
              <a:t>/</a:t>
            </a:r>
            <a:r>
              <a:rPr lang="en-US" dirty="0" err="1" smtClean="0"/>
              <a:t>mygeoss</a:t>
            </a:r>
            <a:r>
              <a:rPr lang="en-US" dirty="0" smtClean="0"/>
              <a:t>/</a:t>
            </a:r>
          </a:p>
          <a:p>
            <a:r>
              <a:rPr lang="en-US" dirty="0" err="1" smtClean="0"/>
              <a:t>iSpot</a:t>
            </a:r>
            <a:r>
              <a:rPr lang="en-US" dirty="0" smtClean="0"/>
              <a:t> Nature - http://</a:t>
            </a:r>
            <a:r>
              <a:rPr lang="en-US" dirty="0" err="1" smtClean="0"/>
              <a:t>www.ispotnature.org</a:t>
            </a:r>
            <a:endParaRPr lang="en-US" dirty="0" smtClean="0"/>
          </a:p>
          <a:p>
            <a:r>
              <a:rPr lang="en-US" dirty="0" smtClean="0"/>
              <a:t>iNaturalist - http://www.gbif.org/dataset/50c9509d-22c7-4a22-a47d-8c48425ef4a7 – 951,235 occurrences in GBIF - http://www.gbif.org/publisher/28eb1a3f-1c15-4a95-931a-4af90ecb574d (endorsed by USGS, USA)</a:t>
            </a:r>
          </a:p>
          <a:p>
            <a:r>
              <a:rPr lang="en-US" dirty="0" err="1" smtClean="0"/>
              <a:t>eBird</a:t>
            </a:r>
            <a:r>
              <a:rPr lang="en-US" dirty="0" smtClean="0"/>
              <a:t> - http://www.gbif.org/dataset/4fa7b334-ce0d-4e88-aaae-2e0c138d049e - </a:t>
            </a:r>
            <a:r>
              <a:rPr lang="en-US" b="0" dirty="0" smtClean="0"/>
              <a:t>211,883,652 o</a:t>
            </a:r>
            <a:r>
              <a:rPr lang="en-US" dirty="0" smtClean="0"/>
              <a:t>ccurrences - http://www.gbif.org/publisher/e2e717bf-551a-4917-bdc9-4fa0f342c530 (endorsed by USGS, USA)</a:t>
            </a:r>
          </a:p>
          <a:p>
            <a:r>
              <a:rPr lang="en-US" dirty="0" err="1" smtClean="0"/>
              <a:t>DiveBoard</a:t>
            </a:r>
            <a:r>
              <a:rPr lang="en-US" baseline="0" dirty="0" smtClean="0"/>
              <a:t> - http://www.gbif.org/dataset/66f6192f-6cc0-45fd-a2d1-e76f5ae3eab2 – 28,990 occurrences - http://www.gbif.org/publisher/1989b627-2a61-44db-83e4-392efc5da0a9 (endorsed by GBIF France)</a:t>
            </a:r>
          </a:p>
          <a:p>
            <a:r>
              <a:rPr lang="en-US" baseline="0" dirty="0" smtClean="0"/>
              <a:t>ALA Volunteer Portal - http://</a:t>
            </a:r>
            <a:r>
              <a:rPr lang="en-US" baseline="0" dirty="0" err="1" smtClean="0"/>
              <a:t>volunteer.ala.org.au</a:t>
            </a:r>
            <a:r>
              <a:rPr lang="en-US" baseline="0" dirty="0" smtClean="0"/>
              <a:t>/</a:t>
            </a:r>
          </a:p>
          <a:p>
            <a:r>
              <a:rPr lang="en-US" baseline="0" dirty="0" err="1" smtClean="0"/>
              <a:t>AnyMals+Plants</a:t>
            </a:r>
            <a:r>
              <a:rPr lang="en-US" baseline="0" dirty="0" smtClean="0"/>
              <a:t> - http://www.gbif.org/dataset/e6c97f6e-e952-11e2-961f-00145eb45e9a - 14,719 occurrences - published by </a:t>
            </a:r>
            <a:r>
              <a:rPr lang="en-US" dirty="0" smtClean="0"/>
              <a:t>Museum für Naturkunde Berlin – endorsed by GBIF Germany</a:t>
            </a:r>
          </a:p>
          <a:p>
            <a:r>
              <a:rPr lang="en-US" dirty="0" err="1" smtClean="0"/>
              <a:t>Artsobservasjoner.no</a:t>
            </a:r>
            <a:r>
              <a:rPr lang="en-US" dirty="0" smtClean="0"/>
              <a:t> - http://www.gbif.org/dataset/b124e1e0-4755-430f-9eab-894f25a9b59c – 16,473,757 occurrences - published by Norwegian Biodiversity</a:t>
            </a:r>
            <a:r>
              <a:rPr lang="en-US" baseline="0" dirty="0" smtClean="0"/>
              <a:t> Information Centre - </a:t>
            </a:r>
            <a:r>
              <a:rPr lang="en-US" dirty="0" smtClean="0"/>
              <a:t>endorsed by GBIF Norway</a:t>
            </a:r>
          </a:p>
          <a:p>
            <a:r>
              <a:rPr lang="en-US" dirty="0" err="1" smtClean="0"/>
              <a:t>Artsportalen.se</a:t>
            </a:r>
            <a:r>
              <a:rPr lang="en-US" dirty="0" smtClean="0"/>
              <a:t> - http://www.gbif.org/dataset/38b4c89f-584c-41bb-bd8f-cd1def33e92f – 41,630,940 occurrences - http://www.gbif.org/publisher/b8323864-602a-4a7d-9127-bb903054e97d – published by ArtDatabanken - GBIF Sweden</a:t>
            </a:r>
          </a:p>
          <a:p>
            <a:r>
              <a:rPr lang="en-US" dirty="0" smtClean="0"/>
              <a:t>New Zealand Biodiversity Recording Network - http://www.gbif.org/dataset/d3484430-8876-11dd-986c-b8a03c50a862 – 23,593 occurrences</a:t>
            </a:r>
          </a:p>
          <a:p>
            <a:r>
              <a:rPr lang="en-US" dirty="0" err="1" smtClean="0"/>
              <a:t>iRecord</a:t>
            </a:r>
            <a:r>
              <a:rPr lang="en-US" dirty="0" smtClean="0"/>
              <a:t> - http://www.gbif.org/publisher/07f617d0-c688-11d8-bf62-b8a03c50a862 - UK National Biodiversity Network - http://</a:t>
            </a:r>
            <a:r>
              <a:rPr lang="en-US" dirty="0" err="1" smtClean="0"/>
              <a:t>www.brc.ac.uk</a:t>
            </a:r>
            <a:r>
              <a:rPr lang="en-US" dirty="0" smtClean="0"/>
              <a:t>/</a:t>
            </a:r>
            <a:r>
              <a:rPr lang="en-US" dirty="0" err="1" smtClean="0"/>
              <a:t>irecord</a:t>
            </a:r>
            <a:r>
              <a:rPr lang="en-US" dirty="0" smtClean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02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64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http://</a:t>
            </a:r>
            <a:r>
              <a:rPr lang="en-US" dirty="0" err="1" smtClean="0"/>
              <a:t>www.inaturalist.org</a:t>
            </a:r>
            <a:r>
              <a:rPr lang="en-US" dirty="0" smtClean="0"/>
              <a:t>/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www.inaturalist.org</a:t>
            </a:r>
            <a:r>
              <a:rPr lang="en-US" dirty="0" smtClean="0"/>
              <a:t>/observations/</a:t>
            </a:r>
            <a:r>
              <a:rPr lang="en-US" dirty="0" err="1" smtClean="0"/>
              <a:t>dagendresen</a:t>
            </a:r>
            <a:endParaRPr lang="en-US" dirty="0" smtClean="0"/>
          </a:p>
          <a:p>
            <a:r>
              <a:rPr lang="pl-PL" dirty="0" smtClean="0"/>
              <a:t>http://www.gbif.org/</a:t>
            </a:r>
            <a:r>
              <a:rPr lang="pl-PL" dirty="0" err="1" smtClean="0"/>
              <a:t>dataset</a:t>
            </a:r>
            <a:r>
              <a:rPr lang="pl-PL" dirty="0" smtClean="0"/>
              <a:t>/50c9509d-22c7-4a22-a47d-8c48425ef4a7</a:t>
            </a:r>
            <a:endParaRPr lang="en-US" dirty="0" smtClean="0"/>
          </a:p>
          <a:p>
            <a:r>
              <a:rPr lang="en-US" dirty="0" smtClean="0"/>
              <a:t>http://www.gbif.org/occurrence/1024229755</a:t>
            </a:r>
          </a:p>
          <a:p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inaturalist.tumblr.com</a:t>
            </a:r>
            <a:r>
              <a:rPr lang="en-US" dirty="0" smtClean="0"/>
              <a:t>/search/</a:t>
            </a:r>
            <a:r>
              <a:rPr lang="en-US" dirty="0" err="1" smtClean="0"/>
              <a:t>research+grade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F011-38A0-9E4A-BAB2-32730077BCD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318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inaturalist.tumblr.com</a:t>
            </a:r>
            <a:r>
              <a:rPr lang="en-US" dirty="0" smtClean="0"/>
              <a:t>/search/</a:t>
            </a:r>
            <a:r>
              <a:rPr lang="en-US" dirty="0" err="1" smtClean="0"/>
              <a:t>research+grade</a:t>
            </a:r>
            <a:endParaRPr lang="en-US" dirty="0" smtClean="0"/>
          </a:p>
          <a:p>
            <a:r>
              <a:rPr lang="en-US" dirty="0" smtClean="0"/>
              <a:t>iNaturalist by California Academy of Sciences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202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D8A15DE8-875F-8745-85D9-1DCC7B3E784F}" type="slidenum">
              <a:rPr lang="en-US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890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>
                <a:latin typeface="Calibri" charset="0"/>
              </a:rPr>
              <a:t>This is the GBIF 2013 Data Portal</a:t>
            </a:r>
          </a:p>
        </p:txBody>
      </p:sp>
      <p:sp>
        <p:nvSpPr>
          <p:cNvPr id="37891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523875" eaLnBrk="1" hangingPunct="1"/>
            <a:fld id="{C202C948-A5BE-5E4D-AE7F-6E6764D0DBA9}" type="slidenum">
              <a:rPr lang="es-ES" sz="1200">
                <a:latin typeface="Calibri" charset="0"/>
                <a:cs typeface="Arial" charset="0"/>
              </a:rPr>
              <a:pPr defTabSz="523875" eaLnBrk="1" hangingPunct="1"/>
              <a:t>22</a:t>
            </a:fld>
            <a:endParaRPr lang="es-ES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http://www.gbif.org/occurrence/search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0F011-38A0-9E4A-BAB2-32730077BCD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464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http://www.gbif.org/species/</a:t>
            </a:r>
            <a:r>
              <a:rPr lang="en-US" dirty="0" err="1" smtClean="0"/>
              <a:t>search?q</a:t>
            </a:r>
            <a:r>
              <a:rPr lang="en-US" dirty="0" smtClean="0"/>
              <a:t>=</a:t>
            </a:r>
            <a:r>
              <a:rPr lang="en-US" dirty="0" err="1" smtClean="0"/>
              <a:t>Hepatica+nobilis&amp;dataset_key</a:t>
            </a:r>
            <a:r>
              <a:rPr lang="en-US" dirty="0" smtClean="0"/>
              <a:t>=d7dddbf4-2cf0-4f39-9b2a-bb099caae36c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949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938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ES">
                <a:latin typeface="Calibri" charset="0"/>
              </a:rPr>
              <a:t>Navigating though an specie search, show the results related with the search and also there is the capability to filter the results.</a:t>
            </a:r>
          </a:p>
        </p:txBody>
      </p:sp>
      <p:sp>
        <p:nvSpPr>
          <p:cNvPr id="39939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523875" eaLnBrk="1" hangingPunct="1"/>
            <a:fld id="{CB790056-1BA0-3D49-A4DA-B5531C1173C9}" type="slidenum">
              <a:rPr lang="es-ES" sz="1200">
                <a:latin typeface="Calibri" charset="0"/>
                <a:cs typeface="Arial" charset="0"/>
              </a:rPr>
              <a:pPr defTabSz="523875" eaLnBrk="1" hangingPunct="1"/>
              <a:t>25</a:t>
            </a:fld>
            <a:endParaRPr lang="es-ES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4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>
                <a:latin typeface="Calibri" charset="0"/>
              </a:rPr>
              <a:t>What’s the Data Portal API? </a:t>
            </a:r>
            <a:r>
              <a:rPr lang="en-GB">
                <a:latin typeface="Helvetica" charset="0"/>
              </a:rPr>
              <a:t>An interface to access the data published through the GBIF network using Web Services.</a:t>
            </a:r>
          </a:p>
          <a:p>
            <a:pPr eaLnBrk="1" hangingPunct="1">
              <a:spcBef>
                <a:spcPct val="0"/>
              </a:spcBef>
            </a:pPr>
            <a:endParaRPr lang="es-ES">
              <a:latin typeface="Calibri" charset="0"/>
            </a:endParaRPr>
          </a:p>
        </p:txBody>
      </p:sp>
      <p:sp>
        <p:nvSpPr>
          <p:cNvPr id="44035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523875" eaLnBrk="1" hangingPunct="1"/>
            <a:fld id="{6B6B8224-7263-A646-8741-85C1C5615092}" type="slidenum">
              <a:rPr lang="es-ES" sz="1200">
                <a:latin typeface="Calibri" charset="0"/>
                <a:cs typeface="Arial" charset="0"/>
              </a:rPr>
              <a:pPr defTabSz="523875" eaLnBrk="1" hangingPunct="1"/>
              <a:t>26</a:t>
            </a:fld>
            <a:endParaRPr lang="es-ES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479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>
              <a:latin typeface="Calibri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457200"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D8A15DE8-875F-8745-85D9-1DCC7B3E784F}" type="slidenum">
              <a:rPr lang="en-US">
                <a:latin typeface="Arial" charset="0"/>
              </a:rPr>
              <a:pPr/>
              <a:t>28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5046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http://</a:t>
            </a:r>
            <a:r>
              <a:rPr lang="en-US" dirty="0" err="1" smtClean="0">
                <a:latin typeface="Calibri" charset="0"/>
              </a:rPr>
              <a:t>www.nhm.uio.no</a:t>
            </a:r>
            <a:r>
              <a:rPr lang="en-US" dirty="0" smtClean="0">
                <a:latin typeface="Calibri" charset="0"/>
              </a:rPr>
              <a:t>/</a:t>
            </a:r>
            <a:r>
              <a:rPr lang="en-US" dirty="0" err="1" smtClean="0">
                <a:latin typeface="Calibri" charset="0"/>
              </a:rPr>
              <a:t>forskning</a:t>
            </a:r>
            <a:r>
              <a:rPr lang="en-US" dirty="0" smtClean="0">
                <a:latin typeface="Calibri" charset="0"/>
              </a:rPr>
              <a:t>/</a:t>
            </a:r>
            <a:r>
              <a:rPr lang="en-US" dirty="0" err="1" smtClean="0">
                <a:latin typeface="Calibri" charset="0"/>
              </a:rPr>
              <a:t>prosjekter</a:t>
            </a:r>
            <a:r>
              <a:rPr lang="en-US" dirty="0" smtClean="0">
                <a:latin typeface="Calibri" charset="0"/>
              </a:rPr>
              <a:t>/gbif/</a:t>
            </a:r>
          </a:p>
          <a:p>
            <a:r>
              <a:rPr lang="en-US" dirty="0" smtClean="0">
                <a:latin typeface="Calibri" charset="0"/>
              </a:rPr>
              <a:t>http://</a:t>
            </a:r>
            <a:r>
              <a:rPr lang="en-US" dirty="0" err="1" smtClean="0">
                <a:latin typeface="Calibri" charset="0"/>
              </a:rPr>
              <a:t>www.gbif.no</a:t>
            </a:r>
            <a:endParaRPr lang="en-US" dirty="0" smtClean="0">
              <a:latin typeface="Calibri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59871-673D-014F-88A2-98C216B932A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515024" y="6974628"/>
            <a:ext cx="9724860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3"/>
            <a:ext cx="9413796" cy="357136"/>
          </a:xfrm>
        </p:spPr>
        <p:txBody>
          <a:bodyPr lIns="0">
            <a:normAutofit/>
          </a:bodyPr>
          <a:lstStyle>
            <a:lvl1pPr marL="0" indent="0" algn="r">
              <a:buNone/>
              <a:defRPr sz="1000" b="0" cap="all" baseline="0">
                <a:solidFill>
                  <a:schemeClr val="tx1"/>
                </a:solidFill>
              </a:defRPr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Location / date / NOTES / CAPTIONS / SOURCES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024" y="2408909"/>
            <a:ext cx="9414647" cy="3566678"/>
          </a:xfrm>
        </p:spPr>
        <p:txBody>
          <a:bodyPr anchor="b" anchorCtr="0">
            <a:noAutofit/>
          </a:bodyPr>
          <a:lstStyle>
            <a:lvl1pPr algn="l">
              <a:defRPr sz="6200" b="0" i="0" cap="none">
                <a:solidFill>
                  <a:srgbClr val="3E9034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15024" y="6068958"/>
            <a:ext cx="9414647" cy="792887"/>
          </a:xfrm>
        </p:spPr>
        <p:txBody>
          <a:bodyPr lIns="0" rIns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700" b="0" i="1" kern="1000" cap="none" spc="-57">
                <a:solidFill>
                  <a:schemeClr val="tx1"/>
                </a:solidFill>
                <a:latin typeface="Arial Narrow"/>
                <a:cs typeface="Arial Narrow"/>
              </a:defRPr>
            </a:lvl1pPr>
            <a:lvl2pPr marL="52124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48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37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49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2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74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87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99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Presenter</a:t>
            </a:r>
            <a:br>
              <a:rPr lang="en-US" dirty="0" smtClean="0"/>
            </a:br>
            <a:r>
              <a:rPr lang="en-US" dirty="0" smtClean="0"/>
              <a:t>Title</a:t>
            </a:r>
          </a:p>
        </p:txBody>
      </p:sp>
      <p:pic>
        <p:nvPicPr>
          <p:cNvPr id="9" name="Picture 8" descr="GBIF-2015-full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99" y="88453"/>
            <a:ext cx="3837907" cy="137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12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4432" y="302864"/>
            <a:ext cx="9619774" cy="875512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rgbClr val="33983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444298"/>
            <a:ext cx="9619774" cy="5311503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15026" y="7065662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5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72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2867"/>
            <a:ext cx="10154206" cy="621485"/>
          </a:xfrm>
          <a:solidFill>
            <a:schemeClr val="tx1">
              <a:alpha val="70000"/>
            </a:schemeClr>
          </a:solidFill>
        </p:spPr>
        <p:txBody>
          <a:bodyPr lIns="521245" anchor="t">
            <a:normAutofit/>
          </a:bodyPr>
          <a:lstStyle>
            <a:lvl1pPr algn="l">
              <a:defRPr sz="3200" b="1">
                <a:solidFill>
                  <a:srgbClr val="6EB33E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444298"/>
            <a:ext cx="9619774" cy="531150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Narrow"/>
                <a:cs typeface="Arial Narrow"/>
              </a:defRPr>
            </a:lvl1pPr>
            <a:lvl2pPr>
              <a:defRPr>
                <a:solidFill>
                  <a:schemeClr val="bg1"/>
                </a:solidFill>
                <a:latin typeface="Arial Narrow"/>
                <a:cs typeface="Arial Narrow"/>
              </a:defRPr>
            </a:lvl2pPr>
            <a:lvl3pPr>
              <a:defRPr>
                <a:solidFill>
                  <a:schemeClr val="bg1"/>
                </a:solidFill>
                <a:latin typeface="Arial Narrow"/>
                <a:cs typeface="Arial Narrow"/>
              </a:defRPr>
            </a:lvl3pPr>
            <a:lvl4pPr>
              <a:defRPr>
                <a:solidFill>
                  <a:schemeClr val="bg1"/>
                </a:solidFill>
                <a:latin typeface="Arial Narrow"/>
                <a:cs typeface="Arial Narrow"/>
              </a:defRPr>
            </a:lvl4pPr>
            <a:lvl5pPr>
              <a:defRPr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65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2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7"/>
            <a:ext cx="9619774" cy="987041"/>
          </a:xfrm>
        </p:spPr>
        <p:txBody>
          <a:bodyPr/>
          <a:lstStyle>
            <a:lvl1pPr>
              <a:defRPr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34438" y="1444299"/>
            <a:ext cx="4401287" cy="514404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521245" indent="0">
              <a:buNone/>
              <a:defRPr>
                <a:solidFill>
                  <a:schemeClr val="tx1"/>
                </a:solidFill>
              </a:defRPr>
            </a:lvl2pPr>
            <a:lvl3pPr marL="1042487" indent="0">
              <a:buNone/>
              <a:defRPr>
                <a:solidFill>
                  <a:schemeClr val="tx1"/>
                </a:solidFill>
              </a:defRPr>
            </a:lvl3pPr>
            <a:lvl4pPr marL="1563729" indent="0">
              <a:buNone/>
              <a:defRPr>
                <a:solidFill>
                  <a:schemeClr val="tx1"/>
                </a:solidFill>
              </a:defRPr>
            </a:lvl4pPr>
            <a:lvl5pPr marL="2084973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5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07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 Slide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7"/>
            <a:ext cx="9619774" cy="987041"/>
          </a:xfrm>
        </p:spPr>
        <p:txBody>
          <a:bodyPr/>
          <a:lstStyle>
            <a:lvl1pPr>
              <a:defRPr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34438" y="1444299"/>
            <a:ext cx="4388265" cy="511947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521245" indent="0">
              <a:buNone/>
              <a:defRPr>
                <a:solidFill>
                  <a:schemeClr val="bg1"/>
                </a:solidFill>
              </a:defRPr>
            </a:lvl2pPr>
            <a:lvl3pPr marL="1042487" indent="0">
              <a:buNone/>
              <a:defRPr>
                <a:solidFill>
                  <a:schemeClr val="bg1"/>
                </a:solidFill>
              </a:defRPr>
            </a:lvl3pPr>
            <a:lvl4pPr marL="1563729" indent="0">
              <a:buNone/>
              <a:defRPr>
                <a:solidFill>
                  <a:schemeClr val="bg1"/>
                </a:solidFill>
              </a:defRPr>
            </a:lvl4pPr>
            <a:lvl5pPr marL="2084973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65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73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e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2867"/>
            <a:ext cx="10154206" cy="621485"/>
          </a:xfrm>
          <a:noFill/>
        </p:spPr>
        <p:txBody>
          <a:bodyPr lIns="521245" anchor="t">
            <a:normAutofit/>
          </a:bodyPr>
          <a:lstStyle>
            <a:lvl1pPr algn="l">
              <a:defRPr sz="3200" b="1">
                <a:solidFill>
                  <a:srgbClr val="6EB33E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5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81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ee Content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2867"/>
            <a:ext cx="10154206" cy="621485"/>
          </a:xfrm>
          <a:solidFill>
            <a:schemeClr val="tx1">
              <a:alpha val="70000"/>
            </a:schemeClr>
          </a:solidFill>
        </p:spPr>
        <p:txBody>
          <a:bodyPr lIns="521245" anchor="t">
            <a:normAutofit/>
          </a:bodyPr>
          <a:lstStyle>
            <a:lvl1pPr algn="l">
              <a:defRPr sz="3200" b="1">
                <a:solidFill>
                  <a:srgbClr val="6EB33E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65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4"/>
            <a:ext cx="9619774" cy="985622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444298"/>
            <a:ext cx="4720815" cy="53115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444298"/>
            <a:ext cx="4720815" cy="53115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5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00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4"/>
            <a:ext cx="9619774" cy="985622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444298"/>
            <a:ext cx="4720815" cy="531150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444296"/>
            <a:ext cx="4720815" cy="5311502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65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48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518168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90818" y="3242222"/>
            <a:ext cx="3071931" cy="351357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6610" y="3242222"/>
            <a:ext cx="3071931" cy="351357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515028" y="3242222"/>
            <a:ext cx="3071931" cy="351357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15026" y="948858"/>
            <a:ext cx="3071978" cy="2293364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066563" y="948858"/>
            <a:ext cx="3071978" cy="2293364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790772" y="948858"/>
            <a:ext cx="3071978" cy="2293364"/>
          </a:xfrm>
        </p:spPr>
        <p:txBody>
          <a:bodyPr/>
          <a:lstStyle/>
          <a:p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5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5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ree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518168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90818" y="3242222"/>
            <a:ext cx="3071931" cy="3513576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6610" y="3242222"/>
            <a:ext cx="3071931" cy="3513576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515028" y="3242222"/>
            <a:ext cx="3071931" cy="3513576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15026" y="948858"/>
            <a:ext cx="3071978" cy="22933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066563" y="948858"/>
            <a:ext cx="3071978" cy="22933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790772" y="948858"/>
            <a:ext cx="3071978" cy="22933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65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7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-in-Use-Case-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5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DOI or URL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7051" y="4274196"/>
            <a:ext cx="4630054" cy="2487242"/>
          </a:xfrm>
        </p:spPr>
        <p:txBody>
          <a:bodyPr/>
          <a:lstStyle>
            <a:lvl1pPr marL="205215" indent="-205215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Char char="•"/>
              <a:defRPr sz="2700" baseline="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</a:t>
            </a:r>
          </a:p>
          <a:p>
            <a:pPr lvl="0"/>
            <a:r>
              <a:rPr lang="en-US" dirty="0" smtClean="0"/>
              <a:t>Highlighting</a:t>
            </a:r>
          </a:p>
          <a:p>
            <a:pPr lvl="0"/>
            <a:r>
              <a:rPr lang="en-US" dirty="0" smtClean="0"/>
              <a:t>Use case</a:t>
            </a:r>
          </a:p>
          <a:p>
            <a:pPr lvl="0"/>
            <a:endParaRPr lang="en-US" dirty="0" smtClean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8202837" y="302868"/>
            <a:ext cx="1951372" cy="179792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Logo / journal cover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5477927" y="2184827"/>
            <a:ext cx="4676279" cy="45762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Representative graphic / map / visual from article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627051" y="2184823"/>
            <a:ext cx="4630054" cy="2088538"/>
          </a:xfrm>
        </p:spPr>
        <p:txBody>
          <a:bodyPr/>
          <a:lstStyle/>
          <a:p>
            <a:r>
              <a:rPr lang="en-US" dirty="0" smtClean="0"/>
              <a:t>Species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-153563" y="-12074"/>
            <a:ext cx="643843" cy="7727412"/>
          </a:xfrm>
        </p:spPr>
        <p:txBody>
          <a:bodyPr vert="vert270" lIns="0" tIns="41043" rIns="0" bIns="41043">
            <a:noAutofit/>
          </a:bodyPr>
          <a:lstStyle>
            <a:lvl1pPr marL="0" algn="r" defTabSz="521245" rtl="0" eaLnBrk="1" latinLnBrk="0" hangingPunct="1">
              <a:defRPr lang="en-US" sz="4600" kern="1200" dirty="0" smtClean="0">
                <a:solidFill>
                  <a:srgbClr val="FDB002">
                    <a:alpha val="32000"/>
                  </a:srgbClr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 smtClean="0"/>
              <a:t>topic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27049" y="302868"/>
            <a:ext cx="7575785" cy="1797924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None/>
              <a:defRPr sz="3600" baseline="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Title/Author clipping or citation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6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ta-in-Use-Case-Study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7051" y="4274196"/>
            <a:ext cx="4630054" cy="2487242"/>
          </a:xfrm>
        </p:spPr>
        <p:txBody>
          <a:bodyPr/>
          <a:lstStyle>
            <a:lvl1pPr marL="205215" indent="-205215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Char char="•"/>
              <a:defRPr sz="2700" baseline="0">
                <a:solidFill>
                  <a:schemeClr val="bg1"/>
                </a:solidFill>
              </a:defRPr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</a:t>
            </a:r>
          </a:p>
          <a:p>
            <a:pPr lvl="0"/>
            <a:r>
              <a:rPr lang="en-US" dirty="0" smtClean="0"/>
              <a:t>Highlighting</a:t>
            </a:r>
          </a:p>
          <a:p>
            <a:pPr lvl="0"/>
            <a:r>
              <a:rPr lang="en-US" dirty="0" smtClean="0"/>
              <a:t>Use case</a:t>
            </a:r>
          </a:p>
          <a:p>
            <a:pPr lvl="0"/>
            <a:endParaRPr lang="en-US" dirty="0" smtClean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8202837" y="302868"/>
            <a:ext cx="1951372" cy="179792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 / journal cover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5477927" y="2184827"/>
            <a:ext cx="4676279" cy="45762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Representative graphic / map / visual from article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627051" y="2184823"/>
            <a:ext cx="4630054" cy="2088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Species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-153563" y="-12074"/>
            <a:ext cx="643843" cy="7727412"/>
          </a:xfrm>
        </p:spPr>
        <p:txBody>
          <a:bodyPr vert="vert270" lIns="0" tIns="41043" rIns="0" bIns="41043">
            <a:noAutofit/>
          </a:bodyPr>
          <a:lstStyle>
            <a:lvl1pPr marL="0" algn="r" defTabSz="521245" rtl="0" eaLnBrk="1" latinLnBrk="0" hangingPunct="1">
              <a:defRPr lang="en-US" sz="4600" kern="1200" dirty="0" smtClean="0">
                <a:solidFill>
                  <a:srgbClr val="339837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 smtClean="0"/>
              <a:t>topic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65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27051" y="302868"/>
            <a:ext cx="7575786" cy="1797924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None/>
              <a:defRPr sz="3600" baseline="0">
                <a:solidFill>
                  <a:schemeClr val="bg1"/>
                </a:solidFill>
              </a:defRPr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Title/Author clipping or citation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60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-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518168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6610" y="948858"/>
            <a:ext cx="3071931" cy="580694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515026" y="948858"/>
            <a:ext cx="6347724" cy="580694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5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21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7"/>
            <a:ext cx="9619774" cy="554388"/>
          </a:xfrm>
        </p:spPr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964639"/>
            <a:ext cx="4722671" cy="705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45" indent="0">
              <a:buNone/>
              <a:defRPr sz="2300" b="1"/>
            </a:lvl2pPr>
            <a:lvl3pPr marL="1042487" indent="0">
              <a:buNone/>
              <a:defRPr sz="2100" b="1"/>
            </a:lvl3pPr>
            <a:lvl4pPr marL="1563729" indent="0">
              <a:buNone/>
              <a:defRPr sz="1800" b="1"/>
            </a:lvl4pPr>
            <a:lvl5pPr marL="2084973" indent="0">
              <a:buNone/>
              <a:defRPr sz="1800" b="1"/>
            </a:lvl5pPr>
            <a:lvl6pPr marL="2606215" indent="0">
              <a:buNone/>
              <a:defRPr sz="1800" b="1"/>
            </a:lvl6pPr>
            <a:lvl7pPr marL="3127460" indent="0">
              <a:buNone/>
              <a:defRPr sz="1800" b="1"/>
            </a:lvl7pPr>
            <a:lvl8pPr marL="3648702" indent="0">
              <a:buNone/>
              <a:defRPr sz="1800" b="1"/>
            </a:lvl8pPr>
            <a:lvl9pPr marL="4169946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1786954"/>
            <a:ext cx="4722671" cy="496970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5" y="964639"/>
            <a:ext cx="4724526" cy="705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45" indent="0">
              <a:buNone/>
              <a:defRPr sz="2300" b="1"/>
            </a:lvl2pPr>
            <a:lvl3pPr marL="1042487" indent="0">
              <a:buNone/>
              <a:defRPr sz="2100" b="1"/>
            </a:lvl3pPr>
            <a:lvl4pPr marL="1563729" indent="0">
              <a:buNone/>
              <a:defRPr sz="1800" b="1"/>
            </a:lvl4pPr>
            <a:lvl5pPr marL="2084973" indent="0">
              <a:buNone/>
              <a:defRPr sz="1800" b="1"/>
            </a:lvl5pPr>
            <a:lvl6pPr marL="2606215" indent="0">
              <a:buNone/>
              <a:defRPr sz="1800" b="1"/>
            </a:lvl6pPr>
            <a:lvl7pPr marL="3127460" indent="0">
              <a:buNone/>
              <a:defRPr sz="1800" b="1"/>
            </a:lvl7pPr>
            <a:lvl8pPr marL="3648702" indent="0">
              <a:buNone/>
              <a:defRPr sz="1800" b="1"/>
            </a:lvl8pPr>
            <a:lvl9pPr marL="4169946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5" y="1786952"/>
            <a:ext cx="4724526" cy="496970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5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37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itle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74756"/>
          </a:xfrm>
        </p:spPr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459475"/>
            <a:ext cx="4722671" cy="705516"/>
          </a:xfrm>
        </p:spPr>
        <p:txBody>
          <a:bodyPr anchor="b"/>
          <a:lstStyle>
            <a:lvl1pPr marL="0" indent="0">
              <a:buNone/>
              <a:defRPr sz="2700" b="1">
                <a:solidFill>
                  <a:schemeClr val="bg1"/>
                </a:solidFill>
              </a:defRPr>
            </a:lvl1pPr>
            <a:lvl2pPr marL="521245" indent="0">
              <a:buNone/>
              <a:defRPr sz="2300" b="1"/>
            </a:lvl2pPr>
            <a:lvl3pPr marL="1042487" indent="0">
              <a:buNone/>
              <a:defRPr sz="2100" b="1"/>
            </a:lvl3pPr>
            <a:lvl4pPr marL="1563729" indent="0">
              <a:buNone/>
              <a:defRPr sz="1800" b="1"/>
            </a:lvl4pPr>
            <a:lvl5pPr marL="2084973" indent="0">
              <a:buNone/>
              <a:defRPr sz="1800" b="1"/>
            </a:lvl5pPr>
            <a:lvl6pPr marL="2606215" indent="0">
              <a:buNone/>
              <a:defRPr sz="1800" b="1"/>
            </a:lvl6pPr>
            <a:lvl7pPr marL="3127460" indent="0">
              <a:buNone/>
              <a:defRPr sz="1800" b="1"/>
            </a:lvl7pPr>
            <a:lvl8pPr marL="3648702" indent="0">
              <a:buNone/>
              <a:defRPr sz="1800" b="1"/>
            </a:lvl8pPr>
            <a:lvl9pPr marL="4169946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164993"/>
            <a:ext cx="4722671" cy="4603953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</a:defRPr>
            </a:lvl1pPr>
            <a:lvl2pPr>
              <a:defRPr sz="2300">
                <a:solidFill>
                  <a:schemeClr val="bg1"/>
                </a:solidFill>
              </a:defRPr>
            </a:lvl2pPr>
            <a:lvl3pPr>
              <a:defRPr sz="21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5" y="1459475"/>
            <a:ext cx="4724526" cy="705516"/>
          </a:xfrm>
        </p:spPr>
        <p:txBody>
          <a:bodyPr anchor="b"/>
          <a:lstStyle>
            <a:lvl1pPr marL="0" indent="0">
              <a:buNone/>
              <a:defRPr sz="2700" b="1">
                <a:solidFill>
                  <a:schemeClr val="bg1"/>
                </a:solidFill>
              </a:defRPr>
            </a:lvl1pPr>
            <a:lvl2pPr marL="521245" indent="0">
              <a:buNone/>
              <a:defRPr sz="2300" b="1"/>
            </a:lvl2pPr>
            <a:lvl3pPr marL="1042487" indent="0">
              <a:buNone/>
              <a:defRPr sz="2100" b="1"/>
            </a:lvl3pPr>
            <a:lvl4pPr marL="1563729" indent="0">
              <a:buNone/>
              <a:defRPr sz="1800" b="1"/>
            </a:lvl4pPr>
            <a:lvl5pPr marL="2084973" indent="0">
              <a:buNone/>
              <a:defRPr sz="1800" b="1"/>
            </a:lvl5pPr>
            <a:lvl6pPr marL="2606215" indent="0">
              <a:buNone/>
              <a:defRPr sz="1800" b="1"/>
            </a:lvl6pPr>
            <a:lvl7pPr marL="3127460" indent="0">
              <a:buNone/>
              <a:defRPr sz="1800" b="1"/>
            </a:lvl7pPr>
            <a:lvl8pPr marL="3648702" indent="0">
              <a:buNone/>
              <a:defRPr sz="1800" b="1"/>
            </a:lvl8pPr>
            <a:lvl9pPr marL="4169946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5" y="2164993"/>
            <a:ext cx="4724526" cy="4603953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</a:defRPr>
            </a:lvl1pPr>
            <a:lvl2pPr>
              <a:defRPr sz="2300">
                <a:solidFill>
                  <a:schemeClr val="bg1"/>
                </a:solidFill>
              </a:defRPr>
            </a:lvl2pPr>
            <a:lvl3pPr>
              <a:defRPr sz="21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65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00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5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0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65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68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5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7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65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1245" indent="0">
              <a:buNone/>
              <a:defRPr/>
            </a:lvl2pPr>
            <a:lvl3pPr marL="1042487" indent="0">
              <a:buNone/>
              <a:defRPr/>
            </a:lvl3pPr>
            <a:lvl4pPr marL="1563729" indent="0">
              <a:buNone/>
              <a:defRPr/>
            </a:lvl4pPr>
            <a:lvl5pPr marL="2084973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44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90"/>
            <a:ext cx="9085342" cy="1621111"/>
          </a:xfrm>
        </p:spPr>
        <p:txBody>
          <a:bodyPr>
            <a:noAutofit/>
          </a:bodyPr>
          <a:lstStyle>
            <a:lvl1pPr>
              <a:defRPr sz="5500">
                <a:solidFill>
                  <a:srgbClr val="3398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9" y="4801338"/>
            <a:ext cx="7482047" cy="17718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Narrow"/>
                <a:cs typeface="Arial Narrow"/>
              </a:defRPr>
            </a:lvl1pPr>
            <a:lvl2pPr marL="521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3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4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7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87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11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412"/>
            <a:ext cx="9085342" cy="1621111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0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0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0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1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1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1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2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2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2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lIns="91394" tIns="45698" rIns="91394" bIns="45698"/>
          <a:lstStyle/>
          <a:p>
            <a:fld id="{968C2AC7-14B7-1546-A1EC-D9F5A5847096}" type="datetimeFigureOut">
              <a:rPr lang="en-US" smtClean="0"/>
              <a:t>2016-04-12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962" y="7009643"/>
            <a:ext cx="3384735" cy="402652"/>
          </a:xfrm>
          <a:prstGeom prst="rect">
            <a:avLst/>
          </a:prstGeom>
        </p:spPr>
        <p:txBody>
          <a:bodyPr lIns="91394" tIns="45698" rIns="91394" bIns="45698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0194" y="7009643"/>
            <a:ext cx="2494016" cy="402652"/>
          </a:xfrm>
          <a:prstGeom prst="rect">
            <a:avLst/>
          </a:prstGeom>
        </p:spPr>
        <p:txBody>
          <a:bodyPr lIns="91394" tIns="45698" rIns="91394" bIns="45698"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01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lIns="91394" tIns="45698" rIns="91394" bIns="45698"/>
          <a:lstStyle/>
          <a:p>
            <a:fld id="{968C2AC7-14B7-1546-A1EC-D9F5A5847096}" type="datetimeFigureOut">
              <a:rPr lang="en-US" smtClean="0"/>
              <a:t>2016-04-12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962" y="7009643"/>
            <a:ext cx="3384735" cy="402652"/>
          </a:xfrm>
          <a:prstGeom prst="rect">
            <a:avLst/>
          </a:prstGeom>
        </p:spPr>
        <p:txBody>
          <a:bodyPr lIns="91394" tIns="45698" rIns="91394" bIns="45698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0194" y="7009643"/>
            <a:ext cx="2494016" cy="402652"/>
          </a:xfrm>
          <a:prstGeom prst="rect">
            <a:avLst/>
          </a:prstGeom>
        </p:spPr>
        <p:txBody>
          <a:bodyPr lIns="91394" tIns="45698" rIns="91394" bIns="45698"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512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49" y="1764694"/>
            <a:ext cx="7874593" cy="4991131"/>
          </a:xfrm>
        </p:spPr>
        <p:txBody>
          <a:bodyPr/>
          <a:lstStyle>
            <a:lvl1pPr>
              <a:spcAft>
                <a:spcPts val="1369"/>
              </a:spcAft>
              <a:defRPr/>
            </a:lvl1pPr>
            <a:lvl2pPr>
              <a:spcAft>
                <a:spcPts val="684"/>
              </a:spcAft>
              <a:buFont typeface="Arial" pitchFamily="34" charset="0"/>
              <a:buChar char="•"/>
              <a:defRPr baseline="0"/>
            </a:lvl2pPr>
            <a:lvl3pPr>
              <a:spcAft>
                <a:spcPts val="684"/>
              </a:spcAft>
              <a:defRPr/>
            </a:lvl3pPr>
            <a:lvl4pPr>
              <a:spcAft>
                <a:spcPts val="684"/>
              </a:spcAft>
              <a:defRPr/>
            </a:lvl4pPr>
            <a:lvl5pPr>
              <a:spcAft>
                <a:spcPts val="684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lIns="91394" tIns="45698" rIns="91394" bIns="45698"/>
          <a:lstStyle>
            <a:lvl1pPr>
              <a:defRPr/>
            </a:lvl1pPr>
          </a:lstStyle>
          <a:p>
            <a:pPr>
              <a:defRPr/>
            </a:pPr>
            <a:fld id="{B4112AF2-086C-7547-8B2D-C4777556CB33}" type="datetime1">
              <a:rPr lang="en-US" smtClean="0"/>
              <a:t>2016-04-12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962" y="7009643"/>
            <a:ext cx="3384735" cy="402652"/>
          </a:xfrm>
          <a:prstGeom prst="rect">
            <a:avLst/>
          </a:prstGeom>
        </p:spPr>
        <p:txBody>
          <a:bodyPr lIns="91394" tIns="45698" rIns="91394" bIns="45698"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0194" y="7009643"/>
            <a:ext cx="2494016" cy="402652"/>
          </a:xfrm>
          <a:prstGeom prst="rect">
            <a:avLst/>
          </a:prstGeom>
        </p:spPr>
        <p:txBody>
          <a:bodyPr lIns="91394" tIns="45698" rIns="91394" bIns="45698"/>
          <a:lstStyle>
            <a:lvl1pPr>
              <a:defRPr/>
            </a:lvl1pPr>
          </a:lstStyle>
          <a:p>
            <a:pPr>
              <a:defRPr/>
            </a:pPr>
            <a:fld id="{2F7A285D-6AD9-534D-A961-637F72482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531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lIns="91394" tIns="45698" rIns="91394" bIns="45698"/>
          <a:lstStyle/>
          <a:p>
            <a:fld id="{968C2AC7-14B7-1546-A1EC-D9F5A5847096}" type="datetimeFigureOut">
              <a:rPr lang="en-US" smtClean="0"/>
              <a:t>2016-04-12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51962" y="7009643"/>
            <a:ext cx="3384735" cy="402652"/>
          </a:xfrm>
          <a:prstGeom prst="rect">
            <a:avLst/>
          </a:prstGeom>
        </p:spPr>
        <p:txBody>
          <a:bodyPr lIns="91394" tIns="45698" rIns="91394" bIns="45698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60194" y="7009643"/>
            <a:ext cx="2494016" cy="402652"/>
          </a:xfrm>
          <a:prstGeom prst="rect">
            <a:avLst/>
          </a:prstGeom>
        </p:spPr>
        <p:txBody>
          <a:bodyPr lIns="91394" tIns="45698" rIns="91394" bIns="45698"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146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4433" y="302866"/>
            <a:ext cx="7721268" cy="1260475"/>
          </a:xfrm>
          <a:prstGeom prst="rect">
            <a:avLst/>
          </a:prstGeom>
        </p:spPr>
        <p:txBody>
          <a:bodyPr lIns="104927" tIns="52464" rIns="104927" bIns="52464"/>
          <a:lstStyle>
            <a:lvl1pPr algn="l">
              <a:defRPr sz="3700" b="1">
                <a:latin typeface="Trebuchet MS" pitchFamily="34" charset="0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34433" y="1764667"/>
            <a:ext cx="7721268" cy="4991131"/>
          </a:xfrm>
          <a:prstGeom prst="rect">
            <a:avLst/>
          </a:prstGeom>
        </p:spPr>
        <p:txBody>
          <a:bodyPr lIns="104927" tIns="52464" rIns="104927" bIns="52464"/>
          <a:lstStyle>
            <a:lvl1pPr>
              <a:defRPr sz="3200">
                <a:latin typeface="Trebuchet MS" pitchFamily="34" charset="0"/>
              </a:defRPr>
            </a:lvl1pPr>
            <a:lvl2pPr>
              <a:defRPr sz="2800">
                <a:latin typeface="Trebuchet MS" pitchFamily="34" charset="0"/>
              </a:defRPr>
            </a:lvl2pPr>
            <a:lvl3pPr>
              <a:defRPr sz="2300">
                <a:latin typeface="Trebuchet MS" pitchFamily="34" charset="0"/>
              </a:defRPr>
            </a:lvl3pPr>
            <a:lvl4pPr>
              <a:defRPr sz="2100">
                <a:latin typeface="Trebuchet MS" pitchFamily="34" charset="0"/>
              </a:defRPr>
            </a:lvl4pPr>
            <a:lvl5pPr>
              <a:defRPr sz="2100">
                <a:latin typeface="Trebuchet MS" pitchFamily="34" charset="0"/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196" y="7010400"/>
            <a:ext cx="2495010" cy="401638"/>
          </a:xfrm>
          <a:prstGeom prst="rect">
            <a:avLst/>
          </a:prstGeom>
        </p:spPr>
        <p:txBody>
          <a:bodyPr vert="horz" wrap="square" lIns="104927" tIns="52464" rIns="104927" bIns="52464" numCol="1" anchor="t" anchorCtr="0" compatLnSpc="1">
            <a:prstTxWarp prst="textNoShape">
              <a:avLst/>
            </a:prstTxWarp>
          </a:bodyPr>
          <a:lstStyle>
            <a:lvl1pPr defTabSz="524637">
              <a:defRPr sz="1100">
                <a:latin typeface="Trebuchet MS" charset="0"/>
                <a:cs typeface="Arial" charset="0"/>
              </a:defRPr>
            </a:lvl1pPr>
          </a:lstStyle>
          <a:p>
            <a:pPr>
              <a:defRPr/>
            </a:pPr>
            <a:fld id="{31A2F267-A6B7-1044-9131-A3BD54B4DBC9}" type="datetimeFigureOut">
              <a:rPr lang="es-ES"/>
              <a:pPr>
                <a:defRPr/>
              </a:pPr>
              <a:t>2016-04-12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388" y="7010400"/>
            <a:ext cx="3385862" cy="401638"/>
          </a:xfrm>
          <a:prstGeom prst="rect">
            <a:avLst/>
          </a:prstGeom>
        </p:spPr>
        <p:txBody>
          <a:bodyPr vert="horz" wrap="square" lIns="104927" tIns="52464" rIns="104927" bIns="52464" numCol="1" anchor="t" anchorCtr="0" compatLnSpc="1">
            <a:prstTxWarp prst="textNoShape">
              <a:avLst/>
            </a:prstTxWarp>
          </a:bodyPr>
          <a:lstStyle>
            <a:lvl1pPr defTabSz="524637">
              <a:defRPr sz="1100">
                <a:latin typeface="Trebuchet MS" charset="0"/>
                <a:cs typeface="Arial" charset="0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59431" y="7010400"/>
            <a:ext cx="545194" cy="401638"/>
          </a:xfrm>
          <a:prstGeom prst="rect">
            <a:avLst/>
          </a:prstGeom>
        </p:spPr>
        <p:txBody>
          <a:bodyPr vert="horz" wrap="square" lIns="104927" tIns="52464" rIns="104927" bIns="52464" numCol="1" anchor="t" anchorCtr="0" compatLnSpc="1">
            <a:prstTxWarp prst="textNoShape">
              <a:avLst/>
            </a:prstTxWarp>
          </a:bodyPr>
          <a:lstStyle>
            <a:lvl1pPr defTabSz="524637">
              <a:defRPr sz="1100">
                <a:latin typeface="Trebuchet MS" charset="0"/>
                <a:cs typeface="Arial" charset="0"/>
              </a:defRPr>
            </a:lvl1pPr>
          </a:lstStyle>
          <a:p>
            <a:pPr>
              <a:defRPr/>
            </a:pPr>
            <a:fld id="{E72EC9B6-C179-FE49-B85C-DB040D3192E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528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8"/>
            <a:ext cx="9619774" cy="1260475"/>
          </a:xfrm>
          <a:prstGeom prst="rect">
            <a:avLst/>
          </a:prstGeom>
        </p:spPr>
        <p:txBody>
          <a:bodyPr vert="horz" lIns="0" tIns="52124" rIns="0" bIns="52124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70"/>
            <a:ext cx="9619774" cy="4991131"/>
          </a:xfrm>
          <a:prstGeom prst="rect">
            <a:avLst/>
          </a:prstGeom>
        </p:spPr>
        <p:txBody>
          <a:bodyPr vert="horz" lIns="104249" tIns="52124" rIns="104249" bIns="52124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598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6" r:id="rId2"/>
    <p:sldLayoutId id="2147483650" r:id="rId3"/>
    <p:sldLayoutId id="2147483668" r:id="rId4"/>
    <p:sldLayoutId id="2147483674" r:id="rId5"/>
    <p:sldLayoutId id="2147483667" r:id="rId6"/>
    <p:sldLayoutId id="2147483675" r:id="rId7"/>
    <p:sldLayoutId id="2147483652" r:id="rId8"/>
    <p:sldLayoutId id="2147483669" r:id="rId9"/>
    <p:sldLayoutId id="2147483677" r:id="rId10"/>
    <p:sldLayoutId id="2147483682" r:id="rId11"/>
    <p:sldLayoutId id="2147483679" r:id="rId12"/>
    <p:sldLayoutId id="2147483681" r:id="rId13"/>
    <p:sldLayoutId id="2147483678" r:id="rId14"/>
    <p:sldLayoutId id="2147483653" r:id="rId15"/>
    <p:sldLayoutId id="2147483670" r:id="rId16"/>
    <p:sldLayoutId id="2147483654" r:id="rId17"/>
    <p:sldLayoutId id="2147483676" r:id="rId18"/>
    <p:sldLayoutId id="2147483655" r:id="rId19"/>
    <p:sldLayoutId id="2147483671" r:id="rId20"/>
    <p:sldLayoutId id="2147483649" r:id="rId21"/>
    <p:sldLayoutId id="2147483683" r:id="rId22"/>
    <p:sldLayoutId id="2147483684" r:id="rId23"/>
    <p:sldLayoutId id="2147483685" r:id="rId24"/>
    <p:sldLayoutId id="2147483686" r:id="rId25"/>
    <p:sldLayoutId id="2147483687" r:id="rId26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521245" rtl="0" eaLnBrk="1" latinLnBrk="0" hangingPunct="1">
        <a:spcBef>
          <a:spcPct val="0"/>
        </a:spcBef>
        <a:buNone/>
        <a:defRPr sz="3200" b="1" kern="1200" cap="all">
          <a:solidFill>
            <a:srgbClr val="339837"/>
          </a:solidFill>
          <a:latin typeface="Arial"/>
          <a:ea typeface="+mj-ea"/>
          <a:cs typeface="Arial"/>
        </a:defRPr>
      </a:lvl1pPr>
    </p:titleStyle>
    <p:bodyStyle>
      <a:lvl1pPr marL="0" indent="0" algn="l" defTabSz="521245" rtl="0" eaLnBrk="1" latinLnBrk="0" hangingPunct="1">
        <a:spcBef>
          <a:spcPct val="20000"/>
        </a:spcBef>
        <a:buFont typeface="Arial"/>
        <a:buNone/>
        <a:defRPr sz="3600" kern="1200">
          <a:solidFill>
            <a:schemeClr val="tx1"/>
          </a:solidFill>
          <a:latin typeface="Arial Narrow"/>
          <a:ea typeface="+mn-ea"/>
          <a:cs typeface="Arial Narrow"/>
        </a:defRPr>
      </a:lvl1pPr>
      <a:lvl2pPr marL="847021" indent="-325778" algn="l" defTabSz="52124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 Narrow"/>
          <a:ea typeface="+mn-ea"/>
          <a:cs typeface="Arial Narrow"/>
        </a:defRPr>
      </a:lvl2pPr>
      <a:lvl3pPr marL="1303109" indent="-260620" algn="l" defTabSz="521245" rtl="0" eaLnBrk="1" latinLnBrk="0" hangingPunct="1">
        <a:spcBef>
          <a:spcPct val="20000"/>
        </a:spcBef>
        <a:buFont typeface="Wingdings" charset="2"/>
        <a:buChar char="§"/>
        <a:defRPr sz="2700" kern="1200">
          <a:solidFill>
            <a:schemeClr val="tx1"/>
          </a:solidFill>
          <a:latin typeface="Arial Narrow"/>
          <a:ea typeface="+mn-ea"/>
          <a:cs typeface="Arial Narrow"/>
        </a:defRPr>
      </a:lvl3pPr>
      <a:lvl4pPr marL="1824351" indent="-260620" algn="l" defTabSz="521245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Arial Narrow"/>
          <a:ea typeface="+mn-ea"/>
          <a:cs typeface="Arial Narrow"/>
        </a:defRPr>
      </a:lvl4pPr>
      <a:lvl5pPr marL="2345594" indent="-260620" algn="l" defTabSz="521245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Arial Narrow"/>
          <a:ea typeface="+mn-ea"/>
          <a:cs typeface="Arial Narrow"/>
        </a:defRPr>
      </a:lvl5pPr>
      <a:lvl6pPr marL="2866837" indent="-260620" algn="l" defTabSz="521245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081" indent="-260620" algn="l" defTabSz="521245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9324" indent="-260620" algn="l" defTabSz="521245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0568" indent="-260620" algn="l" defTabSz="521245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2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245" algn="l" defTabSz="5212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487" algn="l" defTabSz="5212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729" algn="l" defTabSz="5212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973" algn="l" defTabSz="5212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215" algn="l" defTabSz="5212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460" algn="l" defTabSz="5212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702" algn="l" defTabSz="5212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9946" algn="l" defTabSz="52124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hyperlink" Target="http://www.inaturalist.org/observations/2851616" TargetMode="External"/><Relationship Id="rId5" Type="http://schemas.openxmlformats.org/officeDocument/2006/relationships/image" Target="../media/image5.jpg"/><Relationship Id="rId6" Type="http://schemas.openxmlformats.org/officeDocument/2006/relationships/hyperlink" Target="http://www.gbif.no" TargetMode="External"/><Relationship Id="rId7" Type="http://schemas.openxmlformats.org/officeDocument/2006/relationships/image" Target="../media/image6.png"/><Relationship Id="rId8" Type="http://schemas.openxmlformats.org/officeDocument/2006/relationships/hyperlink" Target="http://www.nhm.uio.no" TargetMode="External"/><Relationship Id="rId9" Type="http://schemas.openxmlformats.org/officeDocument/2006/relationships/image" Target="../media/image7.png"/><Relationship Id="rId10" Type="http://schemas.openxmlformats.org/officeDocument/2006/relationships/hyperlink" Target="http://www.gbif.org/species/5371699" TargetMode="External"/><Relationship Id="rId11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bif.org/" TargetMode="External"/><Relationship Id="rId3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bif.or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2.wdp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jpg"/><Relationship Id="rId8" Type="http://schemas.openxmlformats.org/officeDocument/2006/relationships/image" Target="../media/image27.png"/><Relationship Id="rId9" Type="http://schemas.openxmlformats.org/officeDocument/2006/relationships/image" Target="../media/image28.jpeg"/><Relationship Id="rId10" Type="http://schemas.openxmlformats.org/officeDocument/2006/relationships/image" Target="../media/image29.jpg"/><Relationship Id="rId11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3.wdp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7" Type="http://schemas.openxmlformats.org/officeDocument/2006/relationships/image" Target="../media/image27.png"/><Relationship Id="rId8" Type="http://schemas.openxmlformats.org/officeDocument/2006/relationships/image" Target="../media/image28.jpeg"/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5" Type="http://schemas.openxmlformats.org/officeDocument/2006/relationships/image" Target="../media/image33.png"/><Relationship Id="rId6" Type="http://schemas.openxmlformats.org/officeDocument/2006/relationships/image" Target="../media/image34.jpeg"/><Relationship Id="rId7" Type="http://schemas.openxmlformats.org/officeDocument/2006/relationships/image" Target="../media/image35.png"/><Relationship Id="rId8" Type="http://schemas.openxmlformats.org/officeDocument/2006/relationships/image" Target="../media/image25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4.wdp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5.wdp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hyperlink" Target="http://www.gbif.org/dataset/e6c97f6e-e952-11e2-961f-00145eb45e9a" TargetMode="External"/><Relationship Id="rId12" Type="http://schemas.openxmlformats.org/officeDocument/2006/relationships/image" Target="../media/image45.png"/><Relationship Id="rId13" Type="http://schemas.openxmlformats.org/officeDocument/2006/relationships/hyperlink" Target="http://www.gbif.org/dataset/b124e1e0-4755-430f-9eab-894f25a9b59c" TargetMode="External"/><Relationship Id="rId14" Type="http://schemas.openxmlformats.org/officeDocument/2006/relationships/image" Target="../media/image46.png"/><Relationship Id="rId15" Type="http://schemas.openxmlformats.org/officeDocument/2006/relationships/hyperlink" Target="http://www.gbif.org/dataset/38b4c89f-584c-41bb-bd8f-cd1def33e92f" TargetMode="Externa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hyperlink" Target="http://www.gbif.org/publisher/28eb1a3f-1c15-4a95-931a-4af90ecb574d" TargetMode="External"/><Relationship Id="rId6" Type="http://schemas.openxmlformats.org/officeDocument/2006/relationships/image" Target="../media/image42.png"/><Relationship Id="rId7" Type="http://schemas.openxmlformats.org/officeDocument/2006/relationships/hyperlink" Target="http://www.gbif.org/publisher/e2e717bf-551a-4917-bdc9-4fa0f342c530" TargetMode="External"/><Relationship Id="rId8" Type="http://schemas.openxmlformats.org/officeDocument/2006/relationships/image" Target="../media/image43.png"/><Relationship Id="rId9" Type="http://schemas.openxmlformats.org/officeDocument/2006/relationships/hyperlink" Target="http://www.gbif.org/dataset/66f6192f-6cc0-45fd-a2d1-e76f5ae3eab2" TargetMode="External"/><Relationship Id="rId10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1.png"/><Relationship Id="rId7" Type="http://schemas.openxmlformats.org/officeDocument/2006/relationships/image" Target="../media/image54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6.wdp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6.wdp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6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hyperlink" Target="http://www.nhm.uio.no/english/about/organization/research-collections/people/fmehlum/index.html" TargetMode="External"/><Relationship Id="rId20" Type="http://schemas.openxmlformats.org/officeDocument/2006/relationships/image" Target="../media/image76.jpeg"/><Relationship Id="rId21" Type="http://schemas.openxmlformats.org/officeDocument/2006/relationships/image" Target="../media/image77.png"/><Relationship Id="rId22" Type="http://schemas.openxmlformats.org/officeDocument/2006/relationships/image" Target="../media/image78.png"/><Relationship Id="rId23" Type="http://schemas.openxmlformats.org/officeDocument/2006/relationships/image" Target="../media/image6.png"/><Relationship Id="rId24" Type="http://schemas.openxmlformats.org/officeDocument/2006/relationships/hyperlink" Target="http://www.ntnu.edu/employees/anders.finstad" TargetMode="External"/><Relationship Id="rId25" Type="http://schemas.openxmlformats.org/officeDocument/2006/relationships/image" Target="../media/image79.jpg"/><Relationship Id="rId26" Type="http://schemas.openxmlformats.org/officeDocument/2006/relationships/image" Target="../media/image80.png"/><Relationship Id="rId10" Type="http://schemas.openxmlformats.org/officeDocument/2006/relationships/image" Target="../media/image71.jpg"/><Relationship Id="rId11" Type="http://schemas.openxmlformats.org/officeDocument/2006/relationships/hyperlink" Target="http://www.nhm.uio.no/english/about/organization/research-collections/people/einarti/index.html" TargetMode="External"/><Relationship Id="rId12" Type="http://schemas.openxmlformats.org/officeDocument/2006/relationships/image" Target="../media/image72.jpg"/><Relationship Id="rId13" Type="http://schemas.openxmlformats.org/officeDocument/2006/relationships/hyperlink" Target="http://www.nhm.uio.no/english/about/organization/research-collections/people/geires/index.html" TargetMode="External"/><Relationship Id="rId14" Type="http://schemas.openxmlformats.org/officeDocument/2006/relationships/image" Target="../media/image73.jpg"/><Relationship Id="rId15" Type="http://schemas.openxmlformats.org/officeDocument/2006/relationships/hyperlink" Target="https://www.ntnu.edu/employees/wouterk" TargetMode="External"/><Relationship Id="rId16" Type="http://schemas.openxmlformats.org/officeDocument/2006/relationships/image" Target="../media/image74.jpeg"/><Relationship Id="rId17" Type="http://schemas.openxmlformats.org/officeDocument/2006/relationships/hyperlink" Target="http://www.ntnu.edu/employees/nilsv" TargetMode="External"/><Relationship Id="rId18" Type="http://schemas.openxmlformats.org/officeDocument/2006/relationships/image" Target="../media/image75.jpg"/><Relationship Id="rId19" Type="http://schemas.openxmlformats.org/officeDocument/2006/relationships/hyperlink" Target="http://www.forskningsradet.no/prognett-miljo2015/Ansatt/Per_BackeHansen/1137742913725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7.png"/><Relationship Id="rId4" Type="http://schemas.openxmlformats.org/officeDocument/2006/relationships/image" Target="../media/image68.jpeg"/><Relationship Id="rId5" Type="http://schemas.openxmlformats.org/officeDocument/2006/relationships/hyperlink" Target="http://www.nhm.uio.no/english/about/organization/research-collections/people/dtendres/" TargetMode="External"/><Relationship Id="rId6" Type="http://schemas.openxmlformats.org/officeDocument/2006/relationships/image" Target="../media/image69.jpg"/><Relationship Id="rId7" Type="http://schemas.openxmlformats.org/officeDocument/2006/relationships/hyperlink" Target="http://www.nhm.uio.no/english/about/organization/research-collections/people/chrissvi/index.html" TargetMode="External"/><Relationship Id="rId8" Type="http://schemas.openxmlformats.org/officeDocument/2006/relationships/image" Target="../media/image7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5-05 at 09.44.59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4938" y="12"/>
            <a:ext cx="5403700" cy="7562849"/>
          </a:xfrm>
          <a:prstGeom prst="rect">
            <a:avLst/>
          </a:prstGeom>
        </p:spPr>
      </p:pic>
      <p:pic>
        <p:nvPicPr>
          <p:cNvPr id="8" name="Picture 7" descr="IMG_7825 copy.jpg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333" y="0"/>
            <a:ext cx="5495308" cy="7562850"/>
          </a:xfrm>
          <a:prstGeom prst="rect">
            <a:avLst/>
          </a:prstGeom>
        </p:spPr>
      </p:pic>
      <p:pic>
        <p:nvPicPr>
          <p:cNvPr id="2" name="Picture 1" descr="GBIF Norway.png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911" y="4787422"/>
            <a:ext cx="4948443" cy="1491016"/>
          </a:xfrm>
          <a:prstGeom prst="rect">
            <a:avLst/>
          </a:prstGeom>
        </p:spPr>
      </p:pic>
      <p:pic>
        <p:nvPicPr>
          <p:cNvPr id="11" name="Picture 10" descr="UiO_NHM_A_ENG.png">
            <a:hlinkClick r:id="rId8"/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3911" y="6388244"/>
            <a:ext cx="4948443" cy="60823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9" descr="Screen Shot 2016-04-12 at 09.30.47 .png">
            <a:hlinkClick r:id="rId10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5193330" cy="75628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1506" y="175697"/>
            <a:ext cx="3893463" cy="1323405"/>
          </a:xfrm>
          <a:prstGeom prst="rect">
            <a:avLst/>
          </a:prstGeom>
        </p:spPr>
        <p:txBody>
          <a:bodyPr wrap="none" lIns="91405" tIns="45703" rIns="91405" bIns="45703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4000" b="1" i="1" spc="151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#</a:t>
            </a:r>
            <a:r>
              <a:rPr lang="en-US" sz="4000" b="1" i="1" spc="151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HepaticaWeek</a:t>
            </a:r>
            <a:endParaRPr lang="en-US" sz="4000" b="1" i="1" spc="151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sz="4000" b="1" i="1" spc="151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April 2016 </a:t>
            </a:r>
            <a:endParaRPr lang="en-US" sz="4000" b="1" i="1" spc="151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91599" y="175697"/>
            <a:ext cx="24640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Photo by </a:t>
            </a:r>
            <a:r>
              <a:rPr lang="en-US" sz="1200" dirty="0">
                <a:solidFill>
                  <a:schemeClr val="bg1"/>
                </a:solidFill>
              </a:rPr>
              <a:t>Dag </a:t>
            </a:r>
            <a:r>
              <a:rPr lang="en-US" sz="1200" dirty="0" smtClean="0">
                <a:solidFill>
                  <a:schemeClr val="bg1"/>
                </a:solidFill>
              </a:rPr>
              <a:t>Endresen, </a:t>
            </a:r>
            <a:r>
              <a:rPr lang="en-US" sz="1200" dirty="0" smtClean="0">
                <a:solidFill>
                  <a:schemeClr val="bg1"/>
                </a:solidFill>
              </a:rPr>
              <a:t>March </a:t>
            </a:r>
            <a:r>
              <a:rPr lang="en-US" sz="1200" dirty="0" smtClean="0">
                <a:solidFill>
                  <a:schemeClr val="bg1"/>
                </a:solidFill>
              </a:rPr>
              <a:t>2016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40760" y="7101603"/>
            <a:ext cx="4001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D9D9D9"/>
                </a:solidFill>
              </a:rPr>
              <a:t>Occurrences of liverleaf available </a:t>
            </a:r>
            <a:r>
              <a:rPr lang="en-US" sz="1800" dirty="0">
                <a:solidFill>
                  <a:srgbClr val="D9D9D9"/>
                </a:solidFill>
              </a:rPr>
              <a:t>in </a:t>
            </a:r>
            <a:r>
              <a:rPr lang="en-US" sz="1800" dirty="0">
                <a:solidFill>
                  <a:schemeClr val="bg1"/>
                </a:solidFill>
              </a:rPr>
              <a:t>GBIF</a:t>
            </a:r>
          </a:p>
        </p:txBody>
      </p:sp>
    </p:spTree>
    <p:extLst>
      <p:ext uri="{BB962C8B-B14F-4D97-AF65-F5344CB8AC3E}">
        <p14:creationId xmlns:p14="http://schemas.microsoft.com/office/powerpoint/2010/main" val="413042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Citizen science report – </a:t>
            </a:r>
            <a:br>
              <a:rPr lang="en-US" dirty="0" smtClean="0"/>
            </a:br>
            <a:r>
              <a:rPr lang="en-US" dirty="0" smtClean="0"/>
              <a:t>what happens next?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4436" y="1726613"/>
            <a:ext cx="5255194" cy="4894245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/>
              <a:t>Conversion to standardized format (Darwin Core)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Quality assessment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Publication in GBIF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Data accessed by scientists and other users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7948" y="3925382"/>
            <a:ext cx="184595" cy="235928"/>
          </a:xfrm>
          <a:prstGeom prst="rect">
            <a:avLst/>
          </a:prstGeom>
        </p:spPr>
        <p:txBody>
          <a:bodyPr wrap="none" lIns="91405" tIns="45703" rIns="91405" bIns="45703">
            <a:spAutoFit/>
          </a:bodyPr>
          <a:lstStyle/>
          <a:p>
            <a:r>
              <a:rPr lang="en-US" sz="1400" baseline="30000" dirty="0">
                <a:solidFill>
                  <a:srgbClr val="000000"/>
                </a:solidFill>
                <a:latin typeface="ArialMT"/>
              </a:rPr>
              <a:t> </a:t>
            </a:r>
            <a:endParaRPr lang="en-US" dirty="0"/>
          </a:p>
        </p:txBody>
      </p:sp>
      <p:pic>
        <p:nvPicPr>
          <p:cNvPr id="4" name="Picture 3" descr="IMG_41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497" y="402757"/>
            <a:ext cx="3875167" cy="62126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59071" y="6272791"/>
            <a:ext cx="233910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chemeClr val="bg1">
                    <a:lumMod val="85000"/>
                  </a:schemeClr>
                </a:solidFill>
              </a:rPr>
              <a:t>Photo CC-BY Dag Endresen June 2014</a:t>
            </a:r>
          </a:p>
        </p:txBody>
      </p:sp>
    </p:spTree>
    <p:extLst>
      <p:ext uri="{BB962C8B-B14F-4D97-AF65-F5344CB8AC3E}">
        <p14:creationId xmlns:p14="http://schemas.microsoft.com/office/powerpoint/2010/main" val="1011543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2 at 09.46.27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4214377"/>
          </a:xfrm>
          <a:prstGeom prst="rect">
            <a:avLst/>
          </a:prstGeom>
        </p:spPr>
      </p:pic>
      <p:pic>
        <p:nvPicPr>
          <p:cNvPr id="21507" name="Picture 5" descr="NHM_symbol_gronn cut.gif"/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8" y="4375150"/>
            <a:ext cx="3293208" cy="318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1"/>
          <p:cNvSpPr>
            <a:spLocks noChangeArrowheads="1"/>
          </p:cNvSpPr>
          <p:nvPr/>
        </p:nvSpPr>
        <p:spPr bwMode="auto">
          <a:xfrm>
            <a:off x="301664" y="4250831"/>
            <a:ext cx="10101022" cy="284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96" tIns="50995" rIns="101996" bIns="50995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0000"/>
                </a:solidFill>
              </a:rPr>
              <a:t>GBIF enables </a:t>
            </a:r>
            <a:r>
              <a:rPr lang="en-US" sz="4800" i="1" dirty="0">
                <a:solidFill>
                  <a:srgbClr val="FF0000"/>
                </a:solidFill>
              </a:rPr>
              <a:t>free and open access to biodiversity data </a:t>
            </a:r>
            <a:r>
              <a:rPr lang="en-US" sz="4800" dirty="0">
                <a:solidFill>
                  <a:srgbClr val="FF0000"/>
                </a:solidFill>
              </a:rPr>
              <a:t>online. </a:t>
            </a:r>
          </a:p>
          <a:p>
            <a:pPr>
              <a:defRPr/>
            </a:pPr>
            <a:endParaRPr lang="en-US" sz="1050" dirty="0"/>
          </a:p>
          <a:p>
            <a:pPr>
              <a:defRPr/>
            </a:pPr>
            <a:r>
              <a:rPr lang="en-US" sz="2400" dirty="0"/>
              <a:t>We are an international government-initiated and -funded initiative focused on making biodiversity data available to all and anyone, for scientific research, conservation and sustainable development.</a:t>
            </a:r>
          </a:p>
        </p:txBody>
      </p:sp>
      <p:sp>
        <p:nvSpPr>
          <p:cNvPr id="2151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45477" y="7010400"/>
            <a:ext cx="545195" cy="401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238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523875" eaLnBrk="1" hangingPunct="1"/>
            <a:fld id="{F8FE6AC3-59D1-D94B-AE1D-814C27021C25}" type="slidenum">
              <a:rPr lang="en-US" sz="1400">
                <a:latin typeface="Trebuchet MS" charset="0"/>
                <a:cs typeface="Arial" charset="0"/>
              </a:rPr>
              <a:pPr defTabSz="523875" eaLnBrk="1" hangingPunct="1"/>
              <a:t>3</a:t>
            </a:fld>
            <a:endParaRPr lang="en-US" sz="1400">
              <a:latin typeface="Trebuchet MS" charset="0"/>
              <a:cs typeface="Arial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8402593" y="1320698"/>
            <a:ext cx="2088079" cy="749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950" tIns="50976" rIns="101950" bIns="50976">
            <a:spAutoFit/>
          </a:bodyPr>
          <a:lstStyle/>
          <a:p>
            <a:pPr algn="r"/>
            <a:r>
              <a:rPr lang="en-US" i="1" dirty="0">
                <a:solidFill>
                  <a:srgbClr val="CCFFCC"/>
                </a:solidFill>
              </a:rPr>
              <a:t>Status </a:t>
            </a:r>
          </a:p>
          <a:p>
            <a:pPr algn="r"/>
            <a:r>
              <a:rPr lang="en-US" i="1" dirty="0" smtClean="0">
                <a:solidFill>
                  <a:srgbClr val="CCFFCC"/>
                </a:solidFill>
              </a:rPr>
              <a:t>12 April 2016</a:t>
            </a:r>
            <a:endParaRPr lang="en-US" i="1" dirty="0"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012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1" y="302864"/>
            <a:ext cx="9781068" cy="875512"/>
          </a:xfrm>
        </p:spPr>
        <p:txBody>
          <a:bodyPr>
            <a:normAutofit/>
          </a:bodyPr>
          <a:lstStyle/>
          <a:p>
            <a:r>
              <a:rPr lang="en-US" sz="3600" dirty="0"/>
              <a:t>Data published through </a:t>
            </a:r>
            <a:r>
              <a:rPr lang="en-US" sz="3600" dirty="0" err="1"/>
              <a:t>GBIf.org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82043" y="1008670"/>
            <a:ext cx="5072167" cy="351528"/>
          </a:xfrm>
          <a:prstGeom prst="rect">
            <a:avLst/>
          </a:prstGeom>
          <a:noFill/>
        </p:spPr>
        <p:txBody>
          <a:bodyPr wrap="square" lIns="104249" tIns="52124" rIns="104249" bIns="52124" rtlCol="0">
            <a:spAutoFit/>
          </a:bodyPr>
          <a:lstStyle/>
          <a:p>
            <a:pPr algn="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Occurrence records (millions)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48453" y="-63663"/>
            <a:ext cx="691320" cy="5029168"/>
          </a:xfrm>
          <a:prstGeom prst="rect">
            <a:avLst/>
          </a:prstGeom>
        </p:spPr>
        <p:txBody>
          <a:bodyPr vert="vert270" lIns="0" tIns="41043" rIns="0" bIns="41043" rtlCol="0">
            <a:noAutofit/>
          </a:bodyPr>
          <a:lstStyle>
            <a:lvl1pPr indent="0" algn="r">
              <a:spcBef>
                <a:spcPct val="20000"/>
              </a:spcBef>
              <a:buFont typeface="Arial"/>
              <a:buNone/>
              <a:defRPr lang="en-US" sz="4000" dirty="0" smtClean="0">
                <a:solidFill>
                  <a:srgbClr val="FDB002">
                    <a:alpha val="32000"/>
                  </a:srgbClr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•"/>
              <a:defRPr sz="2800">
                <a:latin typeface="Arial Narrow"/>
                <a:cs typeface="Arial Narrow"/>
              </a:defRPr>
            </a:lvl2pPr>
            <a:lvl3pPr marL="1143000" indent="-228600">
              <a:spcBef>
                <a:spcPct val="20000"/>
              </a:spcBef>
              <a:buFont typeface="Wingdings" charset="2"/>
              <a:buChar char="§"/>
              <a:defRPr sz="2400">
                <a:latin typeface="Arial Narrow"/>
                <a:cs typeface="Arial Narrow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latin typeface="Arial Narrow"/>
                <a:cs typeface="Arial Narrow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latin typeface="Arial Narrow"/>
                <a:cs typeface="Arial Narrow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dirty="0"/>
              <a:t>data mobilization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www.gbif.org</a:t>
            </a:r>
            <a:r>
              <a:rPr lang="en-US" dirty="0" smtClean="0"/>
              <a:t> </a:t>
            </a:r>
            <a:r>
              <a:rPr lang="en-US" dirty="0"/>
              <a:t>| </a:t>
            </a:r>
            <a:r>
              <a:rPr lang="en-US" dirty="0" smtClean="0"/>
              <a:t>3 MAR 2016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3833009"/>
              </p:ext>
            </p:extLst>
          </p:nvPr>
        </p:nvGraphicFramePr>
        <p:xfrm>
          <a:off x="384124" y="1348079"/>
          <a:ext cx="9920392" cy="5355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2447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3009" y="7083484"/>
            <a:ext cx="8067259" cy="361141"/>
          </a:xfrm>
        </p:spPr>
        <p:txBody>
          <a:bodyPr anchor="t" anchorCtr="0"/>
          <a:lstStyle/>
          <a:p>
            <a:r>
              <a:rPr lang="en-US" sz="1100" dirty="0"/>
              <a:t>http://www.gbif.org  | 1 April 2016</a:t>
            </a:r>
          </a:p>
          <a:p>
            <a:endParaRPr lang="en-US" sz="1100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534438" y="1217886"/>
            <a:ext cx="4401289" cy="5743474"/>
          </a:xfrm>
          <a:prstGeom prst="rect">
            <a:avLst/>
          </a:prstGeom>
        </p:spPr>
        <p:txBody>
          <a:bodyPr vert="horz" lIns="104249" tIns="52124" rIns="104249" bIns="52124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bg1"/>
                </a:solidFill>
                <a:latin typeface="Arial Narrow"/>
                <a:ea typeface="+mn-ea"/>
                <a:cs typeface="Arial Narrow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bg1"/>
                </a:solidFill>
                <a:latin typeface="Arial Narrow"/>
                <a:ea typeface="+mn-ea"/>
                <a:cs typeface="Arial Narrow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bg1"/>
                </a:solidFill>
                <a:latin typeface="Arial Narrow"/>
                <a:ea typeface="+mn-ea"/>
                <a:cs typeface="Arial Narrow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bg1"/>
                </a:solidFill>
                <a:latin typeface="Arial Narrow"/>
                <a:ea typeface="+mn-ea"/>
                <a:cs typeface="Arial Narrow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bg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75000"/>
              </a:lnSpc>
              <a:spcBef>
                <a:spcPts val="0"/>
              </a:spcBef>
              <a:spcAft>
                <a:spcPts val="2737"/>
              </a:spcAft>
            </a:pPr>
            <a:r>
              <a:rPr lang="en-GB" sz="4600" b="1" dirty="0">
                <a:solidFill>
                  <a:srgbClr val="328127"/>
                </a:solidFill>
                <a:latin typeface="Arial"/>
                <a:cs typeface="Arial"/>
              </a:rPr>
              <a:t>March 2016:</a:t>
            </a:r>
          </a:p>
          <a:p>
            <a:pPr algn="ctr">
              <a:lnSpc>
                <a:spcPct val="75000"/>
              </a:lnSpc>
              <a:spcBef>
                <a:spcPts val="0"/>
              </a:spcBef>
              <a:spcAft>
                <a:spcPts val="2737"/>
              </a:spcAft>
            </a:pPr>
            <a:r>
              <a:rPr lang="en-GB" sz="5700" b="1" dirty="0">
                <a:solidFill>
                  <a:srgbClr val="328127"/>
                </a:solidFill>
                <a:latin typeface="Arial"/>
                <a:cs typeface="Arial"/>
              </a:rPr>
              <a:t>+</a:t>
            </a:r>
            <a:r>
              <a:rPr lang="is-IS" sz="5700" b="1" dirty="0">
                <a:latin typeface="Arial"/>
                <a:cs typeface="Arial"/>
              </a:rPr>
              <a:t>4,166,212</a:t>
            </a:r>
            <a:r>
              <a:rPr lang="en-GB" sz="4600" dirty="0">
                <a:latin typeface="Arial Black"/>
                <a:cs typeface="Arial Black"/>
              </a:rPr>
              <a:t>  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species occurrence records</a:t>
            </a:r>
          </a:p>
          <a:p>
            <a:pPr algn="ctr">
              <a:lnSpc>
                <a:spcPct val="75000"/>
              </a:lnSpc>
              <a:spcBef>
                <a:spcPts val="0"/>
              </a:spcBef>
              <a:spcAft>
                <a:spcPts val="2737"/>
              </a:spcAft>
            </a:pPr>
            <a:r>
              <a:rPr lang="en-GB" sz="5700" b="1" dirty="0">
                <a:solidFill>
                  <a:srgbClr val="328127"/>
                </a:solidFill>
                <a:latin typeface="Arial"/>
                <a:cs typeface="Arial"/>
              </a:rPr>
              <a:t>+</a:t>
            </a:r>
            <a:r>
              <a:rPr lang="en-GB" sz="5700" b="1" dirty="0">
                <a:latin typeface="Arial"/>
                <a:cs typeface="Arial"/>
              </a:rPr>
              <a:t>366</a:t>
            </a:r>
            <a:r>
              <a:rPr lang="en-GB" sz="5700" dirty="0">
                <a:latin typeface="Arial Black"/>
                <a:cs typeface="Arial Black"/>
              </a:rPr>
              <a:t/>
            </a:r>
            <a:br>
              <a:rPr lang="en-GB" sz="5700" dirty="0">
                <a:latin typeface="Arial Black"/>
                <a:cs typeface="Arial Black"/>
              </a:rPr>
            </a:br>
            <a:r>
              <a:rPr lang="en-GB" dirty="0">
                <a:solidFill>
                  <a:srgbClr val="BFBFBF"/>
                </a:solidFill>
              </a:rPr>
              <a:t>datasets</a:t>
            </a:r>
          </a:p>
          <a:p>
            <a:pPr algn="ctr">
              <a:lnSpc>
                <a:spcPct val="75000"/>
              </a:lnSpc>
              <a:spcBef>
                <a:spcPts val="0"/>
              </a:spcBef>
              <a:spcAft>
                <a:spcPts val="2737"/>
              </a:spcAft>
            </a:pPr>
            <a:r>
              <a:rPr lang="en-GB" sz="5700" b="1" dirty="0">
                <a:solidFill>
                  <a:srgbClr val="328127"/>
                </a:solidFill>
                <a:latin typeface="Arial"/>
                <a:cs typeface="Arial"/>
              </a:rPr>
              <a:t>+</a:t>
            </a:r>
            <a:r>
              <a:rPr lang="en-GB" sz="5700" b="1" dirty="0">
                <a:latin typeface="Arial"/>
                <a:cs typeface="Arial"/>
              </a:rPr>
              <a:t>6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>
                <a:solidFill>
                  <a:srgbClr val="BFBFBF"/>
                </a:solidFill>
              </a:rPr>
              <a:t>data-publishing institutions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084" y="1423239"/>
            <a:ext cx="5046782" cy="473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367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3E9034"/>
                </a:solidFill>
              </a:rPr>
              <a:t>Map of GBIF Country Participants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4 Mars 2016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48453" y="-63663"/>
            <a:ext cx="691320" cy="5029168"/>
          </a:xfrm>
          <a:prstGeom prst="rect">
            <a:avLst/>
          </a:prstGeom>
        </p:spPr>
        <p:txBody>
          <a:bodyPr vert="vert270" lIns="0" tIns="41043" rIns="0" bIns="41043" rtlCol="0">
            <a:noAutofit/>
          </a:bodyPr>
          <a:lstStyle>
            <a:lvl1pPr indent="0" algn="r">
              <a:spcBef>
                <a:spcPct val="20000"/>
              </a:spcBef>
              <a:buFont typeface="Arial"/>
              <a:buNone/>
              <a:defRPr lang="en-US" sz="4000" dirty="0" smtClean="0">
                <a:solidFill>
                  <a:srgbClr val="FDB002">
                    <a:alpha val="32000"/>
                  </a:srgbClr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•"/>
              <a:defRPr sz="2800">
                <a:latin typeface="Arial Narrow"/>
                <a:cs typeface="Arial Narrow"/>
              </a:defRPr>
            </a:lvl2pPr>
            <a:lvl3pPr marL="1143000" indent="-228600">
              <a:spcBef>
                <a:spcPct val="20000"/>
              </a:spcBef>
              <a:buFont typeface="Wingdings" charset="2"/>
              <a:buChar char="§"/>
              <a:defRPr sz="2400">
                <a:latin typeface="Arial Narrow"/>
                <a:cs typeface="Arial Narrow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latin typeface="Arial Narrow"/>
                <a:cs typeface="Arial Narrow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latin typeface="Arial Narrow"/>
                <a:cs typeface="Arial Narrow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dirty="0" smtClean="0"/>
              <a:t>participation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98" y="1320808"/>
            <a:ext cx="9971683" cy="4751221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95367" y="5950459"/>
            <a:ext cx="4134644" cy="1059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3937" tIns="51969" rIns="103937" bIns="51969">
            <a:spAutoFit/>
          </a:bodyPr>
          <a:lstStyle/>
          <a:p>
            <a:r>
              <a:rPr lang="en-US" sz="3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Norway joined GBIF in February 2004.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100" y="5992655"/>
            <a:ext cx="3056678" cy="935990"/>
          </a:xfrm>
          <a:prstGeom prst="rect">
            <a:avLst/>
          </a:prstGeom>
        </p:spPr>
        <p:txBody>
          <a:bodyPr wrap="square" lIns="103937" tIns="51969" rIns="103937" bIns="51969">
            <a:spAutoFit/>
          </a:bodyPr>
          <a:lstStyle/>
          <a:p>
            <a:pPr defTabSz="591893">
              <a:defRPr/>
            </a:pP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38 country members</a:t>
            </a:r>
          </a:p>
          <a:p>
            <a:pPr defTabSz="591893">
              <a:defRPr/>
            </a:pP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16 Associate countries</a:t>
            </a:r>
          </a:p>
          <a:p>
            <a:pPr defTabSz="591893">
              <a:defRPr/>
            </a:pP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40 organizations</a:t>
            </a:r>
          </a:p>
        </p:txBody>
      </p:sp>
    </p:spTree>
    <p:extLst>
      <p:ext uri="{BB962C8B-B14F-4D97-AF65-F5344CB8AC3E}">
        <p14:creationId xmlns:p14="http://schemas.microsoft.com/office/powerpoint/2010/main" val="1852140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Data—by </a:t>
            </a:r>
            <a:r>
              <a:rPr lang="en-US" sz="3600" dirty="0" err="1"/>
              <a:t>gbif</a:t>
            </a:r>
            <a:r>
              <a:rPr lang="en-US" sz="3600" dirty="0"/>
              <a:t> participant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4432" y="7065664"/>
            <a:ext cx="8346640" cy="422495"/>
          </a:xfrm>
        </p:spPr>
        <p:txBody>
          <a:bodyPr/>
          <a:lstStyle/>
          <a:p>
            <a:r>
              <a:rPr lang="en-US" b="1" i="1" dirty="0"/>
              <a:t>NOTE</a:t>
            </a:r>
            <a:r>
              <a:rPr lang="en-US" i="1" dirty="0"/>
              <a:t>: </a:t>
            </a:r>
            <a:r>
              <a:rPr lang="en-US" i="1" dirty="0" smtClean="0"/>
              <a:t>Datasets </a:t>
            </a:r>
            <a:r>
              <a:rPr lang="en-US" i="1" dirty="0"/>
              <a:t>are assigned to countries according to the location of the </a:t>
            </a:r>
            <a:r>
              <a:rPr lang="en-US" i="1" dirty="0" smtClean="0"/>
              <a:t>publishing </a:t>
            </a:r>
            <a:r>
              <a:rPr lang="en-US" i="1" dirty="0"/>
              <a:t>institution</a:t>
            </a:r>
            <a:r>
              <a:rPr lang="en-US" i="1" dirty="0" smtClean="0"/>
              <a:t>, </a:t>
            </a:r>
            <a:br>
              <a:rPr lang="en-US" i="1" dirty="0" smtClean="0"/>
            </a:br>
            <a:r>
              <a:rPr lang="en-US" i="1" dirty="0" smtClean="0"/>
              <a:t>including </a:t>
            </a:r>
            <a:r>
              <a:rPr lang="en-US" i="1" dirty="0"/>
              <a:t>aggregated datasets with contributors from </a:t>
            </a:r>
            <a:r>
              <a:rPr lang="en-US" i="1" dirty="0" smtClean="0"/>
              <a:t>many </a:t>
            </a:r>
            <a:r>
              <a:rPr lang="en-US" i="1" dirty="0"/>
              <a:t>other </a:t>
            </a:r>
            <a:r>
              <a:rPr lang="en-US" i="1" dirty="0" smtClean="0"/>
              <a:t>countries. </a:t>
            </a:r>
            <a:r>
              <a:rPr lang="en-US" dirty="0">
                <a:hlinkClick r:id="rId2"/>
              </a:rPr>
              <a:t>http://www.gbif.org</a:t>
            </a:r>
            <a:r>
              <a:rPr lang="en-US" dirty="0"/>
              <a:t> </a:t>
            </a:r>
            <a:r>
              <a:rPr lang="en-US" dirty="0" smtClean="0"/>
              <a:t>| 01 APR 2016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48453" y="-63663"/>
            <a:ext cx="691320" cy="5029168"/>
          </a:xfrm>
          <a:prstGeom prst="rect">
            <a:avLst/>
          </a:prstGeom>
        </p:spPr>
        <p:txBody>
          <a:bodyPr vert="vert270" lIns="0" tIns="41048" rIns="0" bIns="41048" rtlCol="0">
            <a:noAutofit/>
          </a:bodyPr>
          <a:lstStyle>
            <a:lvl1pPr indent="0" algn="r">
              <a:spcBef>
                <a:spcPct val="20000"/>
              </a:spcBef>
              <a:buFont typeface="Arial"/>
              <a:buNone/>
              <a:defRPr lang="en-US" sz="4000" dirty="0" smtClean="0">
                <a:solidFill>
                  <a:srgbClr val="FDB002">
                    <a:alpha val="32000"/>
                  </a:srgbClr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•"/>
              <a:defRPr sz="2800">
                <a:latin typeface="Arial Narrow"/>
                <a:cs typeface="Arial Narrow"/>
              </a:defRPr>
            </a:lvl2pPr>
            <a:lvl3pPr marL="1143000" indent="-228600">
              <a:spcBef>
                <a:spcPct val="20000"/>
              </a:spcBef>
              <a:buFont typeface="Wingdings" charset="2"/>
              <a:buChar char="§"/>
              <a:defRPr sz="2400">
                <a:latin typeface="Arial Narrow"/>
                <a:cs typeface="Arial Narrow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latin typeface="Arial Narrow"/>
                <a:cs typeface="Arial Narrow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latin typeface="Arial Narrow"/>
                <a:cs typeface="Arial Narrow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dirty="0"/>
              <a:t>data publishing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527807"/>
              </p:ext>
            </p:extLst>
          </p:nvPr>
        </p:nvGraphicFramePr>
        <p:xfrm>
          <a:off x="409852" y="5009168"/>
          <a:ext cx="4944366" cy="17594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75101"/>
                <a:gridCol w="1024059"/>
                <a:gridCol w="1536091"/>
                <a:gridCol w="909115"/>
              </a:tblGrid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1. Denmark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2,972,094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6. Rep.</a:t>
                      </a:r>
                      <a:r>
                        <a:rPr lang="en-US" sz="1300" b="0" i="0" baseline="0" dirty="0" smtClean="0">
                          <a:latin typeface="Arial Narrow"/>
                          <a:cs typeface="Arial Narrow"/>
                        </a:rPr>
                        <a:t> of </a:t>
                      </a:r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Korea</a:t>
                      </a: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867,846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2. United States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2,198,532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7. Australia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851,138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1" i="0" dirty="0" smtClean="0">
                          <a:solidFill>
                            <a:srgbClr val="0000FF"/>
                          </a:solidFill>
                          <a:latin typeface="Arial Narrow"/>
                          <a:cs typeface="Arial Narrow"/>
                        </a:rPr>
                        <a:t>3. Norway</a:t>
                      </a:r>
                      <a:endParaRPr lang="en-US" sz="1300" b="1" i="0" dirty="0">
                        <a:solidFill>
                          <a:srgbClr val="0000FF"/>
                        </a:solidFill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1" i="0" dirty="0" smtClean="0">
                          <a:solidFill>
                            <a:srgbClr val="0000FF"/>
                          </a:solidFill>
                          <a:latin typeface="Arial Narrow"/>
                          <a:cs typeface="Arial Narrow"/>
                        </a:rPr>
                        <a:t>1,740,039</a:t>
                      </a:r>
                      <a:endParaRPr lang="en-US" sz="1300" b="1" i="0" dirty="0">
                        <a:solidFill>
                          <a:srgbClr val="0000FF"/>
                        </a:solidFill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8. Costa</a:t>
                      </a:r>
                      <a:r>
                        <a:rPr lang="en-US" sz="1300" b="0" i="0" baseline="0" dirty="0" smtClean="0">
                          <a:latin typeface="Arial Narrow"/>
                          <a:cs typeface="Arial Narrow"/>
                        </a:rPr>
                        <a:t> Rica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808,503</a:t>
                      </a: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4. Belgium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1,620,423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9. Spain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521,730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5. Netherlands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1,089,171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10. South Africa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422,521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426834"/>
              </p:ext>
            </p:extLst>
          </p:nvPr>
        </p:nvGraphicFramePr>
        <p:xfrm>
          <a:off x="5666164" y="5009168"/>
          <a:ext cx="4771200" cy="17594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23439"/>
                <a:gridCol w="1036992"/>
                <a:gridCol w="1320954"/>
                <a:gridCol w="989815"/>
              </a:tblGrid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1. United States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276,045,103</a:t>
                      </a: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6. Netherlands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24,235,610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2. Sweden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53,689,661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dirty="0" smtClean="0">
                          <a:solidFill>
                            <a:srgbClr val="0000FF"/>
                          </a:solidFill>
                          <a:latin typeface="Arial Narrow"/>
                          <a:cs typeface="Arial Narrow"/>
                        </a:rPr>
                        <a:t>7. Norway</a:t>
                      </a: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dirty="0" smtClean="0">
                          <a:solidFill>
                            <a:srgbClr val="0000FF"/>
                          </a:solidFill>
                          <a:latin typeface="Arial Narrow"/>
                          <a:cs typeface="Arial Narrow"/>
                        </a:rPr>
                        <a:t>23,366,646</a:t>
                      </a: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3. United Kingdom</a:t>
                      </a: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49,707,687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8. Finland</a:t>
                      </a: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20,634,024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4. France</a:t>
                      </a: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39,848,574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9. Germany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19,436,198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893"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5. Australia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37,480,629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10. Spain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76200" cap="flat" cmpd="sng" algn="ctr">
                      <a:solidFill>
                        <a:prstClr val="white">
                          <a:lumMod val="50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i="0" dirty="0" smtClean="0">
                          <a:latin typeface="Arial Narrow"/>
                          <a:cs typeface="Arial Narrow"/>
                        </a:rPr>
                        <a:t>11,911,359</a:t>
                      </a:r>
                      <a:endParaRPr lang="en-US" sz="1300" b="0" i="0" dirty="0">
                        <a:latin typeface="Arial Narrow"/>
                        <a:cs typeface="Arial Narrow"/>
                      </a:endParaRPr>
                    </a:p>
                  </a:txBody>
                  <a:tcPr marL="106886" marR="106886" marT="50419" marB="50419" anchor="ctr">
                    <a:lnL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06787" y="4486215"/>
            <a:ext cx="4977334" cy="474626"/>
          </a:xfrm>
          <a:prstGeom prst="rect">
            <a:avLst/>
          </a:prstGeom>
          <a:noFill/>
        </p:spPr>
        <p:txBody>
          <a:bodyPr wrap="square" lIns="104261" tIns="52131" rIns="104261" bIns="52131" rtlCol="0">
            <a:spAutoFit/>
          </a:bodyPr>
          <a:lstStyle/>
          <a:p>
            <a:pPr algn="ctr"/>
            <a:r>
              <a:rPr lang="en-US" sz="1300" b="1" dirty="0">
                <a:latin typeface="Arial Narrow" panose="020B0606020202030204" pitchFamily="34" charset="0"/>
              </a:rPr>
              <a:t>Number of new records published</a:t>
            </a:r>
            <a:r>
              <a:rPr lang="en-US" sz="1300" dirty="0">
                <a:latin typeface="Arial Narrow" panose="020B0606020202030204" pitchFamily="34" charset="0"/>
              </a:rPr>
              <a:t>—Top 10 participant Countries </a:t>
            </a:r>
            <a:br>
              <a:rPr lang="en-US" sz="1300" dirty="0">
                <a:latin typeface="Arial Narrow" panose="020B0606020202030204" pitchFamily="34" charset="0"/>
              </a:rPr>
            </a:br>
            <a:r>
              <a:rPr lang="en-US" sz="1100" i="1" dirty="0">
                <a:latin typeface="Arial Narrow" panose="020B0606020202030204" pitchFamily="34" charset="0"/>
              </a:rPr>
              <a:t>(1 to 31 March 2016)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16563" y="4486212"/>
            <a:ext cx="4870408" cy="474638"/>
          </a:xfrm>
          <a:prstGeom prst="rect">
            <a:avLst/>
          </a:prstGeom>
          <a:noFill/>
        </p:spPr>
        <p:txBody>
          <a:bodyPr wrap="square" lIns="104261" tIns="52131" rIns="104261" bIns="52131" rtlCol="0">
            <a:spAutoFit/>
          </a:bodyPr>
          <a:lstStyle/>
          <a:p>
            <a:pPr algn="ctr"/>
            <a:r>
              <a:rPr lang="en-US" sz="1300" b="1" dirty="0">
                <a:latin typeface="Arial Narrow" panose="020B0606020202030204" pitchFamily="34" charset="0"/>
              </a:rPr>
              <a:t>Total number of records published</a:t>
            </a:r>
            <a:r>
              <a:rPr lang="en-US" sz="1300" dirty="0">
                <a:latin typeface="Arial Narrow" panose="020B0606020202030204" pitchFamily="34" charset="0"/>
              </a:rPr>
              <a:t>—Top 10 Participant Countries </a:t>
            </a:r>
            <a:r>
              <a:rPr lang="en-US" sz="1100" dirty="0">
                <a:latin typeface="Arial Narrow" panose="020B0606020202030204" pitchFamily="34" charset="0"/>
              </a:rPr>
              <a:t/>
            </a:r>
            <a:br>
              <a:rPr lang="en-US" sz="1100" dirty="0">
                <a:latin typeface="Arial Narrow" panose="020B0606020202030204" pitchFamily="34" charset="0"/>
              </a:rPr>
            </a:br>
            <a:r>
              <a:rPr lang="en-US" sz="1100" i="1" dirty="0">
                <a:latin typeface="Arial Narrow" panose="020B0606020202030204" pitchFamily="34" charset="0"/>
              </a:rPr>
              <a:t>(as of 31 March 2016)</a:t>
            </a: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515878" y="7065665"/>
            <a:ext cx="7689543" cy="354493"/>
          </a:xfrm>
          <a:prstGeom prst="rect">
            <a:avLst/>
          </a:prstGeom>
        </p:spPr>
        <p:txBody>
          <a:bodyPr vert="horz" lIns="0" tIns="52131" rIns="104261" bIns="52131" rtlCol="0" anchor="ctr" anchorCtr="0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sz="900" b="0" kern="1200" cap="none" baseline="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20" y="1098303"/>
            <a:ext cx="3501658" cy="3299864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315" y="1098305"/>
            <a:ext cx="3494892" cy="329986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017401" y="3527034"/>
            <a:ext cx="970207" cy="413043"/>
          </a:xfrm>
          <a:prstGeom prst="rect">
            <a:avLst/>
          </a:prstGeom>
        </p:spPr>
        <p:txBody>
          <a:bodyPr wrap="none" lIns="104249" tIns="52124" rIns="104249" bIns="52124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Arial Narrow"/>
                <a:cs typeface="Arial Narrow"/>
              </a:rPr>
              <a:t>Norway</a:t>
            </a:r>
            <a:endParaRPr lang="en-US" sz="2000" dirty="0"/>
          </a:p>
        </p:txBody>
      </p:sp>
      <p:pic>
        <p:nvPicPr>
          <p:cNvPr id="3" name="Picture 2" descr="Screen Shot 2016-04-12 at 10.42.10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216" y="3846399"/>
            <a:ext cx="444500" cy="228600"/>
          </a:xfrm>
          <a:prstGeom prst="rect">
            <a:avLst/>
          </a:prstGeom>
        </p:spPr>
      </p:pic>
      <p:pic>
        <p:nvPicPr>
          <p:cNvPr id="7" name="Picture 6" descr="Screen Shot 2016-04-12 at 10.42.32 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146" y="2515615"/>
            <a:ext cx="482600" cy="1905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436128">
            <a:off x="6259910" y="2426926"/>
            <a:ext cx="742305" cy="320710"/>
          </a:xfrm>
          <a:prstGeom prst="rect">
            <a:avLst/>
          </a:prstGeom>
        </p:spPr>
        <p:txBody>
          <a:bodyPr wrap="none" lIns="104249" tIns="52124" rIns="104249" bIns="52124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latin typeface="Arial Narrow"/>
                <a:cs typeface="Arial Narrow"/>
              </a:rPr>
              <a:t>Norway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71539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Screen Shot 2013-10-15 at 10.14.38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8638" cy="7562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08527" y="205993"/>
            <a:ext cx="9316233" cy="1212932"/>
          </a:xfrm>
          <a:prstGeom prst="rect">
            <a:avLst/>
          </a:prstGeom>
          <a:noFill/>
          <a:effectLst>
            <a:glow rad="381000">
              <a:schemeClr val="accent6">
                <a:alpha val="75000"/>
              </a:schemeClr>
            </a:glow>
          </a:effectLst>
        </p:spPr>
        <p:txBody>
          <a:bodyPr lIns="103928" tIns="51961" rIns="103928" bIns="51961">
            <a:spAutoFit/>
          </a:bodyPr>
          <a:lstStyle/>
          <a:p>
            <a:pPr defTabSz="518910">
              <a:defRPr/>
            </a:pPr>
            <a:r>
              <a:rPr lang="en-US" sz="1400" dirty="0">
                <a:solidFill>
                  <a:srgbClr val="FFFF00"/>
                </a:solidFill>
              </a:rPr>
              <a:t>GBIF portal: </a:t>
            </a:r>
          </a:p>
          <a:p>
            <a:pPr defTabSz="518910">
              <a:defRPr/>
            </a:pPr>
            <a:r>
              <a:rPr lang="en-US" sz="2900" b="1" dirty="0">
                <a:solidFill>
                  <a:srgbClr val="FFFF00"/>
                </a:solidFill>
              </a:rPr>
              <a:t>24,4 million </a:t>
            </a:r>
            <a:r>
              <a:rPr lang="en-US" sz="2900" dirty="0">
                <a:solidFill>
                  <a:srgbClr val="FFFF00"/>
                </a:solidFill>
              </a:rPr>
              <a:t>occurrences with locations in Norway.</a:t>
            </a:r>
          </a:p>
          <a:p>
            <a:pPr defTabSz="518910">
              <a:defRPr/>
            </a:pPr>
            <a:r>
              <a:rPr lang="en-US" sz="2900" dirty="0">
                <a:solidFill>
                  <a:srgbClr val="FFFF00"/>
                </a:solidFill>
              </a:rPr>
              <a:t>Published from 32 countries worldwide.</a:t>
            </a: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8316716" y="7058893"/>
            <a:ext cx="2132922" cy="422495"/>
          </a:xfrm>
          <a:prstGeom prst="rect">
            <a:avLst/>
          </a:prstGeom>
        </p:spPr>
        <p:txBody>
          <a:bodyPr lIns="91394" tIns="45698" rIns="91394" bIns="45698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Updated 5 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April 2016</a:t>
            </a:r>
            <a:br>
              <a:rPr lang="en-US" sz="1200" dirty="0">
                <a:solidFill>
                  <a:schemeClr val="bg1">
                    <a:lumMod val="85000"/>
                  </a:schemeClr>
                </a:solidFill>
              </a:rPr>
            </a:br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62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0688638" cy="7562850"/>
          </a:xfrm>
          <a:prstGeom prst="rect">
            <a:avLst/>
          </a:prstGeom>
          <a:gradFill rotWithShape="1">
            <a:gsLst>
              <a:gs pos="0">
                <a:srgbClr val="A0CA4A"/>
              </a:gs>
              <a:gs pos="100000">
                <a:srgbClr val="DCFFA0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04236" tIns="52117" rIns="104236" bIns="52117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99" name="TextBox 5"/>
          <p:cNvSpPr txBox="1">
            <a:spLocks noChangeArrowheads="1"/>
          </p:cNvSpPr>
          <p:nvPr/>
        </p:nvSpPr>
        <p:spPr bwMode="auto">
          <a:xfrm>
            <a:off x="1262777" y="3226120"/>
            <a:ext cx="8038746" cy="185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36" tIns="52117" rIns="104236" bIns="52117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5700" b="1" dirty="0" smtClean="0">
                <a:latin typeface="Trebuchet MS" charset="0"/>
              </a:rPr>
              <a:t>Data </a:t>
            </a:r>
            <a:r>
              <a:rPr lang="en-US" sz="5700" b="1" dirty="0" smtClean="0">
                <a:latin typeface="Trebuchet MS" charset="0"/>
              </a:rPr>
              <a:t>publishing infrastructure</a:t>
            </a:r>
            <a:endParaRPr lang="en-US" sz="5700" b="1" dirty="0">
              <a:latin typeface="Trebuchet MS" charset="0"/>
            </a:endParaRPr>
          </a:p>
        </p:txBody>
      </p:sp>
      <p:pic>
        <p:nvPicPr>
          <p:cNvPr id="4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06" y="4122748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315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02" y="4862843"/>
            <a:ext cx="2788480" cy="270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6127" y="684138"/>
            <a:ext cx="8776021" cy="734114"/>
          </a:xfrm>
          <a:prstGeom prst="rect">
            <a:avLst/>
          </a:prstGeom>
          <a:noFill/>
        </p:spPr>
        <p:txBody>
          <a:bodyPr wrap="square" lIns="102112" tIns="51054" rIns="102112" bIns="51054">
            <a:spAutoFit/>
          </a:bodyPr>
          <a:lstStyle/>
          <a:p>
            <a:pPr algn="ctr" defTabSz="510557">
              <a:defRPr/>
            </a:pPr>
            <a:r>
              <a:rPr lang="en-US" sz="4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GBIF provides a data discovery system</a:t>
            </a:r>
          </a:p>
        </p:txBody>
      </p:sp>
      <p:pic>
        <p:nvPicPr>
          <p:cNvPr id="2" name="Picture 1" descr="Screen Shot 2013-10-15 at 09.57.23 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694" y="2221000"/>
            <a:ext cx="2667000" cy="241617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820" name="Picture 4" descr="Untitled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339" y="5120309"/>
            <a:ext cx="8668117" cy="2132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creen Shot 2013-10-15 at 10.00.42 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4321" y="2235291"/>
            <a:ext cx="2800350" cy="24161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Straight Arrow Connector 7"/>
          <p:cNvCxnSpPr/>
          <p:nvPr/>
        </p:nvCxnSpPr>
        <p:spPr>
          <a:xfrm flipV="1">
            <a:off x="4413330" y="3335425"/>
            <a:ext cx="1441450" cy="23813"/>
          </a:xfrm>
          <a:prstGeom prst="straightConnector1">
            <a:avLst/>
          </a:prstGeom>
          <a:ln w="635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265453" y="4727665"/>
            <a:ext cx="1240569" cy="318549"/>
          </a:xfrm>
          <a:prstGeom prst="rect">
            <a:avLst/>
          </a:prstGeom>
        </p:spPr>
        <p:txBody>
          <a:bodyPr wrap="none" lIns="102112" tIns="51054" rIns="102112" bIns="51054">
            <a:spAutoFit/>
          </a:bodyPr>
          <a:lstStyle/>
          <a:p>
            <a:pPr defTabSz="510557"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global registry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6913646" y="4730840"/>
            <a:ext cx="1012203" cy="318549"/>
          </a:xfrm>
          <a:prstGeom prst="rect">
            <a:avLst/>
          </a:prstGeom>
        </p:spPr>
        <p:txBody>
          <a:bodyPr wrap="none" lIns="102112" tIns="51054" rIns="102112" bIns="51054">
            <a:spAutoFit/>
          </a:bodyPr>
          <a:lstStyle/>
          <a:p>
            <a:pPr defTabSz="510557"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data portal</a:t>
            </a: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1598694" y="1409343"/>
            <a:ext cx="7451434" cy="338544"/>
          </a:xfrm>
          <a:prstGeom prst="rect">
            <a:avLst/>
          </a:prstGeom>
        </p:spPr>
        <p:txBody>
          <a:bodyPr wrap="square" lIns="91383" tIns="45692" rIns="91383" bIns="45692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Calibri" charset="0"/>
              </a:rPr>
              <a:t>that is dependent on resolvable stable identifiers for efficient functionality</a:t>
            </a:r>
          </a:p>
        </p:txBody>
      </p:sp>
    </p:spTree>
    <p:extLst>
      <p:ext uri="{BB962C8B-B14F-4D97-AF65-F5344CB8AC3E}">
        <p14:creationId xmlns:p14="http://schemas.microsoft.com/office/powerpoint/2010/main" val="3322314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288" y="1222201"/>
            <a:ext cx="4675187" cy="3328988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781" tIns="52391" rIns="104781" bIns="52391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" name="Picture 4" descr="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948" y="2759649"/>
            <a:ext cx="1954527" cy="1843926"/>
          </a:xfrm>
          <a:prstGeom prst="rect">
            <a:avLst/>
          </a:prstGeom>
        </p:spPr>
      </p:pic>
      <p:pic>
        <p:nvPicPr>
          <p:cNvPr id="34819" name="Picture 82" descr="Databas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672" y="1091396"/>
            <a:ext cx="1330325" cy="141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81" descr="Databas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317" y="3258964"/>
            <a:ext cx="1330325" cy="141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23" descr="Databas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0" y="1398417"/>
            <a:ext cx="1871663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Rectangle 57"/>
          <p:cNvSpPr>
            <a:spLocks noChangeArrowheads="1"/>
          </p:cNvSpPr>
          <p:nvPr/>
        </p:nvSpPr>
        <p:spPr bwMode="auto">
          <a:xfrm>
            <a:off x="1034072" y="3398666"/>
            <a:ext cx="1414342" cy="83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848" tIns="45925" rIns="91848" bIns="45925">
            <a:spAutoFit/>
          </a:bodyPr>
          <a:lstStyle/>
          <a:p>
            <a:r>
              <a:rPr lang="en-US" sz="2400" dirty="0" smtClean="0">
                <a:solidFill>
                  <a:srgbClr val="005C7F"/>
                </a:solidFill>
                <a:latin typeface="Trebuchet MS" charset="0"/>
              </a:rPr>
              <a:t>Research</a:t>
            </a:r>
          </a:p>
          <a:p>
            <a:r>
              <a:rPr lang="en-US" sz="2400" dirty="0" smtClean="0">
                <a:solidFill>
                  <a:srgbClr val="005C7F"/>
                </a:solidFill>
                <a:latin typeface="Trebuchet MS" charset="0"/>
              </a:rPr>
              <a:t>institute</a:t>
            </a:r>
            <a:endParaRPr lang="en-US" dirty="0"/>
          </a:p>
        </p:txBody>
      </p:sp>
      <p:pic>
        <p:nvPicPr>
          <p:cNvPr id="34826" name="Picture 83" descr="Databas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317" y="5324300"/>
            <a:ext cx="1330325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7" name="Rectangle 86"/>
          <p:cNvSpPr>
            <a:spLocks noChangeArrowheads="1"/>
          </p:cNvSpPr>
          <p:nvPr/>
        </p:nvSpPr>
        <p:spPr bwMode="auto">
          <a:xfrm>
            <a:off x="8393118" y="5324300"/>
            <a:ext cx="1966492" cy="83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848" tIns="45925" rIns="91848" bIns="45925">
            <a:spAutoFit/>
          </a:bodyPr>
          <a:lstStyle/>
          <a:p>
            <a:r>
              <a:rPr lang="en-US" sz="2400" dirty="0" smtClean="0">
                <a:solidFill>
                  <a:srgbClr val="005C7F"/>
                </a:solidFill>
                <a:latin typeface="Trebuchet MS" charset="0"/>
              </a:rPr>
              <a:t>Biodiversity Conservation</a:t>
            </a:r>
            <a:endParaRPr lang="en-US" dirty="0"/>
          </a:p>
        </p:txBody>
      </p:sp>
      <p:sp>
        <p:nvSpPr>
          <p:cNvPr id="34830" name="Rectangle 91"/>
          <p:cNvSpPr>
            <a:spLocks noChangeArrowheads="1"/>
          </p:cNvSpPr>
          <p:nvPr/>
        </p:nvSpPr>
        <p:spPr bwMode="auto">
          <a:xfrm>
            <a:off x="1819276" y="5760863"/>
            <a:ext cx="1838325" cy="7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48" tIns="45925" rIns="91848" bIns="45925">
            <a:spAutoFit/>
          </a:bodyPr>
          <a:lstStyle/>
          <a:p>
            <a:r>
              <a:rPr lang="en-US" sz="2000" dirty="0" smtClean="0">
                <a:solidFill>
                  <a:srgbClr val="005C7F"/>
                </a:solidFill>
                <a:latin typeface="Trebuchet MS" charset="0"/>
              </a:rPr>
              <a:t>Biodiversity</a:t>
            </a:r>
          </a:p>
          <a:p>
            <a:r>
              <a:rPr lang="en-US" sz="2000" dirty="0" smtClean="0">
                <a:solidFill>
                  <a:srgbClr val="005C7F"/>
                </a:solidFill>
                <a:latin typeface="Trebuchet MS" charset="0"/>
              </a:rPr>
              <a:t>Analysis</a:t>
            </a:r>
            <a:endParaRPr lang="en-US" sz="2000" dirty="0"/>
          </a:p>
        </p:txBody>
      </p:sp>
      <p:cxnSp>
        <p:nvCxnSpPr>
          <p:cNvPr id="93" name="Straight Arrow Connector 92"/>
          <p:cNvCxnSpPr/>
          <p:nvPr/>
        </p:nvCxnSpPr>
        <p:spPr>
          <a:xfrm flipV="1">
            <a:off x="5183191" y="3708225"/>
            <a:ext cx="1609725" cy="209550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V="1">
            <a:off x="5183191" y="2223917"/>
            <a:ext cx="1609725" cy="1158875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5183189" y="4405138"/>
            <a:ext cx="1762126" cy="1035050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834" name="Picture 31" descr="Databas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4" y="5810076"/>
            <a:ext cx="1331913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5" name="Rectangle 32"/>
          <p:cNvSpPr>
            <a:spLocks noChangeArrowheads="1"/>
          </p:cNvSpPr>
          <p:nvPr/>
        </p:nvSpPr>
        <p:spPr bwMode="auto">
          <a:xfrm>
            <a:off x="4887917" y="5842532"/>
            <a:ext cx="1108075" cy="831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48" tIns="45925" rIns="91848" bIns="45925">
            <a:spAutoFit/>
          </a:bodyPr>
          <a:lstStyle/>
          <a:p>
            <a:r>
              <a:rPr lang="en-US" sz="2400" dirty="0">
                <a:solidFill>
                  <a:srgbClr val="005C7F"/>
                </a:solidFill>
                <a:latin typeface="Trebuchet MS" charset="0"/>
              </a:rPr>
              <a:t>GBIF portal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230715" y="4670254"/>
            <a:ext cx="112688" cy="10493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630488" y="2733500"/>
            <a:ext cx="733425" cy="5000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841" name="Rectangle 1"/>
          <p:cNvSpPr>
            <a:spLocks noChangeArrowheads="1"/>
          </p:cNvSpPr>
          <p:nvPr/>
        </p:nvSpPr>
        <p:spPr bwMode="auto">
          <a:xfrm rot="-1279596">
            <a:off x="2929522" y="3103999"/>
            <a:ext cx="1543325" cy="73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94" tIns="45698" rIns="91394" bIns="45698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Darwin Core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archive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1819276" y="4405142"/>
            <a:ext cx="1619897" cy="1152525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843" name="Picture 30" descr="Databas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5760863"/>
            <a:ext cx="920749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45" name="Rectangle 33"/>
          <p:cNvSpPr>
            <a:spLocks noChangeArrowheads="1"/>
          </p:cNvSpPr>
          <p:nvPr/>
        </p:nvSpPr>
        <p:spPr bwMode="auto">
          <a:xfrm>
            <a:off x="8630076" y="1220632"/>
            <a:ext cx="1147448" cy="8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848" tIns="45925" rIns="91848" bIns="45925">
            <a:spAutoFit/>
          </a:bodyPr>
          <a:lstStyle/>
          <a:p>
            <a:r>
              <a:rPr lang="en-US" dirty="0" smtClean="0">
                <a:solidFill>
                  <a:srgbClr val="005C7F"/>
                </a:solidFill>
                <a:latin typeface="Trebuchet MS" charset="0"/>
              </a:rPr>
              <a:t>Global</a:t>
            </a:r>
          </a:p>
          <a:p>
            <a:r>
              <a:rPr lang="en-US" sz="1400" dirty="0" smtClean="0">
                <a:solidFill>
                  <a:srgbClr val="005C7F"/>
                </a:solidFill>
                <a:latin typeface="Trebuchet MS" charset="0"/>
              </a:rPr>
              <a:t>information</a:t>
            </a:r>
          </a:p>
          <a:p>
            <a:r>
              <a:rPr lang="en-US" sz="1400" dirty="0" smtClean="0">
                <a:solidFill>
                  <a:srgbClr val="005C7F"/>
                </a:solidFill>
                <a:latin typeface="Trebuchet MS" charset="0"/>
              </a:rPr>
              <a:t>systems</a:t>
            </a:r>
            <a:endParaRPr lang="en-US" sz="1400" dirty="0"/>
          </a:p>
        </p:txBody>
      </p:sp>
      <p:pic>
        <p:nvPicPr>
          <p:cNvPr id="33" name="Picture 82" descr="Databas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816" y="1259459"/>
            <a:ext cx="1330325" cy="141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82" descr="Databas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960" y="1427522"/>
            <a:ext cx="1330325" cy="141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GBIF-2015-dotorg-display_0 cop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04" y="6312094"/>
            <a:ext cx="1044575" cy="955752"/>
          </a:xfrm>
          <a:prstGeom prst="rect">
            <a:avLst/>
          </a:prstGeom>
        </p:spPr>
      </p:pic>
      <p:pic>
        <p:nvPicPr>
          <p:cNvPr id="10" name="Picture 9" descr="GBIF-2015-dotorg-display_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30" y="3260885"/>
            <a:ext cx="840123" cy="963752"/>
          </a:xfrm>
          <a:prstGeom prst="rect">
            <a:avLst/>
          </a:prstGeom>
        </p:spPr>
      </p:pic>
      <p:pic>
        <p:nvPicPr>
          <p:cNvPr id="2" name="Picture 1" descr="-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17" y="2229619"/>
            <a:ext cx="1574487" cy="1180865"/>
          </a:xfrm>
          <a:prstGeom prst="rect">
            <a:avLst/>
          </a:prstGeom>
        </p:spPr>
      </p:pic>
      <p:pic>
        <p:nvPicPr>
          <p:cNvPr id="35" name="Picture 2" descr="theme_eos_ge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275" y="2229619"/>
            <a:ext cx="1137444" cy="572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" descr="LifeWatch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939" y="6439973"/>
            <a:ext cx="1741488" cy="73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-2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768" y="3708226"/>
            <a:ext cx="1492833" cy="1212180"/>
          </a:xfrm>
          <a:prstGeom prst="rect">
            <a:avLst/>
          </a:prstGeom>
        </p:spPr>
      </p:pic>
      <p:sp>
        <p:nvSpPr>
          <p:cNvPr id="34829" name="Rectangle 90"/>
          <p:cNvSpPr>
            <a:spLocks noChangeArrowheads="1"/>
          </p:cNvSpPr>
          <p:nvPr/>
        </p:nvSpPr>
        <p:spPr bwMode="auto">
          <a:xfrm>
            <a:off x="8521285" y="3292520"/>
            <a:ext cx="1838325" cy="83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48" tIns="45925" rIns="91848" bIns="45925">
            <a:spAutoFit/>
          </a:bodyPr>
          <a:lstStyle/>
          <a:p>
            <a:r>
              <a:rPr lang="en-US" sz="2400" dirty="0" smtClean="0">
                <a:solidFill>
                  <a:srgbClr val="005C7F"/>
                </a:solidFill>
                <a:latin typeface="Trebuchet MS" charset="0"/>
              </a:rPr>
              <a:t>Scientific</a:t>
            </a:r>
          </a:p>
          <a:p>
            <a:r>
              <a:rPr lang="en-US" sz="2400" dirty="0" smtClean="0">
                <a:solidFill>
                  <a:srgbClr val="005C7F"/>
                </a:solidFill>
                <a:latin typeface="Trebuchet MS" charset="0"/>
              </a:rPr>
              <a:t>Research</a:t>
            </a:r>
            <a:endParaRPr lang="en-US" dirty="0"/>
          </a:p>
        </p:txBody>
      </p:sp>
      <p:pic>
        <p:nvPicPr>
          <p:cNvPr id="6" name="Picture 5" descr="-1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21" y="5719592"/>
            <a:ext cx="1100097" cy="1393456"/>
          </a:xfrm>
          <a:prstGeom prst="rect">
            <a:avLst/>
          </a:prstGeom>
        </p:spPr>
      </p:pic>
      <p:sp>
        <p:nvSpPr>
          <p:cNvPr id="38" name="Title 1"/>
          <p:cNvSpPr txBox="1">
            <a:spLocks/>
          </p:cNvSpPr>
          <p:nvPr/>
        </p:nvSpPr>
        <p:spPr>
          <a:xfrm>
            <a:off x="534432" y="302868"/>
            <a:ext cx="9619774" cy="657951"/>
          </a:xfrm>
          <a:prstGeom prst="rect">
            <a:avLst/>
          </a:prstGeom>
        </p:spPr>
        <p:txBody>
          <a:bodyPr vert="horz" lIns="0" tIns="52124" rIns="0" bIns="52124" rtlCol="0" anchor="t" anchorCtr="0">
            <a:normAutofit/>
          </a:bodyPr>
          <a:lstStyle>
            <a:lvl1pPr algn="l" defTabSz="521245" rtl="0" eaLnBrk="1" latinLnBrk="0" hangingPunct="1">
              <a:spcBef>
                <a:spcPct val="0"/>
              </a:spcBef>
              <a:buNone/>
              <a:defRPr sz="3200" b="1" kern="1200" cap="all">
                <a:solidFill>
                  <a:srgbClr val="339837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600" dirty="0" smtClean="0">
                <a:solidFill>
                  <a:srgbClr val="3E9034"/>
                </a:solidFill>
              </a:rPr>
              <a:t>Multiple-purpose data services</a:t>
            </a:r>
            <a:endParaRPr lang="en-US" sz="3600" b="0" dirty="0">
              <a:solidFill>
                <a:srgbClr val="3E90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88101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06" y="4122748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69" name="Picture 8" descr="geoss-sb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77" y="1827290"/>
            <a:ext cx="6157913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646123" y="284163"/>
            <a:ext cx="4871467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85775" eaLnBrk="0" hangingPunct="0">
              <a:tabLst>
                <a:tab pos="782638" algn="l"/>
                <a:tab pos="1568450" algn="l"/>
                <a:tab pos="2352675" algn="l"/>
                <a:tab pos="31384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85775" eaLnBrk="0" hangingPunct="0">
              <a:tabLst>
                <a:tab pos="782638" algn="l"/>
                <a:tab pos="1568450" algn="l"/>
                <a:tab pos="2352675" algn="l"/>
                <a:tab pos="31384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85775" eaLnBrk="0" hangingPunct="0">
              <a:tabLst>
                <a:tab pos="782638" algn="l"/>
                <a:tab pos="1568450" algn="l"/>
                <a:tab pos="2352675" algn="l"/>
                <a:tab pos="31384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85775" eaLnBrk="0" hangingPunct="0">
              <a:tabLst>
                <a:tab pos="782638" algn="l"/>
                <a:tab pos="1568450" algn="l"/>
                <a:tab pos="2352675" algn="l"/>
                <a:tab pos="31384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85775" eaLnBrk="0" hangingPunct="0">
              <a:tabLst>
                <a:tab pos="782638" algn="l"/>
                <a:tab pos="1568450" algn="l"/>
                <a:tab pos="2352675" algn="l"/>
                <a:tab pos="31384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85775" eaLnBrk="0" fontAlgn="base" hangingPunct="0">
              <a:spcBef>
                <a:spcPct val="0"/>
              </a:spcBef>
              <a:spcAft>
                <a:spcPct val="0"/>
              </a:spcAft>
              <a:tabLst>
                <a:tab pos="782638" algn="l"/>
                <a:tab pos="1568450" algn="l"/>
                <a:tab pos="2352675" algn="l"/>
                <a:tab pos="31384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85775" eaLnBrk="0" fontAlgn="base" hangingPunct="0">
              <a:spcBef>
                <a:spcPct val="0"/>
              </a:spcBef>
              <a:spcAft>
                <a:spcPct val="0"/>
              </a:spcAft>
              <a:tabLst>
                <a:tab pos="782638" algn="l"/>
                <a:tab pos="1568450" algn="l"/>
                <a:tab pos="2352675" algn="l"/>
                <a:tab pos="31384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85775" eaLnBrk="0" fontAlgn="base" hangingPunct="0">
              <a:spcBef>
                <a:spcPct val="0"/>
              </a:spcBef>
              <a:spcAft>
                <a:spcPct val="0"/>
              </a:spcAft>
              <a:tabLst>
                <a:tab pos="782638" algn="l"/>
                <a:tab pos="1568450" algn="l"/>
                <a:tab pos="2352675" algn="l"/>
                <a:tab pos="31384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85775" eaLnBrk="0" fontAlgn="base" hangingPunct="0">
              <a:spcBef>
                <a:spcPct val="0"/>
              </a:spcBef>
              <a:spcAft>
                <a:spcPct val="0"/>
              </a:spcAft>
              <a:tabLst>
                <a:tab pos="782638" algn="l"/>
                <a:tab pos="1568450" algn="l"/>
                <a:tab pos="2352675" algn="l"/>
                <a:tab pos="3138488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>
              <a:lnSpc>
                <a:spcPct val="104000"/>
              </a:lnSpc>
              <a:buSzPct val="45000"/>
            </a:pPr>
            <a:r>
              <a:rPr lang="en-GB" sz="4000" b="1" dirty="0">
                <a:solidFill>
                  <a:srgbClr val="000000"/>
                </a:solidFill>
                <a:latin typeface="Trebuchet MS" charset="0"/>
              </a:rPr>
              <a:t>GBIF and GEO</a:t>
            </a:r>
          </a:p>
          <a:p>
            <a:pPr eaLnBrk="1">
              <a:lnSpc>
                <a:spcPct val="104000"/>
              </a:lnSpc>
              <a:buSzPct val="45000"/>
            </a:pPr>
            <a:r>
              <a:rPr lang="en-GB" sz="1600" dirty="0">
                <a:solidFill>
                  <a:srgbClr val="000000"/>
                </a:solidFill>
                <a:latin typeface="Trebuchet MS" charset="0"/>
              </a:rPr>
              <a:t>    Intergovernmental group on earth observations</a:t>
            </a:r>
            <a:endParaRPr lang="da-DK" sz="1300" dirty="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32771" name="Rectangle 13"/>
          <p:cNvSpPr>
            <a:spLocks noChangeArrowheads="1"/>
          </p:cNvSpPr>
          <p:nvPr/>
        </p:nvSpPr>
        <p:spPr bwMode="auto">
          <a:xfrm>
            <a:off x="389616" y="5642953"/>
            <a:ext cx="6875567" cy="52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3928" tIns="51961" rIns="103928" bIns="5196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700" b="1" i="1" dirty="0">
                <a:solidFill>
                  <a:srgbClr val="00B050"/>
                </a:solidFill>
                <a:latin typeface="Trebuchet MS" charset="0"/>
              </a:rPr>
              <a:t>Data Integration &amp; Interoperability</a:t>
            </a:r>
            <a:endParaRPr lang="en-US" b="1" i="1" dirty="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32772" name="Rectangle 13"/>
          <p:cNvSpPr>
            <a:spLocks noChangeArrowheads="1"/>
          </p:cNvSpPr>
          <p:nvPr/>
        </p:nvSpPr>
        <p:spPr bwMode="auto">
          <a:xfrm>
            <a:off x="1598873" y="6705712"/>
            <a:ext cx="8480886" cy="38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3928" tIns="51961" rIns="103928" bIns="5196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Trebuchet MS" charset="0"/>
              </a:rPr>
              <a:t>GBIF provides the infrastructure delivering species occurrence data in GEO.</a:t>
            </a:r>
          </a:p>
        </p:txBody>
      </p:sp>
      <p:pic>
        <p:nvPicPr>
          <p:cNvPr id="32773" name="Grafik 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6365" y="2445834"/>
            <a:ext cx="1644650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Rectangle 1"/>
          <p:cNvSpPr>
            <a:spLocks noChangeArrowheads="1"/>
          </p:cNvSpPr>
          <p:nvPr/>
        </p:nvSpPr>
        <p:spPr bwMode="auto">
          <a:xfrm>
            <a:off x="6364341" y="4890293"/>
            <a:ext cx="2490788" cy="61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21" tIns="45561" rIns="91121" bIns="45561">
            <a:spAutoFit/>
          </a:bodyPr>
          <a:lstStyle/>
          <a:p>
            <a:r>
              <a:rPr lang="nb-NO" dirty="0">
                <a:latin typeface="Calibri" charset="0"/>
              </a:rPr>
              <a:t>GEO BON</a:t>
            </a:r>
          </a:p>
          <a:p>
            <a:r>
              <a:rPr lang="en-US" sz="1300" dirty="0"/>
              <a:t>Biodiversity observation network</a:t>
            </a:r>
          </a:p>
        </p:txBody>
      </p:sp>
      <p:pic>
        <p:nvPicPr>
          <p:cNvPr id="32775" name="Picture 2" descr="theme_eos_ge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8735" y="546102"/>
            <a:ext cx="2274887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5795139" y="5018158"/>
            <a:ext cx="500063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777" name="Picture 1" descr="LifeWatch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6369" y="3396365"/>
            <a:ext cx="1741488" cy="73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60856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0688638" cy="7562850"/>
          </a:xfrm>
          <a:prstGeom prst="rect">
            <a:avLst/>
          </a:prstGeom>
          <a:gradFill rotWithShape="1">
            <a:gsLst>
              <a:gs pos="0">
                <a:srgbClr val="A0CA4A"/>
              </a:gs>
              <a:gs pos="100000">
                <a:srgbClr val="DCFFA0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04236" tIns="52117" rIns="104236" bIns="52117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99" name="TextBox 5"/>
          <p:cNvSpPr txBox="1">
            <a:spLocks noChangeArrowheads="1"/>
          </p:cNvSpPr>
          <p:nvPr/>
        </p:nvSpPr>
        <p:spPr bwMode="auto">
          <a:xfrm>
            <a:off x="1324946" y="3458822"/>
            <a:ext cx="8038746" cy="149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36" tIns="52117" rIns="104236" bIns="52117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5700" b="1" dirty="0">
                <a:latin typeface="Trebuchet MS" charset="0"/>
              </a:rPr>
              <a:t>Darwin Core</a:t>
            </a:r>
          </a:p>
          <a:p>
            <a:pPr algn="ctr"/>
            <a:r>
              <a:rPr lang="en-US" b="1" dirty="0" smtClean="0">
                <a:latin typeface="Trebuchet MS" charset="0"/>
              </a:rPr>
              <a:t>data exchange standard</a:t>
            </a:r>
            <a:endParaRPr lang="en-US" b="1" dirty="0">
              <a:latin typeface="Trebuchet MS" charset="0"/>
            </a:endParaRPr>
          </a:p>
        </p:txBody>
      </p:sp>
      <p:pic>
        <p:nvPicPr>
          <p:cNvPr id="4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06" y="4122748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692" y="572148"/>
            <a:ext cx="1935459" cy="1864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harles-Darwin-9266433-1-402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9223" y="1916875"/>
            <a:ext cx="988775" cy="880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-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156" y="954662"/>
            <a:ext cx="1759977" cy="882080"/>
          </a:xfrm>
          <a:prstGeom prst="rect">
            <a:avLst/>
          </a:prstGeom>
        </p:spPr>
      </p:pic>
      <p:pic>
        <p:nvPicPr>
          <p:cNvPr id="9" name="Picture 8" descr="GBIF-2015-dotorg-display_0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5655" y="1951614"/>
            <a:ext cx="1093779" cy="125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377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Screen Shot 2012-10-16 at 18.08.47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442" y="0"/>
            <a:ext cx="10702089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7" descr="DwC-wordl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551" y="725488"/>
            <a:ext cx="9318185" cy="6056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747763" y="403247"/>
            <a:ext cx="7686976" cy="65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3845" tIns="51914" rIns="103845" bIns="5191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15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15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15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15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 dirty="0">
                <a:solidFill>
                  <a:srgbClr val="FFFFFF"/>
                </a:solidFill>
                <a:latin typeface="Trebuchet MS" charset="0"/>
              </a:rPr>
              <a:t>Darwin Core – a vocabulary of terms</a:t>
            </a:r>
          </a:p>
        </p:txBody>
      </p:sp>
      <p:sp>
        <p:nvSpPr>
          <p:cNvPr id="44036" name="Rectangle 9"/>
          <p:cNvSpPr>
            <a:spLocks noChangeArrowheads="1"/>
          </p:cNvSpPr>
          <p:nvPr/>
        </p:nvSpPr>
        <p:spPr bwMode="auto">
          <a:xfrm>
            <a:off x="344489" y="6781805"/>
            <a:ext cx="9733816" cy="53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3852" tIns="51921" rIns="103852" bIns="51921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Wieczorek J, Bloom D, Guralnick R, Blum S, Döring M, De Giovanni R, Robertson T, and Vieglais D (2012) Darwin Core: An Evolving Community-Developed Biodiversity Data Standard. </a:t>
            </a:r>
            <a:r>
              <a:rPr lang="en-US" sz="1400" i="1" dirty="0">
                <a:solidFill>
                  <a:schemeClr val="bg1"/>
                </a:solidFill>
              </a:rPr>
              <a:t>PLoS ONE </a:t>
            </a:r>
            <a:r>
              <a:rPr lang="en-US" sz="1400" dirty="0">
                <a:solidFill>
                  <a:schemeClr val="bg1"/>
                </a:solidFill>
              </a:rPr>
              <a:t>7(1): e29715. (doi:10.1371/journal.pone.0029715)</a:t>
            </a:r>
          </a:p>
        </p:txBody>
      </p:sp>
    </p:spTree>
    <p:extLst>
      <p:ext uri="{BB962C8B-B14F-4D97-AF65-F5344CB8AC3E}">
        <p14:creationId xmlns:p14="http://schemas.microsoft.com/office/powerpoint/2010/main" val="3874796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01" y="4122745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641880" y="485153"/>
            <a:ext cx="7816850" cy="542925"/>
          </a:xfrm>
        </p:spPr>
        <p:txBody>
          <a:bodyPr>
            <a:normAutofit fontScale="90000"/>
          </a:bodyPr>
          <a:lstStyle/>
          <a:p>
            <a:r>
              <a:rPr lang="en-US" sz="4100" dirty="0">
                <a:latin typeface="Arial" charset="0"/>
                <a:ea typeface="ＭＳ Ｐゴシック" charset="0"/>
              </a:rPr>
              <a:t>Darwin Core Archive (DwC-A)</a:t>
            </a:r>
          </a:p>
        </p:txBody>
      </p:sp>
      <p:sp>
        <p:nvSpPr>
          <p:cNvPr id="52226" name="Rectangle 3"/>
          <p:cNvSpPr txBox="1">
            <a:spLocks noChangeArrowheads="1"/>
          </p:cNvSpPr>
          <p:nvPr/>
        </p:nvSpPr>
        <p:spPr bwMode="auto">
          <a:xfrm>
            <a:off x="581032" y="1438275"/>
            <a:ext cx="7132638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221" tIns="49608" rIns="99221" bIns="49608"/>
          <a:lstStyle>
            <a:lvl1pPr marL="373063" indent="-3730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515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515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515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515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5000"/>
              </a:spcBef>
              <a:buClr>
                <a:srgbClr val="A2C746"/>
              </a:buClr>
              <a:buSzPct val="75000"/>
              <a:buFont typeface="Wingdings" charset="0"/>
              <a:buChar char="v"/>
            </a:pPr>
            <a:r>
              <a:rPr lang="en-US" sz="2600">
                <a:solidFill>
                  <a:srgbClr val="005C7F"/>
                </a:solidFill>
                <a:latin typeface="Trebuchet MS" charset="0"/>
              </a:rPr>
              <a:t>DwC-A publish DwC records including terms from DwC-A extensions.</a:t>
            </a:r>
          </a:p>
          <a:p>
            <a:pPr eaLnBrk="1" hangingPunct="1">
              <a:spcBef>
                <a:spcPct val="25000"/>
              </a:spcBef>
              <a:buClr>
                <a:srgbClr val="A2C746"/>
              </a:buClr>
              <a:buSzPct val="75000"/>
              <a:buFont typeface="Wingdings" charset="0"/>
              <a:buChar char="v"/>
            </a:pPr>
            <a:r>
              <a:rPr lang="en-US" sz="2600">
                <a:solidFill>
                  <a:srgbClr val="005C7F"/>
                </a:solidFill>
                <a:latin typeface="Trebuchet MS" charset="0"/>
              </a:rPr>
              <a:t>Simple text based format.</a:t>
            </a:r>
          </a:p>
          <a:p>
            <a:pPr eaLnBrk="1" hangingPunct="1">
              <a:spcBef>
                <a:spcPct val="25000"/>
              </a:spcBef>
              <a:buClr>
                <a:srgbClr val="A2C746"/>
              </a:buClr>
              <a:buSzPct val="75000"/>
              <a:buFont typeface="Wingdings" charset="0"/>
              <a:buChar char="v"/>
            </a:pPr>
            <a:r>
              <a:rPr lang="en-US" sz="2600">
                <a:solidFill>
                  <a:srgbClr val="005C7F"/>
                </a:solidFill>
                <a:latin typeface="Trebuchet MS" charset="0"/>
              </a:rPr>
              <a:t>Zipped single file archive.</a:t>
            </a:r>
          </a:p>
        </p:txBody>
      </p:sp>
      <p:grpSp>
        <p:nvGrpSpPr>
          <p:cNvPr id="52227" name="Group 7"/>
          <p:cNvGrpSpPr>
            <a:grpSpLocks/>
          </p:cNvGrpSpPr>
          <p:nvPr/>
        </p:nvGrpSpPr>
        <p:grpSpPr bwMode="auto">
          <a:xfrm>
            <a:off x="1576930" y="3647548"/>
            <a:ext cx="8139113" cy="3571875"/>
            <a:chOff x="1981200" y="2971800"/>
            <a:chExt cx="7543800" cy="3238500"/>
          </a:xfrm>
        </p:grpSpPr>
        <p:pic>
          <p:nvPicPr>
            <p:cNvPr id="52229" name="Pictur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2971800"/>
              <a:ext cx="7543800" cy="323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0" name="Picture 6" descr="Screen shot 2009-11-05 at 23.48.17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7100" y="5332165"/>
              <a:ext cx="673100" cy="306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1" name="Rectangle 5"/>
            <p:cNvSpPr>
              <a:spLocks noChangeArrowheads="1"/>
            </p:cNvSpPr>
            <p:nvPr/>
          </p:nvSpPr>
          <p:spPr bwMode="auto">
            <a:xfrm>
              <a:off x="4378565" y="5334000"/>
              <a:ext cx="1098874" cy="265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300" b="1" dirty="0">
                  <a:solidFill>
                    <a:srgbClr val="0000FF"/>
                  </a:solidFill>
                </a:rPr>
                <a:t>o</a:t>
              </a:r>
              <a:r>
                <a:rPr lang="en-US" sz="1300" b="1" dirty="0" smtClean="0">
                  <a:solidFill>
                    <a:srgbClr val="0000FF"/>
                  </a:solidFill>
                </a:rPr>
                <a:t>ccurrence.txt</a:t>
              </a:r>
              <a:endParaRPr lang="en-US" sz="1300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303751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0688638" cy="7562850"/>
          </a:xfrm>
          <a:prstGeom prst="rect">
            <a:avLst/>
          </a:prstGeom>
          <a:gradFill rotWithShape="1">
            <a:gsLst>
              <a:gs pos="0">
                <a:srgbClr val="A0CA4A"/>
              </a:gs>
              <a:gs pos="100000">
                <a:srgbClr val="DCFFA0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04236" tIns="52117" rIns="104236" bIns="52117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99" name="TextBox 5"/>
          <p:cNvSpPr txBox="1">
            <a:spLocks noChangeArrowheads="1"/>
          </p:cNvSpPr>
          <p:nvPr/>
        </p:nvSpPr>
        <p:spPr bwMode="auto">
          <a:xfrm>
            <a:off x="1324946" y="3127409"/>
            <a:ext cx="8038746" cy="158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36" tIns="52117" rIns="104236" bIns="52117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4800" b="1" dirty="0" smtClean="0">
                <a:latin typeface="Trebuchet MS" charset="0"/>
              </a:rPr>
              <a:t>Publish your biodiversity data with GBIF</a:t>
            </a:r>
            <a:endParaRPr lang="en-US" sz="4800" b="1" dirty="0">
              <a:latin typeface="Trebuchet MS" charset="0"/>
            </a:endParaRPr>
          </a:p>
        </p:txBody>
      </p:sp>
      <p:pic>
        <p:nvPicPr>
          <p:cNvPr id="4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06" y="4122748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255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8"/>
            <a:ext cx="9619774" cy="657951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3E9034"/>
                </a:solidFill>
              </a:rPr>
              <a:t>Publish data in GBIF</a:t>
            </a:r>
            <a:endParaRPr lang="en-US" sz="3600" b="0" dirty="0">
              <a:solidFill>
                <a:srgbClr val="3E9034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48453" y="-19171"/>
            <a:ext cx="691320" cy="5029168"/>
          </a:xfrm>
          <a:prstGeom prst="rect">
            <a:avLst/>
          </a:prstGeom>
        </p:spPr>
        <p:txBody>
          <a:bodyPr vert="vert270" lIns="0" tIns="41043" rIns="0" bIns="41043" rtlCol="0">
            <a:noAutofit/>
          </a:bodyPr>
          <a:lstStyle>
            <a:lvl1pPr indent="0" algn="r">
              <a:spcBef>
                <a:spcPct val="20000"/>
              </a:spcBef>
              <a:buFont typeface="Arial"/>
              <a:buNone/>
              <a:defRPr lang="en-US" sz="4000" dirty="0" smtClean="0">
                <a:solidFill>
                  <a:srgbClr val="FDB002">
                    <a:alpha val="32000"/>
                  </a:srgbClr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•"/>
              <a:defRPr sz="2800">
                <a:latin typeface="Arial Narrow"/>
                <a:cs typeface="Arial Narrow"/>
              </a:defRPr>
            </a:lvl2pPr>
            <a:lvl3pPr marL="1143000" indent="-228600">
              <a:spcBef>
                <a:spcPct val="20000"/>
              </a:spcBef>
              <a:buFont typeface="Wingdings" charset="2"/>
              <a:buChar char="§"/>
              <a:defRPr sz="2400">
                <a:latin typeface="Arial Narrow"/>
                <a:cs typeface="Arial Narrow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latin typeface="Arial Narrow"/>
                <a:cs typeface="Arial Narrow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latin typeface="Arial Narrow"/>
                <a:cs typeface="Arial Narrow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dirty="0" smtClean="0"/>
              <a:t>data publishing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3722" y="1240047"/>
            <a:ext cx="9310483" cy="5580172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i="1" u="sng" dirty="0" smtClean="0"/>
              <a:t>Step 1</a:t>
            </a:r>
            <a:r>
              <a:rPr lang="en-US" dirty="0" smtClean="0"/>
              <a:t>: data holding research institutes seek </a:t>
            </a:r>
            <a:r>
              <a:rPr lang="en-US" dirty="0" smtClean="0">
                <a:solidFill>
                  <a:srgbClr val="0000FF"/>
                </a:solidFill>
              </a:rPr>
              <a:t>endorsement</a:t>
            </a:r>
            <a:r>
              <a:rPr lang="en-US" dirty="0" smtClean="0"/>
              <a:t> as an approved data publisher.</a:t>
            </a:r>
          </a:p>
          <a:p>
            <a:pPr>
              <a:spcAft>
                <a:spcPts val="1800"/>
              </a:spcAft>
            </a:pPr>
            <a:r>
              <a:rPr lang="en-US" i="1" u="sng" dirty="0" smtClean="0"/>
              <a:t>Step 2</a:t>
            </a:r>
            <a:r>
              <a:rPr lang="en-US" dirty="0" smtClean="0"/>
              <a:t>: datasets are identified and converted to standard </a:t>
            </a:r>
            <a:r>
              <a:rPr lang="en-US" dirty="0" smtClean="0">
                <a:solidFill>
                  <a:srgbClr val="0000FF"/>
                </a:solidFill>
              </a:rPr>
              <a:t>Darwin Core </a:t>
            </a:r>
            <a:r>
              <a:rPr lang="en-US" dirty="0" smtClean="0"/>
              <a:t>format.</a:t>
            </a:r>
          </a:p>
          <a:p>
            <a:pPr>
              <a:spcAft>
                <a:spcPts val="1800"/>
              </a:spcAft>
            </a:pPr>
            <a:r>
              <a:rPr lang="en-US" i="1" u="sng" dirty="0" smtClean="0"/>
              <a:t>Step 3</a:t>
            </a:r>
            <a:r>
              <a:rPr lang="en-US" dirty="0" smtClean="0"/>
              <a:t>: datasets can be </a:t>
            </a:r>
            <a:r>
              <a:rPr lang="en-US" dirty="0" smtClean="0">
                <a:solidFill>
                  <a:srgbClr val="0000FF"/>
                </a:solidFill>
              </a:rPr>
              <a:t>published</a:t>
            </a:r>
            <a:r>
              <a:rPr lang="en-US" dirty="0" smtClean="0"/>
              <a:t> directly from the data node and/or with the assistance from a national GBIF node.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solidFill>
                  <a:srgbClr val="0000FF"/>
                </a:solidFill>
              </a:rPr>
              <a:t>Citizen science data </a:t>
            </a:r>
            <a:r>
              <a:rPr lang="en-US" dirty="0" smtClean="0">
                <a:solidFill>
                  <a:srgbClr val="0000FF"/>
                </a:solidFill>
              </a:rPr>
              <a:t>platforms also publish </a:t>
            </a:r>
            <a:r>
              <a:rPr lang="en-US" dirty="0" smtClean="0">
                <a:solidFill>
                  <a:srgbClr val="0000FF"/>
                </a:solidFill>
              </a:rPr>
              <a:t>in GBIF.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844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0802" y="513583"/>
            <a:ext cx="40962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 smtClean="0">
                <a:solidFill>
                  <a:srgbClr val="008000"/>
                </a:solidFill>
              </a:rPr>
              <a:t>Citizen Science </a:t>
            </a:r>
            <a:r>
              <a:rPr lang="en-US" sz="2800" dirty="0" smtClean="0"/>
              <a:t>platforms publish biodiversity observations in </a:t>
            </a:r>
            <a:r>
              <a:rPr lang="en-US" sz="2800" dirty="0" smtClean="0"/>
              <a:t>GBIF.</a:t>
            </a:r>
            <a:endParaRPr lang="en-US" sz="2800" dirty="0"/>
          </a:p>
        </p:txBody>
      </p:sp>
      <p:pic>
        <p:nvPicPr>
          <p:cNvPr id="7" name="Picture 6" descr="Screen Shot 2016-04-13 at 11.29.23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394" y="0"/>
            <a:ext cx="5702244" cy="7562850"/>
          </a:xfrm>
          <a:prstGeom prst="rect">
            <a:avLst/>
          </a:prstGeom>
        </p:spPr>
      </p:pic>
      <p:pic>
        <p:nvPicPr>
          <p:cNvPr id="8" name="Picture 7" descr="Screen Shot 2016-04-13 at 11.30.45 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064" y="293794"/>
            <a:ext cx="760570" cy="960491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8084599" y="985635"/>
            <a:ext cx="663448" cy="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8283634" y="1563747"/>
            <a:ext cx="663448" cy="542580"/>
          </a:xfrm>
          <a:prstGeom prst="straightConnector1">
            <a:avLst/>
          </a:prstGeom>
          <a:ln>
            <a:solidFill>
              <a:schemeClr val="accent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786502" y="702068"/>
            <a:ext cx="321159" cy="4154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947290" y="1898578"/>
            <a:ext cx="321159" cy="415498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7440106" y="56861"/>
            <a:ext cx="473892" cy="284318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Screen Shot 2016-04-12 at 12.18.34 .png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104" y="3771787"/>
            <a:ext cx="1507143" cy="427896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2601531" y="4152298"/>
            <a:ext cx="14927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951,235 occurrences </a:t>
            </a:r>
            <a:endParaRPr lang="en-US" sz="1200" dirty="0" smtClean="0"/>
          </a:p>
          <a:p>
            <a:r>
              <a:rPr lang="en-US" sz="1200" dirty="0" smtClean="0"/>
              <a:t>published in </a:t>
            </a:r>
            <a:r>
              <a:rPr lang="en-US" sz="1200" dirty="0"/>
              <a:t>GBIF</a:t>
            </a:r>
          </a:p>
        </p:txBody>
      </p:sp>
      <p:pic>
        <p:nvPicPr>
          <p:cNvPr id="23" name="Picture 22" descr="-1.png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02" y="3557342"/>
            <a:ext cx="1255791" cy="803706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32386" y="4127757"/>
            <a:ext cx="15183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212 mill. </a:t>
            </a:r>
            <a:r>
              <a:rPr lang="en-US" sz="1200" dirty="0"/>
              <a:t>occurrences </a:t>
            </a:r>
            <a:endParaRPr lang="en-US" sz="1200" dirty="0" smtClean="0"/>
          </a:p>
          <a:p>
            <a:r>
              <a:rPr lang="en-US" sz="1200" dirty="0" smtClean="0"/>
              <a:t>published in </a:t>
            </a:r>
            <a:r>
              <a:rPr lang="en-US" sz="1200" dirty="0"/>
              <a:t>GBIF</a:t>
            </a:r>
          </a:p>
        </p:txBody>
      </p:sp>
      <p:pic>
        <p:nvPicPr>
          <p:cNvPr id="25" name="Picture 24" descr="Screen Shot 2016-04-13 at 11.45.22 .png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22" y="5191317"/>
            <a:ext cx="1357459" cy="295759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75722" y="548953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28,990 </a:t>
            </a:r>
            <a:r>
              <a:rPr lang="en-US" sz="1200" dirty="0"/>
              <a:t>occurrences </a:t>
            </a:r>
            <a:endParaRPr lang="en-US" sz="1200" dirty="0" smtClean="0"/>
          </a:p>
          <a:p>
            <a:r>
              <a:rPr lang="en-US" sz="1200" dirty="0" smtClean="0"/>
              <a:t>published in </a:t>
            </a:r>
            <a:r>
              <a:rPr lang="en-US" sz="1200" dirty="0"/>
              <a:t>GBIF</a:t>
            </a:r>
          </a:p>
        </p:txBody>
      </p:sp>
      <p:pic>
        <p:nvPicPr>
          <p:cNvPr id="27" name="Picture 26" descr="toplogo_2.png">
            <a:hlinkClick r:id="rId11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883" y="5109478"/>
            <a:ext cx="1651756" cy="333805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601531" y="544473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14,719 </a:t>
            </a:r>
            <a:r>
              <a:rPr lang="en-US" sz="1200" dirty="0"/>
              <a:t>occurrences </a:t>
            </a:r>
            <a:endParaRPr lang="en-US" sz="1200" dirty="0" smtClean="0"/>
          </a:p>
          <a:p>
            <a:r>
              <a:rPr lang="en-US" sz="1200" dirty="0" smtClean="0"/>
              <a:t>published in </a:t>
            </a:r>
            <a:r>
              <a:rPr lang="en-US" sz="1200" dirty="0"/>
              <a:t>GBIF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585729" y="2727253"/>
            <a:ext cx="1441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16 mill. </a:t>
            </a:r>
            <a:r>
              <a:rPr lang="en-US" sz="1200" dirty="0"/>
              <a:t>occurrences </a:t>
            </a:r>
            <a:endParaRPr lang="en-US" sz="1200" dirty="0" smtClean="0"/>
          </a:p>
          <a:p>
            <a:r>
              <a:rPr lang="en-US" sz="1200" dirty="0" smtClean="0"/>
              <a:t>published in </a:t>
            </a:r>
            <a:r>
              <a:rPr lang="en-US" sz="1200" dirty="0"/>
              <a:t>GBIF</a:t>
            </a:r>
          </a:p>
        </p:txBody>
      </p:sp>
      <p:pic>
        <p:nvPicPr>
          <p:cNvPr id="31" name="Picture 30" descr="Screen Shot 2016-04-13 at 12.14.40 .png">
            <a:hlinkClick r:id="rId13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186" y="2421546"/>
            <a:ext cx="1480496" cy="305707"/>
          </a:xfrm>
          <a:prstGeom prst="rect">
            <a:avLst/>
          </a:prstGeom>
        </p:spPr>
      </p:pic>
      <p:pic>
        <p:nvPicPr>
          <p:cNvPr id="32" name="Picture 31" descr="-2.png">
            <a:hlinkClick r:id="rId15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15" y="2440481"/>
            <a:ext cx="1439713" cy="286772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466085" y="2738997"/>
            <a:ext cx="1441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42 mill. </a:t>
            </a:r>
            <a:r>
              <a:rPr lang="en-US" sz="1200" dirty="0"/>
              <a:t>occurrences </a:t>
            </a:r>
            <a:endParaRPr lang="en-US" sz="1200" dirty="0" smtClean="0"/>
          </a:p>
          <a:p>
            <a:r>
              <a:rPr lang="en-US" sz="1200" dirty="0" smtClean="0"/>
              <a:t>published in </a:t>
            </a:r>
            <a:r>
              <a:rPr lang="en-US" sz="1200" dirty="0"/>
              <a:t>GBIF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65005" y="6365159"/>
            <a:ext cx="24602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sz="2400" dirty="0" smtClean="0"/>
              <a:t>and many more 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52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6-04-12 at 12.03.49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813"/>
            <a:ext cx="10650833" cy="696903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7326169" y="2628627"/>
            <a:ext cx="889028" cy="3589383"/>
          </a:xfrm>
          <a:prstGeom prst="straightConnector1">
            <a:avLst/>
          </a:prstGeom>
          <a:ln w="25400">
            <a:solidFill>
              <a:srgbClr val="008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7326169" y="4386966"/>
            <a:ext cx="631471" cy="1831044"/>
          </a:xfrm>
          <a:prstGeom prst="straightConnector1">
            <a:avLst/>
          </a:prstGeom>
          <a:ln w="25400">
            <a:solidFill>
              <a:srgbClr val="008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6998461" y="6624848"/>
            <a:ext cx="614134" cy="337459"/>
          </a:xfrm>
          <a:prstGeom prst="straightConnector1">
            <a:avLst/>
          </a:prstGeom>
          <a:ln w="25400">
            <a:solidFill>
              <a:srgbClr val="008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5-01-27 at 23.19.59 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309" y="802409"/>
            <a:ext cx="2885058" cy="1568681"/>
          </a:xfrm>
          <a:prstGeom prst="rect">
            <a:avLst/>
          </a:prstGeom>
        </p:spPr>
      </p:pic>
      <p:pic>
        <p:nvPicPr>
          <p:cNvPr id="3" name="Picture 2" descr="Screen Shot 2016-04-12 at 12.03.42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593813"/>
          </a:xfrm>
          <a:prstGeom prst="rect">
            <a:avLst/>
          </a:prstGeom>
        </p:spPr>
      </p:pic>
      <p:pic>
        <p:nvPicPr>
          <p:cNvPr id="18" name="Picture 17" descr="Screen Shot 2016-04-12 at 12.08.12 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95" y="6218010"/>
            <a:ext cx="2907486" cy="1197201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</p:spTree>
    <p:extLst>
      <p:ext uri="{BB962C8B-B14F-4D97-AF65-F5344CB8AC3E}">
        <p14:creationId xmlns:p14="http://schemas.microsoft.com/office/powerpoint/2010/main" val="3269127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4-12 at 12.18.34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35" y="385434"/>
            <a:ext cx="5254882" cy="149192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9328" y="2337668"/>
            <a:ext cx="366497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b="1" dirty="0" smtClean="0">
                <a:solidFill>
                  <a:srgbClr val="008000"/>
                </a:solidFill>
              </a:rPr>
              <a:t>Research grade</a:t>
            </a:r>
            <a:r>
              <a:rPr lang="en-US" dirty="0" smtClean="0"/>
              <a:t>: an </a:t>
            </a:r>
            <a:r>
              <a:rPr lang="en-US" dirty="0"/>
              <a:t>observation must have </a:t>
            </a:r>
            <a:r>
              <a:rPr lang="en-US" b="1" dirty="0"/>
              <a:t>media</a:t>
            </a:r>
            <a:r>
              <a:rPr lang="en-US" dirty="0"/>
              <a:t>, </a:t>
            </a:r>
            <a:r>
              <a:rPr lang="en-US" b="1" dirty="0"/>
              <a:t>coordinates</a:t>
            </a:r>
            <a:r>
              <a:rPr lang="en-US" dirty="0"/>
              <a:t>, a </a:t>
            </a:r>
            <a:r>
              <a:rPr lang="en-US" b="1" dirty="0"/>
              <a:t>date</a:t>
            </a:r>
            <a:r>
              <a:rPr lang="en-US" dirty="0"/>
              <a:t>, and </a:t>
            </a:r>
            <a:r>
              <a:rPr lang="en-US" b="1" dirty="0"/>
              <a:t>pass quality metrics</a:t>
            </a:r>
            <a:r>
              <a:rPr lang="en-US" dirty="0"/>
              <a:t>, but now the </a:t>
            </a:r>
            <a:r>
              <a:rPr lang="en-US" b="1" dirty="0"/>
              <a:t>community ID </a:t>
            </a:r>
            <a:r>
              <a:rPr lang="en-US" dirty="0"/>
              <a:t>must be finer than </a:t>
            </a:r>
            <a:r>
              <a:rPr lang="en-US" dirty="0" smtClean="0"/>
              <a:t>family.</a:t>
            </a:r>
          </a:p>
          <a:p>
            <a:pPr>
              <a:spcAft>
                <a:spcPts val="1800"/>
              </a:spcAft>
            </a:pPr>
            <a:r>
              <a:rPr lang="en-US" b="1" dirty="0" smtClean="0">
                <a:solidFill>
                  <a:srgbClr val="008000"/>
                </a:solidFill>
              </a:rPr>
              <a:t>Needs </a:t>
            </a:r>
            <a:r>
              <a:rPr lang="en-US" b="1" dirty="0">
                <a:solidFill>
                  <a:srgbClr val="008000"/>
                </a:solidFill>
              </a:rPr>
              <a:t>ID</a:t>
            </a:r>
            <a:r>
              <a:rPr lang="en-US" dirty="0"/>
              <a:t>: Any observation that could become “</a:t>
            </a:r>
            <a:r>
              <a:rPr lang="en-US" dirty="0" smtClean="0"/>
              <a:t>Research</a:t>
            </a:r>
            <a:r>
              <a:rPr lang="en-US" dirty="0"/>
              <a:t>” grade </a:t>
            </a:r>
            <a:r>
              <a:rPr lang="en-US" dirty="0" smtClean="0"/>
              <a:t>but </a:t>
            </a:r>
            <a:r>
              <a:rPr lang="en-US" i="1" dirty="0" smtClean="0"/>
              <a:t>needs more identifications</a:t>
            </a:r>
            <a:r>
              <a:rPr lang="en-US" dirty="0" smtClean="0"/>
              <a:t>.</a:t>
            </a:r>
            <a:endParaRPr lang="en-US" dirty="0"/>
          </a:p>
          <a:p>
            <a:pPr>
              <a:spcAft>
                <a:spcPts val="1800"/>
              </a:spcAft>
            </a:pPr>
            <a:r>
              <a:rPr lang="en-US" b="1" dirty="0" smtClean="0">
                <a:solidFill>
                  <a:srgbClr val="008000"/>
                </a:solidFill>
              </a:rPr>
              <a:t>Casual</a:t>
            </a:r>
            <a:r>
              <a:rPr lang="en-US" dirty="0"/>
              <a:t>: Any observation that cannot become “Research” grade.</a:t>
            </a:r>
          </a:p>
        </p:txBody>
      </p:sp>
      <p:pic>
        <p:nvPicPr>
          <p:cNvPr id="6" name="Picture 5" descr="tumblr_inline_nt374hXTBZ1ql75n8_5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984" y="2107325"/>
            <a:ext cx="6490502" cy="4348636"/>
          </a:xfrm>
          <a:prstGeom prst="rect">
            <a:avLst/>
          </a:prstGeom>
        </p:spPr>
      </p:pic>
      <p:pic>
        <p:nvPicPr>
          <p:cNvPr id="7" name="Picture 6" descr="Screen Shot 2016-04-12 at 12.21.20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818" y="436863"/>
            <a:ext cx="2127809" cy="547151"/>
          </a:xfrm>
          <a:prstGeom prst="rect">
            <a:avLst/>
          </a:prstGeom>
        </p:spPr>
      </p:pic>
      <p:pic>
        <p:nvPicPr>
          <p:cNvPr id="8" name="Picture 7" descr="Screen Shot 2016-04-12 at 12.08.12 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060" y="1083420"/>
            <a:ext cx="2609595" cy="1074540"/>
          </a:xfrm>
          <a:prstGeom prst="rect">
            <a:avLst/>
          </a:prstGeom>
          <a:ln w="25400">
            <a:solidFill>
              <a:srgbClr val="008000"/>
            </a:solidFill>
          </a:ln>
        </p:spPr>
      </p:pic>
      <p:pic>
        <p:nvPicPr>
          <p:cNvPr id="2" name="Picture 1" descr="420-original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263" y="6781130"/>
            <a:ext cx="1525615" cy="58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20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0688638" cy="7562850"/>
          </a:xfrm>
          <a:prstGeom prst="rect">
            <a:avLst/>
          </a:prstGeom>
          <a:gradFill rotWithShape="1">
            <a:gsLst>
              <a:gs pos="0">
                <a:srgbClr val="A0CA4A"/>
              </a:gs>
              <a:gs pos="100000">
                <a:srgbClr val="DCFFA0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04287" tIns="52144" rIns="104287" bIns="52144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625361" y="3372821"/>
            <a:ext cx="8985136" cy="98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87" tIns="52144" rIns="104287" bIns="52144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da-DK" sz="5700" b="1" dirty="0" smtClean="0">
                <a:latin typeface="Trebuchet MS" charset="0"/>
              </a:rPr>
              <a:t>Download data</a:t>
            </a:r>
            <a:endParaRPr lang="en-US" sz="5700" b="1" dirty="0">
              <a:latin typeface="Trebuchet MS" charset="0"/>
            </a:endParaRPr>
          </a:p>
        </p:txBody>
      </p:sp>
      <p:pic>
        <p:nvPicPr>
          <p:cNvPr id="4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01" y="4122745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209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ítulo 1"/>
          <p:cNvSpPr>
            <a:spLocks noGrp="1"/>
          </p:cNvSpPr>
          <p:nvPr>
            <p:ph type="title"/>
          </p:nvPr>
        </p:nvSpPr>
        <p:spPr bwMode="auto">
          <a:xfrm>
            <a:off x="534197" y="538164"/>
            <a:ext cx="7722278" cy="102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>
                <a:latin typeface="Helvetica" charset="0"/>
                <a:ea typeface="ＭＳ Ｐゴシック" charset="0"/>
              </a:rPr>
              <a:t>GBIF DATA PORTAL </a:t>
            </a:r>
          </a:p>
        </p:txBody>
      </p:sp>
      <p:pic>
        <p:nvPicPr>
          <p:cNvPr id="2" name="Picture 1" descr="Screen Shot 2016-04-12 at 12.27.28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705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94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12 at 12.28.45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31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4-12 at 12.30.59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  <p:pic>
        <p:nvPicPr>
          <p:cNvPr id="7" name="Picture 6" descr="Screen Shot 2016-04-12 at 12.31.53 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999" y="2708550"/>
            <a:ext cx="3281639" cy="48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318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ítulo 1"/>
          <p:cNvSpPr>
            <a:spLocks noGrp="1"/>
          </p:cNvSpPr>
          <p:nvPr>
            <p:ph type="title"/>
          </p:nvPr>
        </p:nvSpPr>
        <p:spPr bwMode="auto">
          <a:xfrm>
            <a:off x="534197" y="303214"/>
            <a:ext cx="7722278" cy="1260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>
                <a:latin typeface="Helvetica" charset="0"/>
                <a:ea typeface="ＭＳ Ｐゴシック" charset="0"/>
              </a:rPr>
              <a:t>SPECIES SEARCH</a:t>
            </a:r>
          </a:p>
        </p:txBody>
      </p:sp>
      <p:pic>
        <p:nvPicPr>
          <p:cNvPr id="2" name="Picture 1" descr="Screen Shot 2016-04-12 at 12.33.29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915789" cy="7562850"/>
          </a:xfrm>
          <a:prstGeom prst="rect">
            <a:avLst/>
          </a:prstGeom>
        </p:spPr>
      </p:pic>
      <p:pic>
        <p:nvPicPr>
          <p:cNvPr id="3" name="Picture 2" descr="Screen Shot 2016-04-12 at 12.34.20 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12" y="852527"/>
            <a:ext cx="4244454" cy="1271253"/>
          </a:xfrm>
          <a:prstGeom prst="rect">
            <a:avLst/>
          </a:prstGeom>
        </p:spPr>
      </p:pic>
      <p:pic>
        <p:nvPicPr>
          <p:cNvPr id="4" name="Picture 3" descr="Screen Shot 2016-04-12 at 12.34.27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712" y="2319151"/>
            <a:ext cx="4261926" cy="2555421"/>
          </a:xfrm>
          <a:prstGeom prst="rect">
            <a:avLst/>
          </a:prstGeom>
        </p:spPr>
      </p:pic>
      <p:pic>
        <p:nvPicPr>
          <p:cNvPr id="5" name="Picture 4" descr="Screen Shot 2016-04-12 at 12.34.39 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711" y="5252064"/>
            <a:ext cx="4261927" cy="187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19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ítulo 1"/>
          <p:cNvSpPr>
            <a:spLocks noGrp="1"/>
          </p:cNvSpPr>
          <p:nvPr>
            <p:ph type="title"/>
          </p:nvPr>
        </p:nvSpPr>
        <p:spPr bwMode="auto">
          <a:xfrm>
            <a:off x="534197" y="1295400"/>
            <a:ext cx="7722278" cy="954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sz="4400">
                <a:latin typeface="Helvetica" charset="0"/>
                <a:ea typeface="ＭＳ Ｐゴシック" charset="0"/>
              </a:rPr>
              <a:t>GBIF DATA PORTAL API </a:t>
            </a:r>
          </a:p>
        </p:txBody>
      </p:sp>
      <p:sp>
        <p:nvSpPr>
          <p:cNvPr id="31747" name="Rectángulo 2"/>
          <p:cNvSpPr>
            <a:spLocks noChangeArrowheads="1"/>
          </p:cNvSpPr>
          <p:nvPr/>
        </p:nvSpPr>
        <p:spPr bwMode="auto">
          <a:xfrm>
            <a:off x="534196" y="1897064"/>
            <a:ext cx="7007397" cy="467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927" tIns="52464" rIns="104927" bIns="52464">
            <a:spAutoFit/>
          </a:bodyPr>
          <a:lstStyle/>
          <a:p>
            <a:pPr defTabSz="524637">
              <a:defRPr/>
            </a:pPr>
            <a:endParaRPr lang="en-US" sz="4600" b="1" dirty="0">
              <a:solidFill>
                <a:srgbClr val="008000"/>
              </a:solidFill>
              <a:latin typeface="Calibri" charset="0"/>
            </a:endParaRPr>
          </a:p>
          <a:p>
            <a:pPr defTabSz="524637">
              <a:defRPr/>
            </a:pPr>
            <a:r>
              <a:rPr lang="en-US" sz="4600" b="1" dirty="0">
                <a:solidFill>
                  <a:srgbClr val="008000"/>
                </a:solidFill>
                <a:latin typeface="Helvetica" charset="0"/>
              </a:rPr>
              <a:t>An interface to access data published through the GBIF network using web services.</a:t>
            </a:r>
          </a:p>
          <a:p>
            <a:pPr defTabSz="524637">
              <a:defRPr/>
            </a:pPr>
            <a:endParaRPr lang="en-GB" sz="4600" b="1" dirty="0">
              <a:solidFill>
                <a:schemeClr val="accent3">
                  <a:lumMod val="50000"/>
                </a:schemeClr>
              </a:solidFill>
              <a:latin typeface="Helvetica" charset="0"/>
            </a:endParaRPr>
          </a:p>
          <a:p>
            <a:pPr marL="524637" lvl="1" indent="0" defTabSz="524637">
              <a:defRPr/>
            </a:pPr>
            <a:endParaRPr lang="en-GB" dirty="0">
              <a:solidFill>
                <a:schemeClr val="accent3">
                  <a:lumMod val="50000"/>
                </a:schemeClr>
              </a:solidFill>
              <a:latin typeface="Calibri" charset="0"/>
            </a:endParaRPr>
          </a:p>
        </p:txBody>
      </p:sp>
      <p:pic>
        <p:nvPicPr>
          <p:cNvPr id="5" name="Picture 4" descr="Screen Shot 2015-05-21 at 07.54.57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309" y="0"/>
            <a:ext cx="2325036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18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 bwMode="auto">
          <a:xfrm>
            <a:off x="933842" y="392014"/>
            <a:ext cx="7722278" cy="1260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Trebuchet MS" charset="0"/>
                <a:ea typeface="ＭＳ Ｐゴシック" charset="0"/>
              </a:rPr>
              <a:t>rOpenSci : rgbif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842" y="1355625"/>
            <a:ext cx="7722278" cy="1610460"/>
          </a:xfrm>
        </p:spPr>
        <p:txBody>
          <a:bodyPr/>
          <a:lstStyle/>
          <a:p>
            <a:pPr marL="0" indent="0" defTabSz="524637">
              <a:buFont typeface="Arial" charset="0"/>
              <a:buNone/>
              <a:defRPr/>
            </a:pPr>
            <a:r>
              <a:rPr lang="en-US" sz="1600" dirty="0">
                <a:solidFill>
                  <a:srgbClr val="660066"/>
                </a:solidFill>
              </a:rPr>
              <a:t>library</a:t>
            </a:r>
            <a:r>
              <a:rPr lang="en-US" sz="1600" dirty="0"/>
              <a:t>(rgbif) </a:t>
            </a:r>
          </a:p>
          <a:p>
            <a:pPr marL="0" indent="0" defTabSz="524637">
              <a:buFont typeface="Arial" charset="0"/>
              <a:buNone/>
              <a:defRPr/>
            </a:pPr>
            <a:r>
              <a:rPr lang="en-US" sz="1600" dirty="0"/>
              <a:t>key &lt;- </a:t>
            </a:r>
            <a:r>
              <a:rPr lang="en-US" sz="1600" dirty="0" err="1">
                <a:solidFill>
                  <a:srgbClr val="660066"/>
                </a:solidFill>
              </a:rPr>
              <a:t>name_backbone</a:t>
            </a:r>
            <a:r>
              <a:rPr lang="en-US" sz="1600" dirty="0"/>
              <a:t>(name=</a:t>
            </a:r>
            <a:r>
              <a:rPr lang="en-US" sz="1600" dirty="0" smtClean="0"/>
              <a:t>'</a:t>
            </a:r>
            <a:r>
              <a:rPr lang="en-US" sz="1600" i="1" dirty="0" smtClean="0">
                <a:solidFill>
                  <a:schemeClr val="accent3">
                    <a:lumMod val="50000"/>
                  </a:schemeClr>
                </a:solidFill>
              </a:rPr>
              <a:t>Hepatica </a:t>
            </a:r>
            <a:r>
              <a:rPr lang="en-US" sz="1600" i="1" dirty="0" err="1" smtClean="0">
                <a:solidFill>
                  <a:schemeClr val="accent3">
                    <a:lumMod val="50000"/>
                  </a:schemeClr>
                </a:solidFill>
              </a:rPr>
              <a:t>nobilis</a:t>
            </a:r>
            <a:r>
              <a:rPr lang="en-US" sz="1600" dirty="0" smtClean="0"/>
              <a:t>'</a:t>
            </a:r>
            <a:r>
              <a:rPr lang="en-US" sz="1600" dirty="0"/>
              <a:t>, kingdom=‘</a:t>
            </a:r>
            <a:r>
              <a:rPr lang="en-US" sz="1600" dirty="0">
                <a:solidFill>
                  <a:srgbClr val="4F6228"/>
                </a:solidFill>
              </a:rPr>
              <a:t>Plantae</a:t>
            </a:r>
            <a:r>
              <a:rPr lang="en-US" sz="1600" dirty="0"/>
              <a:t>')$speciesKey</a:t>
            </a:r>
          </a:p>
          <a:p>
            <a:pPr marL="0" indent="0" defTabSz="524637">
              <a:buFont typeface="Arial" charset="0"/>
              <a:buNone/>
              <a:defRPr/>
            </a:pPr>
            <a:r>
              <a:rPr lang="en-US" sz="1600" dirty="0" err="1" smtClean="0"/>
              <a:t>sp</a:t>
            </a:r>
            <a:r>
              <a:rPr lang="en-US" sz="1600" dirty="0" smtClean="0"/>
              <a:t> </a:t>
            </a:r>
            <a:r>
              <a:rPr lang="en-US" sz="1600" dirty="0"/>
              <a:t>&lt;- </a:t>
            </a:r>
            <a:r>
              <a:rPr lang="en-US" sz="1600" dirty="0" err="1">
                <a:solidFill>
                  <a:srgbClr val="660066"/>
                </a:solidFill>
              </a:rPr>
              <a:t>occ_search</a:t>
            </a:r>
            <a:r>
              <a:rPr lang="en-US" sz="1600" dirty="0"/>
              <a:t>(taxonKey=key, return='</a:t>
            </a:r>
            <a:r>
              <a:rPr lang="en-US" sz="1600" dirty="0">
                <a:solidFill>
                  <a:srgbClr val="4F6228"/>
                </a:solidFill>
              </a:rPr>
              <a:t>data</a:t>
            </a:r>
            <a:r>
              <a:rPr lang="en-US" sz="1600" dirty="0"/>
              <a:t>', </a:t>
            </a:r>
            <a:r>
              <a:rPr lang="en-US" sz="1600" dirty="0" err="1"/>
              <a:t>hasCoordinate</a:t>
            </a:r>
            <a:r>
              <a:rPr lang="en-US" sz="1600" dirty="0"/>
              <a:t>=</a:t>
            </a:r>
            <a:r>
              <a:rPr lang="en-US" sz="1600" dirty="0">
                <a:solidFill>
                  <a:srgbClr val="4F6228"/>
                </a:solidFill>
              </a:rPr>
              <a:t>TRUE</a:t>
            </a:r>
            <a:r>
              <a:rPr lang="en-US" sz="1600" dirty="0"/>
              <a:t>, limit=</a:t>
            </a:r>
            <a:r>
              <a:rPr lang="en-US" sz="1600" dirty="0">
                <a:solidFill>
                  <a:srgbClr val="4F6228"/>
                </a:solidFill>
              </a:rPr>
              <a:t>1000</a:t>
            </a:r>
            <a:r>
              <a:rPr lang="en-US" sz="1600" dirty="0"/>
              <a:t>)</a:t>
            </a:r>
          </a:p>
          <a:p>
            <a:pPr marL="0" indent="0" defTabSz="524637">
              <a:buFont typeface="Arial" charset="0"/>
              <a:buNone/>
              <a:defRPr/>
            </a:pPr>
            <a:r>
              <a:rPr lang="en-US" sz="1600" dirty="0" err="1">
                <a:solidFill>
                  <a:srgbClr val="660066"/>
                </a:solidFill>
              </a:rPr>
              <a:t>gbifmap</a:t>
            </a:r>
            <a:r>
              <a:rPr lang="en-US" sz="1600" dirty="0" smtClean="0"/>
              <a:t>(</a:t>
            </a:r>
            <a:r>
              <a:rPr lang="en-US" sz="1600" dirty="0" err="1" smtClean="0"/>
              <a:t>sp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pic>
        <p:nvPicPr>
          <p:cNvPr id="7066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749" y="518776"/>
            <a:ext cx="1947542" cy="72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Rplo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51" y="2778459"/>
            <a:ext cx="93980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7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0688638" cy="7562850"/>
          </a:xfrm>
          <a:prstGeom prst="rect">
            <a:avLst/>
          </a:prstGeom>
          <a:gradFill rotWithShape="1">
            <a:gsLst>
              <a:gs pos="0">
                <a:srgbClr val="A0CA4A"/>
              </a:gs>
              <a:gs pos="100000">
                <a:srgbClr val="DCFFA0"/>
              </a:gs>
            </a:gsLst>
            <a:lin ang="162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104287" tIns="52144" rIns="104287" bIns="52144"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625361" y="2881586"/>
            <a:ext cx="8985136" cy="98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87" tIns="52144" rIns="104287" bIns="52144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da-DK" sz="5700" b="1">
                <a:latin typeface="Trebuchet MS" charset="0"/>
              </a:rPr>
              <a:t>Data use in research</a:t>
            </a:r>
            <a:endParaRPr lang="en-US" sz="5700" b="1">
              <a:latin typeface="Trebuchet MS" charset="0"/>
            </a:endParaRPr>
          </a:p>
        </p:txBody>
      </p:sp>
      <p:pic>
        <p:nvPicPr>
          <p:cNvPr id="4" name="Picture 5" descr="NHM_symbol_gronn cut.gif"/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01" y="4122745"/>
            <a:ext cx="3552825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295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69" y="1421276"/>
            <a:ext cx="8831217" cy="54524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875" y="302864"/>
            <a:ext cx="9619774" cy="875512"/>
          </a:xfrm>
        </p:spPr>
        <p:txBody>
          <a:bodyPr>
            <a:noAutofit/>
          </a:bodyPr>
          <a:lstStyle/>
          <a:p>
            <a:r>
              <a:rPr lang="en-US" sz="3400" dirty="0"/>
              <a:t>Citations in peer-reviewed research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15875" y="7103858"/>
            <a:ext cx="8365196" cy="422495"/>
          </a:xfrm>
        </p:spPr>
        <p:txBody>
          <a:bodyPr/>
          <a:lstStyle/>
          <a:p>
            <a:r>
              <a:rPr lang="en-US" dirty="0" smtClean="0"/>
              <a:t> 4 APR 2016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48453" y="-63663"/>
            <a:ext cx="691320" cy="5029168"/>
          </a:xfrm>
          <a:prstGeom prst="rect">
            <a:avLst/>
          </a:prstGeom>
        </p:spPr>
        <p:txBody>
          <a:bodyPr vert="vert270" lIns="0" tIns="41053" rIns="0" bIns="41053" rtlCol="0">
            <a:noAutofit/>
          </a:bodyPr>
          <a:lstStyle>
            <a:lvl1pPr indent="0" algn="r">
              <a:spcBef>
                <a:spcPct val="20000"/>
              </a:spcBef>
              <a:buFont typeface="Arial"/>
              <a:buNone/>
              <a:defRPr lang="en-US" sz="4000" dirty="0" smtClean="0">
                <a:solidFill>
                  <a:srgbClr val="FDB002">
                    <a:alpha val="32000"/>
                  </a:srgbClr>
                </a:solidFill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/>
              <a:buChar char="•"/>
              <a:defRPr sz="2800">
                <a:latin typeface="Arial Narrow"/>
                <a:cs typeface="Arial Narrow"/>
              </a:defRPr>
            </a:lvl2pPr>
            <a:lvl3pPr marL="1143000" indent="-228600">
              <a:spcBef>
                <a:spcPct val="20000"/>
              </a:spcBef>
              <a:buFont typeface="Wingdings" charset="2"/>
              <a:buChar char="§"/>
              <a:defRPr sz="2400">
                <a:latin typeface="Arial Narrow"/>
                <a:cs typeface="Arial Narrow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latin typeface="Arial Narrow"/>
                <a:cs typeface="Arial Narrow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latin typeface="Arial Narrow"/>
                <a:cs typeface="Arial Narrow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dirty="0"/>
              <a:t>data 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5261" y="1001290"/>
            <a:ext cx="7758760" cy="351528"/>
          </a:xfrm>
          <a:prstGeom prst="rect">
            <a:avLst/>
          </a:prstGeom>
          <a:noFill/>
        </p:spPr>
        <p:txBody>
          <a:bodyPr wrap="square" lIns="104274" tIns="52138" rIns="104274" bIns="52138" rtlCol="0">
            <a:spAutoFit/>
          </a:bodyPr>
          <a:lstStyle/>
          <a:p>
            <a:pPr algn="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Annual number of peer-reviewed publications using GBIF-mediated data</a:t>
            </a:r>
          </a:p>
        </p:txBody>
      </p:sp>
    </p:spTree>
    <p:extLst>
      <p:ext uri="{BB962C8B-B14F-4D97-AF65-F5344CB8AC3E}">
        <p14:creationId xmlns:p14="http://schemas.microsoft.com/office/powerpoint/2010/main" val="2789089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gray_frog.gif"/>
          <p:cNvPicPr>
            <a:picLocks noChangeAspect="1"/>
          </p:cNvPicPr>
          <p:nvPr/>
        </p:nvPicPr>
        <p:blipFill>
          <a:blip r:embed="rId3">
            <a:lum bright="4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8" y="116792"/>
            <a:ext cx="4693070" cy="726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669755" y="1631979"/>
            <a:ext cx="5319150" cy="506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773" tIns="52385" rIns="104773" bIns="52385">
            <a:spAutoFit/>
          </a:bodyPr>
          <a:lstStyle/>
          <a:p>
            <a:r>
              <a:rPr lang="en-US" sz="2000" b="1" dirty="0" smtClean="0"/>
              <a:t>Node team at </a:t>
            </a:r>
            <a:r>
              <a:rPr lang="en-US" sz="2000" b="1" dirty="0" smtClean="0"/>
              <a:t>NHM, University of Oslo</a:t>
            </a:r>
            <a:endParaRPr lang="en-US" sz="2000" b="1" dirty="0" smtClean="0"/>
          </a:p>
          <a:p>
            <a:pPr lvl="1"/>
            <a:r>
              <a:rPr lang="en-US" sz="2000" dirty="0" smtClean="0"/>
              <a:t>Dag </a:t>
            </a:r>
            <a:r>
              <a:rPr lang="en-US" sz="2000" dirty="0"/>
              <a:t>Endresen, Node Manager </a:t>
            </a:r>
          </a:p>
          <a:p>
            <a:pPr lvl="1"/>
            <a:r>
              <a:rPr lang="en-US" sz="2000" dirty="0"/>
              <a:t>Christian Svindseth, Database </a:t>
            </a:r>
            <a:r>
              <a:rPr lang="en-US" sz="2000" dirty="0" smtClean="0"/>
              <a:t>manager</a:t>
            </a:r>
            <a:endParaRPr lang="en-US" sz="2000" dirty="0"/>
          </a:p>
          <a:p>
            <a:pPr lvl="1"/>
            <a:r>
              <a:rPr lang="en-US" sz="2000" dirty="0"/>
              <a:t>Fridtjof Mehlum, Research Director</a:t>
            </a:r>
          </a:p>
          <a:p>
            <a:pPr lvl="1"/>
            <a:r>
              <a:rPr lang="en-US" sz="2000" dirty="0"/>
              <a:t>Einar Timdal, Associate Professor </a:t>
            </a:r>
          </a:p>
          <a:p>
            <a:pPr lvl="1"/>
            <a:r>
              <a:rPr lang="en-US" sz="2000" dirty="0"/>
              <a:t>Geir Søli, Associate Professor </a:t>
            </a:r>
          </a:p>
          <a:p>
            <a:endParaRPr lang="en-US" sz="2000" dirty="0" smtClean="0"/>
          </a:p>
          <a:p>
            <a:r>
              <a:rPr lang="en-US" sz="2000" b="1" dirty="0" smtClean="0"/>
              <a:t>Artsdatabanken, Trondheim</a:t>
            </a:r>
            <a:endParaRPr lang="en-US" sz="2000" b="1" dirty="0"/>
          </a:p>
          <a:p>
            <a:pPr lvl="1"/>
            <a:r>
              <a:rPr lang="en-US" sz="2000" dirty="0"/>
              <a:t>Wouter Koch, </a:t>
            </a:r>
            <a:r>
              <a:rPr lang="en-US" sz="2000" dirty="0" smtClean="0"/>
              <a:t>Advisor</a:t>
            </a:r>
            <a:endParaRPr lang="en-US" sz="2000" dirty="0"/>
          </a:p>
          <a:p>
            <a:pPr lvl="1"/>
            <a:r>
              <a:rPr lang="en-US" sz="2000" dirty="0" smtClean="0"/>
              <a:t>Nils </a:t>
            </a:r>
            <a:r>
              <a:rPr lang="en-US" sz="2000" dirty="0"/>
              <a:t>Valland, </a:t>
            </a:r>
            <a:r>
              <a:rPr lang="en-US" sz="2000" dirty="0" smtClean="0"/>
              <a:t>Senior advisor</a:t>
            </a:r>
          </a:p>
          <a:p>
            <a:endParaRPr lang="en-US" sz="2000" dirty="0" smtClean="0"/>
          </a:p>
          <a:p>
            <a:r>
              <a:rPr lang="en-US" sz="2000" b="1" dirty="0" smtClean="0"/>
              <a:t>NTNU University Museum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Anders Finstad, GBIF Science committee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b="1" dirty="0" smtClean="0"/>
              <a:t>Research </a:t>
            </a:r>
            <a:r>
              <a:rPr lang="en-US" sz="2000" b="1" dirty="0" smtClean="0"/>
              <a:t>Council of </a:t>
            </a:r>
            <a:r>
              <a:rPr lang="en-US" sz="2000" b="1" dirty="0" smtClean="0"/>
              <a:t>Norway</a:t>
            </a:r>
            <a:endParaRPr lang="en-US" sz="2000" b="1" dirty="0"/>
          </a:p>
          <a:p>
            <a:pPr lvl="1"/>
            <a:r>
              <a:rPr lang="en-US" sz="2000" dirty="0" smtClean="0"/>
              <a:t>Per Backe-Hansen, Head of delegation</a:t>
            </a:r>
            <a:endParaRPr lang="en-US" sz="2000" dirty="0"/>
          </a:p>
        </p:txBody>
      </p:sp>
      <p:pic>
        <p:nvPicPr>
          <p:cNvPr id="120841" name="Picture 3" descr="image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4818" y="3019371"/>
            <a:ext cx="1193853" cy="119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Dag Endresen, NHM UiO cut.jpg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2044" y="244741"/>
            <a:ext cx="1387152" cy="1401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Chridstian Svindseth cut.jpg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4893" y="244741"/>
            <a:ext cx="1387152" cy="1401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Fridtjof Mehlum square.jpg">
            <a:hlinkClick r:id="rId9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2046" y="1769151"/>
            <a:ext cx="856891" cy="865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Einar Timdal square.jpg">
            <a:hlinkClick r:id="rId11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9803" y="1769151"/>
            <a:ext cx="856891" cy="865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Geir Einar Ellefsen Søli square.jpg">
            <a:hlinkClick r:id="rId13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5155" y="1769151"/>
            <a:ext cx="856891" cy="865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Wouter Koch (2).jpg">
            <a:hlinkClick r:id="rId15"/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9158" y="2878801"/>
            <a:ext cx="1387152" cy="1401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Nils Valland (ArtsDB).jpg">
            <a:hlinkClick r:id="rId17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2007" y="2878801"/>
            <a:ext cx="1387152" cy="1401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Per Backe-Hansen.jpg">
            <a:hlinkClick r:id="rId19"/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9158" y="5976099"/>
            <a:ext cx="1387152" cy="14015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Research Council of Norway copy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9372" y="6350799"/>
            <a:ext cx="1179300" cy="1026874"/>
          </a:xfrm>
          <a:prstGeom prst="rect">
            <a:avLst/>
          </a:prstGeom>
        </p:spPr>
      </p:pic>
      <p:pic>
        <p:nvPicPr>
          <p:cNvPr id="12" name="Picture 11" descr="UiO transp.png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7903" y="465546"/>
            <a:ext cx="1180769" cy="1180769"/>
          </a:xfrm>
          <a:prstGeom prst="rect">
            <a:avLst/>
          </a:prstGeom>
        </p:spPr>
      </p:pic>
      <p:pic>
        <p:nvPicPr>
          <p:cNvPr id="7" name="Picture 6" descr="GBIF Norway.png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02" y="116792"/>
            <a:ext cx="4905201" cy="147798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08872" y="6828967"/>
            <a:ext cx="4278015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 smtClean="0">
                <a:solidFill>
                  <a:srgbClr val="7F7F7F"/>
                </a:solidFill>
              </a:rPr>
              <a:t>Contact us at: </a:t>
            </a:r>
            <a:r>
              <a:rPr lang="en-US" b="1" dirty="0" err="1" smtClean="0">
                <a:solidFill>
                  <a:srgbClr val="7F7F7F"/>
                </a:solidFill>
              </a:rPr>
              <a:t>gbif</a:t>
            </a:r>
            <a:r>
              <a:rPr lang="en-US" b="1" dirty="0" err="1">
                <a:solidFill>
                  <a:srgbClr val="7F7F7F"/>
                </a:solidFill>
              </a:rPr>
              <a:t>-drift@nhm.uio.no</a:t>
            </a:r>
            <a:endParaRPr lang="en-US" b="1" dirty="0">
              <a:solidFill>
                <a:srgbClr val="7F7F7F"/>
              </a:solidFill>
            </a:endParaRPr>
          </a:p>
        </p:txBody>
      </p:sp>
      <p:pic>
        <p:nvPicPr>
          <p:cNvPr id="14" name="Picture 13" descr="14fd3ceb-5e9a-3095-8888-b49c75c342e7.jpg">
            <a:hlinkClick r:id="rId24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158" y="4441895"/>
            <a:ext cx="1387152" cy="1387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 descr="-1.png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691" y="4751066"/>
            <a:ext cx="1077981" cy="107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60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BIF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35233</TotalTime>
  <Words>1832</Words>
  <Application>Microsoft Macintosh PowerPoint</Application>
  <PresentationFormat>Custom</PresentationFormat>
  <Paragraphs>253</Paragraphs>
  <Slides>30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GBIF_v2</vt:lpstr>
      <vt:lpstr>PowerPoint Presentation</vt:lpstr>
      <vt:lpstr>Citizen science report –  what happens next?</vt:lpstr>
      <vt:lpstr>PowerPoint Presentation</vt:lpstr>
      <vt:lpstr>Data published through GBIf.org</vt:lpstr>
      <vt:lpstr>PowerPoint Presentation</vt:lpstr>
      <vt:lpstr>Map of GBIF Country Participants</vt:lpstr>
      <vt:lpstr>Data—by gbif participant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Darwin Core Archive (DwC-A)</vt:lpstr>
      <vt:lpstr>PowerPoint Presentation</vt:lpstr>
      <vt:lpstr>Publish data in GBIF</vt:lpstr>
      <vt:lpstr>PowerPoint Presentation</vt:lpstr>
      <vt:lpstr>PowerPoint Presentation</vt:lpstr>
      <vt:lpstr>PowerPoint Presentation</vt:lpstr>
      <vt:lpstr>PowerPoint Presentation</vt:lpstr>
      <vt:lpstr>GBIF DATA PORTAL </vt:lpstr>
      <vt:lpstr>PowerPoint Presentation</vt:lpstr>
      <vt:lpstr>PowerPoint Presentation</vt:lpstr>
      <vt:lpstr>SPECIES SEARCH</vt:lpstr>
      <vt:lpstr>GBIF DATA PORTAL API </vt:lpstr>
      <vt:lpstr>rOpenSci : rgbif</vt:lpstr>
      <vt:lpstr>PowerPoint Presentation</vt:lpstr>
      <vt:lpstr>Citations in peer-reviewed research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mblaursen</dc:creator>
  <cp:lastModifiedBy>Dag Endresen</cp:lastModifiedBy>
  <cp:revision>1075</cp:revision>
  <cp:lastPrinted>2016-04-13T08:00:34Z</cp:lastPrinted>
  <dcterms:created xsi:type="dcterms:W3CDTF">2013-11-11T19:58:28Z</dcterms:created>
  <dcterms:modified xsi:type="dcterms:W3CDTF">2016-04-13T13:26:27Z</dcterms:modified>
</cp:coreProperties>
</file>