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418" r:id="rId2"/>
    <p:sldId id="359" r:id="rId3"/>
    <p:sldId id="323" r:id="rId4"/>
    <p:sldId id="406" r:id="rId5"/>
    <p:sldId id="407" r:id="rId6"/>
    <p:sldId id="408" r:id="rId7"/>
    <p:sldId id="409" r:id="rId8"/>
    <p:sldId id="410" r:id="rId9"/>
    <p:sldId id="412" r:id="rId10"/>
    <p:sldId id="411" r:id="rId11"/>
    <p:sldId id="413" r:id="rId12"/>
    <p:sldId id="414" r:id="rId13"/>
    <p:sldId id="422" r:id="rId14"/>
    <p:sldId id="390" r:id="rId15"/>
    <p:sldId id="392" r:id="rId16"/>
    <p:sldId id="333" r:id="rId17"/>
    <p:sldId id="395" r:id="rId18"/>
    <p:sldId id="391" r:id="rId19"/>
    <p:sldId id="421" r:id="rId20"/>
    <p:sldId id="310" r:id="rId21"/>
    <p:sldId id="404" r:id="rId22"/>
    <p:sldId id="405" r:id="rId23"/>
    <p:sldId id="386" r:id="rId24"/>
    <p:sldId id="419" r:id="rId25"/>
    <p:sldId id="423" r:id="rId26"/>
    <p:sldId id="424" r:id="rId27"/>
    <p:sldId id="416" r:id="rId28"/>
    <p:sldId id="417" r:id="rId29"/>
    <p:sldId id="420" r:id="rId30"/>
  </p:sldIdLst>
  <p:sldSz cx="10688638" cy="7562850"/>
  <p:notesSz cx="6858000" cy="9144000"/>
  <p:defaultTextStyle>
    <a:defPPr>
      <a:defRPr lang="en-US"/>
    </a:defPPr>
    <a:lvl1pPr marL="0" algn="l" defTabSz="519883" rtl="0" eaLnBrk="1" latinLnBrk="0" hangingPunct="1">
      <a:defRPr sz="2100" kern="1200">
        <a:solidFill>
          <a:schemeClr val="tx1"/>
        </a:solidFill>
        <a:latin typeface="+mn-lt"/>
        <a:ea typeface="+mn-ea"/>
        <a:cs typeface="+mn-cs"/>
      </a:defRPr>
    </a:lvl1pPr>
    <a:lvl2pPr marL="519883" algn="l" defTabSz="519883" rtl="0" eaLnBrk="1" latinLnBrk="0" hangingPunct="1">
      <a:defRPr sz="2100" kern="1200">
        <a:solidFill>
          <a:schemeClr val="tx1"/>
        </a:solidFill>
        <a:latin typeface="+mn-lt"/>
        <a:ea typeface="+mn-ea"/>
        <a:cs typeface="+mn-cs"/>
      </a:defRPr>
    </a:lvl2pPr>
    <a:lvl3pPr marL="1039781" algn="l" defTabSz="519883" rtl="0" eaLnBrk="1" latinLnBrk="0" hangingPunct="1">
      <a:defRPr sz="2100" kern="1200">
        <a:solidFill>
          <a:schemeClr val="tx1"/>
        </a:solidFill>
        <a:latin typeface="+mn-lt"/>
        <a:ea typeface="+mn-ea"/>
        <a:cs typeface="+mn-cs"/>
      </a:defRPr>
    </a:lvl3pPr>
    <a:lvl4pPr marL="1559675" algn="l" defTabSz="519883" rtl="0" eaLnBrk="1" latinLnBrk="0" hangingPunct="1">
      <a:defRPr sz="2100" kern="1200">
        <a:solidFill>
          <a:schemeClr val="tx1"/>
        </a:solidFill>
        <a:latin typeface="+mn-lt"/>
        <a:ea typeface="+mn-ea"/>
        <a:cs typeface="+mn-cs"/>
      </a:defRPr>
    </a:lvl4pPr>
    <a:lvl5pPr marL="2079565" algn="l" defTabSz="519883" rtl="0" eaLnBrk="1" latinLnBrk="0" hangingPunct="1">
      <a:defRPr sz="2100" kern="1200">
        <a:solidFill>
          <a:schemeClr val="tx1"/>
        </a:solidFill>
        <a:latin typeface="+mn-lt"/>
        <a:ea typeface="+mn-ea"/>
        <a:cs typeface="+mn-cs"/>
      </a:defRPr>
    </a:lvl5pPr>
    <a:lvl6pPr marL="2599456" algn="l" defTabSz="519883" rtl="0" eaLnBrk="1" latinLnBrk="0" hangingPunct="1">
      <a:defRPr sz="2100" kern="1200">
        <a:solidFill>
          <a:schemeClr val="tx1"/>
        </a:solidFill>
        <a:latin typeface="+mn-lt"/>
        <a:ea typeface="+mn-ea"/>
        <a:cs typeface="+mn-cs"/>
      </a:defRPr>
    </a:lvl6pPr>
    <a:lvl7pPr marL="3119350" algn="l" defTabSz="519883" rtl="0" eaLnBrk="1" latinLnBrk="0" hangingPunct="1">
      <a:defRPr sz="2100" kern="1200">
        <a:solidFill>
          <a:schemeClr val="tx1"/>
        </a:solidFill>
        <a:latin typeface="+mn-lt"/>
        <a:ea typeface="+mn-ea"/>
        <a:cs typeface="+mn-cs"/>
      </a:defRPr>
    </a:lvl7pPr>
    <a:lvl8pPr marL="3639241" algn="l" defTabSz="519883" rtl="0" eaLnBrk="1" latinLnBrk="0" hangingPunct="1">
      <a:defRPr sz="2100" kern="1200">
        <a:solidFill>
          <a:schemeClr val="tx1"/>
        </a:solidFill>
        <a:latin typeface="+mn-lt"/>
        <a:ea typeface="+mn-ea"/>
        <a:cs typeface="+mn-cs"/>
      </a:defRPr>
    </a:lvl8pPr>
    <a:lvl9pPr marL="4159132" algn="l" defTabSz="519883"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86799" autoAdjust="0"/>
  </p:normalViewPr>
  <p:slideViewPr>
    <p:cSldViewPr snapToGrid="0" snapToObjects="1">
      <p:cViewPr varScale="1">
        <p:scale>
          <a:sx n="80" d="100"/>
          <a:sy n="80" d="100"/>
        </p:scale>
        <p:origin x="-1432" y="-96"/>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commentAuthors" Target="commentAuthors.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T:Monthly%20slides:1605:GBIF_stat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T:Monthly%20slides:1605:GBIF_stat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79192037022308"/>
          <c:y val="0.0580757490274745"/>
          <c:w val="0.911130670955693"/>
          <c:h val="0.8237399830744"/>
        </c:manualLayout>
      </c:layout>
      <c:areaChart>
        <c:grouping val="standard"/>
        <c:varyColors val="0"/>
        <c:ser>
          <c:idx val="0"/>
          <c:order val="0"/>
          <c:spPr>
            <a:solidFill>
              <a:srgbClr val="328127"/>
            </a:solidFill>
            <a:ln>
              <a:solidFill>
                <a:srgbClr val="2EB135"/>
              </a:solidFill>
            </a:ln>
          </c:spPr>
          <c:dLbls>
            <c:delete val="1"/>
          </c:dLbls>
          <c:cat>
            <c:strRef>
              <c:f>'Growth in data'!$A$56:$A$156</c:f>
              <c:strCache>
                <c:ptCount val="101"/>
                <c:pt idx="0">
                  <c:v>Jan-08</c:v>
                </c:pt>
                <c:pt idx="1">
                  <c:v>Feb-08</c:v>
                </c:pt>
                <c:pt idx="2">
                  <c:v>Mar-08</c:v>
                </c:pt>
                <c:pt idx="3">
                  <c:v>Apr-08</c:v>
                </c:pt>
                <c:pt idx="4">
                  <c:v>May-08</c:v>
                </c:pt>
                <c:pt idx="5">
                  <c:v>Jun-08</c:v>
                </c:pt>
                <c:pt idx="6">
                  <c:v>Jul-08</c:v>
                </c:pt>
                <c:pt idx="7">
                  <c:v>Aug-08</c:v>
                </c:pt>
                <c:pt idx="8">
                  <c:v>Sep-08</c:v>
                </c:pt>
                <c:pt idx="9">
                  <c:v>Oct-08</c:v>
                </c:pt>
                <c:pt idx="10">
                  <c:v>Nov-08</c:v>
                </c:pt>
                <c:pt idx="11">
                  <c:v>Dec-08</c:v>
                </c:pt>
                <c:pt idx="12">
                  <c:v>Jan-09</c:v>
                </c:pt>
                <c:pt idx="13">
                  <c:v>Feb-09</c:v>
                </c:pt>
                <c:pt idx="14">
                  <c:v>Mar-09</c:v>
                </c:pt>
                <c:pt idx="15">
                  <c:v>Apr-09</c:v>
                </c:pt>
                <c:pt idx="16">
                  <c:v>May-09</c:v>
                </c:pt>
                <c:pt idx="17">
                  <c:v>Jun-09</c:v>
                </c:pt>
                <c:pt idx="18">
                  <c:v>Jul-09</c:v>
                </c:pt>
                <c:pt idx="19">
                  <c:v>Aug-09</c:v>
                </c:pt>
                <c:pt idx="20">
                  <c:v>Sep09</c:v>
                </c:pt>
                <c:pt idx="21">
                  <c:v>Oct-09</c:v>
                </c:pt>
                <c:pt idx="22">
                  <c:v>Nov-09</c:v>
                </c:pt>
                <c:pt idx="23">
                  <c:v>Dec-09</c:v>
                </c:pt>
                <c:pt idx="24">
                  <c:v>Jan-10</c:v>
                </c:pt>
                <c:pt idx="25">
                  <c:v>Feb-10</c:v>
                </c:pt>
                <c:pt idx="26">
                  <c:v>Mar-10</c:v>
                </c:pt>
                <c:pt idx="27">
                  <c:v>Apr-10</c:v>
                </c:pt>
                <c:pt idx="28">
                  <c:v>May-10</c:v>
                </c:pt>
                <c:pt idx="29">
                  <c:v>Jun-10</c:v>
                </c:pt>
                <c:pt idx="30">
                  <c:v>Jul-10</c:v>
                </c:pt>
                <c:pt idx="31">
                  <c:v>Aug-10</c:v>
                </c:pt>
                <c:pt idx="32">
                  <c:v>Sep-10</c:v>
                </c:pt>
                <c:pt idx="33">
                  <c:v>Oct-10</c:v>
                </c:pt>
                <c:pt idx="34">
                  <c:v>Nov-10</c:v>
                </c:pt>
                <c:pt idx="35">
                  <c:v>Dec-10</c:v>
                </c:pt>
                <c:pt idx="36">
                  <c:v>Jan-11</c:v>
                </c:pt>
                <c:pt idx="37">
                  <c:v>Feb-11</c:v>
                </c:pt>
                <c:pt idx="38">
                  <c:v>Mar-11</c:v>
                </c:pt>
                <c:pt idx="39">
                  <c:v>Apr-11</c:v>
                </c:pt>
                <c:pt idx="40">
                  <c:v>May-11</c:v>
                </c:pt>
                <c:pt idx="41">
                  <c:v>Jun-11</c:v>
                </c:pt>
                <c:pt idx="42">
                  <c:v>Jul-11</c:v>
                </c:pt>
                <c:pt idx="43">
                  <c:v>Aug-11</c:v>
                </c:pt>
                <c:pt idx="44">
                  <c:v>Sep-11</c:v>
                </c:pt>
                <c:pt idx="45">
                  <c:v>Oct-11</c:v>
                </c:pt>
                <c:pt idx="46">
                  <c:v>Nov-11</c:v>
                </c:pt>
                <c:pt idx="47">
                  <c:v>Dec-11</c:v>
                </c:pt>
                <c:pt idx="48">
                  <c:v>Jan-12</c:v>
                </c:pt>
                <c:pt idx="49">
                  <c:v>Feb-12</c:v>
                </c:pt>
                <c:pt idx="50">
                  <c:v>Mar-12</c:v>
                </c:pt>
                <c:pt idx="51">
                  <c:v>Apr-12</c:v>
                </c:pt>
                <c:pt idx="52">
                  <c:v>May-12</c:v>
                </c:pt>
                <c:pt idx="53">
                  <c:v>Jun-12</c:v>
                </c:pt>
                <c:pt idx="54">
                  <c:v>Jul-12</c:v>
                </c:pt>
                <c:pt idx="55">
                  <c:v>Aug-12</c:v>
                </c:pt>
                <c:pt idx="56">
                  <c:v>Sep-12</c:v>
                </c:pt>
                <c:pt idx="57">
                  <c:v>Oct-12</c:v>
                </c:pt>
                <c:pt idx="58">
                  <c:v>Nov-12</c:v>
                </c:pt>
                <c:pt idx="59">
                  <c:v>Dec-12</c:v>
                </c:pt>
                <c:pt idx="60">
                  <c:v>Jan-13</c:v>
                </c:pt>
                <c:pt idx="61">
                  <c:v>Feb-13</c:v>
                </c:pt>
                <c:pt idx="62">
                  <c:v>Mar-13</c:v>
                </c:pt>
                <c:pt idx="63">
                  <c:v>Apr-13</c:v>
                </c:pt>
                <c:pt idx="64">
                  <c:v>May-13</c:v>
                </c:pt>
                <c:pt idx="65">
                  <c:v>Jun-13</c:v>
                </c:pt>
                <c:pt idx="66">
                  <c:v>Jul-13</c:v>
                </c:pt>
                <c:pt idx="67">
                  <c:v>Aug-13</c:v>
                </c:pt>
                <c:pt idx="68">
                  <c:v>Sep-13</c:v>
                </c:pt>
                <c:pt idx="69">
                  <c:v>Oct-13</c:v>
                </c:pt>
                <c:pt idx="70">
                  <c:v>Nov-13</c:v>
                </c:pt>
                <c:pt idx="71">
                  <c:v>Dec-13</c:v>
                </c:pt>
                <c:pt idx="72">
                  <c:v>Jan-14</c:v>
                </c:pt>
                <c:pt idx="73">
                  <c:v>Feb-14</c:v>
                </c:pt>
                <c:pt idx="74">
                  <c:v>Mar-14</c:v>
                </c:pt>
                <c:pt idx="75">
                  <c:v>Apr-14</c:v>
                </c:pt>
                <c:pt idx="76">
                  <c:v>May-14</c:v>
                </c:pt>
                <c:pt idx="77">
                  <c:v>Jun-14</c:v>
                </c:pt>
                <c:pt idx="78">
                  <c:v>Jul-14</c:v>
                </c:pt>
                <c:pt idx="79">
                  <c:v>Aug-14</c:v>
                </c:pt>
                <c:pt idx="80">
                  <c:v>Sep-14</c:v>
                </c:pt>
                <c:pt idx="81">
                  <c:v>Oct-14</c:v>
                </c:pt>
                <c:pt idx="82">
                  <c:v>Nov-14</c:v>
                </c:pt>
                <c:pt idx="83">
                  <c:v>Dec-14</c:v>
                </c:pt>
                <c:pt idx="84">
                  <c:v>Jan-15</c:v>
                </c:pt>
                <c:pt idx="85">
                  <c:v>Feb-15</c:v>
                </c:pt>
                <c:pt idx="86">
                  <c:v>Mar-15</c:v>
                </c:pt>
                <c:pt idx="87">
                  <c:v>Apr-15</c:v>
                </c:pt>
                <c:pt idx="88">
                  <c:v>May-15</c:v>
                </c:pt>
                <c:pt idx="89">
                  <c:v>Jun-15</c:v>
                </c:pt>
                <c:pt idx="90">
                  <c:v>Jul-15</c:v>
                </c:pt>
                <c:pt idx="91">
                  <c:v>Aug-15</c:v>
                </c:pt>
                <c:pt idx="92">
                  <c:v>Sep-15</c:v>
                </c:pt>
                <c:pt idx="93">
                  <c:v>Oct-15</c:v>
                </c:pt>
                <c:pt idx="94">
                  <c:v>Nov-15</c:v>
                </c:pt>
                <c:pt idx="95">
                  <c:v>Jan-16</c:v>
                </c:pt>
                <c:pt idx="96">
                  <c:v>Feb-16</c:v>
                </c:pt>
                <c:pt idx="97">
                  <c:v>Mar-16</c:v>
                </c:pt>
                <c:pt idx="98">
                  <c:v>Apr-16</c:v>
                </c:pt>
                <c:pt idx="99">
                  <c:v>May-16</c:v>
                </c:pt>
                <c:pt idx="100">
                  <c:v>Jun-16</c:v>
                </c:pt>
              </c:strCache>
            </c:strRef>
          </c:cat>
          <c:val>
            <c:numRef>
              <c:f>'Growth in data'!$E$56:$E$156</c:f>
              <c:numCache>
                <c:formatCode>General</c:formatCode>
                <c:ptCount val="101"/>
                <c:pt idx="0">
                  <c:v>124.0</c:v>
                </c:pt>
                <c:pt idx="1">
                  <c:v>127.1</c:v>
                </c:pt>
                <c:pt idx="2">
                  <c:v>128.0</c:v>
                </c:pt>
                <c:pt idx="3">
                  <c:v>127.3</c:v>
                </c:pt>
                <c:pt idx="4">
                  <c:v>134.1</c:v>
                </c:pt>
                <c:pt idx="5">
                  <c:v>134.9</c:v>
                </c:pt>
                <c:pt idx="6">
                  <c:v>141.6</c:v>
                </c:pt>
                <c:pt idx="7">
                  <c:v>147.5</c:v>
                </c:pt>
                <c:pt idx="8">
                  <c:v>148.9</c:v>
                </c:pt>
                <c:pt idx="9">
                  <c:v>151.1</c:v>
                </c:pt>
                <c:pt idx="10">
                  <c:v>153.4</c:v>
                </c:pt>
                <c:pt idx="11">
                  <c:v>155.8</c:v>
                </c:pt>
                <c:pt idx="12">
                  <c:v>165.1</c:v>
                </c:pt>
                <c:pt idx="13">
                  <c:v>171.7</c:v>
                </c:pt>
                <c:pt idx="14">
                  <c:v>172.0</c:v>
                </c:pt>
                <c:pt idx="15">
                  <c:v>173.9</c:v>
                </c:pt>
                <c:pt idx="16">
                  <c:v>177.9</c:v>
                </c:pt>
                <c:pt idx="17">
                  <c:v>177.9</c:v>
                </c:pt>
                <c:pt idx="18">
                  <c:v>178.6</c:v>
                </c:pt>
                <c:pt idx="19">
                  <c:v>180.8</c:v>
                </c:pt>
                <c:pt idx="20">
                  <c:v>183.5</c:v>
                </c:pt>
                <c:pt idx="21">
                  <c:v>189.5</c:v>
                </c:pt>
                <c:pt idx="22">
                  <c:v>194.5</c:v>
                </c:pt>
                <c:pt idx="23">
                  <c:v>196.6</c:v>
                </c:pt>
                <c:pt idx="24">
                  <c:v>196.6</c:v>
                </c:pt>
                <c:pt idx="25">
                  <c:v>197.7</c:v>
                </c:pt>
                <c:pt idx="26">
                  <c:v>198.7</c:v>
                </c:pt>
                <c:pt idx="27">
                  <c:v>199.9</c:v>
                </c:pt>
                <c:pt idx="28">
                  <c:v>201.2</c:v>
                </c:pt>
                <c:pt idx="29">
                  <c:v>201.9</c:v>
                </c:pt>
                <c:pt idx="30">
                  <c:v>202.3</c:v>
                </c:pt>
                <c:pt idx="31">
                  <c:v>203.2</c:v>
                </c:pt>
                <c:pt idx="32">
                  <c:v>209.5</c:v>
                </c:pt>
                <c:pt idx="33">
                  <c:v>226.8</c:v>
                </c:pt>
                <c:pt idx="34">
                  <c:v>255.8</c:v>
                </c:pt>
                <c:pt idx="35">
                  <c:v>262.2</c:v>
                </c:pt>
                <c:pt idx="36">
                  <c:v>262.5</c:v>
                </c:pt>
                <c:pt idx="37">
                  <c:v>268.6</c:v>
                </c:pt>
                <c:pt idx="38">
                  <c:v>265.3</c:v>
                </c:pt>
                <c:pt idx="39">
                  <c:v>275.8</c:v>
                </c:pt>
                <c:pt idx="40">
                  <c:v>278.0</c:v>
                </c:pt>
                <c:pt idx="41">
                  <c:v>292.4</c:v>
                </c:pt>
                <c:pt idx="42">
                  <c:v>294.9</c:v>
                </c:pt>
                <c:pt idx="43">
                  <c:v>298.1</c:v>
                </c:pt>
                <c:pt idx="44">
                  <c:v>303.8</c:v>
                </c:pt>
                <c:pt idx="45">
                  <c:v>310.0</c:v>
                </c:pt>
                <c:pt idx="46">
                  <c:v>312.8</c:v>
                </c:pt>
                <c:pt idx="47">
                  <c:v>312.8</c:v>
                </c:pt>
                <c:pt idx="48">
                  <c:v>317.1</c:v>
                </c:pt>
                <c:pt idx="49">
                  <c:v>318.8</c:v>
                </c:pt>
                <c:pt idx="50">
                  <c:v>318.4</c:v>
                </c:pt>
                <c:pt idx="51">
                  <c:v>321.4</c:v>
                </c:pt>
                <c:pt idx="52">
                  <c:v>321.4</c:v>
                </c:pt>
                <c:pt idx="53">
                  <c:v>367.6</c:v>
                </c:pt>
                <c:pt idx="54">
                  <c:v>367.6</c:v>
                </c:pt>
                <c:pt idx="55">
                  <c:v>377.4</c:v>
                </c:pt>
                <c:pt idx="56">
                  <c:v>388.9</c:v>
                </c:pt>
                <c:pt idx="57">
                  <c:v>388.9</c:v>
                </c:pt>
                <c:pt idx="58">
                  <c:v>389.7</c:v>
                </c:pt>
                <c:pt idx="59">
                  <c:v>389.7</c:v>
                </c:pt>
                <c:pt idx="60">
                  <c:v>383.3</c:v>
                </c:pt>
                <c:pt idx="61">
                  <c:v>383.3</c:v>
                </c:pt>
                <c:pt idx="62">
                  <c:v>396.0</c:v>
                </c:pt>
                <c:pt idx="63">
                  <c:v>396.0</c:v>
                </c:pt>
                <c:pt idx="64">
                  <c:v>396.0</c:v>
                </c:pt>
                <c:pt idx="65">
                  <c:v>397.3</c:v>
                </c:pt>
                <c:pt idx="66">
                  <c:v>397.3</c:v>
                </c:pt>
                <c:pt idx="67">
                  <c:v>405.7</c:v>
                </c:pt>
                <c:pt idx="68">
                  <c:v>416.2</c:v>
                </c:pt>
                <c:pt idx="69">
                  <c:v>417.2</c:v>
                </c:pt>
                <c:pt idx="70">
                  <c:v>417.2</c:v>
                </c:pt>
                <c:pt idx="71">
                  <c:v>417.4</c:v>
                </c:pt>
                <c:pt idx="72">
                  <c:v>422.9</c:v>
                </c:pt>
                <c:pt idx="73">
                  <c:v>433.5</c:v>
                </c:pt>
                <c:pt idx="74">
                  <c:v>436.5</c:v>
                </c:pt>
                <c:pt idx="75">
                  <c:v>440.1</c:v>
                </c:pt>
                <c:pt idx="76">
                  <c:v>437.3</c:v>
                </c:pt>
                <c:pt idx="77">
                  <c:v>440.9</c:v>
                </c:pt>
                <c:pt idx="78">
                  <c:v>448.9</c:v>
                </c:pt>
                <c:pt idx="79">
                  <c:v>449.6</c:v>
                </c:pt>
                <c:pt idx="80">
                  <c:v>508.2</c:v>
                </c:pt>
                <c:pt idx="81">
                  <c:v>517.0</c:v>
                </c:pt>
                <c:pt idx="82">
                  <c:v>517.9</c:v>
                </c:pt>
                <c:pt idx="83">
                  <c:v>525.4</c:v>
                </c:pt>
                <c:pt idx="84">
                  <c:v>526.02</c:v>
                </c:pt>
                <c:pt idx="85">
                  <c:v>528.72</c:v>
                </c:pt>
                <c:pt idx="86">
                  <c:v>529.25</c:v>
                </c:pt>
                <c:pt idx="87">
                  <c:v>533.66</c:v>
                </c:pt>
                <c:pt idx="88">
                  <c:v>537.92</c:v>
                </c:pt>
                <c:pt idx="89">
                  <c:v>543.3599999999983</c:v>
                </c:pt>
                <c:pt idx="90">
                  <c:v>566.3199999999994</c:v>
                </c:pt>
                <c:pt idx="91">
                  <c:v>570.24</c:v>
                </c:pt>
                <c:pt idx="92">
                  <c:v>577.54</c:v>
                </c:pt>
                <c:pt idx="93">
                  <c:v>578.57</c:v>
                </c:pt>
                <c:pt idx="94">
                  <c:v>640.27</c:v>
                </c:pt>
                <c:pt idx="95">
                  <c:v>639.09</c:v>
                </c:pt>
                <c:pt idx="96">
                  <c:v>644.29</c:v>
                </c:pt>
                <c:pt idx="97">
                  <c:v>648.78</c:v>
                </c:pt>
                <c:pt idx="98">
                  <c:v>652.9499999999994</c:v>
                </c:pt>
                <c:pt idx="99">
                  <c:v>645.24</c:v>
                </c:pt>
                <c:pt idx="100">
                  <c:v>649.05</c:v>
                </c:pt>
              </c:numCache>
            </c:numRef>
          </c:val>
        </c:ser>
        <c:dLbls>
          <c:showLegendKey val="0"/>
          <c:showVal val="1"/>
          <c:showCatName val="0"/>
          <c:showSerName val="0"/>
          <c:showPercent val="0"/>
          <c:showBubbleSize val="0"/>
        </c:dLbls>
        <c:axId val="-2111955208"/>
        <c:axId val="2071067368"/>
      </c:areaChart>
      <c:catAx>
        <c:axId val="-2111955208"/>
        <c:scaling>
          <c:orientation val="minMax"/>
        </c:scaling>
        <c:delete val="0"/>
        <c:axPos val="b"/>
        <c:majorGridlines>
          <c:spPr>
            <a:ln>
              <a:solidFill>
                <a:schemeClr val="bg1"/>
              </a:solidFill>
            </a:ln>
          </c:spPr>
        </c:majorGridlines>
        <c:numFmt formatCode="General" sourceLinked="1"/>
        <c:majorTickMark val="out"/>
        <c:minorTickMark val="none"/>
        <c:tickLblPos val="nextTo"/>
        <c:spPr>
          <a:ln>
            <a:solidFill>
              <a:schemeClr val="bg1"/>
            </a:solidFill>
          </a:ln>
        </c:spPr>
        <c:txPr>
          <a:bodyPr rot="-3600000" vert="horz"/>
          <a:lstStyle/>
          <a:p>
            <a:pPr>
              <a:defRPr sz="1000" b="0" i="0" u="none" strike="noStrike" baseline="0">
                <a:solidFill>
                  <a:schemeClr val="tx1">
                    <a:lumMod val="65000"/>
                    <a:lumOff val="35000"/>
                  </a:schemeClr>
                </a:solidFill>
                <a:latin typeface="Arial Narrow"/>
                <a:ea typeface="Trebuchet MS"/>
                <a:cs typeface="Trebuchet MS"/>
              </a:defRPr>
            </a:pPr>
            <a:endParaRPr lang="en-US"/>
          </a:p>
        </c:txPr>
        <c:crossAx val="2071067368"/>
        <c:crosses val="autoZero"/>
        <c:auto val="1"/>
        <c:lblAlgn val="ctr"/>
        <c:lblOffset val="100"/>
        <c:tickLblSkip val="12"/>
        <c:tickMarkSkip val="12"/>
        <c:noMultiLvlLbl val="0"/>
      </c:catAx>
      <c:valAx>
        <c:axId val="2071067368"/>
        <c:scaling>
          <c:orientation val="minMax"/>
          <c:min val="100.0"/>
        </c:scaling>
        <c:delete val="0"/>
        <c:axPos val="l"/>
        <c:majorGridlines>
          <c:spPr>
            <a:ln>
              <a:solidFill>
                <a:schemeClr val="bg1"/>
              </a:solidFill>
            </a:ln>
          </c:spPr>
        </c:majorGridlines>
        <c:numFmt formatCode="General" sourceLinked="1"/>
        <c:majorTickMark val="out"/>
        <c:minorTickMark val="none"/>
        <c:tickLblPos val="nextTo"/>
        <c:spPr>
          <a:ln>
            <a:solidFill>
              <a:schemeClr val="bg1"/>
            </a:solidFill>
          </a:ln>
        </c:spPr>
        <c:txPr>
          <a:bodyPr rot="0" vert="horz"/>
          <a:lstStyle/>
          <a:p>
            <a:pPr>
              <a:defRPr sz="1000" b="0" i="0" u="none" strike="noStrike" baseline="0">
                <a:solidFill>
                  <a:schemeClr val="tx1">
                    <a:lumMod val="65000"/>
                    <a:lumOff val="35000"/>
                  </a:schemeClr>
                </a:solidFill>
                <a:latin typeface="Arial Narrow"/>
                <a:ea typeface="Trebuchet MS"/>
                <a:cs typeface="Trebuchet MS"/>
              </a:defRPr>
            </a:pPr>
            <a:endParaRPr lang="en-US"/>
          </a:p>
        </c:txPr>
        <c:crossAx val="-2111955208"/>
        <c:crosses val="autoZero"/>
        <c:crossBetween val="midCat"/>
        <c:majorUnit val="50.0"/>
        <c:minorUnit val="10.0"/>
      </c:valAx>
      <c:spPr>
        <a:solidFill>
          <a:srgbClr val="E8E8E8"/>
        </a:solidFill>
        <a:ln>
          <a:solidFill>
            <a:schemeClr val="bg1"/>
          </a:solidFill>
        </a:ln>
      </c:spPr>
    </c:plotArea>
    <c:plotVisOnly val="1"/>
    <c:dispBlanksAs val="zero"/>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58049340103501"/>
          <c:y val="0.0195040612749805"/>
          <c:w val="0.920826677102781"/>
          <c:h val="0.842117511494707"/>
        </c:manualLayout>
      </c:layout>
      <c:areaChart>
        <c:grouping val="standard"/>
        <c:varyColors val="0"/>
        <c:ser>
          <c:idx val="1"/>
          <c:order val="0"/>
          <c:spPr>
            <a:solidFill>
              <a:srgbClr val="FDB002"/>
            </a:solidFill>
            <a:ln w="12700">
              <a:solidFill>
                <a:srgbClr val="D66F27"/>
              </a:solidFill>
            </a:ln>
          </c:spPr>
          <c:cat>
            <c:strRef>
              <c:f>'Growth in data'!$A$56:$A$156</c:f>
              <c:strCache>
                <c:ptCount val="101"/>
                <c:pt idx="0">
                  <c:v>Jan-08</c:v>
                </c:pt>
                <c:pt idx="1">
                  <c:v>Feb-08</c:v>
                </c:pt>
                <c:pt idx="2">
                  <c:v>Mar-08</c:v>
                </c:pt>
                <c:pt idx="3">
                  <c:v>Apr-08</c:v>
                </c:pt>
                <c:pt idx="4">
                  <c:v>May-08</c:v>
                </c:pt>
                <c:pt idx="5">
                  <c:v>Jun-08</c:v>
                </c:pt>
                <c:pt idx="6">
                  <c:v>Jul-08</c:v>
                </c:pt>
                <c:pt idx="7">
                  <c:v>Aug-08</c:v>
                </c:pt>
                <c:pt idx="8">
                  <c:v>Sep-08</c:v>
                </c:pt>
                <c:pt idx="9">
                  <c:v>Oct-08</c:v>
                </c:pt>
                <c:pt idx="10">
                  <c:v>Nov-08</c:v>
                </c:pt>
                <c:pt idx="11">
                  <c:v>Dec-08</c:v>
                </c:pt>
                <c:pt idx="12">
                  <c:v>Jan-09</c:v>
                </c:pt>
                <c:pt idx="13">
                  <c:v>Feb-09</c:v>
                </c:pt>
                <c:pt idx="14">
                  <c:v>Mar-09</c:v>
                </c:pt>
                <c:pt idx="15">
                  <c:v>Apr-09</c:v>
                </c:pt>
                <c:pt idx="16">
                  <c:v>May-09</c:v>
                </c:pt>
                <c:pt idx="17">
                  <c:v>Jun-09</c:v>
                </c:pt>
                <c:pt idx="18">
                  <c:v>Jul-09</c:v>
                </c:pt>
                <c:pt idx="19">
                  <c:v>Aug-09</c:v>
                </c:pt>
                <c:pt idx="20">
                  <c:v>Sep09</c:v>
                </c:pt>
                <c:pt idx="21">
                  <c:v>Oct-09</c:v>
                </c:pt>
                <c:pt idx="22">
                  <c:v>Nov-09</c:v>
                </c:pt>
                <c:pt idx="23">
                  <c:v>Dec-09</c:v>
                </c:pt>
                <c:pt idx="24">
                  <c:v>Jan-10</c:v>
                </c:pt>
                <c:pt idx="25">
                  <c:v>Feb-10</c:v>
                </c:pt>
                <c:pt idx="26">
                  <c:v>Mar-10</c:v>
                </c:pt>
                <c:pt idx="27">
                  <c:v>Apr-10</c:v>
                </c:pt>
                <c:pt idx="28">
                  <c:v>May-10</c:v>
                </c:pt>
                <c:pt idx="29">
                  <c:v>Jun-10</c:v>
                </c:pt>
                <c:pt idx="30">
                  <c:v>Jul-10</c:v>
                </c:pt>
                <c:pt idx="31">
                  <c:v>Aug-10</c:v>
                </c:pt>
                <c:pt idx="32">
                  <c:v>Sep-10</c:v>
                </c:pt>
                <c:pt idx="33">
                  <c:v>Oct-10</c:v>
                </c:pt>
                <c:pt idx="34">
                  <c:v>Nov-10</c:v>
                </c:pt>
                <c:pt idx="35">
                  <c:v>Dec-10</c:v>
                </c:pt>
                <c:pt idx="36">
                  <c:v>Jan-11</c:v>
                </c:pt>
                <c:pt idx="37">
                  <c:v>Feb-11</c:v>
                </c:pt>
                <c:pt idx="38">
                  <c:v>Mar-11</c:v>
                </c:pt>
                <c:pt idx="39">
                  <c:v>Apr-11</c:v>
                </c:pt>
                <c:pt idx="40">
                  <c:v>May-11</c:v>
                </c:pt>
                <c:pt idx="41">
                  <c:v>Jun-11</c:v>
                </c:pt>
                <c:pt idx="42">
                  <c:v>Jul-11</c:v>
                </c:pt>
                <c:pt idx="43">
                  <c:v>Aug-11</c:v>
                </c:pt>
                <c:pt idx="44">
                  <c:v>Sep-11</c:v>
                </c:pt>
                <c:pt idx="45">
                  <c:v>Oct-11</c:v>
                </c:pt>
                <c:pt idx="46">
                  <c:v>Nov-11</c:v>
                </c:pt>
                <c:pt idx="47">
                  <c:v>Dec-11</c:v>
                </c:pt>
                <c:pt idx="48">
                  <c:v>Jan-12</c:v>
                </c:pt>
                <c:pt idx="49">
                  <c:v>Feb-12</c:v>
                </c:pt>
                <c:pt idx="50">
                  <c:v>Mar-12</c:v>
                </c:pt>
                <c:pt idx="51">
                  <c:v>Apr-12</c:v>
                </c:pt>
                <c:pt idx="52">
                  <c:v>May-12</c:v>
                </c:pt>
                <c:pt idx="53">
                  <c:v>Jun-12</c:v>
                </c:pt>
                <c:pt idx="54">
                  <c:v>Jul-12</c:v>
                </c:pt>
                <c:pt idx="55">
                  <c:v>Aug-12</c:v>
                </c:pt>
                <c:pt idx="56">
                  <c:v>Sep-12</c:v>
                </c:pt>
                <c:pt idx="57">
                  <c:v>Oct-12</c:v>
                </c:pt>
                <c:pt idx="58">
                  <c:v>Nov-12</c:v>
                </c:pt>
                <c:pt idx="59">
                  <c:v>Dec-12</c:v>
                </c:pt>
                <c:pt idx="60">
                  <c:v>Jan-13</c:v>
                </c:pt>
                <c:pt idx="61">
                  <c:v>Feb-13</c:v>
                </c:pt>
                <c:pt idx="62">
                  <c:v>Mar-13</c:v>
                </c:pt>
                <c:pt idx="63">
                  <c:v>Apr-13</c:v>
                </c:pt>
                <c:pt idx="64">
                  <c:v>May-13</c:v>
                </c:pt>
                <c:pt idx="65">
                  <c:v>Jun-13</c:v>
                </c:pt>
                <c:pt idx="66">
                  <c:v>Jul-13</c:v>
                </c:pt>
                <c:pt idx="67">
                  <c:v>Aug-13</c:v>
                </c:pt>
                <c:pt idx="68">
                  <c:v>Sep-13</c:v>
                </c:pt>
                <c:pt idx="69">
                  <c:v>Oct-13</c:v>
                </c:pt>
                <c:pt idx="70">
                  <c:v>Nov-13</c:v>
                </c:pt>
                <c:pt idx="71">
                  <c:v>Dec-13</c:v>
                </c:pt>
                <c:pt idx="72">
                  <c:v>Jan-14</c:v>
                </c:pt>
                <c:pt idx="73">
                  <c:v>Feb-14</c:v>
                </c:pt>
                <c:pt idx="74">
                  <c:v>Mar-14</c:v>
                </c:pt>
                <c:pt idx="75">
                  <c:v>Apr-14</c:v>
                </c:pt>
                <c:pt idx="76">
                  <c:v>May-14</c:v>
                </c:pt>
                <c:pt idx="77">
                  <c:v>Jun-14</c:v>
                </c:pt>
                <c:pt idx="78">
                  <c:v>Jul-14</c:v>
                </c:pt>
                <c:pt idx="79">
                  <c:v>Aug-14</c:v>
                </c:pt>
                <c:pt idx="80">
                  <c:v>Sep-14</c:v>
                </c:pt>
                <c:pt idx="81">
                  <c:v>Oct-14</c:v>
                </c:pt>
                <c:pt idx="82">
                  <c:v>Nov-14</c:v>
                </c:pt>
                <c:pt idx="83">
                  <c:v>Dec-14</c:v>
                </c:pt>
                <c:pt idx="84">
                  <c:v>Jan-15</c:v>
                </c:pt>
                <c:pt idx="85">
                  <c:v>Feb-15</c:v>
                </c:pt>
                <c:pt idx="86">
                  <c:v>Mar-15</c:v>
                </c:pt>
                <c:pt idx="87">
                  <c:v>Apr-15</c:v>
                </c:pt>
                <c:pt idx="88">
                  <c:v>May-15</c:v>
                </c:pt>
                <c:pt idx="89">
                  <c:v>Jun-15</c:v>
                </c:pt>
                <c:pt idx="90">
                  <c:v>Jul-15</c:v>
                </c:pt>
                <c:pt idx="91">
                  <c:v>Aug-15</c:v>
                </c:pt>
                <c:pt idx="92">
                  <c:v>Sep-15</c:v>
                </c:pt>
                <c:pt idx="93">
                  <c:v>Oct-15</c:v>
                </c:pt>
                <c:pt idx="94">
                  <c:v>Nov-15</c:v>
                </c:pt>
                <c:pt idx="95">
                  <c:v>Jan-16</c:v>
                </c:pt>
                <c:pt idx="96">
                  <c:v>Feb-16</c:v>
                </c:pt>
                <c:pt idx="97">
                  <c:v>Mar-16</c:v>
                </c:pt>
                <c:pt idx="98">
                  <c:v>Apr-16</c:v>
                </c:pt>
                <c:pt idx="99">
                  <c:v>May-16</c:v>
                </c:pt>
                <c:pt idx="100">
                  <c:v>Jun-16</c:v>
                </c:pt>
              </c:strCache>
            </c:strRef>
          </c:cat>
          <c:val>
            <c:numRef>
              <c:f>'Growth in data'!$B$56:$B$156</c:f>
              <c:numCache>
                <c:formatCode>General</c:formatCode>
                <c:ptCount val="101"/>
                <c:pt idx="0">
                  <c:v>233.0</c:v>
                </c:pt>
                <c:pt idx="1">
                  <c:v>236.0</c:v>
                </c:pt>
                <c:pt idx="2">
                  <c:v>239.0</c:v>
                </c:pt>
                <c:pt idx="3">
                  <c:v>239.0</c:v>
                </c:pt>
                <c:pt idx="4">
                  <c:v>247.0</c:v>
                </c:pt>
                <c:pt idx="5">
                  <c:v>251.0</c:v>
                </c:pt>
                <c:pt idx="6">
                  <c:v>254.0</c:v>
                </c:pt>
                <c:pt idx="7">
                  <c:v>257.0</c:v>
                </c:pt>
                <c:pt idx="8">
                  <c:v>259.0</c:v>
                </c:pt>
                <c:pt idx="9">
                  <c:v>264.0</c:v>
                </c:pt>
                <c:pt idx="10">
                  <c:v>269.0</c:v>
                </c:pt>
                <c:pt idx="11">
                  <c:v>272.0</c:v>
                </c:pt>
                <c:pt idx="12">
                  <c:v>276.0</c:v>
                </c:pt>
                <c:pt idx="13">
                  <c:v>278.0</c:v>
                </c:pt>
                <c:pt idx="14">
                  <c:v>288.0</c:v>
                </c:pt>
                <c:pt idx="15">
                  <c:v>288.0</c:v>
                </c:pt>
                <c:pt idx="16">
                  <c:v>290.0</c:v>
                </c:pt>
                <c:pt idx="17">
                  <c:v>292.0</c:v>
                </c:pt>
                <c:pt idx="18">
                  <c:v>293.0</c:v>
                </c:pt>
                <c:pt idx="19">
                  <c:v>296.0</c:v>
                </c:pt>
                <c:pt idx="20">
                  <c:v>305.0</c:v>
                </c:pt>
                <c:pt idx="21">
                  <c:v>306.0</c:v>
                </c:pt>
                <c:pt idx="22">
                  <c:v>308.0</c:v>
                </c:pt>
                <c:pt idx="23">
                  <c:v>308.0</c:v>
                </c:pt>
                <c:pt idx="24">
                  <c:v>308.0</c:v>
                </c:pt>
                <c:pt idx="25">
                  <c:v>311.0</c:v>
                </c:pt>
                <c:pt idx="26">
                  <c:v>312.0</c:v>
                </c:pt>
                <c:pt idx="27">
                  <c:v>312.0</c:v>
                </c:pt>
                <c:pt idx="28">
                  <c:v>312.0</c:v>
                </c:pt>
                <c:pt idx="29">
                  <c:v>313.0</c:v>
                </c:pt>
                <c:pt idx="30">
                  <c:v>315.0</c:v>
                </c:pt>
                <c:pt idx="31">
                  <c:v>318.0</c:v>
                </c:pt>
                <c:pt idx="32">
                  <c:v>317.0</c:v>
                </c:pt>
                <c:pt idx="33">
                  <c:v>318.0</c:v>
                </c:pt>
                <c:pt idx="34">
                  <c:v>320.0</c:v>
                </c:pt>
                <c:pt idx="35">
                  <c:v>320.0</c:v>
                </c:pt>
                <c:pt idx="36">
                  <c:v>319.0</c:v>
                </c:pt>
                <c:pt idx="37">
                  <c:v>320.0</c:v>
                </c:pt>
                <c:pt idx="38">
                  <c:v>325.0</c:v>
                </c:pt>
                <c:pt idx="39">
                  <c:v>332.0</c:v>
                </c:pt>
                <c:pt idx="40">
                  <c:v>335.0</c:v>
                </c:pt>
                <c:pt idx="41">
                  <c:v>336.0</c:v>
                </c:pt>
                <c:pt idx="42">
                  <c:v>339.0</c:v>
                </c:pt>
                <c:pt idx="43">
                  <c:v>341.0</c:v>
                </c:pt>
                <c:pt idx="44">
                  <c:v>344.0</c:v>
                </c:pt>
                <c:pt idx="45">
                  <c:v>345.0</c:v>
                </c:pt>
                <c:pt idx="46">
                  <c:v>345.0</c:v>
                </c:pt>
                <c:pt idx="47">
                  <c:v>357.0</c:v>
                </c:pt>
                <c:pt idx="48">
                  <c:v>361.0</c:v>
                </c:pt>
                <c:pt idx="49">
                  <c:v>360.0</c:v>
                </c:pt>
                <c:pt idx="50">
                  <c:v>360.0</c:v>
                </c:pt>
                <c:pt idx="51">
                  <c:v>374.0</c:v>
                </c:pt>
                <c:pt idx="52">
                  <c:v>391.0</c:v>
                </c:pt>
                <c:pt idx="53">
                  <c:v>395.0</c:v>
                </c:pt>
                <c:pt idx="54">
                  <c:v>395.0</c:v>
                </c:pt>
                <c:pt idx="55">
                  <c:v>407.0</c:v>
                </c:pt>
                <c:pt idx="56">
                  <c:v>410.0</c:v>
                </c:pt>
                <c:pt idx="57">
                  <c:v>410.0</c:v>
                </c:pt>
                <c:pt idx="58">
                  <c:v>412.0</c:v>
                </c:pt>
                <c:pt idx="59">
                  <c:v>412.0</c:v>
                </c:pt>
                <c:pt idx="60">
                  <c:v>442.0</c:v>
                </c:pt>
                <c:pt idx="61">
                  <c:v>442.0</c:v>
                </c:pt>
                <c:pt idx="62">
                  <c:v>451.0</c:v>
                </c:pt>
                <c:pt idx="63">
                  <c:v>451.0</c:v>
                </c:pt>
                <c:pt idx="64">
                  <c:v>451.0</c:v>
                </c:pt>
                <c:pt idx="65">
                  <c:v>473.0</c:v>
                </c:pt>
                <c:pt idx="66">
                  <c:v>473.0</c:v>
                </c:pt>
                <c:pt idx="67">
                  <c:v>480.0</c:v>
                </c:pt>
                <c:pt idx="68">
                  <c:v>562.0</c:v>
                </c:pt>
                <c:pt idx="69">
                  <c:v>577.0</c:v>
                </c:pt>
                <c:pt idx="70">
                  <c:v>577.0</c:v>
                </c:pt>
                <c:pt idx="71">
                  <c:v>584.0</c:v>
                </c:pt>
                <c:pt idx="72">
                  <c:v>576.0</c:v>
                </c:pt>
                <c:pt idx="73">
                  <c:v>585.0</c:v>
                </c:pt>
                <c:pt idx="74">
                  <c:v>590.0</c:v>
                </c:pt>
                <c:pt idx="75">
                  <c:v>596.0</c:v>
                </c:pt>
                <c:pt idx="76">
                  <c:v>602.0</c:v>
                </c:pt>
                <c:pt idx="77">
                  <c:v>609.0</c:v>
                </c:pt>
                <c:pt idx="78">
                  <c:v>615.0</c:v>
                </c:pt>
                <c:pt idx="79">
                  <c:v>623.0</c:v>
                </c:pt>
                <c:pt idx="80">
                  <c:v>628.0</c:v>
                </c:pt>
                <c:pt idx="81">
                  <c:v>636.0</c:v>
                </c:pt>
                <c:pt idx="82">
                  <c:v>644.0</c:v>
                </c:pt>
                <c:pt idx="83">
                  <c:v>649.0</c:v>
                </c:pt>
                <c:pt idx="84">
                  <c:v>651.0</c:v>
                </c:pt>
                <c:pt idx="85">
                  <c:v>652.0</c:v>
                </c:pt>
                <c:pt idx="86">
                  <c:v>657.0</c:v>
                </c:pt>
                <c:pt idx="87">
                  <c:v>663.0</c:v>
                </c:pt>
                <c:pt idx="88">
                  <c:v>716.0</c:v>
                </c:pt>
                <c:pt idx="89">
                  <c:v>754.0</c:v>
                </c:pt>
                <c:pt idx="90">
                  <c:v>760.0</c:v>
                </c:pt>
                <c:pt idx="91">
                  <c:v>762.0</c:v>
                </c:pt>
                <c:pt idx="92">
                  <c:v>766.0</c:v>
                </c:pt>
                <c:pt idx="93">
                  <c:v>767.0</c:v>
                </c:pt>
                <c:pt idx="94">
                  <c:v>775.0</c:v>
                </c:pt>
                <c:pt idx="95">
                  <c:v>788.0</c:v>
                </c:pt>
                <c:pt idx="96">
                  <c:v>791.0</c:v>
                </c:pt>
                <c:pt idx="97">
                  <c:v>798.0</c:v>
                </c:pt>
                <c:pt idx="98">
                  <c:v>804.0</c:v>
                </c:pt>
                <c:pt idx="99">
                  <c:v>809.0</c:v>
                </c:pt>
                <c:pt idx="100">
                  <c:v>813.0</c:v>
                </c:pt>
              </c:numCache>
            </c:numRef>
          </c:val>
        </c:ser>
        <c:dLbls>
          <c:showLegendKey val="0"/>
          <c:showVal val="0"/>
          <c:showCatName val="0"/>
          <c:showSerName val="0"/>
          <c:showPercent val="0"/>
          <c:showBubbleSize val="0"/>
        </c:dLbls>
        <c:axId val="-2111851384"/>
        <c:axId val="-2112526024"/>
      </c:areaChart>
      <c:dateAx>
        <c:axId val="-2111851384"/>
        <c:scaling>
          <c:orientation val="minMax"/>
        </c:scaling>
        <c:delete val="0"/>
        <c:axPos val="b"/>
        <c:majorGridlines>
          <c:spPr>
            <a:ln>
              <a:solidFill>
                <a:schemeClr val="bg1"/>
              </a:solidFill>
            </a:ln>
          </c:spPr>
        </c:majorGridlines>
        <c:numFmt formatCode="General" sourceLinked="1"/>
        <c:majorTickMark val="out"/>
        <c:minorTickMark val="none"/>
        <c:tickLblPos val="nextTo"/>
        <c:spPr>
          <a:ln>
            <a:solidFill>
              <a:schemeClr val="bg1">
                <a:lumMod val="75000"/>
              </a:schemeClr>
            </a:solidFill>
          </a:ln>
        </c:spPr>
        <c:txPr>
          <a:bodyPr rot="-3600000" vert="horz"/>
          <a:lstStyle/>
          <a:p>
            <a:pPr>
              <a:defRPr sz="1000" b="0" i="0" u="none" strike="noStrike" baseline="0">
                <a:solidFill>
                  <a:schemeClr val="tx1">
                    <a:lumMod val="65000"/>
                    <a:lumOff val="35000"/>
                  </a:schemeClr>
                </a:solidFill>
                <a:latin typeface="Arial Narrow"/>
                <a:ea typeface="Trebuchet MS"/>
                <a:cs typeface="Trebuchet MS"/>
              </a:defRPr>
            </a:pPr>
            <a:endParaRPr lang="en-US"/>
          </a:p>
        </c:txPr>
        <c:crossAx val="-2112526024"/>
        <c:crossesAt val="200.0"/>
        <c:auto val="0"/>
        <c:lblOffset val="100"/>
        <c:baseTimeUnit val="days"/>
        <c:majorUnit val="12.0"/>
        <c:minorUnit val="12.0"/>
      </c:dateAx>
      <c:valAx>
        <c:axId val="-2112526024"/>
        <c:scaling>
          <c:orientation val="minMax"/>
          <c:min val="200.0"/>
        </c:scaling>
        <c:delete val="0"/>
        <c:axPos val="l"/>
        <c:majorGridlines>
          <c:spPr>
            <a:ln>
              <a:solidFill>
                <a:schemeClr val="bg1"/>
              </a:solidFill>
            </a:ln>
          </c:spPr>
        </c:majorGridlines>
        <c:numFmt formatCode="General" sourceLinked="1"/>
        <c:majorTickMark val="out"/>
        <c:minorTickMark val="none"/>
        <c:tickLblPos val="nextTo"/>
        <c:spPr>
          <a:ln>
            <a:solidFill>
              <a:schemeClr val="bg1"/>
            </a:solidFill>
          </a:ln>
        </c:spPr>
        <c:txPr>
          <a:bodyPr rot="0" vert="horz"/>
          <a:lstStyle/>
          <a:p>
            <a:pPr>
              <a:defRPr sz="1100" b="0" i="0" u="none" strike="noStrike" baseline="0">
                <a:solidFill>
                  <a:schemeClr val="tx1">
                    <a:lumMod val="65000"/>
                    <a:lumOff val="35000"/>
                  </a:schemeClr>
                </a:solidFill>
                <a:latin typeface="Arial Narrow"/>
                <a:ea typeface="Trebuchet MS"/>
                <a:cs typeface="Trebuchet MS"/>
              </a:defRPr>
            </a:pPr>
            <a:endParaRPr lang="en-US"/>
          </a:p>
        </c:txPr>
        <c:crossAx val="-2111851384"/>
        <c:crossesAt val="1.0"/>
        <c:crossBetween val="midCat"/>
        <c:majorUnit val="100.0"/>
        <c:minorUnit val="50.0"/>
      </c:valAx>
      <c:spPr>
        <a:solidFill>
          <a:srgbClr val="E8E8E8"/>
        </a:solidFill>
      </c:spPr>
    </c:plotArea>
    <c:plotVisOnly val="1"/>
    <c:dispBlanksAs val="zero"/>
    <c:showDLblsOverMax val="0"/>
  </c:chart>
  <c:spPr>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2016-07-03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2016-07-03</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19883" rtl="0" eaLnBrk="1" latinLnBrk="0" hangingPunct="1">
      <a:defRPr sz="1400" kern="1200">
        <a:solidFill>
          <a:schemeClr val="tx1"/>
        </a:solidFill>
        <a:latin typeface="+mn-lt"/>
        <a:ea typeface="+mn-ea"/>
        <a:cs typeface="+mn-cs"/>
      </a:defRPr>
    </a:lvl1pPr>
    <a:lvl2pPr marL="519883" algn="l" defTabSz="519883" rtl="0" eaLnBrk="1" latinLnBrk="0" hangingPunct="1">
      <a:defRPr sz="1400" kern="1200">
        <a:solidFill>
          <a:schemeClr val="tx1"/>
        </a:solidFill>
        <a:latin typeface="+mn-lt"/>
        <a:ea typeface="+mn-ea"/>
        <a:cs typeface="+mn-cs"/>
      </a:defRPr>
    </a:lvl2pPr>
    <a:lvl3pPr marL="1039781" algn="l" defTabSz="519883" rtl="0" eaLnBrk="1" latinLnBrk="0" hangingPunct="1">
      <a:defRPr sz="1400" kern="1200">
        <a:solidFill>
          <a:schemeClr val="tx1"/>
        </a:solidFill>
        <a:latin typeface="+mn-lt"/>
        <a:ea typeface="+mn-ea"/>
        <a:cs typeface="+mn-cs"/>
      </a:defRPr>
    </a:lvl3pPr>
    <a:lvl4pPr marL="1559675" algn="l" defTabSz="519883" rtl="0" eaLnBrk="1" latinLnBrk="0" hangingPunct="1">
      <a:defRPr sz="1400" kern="1200">
        <a:solidFill>
          <a:schemeClr val="tx1"/>
        </a:solidFill>
        <a:latin typeface="+mn-lt"/>
        <a:ea typeface="+mn-ea"/>
        <a:cs typeface="+mn-cs"/>
      </a:defRPr>
    </a:lvl4pPr>
    <a:lvl5pPr marL="2079565" algn="l" defTabSz="519883" rtl="0" eaLnBrk="1" latinLnBrk="0" hangingPunct="1">
      <a:defRPr sz="1400" kern="1200">
        <a:solidFill>
          <a:schemeClr val="tx1"/>
        </a:solidFill>
        <a:latin typeface="+mn-lt"/>
        <a:ea typeface="+mn-ea"/>
        <a:cs typeface="+mn-cs"/>
      </a:defRPr>
    </a:lvl5pPr>
    <a:lvl6pPr marL="2599456" algn="l" defTabSz="519883" rtl="0" eaLnBrk="1" latinLnBrk="0" hangingPunct="1">
      <a:defRPr sz="1400" kern="1200">
        <a:solidFill>
          <a:schemeClr val="tx1"/>
        </a:solidFill>
        <a:latin typeface="+mn-lt"/>
        <a:ea typeface="+mn-ea"/>
        <a:cs typeface="+mn-cs"/>
      </a:defRPr>
    </a:lvl6pPr>
    <a:lvl7pPr marL="3119350" algn="l" defTabSz="519883" rtl="0" eaLnBrk="1" latinLnBrk="0" hangingPunct="1">
      <a:defRPr sz="1400" kern="1200">
        <a:solidFill>
          <a:schemeClr val="tx1"/>
        </a:solidFill>
        <a:latin typeface="+mn-lt"/>
        <a:ea typeface="+mn-ea"/>
        <a:cs typeface="+mn-cs"/>
      </a:defRPr>
    </a:lvl7pPr>
    <a:lvl8pPr marL="3639241" algn="l" defTabSz="519883" rtl="0" eaLnBrk="1" latinLnBrk="0" hangingPunct="1">
      <a:defRPr sz="1400" kern="1200">
        <a:solidFill>
          <a:schemeClr val="tx1"/>
        </a:solidFill>
        <a:latin typeface="+mn-lt"/>
        <a:ea typeface="+mn-ea"/>
        <a:cs typeface="+mn-cs"/>
      </a:defRPr>
    </a:lvl8pPr>
    <a:lvl9pPr marL="4159132" algn="l" defTabSz="51988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gbif.org/country/NL/publishing" TargetMode="External"/><Relationship Id="rId4" Type="http://schemas.openxmlformats.org/officeDocument/2006/relationships/hyperlink" Target="http://www.gbif.org/country/GB/publishing" TargetMode="External"/><Relationship Id="rId5" Type="http://schemas.openxmlformats.org/officeDocument/2006/relationships/hyperlink" Target="http://www.gbif.org/country/US/publishing" TargetMode="External"/><Relationship Id="rId6" Type="http://schemas.openxmlformats.org/officeDocument/2006/relationships/hyperlink" Target="http://www.gbif.org/country/AU/publishing" TargetMode="External"/><Relationship Id="rId7" Type="http://schemas.openxmlformats.org/officeDocument/2006/relationships/hyperlink" Target="http://www.gbif.org/country/DE/publishing" TargetMode="External"/><Relationship Id="rId8" Type="http://schemas.openxmlformats.org/officeDocument/2006/relationships/hyperlink" Target="http://www.gbif.org/country/JP/publishing" TargetMode="External"/><Relationship Id="rId9" Type="http://schemas.openxmlformats.org/officeDocument/2006/relationships/hyperlink" Target="http://www.gbif.org/country/FR/publishing" TargetMode="External"/><Relationship Id="rId10" Type="http://schemas.openxmlformats.org/officeDocument/2006/relationships/hyperlink" Target="http://www.gbif.org/country/SE/publishing" TargetMode="External"/><Relationship Id="rId11" Type="http://schemas.openxmlformats.org/officeDocument/2006/relationships/hyperlink" Target="http://www.gbif.org/country/CA/publishing" TargetMode="External"/><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gbif.org/country/NL/publishing" TargetMode="External"/><Relationship Id="rId4" Type="http://schemas.openxmlformats.org/officeDocument/2006/relationships/hyperlink" Target="http://www.gbif.org/country/GB/publishing" TargetMode="External"/><Relationship Id="rId5" Type="http://schemas.openxmlformats.org/officeDocument/2006/relationships/hyperlink" Target="http://www.gbif.org/country/US/publishing" TargetMode="External"/><Relationship Id="rId6" Type="http://schemas.openxmlformats.org/officeDocument/2006/relationships/hyperlink" Target="http://www.gbif.org/country/AU/publishing" TargetMode="External"/><Relationship Id="rId7" Type="http://schemas.openxmlformats.org/officeDocument/2006/relationships/hyperlink" Target="http://www.gbif.org/country/DE/publishing" TargetMode="External"/><Relationship Id="rId8" Type="http://schemas.openxmlformats.org/officeDocument/2006/relationships/hyperlink" Target="http://www.gbif.org/country/JP/publishing" TargetMode="External"/><Relationship Id="rId9" Type="http://schemas.openxmlformats.org/officeDocument/2006/relationships/hyperlink" Target="http://www.gbif.org/country/FR/publishing" TargetMode="External"/><Relationship Id="rId10" Type="http://schemas.openxmlformats.org/officeDocument/2006/relationships/hyperlink" Target="http://www.gbif.org/country/SE/publishing" TargetMode="External"/><Relationship Id="rId11" Type="http://schemas.openxmlformats.org/officeDocument/2006/relationships/hyperlink" Target="http://www.gbif.org/country/CA/publishing" TargetMode="External"/><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GBIF BIFA </a:t>
            </a:r>
            <a:r>
              <a:rPr lang="en-US" baseline="0" dirty="0" smtClean="0"/>
              <a:t>data publishing workshop, 4-8 July 2016, ASEAN Heritage Parks, ASEAN Centre for Biodiversity, Los Baños, Laguna, Philippines</a:t>
            </a:r>
          </a:p>
          <a:p>
            <a:r>
              <a:rPr lang="en-US" baseline="0" dirty="0" smtClean="0"/>
              <a:t>Slides CC-BY/CC0 Dag Endresen, Global Biodiversity Information Facility (GBIF) in Norway, UiO Natural History Museum in Oslo, University of Oslo (feel free to reuse slides)</a:t>
            </a:r>
          </a:p>
          <a:p>
            <a:r>
              <a:rPr lang="en-US" baseline="0" dirty="0" smtClean="0"/>
              <a:t>Day 1: 4</a:t>
            </a:r>
            <a:r>
              <a:rPr lang="en-US" baseline="30000" dirty="0" smtClean="0"/>
              <a:t>th</a:t>
            </a:r>
            <a:r>
              <a:rPr lang="en-US" baseline="0" dirty="0" smtClean="0"/>
              <a:t> July 2016: The GBIF Facility – Introduction to GBIF and the GBIF biodiversity data publishing infrastructure (2016-07-04, 08:40-09:00, 20 minutes)</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b="1" dirty="0" smtClean="0"/>
              <a:t>Mobilizing biodiversity data from ASEAN protected areas</a:t>
            </a:r>
          </a:p>
          <a:p>
            <a:r>
              <a:rPr lang="en-US" dirty="0" smtClean="0"/>
              <a:t>The goal of this project is to facilitate the mobilization of biodiversity information from the Association of Southeast Asian Nations (ASEAN) Heritage Parks – regionally significant protected areas for biodiversity.</a:t>
            </a:r>
          </a:p>
          <a:p>
            <a:r>
              <a:rPr lang="en-US" dirty="0" smtClean="0"/>
              <a:t>At present, biodiversity data collected from park surveys are documented through various means and do not always conform to global standards. A workshop for selected park management staff will strengthen their skills in biodiversity information management and data publishing through hands-on exercises using datasets from the heritage parks. This project will also orient heritage park staff towards monitoring sites with camera traps, and prepare them for the publishing of sample-based data in the future.</a:t>
            </a:r>
          </a:p>
          <a:p>
            <a:r>
              <a:rPr lang="en-US" dirty="0" smtClean="0"/>
              <a:t>The outcome of the project will be an increase in the availability and access to data from the protected areas, to assist policy development.</a:t>
            </a:r>
          </a:p>
          <a:p>
            <a:r>
              <a:rPr lang="en-US" dirty="0" smtClean="0"/>
              <a:t>http://www.gbif.org/programme/</a:t>
            </a:r>
            <a:r>
              <a:rPr lang="en-US" dirty="0" err="1" smtClean="0"/>
              <a:t>bifa</a:t>
            </a:r>
            <a:r>
              <a:rPr lang="en-US" dirty="0" smtClean="0"/>
              <a:t>/2015/ASEAN-heritage-parks</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a:t>
            </a:r>
            <a:r>
              <a:rPr lang="en-US" baseline="0" dirty="0" smtClean="0"/>
              <a:t> Norwegian GBIF data publishing workshop in Trondheim October 2015, http://</a:t>
            </a:r>
            <a:r>
              <a:rPr lang="en-US" baseline="0" dirty="0" err="1" smtClean="0"/>
              <a:t>www.gbif.no</a:t>
            </a:r>
            <a:r>
              <a:rPr lang="en-US" baseline="0" dirty="0" smtClean="0"/>
              <a:t>/events/2015/data-publishing-workshop-october-2015.html</a:t>
            </a:r>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265185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defTabSz="518658" eaLnBrk="1" hangingPunct="1">
              <a:defRPr/>
            </a:pPr>
            <a:r>
              <a:rPr lang="en-US" dirty="0" smtClean="0">
                <a:latin typeface="Calibri" charset="0"/>
              </a:rPr>
              <a:t>GBIF: http://www.gbif.org/</a:t>
            </a: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defTabSz="518658" eaLnBrk="1" hangingPunct="1">
              <a:defRPr/>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is the Global Biodiversity Information Facility?</a:t>
            </a:r>
            <a:r>
              <a:rPr lang="en-US" dirty="0" smtClean="0">
                <a:latin typeface="Calibri" charset="0"/>
              </a:rPr>
              <a:t> </a:t>
            </a:r>
            <a:r>
              <a:rPr lang="en-US" dirty="0" smtClean="0"/>
              <a:t>GBIF enables </a:t>
            </a:r>
            <a:r>
              <a:rPr lang="en-US" i="1" dirty="0" smtClean="0"/>
              <a:t>free and open access to biodiversity data </a:t>
            </a:r>
            <a:r>
              <a:rPr lang="en-US" dirty="0" smtClean="0"/>
              <a:t>online. We are an international government-initiated and funded initiative focused on making biodiversity data available to all and anyone, for scientific research, conservation and sustainable development.</a:t>
            </a:r>
            <a:r>
              <a:rPr lang="en-US" dirty="0" smtClean="0">
                <a:latin typeface="Calibri" charset="0"/>
              </a:rPr>
              <a:t> </a:t>
            </a:r>
          </a:p>
          <a:p>
            <a:pPr defTabSz="518658" eaLnBrk="1" hangingPunct="1">
              <a:defRPr/>
            </a:pP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Hva er </a:t>
            </a:r>
            <a:r>
              <a:rPr lang="nb-NO"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Global Biodiversity Information Facility </a:t>
            </a: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(GBIF)? </a:t>
            </a:r>
            <a:r>
              <a:rPr lang="nb-NO" dirty="0" smtClean="0"/>
              <a:t>GBIF arbeider for </a:t>
            </a:r>
            <a:r>
              <a:rPr lang="nb-NO" i="1" dirty="0" smtClean="0"/>
              <a:t>fri og åpen tilgang til biodiversitetsdata </a:t>
            </a:r>
            <a:r>
              <a:rPr lang="nb-NO" dirty="0" smtClean="0"/>
              <a:t>online. Vi er et internasjonalt og statlig initiert og finansiert nettverk med fokus på å bidra til at biodiversitetsdata er tilgjengelig for alle og enhver, for vitenskapelig forskning, bevaring og bærekraftig utvikling.</a:t>
            </a: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99572D-3A5B-E44E-8416-8AE71D8296FB}" type="slidenum">
              <a:rPr lang="en-US" sz="1200"/>
              <a:pP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baseline="0" dirty="0" smtClean="0"/>
              <a:t>ASEAN Heritage Parks, data publishing workshop, Philippines July 2016, CC-by Dag Endresen, Global Biodiversity Information Facility (GBIF) in Norway, UiO Natural History Museum in Oslo</a:t>
            </a:r>
          </a:p>
          <a:p>
            <a:r>
              <a:rPr lang="en-US" baseline="0" dirty="0" smtClean="0"/>
              <a:t>Density of georeferenced species occurrence records published through GBIF (see http://www.gbif.org/occurrence) http://www.gbif.org</a:t>
            </a:r>
          </a:p>
        </p:txBody>
      </p:sp>
      <p:sp>
        <p:nvSpPr>
          <p:cNvPr id="4" name="Slide Number Placeholder 3"/>
          <p:cNvSpPr>
            <a:spLocks noGrp="1"/>
          </p:cNvSpPr>
          <p:nvPr>
            <p:ph type="sldNum" sz="quarter" idx="10"/>
          </p:nvPr>
        </p:nvSpPr>
        <p:spPr/>
        <p:txBody>
          <a:bodyPr/>
          <a:lstStyle/>
          <a:p>
            <a:fld id="{7EB59871-673D-014F-88A2-98C216B932A2}" type="slidenum">
              <a:rPr lang="en-US" smtClean="0"/>
              <a:t>3</a:t>
            </a:fld>
            <a:endParaRPr lang="en-US"/>
          </a:p>
        </p:txBody>
      </p:sp>
    </p:spTree>
    <p:extLst>
      <p:ext uri="{BB962C8B-B14F-4D97-AF65-F5344CB8AC3E}">
        <p14:creationId xmlns:p14="http://schemas.microsoft.com/office/powerpoint/2010/main" val="597899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pPr/>
              <a:t>8</a:t>
            </a:fld>
            <a:endParaRPr lang="en-US"/>
          </a:p>
        </p:txBody>
      </p:sp>
    </p:spTree>
    <p:extLst>
      <p:ext uri="{BB962C8B-B14F-4D97-AF65-F5344CB8AC3E}">
        <p14:creationId xmlns:p14="http://schemas.microsoft.com/office/powerpoint/2010/main" val="2668880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pPr/>
              <a:t>11</a:t>
            </a:fld>
            <a:endParaRPr lang="en-US"/>
          </a:p>
        </p:txBody>
      </p:sp>
    </p:spTree>
    <p:extLst>
      <p:ext uri="{BB962C8B-B14F-4D97-AF65-F5344CB8AC3E}">
        <p14:creationId xmlns:p14="http://schemas.microsoft.com/office/powerpoint/2010/main" val="2889504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sz="1400" b="0" i="0" u="none" strike="noStrike" kern="1200" dirty="0" smtClean="0">
                <a:solidFill>
                  <a:schemeClr val="tx1"/>
                </a:solidFill>
                <a:effectLst/>
                <a:latin typeface="+mn-lt"/>
                <a:ea typeface="+mn-ea"/>
                <a:cs typeface="+mn-cs"/>
              </a:rPr>
              <a:t>Cambodia</a:t>
            </a:r>
            <a:r>
              <a:rPr lang="en-US" dirty="0" smtClean="0"/>
              <a:t> </a:t>
            </a:r>
            <a:r>
              <a:rPr lang="en-US" sz="1400" b="0" i="0" u="none" strike="noStrike" kern="1200" dirty="0" smtClean="0">
                <a:solidFill>
                  <a:schemeClr val="tx1"/>
                </a:solidFill>
                <a:effectLst/>
                <a:latin typeface="+mn-lt"/>
                <a:ea typeface="+mn-ea"/>
                <a:cs typeface="+mn-cs"/>
              </a:rPr>
              <a:t>KH,</a:t>
            </a:r>
            <a:r>
              <a:rPr lang="en-US" dirty="0" smtClean="0"/>
              <a:t> </a:t>
            </a:r>
            <a:r>
              <a:rPr lang="en-US" sz="1400" b="0" i="0" u="none" strike="noStrike" kern="1200" dirty="0" smtClean="0">
                <a:solidFill>
                  <a:schemeClr val="tx1"/>
                </a:solidFill>
                <a:effectLst/>
                <a:latin typeface="+mn-lt"/>
                <a:ea typeface="+mn-ea"/>
                <a:cs typeface="+mn-cs"/>
              </a:rPr>
              <a:t>Indonesia</a:t>
            </a:r>
            <a:r>
              <a:rPr lang="en-US" dirty="0" smtClean="0"/>
              <a:t> </a:t>
            </a:r>
            <a:r>
              <a:rPr lang="en-US" sz="1400" b="0" i="0" u="none" strike="noStrike" kern="1200" dirty="0" smtClean="0">
                <a:solidFill>
                  <a:schemeClr val="tx1"/>
                </a:solidFill>
                <a:effectLst/>
                <a:latin typeface="+mn-lt"/>
                <a:ea typeface="+mn-ea"/>
                <a:cs typeface="+mn-cs"/>
              </a:rPr>
              <a:t>ID,</a:t>
            </a:r>
            <a:r>
              <a:rPr lang="en-US" dirty="0" smtClean="0"/>
              <a:t> </a:t>
            </a:r>
            <a:r>
              <a:rPr lang="en-US" sz="1400" b="0" i="0" u="none" strike="noStrike" kern="1200" dirty="0" smtClean="0">
                <a:solidFill>
                  <a:schemeClr val="tx1"/>
                </a:solidFill>
                <a:effectLst/>
                <a:latin typeface="+mn-lt"/>
                <a:ea typeface="+mn-ea"/>
                <a:cs typeface="+mn-cs"/>
              </a:rPr>
              <a:t>Laos PDR</a:t>
            </a:r>
            <a:r>
              <a:rPr lang="en-US" dirty="0" smtClean="0"/>
              <a:t> </a:t>
            </a:r>
            <a:r>
              <a:rPr lang="en-US" sz="1400" b="0" i="0" u="none" strike="noStrike" kern="1200" dirty="0" smtClean="0">
                <a:solidFill>
                  <a:schemeClr val="tx1"/>
                </a:solidFill>
                <a:effectLst/>
                <a:latin typeface="+mn-lt"/>
                <a:ea typeface="+mn-ea"/>
                <a:cs typeface="+mn-cs"/>
              </a:rPr>
              <a:t>LA,</a:t>
            </a:r>
            <a:r>
              <a:rPr lang="en-US" dirty="0" smtClean="0"/>
              <a:t> </a:t>
            </a:r>
            <a:r>
              <a:rPr lang="en-US" sz="1400" b="0" i="0" u="none" strike="noStrike" kern="1200" dirty="0" smtClean="0">
                <a:solidFill>
                  <a:schemeClr val="tx1"/>
                </a:solidFill>
                <a:effectLst/>
                <a:latin typeface="+mn-lt"/>
                <a:ea typeface="+mn-ea"/>
                <a:cs typeface="+mn-cs"/>
              </a:rPr>
              <a:t>Malaysia</a:t>
            </a:r>
            <a:r>
              <a:rPr lang="en-US" dirty="0" smtClean="0"/>
              <a:t> </a:t>
            </a:r>
            <a:r>
              <a:rPr lang="en-US" sz="1400" b="0" i="0" u="none" strike="noStrike" kern="1200" dirty="0" smtClean="0">
                <a:solidFill>
                  <a:schemeClr val="tx1"/>
                </a:solidFill>
                <a:effectLst/>
                <a:latin typeface="+mn-lt"/>
                <a:ea typeface="+mn-ea"/>
                <a:cs typeface="+mn-cs"/>
              </a:rPr>
              <a:t>MY,</a:t>
            </a:r>
            <a:r>
              <a:rPr lang="en-US" dirty="0" smtClean="0"/>
              <a:t> </a:t>
            </a:r>
            <a:r>
              <a:rPr lang="en-US" sz="1400" b="0" i="0" u="none" strike="noStrike" kern="1200" dirty="0" smtClean="0">
                <a:solidFill>
                  <a:schemeClr val="tx1"/>
                </a:solidFill>
                <a:effectLst/>
                <a:latin typeface="+mn-lt"/>
                <a:ea typeface="+mn-ea"/>
                <a:cs typeface="+mn-cs"/>
              </a:rPr>
              <a:t>Myanmar</a:t>
            </a:r>
            <a:r>
              <a:rPr lang="en-US" dirty="0" smtClean="0"/>
              <a:t> </a:t>
            </a:r>
            <a:r>
              <a:rPr lang="en-US" sz="1400" b="0" i="0" u="none" strike="noStrike" kern="1200" dirty="0" smtClean="0">
                <a:solidFill>
                  <a:schemeClr val="tx1"/>
                </a:solidFill>
                <a:effectLst/>
                <a:latin typeface="+mn-lt"/>
                <a:ea typeface="+mn-ea"/>
                <a:cs typeface="+mn-cs"/>
              </a:rPr>
              <a:t>MM,</a:t>
            </a:r>
            <a:r>
              <a:rPr lang="en-US" dirty="0" smtClean="0"/>
              <a:t> </a:t>
            </a:r>
            <a:r>
              <a:rPr lang="en-US" sz="1400" b="0" i="0" u="none" strike="noStrike" kern="1200" dirty="0" smtClean="0">
                <a:solidFill>
                  <a:schemeClr val="tx1"/>
                </a:solidFill>
                <a:effectLst/>
                <a:latin typeface="+mn-lt"/>
                <a:ea typeface="+mn-ea"/>
                <a:cs typeface="+mn-cs"/>
              </a:rPr>
              <a:t>Philippines,</a:t>
            </a:r>
            <a:r>
              <a:rPr lang="en-US" dirty="0" smtClean="0"/>
              <a:t> </a:t>
            </a:r>
            <a:r>
              <a:rPr lang="en-US" sz="1400" b="0" i="0" u="none" strike="noStrike" kern="1200" dirty="0" smtClean="0">
                <a:solidFill>
                  <a:schemeClr val="tx1"/>
                </a:solidFill>
                <a:effectLst/>
                <a:latin typeface="+mn-lt"/>
                <a:ea typeface="+mn-ea"/>
                <a:cs typeface="+mn-cs"/>
              </a:rPr>
              <a:t>PH</a:t>
            </a:r>
            <a:r>
              <a:rPr lang="en-US" dirty="0" smtClean="0"/>
              <a:t> </a:t>
            </a:r>
            <a:r>
              <a:rPr lang="en-US" sz="1400" b="0" i="0" u="none" strike="noStrike" kern="1200" dirty="0" smtClean="0">
                <a:solidFill>
                  <a:schemeClr val="tx1"/>
                </a:solidFill>
                <a:effectLst/>
                <a:latin typeface="+mn-lt"/>
                <a:ea typeface="+mn-ea"/>
                <a:cs typeface="+mn-cs"/>
              </a:rPr>
              <a:t>Singapore</a:t>
            </a:r>
            <a:r>
              <a:rPr lang="en-US" dirty="0" smtClean="0"/>
              <a:t> </a:t>
            </a:r>
            <a:r>
              <a:rPr lang="en-US" sz="1400" b="0" i="0" u="none" strike="noStrike" kern="1200" dirty="0" smtClean="0">
                <a:solidFill>
                  <a:schemeClr val="tx1"/>
                </a:solidFill>
                <a:effectLst/>
                <a:latin typeface="+mn-lt"/>
                <a:ea typeface="+mn-ea"/>
                <a:cs typeface="+mn-cs"/>
              </a:rPr>
              <a:t>SG,</a:t>
            </a:r>
            <a:r>
              <a:rPr lang="en-US" dirty="0" smtClean="0"/>
              <a:t> </a:t>
            </a:r>
            <a:r>
              <a:rPr lang="en-US" sz="1400" b="0" i="0" u="none" strike="noStrike" kern="1200" dirty="0" smtClean="0">
                <a:solidFill>
                  <a:schemeClr val="tx1"/>
                </a:solidFill>
                <a:effectLst/>
                <a:latin typeface="+mn-lt"/>
                <a:ea typeface="+mn-ea"/>
                <a:cs typeface="+mn-cs"/>
              </a:rPr>
              <a:t>Thailand</a:t>
            </a:r>
            <a:r>
              <a:rPr lang="en-US" dirty="0" smtClean="0"/>
              <a:t> </a:t>
            </a:r>
            <a:r>
              <a:rPr lang="en-US" sz="1400" b="0" i="0" u="none" strike="noStrike" kern="1200" dirty="0" smtClean="0">
                <a:solidFill>
                  <a:schemeClr val="tx1"/>
                </a:solidFill>
                <a:effectLst/>
                <a:latin typeface="+mn-lt"/>
                <a:ea typeface="+mn-ea"/>
                <a:cs typeface="+mn-cs"/>
              </a:rPr>
              <a:t>TH,</a:t>
            </a:r>
            <a:r>
              <a:rPr lang="en-US" dirty="0" smtClean="0"/>
              <a:t> </a:t>
            </a:r>
            <a:r>
              <a:rPr lang="en-US" sz="1400" b="0" i="0" u="none" strike="noStrike" kern="1200" dirty="0" smtClean="0">
                <a:solidFill>
                  <a:schemeClr val="tx1"/>
                </a:solidFill>
                <a:effectLst/>
                <a:latin typeface="+mn-lt"/>
                <a:ea typeface="+mn-ea"/>
                <a:cs typeface="+mn-cs"/>
              </a:rPr>
              <a:t>Vietnam</a:t>
            </a:r>
            <a:r>
              <a:rPr lang="en-US" dirty="0" smtClean="0"/>
              <a:t> </a:t>
            </a:r>
            <a:r>
              <a:rPr lang="en-US" sz="1400" b="0" i="0" u="none" strike="noStrike" kern="1200" dirty="0" smtClean="0">
                <a:solidFill>
                  <a:schemeClr val="tx1"/>
                </a:solidFill>
                <a:effectLst/>
                <a:latin typeface="+mn-lt"/>
                <a:ea typeface="+mn-ea"/>
                <a:cs typeface="+mn-cs"/>
              </a:rPr>
              <a:t>VN</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pPr/>
              <a:t>12</a:t>
            </a:fld>
            <a:endParaRPr lang="en-US"/>
          </a:p>
        </p:txBody>
      </p:sp>
    </p:spTree>
    <p:extLst>
      <p:ext uri="{BB962C8B-B14F-4D97-AF65-F5344CB8AC3E}">
        <p14:creationId xmlns:p14="http://schemas.microsoft.com/office/powerpoint/2010/main" val="2267973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latin typeface="Calibri" charset="0"/>
              </a:rPr>
              <a:t>OECD (1999). Final report of the OECD </a:t>
            </a:r>
            <a:r>
              <a:rPr lang="en-GB" dirty="0" err="1">
                <a:latin typeface="Calibri" charset="0"/>
              </a:rPr>
              <a:t>Megascience</a:t>
            </a:r>
            <a:r>
              <a:rPr lang="en-GB" dirty="0">
                <a:latin typeface="Calibri" charset="0"/>
              </a:rPr>
              <a:t> Forum Working Group on Biological Informatics that in 1999 recommended the creation of a Global Biodiversity Information Facility. Organisation for Economic Co-operation and Development (OECD), Secretariat, Paris, France. Available at http://</a:t>
            </a:r>
            <a:r>
              <a:rPr lang="en-GB" dirty="0" err="1">
                <a:latin typeface="Calibri" charset="0"/>
              </a:rPr>
              <a:t>www.oecd.org</a:t>
            </a:r>
            <a:r>
              <a:rPr lang="en-GB" dirty="0">
                <a:latin typeface="Calibri" charset="0"/>
              </a:rPr>
              <a:t>/</a:t>
            </a:r>
            <a:r>
              <a:rPr lang="en-GB" dirty="0" err="1">
                <a:latin typeface="Calibri" charset="0"/>
              </a:rPr>
              <a:t>dataoecd</a:t>
            </a:r>
            <a:r>
              <a:rPr lang="en-GB" dirty="0">
                <a:latin typeface="Calibri" charset="0"/>
              </a:rPr>
              <a:t>/24/32/2105199.pdf, and at http://www.gbif.org/</a:t>
            </a:r>
            <a:r>
              <a:rPr lang="en-GB" dirty="0" err="1">
                <a:latin typeface="Calibri" charset="0"/>
              </a:rPr>
              <a:t>orc</a:t>
            </a:r>
            <a:r>
              <a:rPr lang="en-GB" dirty="0">
                <a:latin typeface="Calibri" charset="0"/>
              </a:rPr>
              <a:t>/?</a:t>
            </a:r>
            <a:r>
              <a:rPr lang="en-GB" dirty="0" err="1">
                <a:latin typeface="Calibri" charset="0"/>
              </a:rPr>
              <a:t>doc_id</a:t>
            </a:r>
            <a:r>
              <a:rPr lang="en-GB" dirty="0">
                <a:latin typeface="Calibri" charset="0"/>
              </a:rPr>
              <a:t>=1306, verified 5 November 2012</a:t>
            </a:r>
            <a:r>
              <a:rPr lang="en-GB" dirty="0" smtClean="0">
                <a:latin typeface="Calibri" charset="0"/>
              </a:rPr>
              <a:t>.</a:t>
            </a:r>
            <a:endParaRPr lang="en-GB" dirty="0">
              <a:latin typeface="Calibri" charset="0"/>
            </a:endParaRPr>
          </a:p>
          <a:p>
            <a:pPr eaLnBrk="1" hangingPunct="1">
              <a:spcBef>
                <a:spcPct val="0"/>
              </a:spcBef>
            </a:pPr>
            <a:r>
              <a:rPr lang="en-GB" dirty="0">
                <a:latin typeface="Calibri" charset="0"/>
              </a:rPr>
              <a:t>http://</a:t>
            </a:r>
            <a:r>
              <a:rPr lang="en-GB" dirty="0" err="1">
                <a:latin typeface="Calibri" charset="0"/>
              </a:rPr>
              <a:t>en.wikipedia.org</a:t>
            </a:r>
            <a:r>
              <a:rPr lang="en-GB" dirty="0">
                <a:latin typeface="Calibri" charset="0"/>
              </a:rPr>
              <a:t>/wiki/</a:t>
            </a:r>
            <a:r>
              <a:rPr lang="en-GB" dirty="0" err="1">
                <a:latin typeface="Calibri" charset="0"/>
              </a:rPr>
              <a:t>Organisation_for_Economic_Co-operation_and_Development</a:t>
            </a:r>
            <a:endParaRPr lang="en-GB" dirty="0">
              <a:latin typeface="Calibri" charset="0"/>
            </a:endParaRPr>
          </a:p>
          <a:p>
            <a:pPr eaLnBrk="1" hangingPunct="1">
              <a:spcBef>
                <a:spcPct val="0"/>
              </a:spcBef>
            </a:pPr>
            <a:endParaRPr lang="en-GB"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185C286-EB20-F542-8681-7693A2E55A8E}" type="slidenum">
              <a:rPr lang="en-GB" sz="1200"/>
              <a:pPr eaLnBrk="1" hangingPunct="1"/>
              <a:t>14</a:t>
            </a:fld>
            <a:endParaRPr lang="en-GB"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GBIF about, http://www.gbif.org/</a:t>
            </a:r>
            <a:r>
              <a:rPr lang="en-US" dirty="0" err="1">
                <a:latin typeface="Calibri" charset="0"/>
              </a:rPr>
              <a:t>index.php?id</a:t>
            </a:r>
            <a:r>
              <a:rPr lang="en-US" dirty="0">
                <a:latin typeface="Calibri" charset="0"/>
              </a:rPr>
              <a:t>=269, </a:t>
            </a:r>
            <a:r>
              <a:rPr lang="fr-FR" dirty="0">
                <a:latin typeface="Calibri" charset="0"/>
              </a:rPr>
              <a:t>Wilson, 2002; Worm et al., 2006; Duke et al., 2007. </a:t>
            </a:r>
            <a:endParaRPr lang="fr-FR" dirty="0" smtClean="0">
              <a:latin typeface="Calibri" charset="0"/>
            </a:endParaRPr>
          </a:p>
          <a:p>
            <a:pPr eaLnBrk="1" hangingPunct="1">
              <a:spcBef>
                <a:spcPct val="0"/>
              </a:spcBef>
            </a:pPr>
            <a:r>
              <a:rPr lang="fr-FR" dirty="0" err="1" smtClean="0">
                <a:latin typeface="Calibri" charset="0"/>
              </a:rPr>
              <a:t>Millennium</a:t>
            </a:r>
            <a:r>
              <a:rPr lang="fr-FR" baseline="0" dirty="0" smtClean="0">
                <a:latin typeface="Calibri" charset="0"/>
              </a:rPr>
              <a:t> </a:t>
            </a:r>
            <a:r>
              <a:rPr lang="fr-FR" baseline="0" dirty="0" err="1" smtClean="0">
                <a:latin typeface="Calibri" charset="0"/>
              </a:rPr>
              <a:t>Ecosystems</a:t>
            </a:r>
            <a:r>
              <a:rPr lang="fr-FR" baseline="0" dirty="0" smtClean="0">
                <a:latin typeface="Calibri" charset="0"/>
              </a:rPr>
              <a:t> </a:t>
            </a:r>
            <a:r>
              <a:rPr lang="fr-FR" baseline="0" dirty="0" err="1" smtClean="0">
                <a:latin typeface="Calibri" charset="0"/>
              </a:rPr>
              <a:t>Assessment</a:t>
            </a:r>
            <a:r>
              <a:rPr lang="fr-FR" baseline="0" dirty="0" smtClean="0">
                <a:latin typeface="Calibri" charset="0"/>
              </a:rPr>
              <a:t>, 2005</a:t>
            </a:r>
            <a:endParaRPr lang="fr-FR" dirty="0" smtClean="0">
              <a:latin typeface="Calibri" charset="0"/>
            </a:endParaRPr>
          </a:p>
          <a:p>
            <a:pPr eaLnBrk="1" hangingPunct="1">
              <a:spcBef>
                <a:spcPct val="0"/>
              </a:spcBef>
            </a:pPr>
            <a:r>
              <a:rPr lang="fr-FR" dirty="0" err="1" smtClean="0">
                <a:latin typeface="Calibri" charset="0"/>
              </a:rPr>
              <a:t>https</a:t>
            </a:r>
            <a:r>
              <a:rPr lang="fr-FR" dirty="0" smtClean="0">
                <a:latin typeface="Calibri" charset="0"/>
              </a:rPr>
              <a:t>://</a:t>
            </a:r>
            <a:r>
              <a:rPr lang="fr-FR" dirty="0" err="1" smtClean="0">
                <a:latin typeface="Calibri" charset="0"/>
              </a:rPr>
              <a:t>en.wikipedia.org</a:t>
            </a:r>
            <a:r>
              <a:rPr lang="fr-FR" dirty="0" smtClean="0">
                <a:latin typeface="Calibri" charset="0"/>
              </a:rPr>
              <a:t>/wiki/</a:t>
            </a:r>
            <a:r>
              <a:rPr lang="fr-FR" dirty="0" err="1" smtClean="0">
                <a:latin typeface="Calibri" charset="0"/>
              </a:rPr>
              <a:t>Millennium_Ecosystem_Assessment</a:t>
            </a:r>
            <a:endParaRPr lang="fr-FR" dirty="0" smtClean="0">
              <a:latin typeface="Calibri" charset="0"/>
            </a:endParaRPr>
          </a:p>
          <a:p>
            <a:pPr eaLnBrk="1" hangingPunct="1">
              <a:spcBef>
                <a:spcPct val="0"/>
              </a:spcBef>
            </a:pPr>
            <a:r>
              <a:rPr lang="fr-FR" dirty="0" smtClean="0">
                <a:latin typeface="Calibri" charset="0"/>
              </a:rPr>
              <a:t>http://</a:t>
            </a:r>
            <a:r>
              <a:rPr lang="fr-FR" dirty="0" err="1" smtClean="0">
                <a:latin typeface="Calibri" charset="0"/>
              </a:rPr>
              <a:t>millenniumassessment.org</a:t>
            </a:r>
            <a:r>
              <a:rPr lang="fr-FR" dirty="0" smtClean="0">
                <a:latin typeface="Calibri" charset="0"/>
              </a:rPr>
              <a:t>/en/</a:t>
            </a:r>
            <a:r>
              <a:rPr lang="fr-FR" dirty="0" err="1" smtClean="0">
                <a:latin typeface="Calibri" charset="0"/>
              </a:rPr>
              <a:t>Synthesis.html</a:t>
            </a:r>
            <a:endParaRPr lang="fr-FR" dirty="0" smtClean="0">
              <a:latin typeface="Calibri" charset="0"/>
            </a:endParaRPr>
          </a:p>
          <a:p>
            <a:pPr eaLnBrk="1" hangingPunct="1">
              <a:spcBef>
                <a:spcPct val="0"/>
              </a:spcBef>
            </a:pPr>
            <a:r>
              <a:rPr lang="fr-FR" dirty="0" smtClean="0">
                <a:latin typeface="Calibri" charset="0"/>
              </a:rPr>
              <a:t>http://</a:t>
            </a:r>
            <a:r>
              <a:rPr lang="fr-FR" dirty="0" err="1" smtClean="0">
                <a:latin typeface="Calibri" charset="0"/>
              </a:rPr>
              <a:t>www.greenfacts.org</a:t>
            </a:r>
            <a:r>
              <a:rPr lang="fr-FR" dirty="0" smtClean="0">
                <a:latin typeface="Calibri" charset="0"/>
              </a:rPr>
              <a:t>/en/</a:t>
            </a:r>
            <a:r>
              <a:rPr lang="fr-FR" dirty="0" err="1" smtClean="0">
                <a:latin typeface="Calibri" charset="0"/>
              </a:rPr>
              <a:t>ecosystems</a:t>
            </a:r>
            <a:r>
              <a:rPr lang="fr-FR" dirty="0" smtClean="0">
                <a:latin typeface="Calibri" charset="0"/>
              </a:rPr>
              <a:t>/</a:t>
            </a:r>
            <a:r>
              <a:rPr lang="fr-FR" dirty="0" err="1" smtClean="0">
                <a:latin typeface="Calibri" charset="0"/>
              </a:rPr>
              <a:t>index.htm</a:t>
            </a:r>
            <a:endParaRPr lang="fr-FR" dirty="0" smtClean="0">
              <a:latin typeface="Calibri" charset="0"/>
            </a:endParaRPr>
          </a:p>
          <a:p>
            <a:pPr eaLnBrk="1" hangingPunct="1">
              <a:spcBef>
                <a:spcPct val="0"/>
              </a:spcBef>
            </a:pPr>
            <a:endParaRPr lang="en-US" dirty="0">
              <a:latin typeface="Calibri" charset="0"/>
            </a:endParaRP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57CC55-706B-B840-AC60-925C35EB7B2E}" type="slidenum">
              <a:rPr lang="en-US" sz="1200"/>
              <a:pPr eaLnBrk="1" hangingPunct="1"/>
              <a:t>15</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FE9352-942C-C943-88D2-8A570CDCA981}" type="slidenum">
              <a:rPr lang="en-GB" sz="1200">
                <a:solidFill>
                  <a:srgbClr val="000000"/>
                </a:solidFill>
              </a:rPr>
              <a:pPr eaLnBrk="1" hangingPunct="1"/>
              <a:t>16</a:t>
            </a:fld>
            <a:endParaRPr lang="en-GB" sz="1200">
              <a:solidFill>
                <a:srgbClr val="000000"/>
              </a:solidFill>
            </a:endParaRPr>
          </a:p>
        </p:txBody>
      </p:sp>
      <p:sp>
        <p:nvSpPr>
          <p:cNvPr id="33795" name="Rectangle 2"/>
          <p:cNvSpPr>
            <a:spLocks noGrp="1" noRot="1" noChangeAspect="1" noChangeArrowheads="1" noTextEdit="1"/>
          </p:cNvSpPr>
          <p:nvPr>
            <p:ph type="sldImg"/>
          </p:nvPr>
        </p:nvSpPr>
        <p:spPr bwMode="auto">
          <a:xfrm>
            <a:off x="1006475" y="695325"/>
            <a:ext cx="4843463"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6" name="Rectangle 3"/>
          <p:cNvSpPr>
            <a:spLocks noGrp="1" noChangeArrowheads="1"/>
          </p:cNvSpPr>
          <p:nvPr>
            <p:ph type="body" idx="1"/>
          </p:nvPr>
        </p:nvSpPr>
        <p:spPr bwMode="auto">
          <a:xfrm>
            <a:off x="685800" y="4343400"/>
            <a:ext cx="5486400"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r>
              <a:rPr lang="en-US" dirty="0" smtClean="0">
                <a:latin typeface="Times New Roman" charset="0"/>
              </a:rPr>
              <a:t>GEO </a:t>
            </a:r>
            <a:r>
              <a:rPr lang="en-US" dirty="0">
                <a:latin typeface="Times New Roman" charset="0"/>
              </a:rPr>
              <a:t>BON, http://</a:t>
            </a:r>
            <a:r>
              <a:rPr lang="en-US" dirty="0" err="1">
                <a:latin typeface="Times New Roman" charset="0"/>
              </a:rPr>
              <a:t>www.earthobservations.org</a:t>
            </a:r>
            <a:r>
              <a:rPr lang="en-US" dirty="0">
                <a:latin typeface="Times New Roman" charset="0"/>
              </a:rPr>
              <a:t>/</a:t>
            </a:r>
            <a:r>
              <a:rPr lang="en-US" dirty="0" err="1">
                <a:latin typeface="Times New Roman" charset="0"/>
              </a:rPr>
              <a:t>geobon.shtml</a:t>
            </a:r>
            <a:endParaRPr lang="en-US" dirty="0">
              <a:latin typeface="Times New Roman" charset="0"/>
            </a:endParaRPr>
          </a:p>
          <a:p>
            <a:r>
              <a:rPr lang="en-US" dirty="0">
                <a:latin typeface="Times New Roman" charset="0"/>
              </a:rPr>
              <a:t>EU BON, http://</a:t>
            </a:r>
            <a:r>
              <a:rPr lang="en-US" dirty="0" err="1">
                <a:latin typeface="Times New Roman" charset="0"/>
              </a:rPr>
              <a:t>www.eubon.eu</a:t>
            </a:r>
            <a:r>
              <a:rPr lang="en-US" dirty="0">
                <a:latin typeface="Times New Roman" charset="0"/>
              </a:rPr>
              <a:t>/</a:t>
            </a:r>
          </a:p>
          <a:p>
            <a:r>
              <a:rPr lang="en-US" dirty="0">
                <a:latin typeface="Times New Roman" charset="0"/>
              </a:rPr>
              <a:t>LifeWatch, http://</a:t>
            </a:r>
            <a:r>
              <a:rPr lang="en-US" dirty="0" err="1">
                <a:latin typeface="Times New Roman" charset="0"/>
              </a:rPr>
              <a:t>www.lifewatch.eu</a:t>
            </a:r>
            <a:r>
              <a:rPr lang="en-US" dirty="0">
                <a:latin typeface="Times New Roman" charset="0"/>
              </a:rP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dirty="0">
                <a:latin typeface="Calibri" charset="0"/>
              </a:rPr>
              <a:t>More </a:t>
            </a:r>
            <a:r>
              <a:rPr lang="da-DK" dirty="0" err="1">
                <a:latin typeface="Calibri" charset="0"/>
              </a:rPr>
              <a:t>specific</a:t>
            </a:r>
            <a:r>
              <a:rPr lang="da-DK" dirty="0">
                <a:latin typeface="Calibri" charset="0"/>
              </a:rPr>
              <a:t> </a:t>
            </a:r>
            <a:r>
              <a:rPr lang="da-DK" dirty="0" err="1">
                <a:latin typeface="Calibri" charset="0"/>
              </a:rPr>
              <a:t>opportunities</a:t>
            </a:r>
            <a:r>
              <a:rPr lang="da-DK" dirty="0">
                <a:latin typeface="Calibri" charset="0"/>
              </a:rPr>
              <a:t> in the short to medium term for GBIF to </a:t>
            </a:r>
            <a:r>
              <a:rPr lang="da-DK" dirty="0" err="1">
                <a:latin typeface="Calibri" charset="0"/>
              </a:rPr>
              <a:t>collaborate</a:t>
            </a:r>
            <a:r>
              <a:rPr lang="da-DK" dirty="0">
                <a:latin typeface="Calibri" charset="0"/>
              </a:rPr>
              <a:t> with global biodiversity </a:t>
            </a:r>
            <a:r>
              <a:rPr lang="da-DK" dirty="0" err="1">
                <a:latin typeface="Calibri" charset="0"/>
              </a:rPr>
              <a:t>informatics</a:t>
            </a:r>
            <a:r>
              <a:rPr lang="da-DK" dirty="0">
                <a:latin typeface="Calibri" charset="0"/>
              </a:rPr>
              <a:t> </a:t>
            </a:r>
            <a:r>
              <a:rPr lang="da-DK" dirty="0" err="1">
                <a:latin typeface="Calibri" charset="0"/>
              </a:rPr>
              <a:t>projects</a:t>
            </a:r>
            <a:r>
              <a:rPr lang="da-DK" dirty="0" smtClean="0">
                <a:latin typeface="Calibri" charset="0"/>
              </a:rPr>
              <a:t>.</a:t>
            </a:r>
          </a:p>
          <a:p>
            <a:pPr eaLnBrk="1" hangingPunct="1">
              <a:spcBef>
                <a:spcPct val="0"/>
              </a:spcBef>
            </a:pPr>
            <a:r>
              <a:rPr lang="da-DK" dirty="0" smtClean="0">
                <a:latin typeface="Calibri" charset="0"/>
              </a:rPr>
              <a:t>Catalogue of Life, http://</a:t>
            </a:r>
            <a:r>
              <a:rPr lang="da-DK" dirty="0" err="1" smtClean="0">
                <a:latin typeface="Calibri" charset="0"/>
              </a:rPr>
              <a:t>www.catalogueoflife.org</a:t>
            </a:r>
            <a:r>
              <a:rPr lang="da-DK" dirty="0" smtClean="0">
                <a:latin typeface="Calibri" charset="0"/>
              </a:rPr>
              <a:t>/</a:t>
            </a:r>
          </a:p>
          <a:p>
            <a:pPr eaLnBrk="1" hangingPunct="1">
              <a:spcBef>
                <a:spcPct val="0"/>
              </a:spcBef>
            </a:pPr>
            <a:r>
              <a:rPr lang="da-DK" dirty="0" smtClean="0">
                <a:latin typeface="Calibri" charset="0"/>
              </a:rPr>
              <a:t>Biodiversity Heritage Library,</a:t>
            </a:r>
            <a:r>
              <a:rPr lang="da-DK" baseline="0" dirty="0" smtClean="0">
                <a:latin typeface="Calibri" charset="0"/>
              </a:rPr>
              <a:t> http://</a:t>
            </a:r>
            <a:r>
              <a:rPr lang="da-DK" baseline="0" dirty="0" err="1" smtClean="0">
                <a:latin typeface="Calibri" charset="0"/>
              </a:rPr>
              <a:t>biodiversitylibrary.org</a:t>
            </a:r>
            <a:r>
              <a:rPr lang="da-DK" baseline="0" dirty="0" smtClean="0">
                <a:latin typeface="Calibri" charset="0"/>
              </a:rPr>
              <a:t>/</a:t>
            </a:r>
          </a:p>
          <a:p>
            <a:pPr eaLnBrk="1" hangingPunct="1">
              <a:spcBef>
                <a:spcPct val="0"/>
              </a:spcBef>
            </a:pPr>
            <a:r>
              <a:rPr lang="en-GB" dirty="0" smtClean="0">
                <a:latin typeface="Calibri" charset="0"/>
              </a:rPr>
              <a:t>Encyclopedia of Life, http://</a:t>
            </a:r>
            <a:r>
              <a:rPr lang="en-GB" dirty="0" err="1" smtClean="0">
                <a:latin typeface="Calibri" charset="0"/>
              </a:rPr>
              <a:t>www.eol.org</a:t>
            </a:r>
            <a:r>
              <a:rPr lang="en-GB" dirty="0" smtClean="0">
                <a:latin typeface="Calibri" charset="0"/>
              </a:rPr>
              <a:t>/</a:t>
            </a:r>
            <a:endParaRPr lang="en-GB" dirty="0">
              <a:latin typeface="Calibri" charset="0"/>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88B15C-9539-634C-A015-69938C832F80}" type="slidenum">
              <a:rPr lang="en-GB" sz="1200"/>
              <a:pPr eaLnBrk="1" hangingPunct="1"/>
              <a:t>17</a:t>
            </a:fld>
            <a:endParaRPr lang="en-GB"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dirty="0" err="1">
                <a:latin typeface="Calibri" charset="0"/>
              </a:rPr>
              <a:t>Suggested</a:t>
            </a:r>
            <a:r>
              <a:rPr lang="da-DK" dirty="0">
                <a:latin typeface="Calibri" charset="0"/>
              </a:rPr>
              <a:t> </a:t>
            </a:r>
            <a:r>
              <a:rPr lang="da-DK" dirty="0" err="1">
                <a:latin typeface="Calibri" charset="0"/>
              </a:rPr>
              <a:t>areas</a:t>
            </a:r>
            <a:r>
              <a:rPr lang="da-DK" dirty="0">
                <a:latin typeface="Calibri" charset="0"/>
              </a:rPr>
              <a:t> in </a:t>
            </a:r>
            <a:r>
              <a:rPr lang="da-DK" dirty="0" err="1">
                <a:latin typeface="Calibri" charset="0"/>
              </a:rPr>
              <a:t>which</a:t>
            </a:r>
            <a:r>
              <a:rPr lang="da-DK" dirty="0">
                <a:latin typeface="Calibri" charset="0"/>
              </a:rPr>
              <a:t> </a:t>
            </a:r>
            <a:r>
              <a:rPr lang="da-DK" dirty="0" err="1">
                <a:latin typeface="Calibri" charset="0"/>
              </a:rPr>
              <a:t>GBIF’s</a:t>
            </a:r>
            <a:r>
              <a:rPr lang="da-DK" dirty="0">
                <a:latin typeface="Calibri" charset="0"/>
              </a:rPr>
              <a:t> global </a:t>
            </a:r>
            <a:r>
              <a:rPr lang="da-DK" dirty="0" err="1">
                <a:latin typeface="Calibri" charset="0"/>
              </a:rPr>
              <a:t>mandate</a:t>
            </a:r>
            <a:r>
              <a:rPr lang="da-DK" dirty="0">
                <a:latin typeface="Calibri" charset="0"/>
              </a:rPr>
              <a:t> gives it a unique </a:t>
            </a:r>
            <a:r>
              <a:rPr lang="da-DK" dirty="0" err="1">
                <a:latin typeface="Calibri" charset="0"/>
              </a:rPr>
              <a:t>responsibility</a:t>
            </a:r>
            <a:r>
              <a:rPr lang="da-DK" dirty="0">
                <a:latin typeface="Calibri" charset="0"/>
              </a:rPr>
              <a:t> and </a:t>
            </a:r>
            <a:r>
              <a:rPr lang="da-DK" dirty="0" err="1">
                <a:latin typeface="Calibri" charset="0"/>
              </a:rPr>
              <a:t>leadership</a:t>
            </a:r>
            <a:r>
              <a:rPr lang="da-DK" dirty="0">
                <a:latin typeface="Calibri" charset="0"/>
              </a:rPr>
              <a:t> </a:t>
            </a:r>
            <a:r>
              <a:rPr lang="da-DK" dirty="0" err="1">
                <a:latin typeface="Calibri" charset="0"/>
              </a:rPr>
              <a:t>role</a:t>
            </a:r>
            <a:r>
              <a:rPr lang="da-DK" dirty="0" smtClean="0">
                <a:latin typeface="Calibri" charset="0"/>
              </a:rPr>
              <a:t>.</a:t>
            </a:r>
            <a:endParaRPr lang="en-GB" dirty="0">
              <a:latin typeface="Calibri" charset="0"/>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53FF063-BD20-F848-82F3-FD03150CC328}" type="slidenum">
              <a:rPr lang="en-GB" sz="1200"/>
              <a:pPr eaLnBrk="1" hangingPunct="1"/>
              <a:t>18</a:t>
            </a:fld>
            <a:endParaRPr lang="en-GB"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19</a:t>
            </a:fld>
            <a:endParaRPr lang="en-US"/>
          </a:p>
        </p:txBody>
      </p:sp>
    </p:spTree>
    <p:extLst>
      <p:ext uri="{BB962C8B-B14F-4D97-AF65-F5344CB8AC3E}">
        <p14:creationId xmlns:p14="http://schemas.microsoft.com/office/powerpoint/2010/main" val="3007455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indent="0">
              <a:buFont typeface="+mj-lt"/>
              <a:buNone/>
              <a:defRPr/>
            </a:pPr>
            <a:r>
              <a:rPr lang="en-US" sz="1200" dirty="0" smtClean="0">
                <a:latin typeface="Arial Narrow" panose="020B0606020202030204" pitchFamily="34" charset="0"/>
                <a:ea typeface="MS PGothic" pitchFamily="34" charset="-128"/>
                <a:cs typeface="Arial" panose="020B0604020202020204" pitchFamily="34" charset="0"/>
              </a:rPr>
              <a:t>Indonesia member since 2004</a:t>
            </a:r>
          </a:p>
          <a:p>
            <a:pPr marL="0" indent="0">
              <a:buFont typeface="+mj-lt"/>
              <a:buNone/>
              <a:defRPr/>
            </a:pPr>
            <a:r>
              <a:rPr lang="en-US" sz="1200" dirty="0" smtClean="0">
                <a:latin typeface="Arial Narrow" panose="020B0606020202030204" pitchFamily="34" charset="0"/>
                <a:ea typeface="MS PGothic" pitchFamily="34" charset="-128"/>
                <a:cs typeface="Arial" panose="020B0604020202020204" pitchFamily="34" charset="0"/>
              </a:rPr>
              <a:t>Philippines member since 2005</a:t>
            </a:r>
          </a:p>
        </p:txBody>
      </p:sp>
      <p:sp>
        <p:nvSpPr>
          <p:cNvPr id="4" name="Slide Number Placeholder 3"/>
          <p:cNvSpPr>
            <a:spLocks noGrp="1"/>
          </p:cNvSpPr>
          <p:nvPr>
            <p:ph type="sldNum" sz="quarter" idx="10"/>
          </p:nvPr>
        </p:nvSpPr>
        <p:spPr/>
        <p:txBody>
          <a:bodyPr/>
          <a:lstStyle/>
          <a:p>
            <a:fld id="{37A0329C-91F7-CD43-B485-EB526DB269DE}" type="slidenum">
              <a:rPr lang="en-US" smtClean="0"/>
              <a:t>20</a:t>
            </a:fld>
            <a:endParaRPr lang="en-US"/>
          </a:p>
        </p:txBody>
      </p:sp>
    </p:spTree>
    <p:extLst>
      <p:ext uri="{BB962C8B-B14F-4D97-AF65-F5344CB8AC3E}">
        <p14:creationId xmlns:p14="http://schemas.microsoft.com/office/powerpoint/2010/main" val="2226816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BIFA - http://www.gbif.org/newsroom/news/biodiversity-information-fund-for-</a:t>
            </a:r>
            <a:r>
              <a:rPr lang="en-US" dirty="0" err="1" smtClean="0"/>
              <a:t>asia</a:t>
            </a:r>
            <a:r>
              <a:rPr lang="en-US" dirty="0" smtClean="0"/>
              <a:t>-announced</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22</a:t>
            </a:fld>
            <a:endParaRPr lang="en-US"/>
          </a:p>
        </p:txBody>
      </p:sp>
    </p:spTree>
    <p:extLst>
      <p:ext uri="{BB962C8B-B14F-4D97-AF65-F5344CB8AC3E}">
        <p14:creationId xmlns:p14="http://schemas.microsoft.com/office/powerpoint/2010/main" val="2390206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Biodiversity Information Fund for Asia (BIFA)</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http://www.gbif.org/programme/</a:t>
            </a:r>
            <a:r>
              <a:rPr lang="en-US" sz="1400" b="0" i="0" u="none" strike="noStrike" kern="1200" dirty="0" err="1" smtClean="0">
                <a:solidFill>
                  <a:schemeClr val="tx1"/>
                </a:solidFill>
                <a:effectLst/>
                <a:latin typeface="+mn-lt"/>
                <a:ea typeface="+mn-ea"/>
                <a:cs typeface="+mn-cs"/>
              </a:rPr>
              <a:t>bifa</a:t>
            </a:r>
            <a:endParaRPr lang="en-US" sz="1400" b="0" i="0" u="none" strike="noStrike" kern="1200" dirty="0" smtClean="0">
              <a:solidFill>
                <a:schemeClr val="tx1"/>
              </a:solidFill>
              <a:effectLst/>
              <a:latin typeface="+mn-lt"/>
              <a:ea typeface="+mn-ea"/>
              <a:cs typeface="+mn-cs"/>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http://www.gbif.org/newsroom/news/biodiversity-information-fund-for-</a:t>
            </a:r>
            <a:r>
              <a:rPr lang="en-US" sz="1400" b="0" i="0" u="none" strike="noStrike" kern="1200" dirty="0" err="1" smtClean="0">
                <a:solidFill>
                  <a:schemeClr val="tx1"/>
                </a:solidFill>
                <a:effectLst/>
                <a:latin typeface="+mn-lt"/>
                <a:ea typeface="+mn-ea"/>
                <a:cs typeface="+mn-cs"/>
              </a:rPr>
              <a:t>asia</a:t>
            </a:r>
            <a:r>
              <a:rPr lang="en-US" sz="1400" b="0" i="0" u="none" strike="noStrike" kern="1200" dirty="0" smtClean="0">
                <a:solidFill>
                  <a:schemeClr val="tx1"/>
                </a:solidFill>
                <a:effectLst/>
                <a:latin typeface="+mn-lt"/>
                <a:ea typeface="+mn-ea"/>
                <a:cs typeface="+mn-cs"/>
              </a:rPr>
              <a:t>-announced (March 9th 2016)</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http://www.gbif.org/programme/</a:t>
            </a:r>
            <a:r>
              <a:rPr lang="en-US" sz="1400" b="0" i="0" u="none" strike="noStrike" kern="1200" dirty="0" err="1" smtClean="0">
                <a:solidFill>
                  <a:schemeClr val="tx1"/>
                </a:solidFill>
                <a:effectLst/>
                <a:latin typeface="+mn-lt"/>
                <a:ea typeface="+mn-ea"/>
                <a:cs typeface="+mn-cs"/>
              </a:rPr>
              <a:t>bifa</a:t>
            </a:r>
            <a:r>
              <a:rPr lang="en-US" sz="1400" b="0" i="0" u="none" strike="noStrike" kern="1200" dirty="0" smtClean="0">
                <a:solidFill>
                  <a:schemeClr val="tx1"/>
                </a:solidFill>
                <a:effectLst/>
                <a:latin typeface="+mn-lt"/>
                <a:ea typeface="+mn-ea"/>
                <a:cs typeface="+mn-cs"/>
              </a:rPr>
              <a:t>/2015/ASEAN-heritage-parks (April to August 2016)</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http://www.gbif.org/programme/</a:t>
            </a:r>
            <a:r>
              <a:rPr lang="en-US" dirty="0" err="1" smtClean="0">
                <a:latin typeface="Calibri" charset="0"/>
              </a:rPr>
              <a:t>bifa</a:t>
            </a:r>
            <a:r>
              <a:rPr lang="en-US" dirty="0" smtClean="0">
                <a:latin typeface="Calibri" charset="0"/>
              </a:rPr>
              <a:t>/2015/BI-cookbook (May to June 2016)</a:t>
            </a:r>
            <a:endParaRPr lang="en-US" dirty="0">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B11D-47DB-364A-B8B9-9087F254D5E9}" type="slidenum">
              <a:rPr lang="en-US" sz="1200"/>
              <a:pPr eaLnBrk="1" hangingPunct="1"/>
              <a:t>23</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24</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Indonesia</a:t>
            </a:r>
            <a:r>
              <a:rPr lang="en-US" dirty="0" smtClean="0"/>
              <a:t> </a:t>
            </a:r>
            <a:r>
              <a:rPr lang="en-US" dirty="0" smtClean="0">
                <a:latin typeface="Calibri" charset="0"/>
              </a:rPr>
              <a:t>: http://www.gbif.org/country/ID/summary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Thailand</a:t>
            </a:r>
            <a:r>
              <a:rPr lang="en-US" dirty="0" smtClean="0"/>
              <a:t> </a:t>
            </a:r>
            <a:r>
              <a:rPr lang="en-US" dirty="0" smtClean="0">
                <a:latin typeface="Calibri" charset="0"/>
              </a:rPr>
              <a:t>: http://www.gbif.org/country/TH/summary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Malaysia</a:t>
            </a:r>
            <a:r>
              <a:rPr lang="en-US" dirty="0" smtClean="0"/>
              <a:t> </a:t>
            </a:r>
            <a:r>
              <a:rPr lang="en-US" dirty="0" smtClean="0">
                <a:latin typeface="Calibri" charset="0"/>
              </a:rPr>
              <a:t>: http://www.gbif.org/country/MY/summary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Philippines </a:t>
            </a:r>
            <a:r>
              <a:rPr lang="en-US" dirty="0" smtClean="0">
                <a:latin typeface="Calibri" charset="0"/>
              </a:rPr>
              <a:t>: http://www.gbif.org/country/PH/summary </a:t>
            </a:r>
            <a:endParaRPr lang="en-US" sz="1400" b="0" i="0" u="none" strike="noStrike" kern="1200" dirty="0" smtClean="0">
              <a:solidFill>
                <a:schemeClr val="tx1"/>
              </a:solidFill>
              <a:effectLst/>
              <a:latin typeface="+mn-lt"/>
              <a:ea typeface="+mn-ea"/>
              <a:cs typeface="+mn-cs"/>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Singapore</a:t>
            </a:r>
            <a:r>
              <a:rPr lang="en-US" dirty="0" smtClean="0"/>
              <a:t> </a:t>
            </a:r>
            <a:r>
              <a:rPr lang="en-US" dirty="0" smtClean="0">
                <a:latin typeface="Calibri" charset="0"/>
              </a:rPr>
              <a:t>: http://www.gbif.org/country/SG/summary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Vietnam</a:t>
            </a:r>
            <a:r>
              <a:rPr lang="en-US" dirty="0" smtClean="0"/>
              <a:t> </a:t>
            </a:r>
            <a:r>
              <a:rPr lang="en-US" dirty="0" smtClean="0">
                <a:latin typeface="Calibri" charset="0"/>
              </a:rPr>
              <a:t>: http://www.gbif.org/country/VN/summary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Brunei </a:t>
            </a:r>
            <a:r>
              <a:rPr lang="en-US" sz="1400" b="0" i="0" u="none" strike="noStrike" kern="1200" dirty="0" err="1" smtClean="0">
                <a:solidFill>
                  <a:schemeClr val="tx1"/>
                </a:solidFill>
                <a:effectLst/>
                <a:latin typeface="+mn-lt"/>
                <a:ea typeface="+mn-ea"/>
                <a:cs typeface="+mn-cs"/>
              </a:rPr>
              <a:t>Darussalem</a:t>
            </a:r>
            <a:r>
              <a:rPr lang="en-US" dirty="0" smtClean="0"/>
              <a:t> </a:t>
            </a:r>
            <a:r>
              <a:rPr lang="en-US" dirty="0" smtClean="0">
                <a:latin typeface="Calibri" charset="0"/>
              </a:rPr>
              <a:t>: http://www.gbif.org/country/BN/summary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Laos PDR</a:t>
            </a:r>
            <a:r>
              <a:rPr lang="en-US" dirty="0" smtClean="0"/>
              <a:t> </a:t>
            </a:r>
            <a:r>
              <a:rPr lang="en-US" dirty="0" smtClean="0">
                <a:latin typeface="Calibri" charset="0"/>
              </a:rPr>
              <a:t>: http://www.gbif.org/country/LA/summary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Cambodia</a:t>
            </a:r>
            <a:r>
              <a:rPr lang="en-US" dirty="0" smtClean="0"/>
              <a:t> </a:t>
            </a:r>
            <a:r>
              <a:rPr lang="en-US" dirty="0" smtClean="0">
                <a:latin typeface="Calibri" charset="0"/>
              </a:rPr>
              <a:t>: http://www.gbif.org/country/KH/summary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Myanmar</a:t>
            </a:r>
            <a:r>
              <a:rPr lang="en-US" dirty="0" smtClean="0"/>
              <a:t> </a:t>
            </a:r>
            <a:r>
              <a:rPr lang="en-US" dirty="0" smtClean="0">
                <a:latin typeface="Calibri" charset="0"/>
              </a:rPr>
              <a:t>: http://www.gbif.org/country/MM/summary </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a:t>
            </a:r>
            <a:r>
              <a:rPr lang="en-US" baseline="0" dirty="0" smtClean="0">
                <a:latin typeface="Calibri" charset="0"/>
              </a:rPr>
              <a:t> t</a:t>
            </a:r>
            <a:r>
              <a:rPr lang="en-US" dirty="0" smtClean="0">
                <a:latin typeface="Calibri" charset="0"/>
              </a:rPr>
              <a:t>otal 2 datasets and 554 occurrence records published in GBIF from ASEAN countries</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 total 4,7 million species occurrence records published in GBIF with locality in the ASEAN region</a:t>
            </a:r>
            <a:endParaRPr lang="en-US" dirty="0">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B11D-47DB-364A-B8B9-9087F254D5E9}" type="slidenum">
              <a:rPr lang="en-US" sz="1200"/>
              <a:pPr eaLnBrk="1" hangingPunct="1"/>
              <a:t>25</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Indonesia</a:t>
            </a:r>
            <a:r>
              <a:rPr lang="en-US" dirty="0" smtClean="0"/>
              <a:t> </a:t>
            </a:r>
            <a:r>
              <a:rPr lang="en-US" dirty="0" smtClean="0">
                <a:latin typeface="Calibri" charset="0"/>
              </a:rPr>
              <a:t>: http://www.gbif.org/country/ID/summary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Thailand</a:t>
            </a:r>
            <a:r>
              <a:rPr lang="en-US" dirty="0" smtClean="0"/>
              <a:t> </a:t>
            </a:r>
            <a:r>
              <a:rPr lang="en-US" dirty="0" smtClean="0">
                <a:latin typeface="Calibri" charset="0"/>
              </a:rPr>
              <a:t>: http://www.gbif.org/country/TH/summary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Malaysia</a:t>
            </a:r>
            <a:r>
              <a:rPr lang="en-US" dirty="0" smtClean="0"/>
              <a:t> </a:t>
            </a:r>
            <a:r>
              <a:rPr lang="en-US" dirty="0" smtClean="0">
                <a:latin typeface="Calibri" charset="0"/>
              </a:rPr>
              <a:t>: http://www.gbif.org/country/MY/summary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Philippines </a:t>
            </a:r>
            <a:r>
              <a:rPr lang="en-US" dirty="0" smtClean="0">
                <a:latin typeface="Calibri" charset="0"/>
              </a:rPr>
              <a:t>: http://www.gbif.org/country/PH/summary </a:t>
            </a:r>
            <a:endParaRPr lang="en-US" sz="1400" b="0" i="0" u="none" strike="noStrike" kern="1200" dirty="0" smtClean="0">
              <a:solidFill>
                <a:schemeClr val="tx1"/>
              </a:solidFill>
              <a:effectLst/>
              <a:latin typeface="+mn-lt"/>
              <a:ea typeface="+mn-ea"/>
              <a:cs typeface="+mn-cs"/>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Singapore</a:t>
            </a:r>
            <a:r>
              <a:rPr lang="en-US" dirty="0" smtClean="0"/>
              <a:t> </a:t>
            </a:r>
            <a:r>
              <a:rPr lang="en-US" dirty="0" smtClean="0">
                <a:latin typeface="Calibri" charset="0"/>
              </a:rPr>
              <a:t>: http://www.gbif.org/country/SG/summary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Vietnam</a:t>
            </a:r>
            <a:r>
              <a:rPr lang="en-US" dirty="0" smtClean="0"/>
              <a:t> </a:t>
            </a:r>
            <a:r>
              <a:rPr lang="en-US" dirty="0" smtClean="0">
                <a:latin typeface="Calibri" charset="0"/>
              </a:rPr>
              <a:t>: http://www.gbif.org/country/VN/summary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Brunei </a:t>
            </a:r>
            <a:r>
              <a:rPr lang="en-US" sz="1400" b="0" i="0" u="none" strike="noStrike" kern="1200" dirty="0" err="1" smtClean="0">
                <a:solidFill>
                  <a:schemeClr val="tx1"/>
                </a:solidFill>
                <a:effectLst/>
                <a:latin typeface="+mn-lt"/>
                <a:ea typeface="+mn-ea"/>
                <a:cs typeface="+mn-cs"/>
              </a:rPr>
              <a:t>Darussalem</a:t>
            </a:r>
            <a:r>
              <a:rPr lang="en-US" dirty="0" smtClean="0"/>
              <a:t> </a:t>
            </a:r>
            <a:r>
              <a:rPr lang="en-US" dirty="0" smtClean="0">
                <a:latin typeface="Calibri" charset="0"/>
              </a:rPr>
              <a:t>: http://www.gbif.org/country/BN/summary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Laos PDR</a:t>
            </a:r>
            <a:r>
              <a:rPr lang="en-US" dirty="0" smtClean="0"/>
              <a:t> </a:t>
            </a:r>
            <a:r>
              <a:rPr lang="en-US" dirty="0" smtClean="0">
                <a:latin typeface="Calibri" charset="0"/>
              </a:rPr>
              <a:t>: http://www.gbif.org/country/LA/summary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Cambodia</a:t>
            </a:r>
            <a:r>
              <a:rPr lang="en-US" dirty="0" smtClean="0"/>
              <a:t> </a:t>
            </a:r>
            <a:r>
              <a:rPr lang="en-US" dirty="0" smtClean="0">
                <a:latin typeface="Calibri" charset="0"/>
              </a:rPr>
              <a:t>: http://www.gbif.org/country/KH/summary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Myanmar</a:t>
            </a:r>
            <a:r>
              <a:rPr lang="en-US" dirty="0" smtClean="0"/>
              <a:t> </a:t>
            </a:r>
            <a:r>
              <a:rPr lang="en-US" dirty="0" smtClean="0">
                <a:latin typeface="Calibri" charset="0"/>
              </a:rPr>
              <a:t>: http://www.gbif.org/country/MM/summary </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a:t>
            </a:r>
            <a:r>
              <a:rPr lang="en-US" baseline="0" dirty="0" smtClean="0">
                <a:latin typeface="Calibri" charset="0"/>
              </a:rPr>
              <a:t> t</a:t>
            </a:r>
            <a:r>
              <a:rPr lang="en-US" dirty="0" smtClean="0">
                <a:latin typeface="Calibri" charset="0"/>
              </a:rPr>
              <a:t>otal 2 datasets and 554 occurrence records published in GBIF from ASEAN countries</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 total 4,7 million species occurrence records published in GBIF with locality in the ASEAN region</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Countries publishing data about, located in the ASEAN region</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USA</a:t>
            </a:r>
            <a:r>
              <a:rPr lang="en-US" dirty="0" smtClean="0"/>
              <a:t> </a:t>
            </a:r>
            <a:r>
              <a:rPr lang="en-US" sz="1400" b="0" i="0" u="none" strike="noStrike" kern="1200" dirty="0" smtClean="0">
                <a:solidFill>
                  <a:schemeClr val="tx1"/>
                </a:solidFill>
                <a:effectLst/>
                <a:latin typeface="+mn-lt"/>
                <a:ea typeface="+mn-ea"/>
                <a:cs typeface="+mn-cs"/>
              </a:rPr>
              <a:t>2641535</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Netherlands</a:t>
            </a:r>
            <a:r>
              <a:rPr lang="en-US" dirty="0" smtClean="0"/>
              <a:t> </a:t>
            </a:r>
            <a:r>
              <a:rPr lang="en-US" sz="1400" b="0" i="0" u="none" strike="noStrike" kern="1200" dirty="0" smtClean="0">
                <a:solidFill>
                  <a:schemeClr val="tx1"/>
                </a:solidFill>
                <a:effectLst/>
                <a:latin typeface="+mn-lt"/>
                <a:ea typeface="+mn-ea"/>
                <a:cs typeface="+mn-cs"/>
              </a:rPr>
              <a:t>1421999</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UK</a:t>
            </a:r>
            <a:r>
              <a:rPr lang="en-US" dirty="0" smtClean="0"/>
              <a:t> </a:t>
            </a:r>
            <a:r>
              <a:rPr lang="en-US" sz="1400" b="0" i="0" u="none" strike="noStrike" kern="1200" dirty="0" smtClean="0">
                <a:solidFill>
                  <a:schemeClr val="tx1"/>
                </a:solidFill>
                <a:effectLst/>
                <a:latin typeface="+mn-lt"/>
                <a:ea typeface="+mn-ea"/>
                <a:cs typeface="+mn-cs"/>
              </a:rPr>
              <a:t>957481</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France</a:t>
            </a:r>
            <a:r>
              <a:rPr lang="en-US" dirty="0" smtClean="0"/>
              <a:t> </a:t>
            </a:r>
            <a:r>
              <a:rPr lang="en-US" sz="1400" b="0" i="0" u="none" strike="noStrike" kern="1200" dirty="0" smtClean="0">
                <a:solidFill>
                  <a:schemeClr val="tx1"/>
                </a:solidFill>
                <a:effectLst/>
                <a:latin typeface="+mn-lt"/>
                <a:ea typeface="+mn-ea"/>
                <a:cs typeface="+mn-cs"/>
              </a:rPr>
              <a:t>609039</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Japan</a:t>
            </a:r>
            <a:r>
              <a:rPr lang="en-US" dirty="0" smtClean="0"/>
              <a:t> </a:t>
            </a:r>
            <a:r>
              <a:rPr lang="en-US" sz="1400" b="0" i="0" u="none" strike="noStrike" kern="1200" dirty="0" smtClean="0">
                <a:solidFill>
                  <a:schemeClr val="tx1"/>
                </a:solidFill>
                <a:effectLst/>
                <a:latin typeface="+mn-lt"/>
                <a:ea typeface="+mn-ea"/>
                <a:cs typeface="+mn-cs"/>
              </a:rPr>
              <a:t>201121</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Australia</a:t>
            </a:r>
            <a:r>
              <a:rPr lang="en-US" dirty="0" smtClean="0"/>
              <a:t> </a:t>
            </a:r>
            <a:r>
              <a:rPr lang="en-US" sz="1400" b="0" i="0" u="none" strike="noStrike" kern="1200" dirty="0" smtClean="0">
                <a:solidFill>
                  <a:schemeClr val="tx1"/>
                </a:solidFill>
                <a:effectLst/>
                <a:latin typeface="+mn-lt"/>
                <a:ea typeface="+mn-ea"/>
                <a:cs typeface="+mn-cs"/>
              </a:rPr>
              <a:t>155220</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Germany</a:t>
            </a:r>
            <a:r>
              <a:rPr lang="en-US" dirty="0" smtClean="0"/>
              <a:t> </a:t>
            </a:r>
            <a:r>
              <a:rPr lang="en-US" sz="1400" b="0" i="0" u="none" strike="noStrike" kern="1200" dirty="0" smtClean="0">
                <a:solidFill>
                  <a:schemeClr val="tx1"/>
                </a:solidFill>
                <a:effectLst/>
                <a:latin typeface="+mn-lt"/>
                <a:ea typeface="+mn-ea"/>
                <a:cs typeface="+mn-cs"/>
              </a:rPr>
              <a:t>128610</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Sweden</a:t>
            </a:r>
            <a:r>
              <a:rPr lang="en-US" dirty="0" smtClean="0"/>
              <a:t> </a:t>
            </a:r>
            <a:r>
              <a:rPr lang="en-US" sz="1400" b="0" i="0" u="none" strike="noStrike" kern="1200" dirty="0" smtClean="0">
                <a:solidFill>
                  <a:schemeClr val="tx1"/>
                </a:solidFill>
                <a:effectLst/>
                <a:latin typeface="+mn-lt"/>
                <a:ea typeface="+mn-ea"/>
                <a:cs typeface="+mn-cs"/>
              </a:rPr>
              <a:t>93936</a:t>
            </a:r>
            <a:r>
              <a:rPr lang="en-US" dirty="0" smtClean="0"/>
              <a:t> </a:t>
            </a:r>
          </a:p>
          <a:p>
            <a:pPr marL="0" marR="0" indent="0" algn="l" defTabSz="519883" rtl="0" eaLnBrk="1" fontAlgn="auto" latinLnBrk="0" hangingPunct="1">
              <a:lnSpc>
                <a:spcPct val="100000"/>
              </a:lnSpc>
              <a:spcBef>
                <a:spcPts val="0"/>
              </a:spcBef>
              <a:spcAft>
                <a:spcPts val="0"/>
              </a:spcAft>
              <a:buClrTx/>
              <a:buSzTx/>
              <a:buFontTx/>
              <a:buNone/>
              <a:tabLst/>
              <a:defRPr/>
            </a:pPr>
            <a:r>
              <a:rPr lang="en-US" sz="1400" b="1" i="0" u="none" strike="noStrike" kern="1200" dirty="0" smtClean="0">
                <a:solidFill>
                  <a:schemeClr val="tx1"/>
                </a:solidFill>
                <a:effectLst/>
                <a:latin typeface="+mn-lt"/>
                <a:ea typeface="+mn-ea"/>
                <a:cs typeface="+mn-cs"/>
              </a:rPr>
              <a:t>Canada</a:t>
            </a:r>
            <a:r>
              <a:rPr lang="en-US" dirty="0" smtClean="0"/>
              <a:t> </a:t>
            </a:r>
            <a:r>
              <a:rPr lang="en-US" sz="1400" b="0" i="0" u="none" strike="noStrike" kern="1200" dirty="0" smtClean="0">
                <a:solidFill>
                  <a:schemeClr val="tx1"/>
                </a:solidFill>
                <a:effectLst/>
                <a:latin typeface="+mn-lt"/>
                <a:ea typeface="+mn-ea"/>
                <a:cs typeface="+mn-cs"/>
              </a:rPr>
              <a:t>91177</a:t>
            </a:r>
            <a:r>
              <a:rPr lang="en-US" dirty="0" smtClean="0"/>
              <a:t>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Brunei</a:t>
            </a:r>
          </a:p>
          <a:p>
            <a:r>
              <a:rPr lang="en-US" dirty="0" smtClean="0">
                <a:hlinkClick r:id="rId3"/>
              </a:rPr>
              <a:t>Netherlands</a:t>
            </a:r>
            <a:r>
              <a:rPr lang="en-US" dirty="0" smtClean="0"/>
              <a:t> 15,580 occurrences, 28.69% geo-referenced. </a:t>
            </a:r>
          </a:p>
          <a:p>
            <a:r>
              <a:rPr lang="en-US" dirty="0" smtClean="0">
                <a:hlinkClick r:id="rId4"/>
              </a:rPr>
              <a:t>United Kingdom</a:t>
            </a:r>
            <a:r>
              <a:rPr lang="en-US" dirty="0" smtClean="0"/>
              <a:t> 9,572 occurrences, 75.13% geo-referenced. </a:t>
            </a:r>
          </a:p>
          <a:p>
            <a:r>
              <a:rPr lang="en-US" dirty="0" smtClean="0">
                <a:hlinkClick r:id="rId5"/>
              </a:rPr>
              <a:t>United States</a:t>
            </a:r>
            <a:r>
              <a:rPr lang="en-US" dirty="0" smtClean="0"/>
              <a:t> 4,696 occurrences, 37.50% geo-referenced. </a:t>
            </a:r>
          </a:p>
          <a:p>
            <a:r>
              <a:rPr lang="en-US" dirty="0" smtClean="0">
                <a:hlinkClick r:id="rId6"/>
              </a:rPr>
              <a:t>Australia</a:t>
            </a:r>
            <a:r>
              <a:rPr lang="en-US" dirty="0" smtClean="0"/>
              <a:t> 1,497 occurrences, 67.54% geo-referenced. </a:t>
            </a:r>
          </a:p>
          <a:p>
            <a:r>
              <a:rPr lang="en-US" dirty="0" smtClean="0">
                <a:hlinkClick r:id="rId7"/>
              </a:rPr>
              <a:t>Germany</a:t>
            </a:r>
            <a:r>
              <a:rPr lang="en-US" dirty="0" smtClean="0"/>
              <a:t> 253 occurrences, 64.03% geo-referenced. </a:t>
            </a:r>
          </a:p>
          <a:p>
            <a:r>
              <a:rPr lang="en-US" dirty="0" smtClean="0">
                <a:hlinkClick r:id="rId8"/>
              </a:rPr>
              <a:t>Japan</a:t>
            </a:r>
            <a:r>
              <a:rPr lang="en-US" dirty="0" smtClean="0"/>
              <a:t> 127 occurrences, 77.95%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Cambodia</a:t>
            </a:r>
          </a:p>
          <a:p>
            <a:r>
              <a:rPr lang="en-US" dirty="0" smtClean="0">
                <a:hlinkClick r:id="rId5"/>
              </a:rPr>
              <a:t>United States</a:t>
            </a:r>
            <a:r>
              <a:rPr lang="en-US" dirty="0" smtClean="0"/>
              <a:t> 48,468 occurrences, 85.80% geo-referenced. </a:t>
            </a:r>
          </a:p>
          <a:p>
            <a:r>
              <a:rPr lang="en-US" dirty="0" smtClean="0">
                <a:hlinkClick r:id="rId9"/>
              </a:rPr>
              <a:t>France</a:t>
            </a:r>
            <a:r>
              <a:rPr lang="en-US" dirty="0" smtClean="0"/>
              <a:t> 42,662 occurrences, 15.82% geo-referenced. </a:t>
            </a:r>
          </a:p>
          <a:p>
            <a:r>
              <a:rPr lang="en-US" dirty="0" smtClean="0">
                <a:hlinkClick r:id="rId4"/>
              </a:rPr>
              <a:t>United Kingdom</a:t>
            </a:r>
            <a:r>
              <a:rPr lang="en-US" dirty="0" smtClean="0"/>
              <a:t> 5,341 occurrences, 39.75% geo-referenced. </a:t>
            </a:r>
          </a:p>
          <a:p>
            <a:r>
              <a:rPr lang="en-US" dirty="0" smtClean="0">
                <a:hlinkClick r:id="rId3"/>
              </a:rPr>
              <a:t>Netherlands</a:t>
            </a:r>
            <a:r>
              <a:rPr lang="en-US" dirty="0" smtClean="0"/>
              <a:t> 3,320 occurrences, 18.13% geo-referenced. </a:t>
            </a:r>
          </a:p>
          <a:p>
            <a:r>
              <a:rPr lang="en-US" dirty="0" smtClean="0">
                <a:hlinkClick r:id="rId8"/>
              </a:rPr>
              <a:t>Japan</a:t>
            </a:r>
            <a:r>
              <a:rPr lang="en-US" dirty="0" smtClean="0"/>
              <a:t> 1,784 occurrences, 23.37% geo-referenced. </a:t>
            </a:r>
          </a:p>
          <a:p>
            <a:r>
              <a:rPr lang="en-US" dirty="0" smtClean="0">
                <a:hlinkClick r:id="rId6"/>
              </a:rPr>
              <a:t>Australia</a:t>
            </a:r>
            <a:r>
              <a:rPr lang="en-US" dirty="0" smtClean="0"/>
              <a:t> 821 occurrences, 87.09%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Indonesia</a:t>
            </a:r>
          </a:p>
          <a:p>
            <a:r>
              <a:rPr lang="en-US" dirty="0" smtClean="0">
                <a:hlinkClick r:id="rId3"/>
              </a:rPr>
              <a:t>Netherlands</a:t>
            </a:r>
            <a:r>
              <a:rPr lang="en-US" dirty="0" smtClean="0"/>
              <a:t> 918,016 occurrences, 19.61% geo-referenced. </a:t>
            </a:r>
          </a:p>
          <a:p>
            <a:r>
              <a:rPr lang="en-US" dirty="0" smtClean="0">
                <a:hlinkClick r:id="rId5"/>
              </a:rPr>
              <a:t>United States</a:t>
            </a:r>
            <a:r>
              <a:rPr lang="en-US" dirty="0" smtClean="0"/>
              <a:t> 520,598 occurrences, 47.58% geo-referenced. </a:t>
            </a:r>
          </a:p>
          <a:p>
            <a:r>
              <a:rPr lang="en-US" dirty="0" smtClean="0">
                <a:hlinkClick r:id="rId4"/>
              </a:rPr>
              <a:t>United Kingdom</a:t>
            </a:r>
            <a:r>
              <a:rPr lang="en-US" dirty="0" smtClean="0"/>
              <a:t> 222,625 occurrences, 53.30% geo-referenced. </a:t>
            </a:r>
          </a:p>
          <a:p>
            <a:r>
              <a:rPr lang="en-US" dirty="0" smtClean="0">
                <a:hlinkClick r:id="rId6"/>
              </a:rPr>
              <a:t>Australia</a:t>
            </a:r>
            <a:r>
              <a:rPr lang="en-US" dirty="0" smtClean="0"/>
              <a:t> 93,148 occurrences, 79.81% geo-referenced. </a:t>
            </a:r>
          </a:p>
          <a:p>
            <a:r>
              <a:rPr lang="en-US" dirty="0" smtClean="0">
                <a:hlinkClick r:id="rId9"/>
              </a:rPr>
              <a:t>France</a:t>
            </a:r>
            <a:r>
              <a:rPr lang="en-US" dirty="0" smtClean="0"/>
              <a:t> 91,953 occurrences, 27.02% geo-referenced. </a:t>
            </a:r>
          </a:p>
          <a:p>
            <a:r>
              <a:rPr lang="en-US" dirty="0" smtClean="0">
                <a:hlinkClick r:id="rId7"/>
              </a:rPr>
              <a:t>Germany</a:t>
            </a:r>
            <a:r>
              <a:rPr lang="en-US" dirty="0" smtClean="0"/>
              <a:t> 37,214 occurrences, 27.66%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Laos PDR</a:t>
            </a:r>
          </a:p>
          <a:p>
            <a:r>
              <a:rPr lang="en-US" dirty="0" smtClean="0">
                <a:hlinkClick r:id="rId5"/>
              </a:rPr>
              <a:t>United States</a:t>
            </a:r>
            <a:r>
              <a:rPr lang="en-US" dirty="0" smtClean="0"/>
              <a:t> 37,017 occurrences, 45.77% geo-referenced. </a:t>
            </a:r>
          </a:p>
          <a:p>
            <a:r>
              <a:rPr lang="en-US" dirty="0" smtClean="0">
                <a:hlinkClick r:id="rId9"/>
              </a:rPr>
              <a:t>France</a:t>
            </a:r>
            <a:r>
              <a:rPr lang="en-US" dirty="0" smtClean="0"/>
              <a:t> 32,655 occurrences, 5.73% geo-referenced. </a:t>
            </a:r>
          </a:p>
          <a:p>
            <a:r>
              <a:rPr lang="en-US" dirty="0" smtClean="0">
                <a:hlinkClick r:id="rId4"/>
              </a:rPr>
              <a:t>United Kingdom</a:t>
            </a:r>
            <a:r>
              <a:rPr lang="en-US" dirty="0" smtClean="0"/>
              <a:t> 19,873 occurrences, 18.40% geo-referenced. </a:t>
            </a:r>
          </a:p>
          <a:p>
            <a:r>
              <a:rPr lang="en-US" dirty="0" smtClean="0">
                <a:hlinkClick r:id="rId3"/>
              </a:rPr>
              <a:t>Netherlands</a:t>
            </a:r>
            <a:r>
              <a:rPr lang="en-US" dirty="0" smtClean="0"/>
              <a:t> 7,098 occurrences, 48.46% geo-referenced. </a:t>
            </a:r>
          </a:p>
          <a:p>
            <a:r>
              <a:rPr lang="en-US" dirty="0" smtClean="0">
                <a:hlinkClick r:id="rId6"/>
              </a:rPr>
              <a:t>Australia</a:t>
            </a:r>
            <a:r>
              <a:rPr lang="en-US" dirty="0" smtClean="0"/>
              <a:t> 4,631 occurrences, 93.91% geo-referenced. </a:t>
            </a:r>
          </a:p>
          <a:p>
            <a:r>
              <a:rPr lang="en-US" dirty="0" smtClean="0">
                <a:hlinkClick r:id="rId7"/>
              </a:rPr>
              <a:t>Germany</a:t>
            </a:r>
            <a:r>
              <a:rPr lang="en-US" dirty="0" smtClean="0"/>
              <a:t> 3,049 occurrences, 60.81% geo-referenced. </a:t>
            </a:r>
            <a:endParaRPr lang="en-US" dirty="0" smtClean="0">
              <a:latin typeface="Calibri" charset="0"/>
            </a:endParaRPr>
          </a:p>
          <a:p>
            <a:r>
              <a:rPr lang="en-US" dirty="0" smtClean="0"/>
              <a:t>--</a:t>
            </a:r>
          </a:p>
          <a:p>
            <a:r>
              <a:rPr lang="en-US" dirty="0" smtClean="0"/>
              <a:t>Malaysia</a:t>
            </a:r>
          </a:p>
          <a:p>
            <a:r>
              <a:rPr lang="en-US" dirty="0" smtClean="0">
                <a:hlinkClick r:id="rId5"/>
              </a:rPr>
              <a:t>United States</a:t>
            </a:r>
            <a:r>
              <a:rPr lang="en-US" dirty="0" smtClean="0"/>
              <a:t> 387,877 occurrences, 54.07% geo-referenced. </a:t>
            </a:r>
          </a:p>
          <a:p>
            <a:r>
              <a:rPr lang="en-US" dirty="0" smtClean="0">
                <a:hlinkClick r:id="rId4"/>
              </a:rPr>
              <a:t>United Kingdom</a:t>
            </a:r>
            <a:r>
              <a:rPr lang="en-US" dirty="0" smtClean="0"/>
              <a:t> 235,067 occurrences, 42.42% geo-referenced. </a:t>
            </a:r>
          </a:p>
          <a:p>
            <a:r>
              <a:rPr lang="en-US" dirty="0" smtClean="0">
                <a:hlinkClick r:id="rId3"/>
              </a:rPr>
              <a:t>Netherlands</a:t>
            </a:r>
            <a:r>
              <a:rPr lang="en-US" dirty="0" smtClean="0"/>
              <a:t> 216,988 occurrences, 15.84% geo-referenced. </a:t>
            </a:r>
          </a:p>
          <a:p>
            <a:r>
              <a:rPr lang="en-US" dirty="0" smtClean="0">
                <a:hlinkClick r:id="rId9"/>
              </a:rPr>
              <a:t>France</a:t>
            </a:r>
            <a:r>
              <a:rPr lang="en-US" dirty="0" smtClean="0"/>
              <a:t> 26,738 occurrences, 6.84% geo-referenced. </a:t>
            </a:r>
          </a:p>
          <a:p>
            <a:r>
              <a:rPr lang="en-US" dirty="0" smtClean="0">
                <a:hlinkClick r:id="rId8"/>
              </a:rPr>
              <a:t>Japan</a:t>
            </a:r>
            <a:r>
              <a:rPr lang="en-US" dirty="0" smtClean="0"/>
              <a:t> 17,748 occurrences, 3.34% geo-referenced. </a:t>
            </a:r>
          </a:p>
          <a:p>
            <a:r>
              <a:rPr lang="en-US" dirty="0" smtClean="0">
                <a:hlinkClick r:id="rId6"/>
              </a:rPr>
              <a:t>Australia</a:t>
            </a:r>
            <a:r>
              <a:rPr lang="en-US" dirty="0" smtClean="0"/>
              <a:t> 17,258 occurrences, 59.67% geo-referenced. </a:t>
            </a:r>
          </a:p>
          <a:p>
            <a:r>
              <a:rPr lang="en-US" dirty="0" smtClean="0"/>
              <a:t>--</a:t>
            </a:r>
          </a:p>
          <a:p>
            <a:r>
              <a:rPr lang="en-US" dirty="0" smtClean="0"/>
              <a:t>Myanmar</a:t>
            </a:r>
          </a:p>
          <a:p>
            <a:r>
              <a:rPr lang="en-US" dirty="0" smtClean="0">
                <a:hlinkClick r:id="rId5"/>
              </a:rPr>
              <a:t>United States</a:t>
            </a:r>
            <a:r>
              <a:rPr lang="en-US" dirty="0" smtClean="0"/>
              <a:t> 101,351 occurrences, 64.85% geo-referenced. </a:t>
            </a:r>
          </a:p>
          <a:p>
            <a:r>
              <a:rPr lang="en-US" dirty="0" smtClean="0">
                <a:hlinkClick r:id="rId4"/>
              </a:rPr>
              <a:t>United Kingdom</a:t>
            </a:r>
            <a:r>
              <a:rPr lang="en-US" dirty="0" smtClean="0"/>
              <a:t> 50,406 occurrences, 12.36% geo-referenced. </a:t>
            </a:r>
          </a:p>
          <a:p>
            <a:r>
              <a:rPr lang="en-US" dirty="0" smtClean="0">
                <a:hlinkClick r:id="rId10"/>
              </a:rPr>
              <a:t>Sweden</a:t>
            </a:r>
            <a:r>
              <a:rPr lang="en-US" dirty="0" smtClean="0"/>
              <a:t> 6,018 occurrences, 5.50% geo-referenced. </a:t>
            </a:r>
          </a:p>
          <a:p>
            <a:r>
              <a:rPr lang="en-US" dirty="0" smtClean="0">
                <a:hlinkClick r:id="rId9"/>
              </a:rPr>
              <a:t>France</a:t>
            </a:r>
            <a:r>
              <a:rPr lang="en-US" dirty="0" smtClean="0"/>
              <a:t> 4,784 occurrences, 4.10% geo-referenced. </a:t>
            </a:r>
          </a:p>
          <a:p>
            <a:r>
              <a:rPr lang="en-US" dirty="0" smtClean="0">
                <a:hlinkClick r:id="rId3"/>
              </a:rPr>
              <a:t>Netherlands</a:t>
            </a:r>
            <a:r>
              <a:rPr lang="en-US" dirty="0" smtClean="0"/>
              <a:t> 3,651 occurrences, 5.67% geo-referenced. </a:t>
            </a:r>
          </a:p>
          <a:p>
            <a:r>
              <a:rPr lang="en-US" dirty="0" smtClean="0">
                <a:hlinkClick r:id="rId7"/>
              </a:rPr>
              <a:t>Germany</a:t>
            </a:r>
            <a:r>
              <a:rPr lang="en-US" dirty="0" smtClean="0"/>
              <a:t> 2,911 occurrences, 41.29% geo-referenced. </a:t>
            </a:r>
          </a:p>
          <a:p>
            <a:r>
              <a:rPr lang="en-US" dirty="0" smtClean="0"/>
              <a:t>--</a:t>
            </a:r>
          </a:p>
          <a:p>
            <a:r>
              <a:rPr lang="en-US" dirty="0" smtClean="0"/>
              <a:t>Philippines</a:t>
            </a:r>
          </a:p>
          <a:p>
            <a:r>
              <a:rPr lang="en-US" dirty="0" smtClean="0">
                <a:hlinkClick r:id="rId5"/>
              </a:rPr>
              <a:t>United States</a:t>
            </a:r>
            <a:r>
              <a:rPr lang="en-US" dirty="0" smtClean="0"/>
              <a:t> 942,498 occurrences, 37.54% geo-referenced. </a:t>
            </a:r>
          </a:p>
          <a:p>
            <a:r>
              <a:rPr lang="en-US" dirty="0" smtClean="0">
                <a:hlinkClick r:id="rId9"/>
              </a:rPr>
              <a:t>France</a:t>
            </a:r>
            <a:r>
              <a:rPr lang="en-US" dirty="0" smtClean="0"/>
              <a:t> 176,606 occurrences, 78.77% geo-referenced. </a:t>
            </a:r>
          </a:p>
          <a:p>
            <a:r>
              <a:rPr lang="en-US" dirty="0" smtClean="0">
                <a:hlinkClick r:id="rId3"/>
              </a:rPr>
              <a:t>Netherlands</a:t>
            </a:r>
            <a:r>
              <a:rPr lang="en-US" dirty="0" smtClean="0"/>
              <a:t> 123,444 occurrences, 24.37% geo-referenced. </a:t>
            </a:r>
          </a:p>
          <a:p>
            <a:r>
              <a:rPr lang="en-US" dirty="0" smtClean="0">
                <a:hlinkClick r:id="rId4"/>
              </a:rPr>
              <a:t>United Kingdom</a:t>
            </a:r>
            <a:r>
              <a:rPr lang="en-US" dirty="0" smtClean="0"/>
              <a:t> 102,210 occurrences, 46.30% geo-referenced. </a:t>
            </a:r>
          </a:p>
          <a:p>
            <a:r>
              <a:rPr lang="en-US" dirty="0" smtClean="0">
                <a:hlinkClick r:id="rId10"/>
              </a:rPr>
              <a:t>Sweden</a:t>
            </a:r>
            <a:r>
              <a:rPr lang="en-US" dirty="0" smtClean="0"/>
              <a:t> 37,508 occurrences, 16.69% geo-referenced. </a:t>
            </a:r>
          </a:p>
          <a:p>
            <a:r>
              <a:rPr lang="en-US" dirty="0" smtClean="0">
                <a:hlinkClick r:id="rId7"/>
              </a:rPr>
              <a:t>Germany</a:t>
            </a:r>
            <a:r>
              <a:rPr lang="en-US" dirty="0" smtClean="0"/>
              <a:t> 36,947 occurrences, 56.89% geo-referenced. </a:t>
            </a:r>
          </a:p>
          <a:p>
            <a:r>
              <a:rPr lang="en-US" dirty="0" smtClean="0"/>
              <a:t>--</a:t>
            </a:r>
          </a:p>
          <a:p>
            <a:r>
              <a:rPr lang="en-US" dirty="0" smtClean="0"/>
              <a:t>Singapore</a:t>
            </a:r>
          </a:p>
          <a:p>
            <a:r>
              <a:rPr lang="en-US" dirty="0" smtClean="0">
                <a:hlinkClick r:id="rId5"/>
              </a:rPr>
              <a:t>United States</a:t>
            </a:r>
            <a:r>
              <a:rPr lang="en-US" dirty="0" smtClean="0"/>
              <a:t> 57,267 occurrences, 73.50% geo-referenced. </a:t>
            </a:r>
          </a:p>
          <a:p>
            <a:r>
              <a:rPr lang="en-US" dirty="0" smtClean="0">
                <a:hlinkClick r:id="rId4"/>
              </a:rPr>
              <a:t>United Kingdom</a:t>
            </a:r>
            <a:r>
              <a:rPr lang="en-US" dirty="0" smtClean="0"/>
              <a:t> 21,130 occurrences, 28.99% geo-referenced. </a:t>
            </a:r>
          </a:p>
          <a:p>
            <a:r>
              <a:rPr lang="en-US" dirty="0" smtClean="0">
                <a:hlinkClick r:id="rId3"/>
              </a:rPr>
              <a:t>Netherlands</a:t>
            </a:r>
            <a:r>
              <a:rPr lang="en-US" dirty="0" smtClean="0"/>
              <a:t> 5,537 occurrences, 6.28% geo-referenced. </a:t>
            </a:r>
          </a:p>
          <a:p>
            <a:r>
              <a:rPr lang="en-US" dirty="0" smtClean="0">
                <a:hlinkClick r:id="rId6"/>
              </a:rPr>
              <a:t>Australia</a:t>
            </a:r>
            <a:r>
              <a:rPr lang="en-US" dirty="0" smtClean="0"/>
              <a:t> 2,651 occurrences, 69.03% geo-referenced. </a:t>
            </a:r>
          </a:p>
          <a:p>
            <a:r>
              <a:rPr lang="en-US" dirty="0" smtClean="0">
                <a:hlinkClick r:id="rId7"/>
              </a:rPr>
              <a:t>Germany</a:t>
            </a:r>
            <a:r>
              <a:rPr lang="en-US" dirty="0" smtClean="0"/>
              <a:t> 2,379 occurrences, 62.46% geo-referenced. </a:t>
            </a:r>
          </a:p>
          <a:p>
            <a:r>
              <a:rPr lang="en-US" dirty="0" smtClean="0">
                <a:hlinkClick r:id="rId9"/>
              </a:rPr>
              <a:t>France</a:t>
            </a:r>
            <a:r>
              <a:rPr lang="en-US" dirty="0" smtClean="0"/>
              <a:t> 2,254 occurrences, 10.20% geo-referenced. </a:t>
            </a:r>
          </a:p>
          <a:p>
            <a:r>
              <a:rPr lang="en-US" dirty="0" smtClean="0"/>
              <a:t>--</a:t>
            </a:r>
          </a:p>
          <a:p>
            <a:r>
              <a:rPr lang="en-US" dirty="0" smtClean="0"/>
              <a:t>Thailand</a:t>
            </a:r>
          </a:p>
          <a:p>
            <a:r>
              <a:rPr lang="en-US" dirty="0" smtClean="0">
                <a:hlinkClick r:id="rId5"/>
              </a:rPr>
              <a:t>United States</a:t>
            </a:r>
            <a:r>
              <a:rPr lang="en-US" dirty="0" smtClean="0"/>
              <a:t> 404,764 occurrences, 70.59% geo-referenced. </a:t>
            </a:r>
          </a:p>
          <a:p>
            <a:r>
              <a:rPr lang="en-US" dirty="0" smtClean="0">
                <a:hlinkClick r:id="rId4"/>
              </a:rPr>
              <a:t>United Kingdom</a:t>
            </a:r>
            <a:r>
              <a:rPr lang="en-US" dirty="0" smtClean="0"/>
              <a:t> 265,199 occurrences, 74.64% geo-referenced. </a:t>
            </a:r>
          </a:p>
          <a:p>
            <a:r>
              <a:rPr lang="en-US" dirty="0" smtClean="0">
                <a:hlinkClick r:id="rId8"/>
              </a:rPr>
              <a:t>Japan</a:t>
            </a:r>
            <a:r>
              <a:rPr lang="en-US" dirty="0" smtClean="0"/>
              <a:t> 114,223 occurrences, 0.69% geo-referenced. </a:t>
            </a:r>
          </a:p>
          <a:p>
            <a:r>
              <a:rPr lang="en-US" dirty="0" smtClean="0">
                <a:hlinkClick r:id="rId3"/>
              </a:rPr>
              <a:t>Netherlands</a:t>
            </a:r>
            <a:r>
              <a:rPr lang="en-US" dirty="0" smtClean="0"/>
              <a:t> 109,722 occurrences, 23.45% geo-referenced. </a:t>
            </a:r>
          </a:p>
          <a:p>
            <a:r>
              <a:rPr lang="en-US" dirty="0" smtClean="0">
                <a:hlinkClick r:id="rId9"/>
              </a:rPr>
              <a:t>France</a:t>
            </a:r>
            <a:r>
              <a:rPr lang="en-US" dirty="0" smtClean="0"/>
              <a:t> 44,708 occurrences, 18.18% geo-referenced. </a:t>
            </a:r>
          </a:p>
          <a:p>
            <a:r>
              <a:rPr lang="en-US" dirty="0" smtClean="0">
                <a:hlinkClick r:id="rId7"/>
              </a:rPr>
              <a:t>Germany</a:t>
            </a:r>
            <a:r>
              <a:rPr lang="en-US" dirty="0" smtClean="0"/>
              <a:t> 15,086 occurrences, 30.94% geo-referenced. </a:t>
            </a:r>
          </a:p>
          <a:p>
            <a:r>
              <a:rPr lang="en-US" dirty="0" smtClean="0"/>
              <a:t>--</a:t>
            </a:r>
          </a:p>
          <a:p>
            <a:r>
              <a:rPr lang="en-US" dirty="0" smtClean="0"/>
              <a:t>Vietnam</a:t>
            </a:r>
          </a:p>
          <a:p>
            <a:r>
              <a:rPr lang="en-US" dirty="0" smtClean="0">
                <a:hlinkClick r:id="rId9"/>
              </a:rPr>
              <a:t>France</a:t>
            </a:r>
            <a:r>
              <a:rPr lang="en-US" dirty="0" smtClean="0"/>
              <a:t> 186,598 occurrences, 5.15% geo-referenced. </a:t>
            </a:r>
          </a:p>
          <a:p>
            <a:r>
              <a:rPr lang="en-US" dirty="0" smtClean="0">
                <a:hlinkClick r:id="rId5"/>
              </a:rPr>
              <a:t>United States</a:t>
            </a:r>
            <a:r>
              <a:rPr lang="en-US" dirty="0" smtClean="0"/>
              <a:t> 136,999 occurrences, 65.04% geo-referenced. </a:t>
            </a:r>
          </a:p>
          <a:p>
            <a:r>
              <a:rPr lang="en-US" dirty="0" smtClean="0">
                <a:hlinkClick r:id="rId11"/>
              </a:rPr>
              <a:t>Canada</a:t>
            </a:r>
            <a:r>
              <a:rPr lang="en-US" dirty="0" smtClean="0"/>
              <a:t> 48,148 occurrences, 90.19% geo-referenced. </a:t>
            </a:r>
          </a:p>
          <a:p>
            <a:r>
              <a:rPr lang="en-US" dirty="0" smtClean="0">
                <a:hlinkClick r:id="rId4"/>
              </a:rPr>
              <a:t>United Kingdom</a:t>
            </a:r>
            <a:r>
              <a:rPr lang="en-US" dirty="0" smtClean="0"/>
              <a:t> 26,058 occurrences, 25.36% geo-referenced. </a:t>
            </a:r>
          </a:p>
          <a:p>
            <a:r>
              <a:rPr lang="en-US" dirty="0" smtClean="0">
                <a:hlinkClick r:id="rId3"/>
              </a:rPr>
              <a:t>Netherlands</a:t>
            </a:r>
            <a:r>
              <a:rPr lang="en-US" dirty="0" smtClean="0"/>
              <a:t> 18,643 occurrences, 21.87% geo-referenced. </a:t>
            </a:r>
          </a:p>
          <a:p>
            <a:r>
              <a:rPr lang="en-US" dirty="0" smtClean="0">
                <a:hlinkClick r:id="rId7"/>
              </a:rPr>
              <a:t>Germany</a:t>
            </a:r>
            <a:r>
              <a:rPr lang="en-US" dirty="0" smtClean="0"/>
              <a:t> 14,488 occurrences, 84.12% geo-referenced. </a:t>
            </a:r>
          </a:p>
          <a:p>
            <a:r>
              <a:rPr lang="en-US" dirty="0" smtClean="0"/>
              <a:t>--</a:t>
            </a:r>
          </a:p>
          <a:p>
            <a:pPr marL="0" marR="0" indent="0" algn="l" defTabSz="519883" rtl="0" eaLnBrk="1" fontAlgn="auto" latinLnBrk="0" hangingPunct="1">
              <a:lnSpc>
                <a:spcPct val="100000"/>
              </a:lnSpc>
              <a:spcBef>
                <a:spcPts val="0"/>
              </a:spcBef>
              <a:spcAft>
                <a:spcPts val="0"/>
              </a:spcAft>
              <a:buClrTx/>
              <a:buSzTx/>
              <a:buFontTx/>
              <a:buNone/>
              <a:tabLst/>
              <a:defRPr/>
            </a:pPr>
            <a:endParaRPr lang="en-US" dirty="0">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B11D-47DB-364A-B8B9-9087F254D5E9}" type="slidenum">
              <a:rPr lang="en-US" sz="1200"/>
              <a:pPr eaLnBrk="1" hangingPunct="1"/>
              <a:t>26</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Indonesia</a:t>
            </a:r>
            <a:r>
              <a:rPr lang="en-US" dirty="0" smtClean="0"/>
              <a:t> </a:t>
            </a:r>
            <a:r>
              <a:rPr lang="en-US" dirty="0" smtClean="0">
                <a:latin typeface="Calibri" charset="0"/>
              </a:rPr>
              <a:t>: http://www.gbif.org/country/ID/summary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Thailand</a:t>
            </a:r>
            <a:r>
              <a:rPr lang="en-US" dirty="0" smtClean="0"/>
              <a:t> </a:t>
            </a:r>
            <a:r>
              <a:rPr lang="en-US" dirty="0" smtClean="0">
                <a:latin typeface="Calibri" charset="0"/>
              </a:rPr>
              <a:t>: http://www.gbif.org/country/TH/summary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Malaysia</a:t>
            </a:r>
            <a:r>
              <a:rPr lang="en-US" dirty="0" smtClean="0"/>
              <a:t> </a:t>
            </a:r>
            <a:r>
              <a:rPr lang="en-US" dirty="0" smtClean="0">
                <a:latin typeface="Calibri" charset="0"/>
              </a:rPr>
              <a:t>: http://www.gbif.org/country/MY/summary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Philippines </a:t>
            </a:r>
            <a:r>
              <a:rPr lang="en-US" dirty="0" smtClean="0">
                <a:latin typeface="Calibri" charset="0"/>
              </a:rPr>
              <a:t>: http://www.gbif.org/country/PH/summary </a:t>
            </a:r>
            <a:endParaRPr lang="en-US" sz="1400" b="0" i="0" u="none" strike="noStrike" kern="1200" dirty="0" smtClean="0">
              <a:solidFill>
                <a:schemeClr val="tx1"/>
              </a:solidFill>
              <a:effectLst/>
              <a:latin typeface="+mn-lt"/>
              <a:ea typeface="+mn-ea"/>
              <a:cs typeface="+mn-cs"/>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Singapore</a:t>
            </a:r>
            <a:r>
              <a:rPr lang="en-US" dirty="0" smtClean="0"/>
              <a:t> </a:t>
            </a:r>
            <a:r>
              <a:rPr lang="en-US" dirty="0" smtClean="0">
                <a:latin typeface="Calibri" charset="0"/>
              </a:rPr>
              <a:t>: http://www.gbif.org/country/SG/summary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Vietnam</a:t>
            </a:r>
            <a:r>
              <a:rPr lang="en-US" dirty="0" smtClean="0"/>
              <a:t> </a:t>
            </a:r>
            <a:r>
              <a:rPr lang="en-US" dirty="0" smtClean="0">
                <a:latin typeface="Calibri" charset="0"/>
              </a:rPr>
              <a:t>: http://www.gbif.org/country/VN/summary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Brunei </a:t>
            </a:r>
            <a:r>
              <a:rPr lang="en-US" sz="1400" b="0" i="0" u="none" strike="noStrike" kern="1200" dirty="0" err="1" smtClean="0">
                <a:solidFill>
                  <a:schemeClr val="tx1"/>
                </a:solidFill>
                <a:effectLst/>
                <a:latin typeface="+mn-lt"/>
                <a:ea typeface="+mn-ea"/>
                <a:cs typeface="+mn-cs"/>
              </a:rPr>
              <a:t>Darussalem</a:t>
            </a:r>
            <a:r>
              <a:rPr lang="en-US" dirty="0" smtClean="0"/>
              <a:t> </a:t>
            </a:r>
            <a:r>
              <a:rPr lang="en-US" dirty="0" smtClean="0">
                <a:latin typeface="Calibri" charset="0"/>
              </a:rPr>
              <a:t>: http://www.gbif.org/country/BN/summary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Laos PDR</a:t>
            </a:r>
            <a:r>
              <a:rPr lang="en-US" dirty="0" smtClean="0"/>
              <a:t> </a:t>
            </a:r>
            <a:r>
              <a:rPr lang="en-US" dirty="0" smtClean="0">
                <a:latin typeface="Calibri" charset="0"/>
              </a:rPr>
              <a:t>: http://www.gbif.org/country/LA/summary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Cambodia</a:t>
            </a:r>
            <a:r>
              <a:rPr lang="en-US" dirty="0" smtClean="0"/>
              <a:t> </a:t>
            </a:r>
            <a:r>
              <a:rPr lang="en-US" dirty="0" smtClean="0">
                <a:latin typeface="Calibri" charset="0"/>
              </a:rPr>
              <a:t>: http://www.gbif.org/country/KH/summary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Myanmar</a:t>
            </a:r>
            <a:r>
              <a:rPr lang="en-US" dirty="0" smtClean="0"/>
              <a:t> </a:t>
            </a:r>
            <a:r>
              <a:rPr lang="en-US" dirty="0" smtClean="0">
                <a:latin typeface="Calibri" charset="0"/>
              </a:rPr>
              <a:t>: http://www.gbif.org/country/MM/summary </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a:t>
            </a:r>
            <a:r>
              <a:rPr lang="en-US" baseline="0" dirty="0" smtClean="0">
                <a:latin typeface="Calibri" charset="0"/>
              </a:rPr>
              <a:t> t</a:t>
            </a:r>
            <a:r>
              <a:rPr lang="en-US" dirty="0" smtClean="0">
                <a:latin typeface="Calibri" charset="0"/>
              </a:rPr>
              <a:t>otal 2 datasets and 554 occurrence records published in GBIF from ASEAN countries</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 total 4,7 million species occurrence records published in GBIF with locality in the ASEAN region</a:t>
            </a:r>
            <a:endParaRPr lang="en-US" dirty="0">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B11D-47DB-364A-B8B9-9087F254D5E9}" type="slidenum">
              <a:rPr lang="en-US" sz="1200"/>
              <a:pPr eaLnBrk="1" hangingPunct="1"/>
              <a:t>27</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Indonesia</a:t>
            </a:r>
            <a:r>
              <a:rPr lang="en-US" dirty="0" smtClean="0"/>
              <a:t> </a:t>
            </a:r>
            <a:r>
              <a:rPr lang="en-US" dirty="0" smtClean="0">
                <a:latin typeface="Calibri" charset="0"/>
              </a:rPr>
              <a:t>: http://www.gbif.org/country/ID/summary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Thailand</a:t>
            </a:r>
            <a:r>
              <a:rPr lang="en-US" dirty="0" smtClean="0"/>
              <a:t> </a:t>
            </a:r>
            <a:r>
              <a:rPr lang="en-US" dirty="0" smtClean="0">
                <a:latin typeface="Calibri" charset="0"/>
              </a:rPr>
              <a:t>: http://www.gbif.org/country/TH/summary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Malaysia</a:t>
            </a:r>
            <a:r>
              <a:rPr lang="en-US" dirty="0" smtClean="0"/>
              <a:t> </a:t>
            </a:r>
            <a:r>
              <a:rPr lang="en-US" dirty="0" smtClean="0">
                <a:latin typeface="Calibri" charset="0"/>
              </a:rPr>
              <a:t>: http://www.gbif.org/country/MY/summary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Philippines </a:t>
            </a:r>
            <a:r>
              <a:rPr lang="en-US" dirty="0" smtClean="0">
                <a:latin typeface="Calibri" charset="0"/>
              </a:rPr>
              <a:t>: http://www.gbif.org/country/PH/summary </a:t>
            </a:r>
            <a:endParaRPr lang="en-US" sz="1400" b="0" i="0" u="none" strike="noStrike" kern="1200" dirty="0" smtClean="0">
              <a:solidFill>
                <a:schemeClr val="tx1"/>
              </a:solidFill>
              <a:effectLst/>
              <a:latin typeface="+mn-lt"/>
              <a:ea typeface="+mn-ea"/>
              <a:cs typeface="+mn-cs"/>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Singapore</a:t>
            </a:r>
            <a:r>
              <a:rPr lang="en-US" dirty="0" smtClean="0"/>
              <a:t> </a:t>
            </a:r>
            <a:r>
              <a:rPr lang="en-US" dirty="0" smtClean="0">
                <a:latin typeface="Calibri" charset="0"/>
              </a:rPr>
              <a:t>: http://www.gbif.org/country/SG/summary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Vietnam</a:t>
            </a:r>
            <a:r>
              <a:rPr lang="en-US" dirty="0" smtClean="0"/>
              <a:t> </a:t>
            </a:r>
            <a:r>
              <a:rPr lang="en-US" dirty="0" smtClean="0">
                <a:latin typeface="Calibri" charset="0"/>
              </a:rPr>
              <a:t>: http://www.gbif.org/country/VN/summary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Brunei </a:t>
            </a:r>
            <a:r>
              <a:rPr lang="en-US" sz="1400" b="0" i="0" u="none" strike="noStrike" kern="1200" dirty="0" err="1" smtClean="0">
                <a:solidFill>
                  <a:schemeClr val="tx1"/>
                </a:solidFill>
                <a:effectLst/>
                <a:latin typeface="+mn-lt"/>
                <a:ea typeface="+mn-ea"/>
                <a:cs typeface="+mn-cs"/>
              </a:rPr>
              <a:t>Darussalem</a:t>
            </a:r>
            <a:r>
              <a:rPr lang="en-US" dirty="0" smtClean="0"/>
              <a:t> </a:t>
            </a:r>
            <a:r>
              <a:rPr lang="en-US" dirty="0" smtClean="0">
                <a:latin typeface="Calibri" charset="0"/>
              </a:rPr>
              <a:t>: http://www.gbif.org/country/BN/summary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Laos PDR</a:t>
            </a:r>
            <a:r>
              <a:rPr lang="en-US" dirty="0" smtClean="0"/>
              <a:t> </a:t>
            </a:r>
            <a:r>
              <a:rPr lang="en-US" dirty="0" smtClean="0">
                <a:latin typeface="Calibri" charset="0"/>
              </a:rPr>
              <a:t>: http://www.gbif.org/country/LA/summary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Cambodia</a:t>
            </a:r>
            <a:r>
              <a:rPr lang="en-US" dirty="0" smtClean="0"/>
              <a:t> </a:t>
            </a:r>
            <a:r>
              <a:rPr lang="en-US" dirty="0" smtClean="0">
                <a:latin typeface="Calibri" charset="0"/>
              </a:rPr>
              <a:t>: http://www.gbif.org/country/KH/summary </a:t>
            </a:r>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sz="1400" b="0" i="0" u="none" strike="noStrike" kern="1200" dirty="0" smtClean="0">
                <a:solidFill>
                  <a:schemeClr val="tx1"/>
                </a:solidFill>
                <a:effectLst/>
                <a:latin typeface="+mn-lt"/>
                <a:ea typeface="+mn-ea"/>
                <a:cs typeface="+mn-cs"/>
              </a:rPr>
              <a:t>Myanmar</a:t>
            </a:r>
            <a:r>
              <a:rPr lang="en-US" dirty="0" smtClean="0"/>
              <a:t> </a:t>
            </a:r>
            <a:r>
              <a:rPr lang="en-US" dirty="0" smtClean="0">
                <a:latin typeface="Calibri" charset="0"/>
              </a:rPr>
              <a:t>: http://www.gbif.org/country/MM/summary </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a:t>
            </a:r>
            <a:r>
              <a:rPr lang="en-US" baseline="0" dirty="0" smtClean="0">
                <a:latin typeface="Calibri" charset="0"/>
              </a:rPr>
              <a:t> t</a:t>
            </a:r>
            <a:r>
              <a:rPr lang="en-US" dirty="0" smtClean="0">
                <a:latin typeface="Calibri" charset="0"/>
              </a:rPr>
              <a:t>otal 2 datasets and 554 occurrence records published in GBIF from ASEAN countries</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 total 4,7 million species occurrence records published in GBIF with locality in the ASEAN region</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Brunei</a:t>
            </a:r>
          </a:p>
          <a:p>
            <a:r>
              <a:rPr lang="en-US" dirty="0" smtClean="0">
                <a:hlinkClick r:id="rId3"/>
              </a:rPr>
              <a:t>Netherlands</a:t>
            </a:r>
            <a:r>
              <a:rPr lang="en-US" dirty="0" smtClean="0"/>
              <a:t> 15,580 occurrences, 28.69% geo-referenced. </a:t>
            </a:r>
          </a:p>
          <a:p>
            <a:r>
              <a:rPr lang="en-US" dirty="0" smtClean="0">
                <a:hlinkClick r:id="rId4"/>
              </a:rPr>
              <a:t>United Kingdom</a:t>
            </a:r>
            <a:r>
              <a:rPr lang="en-US" dirty="0" smtClean="0"/>
              <a:t> 9,572 occurrences, 75.13% geo-referenced. </a:t>
            </a:r>
          </a:p>
          <a:p>
            <a:r>
              <a:rPr lang="en-US" dirty="0" smtClean="0">
                <a:hlinkClick r:id="rId5"/>
              </a:rPr>
              <a:t>United States</a:t>
            </a:r>
            <a:r>
              <a:rPr lang="en-US" dirty="0" smtClean="0"/>
              <a:t> 4,696 occurrences, 37.50% geo-referenced. </a:t>
            </a:r>
          </a:p>
          <a:p>
            <a:r>
              <a:rPr lang="en-US" dirty="0" smtClean="0">
                <a:hlinkClick r:id="rId6"/>
              </a:rPr>
              <a:t>Australia</a:t>
            </a:r>
            <a:r>
              <a:rPr lang="en-US" dirty="0" smtClean="0"/>
              <a:t> 1,497 occurrences, 67.54% geo-referenced. </a:t>
            </a:r>
          </a:p>
          <a:p>
            <a:r>
              <a:rPr lang="en-US" dirty="0" smtClean="0">
                <a:hlinkClick r:id="rId7"/>
              </a:rPr>
              <a:t>Germany</a:t>
            </a:r>
            <a:r>
              <a:rPr lang="en-US" dirty="0" smtClean="0"/>
              <a:t> 253 occurrences, 64.03% geo-referenced. </a:t>
            </a:r>
          </a:p>
          <a:p>
            <a:r>
              <a:rPr lang="en-US" dirty="0" smtClean="0">
                <a:hlinkClick r:id="rId8"/>
              </a:rPr>
              <a:t>Japan</a:t>
            </a:r>
            <a:r>
              <a:rPr lang="en-US" dirty="0" smtClean="0"/>
              <a:t> 127 occurrences, 77.95%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Cambodia</a:t>
            </a:r>
          </a:p>
          <a:p>
            <a:r>
              <a:rPr lang="en-US" dirty="0" smtClean="0">
                <a:hlinkClick r:id="rId5"/>
              </a:rPr>
              <a:t>United States</a:t>
            </a:r>
            <a:r>
              <a:rPr lang="en-US" dirty="0" smtClean="0"/>
              <a:t> 48,468 occurrences, 85.80% geo-referenced. </a:t>
            </a:r>
          </a:p>
          <a:p>
            <a:r>
              <a:rPr lang="en-US" dirty="0" smtClean="0">
                <a:hlinkClick r:id="rId9"/>
              </a:rPr>
              <a:t>France</a:t>
            </a:r>
            <a:r>
              <a:rPr lang="en-US" dirty="0" smtClean="0"/>
              <a:t> 42,662 occurrences, 15.82% geo-referenced. </a:t>
            </a:r>
          </a:p>
          <a:p>
            <a:r>
              <a:rPr lang="en-US" dirty="0" smtClean="0">
                <a:hlinkClick r:id="rId4"/>
              </a:rPr>
              <a:t>United Kingdom</a:t>
            </a:r>
            <a:r>
              <a:rPr lang="en-US" dirty="0" smtClean="0"/>
              <a:t> 5,341 occurrences, 39.75% geo-referenced. </a:t>
            </a:r>
          </a:p>
          <a:p>
            <a:r>
              <a:rPr lang="en-US" dirty="0" smtClean="0">
                <a:hlinkClick r:id="rId3"/>
              </a:rPr>
              <a:t>Netherlands</a:t>
            </a:r>
            <a:r>
              <a:rPr lang="en-US" dirty="0" smtClean="0"/>
              <a:t> 3,320 occurrences, 18.13% geo-referenced. </a:t>
            </a:r>
          </a:p>
          <a:p>
            <a:r>
              <a:rPr lang="en-US" dirty="0" smtClean="0">
                <a:hlinkClick r:id="rId8"/>
              </a:rPr>
              <a:t>Japan</a:t>
            </a:r>
            <a:r>
              <a:rPr lang="en-US" dirty="0" smtClean="0"/>
              <a:t> 1,784 occurrences, 23.37% geo-referenced. </a:t>
            </a:r>
          </a:p>
          <a:p>
            <a:r>
              <a:rPr lang="en-US" dirty="0" smtClean="0">
                <a:hlinkClick r:id="rId6"/>
              </a:rPr>
              <a:t>Australia</a:t>
            </a:r>
            <a:r>
              <a:rPr lang="en-US" dirty="0" smtClean="0"/>
              <a:t> 821 occurrences, 87.09%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Indonesia</a:t>
            </a:r>
          </a:p>
          <a:p>
            <a:r>
              <a:rPr lang="en-US" dirty="0" smtClean="0">
                <a:hlinkClick r:id="rId3"/>
              </a:rPr>
              <a:t>Netherlands</a:t>
            </a:r>
            <a:r>
              <a:rPr lang="en-US" dirty="0" smtClean="0"/>
              <a:t> 918,016 occurrences, 19.61% geo-referenced. </a:t>
            </a:r>
          </a:p>
          <a:p>
            <a:r>
              <a:rPr lang="en-US" dirty="0" smtClean="0">
                <a:hlinkClick r:id="rId5"/>
              </a:rPr>
              <a:t>United States</a:t>
            </a:r>
            <a:r>
              <a:rPr lang="en-US" dirty="0" smtClean="0"/>
              <a:t> 520,598 occurrences, 47.58% geo-referenced. </a:t>
            </a:r>
          </a:p>
          <a:p>
            <a:r>
              <a:rPr lang="en-US" dirty="0" smtClean="0">
                <a:hlinkClick r:id="rId4"/>
              </a:rPr>
              <a:t>United Kingdom</a:t>
            </a:r>
            <a:r>
              <a:rPr lang="en-US" dirty="0" smtClean="0"/>
              <a:t> 222,625 occurrences, 53.30% geo-referenced. </a:t>
            </a:r>
          </a:p>
          <a:p>
            <a:r>
              <a:rPr lang="en-US" dirty="0" smtClean="0">
                <a:hlinkClick r:id="rId6"/>
              </a:rPr>
              <a:t>Australia</a:t>
            </a:r>
            <a:r>
              <a:rPr lang="en-US" dirty="0" smtClean="0"/>
              <a:t> 93,148 occurrences, 79.81% geo-referenced. </a:t>
            </a:r>
          </a:p>
          <a:p>
            <a:r>
              <a:rPr lang="en-US" dirty="0" smtClean="0">
                <a:hlinkClick r:id="rId9"/>
              </a:rPr>
              <a:t>France</a:t>
            </a:r>
            <a:r>
              <a:rPr lang="en-US" dirty="0" smtClean="0"/>
              <a:t> 91,953 occurrences, 27.02% geo-referenced. </a:t>
            </a:r>
          </a:p>
          <a:p>
            <a:r>
              <a:rPr lang="en-US" dirty="0" smtClean="0">
                <a:hlinkClick r:id="rId7"/>
              </a:rPr>
              <a:t>Germany</a:t>
            </a:r>
            <a:r>
              <a:rPr lang="en-US" dirty="0" smtClean="0"/>
              <a:t> 37,214 occurrences, 27.66% geo-referenced. </a:t>
            </a:r>
            <a:endParaRPr lang="en-US" dirty="0" smtClean="0">
              <a:latin typeface="Calibri" charset="0"/>
            </a:endParaRP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a:t>
            </a:r>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latin typeface="Calibri" charset="0"/>
              </a:rPr>
              <a:t>Laos PDR</a:t>
            </a:r>
          </a:p>
          <a:p>
            <a:r>
              <a:rPr lang="en-US" dirty="0" smtClean="0">
                <a:hlinkClick r:id="rId5"/>
              </a:rPr>
              <a:t>United States</a:t>
            </a:r>
            <a:r>
              <a:rPr lang="en-US" dirty="0" smtClean="0"/>
              <a:t> 37,017 occurrences, 45.77% geo-referenced. </a:t>
            </a:r>
          </a:p>
          <a:p>
            <a:r>
              <a:rPr lang="en-US" dirty="0" smtClean="0">
                <a:hlinkClick r:id="rId9"/>
              </a:rPr>
              <a:t>France</a:t>
            </a:r>
            <a:r>
              <a:rPr lang="en-US" dirty="0" smtClean="0"/>
              <a:t> 32,655 occurrences, 5.73% geo-referenced. </a:t>
            </a:r>
          </a:p>
          <a:p>
            <a:r>
              <a:rPr lang="en-US" dirty="0" smtClean="0">
                <a:hlinkClick r:id="rId4"/>
              </a:rPr>
              <a:t>United Kingdom</a:t>
            </a:r>
            <a:r>
              <a:rPr lang="en-US" dirty="0" smtClean="0"/>
              <a:t> 19,873 occurrences, 18.40% geo-referenced. </a:t>
            </a:r>
          </a:p>
          <a:p>
            <a:r>
              <a:rPr lang="en-US" dirty="0" smtClean="0">
                <a:hlinkClick r:id="rId3"/>
              </a:rPr>
              <a:t>Netherlands</a:t>
            </a:r>
            <a:r>
              <a:rPr lang="en-US" dirty="0" smtClean="0"/>
              <a:t> 7,098 occurrences, 48.46% geo-referenced. </a:t>
            </a:r>
          </a:p>
          <a:p>
            <a:r>
              <a:rPr lang="en-US" dirty="0" smtClean="0">
                <a:hlinkClick r:id="rId6"/>
              </a:rPr>
              <a:t>Australia</a:t>
            </a:r>
            <a:r>
              <a:rPr lang="en-US" dirty="0" smtClean="0"/>
              <a:t> 4,631 occurrences, 93.91% geo-referenced. </a:t>
            </a:r>
          </a:p>
          <a:p>
            <a:r>
              <a:rPr lang="en-US" dirty="0" smtClean="0">
                <a:hlinkClick r:id="rId7"/>
              </a:rPr>
              <a:t>Germany</a:t>
            </a:r>
            <a:r>
              <a:rPr lang="en-US" dirty="0" smtClean="0"/>
              <a:t> 3,049 occurrences, 60.81% geo-referenced. </a:t>
            </a:r>
            <a:endParaRPr lang="en-US" dirty="0" smtClean="0">
              <a:latin typeface="Calibri" charset="0"/>
            </a:endParaRPr>
          </a:p>
          <a:p>
            <a:r>
              <a:rPr lang="en-US" dirty="0" smtClean="0"/>
              <a:t>--</a:t>
            </a:r>
          </a:p>
          <a:p>
            <a:r>
              <a:rPr lang="en-US" dirty="0" smtClean="0"/>
              <a:t>Malaysia</a:t>
            </a:r>
          </a:p>
          <a:p>
            <a:r>
              <a:rPr lang="en-US" dirty="0" smtClean="0">
                <a:hlinkClick r:id="rId5"/>
              </a:rPr>
              <a:t>United States</a:t>
            </a:r>
            <a:r>
              <a:rPr lang="en-US" dirty="0" smtClean="0"/>
              <a:t> 387,877 occurrences, 54.07% geo-referenced. </a:t>
            </a:r>
          </a:p>
          <a:p>
            <a:r>
              <a:rPr lang="en-US" dirty="0" smtClean="0">
                <a:hlinkClick r:id="rId4"/>
              </a:rPr>
              <a:t>United Kingdom</a:t>
            </a:r>
            <a:r>
              <a:rPr lang="en-US" dirty="0" smtClean="0"/>
              <a:t> 235,067 occurrences, 42.42% geo-referenced. </a:t>
            </a:r>
          </a:p>
          <a:p>
            <a:r>
              <a:rPr lang="en-US" dirty="0" smtClean="0">
                <a:hlinkClick r:id="rId3"/>
              </a:rPr>
              <a:t>Netherlands</a:t>
            </a:r>
            <a:r>
              <a:rPr lang="en-US" dirty="0" smtClean="0"/>
              <a:t> 216,988 occurrences, 15.84% geo-referenced. </a:t>
            </a:r>
          </a:p>
          <a:p>
            <a:r>
              <a:rPr lang="en-US" dirty="0" smtClean="0">
                <a:hlinkClick r:id="rId9"/>
              </a:rPr>
              <a:t>France</a:t>
            </a:r>
            <a:r>
              <a:rPr lang="en-US" dirty="0" smtClean="0"/>
              <a:t> 26,738 occurrences, 6.84% geo-referenced. </a:t>
            </a:r>
          </a:p>
          <a:p>
            <a:r>
              <a:rPr lang="en-US" dirty="0" smtClean="0">
                <a:hlinkClick r:id="rId8"/>
              </a:rPr>
              <a:t>Japan</a:t>
            </a:r>
            <a:r>
              <a:rPr lang="en-US" dirty="0" smtClean="0"/>
              <a:t> 17,748 occurrences, 3.34% geo-referenced. </a:t>
            </a:r>
          </a:p>
          <a:p>
            <a:r>
              <a:rPr lang="en-US" dirty="0" smtClean="0">
                <a:hlinkClick r:id="rId6"/>
              </a:rPr>
              <a:t>Australia</a:t>
            </a:r>
            <a:r>
              <a:rPr lang="en-US" dirty="0" smtClean="0"/>
              <a:t> 17,258 occurrences, 59.67% geo-referenced. </a:t>
            </a:r>
          </a:p>
          <a:p>
            <a:r>
              <a:rPr lang="en-US" dirty="0" smtClean="0"/>
              <a:t>--</a:t>
            </a:r>
          </a:p>
          <a:p>
            <a:r>
              <a:rPr lang="en-US" dirty="0" smtClean="0"/>
              <a:t>Myanmar</a:t>
            </a:r>
          </a:p>
          <a:p>
            <a:r>
              <a:rPr lang="en-US" dirty="0" smtClean="0">
                <a:hlinkClick r:id="rId5"/>
              </a:rPr>
              <a:t>United States</a:t>
            </a:r>
            <a:r>
              <a:rPr lang="en-US" dirty="0" smtClean="0"/>
              <a:t> 101,351 occurrences, 64.85% geo-referenced. </a:t>
            </a:r>
          </a:p>
          <a:p>
            <a:r>
              <a:rPr lang="en-US" dirty="0" smtClean="0">
                <a:hlinkClick r:id="rId4"/>
              </a:rPr>
              <a:t>United Kingdom</a:t>
            </a:r>
            <a:r>
              <a:rPr lang="en-US" dirty="0" smtClean="0"/>
              <a:t> 50,406 occurrences, 12.36% geo-referenced. </a:t>
            </a:r>
          </a:p>
          <a:p>
            <a:r>
              <a:rPr lang="en-US" dirty="0" smtClean="0">
                <a:hlinkClick r:id="rId10"/>
              </a:rPr>
              <a:t>Sweden</a:t>
            </a:r>
            <a:r>
              <a:rPr lang="en-US" dirty="0" smtClean="0"/>
              <a:t> 6,018 occurrences, 5.50% geo-referenced. </a:t>
            </a:r>
          </a:p>
          <a:p>
            <a:r>
              <a:rPr lang="en-US" dirty="0" smtClean="0">
                <a:hlinkClick r:id="rId9"/>
              </a:rPr>
              <a:t>France</a:t>
            </a:r>
            <a:r>
              <a:rPr lang="en-US" dirty="0" smtClean="0"/>
              <a:t> 4,784 occurrences, 4.10% geo-referenced. </a:t>
            </a:r>
          </a:p>
          <a:p>
            <a:r>
              <a:rPr lang="en-US" dirty="0" smtClean="0">
                <a:hlinkClick r:id="rId3"/>
              </a:rPr>
              <a:t>Netherlands</a:t>
            </a:r>
            <a:r>
              <a:rPr lang="en-US" dirty="0" smtClean="0"/>
              <a:t> 3,651 occurrences, 5.67% geo-referenced. </a:t>
            </a:r>
          </a:p>
          <a:p>
            <a:r>
              <a:rPr lang="en-US" dirty="0" smtClean="0">
                <a:hlinkClick r:id="rId7"/>
              </a:rPr>
              <a:t>Germany</a:t>
            </a:r>
            <a:r>
              <a:rPr lang="en-US" dirty="0" smtClean="0"/>
              <a:t> 2,911 occurrences, 41.29% geo-referenced. </a:t>
            </a:r>
          </a:p>
          <a:p>
            <a:r>
              <a:rPr lang="en-US" dirty="0" smtClean="0"/>
              <a:t>--</a:t>
            </a:r>
          </a:p>
          <a:p>
            <a:r>
              <a:rPr lang="en-US" dirty="0" smtClean="0"/>
              <a:t>Philippines</a:t>
            </a:r>
          </a:p>
          <a:p>
            <a:r>
              <a:rPr lang="en-US" dirty="0" smtClean="0">
                <a:hlinkClick r:id="rId5"/>
              </a:rPr>
              <a:t>United States</a:t>
            </a:r>
            <a:r>
              <a:rPr lang="en-US" dirty="0" smtClean="0"/>
              <a:t> 942,498 occurrences, 37.54% geo-referenced. </a:t>
            </a:r>
          </a:p>
          <a:p>
            <a:r>
              <a:rPr lang="en-US" dirty="0" smtClean="0">
                <a:hlinkClick r:id="rId9"/>
              </a:rPr>
              <a:t>France</a:t>
            </a:r>
            <a:r>
              <a:rPr lang="en-US" dirty="0" smtClean="0"/>
              <a:t> 176,606 occurrences, 78.77% geo-referenced. </a:t>
            </a:r>
          </a:p>
          <a:p>
            <a:r>
              <a:rPr lang="en-US" dirty="0" smtClean="0">
                <a:hlinkClick r:id="rId3"/>
              </a:rPr>
              <a:t>Netherlands</a:t>
            </a:r>
            <a:r>
              <a:rPr lang="en-US" dirty="0" smtClean="0"/>
              <a:t> 123,444 occurrences, 24.37% geo-referenced. </a:t>
            </a:r>
          </a:p>
          <a:p>
            <a:r>
              <a:rPr lang="en-US" dirty="0" smtClean="0">
                <a:hlinkClick r:id="rId4"/>
              </a:rPr>
              <a:t>United Kingdom</a:t>
            </a:r>
            <a:r>
              <a:rPr lang="en-US" dirty="0" smtClean="0"/>
              <a:t> 102,210 occurrences, 46.30% geo-referenced. </a:t>
            </a:r>
          </a:p>
          <a:p>
            <a:r>
              <a:rPr lang="en-US" dirty="0" smtClean="0">
                <a:hlinkClick r:id="rId10"/>
              </a:rPr>
              <a:t>Sweden</a:t>
            </a:r>
            <a:r>
              <a:rPr lang="en-US" dirty="0" smtClean="0"/>
              <a:t> 37,508 occurrences, 16.69% geo-referenced. </a:t>
            </a:r>
          </a:p>
          <a:p>
            <a:r>
              <a:rPr lang="en-US" dirty="0" smtClean="0">
                <a:hlinkClick r:id="rId7"/>
              </a:rPr>
              <a:t>Germany</a:t>
            </a:r>
            <a:r>
              <a:rPr lang="en-US" dirty="0" smtClean="0"/>
              <a:t> 36,947 occurrences, 56.89% geo-referenced. </a:t>
            </a:r>
          </a:p>
          <a:p>
            <a:r>
              <a:rPr lang="en-US" dirty="0" smtClean="0"/>
              <a:t>--</a:t>
            </a:r>
          </a:p>
          <a:p>
            <a:r>
              <a:rPr lang="en-US" dirty="0" smtClean="0"/>
              <a:t>Singapore</a:t>
            </a:r>
          </a:p>
          <a:p>
            <a:r>
              <a:rPr lang="en-US" dirty="0" smtClean="0">
                <a:hlinkClick r:id="rId5"/>
              </a:rPr>
              <a:t>United States</a:t>
            </a:r>
            <a:r>
              <a:rPr lang="en-US" dirty="0" smtClean="0"/>
              <a:t> 57,267 occurrences, 73.50% geo-referenced. </a:t>
            </a:r>
          </a:p>
          <a:p>
            <a:r>
              <a:rPr lang="en-US" dirty="0" smtClean="0">
                <a:hlinkClick r:id="rId4"/>
              </a:rPr>
              <a:t>United Kingdom</a:t>
            </a:r>
            <a:r>
              <a:rPr lang="en-US" dirty="0" smtClean="0"/>
              <a:t> 21,130 occurrences, 28.99% geo-referenced. </a:t>
            </a:r>
          </a:p>
          <a:p>
            <a:r>
              <a:rPr lang="en-US" dirty="0" smtClean="0">
                <a:hlinkClick r:id="rId3"/>
              </a:rPr>
              <a:t>Netherlands</a:t>
            </a:r>
            <a:r>
              <a:rPr lang="en-US" dirty="0" smtClean="0"/>
              <a:t> 5,537 occurrences, 6.28% geo-referenced. </a:t>
            </a:r>
          </a:p>
          <a:p>
            <a:r>
              <a:rPr lang="en-US" dirty="0" smtClean="0">
                <a:hlinkClick r:id="rId6"/>
              </a:rPr>
              <a:t>Australia</a:t>
            </a:r>
            <a:r>
              <a:rPr lang="en-US" dirty="0" smtClean="0"/>
              <a:t> 2,651 occurrences, 69.03% geo-referenced. </a:t>
            </a:r>
          </a:p>
          <a:p>
            <a:r>
              <a:rPr lang="en-US" dirty="0" smtClean="0">
                <a:hlinkClick r:id="rId7"/>
              </a:rPr>
              <a:t>Germany</a:t>
            </a:r>
            <a:r>
              <a:rPr lang="en-US" dirty="0" smtClean="0"/>
              <a:t> 2,379 occurrences, 62.46% geo-referenced. </a:t>
            </a:r>
          </a:p>
          <a:p>
            <a:r>
              <a:rPr lang="en-US" dirty="0" smtClean="0">
                <a:hlinkClick r:id="rId9"/>
              </a:rPr>
              <a:t>France</a:t>
            </a:r>
            <a:r>
              <a:rPr lang="en-US" dirty="0" smtClean="0"/>
              <a:t> 2,254 occurrences, 10.20% geo-referenced. </a:t>
            </a:r>
          </a:p>
          <a:p>
            <a:r>
              <a:rPr lang="en-US" dirty="0" smtClean="0"/>
              <a:t>--</a:t>
            </a:r>
          </a:p>
          <a:p>
            <a:r>
              <a:rPr lang="en-US" dirty="0" smtClean="0"/>
              <a:t>Thailand</a:t>
            </a:r>
          </a:p>
          <a:p>
            <a:r>
              <a:rPr lang="en-US" dirty="0" smtClean="0">
                <a:hlinkClick r:id="rId5"/>
              </a:rPr>
              <a:t>United States</a:t>
            </a:r>
            <a:r>
              <a:rPr lang="en-US" dirty="0" smtClean="0"/>
              <a:t> 404,764 occurrences, 70.59% geo-referenced. </a:t>
            </a:r>
          </a:p>
          <a:p>
            <a:r>
              <a:rPr lang="en-US" dirty="0" smtClean="0">
                <a:hlinkClick r:id="rId4"/>
              </a:rPr>
              <a:t>United Kingdom</a:t>
            </a:r>
            <a:r>
              <a:rPr lang="en-US" dirty="0" smtClean="0"/>
              <a:t> 265,199 occurrences, 74.64% geo-referenced. </a:t>
            </a:r>
          </a:p>
          <a:p>
            <a:r>
              <a:rPr lang="en-US" dirty="0" smtClean="0">
                <a:hlinkClick r:id="rId8"/>
              </a:rPr>
              <a:t>Japan</a:t>
            </a:r>
            <a:r>
              <a:rPr lang="en-US" dirty="0" smtClean="0"/>
              <a:t> 114,223 occurrences, 0.69% geo-referenced. </a:t>
            </a:r>
          </a:p>
          <a:p>
            <a:r>
              <a:rPr lang="en-US" dirty="0" smtClean="0">
                <a:hlinkClick r:id="rId3"/>
              </a:rPr>
              <a:t>Netherlands</a:t>
            </a:r>
            <a:r>
              <a:rPr lang="en-US" dirty="0" smtClean="0"/>
              <a:t> 109,722 occurrences, 23.45% geo-referenced. </a:t>
            </a:r>
          </a:p>
          <a:p>
            <a:r>
              <a:rPr lang="en-US" dirty="0" smtClean="0">
                <a:hlinkClick r:id="rId9"/>
              </a:rPr>
              <a:t>France</a:t>
            </a:r>
            <a:r>
              <a:rPr lang="en-US" dirty="0" smtClean="0"/>
              <a:t> 44,708 occurrences, 18.18% geo-referenced. </a:t>
            </a:r>
          </a:p>
          <a:p>
            <a:r>
              <a:rPr lang="en-US" dirty="0" smtClean="0">
                <a:hlinkClick r:id="rId7"/>
              </a:rPr>
              <a:t>Germany</a:t>
            </a:r>
            <a:r>
              <a:rPr lang="en-US" dirty="0" smtClean="0"/>
              <a:t> 15,086 occurrences, 30.94% geo-referenced. </a:t>
            </a:r>
          </a:p>
          <a:p>
            <a:r>
              <a:rPr lang="en-US" dirty="0" smtClean="0"/>
              <a:t>--</a:t>
            </a:r>
          </a:p>
          <a:p>
            <a:r>
              <a:rPr lang="en-US" dirty="0" smtClean="0"/>
              <a:t>Vietnam</a:t>
            </a:r>
          </a:p>
          <a:p>
            <a:r>
              <a:rPr lang="en-US" dirty="0" smtClean="0">
                <a:hlinkClick r:id="rId9"/>
              </a:rPr>
              <a:t>France</a:t>
            </a:r>
            <a:r>
              <a:rPr lang="en-US" dirty="0" smtClean="0"/>
              <a:t> 186,598 occurrences, 5.15% geo-referenced. </a:t>
            </a:r>
          </a:p>
          <a:p>
            <a:r>
              <a:rPr lang="en-US" dirty="0" smtClean="0">
                <a:hlinkClick r:id="rId5"/>
              </a:rPr>
              <a:t>United States</a:t>
            </a:r>
            <a:r>
              <a:rPr lang="en-US" dirty="0" smtClean="0"/>
              <a:t> 136,999 occurrences, 65.04% geo-referenced. </a:t>
            </a:r>
          </a:p>
          <a:p>
            <a:r>
              <a:rPr lang="en-US" dirty="0" smtClean="0">
                <a:hlinkClick r:id="rId11"/>
              </a:rPr>
              <a:t>Canada</a:t>
            </a:r>
            <a:r>
              <a:rPr lang="en-US" dirty="0" smtClean="0"/>
              <a:t> 48,148 occurrences, 90.19% geo-referenced. </a:t>
            </a:r>
          </a:p>
          <a:p>
            <a:r>
              <a:rPr lang="en-US" dirty="0" smtClean="0">
                <a:hlinkClick r:id="rId4"/>
              </a:rPr>
              <a:t>United Kingdom</a:t>
            </a:r>
            <a:r>
              <a:rPr lang="en-US" dirty="0" smtClean="0"/>
              <a:t> 26,058 occurrences, 25.36% geo-referenced. </a:t>
            </a:r>
          </a:p>
          <a:p>
            <a:r>
              <a:rPr lang="en-US" dirty="0" smtClean="0">
                <a:hlinkClick r:id="rId3"/>
              </a:rPr>
              <a:t>Netherlands</a:t>
            </a:r>
            <a:r>
              <a:rPr lang="en-US" dirty="0" smtClean="0"/>
              <a:t> 18,643 occurrences, 21.87% geo-referenced. </a:t>
            </a:r>
          </a:p>
          <a:p>
            <a:r>
              <a:rPr lang="en-US" dirty="0" smtClean="0">
                <a:hlinkClick r:id="rId7"/>
              </a:rPr>
              <a:t>Germany</a:t>
            </a:r>
            <a:r>
              <a:rPr lang="en-US" dirty="0" smtClean="0"/>
              <a:t> 14,488 occurrences, 84.12% geo-referenced. </a:t>
            </a:r>
          </a:p>
          <a:p>
            <a:r>
              <a:rPr lang="en-US" dirty="0" smtClean="0"/>
              <a:t>--</a:t>
            </a:r>
          </a:p>
          <a:p>
            <a:pPr marL="0" marR="0" indent="0" algn="l" defTabSz="519883" rtl="0" eaLnBrk="1" fontAlgn="auto" latinLnBrk="0" hangingPunct="1">
              <a:lnSpc>
                <a:spcPct val="100000"/>
              </a:lnSpc>
              <a:spcBef>
                <a:spcPts val="0"/>
              </a:spcBef>
              <a:spcAft>
                <a:spcPts val="0"/>
              </a:spcAft>
              <a:buClrTx/>
              <a:buSzTx/>
              <a:buFontTx/>
              <a:buNone/>
              <a:tabLst/>
              <a:defRPr/>
            </a:pPr>
            <a:endParaRPr lang="en-US" dirty="0">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39B11D-47DB-364A-B8B9-9087F254D5E9}" type="slidenum">
              <a:rPr lang="en-US" sz="1200"/>
              <a:pPr eaLnBrk="1" hangingPunct="1"/>
              <a:t>28</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29</a:t>
            </a:fld>
            <a:endParaRPr lang="en-US"/>
          </a:p>
        </p:txBody>
      </p:sp>
    </p:spTree>
    <p:extLst>
      <p:ext uri="{BB962C8B-B14F-4D97-AF65-F5344CB8AC3E}">
        <p14:creationId xmlns:p14="http://schemas.microsoft.com/office/powerpoint/2010/main" val="227127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82"/>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19883" indent="0">
              <a:buNone/>
              <a:defRPr sz="2100">
                <a:solidFill>
                  <a:schemeClr val="tx1">
                    <a:tint val="75000"/>
                  </a:schemeClr>
                </a:solidFill>
              </a:defRPr>
            </a:lvl2pPr>
            <a:lvl3pPr marL="1039781" indent="0">
              <a:buNone/>
              <a:defRPr sz="1800">
                <a:solidFill>
                  <a:schemeClr val="tx1">
                    <a:tint val="75000"/>
                  </a:schemeClr>
                </a:solidFill>
              </a:defRPr>
            </a:lvl3pPr>
            <a:lvl4pPr marL="1559675" indent="0">
              <a:buNone/>
              <a:defRPr sz="1600">
                <a:solidFill>
                  <a:schemeClr val="tx1">
                    <a:tint val="75000"/>
                  </a:schemeClr>
                </a:solidFill>
              </a:defRPr>
            </a:lvl4pPr>
            <a:lvl5pPr marL="2079565" indent="0">
              <a:buNone/>
              <a:defRPr sz="1600">
                <a:solidFill>
                  <a:schemeClr val="tx1">
                    <a:tint val="75000"/>
                  </a:schemeClr>
                </a:solidFill>
              </a:defRPr>
            </a:lvl5pPr>
            <a:lvl6pPr marL="2599456" indent="0">
              <a:buNone/>
              <a:defRPr sz="1600">
                <a:solidFill>
                  <a:schemeClr val="tx1">
                    <a:tint val="75000"/>
                  </a:schemeClr>
                </a:solidFill>
              </a:defRPr>
            </a:lvl6pPr>
            <a:lvl7pPr marL="3119350" indent="0">
              <a:buNone/>
              <a:defRPr sz="1600">
                <a:solidFill>
                  <a:schemeClr val="tx1">
                    <a:tint val="75000"/>
                  </a:schemeClr>
                </a:solidFill>
              </a:defRPr>
            </a:lvl7pPr>
            <a:lvl8pPr marL="3639241" indent="0">
              <a:buNone/>
              <a:defRPr sz="1600">
                <a:solidFill>
                  <a:schemeClr val="tx1">
                    <a:tint val="75000"/>
                  </a:schemeClr>
                </a:solidFill>
              </a:defRPr>
            </a:lvl8pPr>
            <a:lvl9pPr marL="4159132"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123"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solidFill>
            <a:schemeClr val="tx1">
              <a:alpha val="70000"/>
            </a:schemeClr>
          </a:solid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22"/>
            <a:ext cx="4401287" cy="5144049"/>
          </a:xfrm>
        </p:spPr>
        <p:txBody>
          <a:bodyPr/>
          <a:lstStyle>
            <a:lvl1pPr marL="0" indent="0">
              <a:buNone/>
              <a:defRPr>
                <a:solidFill>
                  <a:schemeClr val="tx1"/>
                </a:solidFill>
              </a:defRPr>
            </a:lvl1pPr>
            <a:lvl2pPr marL="519883" indent="0">
              <a:buNone/>
              <a:defRPr>
                <a:solidFill>
                  <a:schemeClr val="tx1"/>
                </a:solidFill>
              </a:defRPr>
            </a:lvl2pPr>
            <a:lvl3pPr marL="1039781" indent="0">
              <a:buNone/>
              <a:defRPr>
                <a:solidFill>
                  <a:schemeClr val="tx1"/>
                </a:solidFill>
              </a:defRPr>
            </a:lvl3pPr>
            <a:lvl4pPr marL="1559675" indent="0">
              <a:buNone/>
              <a:defRPr>
                <a:solidFill>
                  <a:schemeClr val="tx1"/>
                </a:solidFill>
              </a:defRPr>
            </a:lvl4pPr>
            <a:lvl5pPr marL="2079565"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63" y="1444322"/>
            <a:ext cx="4388265" cy="5119479"/>
          </a:xfrm>
        </p:spPr>
        <p:txBody>
          <a:bodyPr/>
          <a:lstStyle>
            <a:lvl1pPr marL="0" indent="0">
              <a:buNone/>
              <a:defRPr>
                <a:solidFill>
                  <a:schemeClr val="bg1"/>
                </a:solidFill>
              </a:defRPr>
            </a:lvl1pPr>
            <a:lvl2pPr marL="519883" indent="0">
              <a:buNone/>
              <a:defRPr>
                <a:solidFill>
                  <a:schemeClr val="bg1"/>
                </a:solidFill>
              </a:defRPr>
            </a:lvl2pPr>
            <a:lvl3pPr marL="1039781" indent="0">
              <a:buNone/>
              <a:defRPr>
                <a:solidFill>
                  <a:schemeClr val="bg1"/>
                </a:solidFill>
              </a:defRPr>
            </a:lvl3pPr>
            <a:lvl4pPr marL="1559675" indent="0">
              <a:buNone/>
              <a:defRPr>
                <a:solidFill>
                  <a:schemeClr val="bg1"/>
                </a:solidFill>
              </a:defRPr>
            </a:lvl4pPr>
            <a:lvl5pPr marL="2079565"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no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solidFill>
            <a:schemeClr val="tx1">
              <a:alpha val="70000"/>
            </a:schemeClr>
          </a:solid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686" indent="-204686">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50"/>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34" rIns="0" bIns="40934">
            <a:noAutofit/>
          </a:bodyPr>
          <a:lstStyle>
            <a:lvl1pPr marL="0" algn="r" defTabSz="519883"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686" indent="-204686">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50"/>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34" rIns="0" bIns="40934">
            <a:noAutofit/>
          </a:bodyPr>
          <a:lstStyle>
            <a:lvl1pPr marL="0" algn="r" defTabSz="519883"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16"/>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16"/>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13"/>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19883" indent="0" algn="ctr">
              <a:buNone/>
              <a:defRPr>
                <a:solidFill>
                  <a:schemeClr val="tx1">
                    <a:tint val="75000"/>
                  </a:schemeClr>
                </a:solidFill>
              </a:defRPr>
            </a:lvl2pPr>
            <a:lvl3pPr marL="1039781" indent="0" algn="ctr">
              <a:buNone/>
              <a:defRPr>
                <a:solidFill>
                  <a:schemeClr val="tx1">
                    <a:tint val="75000"/>
                  </a:schemeClr>
                </a:solidFill>
              </a:defRPr>
            </a:lvl3pPr>
            <a:lvl4pPr marL="1559675" indent="0" algn="ctr">
              <a:buNone/>
              <a:defRPr>
                <a:solidFill>
                  <a:schemeClr val="tx1">
                    <a:tint val="75000"/>
                  </a:schemeClr>
                </a:solidFill>
              </a:defRPr>
            </a:lvl4pPr>
            <a:lvl5pPr marL="2079565" indent="0" algn="ctr">
              <a:buNone/>
              <a:defRPr>
                <a:solidFill>
                  <a:schemeClr val="tx1">
                    <a:tint val="75000"/>
                  </a:schemeClr>
                </a:solidFill>
              </a:defRPr>
            </a:lvl5pPr>
            <a:lvl6pPr marL="2599456" indent="0" algn="ctr">
              <a:buNone/>
              <a:defRPr>
                <a:solidFill>
                  <a:schemeClr val="tx1">
                    <a:tint val="75000"/>
                  </a:schemeClr>
                </a:solidFill>
              </a:defRPr>
            </a:lvl6pPr>
            <a:lvl7pPr marL="3119350" indent="0" algn="ctr">
              <a:buNone/>
              <a:defRPr>
                <a:solidFill>
                  <a:schemeClr val="tx1">
                    <a:tint val="75000"/>
                  </a:schemeClr>
                </a:solidFill>
              </a:defRPr>
            </a:lvl7pPr>
            <a:lvl8pPr marL="3639241" indent="0" algn="ctr">
              <a:buNone/>
              <a:defRPr>
                <a:solidFill>
                  <a:schemeClr val="tx1">
                    <a:tint val="75000"/>
                  </a:schemeClr>
                </a:solidFill>
              </a:defRPr>
            </a:lvl8pPr>
            <a:lvl9pPr marL="4159132"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35"/>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8974" indent="0" algn="ctr">
              <a:buNone/>
              <a:defRPr>
                <a:solidFill>
                  <a:schemeClr val="tx1">
                    <a:tint val="75000"/>
                  </a:schemeClr>
                </a:solidFill>
              </a:defRPr>
            </a:lvl2pPr>
            <a:lvl3pPr marL="1037980" indent="0" algn="ctr">
              <a:buNone/>
              <a:defRPr>
                <a:solidFill>
                  <a:schemeClr val="tx1">
                    <a:tint val="75000"/>
                  </a:schemeClr>
                </a:solidFill>
              </a:defRPr>
            </a:lvl3pPr>
            <a:lvl4pPr marL="1556976" indent="0" algn="ctr">
              <a:buNone/>
              <a:defRPr>
                <a:solidFill>
                  <a:schemeClr val="tx1">
                    <a:tint val="75000"/>
                  </a:schemeClr>
                </a:solidFill>
              </a:defRPr>
            </a:lvl4pPr>
            <a:lvl5pPr marL="2075969" indent="0" algn="ctr">
              <a:buNone/>
              <a:defRPr>
                <a:solidFill>
                  <a:schemeClr val="tx1">
                    <a:tint val="75000"/>
                  </a:schemeClr>
                </a:solidFill>
              </a:defRPr>
            </a:lvl5pPr>
            <a:lvl6pPr marL="2594959" indent="0" algn="ctr">
              <a:buNone/>
              <a:defRPr>
                <a:solidFill>
                  <a:schemeClr val="tx1">
                    <a:tint val="75000"/>
                  </a:schemeClr>
                </a:solidFill>
              </a:defRPr>
            </a:lvl6pPr>
            <a:lvl7pPr marL="3113954" indent="0" algn="ctr">
              <a:buNone/>
              <a:defRPr>
                <a:solidFill>
                  <a:schemeClr val="tx1">
                    <a:tint val="75000"/>
                  </a:schemeClr>
                </a:solidFill>
              </a:defRPr>
            </a:lvl7pPr>
            <a:lvl8pPr marL="3632946" indent="0" algn="ctr">
              <a:buNone/>
              <a:defRPr>
                <a:solidFill>
                  <a:schemeClr val="tx1">
                    <a:tint val="75000"/>
                  </a:schemeClr>
                </a:solidFill>
              </a:defRPr>
            </a:lvl8pPr>
            <a:lvl9pPr marL="4151938"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156" tIns="45578" rIns="91156" bIns="45578"/>
          <a:lstStyle/>
          <a:p>
            <a:fld id="{968C2AC7-14B7-1546-A1EC-D9F5A5847096}" type="datetimeFigureOut">
              <a:rPr lang="en-US" smtClean="0"/>
              <a:t>2016-07-03</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156" tIns="45578" rIns="91156" bIns="45578"/>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156" tIns="45578" rIns="91156" bIns="45578"/>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156" tIns="45578" rIns="91156" bIns="45578"/>
          <a:lstStyle/>
          <a:p>
            <a:fld id="{968C2AC7-14B7-1546-A1EC-D9F5A5847096}" type="datetimeFigureOut">
              <a:rPr lang="en-US" smtClean="0"/>
              <a:t>2016-07-03</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156" tIns="45578" rIns="91156" bIns="45578"/>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156" tIns="45578" rIns="91156" bIns="45578"/>
          <a:lstStyle/>
          <a:p>
            <a:fld id="{BA5FC41D-C8C7-614E-A692-64D6A2BE9D16}" type="slidenum">
              <a:rPr lang="en-US" smtClean="0"/>
              <a:t>‹#›</a:t>
            </a:fld>
            <a:endParaRPr lang="en-US"/>
          </a:p>
        </p:txBody>
      </p:sp>
    </p:spTree>
    <p:extLst>
      <p:ext uri="{BB962C8B-B14F-4D97-AF65-F5344CB8AC3E}">
        <p14:creationId xmlns:p14="http://schemas.microsoft.com/office/powerpoint/2010/main" val="825551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432" y="7009643"/>
            <a:ext cx="2494016" cy="402652"/>
          </a:xfrm>
          <a:prstGeom prst="rect">
            <a:avLst/>
          </a:prstGeom>
        </p:spPr>
        <p:txBody>
          <a:bodyPr lIns="91156" tIns="45578" rIns="91156" bIns="45578"/>
          <a:lstStyle/>
          <a:p>
            <a:fld id="{968C2AC7-14B7-1546-A1EC-D9F5A5847096}" type="datetimeFigureOut">
              <a:rPr lang="en-US" smtClean="0"/>
              <a:t>2016-07-03</a:t>
            </a:fld>
            <a:endParaRPr lang="en-US"/>
          </a:p>
        </p:txBody>
      </p:sp>
      <p:sp>
        <p:nvSpPr>
          <p:cNvPr id="3" name="Footer Placeholder 2"/>
          <p:cNvSpPr>
            <a:spLocks noGrp="1"/>
          </p:cNvSpPr>
          <p:nvPr>
            <p:ph type="ftr" sz="quarter" idx="11"/>
          </p:nvPr>
        </p:nvSpPr>
        <p:spPr>
          <a:xfrm>
            <a:off x="3651962" y="7009643"/>
            <a:ext cx="3384735" cy="402652"/>
          </a:xfrm>
          <a:prstGeom prst="rect">
            <a:avLst/>
          </a:prstGeom>
        </p:spPr>
        <p:txBody>
          <a:bodyPr lIns="91156" tIns="45578" rIns="91156" bIns="45578"/>
          <a:lstStyle/>
          <a:p>
            <a:endParaRPr lang="en-US"/>
          </a:p>
        </p:txBody>
      </p:sp>
      <p:sp>
        <p:nvSpPr>
          <p:cNvPr id="4" name="Slide Number Placeholder 3"/>
          <p:cNvSpPr>
            <a:spLocks noGrp="1"/>
          </p:cNvSpPr>
          <p:nvPr>
            <p:ph type="sldNum" sz="quarter" idx="12"/>
          </p:nvPr>
        </p:nvSpPr>
        <p:spPr>
          <a:xfrm>
            <a:off x="7660194" y="7009643"/>
            <a:ext cx="2494016" cy="402652"/>
          </a:xfrm>
          <a:prstGeom prst="rect">
            <a:avLst/>
          </a:prstGeom>
        </p:spPr>
        <p:txBody>
          <a:bodyPr lIns="91156" tIns="45578" rIns="91156" bIns="45578"/>
          <a:lstStyle/>
          <a:p>
            <a:fld id="{BA5FC41D-C8C7-614E-A692-64D6A2BE9D16}" type="slidenum">
              <a:rPr lang="en-US" smtClean="0"/>
              <a:t>‹#›</a:t>
            </a:fld>
            <a:endParaRPr lang="en-US"/>
          </a:p>
        </p:txBody>
      </p:sp>
    </p:spTree>
    <p:extLst>
      <p:ext uri="{BB962C8B-B14F-4D97-AF65-F5344CB8AC3E}">
        <p14:creationId xmlns:p14="http://schemas.microsoft.com/office/powerpoint/2010/main" val="3268314635"/>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1987" rIns="0" bIns="51987"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93"/>
            <a:ext cx="9619774" cy="4991131"/>
          </a:xfrm>
          <a:prstGeom prst="rect">
            <a:avLst/>
          </a:prstGeom>
        </p:spPr>
        <p:txBody>
          <a:bodyPr vert="horz" lIns="103978" tIns="51987" rIns="103978" bIns="51987"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 id="2147483686" r:id="rId24"/>
  </p:sldLayoutIdLst>
  <p:timing>
    <p:tnLst>
      <p:par>
        <p:cTn xmlns:p14="http://schemas.microsoft.com/office/powerpoint/2010/main" id="1" dur="indefinite" restart="never" nodeType="tmRoot"/>
      </p:par>
    </p:tnLst>
  </p:timing>
  <p:txStyles>
    <p:titleStyle>
      <a:lvl1pPr algn="l" defTabSz="519883"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19883" rtl="0" eaLnBrk="1" latinLnBrk="0" hangingPunct="1">
        <a:spcBef>
          <a:spcPct val="20000"/>
        </a:spcBef>
        <a:buFont typeface="Arial"/>
        <a:buNone/>
        <a:defRPr sz="3600" kern="1200">
          <a:solidFill>
            <a:schemeClr val="tx1"/>
          </a:solidFill>
          <a:latin typeface="Arial Narrow"/>
          <a:ea typeface="+mn-ea"/>
          <a:cs typeface="Arial Narrow"/>
        </a:defRPr>
      </a:lvl1pPr>
      <a:lvl2pPr marL="844822" indent="-324927" algn="l" defTabSz="519883" rtl="0" eaLnBrk="1" latinLnBrk="0" hangingPunct="1">
        <a:spcBef>
          <a:spcPct val="20000"/>
        </a:spcBef>
        <a:buFont typeface="Arial"/>
        <a:buChar char="•"/>
        <a:defRPr sz="3200" kern="1200">
          <a:solidFill>
            <a:schemeClr val="tx1"/>
          </a:solidFill>
          <a:latin typeface="Arial Narrow"/>
          <a:ea typeface="+mn-ea"/>
          <a:cs typeface="Arial Narrow"/>
        </a:defRPr>
      </a:lvl2pPr>
      <a:lvl3pPr marL="1299729" indent="-259939" algn="l" defTabSz="519883"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19618" indent="-259939" algn="l" defTabSz="519883" rtl="0" eaLnBrk="1" latinLnBrk="0" hangingPunct="1">
        <a:spcBef>
          <a:spcPct val="20000"/>
        </a:spcBef>
        <a:buFont typeface="Arial"/>
        <a:buChar char="–"/>
        <a:defRPr sz="2300" kern="1200">
          <a:solidFill>
            <a:schemeClr val="tx1"/>
          </a:solidFill>
          <a:latin typeface="Arial Narrow"/>
          <a:ea typeface="+mn-ea"/>
          <a:cs typeface="Arial Narrow"/>
        </a:defRPr>
      </a:lvl4pPr>
      <a:lvl5pPr marL="2339512" indent="-259939" algn="l" defTabSz="519883" rtl="0" eaLnBrk="1" latinLnBrk="0" hangingPunct="1">
        <a:spcBef>
          <a:spcPct val="20000"/>
        </a:spcBef>
        <a:buFont typeface="Arial"/>
        <a:buChar char="»"/>
        <a:defRPr sz="2300" kern="1200">
          <a:solidFill>
            <a:schemeClr val="tx1"/>
          </a:solidFill>
          <a:latin typeface="Arial Narrow"/>
          <a:ea typeface="+mn-ea"/>
          <a:cs typeface="Arial Narrow"/>
        </a:defRPr>
      </a:lvl5pPr>
      <a:lvl6pPr marL="2859402" indent="-259939" algn="l" defTabSz="519883" rtl="0" eaLnBrk="1" latinLnBrk="0" hangingPunct="1">
        <a:spcBef>
          <a:spcPct val="20000"/>
        </a:spcBef>
        <a:buFont typeface="Arial"/>
        <a:buChar char="•"/>
        <a:defRPr sz="2300" kern="1200">
          <a:solidFill>
            <a:schemeClr val="tx1"/>
          </a:solidFill>
          <a:latin typeface="+mn-lt"/>
          <a:ea typeface="+mn-ea"/>
          <a:cs typeface="+mn-cs"/>
        </a:defRPr>
      </a:lvl6pPr>
      <a:lvl7pPr marL="3379295" indent="-259939" algn="l" defTabSz="519883" rtl="0" eaLnBrk="1" latinLnBrk="0" hangingPunct="1">
        <a:spcBef>
          <a:spcPct val="20000"/>
        </a:spcBef>
        <a:buFont typeface="Arial"/>
        <a:buChar char="•"/>
        <a:defRPr sz="2300" kern="1200">
          <a:solidFill>
            <a:schemeClr val="tx1"/>
          </a:solidFill>
          <a:latin typeface="+mn-lt"/>
          <a:ea typeface="+mn-ea"/>
          <a:cs typeface="+mn-cs"/>
        </a:defRPr>
      </a:lvl7pPr>
      <a:lvl8pPr marL="3899186" indent="-259939" algn="l" defTabSz="519883" rtl="0" eaLnBrk="1" latinLnBrk="0" hangingPunct="1">
        <a:spcBef>
          <a:spcPct val="20000"/>
        </a:spcBef>
        <a:buFont typeface="Arial"/>
        <a:buChar char="•"/>
        <a:defRPr sz="2300" kern="1200">
          <a:solidFill>
            <a:schemeClr val="tx1"/>
          </a:solidFill>
          <a:latin typeface="+mn-lt"/>
          <a:ea typeface="+mn-ea"/>
          <a:cs typeface="+mn-cs"/>
        </a:defRPr>
      </a:lvl8pPr>
      <a:lvl9pPr marL="4419076" indent="-259939" algn="l" defTabSz="51988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19883" rtl="0" eaLnBrk="1" latinLnBrk="0" hangingPunct="1">
        <a:defRPr sz="2100" kern="1200">
          <a:solidFill>
            <a:schemeClr val="tx1"/>
          </a:solidFill>
          <a:latin typeface="+mn-lt"/>
          <a:ea typeface="+mn-ea"/>
          <a:cs typeface="+mn-cs"/>
        </a:defRPr>
      </a:lvl1pPr>
      <a:lvl2pPr marL="519883" algn="l" defTabSz="519883" rtl="0" eaLnBrk="1" latinLnBrk="0" hangingPunct="1">
        <a:defRPr sz="2100" kern="1200">
          <a:solidFill>
            <a:schemeClr val="tx1"/>
          </a:solidFill>
          <a:latin typeface="+mn-lt"/>
          <a:ea typeface="+mn-ea"/>
          <a:cs typeface="+mn-cs"/>
        </a:defRPr>
      </a:lvl2pPr>
      <a:lvl3pPr marL="1039781" algn="l" defTabSz="519883" rtl="0" eaLnBrk="1" latinLnBrk="0" hangingPunct="1">
        <a:defRPr sz="2100" kern="1200">
          <a:solidFill>
            <a:schemeClr val="tx1"/>
          </a:solidFill>
          <a:latin typeface="+mn-lt"/>
          <a:ea typeface="+mn-ea"/>
          <a:cs typeface="+mn-cs"/>
        </a:defRPr>
      </a:lvl3pPr>
      <a:lvl4pPr marL="1559675" algn="l" defTabSz="519883" rtl="0" eaLnBrk="1" latinLnBrk="0" hangingPunct="1">
        <a:defRPr sz="2100" kern="1200">
          <a:solidFill>
            <a:schemeClr val="tx1"/>
          </a:solidFill>
          <a:latin typeface="+mn-lt"/>
          <a:ea typeface="+mn-ea"/>
          <a:cs typeface="+mn-cs"/>
        </a:defRPr>
      </a:lvl4pPr>
      <a:lvl5pPr marL="2079565" algn="l" defTabSz="519883" rtl="0" eaLnBrk="1" latinLnBrk="0" hangingPunct="1">
        <a:defRPr sz="2100" kern="1200">
          <a:solidFill>
            <a:schemeClr val="tx1"/>
          </a:solidFill>
          <a:latin typeface="+mn-lt"/>
          <a:ea typeface="+mn-ea"/>
          <a:cs typeface="+mn-cs"/>
        </a:defRPr>
      </a:lvl5pPr>
      <a:lvl6pPr marL="2599456" algn="l" defTabSz="519883" rtl="0" eaLnBrk="1" latinLnBrk="0" hangingPunct="1">
        <a:defRPr sz="2100" kern="1200">
          <a:solidFill>
            <a:schemeClr val="tx1"/>
          </a:solidFill>
          <a:latin typeface="+mn-lt"/>
          <a:ea typeface="+mn-ea"/>
          <a:cs typeface="+mn-cs"/>
        </a:defRPr>
      </a:lvl6pPr>
      <a:lvl7pPr marL="3119350" algn="l" defTabSz="519883" rtl="0" eaLnBrk="1" latinLnBrk="0" hangingPunct="1">
        <a:defRPr sz="2100" kern="1200">
          <a:solidFill>
            <a:schemeClr val="tx1"/>
          </a:solidFill>
          <a:latin typeface="+mn-lt"/>
          <a:ea typeface="+mn-ea"/>
          <a:cs typeface="+mn-cs"/>
        </a:defRPr>
      </a:lvl7pPr>
      <a:lvl8pPr marL="3639241" algn="l" defTabSz="519883" rtl="0" eaLnBrk="1" latinLnBrk="0" hangingPunct="1">
        <a:defRPr sz="2100" kern="1200">
          <a:solidFill>
            <a:schemeClr val="tx1"/>
          </a:solidFill>
          <a:latin typeface="+mn-lt"/>
          <a:ea typeface="+mn-ea"/>
          <a:cs typeface="+mn-cs"/>
        </a:defRPr>
      </a:lvl8pPr>
      <a:lvl9pPr marL="4159132" algn="l" defTabSz="51988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bif.org/" TargetMode="Externa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bif.org/" TargetMode="Externa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hyperlink" Target="http://www.gbif.org" TargetMode="External"/><Relationship Id="rId4" Type="http://schemas.openxmlformats.org/officeDocument/2006/relationships/image" Target="../media/image12.emf"/><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hyperlink" Target="mailto:comms@gbif.org%7C"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9.png"/><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eg"/><Relationship Id="rId5" Type="http://schemas.openxmlformats.org/officeDocument/2006/relationships/image" Target="../media/image22.png"/><Relationship Id="rId1" Type="http://schemas.openxmlformats.org/officeDocument/2006/relationships/slideLayout" Target="../slideLayouts/slideLayout2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hyperlink" Target="http://millenniumassessment.org/en/Synthesis.html" TargetMode="External"/><Relationship Id="rId4" Type="http://schemas.openxmlformats.org/officeDocument/2006/relationships/hyperlink" Target="https://en.wikipedia.org/wiki/Millennium_Ecosystem_Assessment" TargetMode="External"/><Relationship Id="rId5" Type="http://schemas.openxmlformats.org/officeDocument/2006/relationships/image" Target="../media/image23.jpg"/><Relationship Id="rId6" Type="http://schemas.openxmlformats.org/officeDocument/2006/relationships/image" Target="../media/image24.png"/><Relationship Id="rId1" Type="http://schemas.openxmlformats.org/officeDocument/2006/relationships/slideLayout" Target="../slideLayouts/slideLayout2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png"/><Relationship Id="rId6" Type="http://schemas.openxmlformats.org/officeDocument/2006/relationships/image" Target="../media/image28.jpeg"/><Relationship Id="rId1" Type="http://schemas.openxmlformats.org/officeDocument/2006/relationships/slideLayout" Target="../slideLayouts/slideLayout24.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hyperlink" Target="http://biodiversitylibrary.org/" TargetMode="External"/><Relationship Id="rId4" Type="http://schemas.openxmlformats.org/officeDocument/2006/relationships/image" Target="../media/image29.png"/><Relationship Id="rId5" Type="http://schemas.openxmlformats.org/officeDocument/2006/relationships/hyperlink" Target="http://www.eol.org/" TargetMode="External"/><Relationship Id="rId6" Type="http://schemas.openxmlformats.org/officeDocument/2006/relationships/image" Target="../media/image30.jpeg"/><Relationship Id="rId7" Type="http://schemas.openxmlformats.org/officeDocument/2006/relationships/hyperlink" Target="http://www.catalogueoflife.org/" TargetMode="External"/><Relationship Id="rId8" Type="http://schemas.openxmlformats.org/officeDocument/2006/relationships/image" Target="../media/image31.jpeg"/><Relationship Id="rId9" Type="http://schemas.openxmlformats.org/officeDocument/2006/relationships/image" Target="../media/image7.png"/><Relationship Id="rId1" Type="http://schemas.openxmlformats.org/officeDocument/2006/relationships/slideLayout" Target="../slideLayouts/slideLayout23.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bif.org/participation/lis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hyperlink" Target="http://www.gbif.org/newsroom/news/biodiversity-information-fund-for-asia-announced" TargetMode="External"/><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slideLayout" Target="../slideLayouts/slideLayout23.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8.png"/><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8.png"/><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8.png"/><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11" Type="http://schemas.openxmlformats.org/officeDocument/2006/relationships/image" Target="../media/image48.png"/><Relationship Id="rId12" Type="http://schemas.openxmlformats.org/officeDocument/2006/relationships/image" Target="../media/image49.png"/><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image" Target="../media/image45.png"/><Relationship Id="rId9" Type="http://schemas.openxmlformats.org/officeDocument/2006/relationships/image" Target="../media/image46.png"/><Relationship Id="rId10"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Introduction to GBIF </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First day  4</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2648" y="6020974"/>
            <a:ext cx="927100" cy="1218896"/>
          </a:xfrm>
          <a:prstGeom prst="rect">
            <a:avLst/>
          </a:prstGeom>
        </p:spPr>
      </p:pic>
      <p:pic>
        <p:nvPicPr>
          <p:cNvPr id="6" name="Picture 5" descr="GBIF-201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36" y="6319065"/>
            <a:ext cx="1866792" cy="826347"/>
          </a:xfrm>
          <a:prstGeom prst="rect">
            <a:avLst/>
          </a:prstGeom>
        </p:spPr>
      </p:pic>
      <p:pic>
        <p:nvPicPr>
          <p:cNvPr id="8" name="Picture 7" descr="GBIF-2015-mar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pic>
        <p:nvPicPr>
          <p:cNvPr id="10" name="Picture 9"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938" y="6127540"/>
            <a:ext cx="927100" cy="1064506"/>
          </a:xfrm>
          <a:prstGeom prst="rect">
            <a:avLst/>
          </a:prstGeom>
        </p:spPr>
      </p:pic>
      <p:pic>
        <p:nvPicPr>
          <p:cNvPr id="9" name="Picture 8" descr="ASEAN-Emblem, Seal_of_ASE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345" y="6271246"/>
            <a:ext cx="847516" cy="847516"/>
          </a:xfrm>
          <a:prstGeom prst="rect">
            <a:avLst/>
          </a:prstGeom>
        </p:spPr>
      </p:pic>
    </p:spTree>
    <p:extLst>
      <p:ext uri="{BB962C8B-B14F-4D97-AF65-F5344CB8AC3E}">
        <p14:creationId xmlns:p14="http://schemas.microsoft.com/office/powerpoint/2010/main" val="29096406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6-10 at 10.59.11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
            <a:ext cx="10688638" cy="4584700"/>
          </a:xfrm>
          <a:prstGeom prst="rect">
            <a:avLst/>
          </a:prstGeom>
        </p:spPr>
      </p:pic>
      <p:sp>
        <p:nvSpPr>
          <p:cNvPr id="18436" name="Rectangle 1"/>
          <p:cNvSpPr>
            <a:spLocks noChangeArrowheads="1"/>
          </p:cNvSpPr>
          <p:nvPr/>
        </p:nvSpPr>
        <p:spPr bwMode="auto">
          <a:xfrm>
            <a:off x="301664" y="4474454"/>
            <a:ext cx="1010102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733" tIns="50861" rIns="101733" bIns="50861">
            <a:spAutoFit/>
          </a:bodyPr>
          <a:lstStyle/>
          <a:p>
            <a:pPr>
              <a:defRPr/>
            </a:pPr>
            <a:r>
              <a:rPr lang="en-US" sz="4800" dirty="0">
                <a:solidFill>
                  <a:srgbClr val="FF0000"/>
                </a:solidFill>
              </a:rPr>
              <a:t>GBIF enables </a:t>
            </a:r>
            <a:r>
              <a:rPr lang="en-US" sz="4800" i="1" dirty="0">
                <a:solidFill>
                  <a:srgbClr val="FF0000"/>
                </a:solidFill>
              </a:rPr>
              <a:t>free and open access to biodiversity data </a:t>
            </a:r>
            <a:r>
              <a:rPr lang="en-US" sz="4800" dirty="0">
                <a:solidFill>
                  <a:srgbClr val="FF0000"/>
                </a:solidFill>
              </a:rPr>
              <a:t>online</a:t>
            </a:r>
          </a:p>
          <a:p>
            <a:pPr>
              <a:defRPr/>
            </a:pPr>
            <a:endParaRPr lang="en-US" sz="1000" dirty="0"/>
          </a:p>
          <a:p>
            <a:pPr>
              <a:defRPr/>
            </a:pPr>
            <a:r>
              <a:rPr lang="en-US" sz="2400" dirty="0"/>
              <a:t>We are an international government-initiated and -funded initiative focused on making biodiversity data available to all and anyone, for scientific research, conservation and sustainable development.</a:t>
            </a:r>
          </a:p>
        </p:txBody>
      </p:sp>
      <p:sp>
        <p:nvSpPr>
          <p:cNvPr id="21508" name="Rectangle 4"/>
          <p:cNvSpPr>
            <a:spLocks noChangeArrowheads="1"/>
          </p:cNvSpPr>
          <p:nvPr/>
        </p:nvSpPr>
        <p:spPr bwMode="auto">
          <a:xfrm>
            <a:off x="7852421" y="512608"/>
            <a:ext cx="2754608" cy="472280"/>
          </a:xfrm>
          <a:prstGeom prst="rect">
            <a:avLst/>
          </a:prstGeom>
          <a:solidFill>
            <a:srgbClr val="339837"/>
          </a:solidFill>
          <a:ln>
            <a:noFill/>
          </a:ln>
          <a:extLst/>
        </p:spPr>
        <p:txBody>
          <a:bodyPr wrap="square" lIns="101687" tIns="50842" rIns="101687" bIns="50842">
            <a:spAutoFit/>
          </a:bodyPr>
          <a:lstStyle/>
          <a:p>
            <a:pPr algn="r"/>
            <a:r>
              <a:rPr lang="en-US" sz="2400" i="1" dirty="0">
                <a:solidFill>
                  <a:srgbClr val="CCFFCC"/>
                </a:solidFill>
              </a:rPr>
              <a:t>Status 10 June 2016</a:t>
            </a:r>
          </a:p>
        </p:txBody>
      </p:sp>
    </p:spTree>
    <p:extLst>
      <p:ext uri="{BB962C8B-B14F-4D97-AF65-F5344CB8AC3E}">
        <p14:creationId xmlns:p14="http://schemas.microsoft.com/office/powerpoint/2010/main" val="61001275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descr="Screen Shot 2014-07-09 at 12.39.4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24508"/>
            <a:ext cx="10688638" cy="7587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56617" y="252371"/>
            <a:ext cx="3571010" cy="584776"/>
          </a:xfrm>
          <a:prstGeom prst="rect">
            <a:avLst/>
          </a:prstGeom>
        </p:spPr>
        <p:txBody>
          <a:bodyPr wrap="none">
            <a:spAutoFit/>
          </a:bodyPr>
          <a:lstStyle/>
          <a:p>
            <a:r>
              <a:rPr lang="en-US" sz="3200" dirty="0">
                <a:solidFill>
                  <a:schemeClr val="bg1"/>
                </a:solidFill>
              </a:rPr>
              <a:t>http://www.gbif.org</a:t>
            </a:r>
          </a:p>
        </p:txBody>
      </p:sp>
    </p:spTree>
    <p:extLst>
      <p:ext uri="{BB962C8B-B14F-4D97-AF65-F5344CB8AC3E}">
        <p14:creationId xmlns:p14="http://schemas.microsoft.com/office/powerpoint/2010/main" val="4130424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3E9034"/>
                </a:solidFill>
              </a:rPr>
              <a:t>GBIF BY THE NUMBERS</a:t>
            </a:r>
            <a:endParaRPr lang="en-US" dirty="0">
              <a:solidFill>
                <a:srgbClr val="3E9034"/>
              </a:solidFill>
            </a:endParaRPr>
          </a:p>
        </p:txBody>
      </p:sp>
      <p:sp>
        <p:nvSpPr>
          <p:cNvPr id="3" name="Text Placeholder 2"/>
          <p:cNvSpPr>
            <a:spLocks noGrp="1"/>
          </p:cNvSpPr>
          <p:nvPr>
            <p:ph type="body" sz="quarter" idx="13"/>
          </p:nvPr>
        </p:nvSpPr>
        <p:spPr>
          <a:xfrm>
            <a:off x="534446" y="1444295"/>
            <a:ext cx="4401289" cy="5517064"/>
          </a:xfrm>
        </p:spPr>
        <p:txBody>
          <a:bodyPr>
            <a:normAutofit/>
          </a:bodyPr>
          <a:lstStyle/>
          <a:p>
            <a:pPr algn="ctr">
              <a:lnSpc>
                <a:spcPct val="75000"/>
              </a:lnSpc>
              <a:spcBef>
                <a:spcPts val="0"/>
              </a:spcBef>
              <a:spcAft>
                <a:spcPts val="2737"/>
              </a:spcAft>
            </a:pPr>
            <a:r>
              <a:rPr lang="en-GB" sz="5700" b="1" dirty="0">
                <a:latin typeface="Arial"/>
                <a:cs typeface="Arial"/>
              </a:rPr>
              <a:t>649,054,525</a:t>
            </a:r>
            <a:r>
              <a:rPr lang="en-GB" sz="4600" dirty="0">
                <a:latin typeface="Arial Black"/>
                <a:cs typeface="Arial Black"/>
              </a:rPr>
              <a:t> </a:t>
            </a:r>
            <a:r>
              <a:rPr lang="en-GB" sz="3200" dirty="0">
                <a:solidFill>
                  <a:schemeClr val="bg1">
                    <a:lumMod val="75000"/>
                  </a:schemeClr>
                </a:solidFill>
              </a:rPr>
              <a:t>species occurrence records</a:t>
            </a:r>
          </a:p>
          <a:p>
            <a:pPr algn="ctr">
              <a:lnSpc>
                <a:spcPct val="75000"/>
              </a:lnSpc>
              <a:spcBef>
                <a:spcPts val="0"/>
              </a:spcBef>
              <a:spcAft>
                <a:spcPts val="2737"/>
              </a:spcAft>
            </a:pPr>
            <a:r>
              <a:rPr lang="en-GB" sz="5700" b="1" dirty="0">
                <a:latin typeface="Arial"/>
                <a:cs typeface="Arial"/>
              </a:rPr>
              <a:t>32,440</a:t>
            </a:r>
            <a:r>
              <a:rPr lang="en-GB" sz="5200" b="1" dirty="0">
                <a:latin typeface="Arial"/>
                <a:cs typeface="Arial"/>
              </a:rPr>
              <a:t> </a:t>
            </a:r>
            <a:r>
              <a:rPr lang="en-GB" sz="5200" dirty="0">
                <a:latin typeface="Arial"/>
                <a:cs typeface="Arial"/>
              </a:rPr>
              <a:t/>
            </a:r>
            <a:br>
              <a:rPr lang="en-GB" sz="5200" dirty="0">
                <a:latin typeface="Arial"/>
                <a:cs typeface="Arial"/>
              </a:rPr>
            </a:br>
            <a:r>
              <a:rPr lang="en-GB" sz="3200" dirty="0">
                <a:solidFill>
                  <a:srgbClr val="BFBFBF"/>
                </a:solidFill>
              </a:rPr>
              <a:t>datasets</a:t>
            </a:r>
            <a:endParaRPr lang="en-GB" sz="3200" b="1" dirty="0"/>
          </a:p>
          <a:p>
            <a:pPr algn="ctr">
              <a:lnSpc>
                <a:spcPct val="75000"/>
              </a:lnSpc>
              <a:spcBef>
                <a:spcPts val="0"/>
              </a:spcBef>
              <a:spcAft>
                <a:spcPts val="2737"/>
              </a:spcAft>
            </a:pPr>
            <a:r>
              <a:rPr lang="en-GB" sz="5700" b="1" dirty="0">
                <a:latin typeface="Arial"/>
                <a:cs typeface="Arial"/>
              </a:rPr>
              <a:t>813</a:t>
            </a:r>
            <a:r>
              <a:rPr lang="en-GB" dirty="0" smtClean="0"/>
              <a:t/>
            </a:r>
            <a:br>
              <a:rPr lang="en-GB" dirty="0" smtClean="0"/>
            </a:br>
            <a:r>
              <a:rPr lang="en-GB" sz="3200" dirty="0">
                <a:solidFill>
                  <a:srgbClr val="BFBFBF"/>
                </a:solidFill>
              </a:rPr>
              <a:t>data-publishing institutions</a:t>
            </a:r>
          </a:p>
        </p:txBody>
      </p:sp>
      <p:sp>
        <p:nvSpPr>
          <p:cNvPr id="4" name="Text Placeholder 3"/>
          <p:cNvSpPr>
            <a:spLocks noGrp="1"/>
          </p:cNvSpPr>
          <p:nvPr>
            <p:ph type="body" sz="quarter" idx="4294967295"/>
          </p:nvPr>
        </p:nvSpPr>
        <p:spPr>
          <a:xfrm>
            <a:off x="534435" y="7094204"/>
            <a:ext cx="8060564" cy="325956"/>
          </a:xfrm>
        </p:spPr>
        <p:txBody>
          <a:bodyPr>
            <a:noAutofit/>
          </a:bodyPr>
          <a:lstStyle/>
          <a:p>
            <a:pPr algn="r"/>
            <a:r>
              <a:rPr lang="en-US" sz="1100" dirty="0">
                <a:solidFill>
                  <a:schemeClr val="bg1"/>
                </a:solidFill>
              </a:rPr>
              <a:t>http://www.gbif.org  | 06 JUN 2016</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3568" y="1419146"/>
            <a:ext cx="5046782" cy="4735394"/>
          </a:xfrm>
          <a:prstGeom prst="rect">
            <a:avLst/>
          </a:prstGeom>
        </p:spPr>
      </p:pic>
    </p:spTree>
    <p:extLst>
      <p:ext uri="{BB962C8B-B14F-4D97-AF65-F5344CB8AC3E}">
        <p14:creationId xmlns:p14="http://schemas.microsoft.com/office/powerpoint/2010/main" val="354506319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34443" y="7039997"/>
            <a:ext cx="8328779" cy="450243"/>
          </a:xfrm>
        </p:spPr>
        <p:txBody>
          <a:bodyPr anchor="t" anchorCtr="0"/>
          <a:lstStyle/>
          <a:p>
            <a:r>
              <a:rPr lang="en-US" sz="1100" dirty="0"/>
              <a:t>http://www.gbif.org  | 6 JUN 2016</a:t>
            </a:r>
          </a:p>
        </p:txBody>
      </p:sp>
      <p:sp>
        <p:nvSpPr>
          <p:cNvPr id="5" name="Title 1"/>
          <p:cNvSpPr>
            <a:spLocks noGrp="1"/>
          </p:cNvSpPr>
          <p:nvPr>
            <p:ph type="title"/>
          </p:nvPr>
        </p:nvSpPr>
        <p:spPr/>
        <p:txBody>
          <a:bodyPr/>
          <a:lstStyle/>
          <a:p>
            <a:r>
              <a:rPr lang="en-US" dirty="0" smtClean="0">
                <a:solidFill>
                  <a:srgbClr val="328127"/>
                </a:solidFill>
              </a:rPr>
              <a:t>GBIF BY THE NUMBERS: MAY 2016</a:t>
            </a:r>
            <a:endParaRPr lang="en-US" dirty="0">
              <a:solidFill>
                <a:srgbClr val="328127"/>
              </a:solidFill>
            </a:endParaRPr>
          </a:p>
        </p:txBody>
      </p:sp>
      <p:sp>
        <p:nvSpPr>
          <p:cNvPr id="6" name="Text Placeholder 2"/>
          <p:cNvSpPr txBox="1">
            <a:spLocks/>
          </p:cNvSpPr>
          <p:nvPr/>
        </p:nvSpPr>
        <p:spPr>
          <a:xfrm>
            <a:off x="534445" y="1444295"/>
            <a:ext cx="4401289" cy="5517064"/>
          </a:xfrm>
          <a:prstGeom prst="rect">
            <a:avLst/>
          </a:prstGeom>
        </p:spPr>
        <p:txBody>
          <a:bodyPr vert="horz" lIns="104172" tIns="52084" rIns="104172" bIns="52084" rtlCol="0">
            <a:normAutofit/>
          </a:bodyPr>
          <a:lstStyle>
            <a:lvl1pPr marL="0" indent="0" algn="l" defTabSz="457200" rtl="0" eaLnBrk="1" latinLnBrk="0" hangingPunct="1">
              <a:spcBef>
                <a:spcPct val="20000"/>
              </a:spcBef>
              <a:buFont typeface="Arial"/>
              <a:buNone/>
              <a:defRPr sz="3200" kern="1200">
                <a:solidFill>
                  <a:schemeClr val="bg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bg1"/>
                </a:solidFill>
                <a:latin typeface="Arial Narrow"/>
                <a:ea typeface="+mn-ea"/>
                <a:cs typeface="Arial Narrow"/>
              </a:defRPr>
            </a:lvl2pPr>
            <a:lvl3pPr marL="914400" indent="0" algn="l" defTabSz="457200" rtl="0" eaLnBrk="1" latinLnBrk="0" hangingPunct="1">
              <a:spcBef>
                <a:spcPct val="20000"/>
              </a:spcBef>
              <a:buFont typeface="Wingdings" charset="2"/>
              <a:buNone/>
              <a:defRPr sz="2400" kern="1200">
                <a:solidFill>
                  <a:schemeClr val="bg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bg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bg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75000"/>
              </a:lnSpc>
              <a:spcBef>
                <a:spcPts val="0"/>
              </a:spcBef>
              <a:spcAft>
                <a:spcPts val="2737"/>
              </a:spcAft>
            </a:pPr>
            <a:r>
              <a:rPr lang="en-GB" sz="5700" b="1" dirty="0">
                <a:solidFill>
                  <a:srgbClr val="328127"/>
                </a:solidFill>
                <a:latin typeface="Arial"/>
                <a:cs typeface="Arial"/>
              </a:rPr>
              <a:t>+</a:t>
            </a:r>
            <a:r>
              <a:rPr lang="is-IS" sz="5700" b="1" dirty="0">
                <a:latin typeface="Arial"/>
                <a:cs typeface="Arial"/>
              </a:rPr>
              <a:t>3,818,408</a:t>
            </a:r>
            <a:r>
              <a:rPr lang="en-GB" sz="4600" dirty="0">
                <a:latin typeface="Arial Black"/>
                <a:cs typeface="Arial Black"/>
              </a:rPr>
              <a:t>  </a:t>
            </a:r>
            <a:r>
              <a:rPr lang="en-GB" dirty="0">
                <a:solidFill>
                  <a:schemeClr val="bg1">
                    <a:lumMod val="75000"/>
                  </a:schemeClr>
                </a:solidFill>
              </a:rPr>
              <a:t>species occurrence records</a:t>
            </a:r>
          </a:p>
          <a:p>
            <a:pPr algn="ctr">
              <a:lnSpc>
                <a:spcPct val="75000"/>
              </a:lnSpc>
              <a:spcBef>
                <a:spcPts val="0"/>
              </a:spcBef>
              <a:spcAft>
                <a:spcPts val="2737"/>
              </a:spcAft>
            </a:pPr>
            <a:r>
              <a:rPr lang="en-GB" sz="5700" b="1" dirty="0">
                <a:solidFill>
                  <a:srgbClr val="328127"/>
                </a:solidFill>
                <a:latin typeface="Arial"/>
                <a:cs typeface="Arial"/>
              </a:rPr>
              <a:t>+</a:t>
            </a:r>
            <a:r>
              <a:rPr lang="en-GB" sz="5700" b="1" dirty="0">
                <a:latin typeface="Arial"/>
                <a:cs typeface="Arial"/>
              </a:rPr>
              <a:t>4,267</a:t>
            </a:r>
            <a:r>
              <a:rPr lang="en-GB" sz="5700" dirty="0">
                <a:latin typeface="Arial Black"/>
                <a:cs typeface="Arial Black"/>
              </a:rPr>
              <a:t/>
            </a:r>
            <a:br>
              <a:rPr lang="en-GB" sz="5700" dirty="0">
                <a:latin typeface="Arial Black"/>
                <a:cs typeface="Arial Black"/>
              </a:rPr>
            </a:br>
            <a:r>
              <a:rPr lang="en-GB" dirty="0">
                <a:solidFill>
                  <a:srgbClr val="BFBFBF"/>
                </a:solidFill>
              </a:rPr>
              <a:t>datasets</a:t>
            </a:r>
          </a:p>
          <a:p>
            <a:pPr algn="ctr">
              <a:lnSpc>
                <a:spcPct val="75000"/>
              </a:lnSpc>
              <a:spcBef>
                <a:spcPts val="0"/>
              </a:spcBef>
              <a:spcAft>
                <a:spcPts val="2737"/>
              </a:spcAft>
            </a:pPr>
            <a:r>
              <a:rPr lang="en-GB" sz="5700" b="1" dirty="0">
                <a:solidFill>
                  <a:srgbClr val="328127"/>
                </a:solidFill>
                <a:latin typeface="Arial"/>
                <a:cs typeface="Arial"/>
              </a:rPr>
              <a:t>+</a:t>
            </a:r>
            <a:r>
              <a:rPr lang="en-GB" sz="5700" b="1" dirty="0">
                <a:latin typeface="Arial"/>
                <a:cs typeface="Arial"/>
              </a:rPr>
              <a:t>4</a:t>
            </a:r>
            <a:r>
              <a:rPr lang="en-GB" dirty="0" smtClean="0"/>
              <a:t/>
            </a:r>
            <a:br>
              <a:rPr lang="en-GB" dirty="0" smtClean="0"/>
            </a:br>
            <a:r>
              <a:rPr lang="en-GB" dirty="0">
                <a:solidFill>
                  <a:srgbClr val="BFBFBF"/>
                </a:solidFill>
              </a:rPr>
              <a:t>data-publishing institutions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1084" y="1423239"/>
            <a:ext cx="5046782" cy="4735394"/>
          </a:xfrm>
          <a:prstGeom prst="rect">
            <a:avLst/>
          </a:prstGeom>
        </p:spPr>
      </p:pic>
    </p:spTree>
    <p:extLst>
      <p:ext uri="{BB962C8B-B14F-4D97-AF65-F5344CB8AC3E}">
        <p14:creationId xmlns:p14="http://schemas.microsoft.com/office/powerpoint/2010/main" val="30493568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1" y="302864"/>
            <a:ext cx="9781068" cy="875512"/>
          </a:xfrm>
        </p:spPr>
        <p:txBody>
          <a:bodyPr>
            <a:normAutofit/>
          </a:bodyPr>
          <a:lstStyle/>
          <a:p>
            <a:r>
              <a:rPr lang="en-US" sz="3600" dirty="0"/>
              <a:t>Data published through </a:t>
            </a:r>
            <a:r>
              <a:rPr lang="en-US" sz="3600" dirty="0" err="1"/>
              <a:t>GBIf.org</a:t>
            </a:r>
            <a:endParaRPr lang="en-US" sz="3600" dirty="0">
              <a:solidFill>
                <a:srgbClr val="FF0000"/>
              </a:solidFill>
            </a:endParaRPr>
          </a:p>
        </p:txBody>
      </p:sp>
      <p:sp>
        <p:nvSpPr>
          <p:cNvPr id="6" name="TextBox 5"/>
          <p:cNvSpPr txBox="1"/>
          <p:nvPr/>
        </p:nvSpPr>
        <p:spPr>
          <a:xfrm>
            <a:off x="5082049" y="1008670"/>
            <a:ext cx="5072167" cy="351528"/>
          </a:xfrm>
          <a:prstGeom prst="rect">
            <a:avLst/>
          </a:prstGeom>
          <a:noFill/>
        </p:spPr>
        <p:txBody>
          <a:bodyPr wrap="square" lIns="104185" tIns="52091" rIns="104185" bIns="52091" rtlCol="0">
            <a:spAutoFit/>
          </a:bodyPr>
          <a:lstStyle/>
          <a:p>
            <a:pPr algn="r"/>
            <a:r>
              <a:rPr lang="en-US" sz="1600" i="1" dirty="0">
                <a:latin typeface="Arial" panose="020B0604020202020204" pitchFamily="34" charset="0"/>
                <a:cs typeface="Arial" panose="020B0604020202020204" pitchFamily="34" charset="0"/>
              </a:rPr>
              <a:t>Occurrence records (millions)</a:t>
            </a:r>
          </a:p>
        </p:txBody>
      </p:sp>
      <p:sp>
        <p:nvSpPr>
          <p:cNvPr id="7" name="TextBox 6"/>
          <p:cNvSpPr txBox="1"/>
          <p:nvPr/>
        </p:nvSpPr>
        <p:spPr>
          <a:xfrm>
            <a:off x="-148453" y="-63663"/>
            <a:ext cx="691320" cy="5029168"/>
          </a:xfrm>
          <a:prstGeom prst="rect">
            <a:avLst/>
          </a:prstGeom>
        </p:spPr>
        <p:txBody>
          <a:bodyPr vert="vert270" lIns="0" tIns="41017" rIns="0" bIns="41017"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data mobilization</a:t>
            </a:r>
          </a:p>
        </p:txBody>
      </p:sp>
      <p:sp>
        <p:nvSpPr>
          <p:cNvPr id="4" name="Text Placeholder 3"/>
          <p:cNvSpPr>
            <a:spLocks noGrp="1"/>
          </p:cNvSpPr>
          <p:nvPr>
            <p:ph type="body" sz="quarter" idx="10"/>
          </p:nvPr>
        </p:nvSpPr>
        <p:spPr/>
        <p:txBody>
          <a:bodyPr/>
          <a:lstStyle/>
          <a:p>
            <a:r>
              <a:rPr lang="en-US" dirty="0">
                <a:hlinkClick r:id="rId2"/>
              </a:rPr>
              <a:t>http://</a:t>
            </a:r>
            <a:r>
              <a:rPr lang="en-US" dirty="0" smtClean="0">
                <a:hlinkClick r:id="rId2"/>
              </a:rPr>
              <a:t>www.gbif.org</a:t>
            </a:r>
            <a:r>
              <a:rPr lang="en-US" dirty="0" smtClean="0"/>
              <a:t> </a:t>
            </a:r>
            <a:r>
              <a:rPr lang="en-US" dirty="0"/>
              <a:t>| 6</a:t>
            </a:r>
            <a:r>
              <a:rPr lang="en-US" dirty="0" smtClean="0"/>
              <a:t> JUN 2016</a:t>
            </a:r>
            <a:endParaRPr lang="en-US" dirty="0"/>
          </a:p>
        </p:txBody>
      </p:sp>
      <p:graphicFrame>
        <p:nvGraphicFramePr>
          <p:cNvPr id="9" name="Chart 8"/>
          <p:cNvGraphicFramePr>
            <a:graphicFrameLocks/>
          </p:cNvGraphicFramePr>
          <p:nvPr>
            <p:extLst>
              <p:ext uri="{D42A27DB-BD31-4B8C-83A1-F6EECF244321}">
                <p14:modId xmlns:p14="http://schemas.microsoft.com/office/powerpoint/2010/main" val="490546890"/>
              </p:ext>
            </p:extLst>
          </p:nvPr>
        </p:nvGraphicFramePr>
        <p:xfrm>
          <a:off x="395107" y="1226630"/>
          <a:ext cx="9920392" cy="5673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77437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681" y="302864"/>
            <a:ext cx="9619774" cy="875512"/>
          </a:xfrm>
        </p:spPr>
        <p:txBody>
          <a:bodyPr>
            <a:normAutofit/>
          </a:bodyPr>
          <a:lstStyle/>
          <a:p>
            <a:r>
              <a:rPr lang="en-US" sz="3600" dirty="0"/>
              <a:t>Data publishers</a:t>
            </a:r>
            <a:endParaRPr lang="en-US" sz="3600" dirty="0">
              <a:solidFill>
                <a:srgbClr val="FF0000"/>
              </a:solidFill>
            </a:endParaRPr>
          </a:p>
        </p:txBody>
      </p:sp>
      <p:sp>
        <p:nvSpPr>
          <p:cNvPr id="5" name="TextBox 4"/>
          <p:cNvSpPr txBox="1"/>
          <p:nvPr/>
        </p:nvSpPr>
        <p:spPr>
          <a:xfrm>
            <a:off x="-148453" y="-63663"/>
            <a:ext cx="691320" cy="5029168"/>
          </a:xfrm>
          <a:prstGeom prst="rect">
            <a:avLst/>
          </a:prstGeom>
        </p:spPr>
        <p:txBody>
          <a:bodyPr vert="vert270" lIns="0" tIns="41022" rIns="0" bIns="41022"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data mobilization</a:t>
            </a:r>
          </a:p>
        </p:txBody>
      </p:sp>
      <p:sp>
        <p:nvSpPr>
          <p:cNvPr id="8" name="TextBox 7"/>
          <p:cNvSpPr txBox="1"/>
          <p:nvPr/>
        </p:nvSpPr>
        <p:spPr>
          <a:xfrm>
            <a:off x="3888414" y="996337"/>
            <a:ext cx="6261884" cy="351528"/>
          </a:xfrm>
          <a:prstGeom prst="rect">
            <a:avLst/>
          </a:prstGeom>
          <a:noFill/>
        </p:spPr>
        <p:txBody>
          <a:bodyPr wrap="square" lIns="104197" tIns="52098" rIns="104197" bIns="52098" rtlCol="0">
            <a:spAutoFit/>
          </a:bodyPr>
          <a:lstStyle/>
          <a:p>
            <a:pPr algn="r"/>
            <a:r>
              <a:rPr lang="en-US" sz="1600" i="1" dirty="0">
                <a:latin typeface="Arial" panose="020B0604020202020204" pitchFamily="34" charset="0"/>
                <a:cs typeface="Arial" panose="020B0604020202020204" pitchFamily="34" charset="0"/>
              </a:rPr>
              <a:t>Number of institutions registered as GBIF data publishers</a:t>
            </a:r>
          </a:p>
        </p:txBody>
      </p:sp>
      <p:sp>
        <p:nvSpPr>
          <p:cNvPr id="4" name="Text Placeholder 3"/>
          <p:cNvSpPr>
            <a:spLocks noGrp="1"/>
          </p:cNvSpPr>
          <p:nvPr>
            <p:ph type="body" sz="quarter" idx="10"/>
          </p:nvPr>
        </p:nvSpPr>
        <p:spPr>
          <a:xfrm>
            <a:off x="515875" y="7065670"/>
            <a:ext cx="8365196" cy="354493"/>
          </a:xfrm>
        </p:spPr>
        <p:txBody>
          <a:bodyPr/>
          <a:lstStyle/>
          <a:p>
            <a:pPr>
              <a:spcBef>
                <a:spcPts val="0"/>
              </a:spcBef>
            </a:pPr>
            <a:r>
              <a:rPr lang="en-US" i="1" dirty="0" smtClean="0"/>
              <a:t>. </a:t>
            </a:r>
            <a:r>
              <a:rPr lang="en-US" dirty="0" smtClean="0">
                <a:hlinkClick r:id="rId2"/>
              </a:rPr>
              <a:t>http</a:t>
            </a:r>
            <a:r>
              <a:rPr lang="en-US" dirty="0">
                <a:hlinkClick r:id="rId2"/>
              </a:rPr>
              <a:t>://www.gbif.org</a:t>
            </a:r>
            <a:r>
              <a:rPr lang="en-US" dirty="0"/>
              <a:t> </a:t>
            </a:r>
            <a:r>
              <a:rPr lang="en-US" dirty="0" smtClean="0"/>
              <a:t>| 6 JUN 2016</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192806832"/>
              </p:ext>
            </p:extLst>
          </p:nvPr>
        </p:nvGraphicFramePr>
        <p:xfrm>
          <a:off x="424947" y="1509069"/>
          <a:ext cx="9838744" cy="53441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9937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Data—by gbif participant</a:t>
            </a:r>
          </a:p>
        </p:txBody>
      </p:sp>
      <p:sp>
        <p:nvSpPr>
          <p:cNvPr id="4" name="Text Placeholder 3"/>
          <p:cNvSpPr>
            <a:spLocks noGrp="1"/>
          </p:cNvSpPr>
          <p:nvPr>
            <p:ph type="body" sz="quarter" idx="10"/>
          </p:nvPr>
        </p:nvSpPr>
        <p:spPr>
          <a:xfrm>
            <a:off x="534432" y="7065669"/>
            <a:ext cx="8346640" cy="422495"/>
          </a:xfrm>
        </p:spPr>
        <p:txBody>
          <a:bodyPr/>
          <a:lstStyle/>
          <a:p>
            <a:r>
              <a:rPr lang="en-US" b="1" i="1" dirty="0"/>
              <a:t>NOTE</a:t>
            </a:r>
            <a:r>
              <a:rPr lang="en-US" i="1" dirty="0"/>
              <a:t>: </a:t>
            </a:r>
            <a:r>
              <a:rPr lang="en-US" i="1" dirty="0" smtClean="0"/>
              <a:t>Datasets </a:t>
            </a:r>
            <a:r>
              <a:rPr lang="en-US" i="1" dirty="0"/>
              <a:t>are assigned to countries according to the location of the </a:t>
            </a:r>
            <a:r>
              <a:rPr lang="en-US" i="1" dirty="0" smtClean="0"/>
              <a:t>publishing </a:t>
            </a:r>
            <a:r>
              <a:rPr lang="en-US" i="1" dirty="0"/>
              <a:t>institution</a:t>
            </a:r>
            <a:r>
              <a:rPr lang="en-US" i="1" dirty="0" smtClean="0"/>
              <a:t>, </a:t>
            </a:r>
            <a:br>
              <a:rPr lang="en-US" i="1" dirty="0" smtClean="0"/>
            </a:br>
            <a:r>
              <a:rPr lang="en-US" i="1" dirty="0" smtClean="0"/>
              <a:t>including </a:t>
            </a:r>
            <a:r>
              <a:rPr lang="en-US" i="1" dirty="0"/>
              <a:t>aggregated datasets with contributors from </a:t>
            </a:r>
            <a:r>
              <a:rPr lang="en-US" i="1" dirty="0" smtClean="0"/>
              <a:t>many </a:t>
            </a:r>
            <a:r>
              <a:rPr lang="en-US" i="1" dirty="0"/>
              <a:t>other </a:t>
            </a:r>
            <a:r>
              <a:rPr lang="en-US" i="1" dirty="0" smtClean="0"/>
              <a:t>countries. </a:t>
            </a:r>
            <a:r>
              <a:rPr lang="en-US" dirty="0">
                <a:hlinkClick r:id="rId3"/>
              </a:rPr>
              <a:t>http://www.gbif.org</a:t>
            </a:r>
            <a:r>
              <a:rPr lang="en-US" dirty="0"/>
              <a:t> </a:t>
            </a:r>
            <a:r>
              <a:rPr lang="en-US" dirty="0" smtClean="0"/>
              <a:t>| 09 JUN 2016</a:t>
            </a:r>
            <a:endParaRPr lang="en-US" dirty="0"/>
          </a:p>
        </p:txBody>
      </p:sp>
      <p:sp>
        <p:nvSpPr>
          <p:cNvPr id="5" name="TextBox 4"/>
          <p:cNvSpPr txBox="1"/>
          <p:nvPr/>
        </p:nvSpPr>
        <p:spPr>
          <a:xfrm>
            <a:off x="-148453" y="-63663"/>
            <a:ext cx="691320" cy="5029168"/>
          </a:xfrm>
          <a:prstGeom prst="rect">
            <a:avLst/>
          </a:prstGeom>
        </p:spPr>
        <p:txBody>
          <a:bodyPr vert="vert270" lIns="0" tIns="41027" rIns="0" bIns="41027"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data publishing</a:t>
            </a:r>
          </a:p>
        </p:txBody>
      </p:sp>
      <p:graphicFrame>
        <p:nvGraphicFramePr>
          <p:cNvPr id="9" name="Table 8"/>
          <p:cNvGraphicFramePr>
            <a:graphicFrameLocks noGrp="1"/>
          </p:cNvGraphicFramePr>
          <p:nvPr>
            <p:extLst>
              <p:ext uri="{D42A27DB-BD31-4B8C-83A1-F6EECF244321}">
                <p14:modId xmlns:p14="http://schemas.microsoft.com/office/powerpoint/2010/main" val="3452001916"/>
              </p:ext>
            </p:extLst>
          </p:nvPr>
        </p:nvGraphicFramePr>
        <p:xfrm>
          <a:off x="409852" y="5009173"/>
          <a:ext cx="4944366" cy="1759465"/>
        </p:xfrm>
        <a:graphic>
          <a:graphicData uri="http://schemas.openxmlformats.org/drawingml/2006/table">
            <a:tbl>
              <a:tblPr bandRow="1">
                <a:tableStyleId>{5C22544A-7EE6-4342-B048-85BDC9FD1C3A}</a:tableStyleId>
              </a:tblPr>
              <a:tblGrid>
                <a:gridCol w="1475101"/>
                <a:gridCol w="1024059"/>
                <a:gridCol w="1536091"/>
                <a:gridCol w="909115"/>
              </a:tblGrid>
              <a:tr h="351893">
                <a:tc>
                  <a:txBody>
                    <a:bodyPr/>
                    <a:lstStyle/>
                    <a:p>
                      <a:r>
                        <a:rPr lang="en-US" sz="1300" b="0" i="0" dirty="0" smtClean="0">
                          <a:latin typeface="Arial Narrow"/>
                          <a:cs typeface="Arial Narrow"/>
                        </a:rPr>
                        <a:t>1. United States</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3,348,499</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6. Belgium</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1,620423</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2. Denmark</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latin typeface="Arial Narrow"/>
                          <a:cs typeface="Arial Narrow"/>
                        </a:rPr>
                        <a:t>2,972,094</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7. Netherlands</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1,094,804</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3. Germany</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2,868,240</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8. Australia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859,896</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4. Norway</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latin typeface="Arial Narrow"/>
                          <a:cs typeface="Arial Narrow"/>
                        </a:rPr>
                        <a:t>2,322,797</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9. Costa Rica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810,035</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5. Spain</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2,238,363</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10. South Africa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436,236</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199413997"/>
              </p:ext>
            </p:extLst>
          </p:nvPr>
        </p:nvGraphicFramePr>
        <p:xfrm>
          <a:off x="5666164" y="5009173"/>
          <a:ext cx="4771200" cy="1759465"/>
        </p:xfrm>
        <a:graphic>
          <a:graphicData uri="http://schemas.openxmlformats.org/drawingml/2006/table">
            <a:tbl>
              <a:tblPr bandRow="1">
                <a:tableStyleId>{5C22544A-7EE6-4342-B048-85BDC9FD1C3A}</a:tableStyleId>
              </a:tblPr>
              <a:tblGrid>
                <a:gridCol w="1423439"/>
                <a:gridCol w="1036992"/>
                <a:gridCol w="1320954"/>
                <a:gridCol w="989815"/>
              </a:tblGrid>
              <a:tr h="351893">
                <a:tc>
                  <a:txBody>
                    <a:bodyPr/>
                    <a:lstStyle/>
                    <a:p>
                      <a:r>
                        <a:rPr lang="en-US" sz="1300" b="0" i="0" dirty="0" smtClean="0">
                          <a:latin typeface="Arial Narrow"/>
                          <a:cs typeface="Arial Narrow"/>
                        </a:rPr>
                        <a:t>1. United States</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271,901,500</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6. Netherlands</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24,241,092</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2. Sweden</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latin typeface="Arial Narrow"/>
                          <a:cs typeface="Arial Narrow"/>
                        </a:rPr>
                        <a:t>53,776,182</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7. Norway</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23,811,863</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3. United Kingdom</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49,786,646</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8. Germany</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22,151,479</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4. France</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latin typeface="Arial Narrow"/>
                          <a:cs typeface="Arial Narrow"/>
                        </a:rPr>
                        <a:t>39,896,982</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9. Finland</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16,612,735</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5. Australia</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37,489,401</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10. Spain</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13,630,866</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bl>
          </a:graphicData>
        </a:graphic>
      </p:graphicFrame>
      <p:sp>
        <p:nvSpPr>
          <p:cNvPr id="11" name="TextBox 10"/>
          <p:cNvSpPr txBox="1"/>
          <p:nvPr/>
        </p:nvSpPr>
        <p:spPr>
          <a:xfrm>
            <a:off x="306787" y="4486215"/>
            <a:ext cx="4977334" cy="474626"/>
          </a:xfrm>
          <a:prstGeom prst="rect">
            <a:avLst/>
          </a:prstGeom>
          <a:noFill/>
        </p:spPr>
        <p:txBody>
          <a:bodyPr wrap="square" lIns="104210" tIns="52105" rIns="104210" bIns="52105" rtlCol="0">
            <a:spAutoFit/>
          </a:bodyPr>
          <a:lstStyle/>
          <a:p>
            <a:pPr algn="ctr"/>
            <a:r>
              <a:rPr lang="en-US" sz="1300" b="1" dirty="0">
                <a:latin typeface="Arial Narrow" panose="020B0606020202030204" pitchFamily="34" charset="0"/>
              </a:rPr>
              <a:t>Number of new records published</a:t>
            </a:r>
            <a:r>
              <a:rPr lang="en-US" sz="1300" dirty="0">
                <a:latin typeface="Arial Narrow" panose="020B0606020202030204" pitchFamily="34" charset="0"/>
              </a:rPr>
              <a:t>—Top 10 participant Countries </a:t>
            </a:r>
            <a:br>
              <a:rPr lang="en-US" sz="1300" dirty="0">
                <a:latin typeface="Arial Narrow" panose="020B0606020202030204" pitchFamily="34" charset="0"/>
              </a:rPr>
            </a:br>
            <a:r>
              <a:rPr lang="en-US" sz="1100" i="1" dirty="0">
                <a:latin typeface="Arial Narrow" panose="020B0606020202030204" pitchFamily="34" charset="0"/>
              </a:rPr>
              <a:t>(1 to 31 May 2016)</a:t>
            </a:r>
          </a:p>
        </p:txBody>
      </p:sp>
      <p:sp>
        <p:nvSpPr>
          <p:cNvPr id="12" name="TextBox 11"/>
          <p:cNvSpPr txBox="1"/>
          <p:nvPr/>
        </p:nvSpPr>
        <p:spPr>
          <a:xfrm>
            <a:off x="5616563" y="4486212"/>
            <a:ext cx="4870408" cy="474638"/>
          </a:xfrm>
          <a:prstGeom prst="rect">
            <a:avLst/>
          </a:prstGeom>
          <a:noFill/>
        </p:spPr>
        <p:txBody>
          <a:bodyPr wrap="square" lIns="104210" tIns="52105" rIns="104210" bIns="52105" rtlCol="0">
            <a:spAutoFit/>
          </a:bodyPr>
          <a:lstStyle/>
          <a:p>
            <a:pPr algn="ctr"/>
            <a:r>
              <a:rPr lang="en-US" sz="1300" b="1" dirty="0">
                <a:latin typeface="Arial Narrow" panose="020B0606020202030204" pitchFamily="34" charset="0"/>
              </a:rPr>
              <a:t>Total number of records published</a:t>
            </a:r>
            <a:r>
              <a:rPr lang="en-US" sz="1300" dirty="0">
                <a:latin typeface="Arial Narrow" panose="020B0606020202030204" pitchFamily="34" charset="0"/>
              </a:rPr>
              <a:t>—Top 10 Participant Countries </a:t>
            </a:r>
            <a:r>
              <a:rPr lang="en-US" sz="1100" dirty="0">
                <a:latin typeface="Arial Narrow" panose="020B0606020202030204" pitchFamily="34" charset="0"/>
              </a:rPr>
              <a:t/>
            </a:r>
            <a:br>
              <a:rPr lang="en-US" sz="1100" dirty="0">
                <a:latin typeface="Arial Narrow" panose="020B0606020202030204" pitchFamily="34" charset="0"/>
              </a:rPr>
            </a:br>
            <a:r>
              <a:rPr lang="en-US" sz="1100" i="1" dirty="0">
                <a:latin typeface="Arial Narrow" panose="020B0606020202030204" pitchFamily="34" charset="0"/>
              </a:rPr>
              <a:t>(as of 31 May 2016)</a:t>
            </a:r>
          </a:p>
        </p:txBody>
      </p:sp>
      <p:sp>
        <p:nvSpPr>
          <p:cNvPr id="14" name="Text Placeholder 3"/>
          <p:cNvSpPr txBox="1">
            <a:spLocks/>
          </p:cNvSpPr>
          <p:nvPr/>
        </p:nvSpPr>
        <p:spPr>
          <a:xfrm>
            <a:off x="515883" y="7065669"/>
            <a:ext cx="7689543" cy="354493"/>
          </a:xfrm>
          <a:prstGeom prst="rect">
            <a:avLst/>
          </a:prstGeom>
        </p:spPr>
        <p:txBody>
          <a:bodyPr vert="horz" lIns="0" tIns="52105" rIns="104210" bIns="52105" rtlCol="0" anchor="ctr" anchorCtr="0">
            <a:noAutofit/>
          </a:bodyPr>
          <a:lstStyle>
            <a:lvl1pPr marL="0" indent="0" algn="r" defTabSz="457200" rtl="0" eaLnBrk="1" latinLnBrk="0" hangingPunct="1">
              <a:spcBef>
                <a:spcPct val="20000"/>
              </a:spcBef>
              <a:buFont typeface="Arial"/>
              <a:buNone/>
              <a:defRPr sz="900" b="0" kern="1200" cap="none" baseline="0">
                <a:solidFill>
                  <a:schemeClr val="tx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 typeface="Wingdings" charset="2"/>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spcBef>
                <a:spcPts val="0"/>
              </a:spcBef>
            </a:pPr>
            <a:endParaRPr lang="en-US" dirty="0"/>
          </a:p>
        </p:txBody>
      </p:sp>
      <p:pic>
        <p:nvPicPr>
          <p:cNvPr id="6"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46552" y="1098303"/>
            <a:ext cx="3497794" cy="3299864"/>
          </a:xfr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4323" y="1098303"/>
            <a:ext cx="3494891" cy="3299862"/>
          </a:xfrm>
          <a:prstGeom prst="rect">
            <a:avLst/>
          </a:prstGeom>
        </p:spPr>
      </p:pic>
    </p:spTree>
    <p:extLst>
      <p:ext uri="{BB962C8B-B14F-4D97-AF65-F5344CB8AC3E}">
        <p14:creationId xmlns:p14="http://schemas.microsoft.com/office/powerpoint/2010/main" val="336779271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34432" y="302869"/>
            <a:ext cx="9619774" cy="848211"/>
          </a:xfrm>
        </p:spPr>
        <p:txBody>
          <a:bodyPr>
            <a:normAutofit/>
          </a:bodyPr>
          <a:lstStyle/>
          <a:p>
            <a:r>
              <a:rPr lang="en-US" sz="3600" dirty="0"/>
              <a:t>Visits to GBIF.org by Country</a:t>
            </a:r>
            <a:endParaRPr lang="en-US" sz="3600" b="0" i="1" dirty="0">
              <a:solidFill>
                <a:srgbClr val="FF0000"/>
              </a:solidFill>
            </a:endParaRPr>
          </a:p>
        </p:txBody>
      </p:sp>
      <p:pic>
        <p:nvPicPr>
          <p:cNvPr id="6" name="Content Placeholder 17"/>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218219" y="2003051"/>
            <a:ext cx="3511599" cy="2030810"/>
          </a:xfrm>
          <a:prstGeom prst="rect">
            <a:avLst/>
          </a:prstGeom>
        </p:spPr>
      </p:pic>
      <p:sp>
        <p:nvSpPr>
          <p:cNvPr id="7" name="Text Placeholder 13"/>
          <p:cNvSpPr txBox="1">
            <a:spLocks/>
          </p:cNvSpPr>
          <p:nvPr/>
        </p:nvSpPr>
        <p:spPr>
          <a:xfrm>
            <a:off x="515875" y="7065667"/>
            <a:ext cx="8365196" cy="422495"/>
          </a:xfrm>
          <a:prstGeom prst="rect">
            <a:avLst/>
          </a:prstGeom>
        </p:spPr>
        <p:txBody>
          <a:bodyPr vert="horz" lIns="0" tIns="52117" rIns="104236" bIns="52117" rtlCol="0" anchor="ctr" anchorCtr="0">
            <a:noAutofit/>
          </a:bodyPr>
          <a:lstStyle>
            <a:lvl1pPr marL="0" indent="0" algn="r" defTabSz="457200" rtl="0" eaLnBrk="1" latinLnBrk="0" hangingPunct="1">
              <a:spcBef>
                <a:spcPct val="20000"/>
              </a:spcBef>
              <a:buFont typeface="Arial"/>
              <a:buNone/>
              <a:defRPr sz="900" b="0" kern="1200" cap="none" baseline="0">
                <a:solidFill>
                  <a:schemeClr val="tx1"/>
                </a:solidFill>
                <a:latin typeface="Arial Narrow"/>
                <a:ea typeface="+mn-ea"/>
                <a:cs typeface="Arial Narrow"/>
              </a:defRPr>
            </a:lvl1pPr>
            <a:lvl2pPr marL="45720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 typeface="Wingdings" charset="2"/>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 typeface="Arial"/>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i="1" dirty="0" smtClean="0"/>
          </a:p>
          <a:p>
            <a:r>
              <a:rPr lang="en-US" i="1" dirty="0" smtClean="0"/>
              <a:t>Access </a:t>
            </a:r>
            <a:r>
              <a:rPr lang="en-US" i="1" dirty="0"/>
              <a:t>available upon request from </a:t>
            </a:r>
            <a:r>
              <a:rPr lang="en-US" dirty="0" smtClean="0">
                <a:hlinkClick r:id="rId3"/>
              </a:rPr>
              <a:t>comms@gbif.org</a:t>
            </a:r>
            <a:r>
              <a:rPr lang="en-US" dirty="0" smtClean="0"/>
              <a:t> | 09 JUN 2016 </a:t>
            </a:r>
            <a:endParaRPr lang="en-US" dirty="0"/>
          </a:p>
        </p:txBody>
      </p:sp>
      <p:sp>
        <p:nvSpPr>
          <p:cNvPr id="8" name="TextBox 7"/>
          <p:cNvSpPr txBox="1"/>
          <p:nvPr/>
        </p:nvSpPr>
        <p:spPr>
          <a:xfrm>
            <a:off x="-148453" y="-63663"/>
            <a:ext cx="691320" cy="5029168"/>
          </a:xfrm>
          <a:prstGeom prst="rect">
            <a:avLst/>
          </a:prstGeom>
        </p:spPr>
        <p:txBody>
          <a:bodyPr vert="vert270" lIns="0" tIns="41037" rIns="0" bIns="41037"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use of </a:t>
            </a:r>
            <a:r>
              <a:rPr lang="en-US" dirty="0" err="1" smtClean="0"/>
              <a:t>gbif.org</a:t>
            </a:r>
            <a:endParaRPr lang="en-US" dirty="0"/>
          </a:p>
        </p:txBody>
      </p:sp>
      <p:pic>
        <p:nvPicPr>
          <p:cNvPr id="9" name="Content Placeholder 16"/>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546783" y="1863301"/>
            <a:ext cx="5286398" cy="4988635"/>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756510808"/>
              </p:ext>
            </p:extLst>
          </p:nvPr>
        </p:nvGraphicFramePr>
        <p:xfrm>
          <a:off x="5929087" y="4670007"/>
          <a:ext cx="4507415" cy="1759465"/>
        </p:xfrm>
        <a:graphic>
          <a:graphicData uri="http://schemas.openxmlformats.org/drawingml/2006/table">
            <a:tbl>
              <a:tblPr bandRow="1">
                <a:tableStyleId>{5C22544A-7EE6-4342-B048-85BDC9FD1C3A}</a:tableStyleId>
              </a:tblPr>
              <a:tblGrid>
                <a:gridCol w="1662034"/>
                <a:gridCol w="775375"/>
                <a:gridCol w="1474487"/>
                <a:gridCol w="595519"/>
              </a:tblGrid>
              <a:tr h="351893">
                <a:tc>
                  <a:txBody>
                    <a:bodyPr/>
                    <a:lstStyle/>
                    <a:p>
                      <a:r>
                        <a:rPr lang="en-US" sz="1300" b="0" i="0" dirty="0" smtClean="0">
                          <a:latin typeface="Arial Narrow"/>
                          <a:cs typeface="Arial Narrow"/>
                        </a:rPr>
                        <a:t>1. United States</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20,354</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6. Mexico</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5,867</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solidFill>
                            <a:schemeClr val="tx1"/>
                          </a:solidFill>
                          <a:latin typeface="Arial Narrow"/>
                          <a:cs typeface="Arial Narrow"/>
                        </a:rPr>
                        <a:t>2. India</a:t>
                      </a:r>
                      <a:endParaRPr lang="en-US" sz="1300" b="0" i="0" dirty="0">
                        <a:solidFill>
                          <a:schemeClr val="tx1"/>
                        </a:solidFill>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solidFill>
                            <a:schemeClr val="tx1"/>
                          </a:solidFill>
                          <a:latin typeface="Arial Narrow"/>
                          <a:cs typeface="Arial Narrow"/>
                        </a:rPr>
                        <a:t>7,488</a:t>
                      </a:r>
                      <a:endParaRPr lang="en-US" sz="1300" b="0" i="0" dirty="0">
                        <a:solidFill>
                          <a:schemeClr val="tx1"/>
                        </a:solidFill>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7. Germany</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5,763</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3. France</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6,477</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8. United Kingdom</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4,999</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4. Spain</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300" b="0" i="0" dirty="0" smtClean="0">
                          <a:latin typeface="Arial Narrow"/>
                          <a:cs typeface="Arial Narrow"/>
                        </a:rPr>
                        <a:t>6,162</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9. Colombia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4,653</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5. Brazil</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300" b="0" i="0" dirty="0" smtClean="0">
                          <a:latin typeface="Arial Narrow"/>
                          <a:cs typeface="Arial Narrow"/>
                        </a:rPr>
                        <a:t>6,102</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10. Italy</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3,586</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bl>
          </a:graphicData>
        </a:graphic>
      </p:graphicFrame>
      <p:sp>
        <p:nvSpPr>
          <p:cNvPr id="11" name="TextBox 10"/>
          <p:cNvSpPr txBox="1"/>
          <p:nvPr/>
        </p:nvSpPr>
        <p:spPr>
          <a:xfrm>
            <a:off x="4174613" y="988562"/>
            <a:ext cx="6261884" cy="382305"/>
          </a:xfrm>
          <a:prstGeom prst="rect">
            <a:avLst/>
          </a:prstGeom>
          <a:noFill/>
        </p:spPr>
        <p:txBody>
          <a:bodyPr wrap="square" lIns="104236" tIns="52117" rIns="104236" bIns="52117" rtlCol="0">
            <a:spAutoFit/>
          </a:bodyPr>
          <a:lstStyle/>
          <a:p>
            <a:pPr algn="r"/>
            <a:r>
              <a:rPr lang="en-US" sz="1800" i="1" dirty="0">
                <a:latin typeface="Arial" panose="020B0604020202020204" pitchFamily="34" charset="0"/>
                <a:cs typeface="Arial" panose="020B0604020202020204" pitchFamily="34" charset="0"/>
              </a:rPr>
              <a:t>May 2016</a:t>
            </a:r>
          </a:p>
        </p:txBody>
      </p:sp>
    </p:spTree>
    <p:extLst>
      <p:ext uri="{BB962C8B-B14F-4D97-AF65-F5344CB8AC3E}">
        <p14:creationId xmlns:p14="http://schemas.microsoft.com/office/powerpoint/2010/main" val="30692052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7" y="103099"/>
            <a:ext cx="9778125" cy="1152630"/>
          </a:xfrm>
        </p:spPr>
        <p:txBody>
          <a:bodyPr>
            <a:noAutofit/>
          </a:bodyPr>
          <a:lstStyle/>
          <a:p>
            <a:pPr>
              <a:lnSpc>
                <a:spcPct val="150000"/>
              </a:lnSpc>
              <a:spcBef>
                <a:spcPts val="684"/>
              </a:spcBef>
              <a:spcAft>
                <a:spcPts val="1369"/>
              </a:spcAft>
            </a:pPr>
            <a:r>
              <a:rPr lang="en-US" sz="3400" dirty="0"/>
              <a:t>Data download requests, by country</a:t>
            </a:r>
            <a:endParaRPr lang="en-US" sz="3400" dirty="0">
              <a:solidFill>
                <a:srgbClr val="FF0000"/>
              </a:solidFill>
            </a:endParaRPr>
          </a:p>
        </p:txBody>
      </p:sp>
      <p:sp>
        <p:nvSpPr>
          <p:cNvPr id="4" name="Text Placeholder 3"/>
          <p:cNvSpPr>
            <a:spLocks noGrp="1"/>
          </p:cNvSpPr>
          <p:nvPr>
            <p:ph type="body" sz="quarter" idx="10"/>
          </p:nvPr>
        </p:nvSpPr>
        <p:spPr/>
        <p:txBody>
          <a:bodyPr/>
          <a:lstStyle/>
          <a:p>
            <a:r>
              <a:rPr lang="en-US" i="1" dirty="0" smtClean="0"/>
              <a:t>Requests for download do not necessarily result in data actually being downloaded. Based on country indicated by user login </a:t>
            </a:r>
            <a:r>
              <a:rPr lang="en-US" dirty="0" smtClean="0"/>
              <a:t>| 06 JUN 2016</a:t>
            </a:r>
            <a:endParaRPr lang="en-US" dirty="0"/>
          </a:p>
        </p:txBody>
      </p:sp>
      <p:sp>
        <p:nvSpPr>
          <p:cNvPr id="5" name="TextBox 4"/>
          <p:cNvSpPr txBox="1"/>
          <p:nvPr/>
        </p:nvSpPr>
        <p:spPr>
          <a:xfrm>
            <a:off x="-148453" y="-63663"/>
            <a:ext cx="691320" cy="5029168"/>
          </a:xfrm>
          <a:prstGeom prst="rect">
            <a:avLst/>
          </a:prstGeom>
        </p:spPr>
        <p:txBody>
          <a:bodyPr vert="vert270" lIns="0" tIns="41032" rIns="0" bIns="41032"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use of </a:t>
            </a:r>
            <a:r>
              <a:rPr lang="en-US" dirty="0" err="1" smtClean="0"/>
              <a:t>gbif.org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642871156"/>
              </p:ext>
            </p:extLst>
          </p:nvPr>
        </p:nvGraphicFramePr>
        <p:xfrm>
          <a:off x="6231680" y="4800724"/>
          <a:ext cx="4346038" cy="1759465"/>
        </p:xfrm>
        <a:graphic>
          <a:graphicData uri="http://schemas.openxmlformats.org/drawingml/2006/table">
            <a:tbl>
              <a:tblPr bandRow="1">
                <a:tableStyleId>{5C22544A-7EE6-4342-B048-85BDC9FD1C3A}</a:tableStyleId>
              </a:tblPr>
              <a:tblGrid>
                <a:gridCol w="1441957"/>
                <a:gridCol w="786522"/>
                <a:gridCol w="1462125"/>
                <a:gridCol w="655434"/>
              </a:tblGrid>
              <a:tr h="35189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1. United States</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7128</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6. Colombia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2235</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2. Mexico</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5526</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300" b="0" i="0" dirty="0" smtClean="0">
                          <a:latin typeface="Arial Narrow"/>
                          <a:cs typeface="Arial Narrow"/>
                        </a:rPr>
                        <a:t>7. Italy</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1319</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3. Brazil</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3079</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8. China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1263</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351893">
                <a:tc>
                  <a:txBody>
                    <a:bodyPr/>
                    <a:lstStyle/>
                    <a:p>
                      <a:r>
                        <a:rPr lang="en-US" sz="1300" b="0" i="0" dirty="0" smtClean="0">
                          <a:latin typeface="Arial Narrow"/>
                          <a:cs typeface="Arial Narrow"/>
                        </a:rPr>
                        <a:t>4. United Kingdom</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2670</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9. France</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949</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51893">
                <a:tc>
                  <a:txBody>
                    <a:bodyPr/>
                    <a:lstStyle/>
                    <a:p>
                      <a:r>
                        <a:rPr lang="en-US" sz="1300" b="0" i="0" dirty="0" smtClean="0">
                          <a:latin typeface="Arial Narrow"/>
                          <a:cs typeface="Arial Narrow"/>
                        </a:rPr>
                        <a:t>5. Spain</a:t>
                      </a:r>
                      <a:endParaRPr lang="en-US" sz="13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300" b="0" i="0" dirty="0" smtClean="0">
                          <a:latin typeface="Arial Narrow"/>
                          <a:cs typeface="Arial Narrow"/>
                        </a:rPr>
                        <a:t>2478</a:t>
                      </a: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300" b="0" i="0" dirty="0" smtClean="0">
                          <a:latin typeface="Arial Narrow"/>
                          <a:cs typeface="Arial Narrow"/>
                        </a:rPr>
                        <a:t>10. Australia</a:t>
                      </a:r>
                      <a:endParaRPr lang="en-US" sz="13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300" b="0" i="0" dirty="0" smtClean="0">
                          <a:latin typeface="Arial Narrow"/>
                          <a:cs typeface="Arial Narrow"/>
                        </a:rPr>
                        <a:t>858</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bl>
          </a:graphicData>
        </a:graphic>
      </p:graphicFrame>
      <p:sp>
        <p:nvSpPr>
          <p:cNvPr id="8" name="TextBox 7"/>
          <p:cNvSpPr txBox="1"/>
          <p:nvPr/>
        </p:nvSpPr>
        <p:spPr>
          <a:xfrm>
            <a:off x="6237575" y="1836307"/>
            <a:ext cx="4334243" cy="2384392"/>
          </a:xfrm>
          <a:prstGeom prst="rect">
            <a:avLst/>
          </a:prstGeom>
          <a:noFill/>
        </p:spPr>
        <p:txBody>
          <a:bodyPr wrap="square" lIns="104223" tIns="52111" rIns="104223" bIns="52111" rtlCol="0">
            <a:spAutoFit/>
          </a:bodyPr>
          <a:lstStyle/>
          <a:p>
            <a:pPr algn="ctr">
              <a:spcAft>
                <a:spcPts val="684"/>
              </a:spcAft>
            </a:pPr>
            <a:r>
              <a:rPr lang="en-US" sz="2300" dirty="0">
                <a:latin typeface="Arial" panose="020B0604020202020204" pitchFamily="34" charset="0"/>
                <a:cs typeface="Arial" panose="020B0604020202020204" pitchFamily="34" charset="0"/>
              </a:rPr>
              <a:t>Total of  </a:t>
            </a:r>
          </a:p>
          <a:p>
            <a:pPr algn="ctr">
              <a:spcAft>
                <a:spcPts val="684"/>
              </a:spcAft>
            </a:pPr>
            <a:r>
              <a:rPr lang="en-US" sz="2700" b="1" dirty="0">
                <a:latin typeface="Arial" panose="020B0604020202020204" pitchFamily="34" charset="0"/>
                <a:cs typeface="Arial" panose="020B0604020202020204" pitchFamily="34" charset="0"/>
              </a:rPr>
              <a:t>37,552 requests </a:t>
            </a:r>
          </a:p>
          <a:p>
            <a:pPr algn="ctr">
              <a:spcAft>
                <a:spcPts val="684"/>
              </a:spcAft>
            </a:pPr>
            <a:r>
              <a:rPr lang="en-US" sz="2300" dirty="0">
                <a:latin typeface="Arial" panose="020B0604020202020204" pitchFamily="34" charset="0"/>
                <a:cs typeface="Arial" panose="020B0604020202020204" pitchFamily="34" charset="0"/>
              </a:rPr>
              <a:t>From </a:t>
            </a:r>
            <a:r>
              <a:rPr lang="en-US" sz="2700" b="1" dirty="0">
                <a:latin typeface="Arial" panose="020B0604020202020204" pitchFamily="34" charset="0"/>
                <a:cs typeface="Arial" panose="020B0604020202020204" pitchFamily="34" charset="0"/>
              </a:rPr>
              <a:t>5,131 users </a:t>
            </a:r>
            <a:r>
              <a:rPr lang="en-US" sz="2300" dirty="0">
                <a:latin typeface="Arial" panose="020B0604020202020204" pitchFamily="34" charset="0"/>
                <a:cs typeface="Arial" panose="020B0604020202020204" pitchFamily="34" charset="0"/>
              </a:rPr>
              <a:t>in </a:t>
            </a:r>
          </a:p>
          <a:p>
            <a:pPr algn="ctr">
              <a:spcAft>
                <a:spcPts val="684"/>
              </a:spcAft>
            </a:pPr>
            <a:r>
              <a:rPr lang="en-US" sz="2700" b="1" dirty="0">
                <a:latin typeface="Arial" panose="020B0604020202020204" pitchFamily="34" charset="0"/>
                <a:cs typeface="Arial" panose="020B0604020202020204" pitchFamily="34" charset="0"/>
              </a:rPr>
              <a:t>127 countries, islands and territories</a:t>
            </a:r>
          </a:p>
        </p:txBody>
      </p:sp>
      <p:sp>
        <p:nvSpPr>
          <p:cNvPr id="9" name="TextBox 8"/>
          <p:cNvSpPr txBox="1"/>
          <p:nvPr/>
        </p:nvSpPr>
        <p:spPr>
          <a:xfrm>
            <a:off x="4174613" y="988563"/>
            <a:ext cx="6261884" cy="382305"/>
          </a:xfrm>
          <a:prstGeom prst="rect">
            <a:avLst/>
          </a:prstGeom>
          <a:noFill/>
        </p:spPr>
        <p:txBody>
          <a:bodyPr wrap="square" lIns="104223" tIns="52111" rIns="104223" bIns="52111" rtlCol="0">
            <a:spAutoFit/>
          </a:bodyPr>
          <a:lstStyle/>
          <a:p>
            <a:pPr algn="r"/>
            <a:r>
              <a:rPr lang="en-US" sz="1800" i="1" dirty="0">
                <a:latin typeface="Arial" panose="020B0604020202020204" pitchFamily="34" charset="0"/>
                <a:cs typeface="Arial" panose="020B0604020202020204" pitchFamily="34" charset="0"/>
              </a:rPr>
              <a:t>1 January – 31 May 2016</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0827" y="1549512"/>
            <a:ext cx="4986986" cy="4696997"/>
          </a:xfrm>
        </p:spPr>
      </p:pic>
    </p:spTree>
    <p:extLst>
      <p:ext uri="{BB962C8B-B14F-4D97-AF65-F5344CB8AC3E}">
        <p14:creationId xmlns:p14="http://schemas.microsoft.com/office/powerpoint/2010/main" val="20257317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06" y="1527186"/>
            <a:ext cx="8831217" cy="5215542"/>
          </a:xfrm>
          <a:prstGeom prst="rect">
            <a:avLst/>
          </a:prstGeom>
        </p:spPr>
      </p:pic>
      <p:sp>
        <p:nvSpPr>
          <p:cNvPr id="2" name="Title 1"/>
          <p:cNvSpPr>
            <a:spLocks noGrp="1"/>
          </p:cNvSpPr>
          <p:nvPr>
            <p:ph type="title"/>
          </p:nvPr>
        </p:nvSpPr>
        <p:spPr>
          <a:xfrm>
            <a:off x="515875" y="302864"/>
            <a:ext cx="9619774" cy="875512"/>
          </a:xfrm>
        </p:spPr>
        <p:txBody>
          <a:bodyPr>
            <a:noAutofit/>
          </a:bodyPr>
          <a:lstStyle/>
          <a:p>
            <a:r>
              <a:rPr lang="en-US" sz="3400" dirty="0"/>
              <a:t>Citations in peer-reviewed research</a:t>
            </a:r>
          </a:p>
        </p:txBody>
      </p:sp>
      <p:sp>
        <p:nvSpPr>
          <p:cNvPr id="4" name="Text Placeholder 3"/>
          <p:cNvSpPr>
            <a:spLocks noGrp="1"/>
          </p:cNvSpPr>
          <p:nvPr>
            <p:ph type="body" sz="quarter" idx="10"/>
          </p:nvPr>
        </p:nvSpPr>
        <p:spPr>
          <a:xfrm>
            <a:off x="515875" y="7103860"/>
            <a:ext cx="8365196" cy="422495"/>
          </a:xfrm>
        </p:spPr>
        <p:txBody>
          <a:bodyPr/>
          <a:lstStyle/>
          <a:p>
            <a:r>
              <a:rPr lang="en-US" dirty="0" smtClean="0"/>
              <a:t> 9 JUN 2016</a:t>
            </a:r>
            <a:endParaRPr lang="en-US" dirty="0"/>
          </a:p>
          <a:p>
            <a:endParaRPr lang="en-US" dirty="0"/>
          </a:p>
        </p:txBody>
      </p:sp>
      <p:sp>
        <p:nvSpPr>
          <p:cNvPr id="5" name="TextBox 4"/>
          <p:cNvSpPr txBox="1"/>
          <p:nvPr/>
        </p:nvSpPr>
        <p:spPr>
          <a:xfrm>
            <a:off x="-148453" y="-63663"/>
            <a:ext cx="691320" cy="5029168"/>
          </a:xfrm>
          <a:prstGeom prst="rect">
            <a:avLst/>
          </a:prstGeom>
        </p:spPr>
        <p:txBody>
          <a:bodyPr vert="vert270" lIns="0" tIns="41043" rIns="0" bIns="41043"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data use</a:t>
            </a:r>
          </a:p>
        </p:txBody>
      </p:sp>
      <p:sp>
        <p:nvSpPr>
          <p:cNvPr id="9" name="TextBox 8"/>
          <p:cNvSpPr txBox="1"/>
          <p:nvPr/>
        </p:nvSpPr>
        <p:spPr>
          <a:xfrm>
            <a:off x="2405262" y="1001290"/>
            <a:ext cx="7758760" cy="351528"/>
          </a:xfrm>
          <a:prstGeom prst="rect">
            <a:avLst/>
          </a:prstGeom>
          <a:noFill/>
        </p:spPr>
        <p:txBody>
          <a:bodyPr wrap="square" lIns="104249" tIns="52124" rIns="104249" bIns="52124" rtlCol="0">
            <a:spAutoFit/>
          </a:bodyPr>
          <a:lstStyle/>
          <a:p>
            <a:pPr algn="r"/>
            <a:r>
              <a:rPr lang="en-US" sz="1600" i="1" dirty="0">
                <a:latin typeface="Arial" panose="020B0604020202020204" pitchFamily="34" charset="0"/>
                <a:cs typeface="Arial" panose="020B0604020202020204" pitchFamily="34" charset="0"/>
              </a:rPr>
              <a:t>Annual number of peer-reviewed publications using GBIF-mediated data</a:t>
            </a:r>
          </a:p>
        </p:txBody>
      </p:sp>
    </p:spTree>
    <p:extLst>
      <p:ext uri="{BB962C8B-B14F-4D97-AF65-F5344CB8AC3E}">
        <p14:creationId xmlns:p14="http://schemas.microsoft.com/office/powerpoint/2010/main" val="390892823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87" y="1810577"/>
            <a:ext cx="5375299" cy="3297950"/>
          </a:xfrm>
        </p:spPr>
      </p:pic>
      <p:sp>
        <p:nvSpPr>
          <p:cNvPr id="2" name="Title 1"/>
          <p:cNvSpPr>
            <a:spLocks noGrp="1"/>
          </p:cNvSpPr>
          <p:nvPr>
            <p:ph type="title"/>
          </p:nvPr>
        </p:nvSpPr>
        <p:spPr>
          <a:xfrm>
            <a:off x="534434" y="302864"/>
            <a:ext cx="9851711" cy="876750"/>
          </a:xfrm>
        </p:spPr>
        <p:txBody>
          <a:bodyPr>
            <a:normAutofit fontScale="90000"/>
          </a:bodyPr>
          <a:lstStyle/>
          <a:p>
            <a:pPr>
              <a:lnSpc>
                <a:spcPct val="150000"/>
              </a:lnSpc>
              <a:spcBef>
                <a:spcPts val="684"/>
              </a:spcBef>
            </a:pPr>
            <a:r>
              <a:rPr lang="en-US" sz="3400" dirty="0">
                <a:solidFill>
                  <a:srgbClr val="3E9034"/>
                </a:solidFill>
              </a:rPr>
              <a:t>Use citations, by country of authors</a:t>
            </a:r>
            <a:endParaRPr lang="en-US" sz="3400" b="0" dirty="0">
              <a:solidFill>
                <a:srgbClr val="3E9034"/>
              </a:solidFill>
            </a:endParaRPr>
          </a:p>
        </p:txBody>
      </p:sp>
      <p:sp>
        <p:nvSpPr>
          <p:cNvPr id="4" name="Text Placeholder 3"/>
          <p:cNvSpPr>
            <a:spLocks noGrp="1"/>
          </p:cNvSpPr>
          <p:nvPr>
            <p:ph type="body" sz="quarter" idx="10"/>
          </p:nvPr>
        </p:nvSpPr>
        <p:spPr/>
        <p:txBody>
          <a:bodyPr/>
          <a:lstStyle/>
          <a:p>
            <a:r>
              <a:rPr lang="en-US" dirty="0" smtClean="0"/>
              <a:t>10 JUN 2016</a:t>
            </a:r>
            <a:endParaRPr lang="en-US" dirty="0"/>
          </a:p>
        </p:txBody>
      </p:sp>
      <p:sp>
        <p:nvSpPr>
          <p:cNvPr id="5" name="TextBox 4"/>
          <p:cNvSpPr txBox="1"/>
          <p:nvPr/>
        </p:nvSpPr>
        <p:spPr>
          <a:xfrm>
            <a:off x="-148453" y="-63663"/>
            <a:ext cx="691320" cy="5029168"/>
          </a:xfrm>
          <a:prstGeom prst="rect">
            <a:avLst/>
          </a:prstGeom>
        </p:spPr>
        <p:txBody>
          <a:bodyPr vert="vert270" lIns="0" tIns="41048" rIns="0" bIns="41048"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research use</a:t>
            </a:r>
            <a:endParaRPr lang="en-US" dirty="0"/>
          </a:p>
        </p:txBody>
      </p:sp>
      <p:sp>
        <p:nvSpPr>
          <p:cNvPr id="8" name="TextBox 7"/>
          <p:cNvSpPr txBox="1"/>
          <p:nvPr/>
        </p:nvSpPr>
        <p:spPr>
          <a:xfrm>
            <a:off x="6638050" y="4237227"/>
            <a:ext cx="3516157" cy="382305"/>
          </a:xfrm>
          <a:prstGeom prst="rect">
            <a:avLst/>
          </a:prstGeom>
          <a:noFill/>
        </p:spPr>
        <p:txBody>
          <a:bodyPr wrap="square" lIns="104261" tIns="52131" rIns="104261" bIns="52131" rtlCol="0">
            <a:spAutoFit/>
          </a:bodyPr>
          <a:lstStyle/>
          <a:p>
            <a:pPr algn="r"/>
            <a:r>
              <a:rPr lang="en-US" sz="1800" i="1" dirty="0">
                <a:latin typeface="Arial" panose="020B0604020202020204" pitchFamily="34" charset="0"/>
                <a:cs typeface="Arial" panose="020B0604020202020204" pitchFamily="34" charset="0"/>
              </a:rPr>
              <a:t>Total 2016</a:t>
            </a:r>
          </a:p>
        </p:txBody>
      </p:sp>
      <p:sp>
        <p:nvSpPr>
          <p:cNvPr id="9" name="TextBox 8"/>
          <p:cNvSpPr txBox="1"/>
          <p:nvPr/>
        </p:nvSpPr>
        <p:spPr>
          <a:xfrm>
            <a:off x="6614869" y="6232257"/>
            <a:ext cx="3922528" cy="413083"/>
          </a:xfrm>
          <a:prstGeom prst="rect">
            <a:avLst/>
          </a:prstGeom>
          <a:noFill/>
        </p:spPr>
        <p:txBody>
          <a:bodyPr wrap="square" lIns="104261" tIns="52131" rIns="104261" bIns="52131" rtlCol="0">
            <a:spAutoFit/>
          </a:bodyPr>
          <a:lstStyle/>
          <a:p>
            <a:r>
              <a:rPr lang="en-US" sz="1000" i="1" dirty="0">
                <a:latin typeface="Arial Narrow" panose="020B0606020202030204" pitchFamily="34" charset="0"/>
                <a:cs typeface="Arial" panose="020B0604020202020204" pitchFamily="34" charset="0"/>
              </a:rPr>
              <a:t>Number of research publications in 2016 citing use of GBIF-mediated data, ranked by country according to affiliation of author. Top 10 countries shown.</a:t>
            </a:r>
            <a:r>
              <a:rPr lang="en-US" sz="1000" i="1" dirty="0">
                <a:solidFill>
                  <a:srgbClr val="FF0000"/>
                </a:solidFill>
                <a:latin typeface="Arial Narrow" panose="020B0606020202030204" pitchFamily="34" charset="0"/>
                <a:cs typeface="Arial" panose="020B0604020202020204" pitchFamily="34" charset="0"/>
              </a:rPr>
              <a:t> </a:t>
            </a:r>
          </a:p>
        </p:txBody>
      </p:sp>
      <p:sp>
        <p:nvSpPr>
          <p:cNvPr id="15" name="TextBox 14"/>
          <p:cNvSpPr txBox="1"/>
          <p:nvPr/>
        </p:nvSpPr>
        <p:spPr>
          <a:xfrm>
            <a:off x="6745944" y="1196732"/>
            <a:ext cx="3516157" cy="382305"/>
          </a:xfrm>
          <a:prstGeom prst="rect">
            <a:avLst/>
          </a:prstGeom>
          <a:noFill/>
        </p:spPr>
        <p:txBody>
          <a:bodyPr wrap="square" lIns="104261" tIns="52131" rIns="104261" bIns="52131" rtlCol="0">
            <a:spAutoFit/>
          </a:bodyPr>
          <a:lstStyle/>
          <a:p>
            <a:pPr algn="r"/>
            <a:r>
              <a:rPr lang="en-US" sz="1800" i="1" dirty="0">
                <a:latin typeface="Arial" panose="020B0604020202020204" pitchFamily="34" charset="0"/>
                <a:cs typeface="Arial" panose="020B0604020202020204" pitchFamily="34" charset="0"/>
              </a:rPr>
              <a:t>May 2016</a:t>
            </a:r>
          </a:p>
        </p:txBody>
      </p:sp>
      <p:sp>
        <p:nvSpPr>
          <p:cNvPr id="19" name="TextBox 18"/>
          <p:cNvSpPr txBox="1"/>
          <p:nvPr/>
        </p:nvSpPr>
        <p:spPr>
          <a:xfrm>
            <a:off x="6638049" y="3434382"/>
            <a:ext cx="3922528" cy="566971"/>
          </a:xfrm>
          <a:prstGeom prst="rect">
            <a:avLst/>
          </a:prstGeom>
          <a:noFill/>
        </p:spPr>
        <p:txBody>
          <a:bodyPr wrap="square" lIns="104261" tIns="52131" rIns="104261" bIns="52131" rtlCol="0">
            <a:spAutoFit/>
          </a:bodyPr>
          <a:lstStyle/>
          <a:p>
            <a:r>
              <a:rPr lang="en-US" sz="1000" i="1" dirty="0">
                <a:latin typeface="Arial Narrow" panose="020B0606020202030204" pitchFamily="34" charset="0"/>
                <a:cs typeface="Arial" panose="020B0604020202020204" pitchFamily="34" charset="0"/>
              </a:rPr>
              <a:t>Number of research publications in May 2016 citing use of </a:t>
            </a:r>
            <a:br>
              <a:rPr lang="en-US" sz="1000" i="1" dirty="0">
                <a:latin typeface="Arial Narrow" panose="020B0606020202030204" pitchFamily="34" charset="0"/>
                <a:cs typeface="Arial" panose="020B0604020202020204" pitchFamily="34" charset="0"/>
              </a:rPr>
            </a:br>
            <a:r>
              <a:rPr lang="en-US" sz="1000" i="1" dirty="0">
                <a:latin typeface="Arial Narrow" panose="020B0606020202030204" pitchFamily="34" charset="0"/>
                <a:cs typeface="Arial" panose="020B0604020202020204" pitchFamily="34" charset="0"/>
              </a:rPr>
              <a:t>GBIF-mediated data, ranked by country according to affiliation of author. </a:t>
            </a:r>
          </a:p>
          <a:p>
            <a:r>
              <a:rPr lang="en-US" sz="1000" i="1" dirty="0">
                <a:latin typeface="Arial Narrow" panose="020B0606020202030204" pitchFamily="34" charset="0"/>
                <a:cs typeface="Arial" panose="020B0604020202020204" pitchFamily="34" charset="0"/>
              </a:rPr>
              <a:t>Top 11 countries shown.</a:t>
            </a:r>
            <a:r>
              <a:rPr lang="en-US" sz="1000" i="1" dirty="0">
                <a:solidFill>
                  <a:srgbClr val="FF0000"/>
                </a:solidFill>
                <a:latin typeface="Arial Narrow" panose="020B0606020202030204" pitchFamily="34" charset="0"/>
                <a:cs typeface="Arial" panose="020B0604020202020204" pitchFamily="34" charset="0"/>
              </a:rPr>
              <a:t> </a:t>
            </a:r>
          </a:p>
        </p:txBody>
      </p:sp>
      <p:graphicFrame>
        <p:nvGraphicFramePr>
          <p:cNvPr id="16" name="Table 15"/>
          <p:cNvGraphicFramePr>
            <a:graphicFrameLocks noGrp="1"/>
          </p:cNvGraphicFramePr>
          <p:nvPr>
            <p:extLst>
              <p:ext uri="{D42A27DB-BD31-4B8C-83A1-F6EECF244321}">
                <p14:modId xmlns:p14="http://schemas.microsoft.com/office/powerpoint/2010/main" val="4177150415"/>
              </p:ext>
            </p:extLst>
          </p:nvPr>
        </p:nvGraphicFramePr>
        <p:xfrm>
          <a:off x="6638051" y="4711778"/>
          <a:ext cx="3771273" cy="1428540"/>
        </p:xfrm>
        <a:graphic>
          <a:graphicData uri="http://schemas.openxmlformats.org/drawingml/2006/table">
            <a:tbl>
              <a:tblPr bandRow="1">
                <a:tableStyleId>{5C22544A-7EE6-4342-B048-85BDC9FD1C3A}</a:tableStyleId>
              </a:tblPr>
              <a:tblGrid>
                <a:gridCol w="1421948"/>
                <a:gridCol w="473028"/>
                <a:gridCol w="1397020"/>
                <a:gridCol w="479277"/>
              </a:tblGrid>
              <a:tr h="285708">
                <a:tc>
                  <a:txBody>
                    <a:bodyPr/>
                    <a:lstStyle/>
                    <a:p>
                      <a:r>
                        <a:rPr lang="en-US" sz="1200" b="0" i="0" dirty="0" smtClean="0">
                          <a:latin typeface="Arial Narrow"/>
                          <a:cs typeface="Arial Narrow"/>
                        </a:rPr>
                        <a:t>1. United States</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49</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algn="l" defTabSz="457200" rtl="0" eaLnBrk="1" latinLnBrk="0" hangingPunct="1"/>
                      <a:r>
                        <a:rPr lang="en-US" sz="1200" b="0" i="0" dirty="0" smtClean="0">
                          <a:latin typeface="Arial Narrow"/>
                          <a:cs typeface="Arial Narrow"/>
                        </a:rPr>
                        <a:t>5. Brazil</a:t>
                      </a:r>
                      <a:endParaRPr lang="en-US" sz="1200" b="0" i="0" kern="1200" dirty="0">
                        <a:solidFill>
                          <a:schemeClr val="dk1"/>
                        </a:solidFill>
                        <a:latin typeface="Arial Narrow"/>
                        <a:ea typeface="+mn-ea"/>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marL="0" algn="r" defTabSz="457200" rtl="0" eaLnBrk="1" latinLnBrk="0" hangingPunct="1"/>
                      <a:r>
                        <a:rPr lang="en-US" sz="1200" b="0" i="0" kern="1200" dirty="0" smtClean="0">
                          <a:solidFill>
                            <a:schemeClr val="dk1"/>
                          </a:solidFill>
                          <a:latin typeface="Arial Narrow"/>
                          <a:ea typeface="+mn-ea"/>
                          <a:cs typeface="Arial Narrow"/>
                        </a:rPr>
                        <a:t>14</a:t>
                      </a:r>
                      <a:endParaRPr lang="en-US" sz="1200" b="0" i="0" kern="1200" dirty="0">
                        <a:solidFill>
                          <a:schemeClr val="dk1"/>
                        </a:solidFill>
                        <a:latin typeface="Arial Narrow"/>
                        <a:ea typeface="+mn-ea"/>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285708">
                <a:tc>
                  <a:txBody>
                    <a:bodyPr/>
                    <a:lstStyle/>
                    <a:p>
                      <a:r>
                        <a:rPr lang="en-US" sz="1200" b="0" i="0" dirty="0" smtClean="0">
                          <a:latin typeface="Arial Narrow"/>
                          <a:cs typeface="Arial Narrow"/>
                        </a:rPr>
                        <a:t>2. Germany</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22</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5. United Kingdom</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14</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3. France</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18</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8. Australia</a:t>
                      </a: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algn="r"/>
                      <a:r>
                        <a:rPr lang="en-US" sz="1200" b="0" i="0" dirty="0" smtClean="0">
                          <a:latin typeface="Arial Narrow"/>
                          <a:cs typeface="Arial Narrow"/>
                        </a:rPr>
                        <a:t>11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285708">
                <a:tc>
                  <a:txBody>
                    <a:bodyPr/>
                    <a:lstStyle/>
                    <a:p>
                      <a:r>
                        <a:rPr lang="en-US" sz="1200" b="0" i="0" dirty="0" smtClean="0">
                          <a:latin typeface="Arial Narrow"/>
                          <a:cs typeface="Arial Narrow"/>
                        </a:rPr>
                        <a:t>4. China</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17</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200" b="0" i="0" dirty="0" smtClean="0">
                          <a:latin typeface="Arial Narrow"/>
                          <a:cs typeface="Arial Narrow"/>
                        </a:rPr>
                        <a:t>8. Spain</a:t>
                      </a:r>
                      <a:endParaRPr lang="en-US" sz="12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11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5. Mexico</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200" b="0" i="0" dirty="0" smtClean="0">
                          <a:latin typeface="Arial Narrow"/>
                          <a:cs typeface="Arial Narrow"/>
                        </a:rPr>
                        <a:t>14</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r>
                        <a:rPr lang="en-US" sz="1200" b="0" i="0" dirty="0" smtClean="0">
                          <a:latin typeface="Arial Narrow"/>
                          <a:cs typeface="Arial Narrow"/>
                        </a:rPr>
                        <a:t>10. Canada</a:t>
                      </a:r>
                      <a:endParaRPr lang="en-US" sz="12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200" b="0" i="0" dirty="0" smtClean="0">
                          <a:latin typeface="Arial Narrow"/>
                          <a:cs typeface="Arial Narrow"/>
                        </a:rPr>
                        <a:t>10</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995935262"/>
              </p:ext>
            </p:extLst>
          </p:nvPr>
        </p:nvGraphicFramePr>
        <p:xfrm>
          <a:off x="6638051" y="1590242"/>
          <a:ext cx="3771273" cy="1714248"/>
        </p:xfrm>
        <a:graphic>
          <a:graphicData uri="http://schemas.openxmlformats.org/drawingml/2006/table">
            <a:tbl>
              <a:tblPr bandRow="1">
                <a:tableStyleId>{5C22544A-7EE6-4342-B048-85BDC9FD1C3A}</a:tableStyleId>
              </a:tblPr>
              <a:tblGrid>
                <a:gridCol w="1421948"/>
                <a:gridCol w="473028"/>
                <a:gridCol w="1397020"/>
                <a:gridCol w="479277"/>
              </a:tblGrid>
              <a:tr h="285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1. United States</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15</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algn="l" defTabSz="457200" rtl="0" eaLnBrk="1" latinLnBrk="0" hangingPunct="1"/>
                      <a:r>
                        <a:rPr lang="en-US" sz="1200" b="0" i="0" kern="1200" dirty="0" smtClean="0">
                          <a:solidFill>
                            <a:schemeClr val="dk1"/>
                          </a:solidFill>
                          <a:latin typeface="Arial Narrow"/>
                          <a:ea typeface="+mn-ea"/>
                          <a:cs typeface="Arial Narrow"/>
                        </a:rPr>
                        <a:t>7. Australia</a:t>
                      </a:r>
                      <a:endParaRPr lang="en-US" sz="1200" b="0" i="0" kern="1200" dirty="0">
                        <a:solidFill>
                          <a:schemeClr val="dk1"/>
                        </a:solidFill>
                        <a:latin typeface="Arial Narrow"/>
                        <a:ea typeface="+mn-ea"/>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c>
                  <a:txBody>
                    <a:bodyPr/>
                    <a:lstStyle/>
                    <a:p>
                      <a:pPr marL="0" algn="r" defTabSz="457200" rtl="0" eaLnBrk="1" latinLnBrk="0" hangingPunct="1"/>
                      <a:r>
                        <a:rPr lang="en-US" sz="1200" b="0" i="0" kern="1200" dirty="0" smtClean="0">
                          <a:solidFill>
                            <a:schemeClr val="dk1"/>
                          </a:solidFill>
                          <a:latin typeface="Arial Narrow"/>
                          <a:ea typeface="+mn-ea"/>
                          <a:cs typeface="Arial Narrow"/>
                        </a:rPr>
                        <a:t>4</a:t>
                      </a:r>
                      <a:endParaRPr lang="en-US" sz="1200" b="0" i="0" kern="1200" dirty="0">
                        <a:solidFill>
                          <a:schemeClr val="dk1"/>
                        </a:solidFill>
                        <a:latin typeface="Arial Narrow"/>
                        <a:ea typeface="+mn-ea"/>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2F2F2"/>
                    </a:solidFill>
                  </a:tcPr>
                </a:tc>
              </a:tr>
              <a:tr h="285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2. Germany</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9</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algn="l" defTabSz="457200" rtl="0" eaLnBrk="1" latinLnBrk="0" hangingPunct="1"/>
                      <a:r>
                        <a:rPr lang="en-US" sz="1200" b="0" i="0" kern="1200" dirty="0" smtClean="0">
                          <a:solidFill>
                            <a:schemeClr val="dk1"/>
                          </a:solidFill>
                          <a:latin typeface="Arial Narrow"/>
                          <a:ea typeface="+mn-ea"/>
                          <a:cs typeface="Arial Narrow"/>
                        </a:rPr>
                        <a:t>7. Brazil</a:t>
                      </a:r>
                      <a:endParaRPr lang="en-US" sz="1200" b="0" i="0" kern="1200" dirty="0">
                        <a:solidFill>
                          <a:schemeClr val="dk1"/>
                        </a:solidFill>
                        <a:latin typeface="Arial Narrow"/>
                        <a:ea typeface="+mn-ea"/>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algn="r" defTabSz="457200" rtl="0" eaLnBrk="1" latinLnBrk="0" hangingPunct="1"/>
                      <a:r>
                        <a:rPr lang="en-US" sz="1200" b="0" i="0" kern="1200" dirty="0" smtClean="0">
                          <a:solidFill>
                            <a:schemeClr val="dk1"/>
                          </a:solidFill>
                          <a:latin typeface="Arial Narrow"/>
                          <a:ea typeface="+mn-ea"/>
                          <a:cs typeface="Arial Narrow"/>
                        </a:rPr>
                        <a:t>4</a:t>
                      </a:r>
                      <a:endParaRPr lang="en-US" sz="1200" b="0" i="0" kern="1200" dirty="0">
                        <a:solidFill>
                          <a:schemeClr val="dk1"/>
                        </a:solidFill>
                        <a:latin typeface="Arial Narrow"/>
                        <a:ea typeface="+mn-ea"/>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3. China</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5</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200" b="0" i="0" dirty="0" smtClean="0">
                          <a:latin typeface="Arial Narrow"/>
                          <a:cs typeface="Arial Narrow"/>
                        </a:rPr>
                        <a:t>9.</a:t>
                      </a:r>
                      <a:r>
                        <a:rPr lang="en-US" sz="1200" b="0" i="0" baseline="0" dirty="0" smtClean="0">
                          <a:latin typeface="Arial Narrow"/>
                          <a:cs typeface="Arial Narrow"/>
                        </a:rPr>
                        <a:t> Canada</a:t>
                      </a:r>
                      <a:endParaRPr lang="en-US" sz="12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3</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r h="285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3. France</a:t>
                      </a: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5</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smtClean="0">
                          <a:latin typeface="Arial Narrow"/>
                          <a:cs typeface="Arial Narrow"/>
                        </a:rPr>
                        <a:t>9. </a:t>
                      </a:r>
                      <a:r>
                        <a:rPr lang="en-US" sz="1200" b="0" i="0" baseline="0" dirty="0" smtClean="0">
                          <a:latin typeface="Arial Narrow"/>
                          <a:cs typeface="Arial Narrow"/>
                        </a:rPr>
                        <a:t>Netherlands</a:t>
                      </a:r>
                      <a:endParaRPr lang="en-US" sz="1200" b="0" i="0" dirty="0" smtClean="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200" b="0" i="0" dirty="0" smtClean="0">
                          <a:latin typeface="Arial Narrow"/>
                          <a:cs typeface="Arial Narrow"/>
                        </a:rPr>
                        <a:t>3</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3. Spain</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5</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200" b="0" i="0" dirty="0" smtClean="0">
                          <a:latin typeface="Arial Narrow"/>
                          <a:cs typeface="Arial Narrow"/>
                        </a:rPr>
                        <a:t>9. South Africa</a:t>
                      </a:r>
                      <a:endParaRPr lang="en-US" sz="12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200" b="0" i="0" dirty="0" smtClean="0">
                          <a:latin typeface="Arial Narrow"/>
                          <a:cs typeface="Arial Narrow"/>
                        </a:rPr>
                        <a:t>3</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r h="285708">
                <a:tc>
                  <a:txBody>
                    <a:bodyPr/>
                    <a:lstStyle/>
                    <a:p>
                      <a:r>
                        <a:rPr lang="en-US" sz="1200" b="0" i="0" dirty="0" smtClean="0">
                          <a:latin typeface="Arial Narrow"/>
                          <a:cs typeface="Arial Narrow"/>
                        </a:rPr>
                        <a:t>3. United Kingdom</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200" b="0" i="0" dirty="0" smtClean="0">
                          <a:latin typeface="Arial Narrow"/>
                          <a:cs typeface="Arial Narrow"/>
                        </a:rPr>
                        <a:t>5</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76200" cap="flat" cmpd="sng" algn="ctr">
                      <a:solidFill>
                        <a:prstClr val="white">
                          <a:lumMod val="50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endParaRPr lang="en-US" sz="1200" b="0" i="0" dirty="0">
                        <a:latin typeface="Arial Narrow"/>
                        <a:cs typeface="Arial Narrow"/>
                      </a:endParaRPr>
                    </a:p>
                  </a:txBody>
                  <a:tcPr marL="106886" marR="106886" marT="50419" marB="50419" anchor="ctr">
                    <a:lnL w="76200" cap="flat" cmpd="sng" algn="ctr">
                      <a:solidFill>
                        <a:prstClr val="white">
                          <a:lumMod val="50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674234785"/>
              </p:ext>
            </p:extLst>
          </p:nvPr>
        </p:nvGraphicFramePr>
        <p:xfrm>
          <a:off x="899587" y="5568902"/>
          <a:ext cx="1624732" cy="1142832"/>
        </p:xfrm>
        <a:graphic>
          <a:graphicData uri="http://schemas.openxmlformats.org/drawingml/2006/table">
            <a:tbl>
              <a:tblPr bandRow="1">
                <a:tableStyleId>{5C22544A-7EE6-4342-B048-85BDC9FD1C3A}</a:tableStyleId>
              </a:tblPr>
              <a:tblGrid>
                <a:gridCol w="1243697"/>
                <a:gridCol w="381035"/>
              </a:tblGrid>
              <a:tr h="285708">
                <a:tc>
                  <a:txBody>
                    <a:bodyPr/>
                    <a:lstStyle/>
                    <a:p>
                      <a:r>
                        <a:rPr lang="en-US" sz="1200" b="0" i="0" dirty="0" smtClean="0">
                          <a:latin typeface="Arial Narrow"/>
                          <a:cs typeface="Arial Narrow"/>
                        </a:rPr>
                        <a:t>Indonesia</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200" b="0" i="0" dirty="0" smtClean="0">
                          <a:latin typeface="Arial Narrow"/>
                          <a:cs typeface="Arial Narrow"/>
                        </a:rPr>
                        <a:t>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Malaysia</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200" b="0" i="0" dirty="0" smtClean="0">
                          <a:latin typeface="Arial Narrow"/>
                          <a:cs typeface="Arial Narrow"/>
                        </a:rPr>
                        <a:t>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r h="285708">
                <a:tc>
                  <a:txBody>
                    <a:bodyPr/>
                    <a:lstStyle/>
                    <a:p>
                      <a:r>
                        <a:rPr lang="en-US" sz="1200" b="0" i="0" dirty="0" smtClean="0">
                          <a:latin typeface="Arial Narrow"/>
                          <a:cs typeface="Arial Narrow"/>
                        </a:rPr>
                        <a:t>Singapore</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200" b="0" i="0" dirty="0" smtClean="0">
                          <a:latin typeface="Arial Narrow"/>
                          <a:cs typeface="Arial Narrow"/>
                        </a:rPr>
                        <a:t>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285708">
                <a:tc>
                  <a:txBody>
                    <a:bodyPr/>
                    <a:lstStyle/>
                    <a:p>
                      <a:r>
                        <a:rPr lang="en-US" sz="1200" b="0" i="0" dirty="0" smtClean="0">
                          <a:latin typeface="Arial Narrow"/>
                          <a:cs typeface="Arial Narrow"/>
                        </a:rPr>
                        <a:t>Thailand</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200" b="0" i="0" dirty="0" smtClean="0">
                          <a:latin typeface="Arial Narrow"/>
                          <a:cs typeface="Arial Narrow"/>
                        </a:rPr>
                        <a:t>1</a:t>
                      </a:r>
                      <a:endParaRPr lang="en-US" sz="1200" b="0" i="0" dirty="0">
                        <a:latin typeface="Arial Narrow"/>
                        <a:cs typeface="Arial Narrow"/>
                      </a:endParaRPr>
                    </a:p>
                  </a:txBody>
                  <a:tcPr marL="106886" marR="106886" marT="50419" marB="50419" anchor="ct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bl>
          </a:graphicData>
        </a:graphic>
      </p:graphicFrame>
    </p:spTree>
    <p:extLst>
      <p:ext uri="{BB962C8B-B14F-4D97-AF65-F5344CB8AC3E}">
        <p14:creationId xmlns:p14="http://schemas.microsoft.com/office/powerpoint/2010/main" val="36591359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566694" y="2881592"/>
            <a:ext cx="6039778"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About GBIF</a:t>
            </a:r>
            <a:endParaRPr lang="en-US" sz="5700" b="1" dirty="0">
              <a:latin typeface="Trebuchet MS" charset="0"/>
            </a:endParaRPr>
          </a:p>
        </p:txBody>
      </p:sp>
      <p:pic>
        <p:nvPicPr>
          <p:cNvPr id="4" name="Picture 3" descr="GBIF-2015-mar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22984919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OECD map.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8646" y="3889579"/>
            <a:ext cx="9518489" cy="351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6" descr="oec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07122" y="215944"/>
            <a:ext cx="3243262"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2"/>
          <p:cNvSpPr txBox="1">
            <a:spLocks noChangeArrowheads="1"/>
          </p:cNvSpPr>
          <p:nvPr/>
        </p:nvSpPr>
        <p:spPr bwMode="auto">
          <a:xfrm>
            <a:off x="569101" y="308444"/>
            <a:ext cx="4797801" cy="735519"/>
          </a:xfrm>
          <a:prstGeom prst="rect">
            <a:avLst/>
          </a:prstGeom>
          <a:noFill/>
          <a:ln w="9525">
            <a:noFill/>
            <a:miter lim="800000"/>
            <a:headEnd/>
            <a:tailEnd/>
          </a:ln>
        </p:spPr>
        <p:txBody>
          <a:bodyPr wrap="square" lIns="103585" tIns="51783" rIns="103585" bIns="51783">
            <a:spAutoFit/>
          </a:bodyPr>
          <a:lstStyle/>
          <a:p>
            <a:pPr defTabSz="517808">
              <a:defRPr/>
            </a:pPr>
            <a:r>
              <a:rPr lang="en-US" sz="41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OECD Origin…</a:t>
            </a:r>
          </a:p>
        </p:txBody>
      </p:sp>
      <p:sp>
        <p:nvSpPr>
          <p:cNvPr id="26628" name="TextBox 1"/>
          <p:cNvSpPr txBox="1">
            <a:spLocks noChangeArrowheads="1"/>
          </p:cNvSpPr>
          <p:nvPr/>
        </p:nvSpPr>
        <p:spPr bwMode="auto">
          <a:xfrm>
            <a:off x="555665" y="1455383"/>
            <a:ext cx="9446327" cy="1951237"/>
          </a:xfrm>
          <a:prstGeom prst="rect">
            <a:avLst/>
          </a:prstGeom>
          <a:solidFill>
            <a:schemeClr val="bg1"/>
          </a:solidFill>
          <a:ln w="9525">
            <a:solidFill>
              <a:srgbClr val="7F7F7F"/>
            </a:solidFill>
            <a:miter lim="800000"/>
            <a:headEnd/>
            <a:tailEnd/>
          </a:ln>
          <a:effectLst>
            <a:outerShdw dist="38100" dir="2700000" algn="tl" rotWithShape="0">
              <a:srgbClr val="808080">
                <a:alpha val="42998"/>
              </a:srgbClr>
            </a:outerShdw>
          </a:effectLst>
        </p:spPr>
        <p:txBody>
          <a:bodyPr wrap="square" lIns="103585" tIns="51783" rIns="103585" bIns="5178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15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15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15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159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102C34"/>
                </a:solidFill>
                <a:latin typeface="Calibri" charset="0"/>
              </a:rPr>
              <a:t>OECD Global Science Forum (1999)</a:t>
            </a:r>
            <a:r>
              <a:rPr lang="en-US" dirty="0" smtClean="0">
                <a:solidFill>
                  <a:srgbClr val="102C34"/>
                </a:solidFill>
                <a:latin typeface="Calibri" charset="0"/>
              </a:rPr>
              <a:t>:</a:t>
            </a:r>
            <a:endParaRPr lang="en-US" dirty="0">
              <a:solidFill>
                <a:srgbClr val="102C34"/>
              </a:solidFill>
              <a:latin typeface="Calibri" charset="0"/>
            </a:endParaRPr>
          </a:p>
          <a:p>
            <a:pPr marL="204063" eaLnBrk="1" hangingPunct="1"/>
            <a:r>
              <a:rPr lang="en-US" dirty="0">
                <a:latin typeface="Calibri" charset="0"/>
              </a:rPr>
              <a:t>“e</a:t>
            </a:r>
            <a:r>
              <a:rPr lang="en-US" i="1" dirty="0">
                <a:latin typeface="Calibri" charset="0"/>
              </a:rPr>
              <a:t>stablish and support a distributed system of interlinked and interoperable modules (databases, software and networking tools, search engines, analytical algorithms, etc.) that together will form a </a:t>
            </a:r>
            <a:r>
              <a:rPr lang="en-US" i="1" dirty="0">
                <a:solidFill>
                  <a:srgbClr val="00B050"/>
                </a:solidFill>
                <a:latin typeface="Calibri" charset="0"/>
              </a:rPr>
              <a:t>Global Biodiversity Information Facility (GBIF)</a:t>
            </a:r>
            <a:r>
              <a:rPr lang="en-US" i="1" dirty="0">
                <a:latin typeface="Calibri" charset="0"/>
              </a:rPr>
              <a:t>”.</a:t>
            </a:r>
          </a:p>
        </p:txBody>
      </p:sp>
      <p:pic>
        <p:nvPicPr>
          <p:cNvPr id="26629" name="Picture 5" descr="OECD map, legends.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6729" y="6290743"/>
            <a:ext cx="20986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4753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
          <p:cNvSpPr>
            <a:spLocks noChangeArrowheads="1"/>
          </p:cNvSpPr>
          <p:nvPr/>
        </p:nvSpPr>
        <p:spPr bwMode="auto">
          <a:xfrm>
            <a:off x="553948" y="1363486"/>
            <a:ext cx="6956869" cy="550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801" tIns="51895" rIns="103801" bIns="51895">
            <a:spAutoFit/>
          </a:bodyPr>
          <a:lstStyle/>
          <a:p>
            <a:r>
              <a:rPr lang="en-US" dirty="0"/>
              <a:t>The </a:t>
            </a:r>
            <a:r>
              <a:rPr lang="en-US" dirty="0">
                <a:hlinkClick r:id="rId3"/>
              </a:rPr>
              <a:t>Millennium Ecosystem Assessment </a:t>
            </a:r>
            <a:r>
              <a:rPr lang="en-US" dirty="0" smtClean="0"/>
              <a:t>(2005) showed </a:t>
            </a:r>
            <a:r>
              <a:rPr lang="en-US" dirty="0"/>
              <a:t>that human actions often lead to </a:t>
            </a:r>
            <a:r>
              <a:rPr lang="en-US" dirty="0">
                <a:solidFill>
                  <a:srgbClr val="FF0000"/>
                </a:solidFill>
              </a:rPr>
              <a:t>irreversible losses in the diversity of life</a:t>
            </a:r>
            <a:r>
              <a:rPr lang="en-US" dirty="0"/>
              <a:t>, and these losses have been more rapid in the past 50 years than ever before in human history. </a:t>
            </a:r>
          </a:p>
          <a:p>
            <a:endParaRPr lang="en-US" dirty="0"/>
          </a:p>
          <a:p>
            <a:r>
              <a:rPr lang="en-US" dirty="0">
                <a:solidFill>
                  <a:srgbClr val="FF0000"/>
                </a:solidFill>
              </a:rPr>
              <a:t>Biological diversity is key to resilience </a:t>
            </a:r>
            <a:r>
              <a:rPr lang="en-US" dirty="0"/>
              <a:t>– the ability of natural and social systems to adapt to change, and is essential for nearly every aspect of human well-being.</a:t>
            </a:r>
          </a:p>
          <a:p>
            <a:endParaRPr lang="en-US" dirty="0"/>
          </a:p>
          <a:p>
            <a:r>
              <a:rPr lang="en-US" dirty="0"/>
              <a:t>Because </a:t>
            </a:r>
            <a:r>
              <a:rPr lang="en-US" dirty="0">
                <a:solidFill>
                  <a:srgbClr val="FF0000"/>
                </a:solidFill>
              </a:rPr>
              <a:t>human threats to biodiversity occur across large spatial and temporal scales</a:t>
            </a:r>
            <a:r>
              <a:rPr lang="en-US" dirty="0"/>
              <a:t>, biodiversity and ecosystem monitoring, forecasting, and risk assessments require </a:t>
            </a:r>
            <a:r>
              <a:rPr lang="en-US" b="1" dirty="0">
                <a:solidFill>
                  <a:srgbClr val="FF0000"/>
                </a:solidFill>
              </a:rPr>
              <a:t>data</a:t>
            </a:r>
            <a:r>
              <a:rPr lang="en-US" dirty="0">
                <a:solidFill>
                  <a:srgbClr val="FF0000"/>
                </a:solidFill>
              </a:rPr>
              <a:t> </a:t>
            </a:r>
            <a:r>
              <a:rPr lang="en-US" dirty="0"/>
              <a:t>to be </a:t>
            </a:r>
            <a:r>
              <a:rPr lang="en-US" dirty="0" smtClean="0"/>
              <a:t>organized </a:t>
            </a:r>
            <a:r>
              <a:rPr lang="en-US" dirty="0"/>
              <a:t>in a globally-accessible, integrated infrastructure. </a:t>
            </a:r>
          </a:p>
          <a:p>
            <a:endParaRPr lang="en-US" dirty="0"/>
          </a:p>
          <a:p>
            <a:r>
              <a:rPr lang="en-US" sz="3600" b="1" dirty="0" smtClean="0">
                <a:solidFill>
                  <a:srgbClr val="E46C0A"/>
                </a:solidFill>
              </a:rPr>
              <a:t>GBIF </a:t>
            </a:r>
            <a:r>
              <a:rPr lang="en-US" sz="3600" b="1" dirty="0">
                <a:solidFill>
                  <a:srgbClr val="E46C0A"/>
                </a:solidFill>
              </a:rPr>
              <a:t>provides this infrastructure.</a:t>
            </a:r>
            <a:r>
              <a:rPr lang="en-US" sz="3600" dirty="0">
                <a:solidFill>
                  <a:srgbClr val="E46C0A"/>
                </a:solidFill>
              </a:rPr>
              <a:t> </a:t>
            </a:r>
          </a:p>
        </p:txBody>
      </p:sp>
      <p:sp>
        <p:nvSpPr>
          <p:cNvPr id="4" name="TextBox 2"/>
          <p:cNvSpPr txBox="1">
            <a:spLocks noChangeArrowheads="1"/>
          </p:cNvSpPr>
          <p:nvPr/>
        </p:nvSpPr>
        <p:spPr bwMode="auto">
          <a:xfrm>
            <a:off x="553948" y="399573"/>
            <a:ext cx="6819305" cy="720225"/>
          </a:xfrm>
          <a:prstGeom prst="rect">
            <a:avLst/>
          </a:prstGeom>
          <a:noFill/>
          <a:ln w="9525">
            <a:noFill/>
            <a:miter lim="800000"/>
            <a:headEnd/>
            <a:tailEnd/>
          </a:ln>
        </p:spPr>
        <p:txBody>
          <a:bodyPr wrap="none" lIns="103674" tIns="51830" rIns="103674" bIns="51830">
            <a:spAutoFit/>
          </a:bodyPr>
          <a:lstStyle/>
          <a:p>
            <a:pPr defTabSz="518261">
              <a:defRPr/>
            </a:pPr>
            <a:r>
              <a:rPr lang="en-US" sz="3200" b="1" cap="all" dirty="0" smtClean="0">
                <a:solidFill>
                  <a:srgbClr val="339837"/>
                </a:solidFill>
                <a:latin typeface="Calibri" charset="0"/>
                <a:ea typeface="ＭＳ Ｐゴシック" charset="0"/>
                <a:cs typeface="Arial"/>
              </a:rPr>
              <a:t>Biodiversity</a:t>
            </a: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200" b="1" cap="all" dirty="0">
                <a:solidFill>
                  <a:srgbClr val="339837"/>
                </a:solidFill>
                <a:latin typeface="Calibri" charset="0"/>
                <a:ea typeface="ＭＳ Ｐゴシック" charset="0"/>
                <a:cs typeface="Arial"/>
              </a:rPr>
              <a:t>data infrastructure</a:t>
            </a:r>
          </a:p>
        </p:txBody>
      </p:sp>
      <p:pic>
        <p:nvPicPr>
          <p:cNvPr id="3" name="Picture 2" descr="Millennium_Ecosystem_Assessment_logo.jpg">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8052" y="823505"/>
            <a:ext cx="2608602" cy="2252236"/>
          </a:xfrm>
          <a:prstGeom prst="rect">
            <a:avLst/>
          </a:prstGeom>
        </p:spPr>
      </p:pic>
      <p:pic>
        <p:nvPicPr>
          <p:cNvPr id="5" name="Picture 4" descr="Screen Shot 2016-06-28 at 11.32.24 .png">
            <a:hlinkClick r:id="rId3"/>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3145">
            <a:off x="7976316" y="3597227"/>
            <a:ext cx="2154311" cy="2878770"/>
          </a:xfrm>
          <a:prstGeom prst="rect">
            <a:avLst/>
          </a:prstGeom>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443189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8" descr="geoss-sba.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42977" y="1827291"/>
            <a:ext cx="6157913"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646148" y="284163"/>
            <a:ext cx="4871467"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defTabSz="485775" eaLnBrk="0" hangingPunct="0">
              <a:tabLst>
                <a:tab pos="782638" algn="l"/>
                <a:tab pos="1568450" algn="l"/>
                <a:tab pos="2352675" algn="l"/>
                <a:tab pos="3138488" algn="l"/>
              </a:tabLst>
              <a:defRPr sz="2400">
                <a:solidFill>
                  <a:schemeClr val="tx1"/>
                </a:solidFill>
                <a:latin typeface="Arial" charset="0"/>
                <a:ea typeface="ＭＳ Ｐゴシック" charset="0"/>
                <a:cs typeface="ＭＳ Ｐゴシック" charset="0"/>
              </a:defRPr>
            </a:lvl1pPr>
            <a:lvl2pPr marL="742950" indent="-285750" defTabSz="485775" eaLnBrk="0" hangingPunct="0">
              <a:tabLst>
                <a:tab pos="782638" algn="l"/>
                <a:tab pos="1568450" algn="l"/>
                <a:tab pos="2352675" algn="l"/>
                <a:tab pos="3138488" algn="l"/>
              </a:tabLst>
              <a:defRPr sz="2400">
                <a:solidFill>
                  <a:schemeClr val="tx1"/>
                </a:solidFill>
                <a:latin typeface="Arial" charset="0"/>
                <a:ea typeface="ＭＳ Ｐゴシック" charset="0"/>
              </a:defRPr>
            </a:lvl2pPr>
            <a:lvl3pPr marL="1143000" indent="-228600" defTabSz="485775" eaLnBrk="0" hangingPunct="0">
              <a:tabLst>
                <a:tab pos="782638" algn="l"/>
                <a:tab pos="1568450" algn="l"/>
                <a:tab pos="2352675" algn="l"/>
                <a:tab pos="3138488" algn="l"/>
              </a:tabLst>
              <a:defRPr sz="2400">
                <a:solidFill>
                  <a:schemeClr val="tx1"/>
                </a:solidFill>
                <a:latin typeface="Arial" charset="0"/>
                <a:ea typeface="ＭＳ Ｐゴシック" charset="0"/>
              </a:defRPr>
            </a:lvl3pPr>
            <a:lvl4pPr marL="1600200" indent="-228600" defTabSz="485775" eaLnBrk="0" hangingPunct="0">
              <a:tabLst>
                <a:tab pos="782638" algn="l"/>
                <a:tab pos="1568450" algn="l"/>
                <a:tab pos="2352675" algn="l"/>
                <a:tab pos="3138488" algn="l"/>
              </a:tabLst>
              <a:defRPr sz="2400">
                <a:solidFill>
                  <a:schemeClr val="tx1"/>
                </a:solidFill>
                <a:latin typeface="Arial" charset="0"/>
                <a:ea typeface="ＭＳ Ｐゴシック" charset="0"/>
              </a:defRPr>
            </a:lvl4pPr>
            <a:lvl5pPr marL="2057400" indent="-228600" defTabSz="485775" eaLnBrk="0" hangingPunct="0">
              <a:tabLst>
                <a:tab pos="782638" algn="l"/>
                <a:tab pos="1568450" algn="l"/>
                <a:tab pos="2352675" algn="l"/>
                <a:tab pos="3138488" algn="l"/>
              </a:tabLst>
              <a:defRPr sz="2400">
                <a:solidFill>
                  <a:schemeClr val="tx1"/>
                </a:solidFill>
                <a:latin typeface="Arial" charset="0"/>
                <a:ea typeface="ＭＳ Ｐゴシック" charset="0"/>
              </a:defRPr>
            </a:lvl5pPr>
            <a:lvl6pPr marL="2514600" indent="-228600" defTabSz="485775" eaLnBrk="0" fontAlgn="base" hangingPunct="0">
              <a:spcBef>
                <a:spcPct val="0"/>
              </a:spcBef>
              <a:spcAft>
                <a:spcPct val="0"/>
              </a:spcAft>
              <a:tabLst>
                <a:tab pos="782638" algn="l"/>
                <a:tab pos="1568450" algn="l"/>
                <a:tab pos="2352675" algn="l"/>
                <a:tab pos="3138488" algn="l"/>
              </a:tabLst>
              <a:defRPr sz="2400">
                <a:solidFill>
                  <a:schemeClr val="tx1"/>
                </a:solidFill>
                <a:latin typeface="Arial" charset="0"/>
                <a:ea typeface="ＭＳ Ｐゴシック" charset="0"/>
              </a:defRPr>
            </a:lvl6pPr>
            <a:lvl7pPr marL="2971800" indent="-228600" defTabSz="485775" eaLnBrk="0" fontAlgn="base" hangingPunct="0">
              <a:spcBef>
                <a:spcPct val="0"/>
              </a:spcBef>
              <a:spcAft>
                <a:spcPct val="0"/>
              </a:spcAft>
              <a:tabLst>
                <a:tab pos="782638" algn="l"/>
                <a:tab pos="1568450" algn="l"/>
                <a:tab pos="2352675" algn="l"/>
                <a:tab pos="3138488" algn="l"/>
              </a:tabLst>
              <a:defRPr sz="2400">
                <a:solidFill>
                  <a:schemeClr val="tx1"/>
                </a:solidFill>
                <a:latin typeface="Arial" charset="0"/>
                <a:ea typeface="ＭＳ Ｐゴシック" charset="0"/>
              </a:defRPr>
            </a:lvl7pPr>
            <a:lvl8pPr marL="3429000" indent="-228600" defTabSz="485775" eaLnBrk="0" fontAlgn="base" hangingPunct="0">
              <a:spcBef>
                <a:spcPct val="0"/>
              </a:spcBef>
              <a:spcAft>
                <a:spcPct val="0"/>
              </a:spcAft>
              <a:tabLst>
                <a:tab pos="782638" algn="l"/>
                <a:tab pos="1568450" algn="l"/>
                <a:tab pos="2352675" algn="l"/>
                <a:tab pos="3138488" algn="l"/>
              </a:tabLst>
              <a:defRPr sz="2400">
                <a:solidFill>
                  <a:schemeClr val="tx1"/>
                </a:solidFill>
                <a:latin typeface="Arial" charset="0"/>
                <a:ea typeface="ＭＳ Ｐゴシック" charset="0"/>
              </a:defRPr>
            </a:lvl8pPr>
            <a:lvl9pPr marL="3886200" indent="-228600" defTabSz="485775" eaLnBrk="0" fontAlgn="base" hangingPunct="0">
              <a:spcBef>
                <a:spcPct val="0"/>
              </a:spcBef>
              <a:spcAft>
                <a:spcPct val="0"/>
              </a:spcAft>
              <a:tabLst>
                <a:tab pos="782638" algn="l"/>
                <a:tab pos="1568450" algn="l"/>
                <a:tab pos="2352675" algn="l"/>
                <a:tab pos="3138488" algn="l"/>
              </a:tabLst>
              <a:defRPr sz="2400">
                <a:solidFill>
                  <a:schemeClr val="tx1"/>
                </a:solidFill>
                <a:latin typeface="Arial" charset="0"/>
                <a:ea typeface="ＭＳ Ｐゴシック" charset="0"/>
              </a:defRPr>
            </a:lvl9pPr>
          </a:lstStyle>
          <a:p>
            <a:pPr eaLnBrk="1">
              <a:lnSpc>
                <a:spcPct val="104000"/>
              </a:lnSpc>
              <a:buSzPct val="45000"/>
            </a:pPr>
            <a:r>
              <a:rPr lang="en-GB" sz="4000" b="1" dirty="0">
                <a:solidFill>
                  <a:srgbClr val="000000"/>
                </a:solidFill>
                <a:latin typeface="Trebuchet MS" charset="0"/>
              </a:rPr>
              <a:t>GBIF and GEO</a:t>
            </a:r>
          </a:p>
          <a:p>
            <a:pPr eaLnBrk="1">
              <a:lnSpc>
                <a:spcPct val="104000"/>
              </a:lnSpc>
              <a:buSzPct val="45000"/>
            </a:pPr>
            <a:r>
              <a:rPr lang="en-GB" sz="1600" dirty="0">
                <a:solidFill>
                  <a:srgbClr val="000000"/>
                </a:solidFill>
                <a:latin typeface="Trebuchet MS" charset="0"/>
              </a:rPr>
              <a:t>    Intergovernmental group on earth observations</a:t>
            </a:r>
            <a:endParaRPr lang="da-DK" sz="1300" dirty="0">
              <a:solidFill>
                <a:srgbClr val="000000"/>
              </a:solidFill>
              <a:latin typeface="Trebuchet MS" charset="0"/>
            </a:endParaRPr>
          </a:p>
        </p:txBody>
      </p:sp>
      <p:sp>
        <p:nvSpPr>
          <p:cNvPr id="32771" name="Rectangle 13"/>
          <p:cNvSpPr>
            <a:spLocks noChangeArrowheads="1"/>
          </p:cNvSpPr>
          <p:nvPr/>
        </p:nvSpPr>
        <p:spPr bwMode="auto">
          <a:xfrm>
            <a:off x="389616" y="5642953"/>
            <a:ext cx="6875567" cy="52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61" tIns="51823" rIns="103661" bIns="51823">
            <a:spAutoFit/>
          </a:bodyPr>
          <a:lstStyle/>
          <a:p>
            <a:pPr>
              <a:spcBef>
                <a:spcPct val="50000"/>
              </a:spcBef>
            </a:pPr>
            <a:r>
              <a:rPr lang="en-US" sz="2700" b="1" i="1" dirty="0">
                <a:solidFill>
                  <a:srgbClr val="00B050"/>
                </a:solidFill>
                <a:latin typeface="Trebuchet MS" charset="0"/>
              </a:rPr>
              <a:t>Data Integration &amp; Interoperability</a:t>
            </a:r>
            <a:endParaRPr lang="en-US" b="1" i="1" dirty="0">
              <a:solidFill>
                <a:srgbClr val="000000"/>
              </a:solidFill>
              <a:latin typeface="Trebuchet MS" charset="0"/>
            </a:endParaRPr>
          </a:p>
        </p:txBody>
      </p:sp>
      <p:sp>
        <p:nvSpPr>
          <p:cNvPr id="32772" name="Rectangle 13"/>
          <p:cNvSpPr>
            <a:spLocks noChangeArrowheads="1"/>
          </p:cNvSpPr>
          <p:nvPr/>
        </p:nvSpPr>
        <p:spPr bwMode="auto">
          <a:xfrm>
            <a:off x="1598873" y="6705712"/>
            <a:ext cx="8480886" cy="38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61" tIns="51823" rIns="103661" bIns="51823">
            <a:spAutoFit/>
          </a:bodyPr>
          <a:lstStyle/>
          <a:p>
            <a:pPr>
              <a:spcBef>
                <a:spcPct val="50000"/>
              </a:spcBef>
            </a:pPr>
            <a:r>
              <a:rPr lang="en-US" sz="1800" dirty="0">
                <a:solidFill>
                  <a:schemeClr val="accent6">
                    <a:lumMod val="75000"/>
                  </a:schemeClr>
                </a:solidFill>
                <a:latin typeface="Trebuchet MS" charset="0"/>
              </a:rPr>
              <a:t>GBIF provides the infrastructure delivering species occurrence data in GEO.</a:t>
            </a:r>
          </a:p>
        </p:txBody>
      </p:sp>
      <p:pic>
        <p:nvPicPr>
          <p:cNvPr id="32773" name="Grafik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09643" y="2841683"/>
            <a:ext cx="1383980" cy="55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Rectangle 1"/>
          <p:cNvSpPr>
            <a:spLocks noChangeArrowheads="1"/>
          </p:cNvSpPr>
          <p:nvPr/>
        </p:nvSpPr>
        <p:spPr bwMode="auto">
          <a:xfrm>
            <a:off x="6364341" y="4890307"/>
            <a:ext cx="2490788" cy="61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83" tIns="45441" rIns="90883" bIns="45441">
            <a:spAutoFit/>
          </a:bodyPr>
          <a:lstStyle/>
          <a:p>
            <a:r>
              <a:rPr lang="nb-NO" dirty="0">
                <a:latin typeface="Calibri" charset="0"/>
              </a:rPr>
              <a:t>GEO BON</a:t>
            </a:r>
          </a:p>
          <a:p>
            <a:r>
              <a:rPr lang="en-US" sz="1300" dirty="0"/>
              <a:t>Biodiversity observation network</a:t>
            </a:r>
          </a:p>
        </p:txBody>
      </p:sp>
      <p:pic>
        <p:nvPicPr>
          <p:cNvPr id="32775" name="Picture 2" descr="theme_eos_geo.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392841" y="546101"/>
            <a:ext cx="2700782" cy="135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5795139" y="5018158"/>
            <a:ext cx="500063"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pic>
        <p:nvPicPr>
          <p:cNvPr id="32777" name="Picture 1" descr="LifeWatch.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709647" y="3687795"/>
            <a:ext cx="1383976" cy="58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60856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a:xfrm>
            <a:off x="666102" y="762040"/>
            <a:ext cx="7848600" cy="802688"/>
          </a:xfrm>
        </p:spPr>
        <p:txBody>
          <a:bodyPr/>
          <a:lstStyle/>
          <a:p>
            <a:r>
              <a:rPr lang="en-US" dirty="0" smtClean="0">
                <a:latin typeface="Calibri" charset="0"/>
                <a:ea typeface="ＭＳ Ｐゴシック" charset="0"/>
              </a:rPr>
              <a:t>Organizational partnerships</a:t>
            </a:r>
            <a:endParaRPr lang="en-US" dirty="0">
              <a:latin typeface="Calibri" charset="0"/>
              <a:ea typeface="ＭＳ Ｐゴシック" charset="0"/>
            </a:endParaRPr>
          </a:p>
        </p:txBody>
      </p:sp>
      <p:sp>
        <p:nvSpPr>
          <p:cNvPr id="30723" name="Content Placeholder 5"/>
          <p:cNvSpPr txBox="1">
            <a:spLocks/>
          </p:cNvSpPr>
          <p:nvPr/>
        </p:nvSpPr>
        <p:spPr bwMode="auto">
          <a:xfrm>
            <a:off x="330599" y="1819573"/>
            <a:ext cx="7458291" cy="504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801" tIns="51895" rIns="103801" bIns="51895"/>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15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15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15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15938" eaLnBrk="0" fontAlgn="base" hangingPunct="0">
              <a:spcBef>
                <a:spcPct val="0"/>
              </a:spcBef>
              <a:spcAft>
                <a:spcPct val="0"/>
              </a:spcAft>
              <a:defRPr sz="2400">
                <a:solidFill>
                  <a:schemeClr val="tx1"/>
                </a:solidFill>
                <a:latin typeface="Arial" charset="0"/>
                <a:ea typeface="ＭＳ Ｐゴシック" charset="0"/>
              </a:defRPr>
            </a:lvl9pPr>
          </a:lstStyle>
          <a:p>
            <a:pPr lvl="1">
              <a:spcBef>
                <a:spcPct val="20000"/>
              </a:spcBef>
              <a:buFont typeface="Arial" charset="0"/>
              <a:buChar char="–"/>
            </a:pPr>
            <a:r>
              <a:rPr lang="en-US" sz="3200" dirty="0">
                <a:latin typeface="Calibri" charset="0"/>
              </a:rPr>
              <a:t>Taxon names and nomenclature</a:t>
            </a:r>
          </a:p>
          <a:p>
            <a:pPr lvl="2">
              <a:buFont typeface="Arial" charset="0"/>
              <a:buChar char="•"/>
            </a:pPr>
            <a:r>
              <a:rPr lang="en-US" sz="2100" dirty="0">
                <a:latin typeface="Calibri" charset="0"/>
              </a:rPr>
              <a:t>Catalog of Life (CoL)</a:t>
            </a:r>
          </a:p>
          <a:p>
            <a:pPr lvl="2">
              <a:buFont typeface="Arial" charset="0"/>
              <a:buChar char="•"/>
            </a:pPr>
            <a:r>
              <a:rPr lang="en-US" sz="2100" dirty="0">
                <a:latin typeface="Calibri" charset="0"/>
              </a:rPr>
              <a:t>IPT to publish global and regional species </a:t>
            </a:r>
            <a:r>
              <a:rPr lang="en-US" sz="2100" dirty="0" smtClean="0">
                <a:latin typeface="Calibri" charset="0"/>
              </a:rPr>
              <a:t>checklists</a:t>
            </a:r>
            <a:endParaRPr lang="en-US" sz="2100" dirty="0">
              <a:latin typeface="Calibri" charset="0"/>
            </a:endParaRPr>
          </a:p>
          <a:p>
            <a:pPr lvl="2">
              <a:buFont typeface="Arial" charset="0"/>
              <a:buChar char="•"/>
            </a:pPr>
            <a:r>
              <a:rPr lang="en-US" sz="2100" dirty="0">
                <a:latin typeface="Calibri" charset="0"/>
              </a:rPr>
              <a:t>GBIF infrastructure to support construction of CoL</a:t>
            </a:r>
          </a:p>
          <a:p>
            <a:pPr lvl="1">
              <a:spcBef>
                <a:spcPct val="20000"/>
              </a:spcBef>
              <a:buFont typeface="Arial" charset="0"/>
              <a:buChar char="–"/>
            </a:pPr>
            <a:r>
              <a:rPr lang="en-US" sz="3200" dirty="0">
                <a:latin typeface="Calibri" charset="0"/>
              </a:rPr>
              <a:t>Biodiversity literature</a:t>
            </a:r>
          </a:p>
          <a:p>
            <a:pPr lvl="2">
              <a:buFont typeface="Arial" charset="0"/>
              <a:buChar char="•"/>
            </a:pPr>
            <a:r>
              <a:rPr lang="en-US" sz="2100" dirty="0">
                <a:latin typeface="Calibri" charset="0"/>
              </a:rPr>
              <a:t>Biodiversity Heritage Library (BHL)</a:t>
            </a:r>
          </a:p>
          <a:p>
            <a:pPr lvl="2">
              <a:buFont typeface="Arial" charset="0"/>
              <a:buChar char="•"/>
            </a:pPr>
            <a:r>
              <a:rPr lang="en-US" sz="2100" dirty="0">
                <a:latin typeface="Calibri" charset="0"/>
              </a:rPr>
              <a:t>User annotations to extract occurrence records</a:t>
            </a:r>
          </a:p>
          <a:p>
            <a:pPr lvl="2">
              <a:buFont typeface="Arial" charset="0"/>
              <a:buChar char="•"/>
            </a:pPr>
            <a:r>
              <a:rPr lang="en-US" sz="2100" dirty="0">
                <a:latin typeface="Calibri" charset="0"/>
              </a:rPr>
              <a:t>Link original (and other) descriptions to taxonomy</a:t>
            </a:r>
          </a:p>
          <a:p>
            <a:pPr lvl="1">
              <a:spcBef>
                <a:spcPct val="20000"/>
              </a:spcBef>
              <a:buFont typeface="Arial" charset="0"/>
              <a:buChar char="–"/>
            </a:pPr>
            <a:r>
              <a:rPr lang="en-US" sz="3200" dirty="0">
                <a:latin typeface="Calibri" charset="0"/>
              </a:rPr>
              <a:t>Species information and traits</a:t>
            </a:r>
          </a:p>
          <a:p>
            <a:pPr lvl="2">
              <a:buFont typeface="Arial" charset="0"/>
              <a:buChar char="•"/>
            </a:pPr>
            <a:r>
              <a:rPr lang="en-US" sz="2100" dirty="0">
                <a:latin typeface="Calibri" charset="0"/>
              </a:rPr>
              <a:t>Encyclopedia of Life (EoL)</a:t>
            </a:r>
          </a:p>
          <a:p>
            <a:pPr lvl="2">
              <a:buFont typeface="Arial" charset="0"/>
              <a:buChar char="•"/>
            </a:pPr>
            <a:r>
              <a:rPr lang="en-US" sz="2100" dirty="0">
                <a:latin typeface="Calibri" charset="0"/>
              </a:rPr>
              <a:t>Support EOL as global species information aggregator</a:t>
            </a:r>
          </a:p>
          <a:p>
            <a:pPr lvl="2">
              <a:buFont typeface="Arial" charset="0"/>
              <a:buChar char="•"/>
            </a:pPr>
            <a:r>
              <a:rPr lang="en-US" sz="2100" dirty="0">
                <a:latin typeface="Calibri" charset="0"/>
              </a:rPr>
              <a:t>Include EOL summary box on each GBIF species page</a:t>
            </a:r>
          </a:p>
        </p:txBody>
      </p:sp>
      <p:pic>
        <p:nvPicPr>
          <p:cNvPr id="30725" name="Picture 1" descr="icon2.pn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98479" y="3379756"/>
            <a:ext cx="1737722" cy="174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2" descr="eol_logo.jpg">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98457" y="5506580"/>
            <a:ext cx="1827600" cy="1138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4" descr="CoL banner STW blue (1).jpg">
            <a:hlinkClick r:id="rId7"/>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59497" y="2243352"/>
            <a:ext cx="2036014" cy="7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GBIF-2015-mark.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85609" y="876495"/>
            <a:ext cx="1036458" cy="1036458"/>
          </a:xfrm>
          <a:prstGeom prst="rect">
            <a:avLst/>
          </a:prstGeom>
        </p:spPr>
      </p:pic>
      <p:sp>
        <p:nvSpPr>
          <p:cNvPr id="8" name="Rectangle 7"/>
          <p:cNvSpPr/>
          <p:nvPr/>
        </p:nvSpPr>
        <p:spPr>
          <a:xfrm>
            <a:off x="7402241" y="120658"/>
            <a:ext cx="3092728" cy="320154"/>
          </a:xfrm>
          <a:prstGeom prst="rect">
            <a:avLst/>
          </a:prstGeom>
        </p:spPr>
        <p:txBody>
          <a:bodyPr wrap="none" lIns="103713" tIns="51849" rIns="103713" bIns="51849">
            <a:spAutoFit/>
          </a:bodyPr>
          <a:lstStyle/>
          <a:p>
            <a:pPr defTabSz="518261">
              <a:defRPr/>
            </a:pPr>
            <a:r>
              <a:rPr lang="da-DK" sz="1400" dirty="0" err="1" smtClean="0">
                <a:solidFill>
                  <a:schemeClr val="bg1">
                    <a:lumMod val="50000"/>
                  </a:schemeClr>
                </a:solidFill>
                <a:latin typeface="Calibri" charset="0"/>
              </a:rPr>
              <a:t>Modified</a:t>
            </a:r>
            <a:r>
              <a:rPr lang="da-DK" sz="1400" dirty="0" smtClean="0">
                <a:solidFill>
                  <a:schemeClr val="bg1">
                    <a:lumMod val="50000"/>
                  </a:schemeClr>
                </a:solidFill>
                <a:latin typeface="Calibri" charset="0"/>
              </a:rPr>
              <a:t> from slide </a:t>
            </a:r>
            <a:r>
              <a:rPr lang="da-DK" sz="1400" dirty="0" smtClean="0">
                <a:solidFill>
                  <a:schemeClr val="bg1">
                    <a:lumMod val="50000"/>
                  </a:schemeClr>
                </a:solidFill>
                <a:latin typeface="Calibri" charset="0"/>
              </a:rPr>
              <a:t>by Donald Hobern</a:t>
            </a:r>
            <a:endParaRPr lang="en-US" sz="1400" dirty="0">
              <a:solidFill>
                <a:schemeClr val="bg1">
                  <a:lumMod val="50000"/>
                </a:schemeClr>
              </a:solidFill>
            </a:endParaRPr>
          </a:p>
        </p:txBody>
      </p:sp>
    </p:spTree>
    <p:extLst>
      <p:ext uri="{BB962C8B-B14F-4D97-AF65-F5344CB8AC3E}">
        <p14:creationId xmlns:p14="http://schemas.microsoft.com/office/powerpoint/2010/main" val="331455480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099571" y="695103"/>
            <a:ext cx="4871738" cy="1260475"/>
          </a:xfrm>
        </p:spPr>
        <p:txBody>
          <a:bodyPr>
            <a:normAutofit/>
          </a:bodyPr>
          <a:lstStyle/>
          <a:p>
            <a:r>
              <a:rPr lang="en-US" sz="4000" dirty="0">
                <a:latin typeface="Calibri" charset="0"/>
                <a:ea typeface="ＭＳ Ｐゴシック" charset="0"/>
              </a:rPr>
              <a:t>GBIF’s unique role</a:t>
            </a:r>
          </a:p>
        </p:txBody>
      </p:sp>
      <p:sp>
        <p:nvSpPr>
          <p:cNvPr id="22531" name="Content Placeholder 2"/>
          <p:cNvSpPr>
            <a:spLocks noGrp="1"/>
          </p:cNvSpPr>
          <p:nvPr>
            <p:ph idx="1"/>
          </p:nvPr>
        </p:nvSpPr>
        <p:spPr>
          <a:xfrm>
            <a:off x="657536" y="2524257"/>
            <a:ext cx="9293544" cy="4381730"/>
          </a:xfrm>
        </p:spPr>
        <p:txBody>
          <a:bodyPr>
            <a:normAutofit/>
          </a:bodyPr>
          <a:lstStyle/>
          <a:p>
            <a:pPr marL="457200" indent="-457200">
              <a:buFont typeface="Arial"/>
              <a:buChar char="•"/>
            </a:pPr>
            <a:r>
              <a:rPr lang="en-US" sz="2700" dirty="0">
                <a:latin typeface="Calibri" charset="0"/>
                <a:ea typeface="ＭＳ Ｐゴシック" charset="0"/>
              </a:rPr>
              <a:t>Registry of biodiversity data resources.</a:t>
            </a:r>
          </a:p>
          <a:p>
            <a:pPr marL="457200" indent="-457200">
              <a:buFont typeface="Arial"/>
              <a:buChar char="•"/>
            </a:pPr>
            <a:r>
              <a:rPr lang="en-US" sz="2700" dirty="0">
                <a:latin typeface="Calibri" charset="0"/>
                <a:ea typeface="ＭＳ Ｐゴシック" charset="0"/>
              </a:rPr>
              <a:t>Tools and support for biodiversity data publication.</a:t>
            </a:r>
          </a:p>
          <a:p>
            <a:pPr marL="457200" indent="-457200">
              <a:buFont typeface="Arial"/>
              <a:buChar char="•"/>
            </a:pPr>
            <a:r>
              <a:rPr lang="en-US" sz="2700" dirty="0">
                <a:latin typeface="Calibri" charset="0"/>
                <a:ea typeface="ＭＳ Ｐゴシック" charset="0"/>
              </a:rPr>
              <a:t>Network development at national, regional and global levels.</a:t>
            </a:r>
          </a:p>
          <a:p>
            <a:pPr marL="457200" indent="-457200">
              <a:buFont typeface="Arial"/>
              <a:buChar char="•"/>
            </a:pPr>
            <a:r>
              <a:rPr lang="en-US" sz="2700" dirty="0">
                <a:latin typeface="Calibri" charset="0"/>
                <a:ea typeface="ＭＳ Ｐゴシック" charset="0"/>
              </a:rPr>
              <a:t>Global virtual natural history collection.</a:t>
            </a:r>
          </a:p>
          <a:p>
            <a:pPr marL="457200" indent="-457200">
              <a:buFont typeface="Arial"/>
              <a:buChar char="•"/>
            </a:pPr>
            <a:r>
              <a:rPr lang="en-US" sz="2700" dirty="0">
                <a:latin typeface="Calibri" charset="0"/>
                <a:ea typeface="ＭＳ Ｐゴシック" charset="0"/>
              </a:rPr>
              <a:t>Cross-domain linkage between data from collections, ecology and genomics.</a:t>
            </a:r>
          </a:p>
          <a:p>
            <a:pPr marL="457200" indent="-457200">
              <a:buFont typeface="Arial"/>
              <a:buChar char="•"/>
            </a:pPr>
            <a:r>
              <a:rPr lang="en-US" sz="2700" dirty="0">
                <a:latin typeface="Calibri" charset="0"/>
                <a:ea typeface="ＭＳ Ｐゴシック" charset="0"/>
              </a:rPr>
              <a:t>Access to global biodiversity data for GIS analysis and environmental monitoring</a:t>
            </a:r>
            <a:r>
              <a:rPr lang="en-US" sz="2700" dirty="0" smtClean="0">
                <a:latin typeface="Calibri" charset="0"/>
                <a:ea typeface="ＭＳ Ｐゴシック" charset="0"/>
              </a:rPr>
              <a:t>.</a:t>
            </a:r>
            <a:endParaRPr lang="en-US" sz="2700" dirty="0">
              <a:latin typeface="Calibri" charset="0"/>
              <a:ea typeface="ＭＳ Ｐゴシック" charset="0"/>
            </a:endParaRPr>
          </a:p>
        </p:txBody>
      </p:sp>
      <p:pic>
        <p:nvPicPr>
          <p:cNvPr id="22532" name="Picture 1" descr="gbif_cube-tra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644" y="232289"/>
            <a:ext cx="2220584" cy="171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7402241" y="120658"/>
            <a:ext cx="3092728" cy="320154"/>
          </a:xfrm>
          <a:prstGeom prst="rect">
            <a:avLst/>
          </a:prstGeom>
        </p:spPr>
        <p:txBody>
          <a:bodyPr wrap="none" lIns="103713" tIns="51849" rIns="103713" bIns="51849">
            <a:spAutoFit/>
          </a:bodyPr>
          <a:lstStyle/>
          <a:p>
            <a:pPr defTabSz="518261">
              <a:defRPr/>
            </a:pPr>
            <a:r>
              <a:rPr lang="da-DK" sz="1400" dirty="0" err="1" smtClean="0">
                <a:solidFill>
                  <a:schemeClr val="bg1">
                    <a:lumMod val="50000"/>
                  </a:schemeClr>
                </a:solidFill>
                <a:latin typeface="Calibri" charset="0"/>
              </a:rPr>
              <a:t>Modified</a:t>
            </a:r>
            <a:r>
              <a:rPr lang="da-DK" sz="1400" dirty="0" smtClean="0">
                <a:solidFill>
                  <a:schemeClr val="bg1">
                    <a:lumMod val="50000"/>
                  </a:schemeClr>
                </a:solidFill>
                <a:latin typeface="Calibri" charset="0"/>
              </a:rPr>
              <a:t> from slide </a:t>
            </a:r>
            <a:r>
              <a:rPr lang="da-DK" sz="1400" dirty="0" smtClean="0">
                <a:solidFill>
                  <a:schemeClr val="bg1">
                    <a:lumMod val="50000"/>
                  </a:schemeClr>
                </a:solidFill>
                <a:latin typeface="Calibri" charset="0"/>
              </a:rPr>
              <a:t>by Donald Hobern</a:t>
            </a:r>
            <a:endParaRPr lang="en-US" sz="1400" dirty="0">
              <a:solidFill>
                <a:schemeClr val="bg1">
                  <a:lumMod val="50000"/>
                </a:schemeClr>
              </a:solidFill>
            </a:endParaRPr>
          </a:p>
        </p:txBody>
      </p:sp>
    </p:spTree>
    <p:extLst>
      <p:ext uri="{BB962C8B-B14F-4D97-AF65-F5344CB8AC3E}">
        <p14:creationId xmlns:p14="http://schemas.microsoft.com/office/powerpoint/2010/main" val="2599056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338485" y="3372827"/>
            <a:ext cx="704380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GBIF </a:t>
            </a:r>
            <a:r>
              <a:rPr lang="en-US" sz="5700" b="1" dirty="0" smtClean="0">
                <a:latin typeface="Trebuchet MS" charset="0"/>
              </a:rPr>
              <a:t>participation</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123" y="293056"/>
            <a:ext cx="1584750" cy="1584750"/>
          </a:xfrm>
          <a:prstGeom prst="rect">
            <a:avLst/>
          </a:prstGeom>
        </p:spPr>
      </p:pic>
    </p:spTree>
    <p:extLst>
      <p:ext uri="{BB962C8B-B14F-4D97-AF65-F5344CB8AC3E}">
        <p14:creationId xmlns:p14="http://schemas.microsoft.com/office/powerpoint/2010/main" val="229849196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98" y="1320807"/>
            <a:ext cx="9971683" cy="4751220"/>
          </a:xfrm>
          <a:prstGeom prst="rect">
            <a:avLst/>
          </a:prstGeom>
        </p:spPr>
      </p:pic>
      <p:sp>
        <p:nvSpPr>
          <p:cNvPr id="2" name="Title 1"/>
          <p:cNvSpPr>
            <a:spLocks noGrp="1"/>
          </p:cNvSpPr>
          <p:nvPr>
            <p:ph type="title"/>
          </p:nvPr>
        </p:nvSpPr>
        <p:spPr/>
        <p:txBody>
          <a:bodyPr>
            <a:noAutofit/>
          </a:bodyPr>
          <a:lstStyle/>
          <a:p>
            <a:r>
              <a:rPr lang="en-US" sz="3600" dirty="0">
                <a:solidFill>
                  <a:srgbClr val="3E9034"/>
                </a:solidFill>
              </a:rPr>
              <a:t>Map of GBIF Country Participants</a:t>
            </a:r>
          </a:p>
        </p:txBody>
      </p:sp>
      <p:sp>
        <p:nvSpPr>
          <p:cNvPr id="6" name="Text Placeholder 5"/>
          <p:cNvSpPr>
            <a:spLocks noGrp="1"/>
          </p:cNvSpPr>
          <p:nvPr>
            <p:ph type="body" sz="quarter" idx="10"/>
          </p:nvPr>
        </p:nvSpPr>
        <p:spPr>
          <a:xfrm>
            <a:off x="542867" y="7065689"/>
            <a:ext cx="1224511" cy="422495"/>
          </a:xfrm>
        </p:spPr>
        <p:txBody>
          <a:bodyPr/>
          <a:lstStyle/>
          <a:p>
            <a:r>
              <a:rPr lang="en-US" dirty="0" smtClean="0"/>
              <a:t>Updated 3 May 2016</a:t>
            </a:r>
            <a:endParaRPr lang="en-US" dirty="0"/>
          </a:p>
        </p:txBody>
      </p:sp>
      <p:sp>
        <p:nvSpPr>
          <p:cNvPr id="5" name="TextBox 4"/>
          <p:cNvSpPr txBox="1"/>
          <p:nvPr/>
        </p:nvSpPr>
        <p:spPr>
          <a:xfrm>
            <a:off x="-148453" y="-63663"/>
            <a:ext cx="691320" cy="5029168"/>
          </a:xfrm>
          <a:prstGeom prst="rect">
            <a:avLst/>
          </a:prstGeom>
        </p:spPr>
        <p:txBody>
          <a:bodyPr vert="vert270" lIns="0" tIns="40934" rIns="0" bIns="40934"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participation</a:t>
            </a:r>
            <a:endParaRPr lang="en-US" dirty="0"/>
          </a:p>
        </p:txBody>
      </p:sp>
      <p:sp>
        <p:nvSpPr>
          <p:cNvPr id="8" name="Rectangle 7"/>
          <p:cNvSpPr/>
          <p:nvPr/>
        </p:nvSpPr>
        <p:spPr>
          <a:xfrm>
            <a:off x="502100" y="5992655"/>
            <a:ext cx="3056678" cy="935990"/>
          </a:xfrm>
          <a:prstGeom prst="rect">
            <a:avLst/>
          </a:prstGeom>
        </p:spPr>
        <p:txBody>
          <a:bodyPr wrap="square" lIns="103671" tIns="51830" rIns="103671" bIns="51830">
            <a:spAutoFit/>
          </a:bodyPr>
          <a:lstStyle/>
          <a:p>
            <a:pPr defTabSz="590360">
              <a:defRPr/>
            </a:pPr>
            <a:r>
              <a:rPr lang="en-US" sz="1800" b="1" cap="all" dirty="0" smtClean="0">
                <a:ln w="9000" cmpd="sng">
                  <a:solidFill>
                    <a:schemeClr val="accent4">
                      <a:shade val="50000"/>
                      <a:satMod val="120000"/>
                    </a:schemeClr>
                  </a:solidFill>
                  <a:prstDash val="solid"/>
                </a:ln>
                <a:solidFill>
                  <a:srgbClr val="008000"/>
                </a:solidFill>
                <a:effectLst>
                  <a:reflection blurRad="12700" stA="28000" endPos="45000" dist="1000" dir="5400000" sy="-100000" algn="bl" rotWithShape="0"/>
                </a:effectLst>
              </a:rPr>
              <a:t>37 </a:t>
            </a:r>
            <a:r>
              <a:rPr lang="en-US" sz="1800" b="1" cap="all" dirty="0">
                <a:ln w="9000" cmpd="sng">
                  <a:solidFill>
                    <a:schemeClr val="accent4">
                      <a:shade val="50000"/>
                      <a:satMod val="120000"/>
                    </a:schemeClr>
                  </a:solidFill>
                  <a:prstDash val="solid"/>
                </a:ln>
                <a:solidFill>
                  <a:srgbClr val="008000"/>
                </a:solidFill>
                <a:effectLst>
                  <a:reflection blurRad="12700" stA="28000" endPos="45000" dist="1000" dir="5400000" sy="-100000" algn="bl" rotWithShape="0"/>
                </a:effectLst>
              </a:rPr>
              <a:t>country members</a:t>
            </a:r>
          </a:p>
          <a:p>
            <a:pPr defTabSz="590360">
              <a:defRPr/>
            </a:pPr>
            <a:r>
              <a:rPr lang="en-US" sz="1800" b="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17 </a:t>
            </a:r>
            <a:r>
              <a:rPr lang="en-US" sz="18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Associate countries</a:t>
            </a:r>
          </a:p>
          <a:p>
            <a:pPr defTabSz="590360">
              <a:defRPr/>
            </a:pPr>
            <a:r>
              <a:rPr lang="en-US" sz="1800" b="1" cap="all" dirty="0" smtClean="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rPr>
              <a:t>39 organizations</a:t>
            </a:r>
            <a:endParaRPr lang="en-US" sz="1800" b="1" cap="all" dirty="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endParaRPr>
          </a:p>
        </p:txBody>
      </p:sp>
      <p:pic>
        <p:nvPicPr>
          <p:cNvPr id="3" name="Picture 2" descr="ASEAN-Association_of_Southeast_Asian_Nations_(orthographic_projection).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081" y="4774317"/>
            <a:ext cx="2627389" cy="2632167"/>
          </a:xfrm>
          <a:prstGeom prst="rect">
            <a:avLst/>
          </a:prstGeom>
        </p:spPr>
      </p:pic>
      <p:sp>
        <p:nvSpPr>
          <p:cNvPr id="10" name="Rectangle 9"/>
          <p:cNvSpPr/>
          <p:nvPr/>
        </p:nvSpPr>
        <p:spPr>
          <a:xfrm>
            <a:off x="3495256" y="6132775"/>
            <a:ext cx="3418550" cy="738423"/>
          </a:xfrm>
          <a:prstGeom prst="rect">
            <a:avLst/>
          </a:prstGeom>
        </p:spPr>
        <p:txBody>
          <a:bodyPr wrap="square" lIns="91201" tIns="45601" rIns="91201" bIns="45601">
            <a:spAutoFit/>
          </a:bodyPr>
          <a:lstStyle/>
          <a:p>
            <a:pPr>
              <a:defRPr/>
            </a:pPr>
            <a:r>
              <a:rPr lang="en-US" dirty="0">
                <a:solidFill>
                  <a:srgbClr val="0000FF"/>
                </a:solidFill>
                <a:latin typeface="Arial Narrow" panose="020B0606020202030204" pitchFamily="34" charset="0"/>
                <a:ea typeface="MS PGothic" pitchFamily="34" charset="-128"/>
                <a:cs typeface="Arial" panose="020B0604020202020204" pitchFamily="34" charset="0"/>
              </a:rPr>
              <a:t>Indonesia member since 2004</a:t>
            </a:r>
          </a:p>
          <a:p>
            <a:pPr>
              <a:defRPr/>
            </a:pPr>
            <a:r>
              <a:rPr lang="en-US" dirty="0">
                <a:solidFill>
                  <a:srgbClr val="0000FF"/>
                </a:solidFill>
                <a:latin typeface="Arial Narrow" panose="020B0606020202030204" pitchFamily="34" charset="0"/>
                <a:ea typeface="MS PGothic" pitchFamily="34" charset="-128"/>
                <a:cs typeface="Arial" panose="020B0604020202020204" pitchFamily="34" charset="0"/>
              </a:rPr>
              <a:t>Philippines member since 2005</a:t>
            </a:r>
          </a:p>
        </p:txBody>
      </p:sp>
    </p:spTree>
    <p:extLst>
      <p:ext uri="{BB962C8B-B14F-4D97-AF65-F5344CB8AC3E}">
        <p14:creationId xmlns:p14="http://schemas.microsoft.com/office/powerpoint/2010/main" val="185214054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255301"/>
            <a:ext cx="9619774" cy="875512"/>
          </a:xfrm>
        </p:spPr>
        <p:txBody>
          <a:bodyPr>
            <a:normAutofit/>
          </a:bodyPr>
          <a:lstStyle/>
          <a:p>
            <a:r>
              <a:rPr lang="en-US" sz="3600" dirty="0"/>
              <a:t>GBIF Participant </a:t>
            </a:r>
            <a:r>
              <a:rPr lang="en-US" sz="3600" dirty="0" err="1"/>
              <a:t>LisT</a:t>
            </a:r>
            <a:endParaRPr lang="en-US" sz="3600" dirty="0">
              <a:solidFill>
                <a:srgbClr val="FF0000"/>
              </a:solidFill>
            </a:endParaRPr>
          </a:p>
        </p:txBody>
      </p:sp>
      <p:sp>
        <p:nvSpPr>
          <p:cNvPr id="4" name="Text Placeholder 3"/>
          <p:cNvSpPr>
            <a:spLocks noGrp="1"/>
          </p:cNvSpPr>
          <p:nvPr>
            <p:ph type="body" sz="quarter" idx="10"/>
          </p:nvPr>
        </p:nvSpPr>
        <p:spPr/>
        <p:txBody>
          <a:bodyPr/>
          <a:lstStyle/>
          <a:p>
            <a:r>
              <a:rPr lang="da-DK" altLang="en-US" dirty="0"/>
              <a:t>* </a:t>
            </a:r>
            <a:r>
              <a:rPr lang="da-DK" altLang="en-US" i="1" dirty="0"/>
              <a:t>Signature of 2012 </a:t>
            </a:r>
            <a:r>
              <a:rPr lang="da-DK" altLang="en-US" i="1" dirty="0" err="1"/>
              <a:t>MoU</a:t>
            </a:r>
            <a:r>
              <a:rPr lang="da-DK" altLang="en-US" i="1" dirty="0"/>
              <a:t> </a:t>
            </a:r>
            <a:r>
              <a:rPr lang="da-DK" altLang="en-US" i="1" dirty="0" err="1" smtClean="0"/>
              <a:t>pending</a:t>
            </a:r>
            <a:r>
              <a:rPr lang="da-DK" altLang="en-US" i="1" dirty="0"/>
              <a:t> </a:t>
            </a:r>
            <a:r>
              <a:rPr lang="en-US" dirty="0" smtClean="0"/>
              <a:t>| </a:t>
            </a:r>
            <a:r>
              <a:rPr lang="en-US" dirty="0">
                <a:hlinkClick r:id="rId2"/>
              </a:rPr>
              <a:t>http://www.gbif.org/participation/</a:t>
            </a:r>
            <a:r>
              <a:rPr lang="en-US" dirty="0" smtClean="0">
                <a:hlinkClick r:id="rId2"/>
              </a:rPr>
              <a:t>list</a:t>
            </a:r>
            <a:r>
              <a:rPr lang="en-US" dirty="0" smtClean="0"/>
              <a:t/>
            </a:r>
            <a:br>
              <a:rPr lang="en-US" dirty="0" smtClean="0"/>
            </a:br>
            <a:r>
              <a:rPr lang="en-US" dirty="0" smtClean="0"/>
              <a:t>4 MAY 2016</a:t>
            </a:r>
            <a:endParaRPr lang="en-US" dirty="0"/>
          </a:p>
        </p:txBody>
      </p:sp>
      <p:sp>
        <p:nvSpPr>
          <p:cNvPr id="5" name="TextBox 4"/>
          <p:cNvSpPr txBox="1"/>
          <p:nvPr/>
        </p:nvSpPr>
        <p:spPr>
          <a:xfrm>
            <a:off x="-148453" y="-63663"/>
            <a:ext cx="691320" cy="5029168"/>
          </a:xfrm>
          <a:prstGeom prst="rect">
            <a:avLst/>
          </a:prstGeom>
        </p:spPr>
        <p:txBody>
          <a:bodyPr vert="vert270" lIns="0" tIns="40996" rIns="0" bIns="40996"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participation</a:t>
            </a:r>
            <a:endParaRPr lang="en-US" dirty="0"/>
          </a:p>
        </p:txBody>
      </p:sp>
      <p:sp>
        <p:nvSpPr>
          <p:cNvPr id="9" name="TextBox 8"/>
          <p:cNvSpPr txBox="1"/>
          <p:nvPr/>
        </p:nvSpPr>
        <p:spPr>
          <a:xfrm>
            <a:off x="603365" y="1132049"/>
            <a:ext cx="1351340" cy="5456000"/>
          </a:xfrm>
          <a:prstGeom prst="rect">
            <a:avLst/>
          </a:prstGeom>
          <a:noFill/>
        </p:spPr>
        <p:txBody>
          <a:bodyPr wrap="square" lIns="104134" tIns="52066" rIns="104134" bIns="52066">
            <a:spAutoFit/>
          </a:bodyPr>
          <a:lstStyle/>
          <a:p>
            <a:pPr>
              <a:spcAft>
                <a:spcPts val="684"/>
              </a:spcAft>
              <a:defRPr/>
            </a:pPr>
            <a:r>
              <a:rPr lang="da-DK" sz="900" b="1" dirty="0">
                <a:latin typeface="Arial Narrow" panose="020B0606020202030204" pitchFamily="34" charset="0"/>
                <a:ea typeface="MS PGothic" pitchFamily="34" charset="-128"/>
                <a:cs typeface="Arial" panose="020B0604020202020204" pitchFamily="34" charset="0"/>
              </a:rPr>
              <a:t>Voting Participants</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Andorra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Argentina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Australia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Belgium</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Benin</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Colombia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Costa Rica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Denmark</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Estonia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Finland</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France</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Germany</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Ghana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Guinea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Iceland</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Ireland</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Kenya </a:t>
            </a:r>
          </a:p>
          <a:p>
            <a:pPr marL="260328" indent="-260328">
              <a:buFont typeface="+mj-lt"/>
              <a:buAutoNum type="arabicPeriod"/>
              <a:defRPr/>
            </a:pPr>
            <a:r>
              <a:rPr lang="da-DK" sz="900" dirty="0" err="1">
                <a:latin typeface="Arial Narrow" panose="020B0606020202030204" pitchFamily="34" charset="0"/>
                <a:ea typeface="MS PGothic" pitchFamily="34" charset="-128"/>
                <a:cs typeface="Arial" panose="020B0604020202020204" pitchFamily="34" charset="0"/>
              </a:rPr>
              <a:t>Madagascar</a:t>
            </a:r>
            <a:r>
              <a:rPr lang="da-DK" sz="900" dirty="0">
                <a:latin typeface="Arial Narrow" panose="020B0606020202030204" pitchFamily="34" charset="0"/>
                <a:ea typeface="MS PGothic" pitchFamily="34" charset="-128"/>
                <a:cs typeface="Arial" panose="020B0604020202020204" pitchFamily="34" charset="0"/>
              </a:rPr>
              <a:t> </a:t>
            </a:r>
          </a:p>
          <a:p>
            <a:pPr marL="260328" indent="-260328">
              <a:buFont typeface="+mj-lt"/>
              <a:buAutoNum type="arabicPeriod"/>
              <a:defRPr/>
            </a:pPr>
            <a:r>
              <a:rPr lang="da-DK" sz="900" dirty="0" err="1">
                <a:latin typeface="Arial Narrow" panose="020B0606020202030204" pitchFamily="34" charset="0"/>
                <a:ea typeface="MS PGothic" pitchFamily="34" charset="-128"/>
                <a:cs typeface="Arial" panose="020B0604020202020204" pitchFamily="34" charset="0"/>
              </a:rPr>
              <a:t>Mauritania</a:t>
            </a:r>
            <a:endParaRPr lang="da-DK" sz="900" dirty="0">
              <a:latin typeface="Arial Narrow" panose="020B0606020202030204" pitchFamily="34" charset="0"/>
              <a:ea typeface="MS PGothic" pitchFamily="34" charset="-128"/>
              <a:cs typeface="Arial" panose="020B0604020202020204" pitchFamily="34" charset="0"/>
            </a:endParaRP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Mexico</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Netherlands</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New Zealand</a:t>
            </a:r>
          </a:p>
          <a:p>
            <a:pPr marL="260328" indent="-260328">
              <a:buFont typeface="+mj-lt"/>
              <a:buAutoNum type="arabicPeriod"/>
              <a:defRPr/>
            </a:pPr>
            <a:r>
              <a:rPr lang="da-DK" sz="900" b="1" dirty="0">
                <a:solidFill>
                  <a:srgbClr val="008000"/>
                </a:solidFill>
                <a:latin typeface="Arial Narrow" panose="020B0606020202030204" pitchFamily="34" charset="0"/>
                <a:ea typeface="MS PGothic" pitchFamily="34" charset="-128"/>
                <a:cs typeface="Arial" panose="020B0604020202020204" pitchFamily="34" charset="0"/>
              </a:rPr>
              <a:t>Norway</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Peru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Portugal</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Republic of Korea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Slovakia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Slovenia *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South Africa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Spain</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Sweden</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Tanzania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Togo</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Uganda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United Kingdom</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United States</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Uruguay</a:t>
            </a:r>
            <a:endParaRPr lang="en-US" sz="900" dirty="0">
              <a:latin typeface="Arial Narrow" panose="020B0606020202030204" pitchFamily="34" charset="0"/>
              <a:ea typeface="MS PGothic" pitchFamily="34" charset="-128"/>
              <a:cs typeface="Arial" panose="020B0604020202020204" pitchFamily="34" charset="0"/>
            </a:endParaRPr>
          </a:p>
        </p:txBody>
      </p:sp>
      <p:sp>
        <p:nvSpPr>
          <p:cNvPr id="10" name="TextBox 9"/>
          <p:cNvSpPr txBox="1"/>
          <p:nvPr/>
        </p:nvSpPr>
        <p:spPr>
          <a:xfrm>
            <a:off x="2377993" y="1132048"/>
            <a:ext cx="1819247" cy="2809098"/>
          </a:xfrm>
          <a:prstGeom prst="rect">
            <a:avLst/>
          </a:prstGeom>
          <a:noFill/>
        </p:spPr>
        <p:txBody>
          <a:bodyPr wrap="square" lIns="104134" tIns="52066" rIns="104134" bIns="52066">
            <a:spAutoFit/>
          </a:bodyPr>
          <a:lstStyle/>
          <a:p>
            <a:pPr>
              <a:spcAft>
                <a:spcPts val="684"/>
              </a:spcAft>
              <a:defRPr/>
            </a:pPr>
            <a:r>
              <a:rPr lang="da-DK" sz="900" b="1" dirty="0">
                <a:latin typeface="Arial Narrow" panose="020B0606020202030204" pitchFamily="34" charset="0"/>
                <a:ea typeface="MS PGothic" pitchFamily="34" charset="-128"/>
                <a:cs typeface="Arial" panose="020B0604020202020204" pitchFamily="34" charset="0"/>
              </a:rPr>
              <a:t>Associate Country Participants</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Austria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Brazil</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Canada</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Central </a:t>
            </a:r>
            <a:r>
              <a:rPr lang="da-DK" sz="900" dirty="0" err="1">
                <a:latin typeface="Arial Narrow" panose="020B0606020202030204" pitchFamily="34" charset="0"/>
                <a:ea typeface="MS PGothic" pitchFamily="34" charset="-128"/>
                <a:cs typeface="Arial" panose="020B0604020202020204" pitchFamily="34" charset="0"/>
              </a:rPr>
              <a:t>African</a:t>
            </a:r>
            <a:r>
              <a:rPr lang="da-DK" sz="900" dirty="0">
                <a:latin typeface="Arial Narrow" panose="020B0606020202030204" pitchFamily="34" charset="0"/>
                <a:ea typeface="MS PGothic" pitchFamily="34" charset="-128"/>
                <a:cs typeface="Arial" panose="020B0604020202020204" pitchFamily="34" charset="0"/>
              </a:rPr>
              <a:t> </a:t>
            </a:r>
            <a:r>
              <a:rPr lang="da-DK" sz="900" dirty="0" err="1">
                <a:latin typeface="Arial Narrow" panose="020B0606020202030204" pitchFamily="34" charset="0"/>
                <a:ea typeface="MS PGothic" pitchFamily="34" charset="-128"/>
                <a:cs typeface="Arial" panose="020B0604020202020204" pitchFamily="34" charset="0"/>
              </a:rPr>
              <a:t>Republic</a:t>
            </a:r>
            <a:endParaRPr lang="da-DK" sz="900" dirty="0">
              <a:latin typeface="Arial Narrow" panose="020B0606020202030204" pitchFamily="34" charset="0"/>
              <a:ea typeface="MS PGothic" pitchFamily="34" charset="-128"/>
              <a:cs typeface="Arial" panose="020B0604020202020204" pitchFamily="34" charset="0"/>
            </a:endParaRP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Chile</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Democratic Republic of Congo</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India</a:t>
            </a:r>
          </a:p>
          <a:p>
            <a:pPr marL="260328" indent="-260328">
              <a:buFont typeface="+mj-lt"/>
              <a:buAutoNum type="arabicPeriod"/>
              <a:defRPr/>
            </a:pPr>
            <a:r>
              <a:rPr lang="da-DK" sz="1300" b="1" dirty="0">
                <a:solidFill>
                  <a:srgbClr val="0000FF"/>
                </a:solidFill>
                <a:latin typeface="Arial Narrow" panose="020B0606020202030204" pitchFamily="34" charset="0"/>
                <a:ea typeface="MS PGothic" pitchFamily="34" charset="-128"/>
                <a:cs typeface="Arial" panose="020B0604020202020204" pitchFamily="34" charset="0"/>
              </a:rPr>
              <a:t>Indonesia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Israel</a:t>
            </a:r>
          </a:p>
          <a:p>
            <a:pPr marL="260328" indent="-260328">
              <a:buFont typeface="+mj-lt"/>
              <a:buAutoNum type="arabicPeriod"/>
              <a:defRPr/>
            </a:pPr>
            <a:r>
              <a:rPr lang="da-DK" sz="900" b="1" dirty="0">
                <a:solidFill>
                  <a:srgbClr val="008000"/>
                </a:solidFill>
                <a:latin typeface="Arial Narrow" panose="020B0606020202030204" pitchFamily="34" charset="0"/>
                <a:ea typeface="MS PGothic" pitchFamily="34" charset="-128"/>
                <a:cs typeface="Arial" panose="020B0604020202020204" pitchFamily="34" charset="0"/>
              </a:rPr>
              <a:t>Japan</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Luxembourg</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Malawi</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Pakistan</a:t>
            </a:r>
          </a:p>
          <a:p>
            <a:pPr marL="260328" indent="-260328">
              <a:buFont typeface="+mj-lt"/>
              <a:buAutoNum type="arabicPeriod"/>
              <a:defRPr/>
            </a:pPr>
            <a:r>
              <a:rPr lang="da-DK" sz="1300" b="1" dirty="0">
                <a:solidFill>
                  <a:srgbClr val="0000FF"/>
                </a:solidFill>
                <a:latin typeface="Arial Narrow" panose="020B0606020202030204" pitchFamily="34" charset="0"/>
                <a:ea typeface="MS PGothic" pitchFamily="34" charset="-128"/>
                <a:cs typeface="Arial" panose="020B0604020202020204" pitchFamily="34" charset="0"/>
              </a:rPr>
              <a:t>Philippines </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Poland</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Republic of Congo</a:t>
            </a:r>
          </a:p>
          <a:p>
            <a:pPr marL="260328" indent="-260328">
              <a:buFont typeface="+mj-lt"/>
              <a:buAutoNum type="arabicPeriod"/>
              <a:defRPr/>
            </a:pPr>
            <a:r>
              <a:rPr lang="da-DK" sz="900" dirty="0" err="1">
                <a:latin typeface="Arial Narrow" panose="020B0606020202030204" pitchFamily="34" charset="0"/>
                <a:ea typeface="MS PGothic" pitchFamily="34" charset="-128"/>
                <a:cs typeface="Arial" panose="020B0604020202020204" pitchFamily="34" charset="0"/>
              </a:rPr>
              <a:t>Switzerland</a:t>
            </a:r>
            <a:r>
              <a:rPr lang="da-DK" sz="900" dirty="0">
                <a:latin typeface="Arial Narrow" panose="020B0606020202030204" pitchFamily="34" charset="0"/>
                <a:ea typeface="MS PGothic" pitchFamily="34" charset="-128"/>
                <a:cs typeface="Arial" panose="020B0604020202020204" pitchFamily="34" charset="0"/>
              </a:rPr>
              <a:t> *</a:t>
            </a:r>
          </a:p>
        </p:txBody>
      </p:sp>
      <p:sp>
        <p:nvSpPr>
          <p:cNvPr id="11" name="TextBox 13"/>
          <p:cNvSpPr txBox="1">
            <a:spLocks noChangeArrowheads="1"/>
          </p:cNvSpPr>
          <p:nvPr/>
        </p:nvSpPr>
        <p:spPr bwMode="auto">
          <a:xfrm>
            <a:off x="4620526" y="1132049"/>
            <a:ext cx="3782831" cy="582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34" tIns="52066" rIns="104134" bIns="52066">
            <a:spAutoFit/>
          </a:bodyPr>
          <a:lstStyle>
            <a:lvl1pPr marL="227013" indent="-227013"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0"/>
              </a:spcBef>
              <a:spcAft>
                <a:spcPts val="684"/>
              </a:spcAft>
              <a:buNone/>
            </a:pPr>
            <a:r>
              <a:rPr lang="da-DK" altLang="en-US" sz="900" b="1" dirty="0">
                <a:latin typeface="Arial Narrow" panose="020B0606020202030204" pitchFamily="34" charset="0"/>
                <a:cs typeface="Arial" panose="020B0604020202020204" pitchFamily="34" charset="0"/>
              </a:rPr>
              <a:t>Other Associate Participants</a:t>
            </a:r>
          </a:p>
          <a:p>
            <a:pPr eaLnBrk="1" hangingPunct="1">
              <a:spcBef>
                <a:spcPct val="0"/>
              </a:spcBef>
              <a:buFont typeface="Calibri" pitchFamily="34" charset="0"/>
              <a:buAutoNum type="arabicPeriod"/>
            </a:pPr>
            <a:r>
              <a:rPr lang="en-US" altLang="en-US" sz="1300" b="1" dirty="0">
                <a:solidFill>
                  <a:srgbClr val="0000FF"/>
                </a:solidFill>
                <a:latin typeface="Arial Narrow" panose="020B0606020202030204" pitchFamily="34" charset="0"/>
                <a:cs typeface="Arial" panose="020B0604020202020204" pitchFamily="34" charset="0"/>
              </a:rPr>
              <a:t>ASEAN Centre for Biodiversity  (ACB)</a:t>
            </a:r>
            <a:endParaRPr lang="da-DK" altLang="en-US" sz="1300" b="1" dirty="0">
              <a:solidFill>
                <a:srgbClr val="0000FF"/>
              </a:solidFill>
              <a:latin typeface="Arial Narrow" panose="020B0606020202030204" pitchFamily="34" charset="0"/>
              <a:cs typeface="Arial" panose="020B0604020202020204" pitchFamily="34" charset="0"/>
            </a:endParaRP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Albertine Rift Conservation Society (ARCOS)</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Biodiversity Heritage Library</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BioNET-Andionet</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BioNET-INTERNATIONAL</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Bioversity International</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Botanic Gardens Conservation International (BGCI)</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Canadensys</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Chinese Academy of Sciences</a:t>
            </a:r>
          </a:p>
          <a:p>
            <a:pPr eaLnBrk="1" hangingPunct="1">
              <a:spcBef>
                <a:spcPct val="0"/>
              </a:spcBef>
              <a:buFont typeface="Calibri" pitchFamily="34" charset="0"/>
              <a:buAutoNum type="arabicPeriod"/>
            </a:pPr>
            <a:r>
              <a:rPr lang="da-DK" altLang="en-US" sz="900" b="1" dirty="0">
                <a:solidFill>
                  <a:srgbClr val="008000"/>
                </a:solidFill>
                <a:latin typeface="Arial Narrow" panose="020B0606020202030204" pitchFamily="34" charset="0"/>
                <a:cs typeface="Arial" panose="020B0604020202020204" pitchFamily="34" charset="0"/>
              </a:rPr>
              <a:t>Chinese Taipei</a:t>
            </a:r>
          </a:p>
          <a:p>
            <a:pPr eaLnBrk="1" hangingPunct="1">
              <a:spcBef>
                <a:spcPct val="0"/>
              </a:spcBef>
              <a:buFont typeface="Calibri" pitchFamily="34" charset="0"/>
              <a:buAutoNum type="arabicPeriod"/>
            </a:pPr>
            <a:r>
              <a:rPr lang="es-ES" altLang="en-US" sz="900" dirty="0">
                <a:latin typeface="Arial Narrow" panose="020B0606020202030204" pitchFamily="34" charset="0"/>
                <a:cs typeface="Arial" panose="020B0604020202020204" pitchFamily="34" charset="0"/>
              </a:rPr>
              <a:t>Ciencia y Tecnología para el Desarrollo (CYTED)</a:t>
            </a:r>
          </a:p>
          <a:p>
            <a:pPr eaLnBrk="1" hangingPunct="1">
              <a:spcBef>
                <a:spcPct val="0"/>
              </a:spcBef>
              <a:buFont typeface="Calibri" pitchFamily="34" charset="0"/>
              <a:buAutoNum type="arabicPeriod"/>
            </a:pPr>
            <a:r>
              <a:rPr lang="es-ES" altLang="en-US" sz="900" dirty="0" err="1">
                <a:latin typeface="Arial Narrow" panose="020B0606020202030204" pitchFamily="34" charset="0"/>
                <a:cs typeface="Arial" panose="020B0604020202020204" pitchFamily="34" charset="0"/>
              </a:rPr>
              <a:t>Consortium</a:t>
            </a:r>
            <a:r>
              <a:rPr lang="es-ES" altLang="en-US" sz="900" dirty="0">
                <a:latin typeface="Arial Narrow" panose="020B0606020202030204" pitchFamily="34" charset="0"/>
                <a:cs typeface="Arial" panose="020B0604020202020204" pitchFamily="34" charset="0"/>
              </a:rPr>
              <a:t> </a:t>
            </a:r>
            <a:r>
              <a:rPr lang="es-ES" altLang="en-US" sz="900" dirty="0" err="1">
                <a:latin typeface="Arial Narrow" panose="020B0606020202030204" pitchFamily="34" charset="0"/>
                <a:cs typeface="Arial" panose="020B0604020202020204" pitchFamily="34" charset="0"/>
              </a:rPr>
              <a:t>for</a:t>
            </a:r>
            <a:r>
              <a:rPr lang="es-ES" altLang="en-US" sz="900" dirty="0">
                <a:latin typeface="Arial Narrow" panose="020B0606020202030204" pitchFamily="34" charset="0"/>
                <a:cs typeface="Arial" panose="020B0604020202020204" pitchFamily="34" charset="0"/>
              </a:rPr>
              <a:t> </a:t>
            </a:r>
            <a:r>
              <a:rPr lang="es-ES" altLang="en-US" sz="900" dirty="0" err="1">
                <a:latin typeface="Arial Narrow" panose="020B0606020202030204" pitchFamily="34" charset="0"/>
                <a:cs typeface="Arial" panose="020B0604020202020204" pitchFamily="34" charset="0"/>
              </a:rPr>
              <a:t>the</a:t>
            </a:r>
            <a:r>
              <a:rPr lang="es-ES" altLang="en-US" sz="900" dirty="0">
                <a:latin typeface="Arial Narrow" panose="020B0606020202030204" pitchFamily="34" charset="0"/>
                <a:cs typeface="Arial" panose="020B0604020202020204" pitchFamily="34" charset="0"/>
              </a:rPr>
              <a:t> </a:t>
            </a:r>
            <a:r>
              <a:rPr lang="es-ES" altLang="en-US" sz="900" dirty="0" err="1">
                <a:latin typeface="Arial Narrow" panose="020B0606020202030204" pitchFamily="34" charset="0"/>
                <a:cs typeface="Arial" panose="020B0604020202020204" pitchFamily="34" charset="0"/>
              </a:rPr>
              <a:t>Barcode</a:t>
            </a:r>
            <a:r>
              <a:rPr lang="es-ES" altLang="en-US" sz="900" dirty="0">
                <a:latin typeface="Arial Narrow" panose="020B0606020202030204" pitchFamily="34" charset="0"/>
                <a:cs typeface="Arial" panose="020B0604020202020204" pitchFamily="34" charset="0"/>
              </a:rPr>
              <a:t> of </a:t>
            </a:r>
            <a:r>
              <a:rPr lang="es-ES" altLang="en-US" sz="900" dirty="0" err="1">
                <a:latin typeface="Arial Narrow" panose="020B0606020202030204" pitchFamily="34" charset="0"/>
                <a:cs typeface="Arial" panose="020B0604020202020204" pitchFamily="34" charset="0"/>
              </a:rPr>
              <a:t>Life</a:t>
            </a:r>
            <a:r>
              <a:rPr lang="es-ES" altLang="en-US" sz="900" dirty="0">
                <a:latin typeface="Arial Narrow" panose="020B0606020202030204" pitchFamily="34" charset="0"/>
                <a:cs typeface="Arial" panose="020B0604020202020204" pitchFamily="34" charset="0"/>
              </a:rPr>
              <a:t> (CBOL)</a:t>
            </a:r>
            <a:endParaRPr lang="da-DK" altLang="en-US" sz="900" dirty="0">
              <a:latin typeface="Arial Narrow" panose="020B0606020202030204" pitchFamily="34" charset="0"/>
              <a:cs typeface="Arial" panose="020B0604020202020204" pitchFamily="34" charset="0"/>
            </a:endParaRP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Consortium of European Taxonomic Facilities (CETAF)</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Discover Life</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Encyclopedia of Life (EOL)</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Endangered Wildlife Trust (EWT)</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European Environment Agency (EEA)</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Horn of </a:t>
            </a:r>
            <a:r>
              <a:rPr lang="da-DK" altLang="en-US" sz="900" dirty="0" err="1">
                <a:latin typeface="Arial Narrow" panose="020B0606020202030204" pitchFamily="34" charset="0"/>
                <a:cs typeface="Arial" panose="020B0604020202020204" pitchFamily="34" charset="0"/>
              </a:rPr>
              <a:t>Africa</a:t>
            </a:r>
            <a:r>
              <a:rPr lang="da-DK" altLang="en-US" sz="900" dirty="0">
                <a:latin typeface="Arial Narrow" panose="020B0606020202030204" pitchFamily="34" charset="0"/>
                <a:cs typeface="Arial" panose="020B0604020202020204" pitchFamily="34" charset="0"/>
              </a:rPr>
              <a:t> Regional Environment Centre and Network (</a:t>
            </a:r>
            <a:r>
              <a:rPr lang="da-DK" altLang="en-US" sz="900" dirty="0" err="1">
                <a:latin typeface="Arial Narrow" panose="020B0606020202030204" pitchFamily="34" charset="0"/>
                <a:cs typeface="Arial" panose="020B0604020202020204" pitchFamily="34" charset="0"/>
              </a:rPr>
              <a:t>HoA</a:t>
            </a:r>
            <a:r>
              <a:rPr lang="da-DK" altLang="en-US" sz="900" dirty="0">
                <a:latin typeface="Arial Narrow" panose="020B0606020202030204" pitchFamily="34" charset="0"/>
                <a:cs typeface="Arial" panose="020B0604020202020204" pitchFamily="34" charset="0"/>
              </a:rPr>
              <a:t>-REC&amp;N)</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ICLEI – Local Governments for Sustainability</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Inter-American Biodiversity Information Network (IABIN)</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Integrated Taxonomic Information System (ITIS)</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International Barcode of Life Consortium (iBOL)</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International Centre for Insect Physiology and Ecology (ICIPE)</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International Centre for Integrated Mountain Development (ICIMOD)</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International Long-Term Ecological Research Network (ILTER)</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Naturalis Biodiversity Center</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Natural Science Collections Alliance (NSCA)</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NatureServe</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NordGen</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Pacific Biodiversity Information Forum (PBIF)</a:t>
            </a:r>
          </a:p>
          <a:p>
            <a:pPr eaLnBrk="1" hangingPunct="1">
              <a:spcBef>
                <a:spcPct val="0"/>
              </a:spcBef>
              <a:buFont typeface="Calibri" pitchFamily="34" charset="0"/>
              <a:buAutoNum type="arabicPeriod"/>
            </a:pPr>
            <a:r>
              <a:rPr lang="da-DK" altLang="en-US" sz="900" dirty="0" err="1">
                <a:latin typeface="Arial Narrow" panose="020B0606020202030204" pitchFamily="34" charset="0"/>
                <a:cs typeface="Arial" panose="020B0604020202020204" pitchFamily="34" charset="0"/>
              </a:rPr>
              <a:t>Plazi</a:t>
            </a:r>
            <a:endParaRPr lang="da-DK" altLang="en-US" sz="900" dirty="0">
              <a:latin typeface="Arial Narrow" panose="020B0606020202030204" pitchFamily="34" charset="0"/>
              <a:cs typeface="Arial" panose="020B0604020202020204" pitchFamily="34" charset="0"/>
            </a:endParaRP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Scientific Committee on Antarctic Research (SCAR)</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Society for the Preservation of Natural History Collections (SPNHC)</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Species 2000</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TDWG</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UNEP-WCMC</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VertNet</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Wildscreen</a:t>
            </a:r>
          </a:p>
          <a:p>
            <a:pPr eaLnBrk="1" hangingPunct="1">
              <a:spcBef>
                <a:spcPct val="0"/>
              </a:spcBef>
              <a:buFont typeface="Calibri" pitchFamily="34" charset="0"/>
              <a:buAutoNum type="arabicPeriod"/>
            </a:pPr>
            <a:r>
              <a:rPr lang="da-DK" altLang="en-US" sz="900" dirty="0">
                <a:latin typeface="Arial Narrow" panose="020B0606020202030204" pitchFamily="34" charset="0"/>
                <a:cs typeface="Arial" panose="020B0604020202020204" pitchFamily="34" charset="0"/>
              </a:rPr>
              <a:t>World Federation for Culture Collections (WFCC)</a:t>
            </a:r>
          </a:p>
        </p:txBody>
      </p:sp>
      <p:sp>
        <p:nvSpPr>
          <p:cNvPr id="8" name="TextBox 7"/>
          <p:cNvSpPr txBox="1"/>
          <p:nvPr/>
        </p:nvSpPr>
        <p:spPr>
          <a:xfrm>
            <a:off x="7600265" y="1132051"/>
            <a:ext cx="2634608" cy="1031803"/>
          </a:xfrm>
          <a:prstGeom prst="rect">
            <a:avLst/>
          </a:prstGeom>
          <a:noFill/>
        </p:spPr>
        <p:txBody>
          <a:bodyPr wrap="square" lIns="104134" tIns="52066" rIns="104134" bIns="52066">
            <a:spAutoFit/>
          </a:bodyPr>
          <a:lstStyle/>
          <a:p>
            <a:pPr>
              <a:spcAft>
                <a:spcPts val="684"/>
              </a:spcAft>
              <a:defRPr/>
            </a:pPr>
            <a:r>
              <a:rPr lang="da-DK" sz="900" b="1" dirty="0">
                <a:latin typeface="Arial Narrow" panose="020B0606020202030204" pitchFamily="34" charset="0"/>
                <a:ea typeface="MS PGothic" pitchFamily="34" charset="-128"/>
                <a:cs typeface="Arial" panose="020B0604020202020204" pitchFamily="34" charset="0"/>
              </a:rPr>
              <a:t>GBIF Affiliates</a:t>
            </a:r>
          </a:p>
          <a:p>
            <a:pPr marL="260328" indent="-260328">
              <a:buFont typeface="+mj-lt"/>
              <a:buAutoNum type="arabicPeriod"/>
              <a:defRPr/>
            </a:pPr>
            <a:r>
              <a:rPr lang="da-DK" sz="900" dirty="0">
                <a:latin typeface="Arial Narrow" panose="020B0606020202030204" pitchFamily="34" charset="0"/>
                <a:ea typeface="MS PGothic" pitchFamily="34" charset="-128"/>
                <a:cs typeface="Arial" panose="020B0604020202020204" pitchFamily="34" charset="0"/>
              </a:rPr>
              <a:t>Data Observation Network for Earth (DataOne)</a:t>
            </a:r>
          </a:p>
          <a:p>
            <a:pPr marL="260328" indent="-260328">
              <a:buFont typeface="+mj-lt"/>
              <a:buAutoNum type="arabicPeriod"/>
              <a:defRPr/>
            </a:pPr>
            <a:r>
              <a:rPr lang="en-US" sz="900" dirty="0">
                <a:latin typeface="Arial Narrow" panose="020B0606020202030204" pitchFamily="34" charset="0"/>
                <a:ea typeface="MS PGothic" pitchFamily="34" charset="-128"/>
                <a:cs typeface="Arial" panose="020B0604020202020204" pitchFamily="34" charset="0"/>
              </a:rPr>
              <a:t>Intergovernmental Oceanographic Commission of the United Nations Educational, Scientific and Cultural </a:t>
            </a:r>
            <a:r>
              <a:rPr lang="en-US" sz="900" dirty="0" err="1">
                <a:latin typeface="Arial Narrow" panose="020B0606020202030204" pitchFamily="34" charset="0"/>
                <a:ea typeface="MS PGothic" pitchFamily="34" charset="-128"/>
                <a:cs typeface="Arial" panose="020B0604020202020204" pitchFamily="34" charset="0"/>
              </a:rPr>
              <a:t>Organisation</a:t>
            </a:r>
            <a:r>
              <a:rPr lang="en-US" sz="900" dirty="0">
                <a:latin typeface="Arial Narrow" panose="020B0606020202030204" pitchFamily="34" charset="0"/>
                <a:ea typeface="MS PGothic" pitchFamily="34" charset="-128"/>
                <a:cs typeface="Arial" panose="020B0604020202020204" pitchFamily="34" charset="0"/>
              </a:rPr>
              <a:t> (IOC/UNESCO)</a:t>
            </a:r>
          </a:p>
          <a:p>
            <a:pPr marL="260328" indent="-260328">
              <a:buFont typeface="+mj-lt"/>
              <a:buAutoNum type="arabicPeriod"/>
              <a:defRPr/>
            </a:pPr>
            <a:r>
              <a:rPr lang="en-US" sz="900" dirty="0">
                <a:latin typeface="Arial Narrow" panose="020B0606020202030204" pitchFamily="34" charset="0"/>
                <a:ea typeface="MS PGothic" pitchFamily="34" charset="-128"/>
                <a:cs typeface="Arial" panose="020B0604020202020204" pitchFamily="34" charset="0"/>
              </a:rPr>
              <a:t>Conservation of Arctic Flora and Fauna (CAFF)</a:t>
            </a:r>
          </a:p>
        </p:txBody>
      </p:sp>
      <p:sp>
        <p:nvSpPr>
          <p:cNvPr id="12" name="TextBox 11"/>
          <p:cNvSpPr txBox="1"/>
          <p:nvPr/>
        </p:nvSpPr>
        <p:spPr>
          <a:xfrm>
            <a:off x="4174613" y="810330"/>
            <a:ext cx="6261884" cy="382305"/>
          </a:xfrm>
          <a:prstGeom prst="rect">
            <a:avLst/>
          </a:prstGeom>
          <a:noFill/>
        </p:spPr>
        <p:txBody>
          <a:bodyPr wrap="square" lIns="104134" tIns="52066" rIns="104134" bIns="52066" rtlCol="0">
            <a:spAutoFit/>
          </a:bodyPr>
          <a:lstStyle/>
          <a:p>
            <a:pPr algn="r"/>
            <a:r>
              <a:rPr lang="en-US" sz="1800" i="1" dirty="0">
                <a:latin typeface="Arial" panose="020B0604020202020204" pitchFamily="34" charset="0"/>
                <a:cs typeface="Arial" panose="020B0604020202020204" pitchFamily="34" charset="0"/>
              </a:rPr>
              <a:t>May 2016</a:t>
            </a:r>
          </a:p>
        </p:txBody>
      </p:sp>
    </p:spTree>
    <p:extLst>
      <p:ext uri="{BB962C8B-B14F-4D97-AF65-F5344CB8AC3E}">
        <p14:creationId xmlns:p14="http://schemas.microsoft.com/office/powerpoint/2010/main" val="79770566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255302"/>
            <a:ext cx="9619774" cy="630513"/>
          </a:xfrm>
        </p:spPr>
        <p:txBody>
          <a:bodyPr>
            <a:noAutofit/>
          </a:bodyPr>
          <a:lstStyle/>
          <a:p>
            <a:r>
              <a:rPr lang="en-US" sz="3600" dirty="0"/>
              <a:t>Sources of funding</a:t>
            </a:r>
            <a:endParaRPr lang="en-US" sz="3600" b="0" dirty="0"/>
          </a:p>
        </p:txBody>
      </p:sp>
      <p:sp>
        <p:nvSpPr>
          <p:cNvPr id="4" name="Text Placeholder 3"/>
          <p:cNvSpPr>
            <a:spLocks noGrp="1"/>
          </p:cNvSpPr>
          <p:nvPr>
            <p:ph type="body" sz="quarter" idx="10"/>
          </p:nvPr>
        </p:nvSpPr>
        <p:spPr>
          <a:xfrm>
            <a:off x="687288" y="7065674"/>
            <a:ext cx="8250219" cy="422495"/>
          </a:xfrm>
        </p:spPr>
        <p:txBody>
          <a:bodyPr/>
          <a:lstStyle/>
          <a:p>
            <a:r>
              <a:rPr lang="en-US" dirty="0" smtClean="0"/>
              <a:t>4 MAY 2016</a:t>
            </a:r>
            <a:br>
              <a:rPr lang="en-US" dirty="0" smtClean="0"/>
            </a:br>
            <a:endParaRPr lang="en-US" dirty="0"/>
          </a:p>
        </p:txBody>
      </p:sp>
      <p:sp>
        <p:nvSpPr>
          <p:cNvPr id="5" name="TextBox 4"/>
          <p:cNvSpPr txBox="1"/>
          <p:nvPr/>
        </p:nvSpPr>
        <p:spPr>
          <a:xfrm>
            <a:off x="-148453" y="-146"/>
            <a:ext cx="691320" cy="5029168"/>
          </a:xfrm>
          <a:prstGeom prst="rect">
            <a:avLst/>
          </a:prstGeom>
        </p:spPr>
        <p:txBody>
          <a:bodyPr vert="vert270" lIns="0" tIns="41002" rIns="0" bIns="41002"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support</a:t>
            </a:r>
            <a:endParaRPr lang="en-US" dirty="0"/>
          </a:p>
        </p:txBody>
      </p:sp>
      <p:graphicFrame>
        <p:nvGraphicFramePr>
          <p:cNvPr id="6" name="Table 5"/>
          <p:cNvGraphicFramePr>
            <a:graphicFrameLocks noGrp="1" noChangeAspect="1"/>
          </p:cNvGraphicFramePr>
          <p:nvPr>
            <p:extLst>
              <p:ext uri="{D42A27DB-BD31-4B8C-83A1-F6EECF244321}">
                <p14:modId xmlns:p14="http://schemas.microsoft.com/office/powerpoint/2010/main" val="66883851"/>
              </p:ext>
            </p:extLst>
          </p:nvPr>
        </p:nvGraphicFramePr>
        <p:xfrm>
          <a:off x="877951" y="1356643"/>
          <a:ext cx="5355454" cy="5442317"/>
        </p:xfrm>
        <a:graphic>
          <a:graphicData uri="http://schemas.openxmlformats.org/drawingml/2006/table">
            <a:tbl>
              <a:tblPr/>
              <a:tblGrid>
                <a:gridCol w="1068188"/>
                <a:gridCol w="4287266"/>
              </a:tblGrid>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Andorra </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Institute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d’estudis</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Andorrans</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Argentina </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pt-BR"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CONICET – Consejo Nacional de Investigaciones Cientificas y Técnicas</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Australia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Atlas of Living Australia, CSIRO National Research Collections Australia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Belgium </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Belgian Federal Science Policy Office (</a:t>
                      </a:r>
                      <a:r>
                        <a:rPr kumimoji="0" lang="en-US" altLang="en-US" sz="900" b="0"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belspo</a:t>
                      </a: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fr-CA"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Benin</a:t>
                      </a:r>
                      <a:endPar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fr-CA"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Laboratoire des Sciences Forestières</a:t>
                      </a:r>
                      <a:endPar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pt-BR"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Colombia</a:t>
                      </a:r>
                      <a:endPar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pt-BR"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Instituto de Investigación de Recursos Biólogicos Alexander von Humboldt</a:t>
                      </a:r>
                      <a:endPar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pt-BR"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Costa Rica</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pt-BR"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Asociación Instituto Nacional de Biodiversidad (INBio)</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31844">
                <a:tc>
                  <a:txBody>
                    <a:bodyPr/>
                    <a:lstStyle/>
                    <a:p>
                      <a:pPr marL="60325" marR="0" lvl="0" indent="0" algn="l" defTabSz="457200" rtl="0" eaLnBrk="1" fontAlgn="base" latinLnBrk="0" hangingPunct="1">
                        <a:lnSpc>
                          <a:spcPts val="8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Denmark</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ts val="8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The Danish Agency for Science, Technology and Innovation</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Estonia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Environment</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Finland</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Academy of Finland</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France</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fr-CA"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Direction Générale pour la Recherche et l</a:t>
                      </a:r>
                      <a:r>
                        <a:rPr kumimoji="0" lang="fr-CA" altLang="en-GB"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t>
                      </a:r>
                      <a:r>
                        <a:rPr kumimoji="0" lang="fr-CA"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Innovation (DGRI)</a:t>
                      </a:r>
                      <a:endPar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40095">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Germany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Deutsche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Forschungsgemeinschaft</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(DFG) , German Aerospace Center, BMBF</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48695">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Ghana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Council for Scientific and Industrial Research (CSIR)</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Guinea, Republic of</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Ministère</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de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l’Environnement,</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des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Eaux</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et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Forêts</a:t>
                      </a:r>
                      <a:endPar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Iceland</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1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for the Environment and Natural Resources</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Ireland</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National Parks &amp; Wildlife Service</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38"/>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Kenya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38"/>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National Museums of Kenya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fr-CA"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Madagascar</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fr-CA"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Centre National de Recherches sur l</a:t>
                      </a:r>
                      <a:r>
                        <a:rPr kumimoji="0" lang="fr-CA" altLang="en-GB"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t>
                      </a:r>
                      <a:r>
                        <a:rPr kumimoji="0" lang="fr-CA"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Environnement (CNRE)</a:t>
                      </a:r>
                      <a:endPar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fr-CA" altLang="en-US" sz="900" b="0"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Mauritania</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fr-CA"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École Normale Supérieure de Nouakchott</a:t>
                      </a:r>
                      <a:endPar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pt-BR"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Mexico</a:t>
                      </a:r>
                      <a:endPar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pt-BR"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Consejo Nacional de Ciencia y Tecnología (CONACYT)</a:t>
                      </a:r>
                      <a:endPar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Netherlands</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Education, Culture and Science</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New Zealand</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Business, Innovation and Employment</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1" i="0" u="none" strike="noStrike" cap="none" normalizeH="0" baseline="0" dirty="0" smtClean="0">
                          <a:ln>
                            <a:noFill/>
                          </a:ln>
                          <a:solidFill>
                            <a:srgbClr val="008000"/>
                          </a:solidFill>
                          <a:effectLst/>
                          <a:latin typeface="Arial Narrow" panose="020B0606020202030204" pitchFamily="34" charset="0"/>
                          <a:ea typeface="ＭＳ Ｐゴシック" pitchFamily="34" charset="-128"/>
                          <a:cs typeface="Arial" panose="020B0604020202020204" pitchFamily="34" charset="0"/>
                        </a:rPr>
                        <a:t>Norway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The Research Council of Norway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Peru</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Ministerio</a:t>
                      </a: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del </a:t>
                      </a:r>
                      <a:r>
                        <a:rPr kumimoji="0" lang="en-US" altLang="en-US" sz="900" b="1" i="0" u="none" strike="noStrike"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Ambiente</a:t>
                      </a:r>
                      <a:endPar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Portugal</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Foundation for Science and Technology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Republic of Korea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50"/>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Science, ICT and Future Planning </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Slovak Republic</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the Environment</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Slovenia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Ministry of Higher Education, Science and Technology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South Africa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Department of Science and Technology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Sweden</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63"/>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Swedish Research Council</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Tanzania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Tanzania Commission for Science and Technology (COSTECH)</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Togo</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Université</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de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Lomé</a:t>
                      </a:r>
                      <a:endPar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endParaRP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Uganda</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Uganda National Council for Science and Technology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418477">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United Kingdom</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60325" eaLnBrk="0" hangingPunct="0">
                        <a:spcBef>
                          <a:spcPct val="20000"/>
                        </a:spcBef>
                        <a:buFont typeface="Arial" pitchFamily="34" charset="0"/>
                        <a:tabLst>
                          <a:tab pos="1101725" algn="l"/>
                        </a:tabLst>
                        <a:defRPr sz="28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tabLst>
                          <a:tab pos="1101725" algn="l"/>
                        </a:tabLst>
                        <a:defRPr sz="24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tabLst>
                          <a:tab pos="1101725" algn="l"/>
                        </a:tabLst>
                        <a:defRPr sz="20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tabLst>
                          <a:tab pos="1101725" algn="l"/>
                        </a:tabLst>
                        <a:defRPr>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tabLst>
                          <a:tab pos="1101725" algn="l"/>
                        </a:tabLst>
                        <a:defRPr>
                          <a:solidFill>
                            <a:schemeClr val="tx1"/>
                          </a:solidFill>
                          <a:latin typeface="Calibri" pitchFamily="34" charset="0"/>
                          <a:ea typeface="ＭＳ Ｐゴシック" pitchFamily="34" charset="-128"/>
                        </a:defRPr>
                      </a:lvl9p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Department for Environment, Food and Rural Affairs (DEFRA); </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Natural Environment Research Council (NERC)</a:t>
                      </a: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Royal Botanic Gardens, Kew</a:t>
                      </a: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Natural History Museum, London</a:t>
                      </a: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Joint Nature Conservation Committee</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r h="278985">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United States</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defRPr/>
                      </a:pPr>
                      <a:r>
                        <a:rPr kumimoji="0" lang="en-US" altLang="en-US" sz="900" b="1" i="0" u="none" strike="noStrike"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National Science Foundation; Smithsonian Institution; U.S. Department of State; U.S.          Department of Agriculture</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noFill/>
                  </a:tcPr>
                </a:tc>
              </a:tr>
              <a:tr h="139491">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pPr>
                      <a:r>
                        <a:rPr kumimoji="0" lang="en-US" altLang="en-US" sz="900" b="0"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Uruguay</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c>
                  <a:txBody>
                    <a:bodyPr/>
                    <a:lstStyle/>
                    <a:p>
                      <a:pPr marL="60325" marR="0" lvl="0" indent="0" algn="l" defTabSz="457200" rtl="0" eaLnBrk="1" fontAlgn="base" latinLnBrk="0" hangingPunct="1">
                        <a:lnSpc>
                          <a:spcPct val="100000"/>
                        </a:lnSpc>
                        <a:spcBef>
                          <a:spcPts val="75"/>
                        </a:spcBef>
                        <a:spcAft>
                          <a:spcPct val="0"/>
                        </a:spcAft>
                        <a:buClrTx/>
                        <a:buSzTx/>
                        <a:buFontTx/>
                        <a:buNone/>
                        <a:tabLst>
                          <a:tab pos="1101725" algn="l"/>
                        </a:tabLst>
                        <a:defRPr/>
                      </a:pP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Dirección</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de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Innovación</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Ciencia</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y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Tecnología</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para</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el </a:t>
                      </a:r>
                      <a:r>
                        <a:rPr kumimoji="0" lang="en-US" altLang="en-US" sz="900" b="1" i="0" u="none" strike="noStrike" kern="1200" cap="none" normalizeH="0" baseline="0" dirty="0" err="1"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Desarrollo</a:t>
                      </a:r>
                      <a:r>
                        <a:rPr kumimoji="0" lang="en-US" altLang="en-US" sz="900" b="1" i="0" u="none" strike="noStrike" kern="1200" cap="none" normalizeH="0" baseline="0" dirty="0" smtClean="0">
                          <a:ln>
                            <a:noFill/>
                          </a:ln>
                          <a:solidFill>
                            <a:schemeClr val="tx1"/>
                          </a:solidFill>
                          <a:effectLst/>
                          <a:latin typeface="Arial Narrow" panose="020B0606020202030204" pitchFamily="34" charset="0"/>
                          <a:ea typeface="ＭＳ Ｐゴシック" pitchFamily="34" charset="-128"/>
                          <a:cs typeface="Arial" panose="020B0604020202020204" pitchFamily="34" charset="0"/>
                        </a:rPr>
                        <a:t> (DICYT)</a:t>
                      </a:r>
                    </a:p>
                  </a:txBody>
                  <a:tcPr marL="0" marR="0" marT="0" marB="0" horzOverflow="overflow">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7" name="TextBox 4"/>
          <p:cNvSpPr txBox="1">
            <a:spLocks noChangeArrowheads="1"/>
          </p:cNvSpPr>
          <p:nvPr/>
        </p:nvSpPr>
        <p:spPr bwMode="auto">
          <a:xfrm>
            <a:off x="749396" y="973364"/>
            <a:ext cx="4357398" cy="30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47" tIns="52072" rIns="104147" bIns="52072">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da-DK" altLang="en-US" sz="1300" b="1" dirty="0" err="1">
                <a:latin typeface="Arial" panose="020B0604020202020204" pitchFamily="34" charset="0"/>
                <a:cs typeface="Arial" panose="020B0604020202020204" pitchFamily="34" charset="0"/>
              </a:rPr>
              <a:t>Agencies</a:t>
            </a:r>
            <a:r>
              <a:rPr lang="da-DK" altLang="en-US" sz="1300" b="1" dirty="0">
                <a:latin typeface="Arial" panose="020B0604020202020204" pitchFamily="34" charset="0"/>
                <a:cs typeface="Arial" panose="020B0604020202020204" pitchFamily="34" charset="0"/>
              </a:rPr>
              <a:t> </a:t>
            </a:r>
            <a:r>
              <a:rPr lang="da-DK" altLang="en-US" sz="1300" b="1" dirty="0" err="1">
                <a:latin typeface="Arial" panose="020B0604020202020204" pitchFamily="34" charset="0"/>
                <a:cs typeface="Arial" panose="020B0604020202020204" pitchFamily="34" charset="0"/>
              </a:rPr>
              <a:t>contributing</a:t>
            </a:r>
            <a:r>
              <a:rPr lang="da-DK" altLang="en-US" sz="1300" b="1" dirty="0">
                <a:latin typeface="Arial" panose="020B0604020202020204" pitchFamily="34" charset="0"/>
                <a:cs typeface="Arial" panose="020B0604020202020204" pitchFamily="34" charset="0"/>
              </a:rPr>
              <a:t> to GBIF </a:t>
            </a:r>
            <a:r>
              <a:rPr lang="da-DK" altLang="en-US" sz="1300" b="1" dirty="0" err="1">
                <a:latin typeface="Arial" panose="020B0604020202020204" pitchFamily="34" charset="0"/>
                <a:cs typeface="Arial" panose="020B0604020202020204" pitchFamily="34" charset="0"/>
              </a:rPr>
              <a:t>core</a:t>
            </a:r>
            <a:r>
              <a:rPr lang="da-DK" altLang="en-US" sz="1300" b="1" dirty="0">
                <a:latin typeface="Arial" panose="020B0604020202020204" pitchFamily="34" charset="0"/>
                <a:cs typeface="Arial" panose="020B0604020202020204" pitchFamily="34" charset="0"/>
              </a:rPr>
              <a:t> funds</a:t>
            </a:r>
            <a:endParaRPr lang="en-US" altLang="en-US" sz="1300" b="1" dirty="0">
              <a:latin typeface="Arial" panose="020B0604020202020204" pitchFamily="34" charset="0"/>
              <a:cs typeface="Arial" panose="020B0604020202020204" pitchFamily="34" charset="0"/>
            </a:endParaRPr>
          </a:p>
        </p:txBody>
      </p:sp>
      <p:sp>
        <p:nvSpPr>
          <p:cNvPr id="8" name="TextBox 5"/>
          <p:cNvSpPr txBox="1">
            <a:spLocks noChangeArrowheads="1"/>
          </p:cNvSpPr>
          <p:nvPr/>
        </p:nvSpPr>
        <p:spPr bwMode="auto">
          <a:xfrm>
            <a:off x="6520852" y="973359"/>
            <a:ext cx="2852160" cy="32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147" tIns="52072" rIns="104147" bIns="52072">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da-DK" altLang="en-US" sz="1400" b="1" dirty="0" err="1">
                <a:latin typeface="Arial" panose="020B0604020202020204" pitchFamily="34" charset="0"/>
                <a:cs typeface="Arial" panose="020B0604020202020204" pitchFamily="34" charset="0"/>
              </a:rPr>
              <a:t>Supplementary</a:t>
            </a:r>
            <a:r>
              <a:rPr lang="da-DK" altLang="en-US" sz="1400" b="1" dirty="0">
                <a:latin typeface="Arial" panose="020B0604020202020204" pitchFamily="34" charset="0"/>
                <a:cs typeface="Arial" panose="020B0604020202020204" pitchFamily="34" charset="0"/>
              </a:rPr>
              <a:t> </a:t>
            </a:r>
            <a:r>
              <a:rPr lang="da-DK" altLang="en-US" sz="1400" b="1" dirty="0" err="1">
                <a:latin typeface="Arial" panose="020B0604020202020204" pitchFamily="34" charset="0"/>
                <a:cs typeface="Arial" panose="020B0604020202020204" pitchFamily="34" charset="0"/>
              </a:rPr>
              <a:t>funding</a:t>
            </a:r>
            <a:endParaRPr lang="en-US" altLang="en-US" sz="1400" b="1" dirty="0">
              <a:latin typeface="Arial" panose="020B0604020202020204" pitchFamily="34" charset="0"/>
              <a:cs typeface="Arial" panose="020B060402020202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23409914"/>
              </p:ext>
            </p:extLst>
          </p:nvPr>
        </p:nvGraphicFramePr>
        <p:xfrm>
          <a:off x="6626339" y="1356639"/>
          <a:ext cx="2450344" cy="1792370"/>
        </p:xfrm>
        <a:graphic>
          <a:graphicData uri="http://schemas.openxmlformats.org/drawingml/2006/table">
            <a:tbl>
              <a:tblPr/>
              <a:tblGrid>
                <a:gridCol w="2450344"/>
              </a:tblGrid>
              <a:tr h="211130">
                <a:tc>
                  <a:txBody>
                    <a:bodyPr/>
                    <a:lstStyle/>
                    <a:p>
                      <a:pPr marL="60960" algn="l" defTabSz="457200" rtl="0" eaLnBrk="1" latinLnBrk="0" hangingPunct="1">
                        <a:spcBef>
                          <a:spcPts val="145"/>
                        </a:spcBef>
                        <a:spcAft>
                          <a:spcPts val="0"/>
                        </a:spcAft>
                      </a:pPr>
                      <a:r>
                        <a:rPr lang="en-US" sz="900" kern="1200" spc="-10" dirty="0">
                          <a:solidFill>
                            <a:schemeClr val="tx1"/>
                          </a:solidFill>
                          <a:latin typeface="Arial Narrow" panose="020B0606020202030204" pitchFamily="34" charset="0"/>
                          <a:ea typeface="Arial"/>
                          <a:cs typeface="Times New Roman"/>
                        </a:rPr>
                        <a:t>University of Copenhagen (IT equipment)</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11130">
                <a:tc>
                  <a:txBody>
                    <a:bodyPr/>
                    <a:lstStyle/>
                    <a:p>
                      <a:pPr marL="60960" algn="l" defTabSz="457200" rtl="0" eaLnBrk="1" latinLnBrk="0" hangingPunct="1">
                        <a:spcBef>
                          <a:spcPts val="145"/>
                        </a:spcBef>
                        <a:spcAft>
                          <a:spcPts val="0"/>
                        </a:spcAft>
                      </a:pPr>
                      <a:r>
                        <a:rPr lang="en-US" sz="900" kern="1200" spc="-10" dirty="0" smtClean="0">
                          <a:solidFill>
                            <a:schemeClr val="tx1"/>
                          </a:solidFill>
                          <a:latin typeface="Arial Narrow" panose="020B0606020202030204" pitchFamily="34" charset="0"/>
                          <a:ea typeface="Arial"/>
                          <a:cs typeface="Times New Roman"/>
                        </a:rPr>
                        <a:t>Biodiversity Information Standards - TDWG</a:t>
                      </a:r>
                      <a:endParaRPr lang="en-US" sz="900" kern="1200" spc="-10" dirty="0">
                        <a:solidFill>
                          <a:schemeClr val="tx1"/>
                        </a:solidFill>
                        <a:latin typeface="Arial Narrow" panose="020B0606020202030204" pitchFamily="34" charset="0"/>
                        <a:ea typeface="Arial"/>
                        <a:cs typeface="Times New Roman"/>
                      </a:endParaRP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noFill/>
                  </a:tcPr>
                </a:tc>
              </a:tr>
              <a:tr h="191805">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da-DK" sz="900" kern="1200" dirty="0" smtClean="0">
                          <a:solidFill>
                            <a:schemeClr val="tx1"/>
                          </a:solidFill>
                          <a:latin typeface="Arial Narrow" panose="020B0606020202030204" pitchFamily="34" charset="0"/>
                          <a:ea typeface="Arial"/>
                          <a:cs typeface="Times New Roman"/>
                        </a:rPr>
                        <a:t>CBD Secretariat (GIASIP, GBO-4)</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91805">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da-DK" sz="900" kern="1200" baseline="0" dirty="0" smtClean="0">
                          <a:solidFill>
                            <a:schemeClr val="tx1"/>
                          </a:solidFill>
                          <a:latin typeface="Arial Narrow" panose="020B0606020202030204" pitchFamily="34" charset="0"/>
                          <a:ea typeface="Arial"/>
                          <a:cs typeface="Times New Roman"/>
                        </a:rPr>
                        <a:t>EMODnet </a:t>
                      </a:r>
                      <a:r>
                        <a:rPr lang="da-DK" sz="900" kern="1200" baseline="0" dirty="0" err="1" smtClean="0">
                          <a:solidFill>
                            <a:schemeClr val="tx1"/>
                          </a:solidFill>
                          <a:latin typeface="Arial Narrow" panose="020B0606020202030204" pitchFamily="34" charset="0"/>
                          <a:ea typeface="Arial"/>
                          <a:cs typeface="Times New Roman"/>
                        </a:rPr>
                        <a:t>Biology</a:t>
                      </a:r>
                      <a:r>
                        <a:rPr lang="da-DK" sz="900" kern="1200" baseline="0" dirty="0" smtClean="0">
                          <a:solidFill>
                            <a:schemeClr val="tx1"/>
                          </a:solidFill>
                          <a:latin typeface="Arial Narrow" panose="020B0606020202030204" pitchFamily="34" charset="0"/>
                          <a:ea typeface="Arial"/>
                          <a:cs typeface="Times New Roman"/>
                        </a:rPr>
                        <a:t> </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91805">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en-US" sz="900" kern="1200" baseline="0" dirty="0" smtClean="0">
                          <a:solidFill>
                            <a:schemeClr val="tx1"/>
                          </a:solidFill>
                          <a:latin typeface="Arial Narrow" panose="020B0606020202030204" pitchFamily="34" charset="0"/>
                          <a:ea typeface="Arial"/>
                          <a:cs typeface="Times New Roman"/>
                        </a:rPr>
                        <a:t>EU BON</a:t>
                      </a:r>
                      <a:endParaRPr lang="da-DK" sz="900" kern="1200" baseline="0" dirty="0" smtClean="0">
                        <a:solidFill>
                          <a:schemeClr val="tx1"/>
                        </a:solidFill>
                        <a:latin typeface="Arial Narrow" panose="020B0606020202030204" pitchFamily="34" charset="0"/>
                        <a:ea typeface="Arial"/>
                        <a:cs typeface="Times New Roman"/>
                      </a:endParaRP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191805">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en-US" sz="900" kern="1200" baseline="0" dirty="0" smtClean="0">
                          <a:solidFill>
                            <a:schemeClr val="tx1"/>
                          </a:solidFill>
                          <a:latin typeface="Arial Narrow" panose="020B0606020202030204" pitchFamily="34" charset="0"/>
                          <a:ea typeface="Arial"/>
                          <a:cs typeface="Times New Roman"/>
                        </a:rPr>
                        <a:t>European Union</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04058">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en-US" sz="900" kern="1200" spc="-10" dirty="0" smtClean="0">
                          <a:solidFill>
                            <a:schemeClr val="tx1"/>
                          </a:solidFill>
                          <a:latin typeface="Arial Narrow" panose="020B0606020202030204" pitchFamily="34" charset="0"/>
                          <a:ea typeface="Arial"/>
                          <a:cs typeface="Times New Roman"/>
                        </a:rPr>
                        <a:t>Eye on Earth</a:t>
                      </a:r>
                      <a:endParaRPr lang="en-US" sz="900" kern="1200" spc="-10" dirty="0">
                        <a:solidFill>
                          <a:schemeClr val="tx1"/>
                        </a:solidFill>
                        <a:latin typeface="Arial Narrow" panose="020B0606020202030204" pitchFamily="34" charset="0"/>
                        <a:ea typeface="Arial"/>
                        <a:cs typeface="Times New Roman"/>
                      </a:endParaRP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207027">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en-US" sz="1200" b="1" kern="1200" baseline="0" dirty="0" smtClean="0">
                          <a:solidFill>
                            <a:srgbClr val="0000FF"/>
                          </a:solidFill>
                          <a:latin typeface="Arial Narrow" panose="020B0606020202030204" pitchFamily="34" charset="0"/>
                          <a:ea typeface="Arial"/>
                          <a:cs typeface="Times New Roman"/>
                        </a:rPr>
                        <a:t>Ministry of the Environment of Japan</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noFill/>
                  </a:tcPr>
                </a:tc>
              </a:tr>
              <a:tr h="191805">
                <a:tc>
                  <a:txBody>
                    <a:bodyPr/>
                    <a:lstStyle/>
                    <a:p>
                      <a:pPr marL="60960" marR="0" indent="0" algn="l" defTabSz="457200" rtl="0" eaLnBrk="1" fontAlgn="auto" latinLnBrk="0" hangingPunct="1">
                        <a:lnSpc>
                          <a:spcPct val="100000"/>
                        </a:lnSpc>
                        <a:spcBef>
                          <a:spcPts val="145"/>
                        </a:spcBef>
                        <a:spcAft>
                          <a:spcPts val="0"/>
                        </a:spcAft>
                        <a:buClrTx/>
                        <a:buSzTx/>
                        <a:buFontTx/>
                        <a:buNone/>
                        <a:tabLst/>
                        <a:defRPr/>
                      </a:pPr>
                      <a:r>
                        <a:rPr lang="en-US" sz="900" kern="1200" baseline="0" dirty="0" smtClean="0">
                          <a:solidFill>
                            <a:schemeClr val="tx1"/>
                          </a:solidFill>
                          <a:latin typeface="Arial Narrow" panose="020B0606020202030204" pitchFamily="34" charset="0"/>
                          <a:ea typeface="Arial"/>
                          <a:cs typeface="Times New Roman"/>
                        </a:rPr>
                        <a:t>NLBIF</a:t>
                      </a:r>
                    </a:p>
                  </a:txBody>
                  <a:tcPr marL="0" marR="0" marT="0" marB="0">
                    <a:lnL w="12700" cap="flat" cmpd="sng" algn="ctr">
                      <a:solidFill>
                        <a:prstClr val="white">
                          <a:lumMod val="95000"/>
                        </a:prstClr>
                      </a:solidFill>
                      <a:prstDash val="solid"/>
                      <a:round/>
                      <a:headEnd type="none" w="med" len="med"/>
                      <a:tailEnd type="none" w="med" len="med"/>
                    </a:lnL>
                    <a:lnR w="12700" cap="flat" cmpd="sng" algn="ctr">
                      <a:solidFill>
                        <a:prstClr val="white">
                          <a:lumMod val="95000"/>
                        </a:prstClr>
                      </a:solidFill>
                      <a:prstDash val="solid"/>
                      <a:round/>
                      <a:headEnd type="none" w="med" len="med"/>
                      <a:tailEnd type="none" w="med" len="med"/>
                    </a:lnR>
                    <a:lnT w="12700" cap="flat" cmpd="sng" algn="ctr">
                      <a:solidFill>
                        <a:prstClr val="white">
                          <a:lumMod val="95000"/>
                        </a:prstClr>
                      </a:solidFill>
                      <a:prstDash val="solid"/>
                      <a:round/>
                      <a:headEnd type="none" w="med" len="med"/>
                      <a:tailEnd type="none" w="med" len="med"/>
                    </a:lnT>
                    <a:lnB w="12700" cap="flat" cmpd="sng" algn="ctr">
                      <a:solidFill>
                        <a:prstClr val="white">
                          <a:lumMod val="95000"/>
                        </a:prst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3" name="TextBox 2"/>
          <p:cNvSpPr txBox="1"/>
          <p:nvPr/>
        </p:nvSpPr>
        <p:spPr>
          <a:xfrm>
            <a:off x="6626352" y="4304285"/>
            <a:ext cx="2311169" cy="1767155"/>
          </a:xfrm>
          <a:prstGeom prst="rect">
            <a:avLst/>
          </a:prstGeom>
          <a:solidFill>
            <a:schemeClr val="bg1">
              <a:lumMod val="95000"/>
            </a:schemeClr>
          </a:solidFill>
          <a:ln>
            <a:solidFill>
              <a:schemeClr val="bg1">
                <a:lumMod val="85000"/>
              </a:schemeClr>
            </a:solidFill>
          </a:ln>
        </p:spPr>
        <p:txBody>
          <a:bodyPr wrap="square" lIns="104147" tIns="52072" rIns="104147" bIns="52072" rtlCol="0">
            <a:spAutoFit/>
          </a:bodyPr>
          <a:lstStyle/>
          <a:p>
            <a:r>
              <a:rPr lang="en-US" sz="900" b="1" i="1" dirty="0">
                <a:latin typeface="Arial Narrow"/>
                <a:cs typeface="Arial Narrow"/>
              </a:rPr>
              <a:t>Note on Agencies</a:t>
            </a:r>
          </a:p>
          <a:p>
            <a:r>
              <a:rPr lang="en-US" sz="900" i="1" dirty="0">
                <a:latin typeface="Arial Narrow"/>
                <a:cs typeface="Arial Narrow"/>
              </a:rPr>
              <a:t>Voting Participants that have financially contributed or declared their intention to contribute to GBIF core funds within the period of January 2015 until present. Those shown in bold have paid their contribution for the current year.</a:t>
            </a:r>
          </a:p>
          <a:p>
            <a:endParaRPr lang="en-US" sz="900" i="1" dirty="0">
              <a:latin typeface="Arial Narrow"/>
              <a:cs typeface="Arial Narrow"/>
            </a:endParaRPr>
          </a:p>
          <a:p>
            <a:r>
              <a:rPr lang="en-US" sz="900" b="1" i="1" dirty="0">
                <a:latin typeface="Arial Narrow"/>
                <a:cs typeface="Arial Narrow"/>
              </a:rPr>
              <a:t>Note on Supplementary funding</a:t>
            </a:r>
          </a:p>
          <a:p>
            <a:r>
              <a:rPr lang="en-US" sz="900" i="1" dirty="0">
                <a:latin typeface="Arial Narrow"/>
                <a:cs typeface="Arial Narrow"/>
              </a:rPr>
              <a:t>Projects or agencies that contributed or declared their intention to contribute to GBIF supplementary funds within the period of January 2015 until present.</a:t>
            </a:r>
          </a:p>
        </p:txBody>
      </p:sp>
      <p:sp>
        <p:nvSpPr>
          <p:cNvPr id="10" name="Rectangle 9"/>
          <p:cNvSpPr/>
          <p:nvPr/>
        </p:nvSpPr>
        <p:spPr>
          <a:xfrm>
            <a:off x="7846157" y="3365927"/>
            <a:ext cx="1643749" cy="415498"/>
          </a:xfrm>
          <a:prstGeom prst="rect">
            <a:avLst/>
          </a:prstGeom>
        </p:spPr>
        <p:txBody>
          <a:bodyPr wrap="none">
            <a:spAutoFit/>
          </a:bodyPr>
          <a:lstStyle/>
          <a:p>
            <a:r>
              <a:rPr lang="en-US" dirty="0" smtClean="0">
                <a:solidFill>
                  <a:srgbClr val="0000FF"/>
                </a:solidFill>
              </a:rPr>
              <a:t>*BIFA - Japan</a:t>
            </a:r>
            <a:endParaRPr lang="en-US" dirty="0">
              <a:solidFill>
                <a:srgbClr val="0000FF"/>
              </a:solidFill>
            </a:endParaRPr>
          </a:p>
        </p:txBody>
      </p:sp>
    </p:spTree>
    <p:extLst>
      <p:ext uri="{BB962C8B-B14F-4D97-AF65-F5344CB8AC3E}">
        <p14:creationId xmlns:p14="http://schemas.microsoft.com/office/powerpoint/2010/main" val="291092309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17 at 10.27.36 .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34" y="984297"/>
            <a:ext cx="9440820" cy="4881203"/>
          </a:xfrm>
          <a:prstGeom prst="rect">
            <a:avLst/>
          </a:prstGeom>
        </p:spPr>
      </p:pic>
      <p:sp>
        <p:nvSpPr>
          <p:cNvPr id="6" name="Rectangle 5"/>
          <p:cNvSpPr/>
          <p:nvPr/>
        </p:nvSpPr>
        <p:spPr>
          <a:xfrm>
            <a:off x="124334" y="5927660"/>
            <a:ext cx="10222374" cy="1354217"/>
          </a:xfrm>
          <a:prstGeom prst="rect">
            <a:avLst/>
          </a:prstGeom>
        </p:spPr>
        <p:txBody>
          <a:bodyPr wrap="square">
            <a:spAutoFit/>
          </a:bodyPr>
          <a:lstStyle/>
          <a:p>
            <a:pPr>
              <a:spcAft>
                <a:spcPts val="1200"/>
              </a:spcAft>
            </a:pPr>
            <a:r>
              <a:rPr lang="en-US" sz="1800" dirty="0"/>
              <a:t>A new fund aims to supplement existing activities of GBIF to support the needs of researchers and policymakers in Asia through mobilization and use of biodiversity data</a:t>
            </a:r>
            <a:r>
              <a:rPr lang="en-US" sz="1800" dirty="0" smtClean="0"/>
              <a:t>.</a:t>
            </a:r>
            <a:endParaRPr lang="en-US" sz="1800" dirty="0"/>
          </a:p>
          <a:p>
            <a:pPr>
              <a:spcAft>
                <a:spcPts val="1200"/>
              </a:spcAft>
            </a:pPr>
            <a:r>
              <a:rPr lang="en-US" sz="1800" dirty="0"/>
              <a:t>The Biodiversity Information Fund for Asia (BIFA) is the outcome of a contribution to GBIF supplementary funds of more than €156,000 from the Japanese government, earmarked for activities in the Asia region.</a:t>
            </a:r>
          </a:p>
        </p:txBody>
      </p:sp>
      <p:pic>
        <p:nvPicPr>
          <p:cNvPr id="7" name="Picture 6" descr="Screen Shot 2016-06-17 at 10.33.07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688638" cy="854215"/>
          </a:xfrm>
          <a:prstGeom prst="rect">
            <a:avLst/>
          </a:prstGeom>
        </p:spPr>
      </p:pic>
    </p:spTree>
    <p:extLst>
      <p:ext uri="{BB962C8B-B14F-4D97-AF65-F5344CB8AC3E}">
        <p14:creationId xmlns:p14="http://schemas.microsoft.com/office/powerpoint/2010/main" val="23068858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566694" y="2881592"/>
            <a:ext cx="704380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a:latin typeface="Trebuchet MS" charset="0"/>
              </a:rPr>
              <a:t>ASEAN </a:t>
            </a:r>
            <a:r>
              <a:rPr lang="da-DK" sz="5700" b="1" dirty="0" smtClean="0">
                <a:latin typeface="Trebuchet MS" charset="0"/>
              </a:rPr>
              <a:t>and GBIF</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2627392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EAN countries classi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pic>
        <p:nvPicPr>
          <p:cNvPr id="3" name="Picture 2" descr="ASEAN-Emblem, Seal_of_ASE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83" y="6187544"/>
            <a:ext cx="1112223" cy="1112223"/>
          </a:xfrm>
          <a:prstGeom prst="rect">
            <a:avLst/>
          </a:prstGeom>
        </p:spPr>
      </p:pic>
      <p:sp>
        <p:nvSpPr>
          <p:cNvPr id="5" name="Rectangle 4"/>
          <p:cNvSpPr/>
          <p:nvPr/>
        </p:nvSpPr>
        <p:spPr>
          <a:xfrm>
            <a:off x="6526277" y="1202836"/>
            <a:ext cx="3627929" cy="2246769"/>
          </a:xfrm>
          <a:prstGeom prst="rect">
            <a:avLst/>
          </a:prstGeom>
        </p:spPr>
        <p:txBody>
          <a:bodyPr wrap="square">
            <a:spAutoFit/>
          </a:bodyPr>
          <a:lstStyle/>
          <a:p>
            <a:pPr algn="r">
              <a:defRPr/>
            </a:pPr>
            <a:r>
              <a:rPr lang="en-US" sz="2800" b="1" dirty="0">
                <a:solidFill>
                  <a:srgbClr val="FFFF00"/>
                </a:solidFill>
                <a:latin typeface="Calibri" charset="0"/>
              </a:rPr>
              <a:t>In total </a:t>
            </a:r>
            <a:r>
              <a:rPr lang="en-US" sz="2800" b="1" u="sng" dirty="0">
                <a:solidFill>
                  <a:srgbClr val="FFFF00"/>
                </a:solidFill>
                <a:latin typeface="Calibri" charset="0"/>
              </a:rPr>
              <a:t>4,7 million </a:t>
            </a:r>
            <a:r>
              <a:rPr lang="en-US" sz="2800" b="1" dirty="0">
                <a:solidFill>
                  <a:srgbClr val="FFFF00"/>
                </a:solidFill>
                <a:latin typeface="Calibri" charset="0"/>
              </a:rPr>
              <a:t>species occurrence records published in GBIF with locality in the ASEAN region</a:t>
            </a:r>
          </a:p>
        </p:txBody>
      </p:sp>
    </p:spTree>
    <p:extLst>
      <p:ext uri="{BB962C8B-B14F-4D97-AF65-F5344CB8AC3E}">
        <p14:creationId xmlns:p14="http://schemas.microsoft.com/office/powerpoint/2010/main" val="12234846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SEAN countries sattel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17791" y="293618"/>
            <a:ext cx="5043613" cy="1077218"/>
          </a:xfrm>
          <a:prstGeom prst="rect">
            <a:avLst/>
          </a:prstGeom>
          <a:solidFill>
            <a:schemeClr val="tx2">
              <a:alpha val="60000"/>
            </a:schemeClr>
          </a:solidFill>
        </p:spPr>
        <p:txBody>
          <a:bodyPr wrap="square">
            <a:spAutoFit/>
          </a:bodyPr>
          <a:lstStyle/>
          <a:p>
            <a:pPr>
              <a:defRPr/>
            </a:pPr>
            <a:r>
              <a:rPr lang="en-US" sz="3200" b="1" dirty="0">
                <a:ln w="1905"/>
                <a:solidFill>
                  <a:srgbClr val="FFFFFF"/>
                </a:solidFill>
                <a:effectLst>
                  <a:innerShdw blurRad="69850" dist="43180" dir="5400000">
                    <a:srgbClr val="000000">
                      <a:alpha val="65000"/>
                    </a:srgbClr>
                  </a:innerShdw>
                </a:effectLst>
                <a:latin typeface="Calibri" charset="0"/>
              </a:rPr>
              <a:t>Countries publishing </a:t>
            </a:r>
            <a:r>
              <a:rPr lang="en-US" sz="3200" b="1" dirty="0" smtClean="0">
                <a:ln w="1905"/>
                <a:solidFill>
                  <a:srgbClr val="FFFFFF"/>
                </a:solidFill>
                <a:effectLst>
                  <a:innerShdw blurRad="69850" dist="43180" dir="5400000">
                    <a:srgbClr val="000000">
                      <a:alpha val="65000"/>
                    </a:srgbClr>
                  </a:innerShdw>
                </a:effectLst>
                <a:latin typeface="Calibri" charset="0"/>
              </a:rPr>
              <a:t>data </a:t>
            </a:r>
            <a:r>
              <a:rPr lang="en-US" sz="3200" b="1" dirty="0">
                <a:ln w="1905"/>
                <a:solidFill>
                  <a:srgbClr val="FFFFFF"/>
                </a:solidFill>
                <a:effectLst>
                  <a:innerShdw blurRad="69850" dist="43180" dir="5400000">
                    <a:srgbClr val="000000">
                      <a:alpha val="65000"/>
                    </a:srgbClr>
                  </a:innerShdw>
                </a:effectLst>
                <a:latin typeface="Calibri" charset="0"/>
              </a:rPr>
              <a:t>located in the ASEAN region</a:t>
            </a:r>
          </a:p>
        </p:txBody>
      </p:sp>
      <p:graphicFrame>
        <p:nvGraphicFramePr>
          <p:cNvPr id="5" name="Table 4"/>
          <p:cNvGraphicFramePr>
            <a:graphicFrameLocks noGrp="1"/>
          </p:cNvGraphicFramePr>
          <p:nvPr>
            <p:extLst>
              <p:ext uri="{D42A27DB-BD31-4B8C-83A1-F6EECF244321}">
                <p14:modId xmlns:p14="http://schemas.microsoft.com/office/powerpoint/2010/main" val="2908672307"/>
              </p:ext>
            </p:extLst>
          </p:nvPr>
        </p:nvGraphicFramePr>
        <p:xfrm>
          <a:off x="5873704" y="291936"/>
          <a:ext cx="4525832" cy="5090160"/>
        </p:xfrm>
        <a:graphic>
          <a:graphicData uri="http://schemas.openxmlformats.org/drawingml/2006/table">
            <a:tbl>
              <a:tblPr firstRow="1" bandRow="1">
                <a:tableStyleId>{5940675A-B579-460E-94D1-54222C63F5DA}</a:tableStyleId>
              </a:tblPr>
              <a:tblGrid>
                <a:gridCol w="2521716"/>
                <a:gridCol w="2004116"/>
              </a:tblGrid>
              <a:tr h="370840">
                <a:tc>
                  <a:txBody>
                    <a:bodyPr/>
                    <a:lstStyle/>
                    <a:p>
                      <a:pPr algn="r"/>
                      <a:r>
                        <a:rPr lang="en-US" sz="2800" b="1" dirty="0" smtClean="0">
                          <a:solidFill>
                            <a:schemeClr val="bg1"/>
                          </a:solidFill>
                        </a:rPr>
                        <a:t>Country</a:t>
                      </a:r>
                      <a:endParaRPr lang="en-US" sz="2800" b="1" dirty="0">
                        <a:solidFill>
                          <a:schemeClr val="bg1"/>
                        </a:solidFill>
                      </a:endParaRPr>
                    </a:p>
                  </a:txBody>
                  <a:tcPr>
                    <a:solidFill>
                      <a:schemeClr val="tx2">
                        <a:alpha val="60000"/>
                      </a:schemeClr>
                    </a:solidFill>
                  </a:tcPr>
                </a:tc>
                <a:tc>
                  <a:txBody>
                    <a:bodyPr/>
                    <a:lstStyle/>
                    <a:p>
                      <a:pPr algn="r"/>
                      <a:r>
                        <a:rPr lang="en-US" sz="2800" b="1" dirty="0" smtClean="0">
                          <a:solidFill>
                            <a:schemeClr val="bg1"/>
                          </a:solidFill>
                        </a:rPr>
                        <a:t>Occurrences</a:t>
                      </a:r>
                      <a:endParaRPr lang="en-US" sz="2800" b="1"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United</a:t>
                      </a:r>
                      <a:r>
                        <a:rPr lang="en-US" sz="2800" baseline="0" dirty="0" smtClean="0">
                          <a:solidFill>
                            <a:schemeClr val="bg1"/>
                          </a:solidFill>
                        </a:rPr>
                        <a:t> States</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2 641 535</a:t>
                      </a:r>
                      <a:endParaRPr lang="en-US" sz="2800"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Netherlands</a:t>
                      </a:r>
                      <a:endParaRPr lang="en-US" sz="2800" dirty="0">
                        <a:solidFill>
                          <a:schemeClr val="bg1"/>
                        </a:solidFill>
                      </a:endParaRPr>
                    </a:p>
                  </a:txBody>
                  <a:tcPr>
                    <a:solidFill>
                      <a:schemeClr val="tx2">
                        <a:alpha val="60000"/>
                      </a:schemeClr>
                    </a:solidFill>
                  </a:tcPr>
                </a:tc>
                <a:tc>
                  <a:txBody>
                    <a:bodyPr/>
                    <a:lstStyle/>
                    <a:p>
                      <a:pPr marL="0" marR="0" indent="0" algn="r" defTabSz="519883" rtl="0" eaLnBrk="1" fontAlgn="auto" latinLnBrk="0" hangingPunct="1">
                        <a:lnSpc>
                          <a:spcPct val="100000"/>
                        </a:lnSpc>
                        <a:spcBef>
                          <a:spcPts val="0"/>
                        </a:spcBef>
                        <a:spcAft>
                          <a:spcPts val="0"/>
                        </a:spcAft>
                        <a:buClrTx/>
                        <a:buSzTx/>
                        <a:buFontTx/>
                        <a:buNone/>
                        <a:tabLst/>
                        <a:defRPr/>
                      </a:pPr>
                      <a:r>
                        <a:rPr lang="en-US" sz="3200" u="none" strike="noStrike" kern="1200" dirty="0" smtClean="0">
                          <a:solidFill>
                            <a:schemeClr val="bg1"/>
                          </a:solidFill>
                          <a:effectLst/>
                        </a:rPr>
                        <a:t>1 421 999</a:t>
                      </a:r>
                      <a:r>
                        <a:rPr lang="en-US" sz="2800" dirty="0" smtClean="0">
                          <a:solidFill>
                            <a:schemeClr val="bg1"/>
                          </a:solidFill>
                        </a:rPr>
                        <a:t> </a:t>
                      </a:r>
                    </a:p>
                  </a:txBody>
                  <a:tcPr>
                    <a:solidFill>
                      <a:schemeClr val="tx2">
                        <a:alpha val="60000"/>
                      </a:schemeClr>
                    </a:solidFill>
                  </a:tcPr>
                </a:tc>
              </a:tr>
              <a:tr h="370840">
                <a:tc>
                  <a:txBody>
                    <a:bodyPr/>
                    <a:lstStyle/>
                    <a:p>
                      <a:pPr algn="r"/>
                      <a:r>
                        <a:rPr lang="en-US" sz="2800" dirty="0" smtClean="0">
                          <a:solidFill>
                            <a:schemeClr val="bg1"/>
                          </a:solidFill>
                        </a:rPr>
                        <a:t>United Kingdom</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957 481</a:t>
                      </a:r>
                      <a:r>
                        <a:rPr lang="en-US" sz="2800" dirty="0" smtClean="0">
                          <a:solidFill>
                            <a:schemeClr val="bg1"/>
                          </a:solidFill>
                        </a:rPr>
                        <a:t> </a:t>
                      </a:r>
                      <a:endParaRPr lang="en-US" sz="2800"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France</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609 039</a:t>
                      </a:r>
                      <a:r>
                        <a:rPr lang="en-US" sz="2800" dirty="0" smtClean="0">
                          <a:solidFill>
                            <a:schemeClr val="bg1"/>
                          </a:solidFill>
                        </a:rPr>
                        <a:t> </a:t>
                      </a:r>
                      <a:endParaRPr lang="en-US" sz="2800"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Japan</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201 121</a:t>
                      </a:r>
                      <a:r>
                        <a:rPr lang="en-US" sz="2800" dirty="0" smtClean="0">
                          <a:solidFill>
                            <a:schemeClr val="bg1"/>
                          </a:solidFill>
                        </a:rPr>
                        <a:t> </a:t>
                      </a:r>
                      <a:endParaRPr lang="en-US" sz="2800"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Australia</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155 220</a:t>
                      </a:r>
                      <a:r>
                        <a:rPr lang="en-US" sz="2800" dirty="0" smtClean="0">
                          <a:solidFill>
                            <a:schemeClr val="bg1"/>
                          </a:solidFill>
                        </a:rPr>
                        <a:t> </a:t>
                      </a:r>
                      <a:endParaRPr lang="en-US" sz="2800" dirty="0">
                        <a:solidFill>
                          <a:schemeClr val="bg1"/>
                        </a:solidFill>
                      </a:endParaRPr>
                    </a:p>
                  </a:txBody>
                  <a:tcPr>
                    <a:solidFill>
                      <a:schemeClr val="tx2">
                        <a:alpha val="60000"/>
                      </a:schemeClr>
                    </a:solidFill>
                  </a:tcPr>
                </a:tc>
              </a:tr>
              <a:tr h="370840">
                <a:tc>
                  <a:txBody>
                    <a:bodyPr/>
                    <a:lstStyle/>
                    <a:p>
                      <a:pPr algn="r"/>
                      <a:r>
                        <a:rPr lang="en-US" sz="2800" dirty="0" smtClean="0">
                          <a:solidFill>
                            <a:schemeClr val="bg1"/>
                          </a:solidFill>
                        </a:rPr>
                        <a:t>Germany</a:t>
                      </a:r>
                      <a:endParaRPr lang="en-US" sz="2800" dirty="0">
                        <a:solidFill>
                          <a:schemeClr val="bg1"/>
                        </a:solidFill>
                      </a:endParaRPr>
                    </a:p>
                  </a:txBody>
                  <a:tcPr>
                    <a:solidFill>
                      <a:schemeClr val="tx2">
                        <a:alpha val="60000"/>
                      </a:schemeClr>
                    </a:solidFill>
                  </a:tcPr>
                </a:tc>
                <a:tc>
                  <a:txBody>
                    <a:bodyPr/>
                    <a:lstStyle/>
                    <a:p>
                      <a:pPr algn="r"/>
                      <a:r>
                        <a:rPr lang="en-US" sz="3200" u="none" strike="noStrike" kern="1200" dirty="0" smtClean="0">
                          <a:solidFill>
                            <a:schemeClr val="bg1"/>
                          </a:solidFill>
                          <a:effectLst/>
                        </a:rPr>
                        <a:t>128 610</a:t>
                      </a:r>
                      <a:r>
                        <a:rPr lang="en-US" sz="2800" dirty="0" smtClean="0">
                          <a:solidFill>
                            <a:schemeClr val="bg1"/>
                          </a:solidFill>
                        </a:rPr>
                        <a:t> </a:t>
                      </a:r>
                      <a:endParaRPr lang="en-US" sz="2800" dirty="0">
                        <a:solidFill>
                          <a:schemeClr val="bg1"/>
                        </a:solidFill>
                      </a:endParaRPr>
                    </a:p>
                  </a:txBody>
                  <a:tcPr>
                    <a:solidFill>
                      <a:schemeClr val="tx2">
                        <a:alpha val="60000"/>
                      </a:schemeClr>
                    </a:solidFill>
                  </a:tcPr>
                </a:tc>
              </a:tr>
              <a:tr h="370840">
                <a:tc>
                  <a:txBody>
                    <a:bodyPr/>
                    <a:lstStyle/>
                    <a:p>
                      <a:pPr algn="r"/>
                      <a:r>
                        <a:rPr lang="is-IS" sz="2800" dirty="0" smtClean="0">
                          <a:solidFill>
                            <a:schemeClr val="bg1"/>
                          </a:solidFill>
                        </a:rPr>
                        <a:t>etc …</a:t>
                      </a:r>
                      <a:endParaRPr lang="en-US" sz="2800" dirty="0">
                        <a:solidFill>
                          <a:schemeClr val="bg1"/>
                        </a:solidFill>
                      </a:endParaRPr>
                    </a:p>
                  </a:txBody>
                  <a:tcPr>
                    <a:solidFill>
                      <a:schemeClr val="tx2">
                        <a:alpha val="60000"/>
                      </a:schemeClr>
                    </a:solidFill>
                  </a:tcPr>
                </a:tc>
                <a:tc>
                  <a:txBody>
                    <a:bodyPr/>
                    <a:lstStyle/>
                    <a:p>
                      <a:pPr algn="r"/>
                      <a:r>
                        <a:rPr lang="is-IS" sz="2800" dirty="0" smtClean="0">
                          <a:solidFill>
                            <a:schemeClr val="bg1"/>
                          </a:solidFill>
                        </a:rPr>
                        <a:t>…</a:t>
                      </a:r>
                      <a:endParaRPr lang="en-US" sz="2800" dirty="0">
                        <a:solidFill>
                          <a:schemeClr val="bg1"/>
                        </a:solidFill>
                      </a:endParaRPr>
                    </a:p>
                  </a:txBody>
                  <a:tcPr>
                    <a:solidFill>
                      <a:schemeClr val="tx2">
                        <a:alpha val="60000"/>
                      </a:schemeClr>
                    </a:solidFill>
                  </a:tcPr>
                </a:tc>
              </a:tr>
            </a:tbl>
          </a:graphicData>
        </a:graphic>
      </p:graphicFrame>
      <p:pic>
        <p:nvPicPr>
          <p:cNvPr id="37" name="Picture 36" descr="ASEAN-Emblem, Seal_of_ASE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83" y="6187544"/>
            <a:ext cx="1112223" cy="1112223"/>
          </a:xfrm>
          <a:prstGeom prst="rect">
            <a:avLst/>
          </a:prstGeom>
        </p:spPr>
      </p:pic>
    </p:spTree>
    <p:extLst>
      <p:ext uri="{BB962C8B-B14F-4D97-AF65-F5344CB8AC3E}">
        <p14:creationId xmlns:p14="http://schemas.microsoft.com/office/powerpoint/2010/main" val="321864549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SEAN countries high contras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0688638" cy="7562850"/>
          </a:xfrm>
          <a:prstGeom prst="rect">
            <a:avLst/>
          </a:prstGeom>
        </p:spPr>
      </p:pic>
      <p:pic>
        <p:nvPicPr>
          <p:cNvPr id="3" name="Picture 2" descr="ASEAN-Emblem, Seal_of_ASE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83" y="6187544"/>
            <a:ext cx="1112223" cy="1112223"/>
          </a:xfrm>
          <a:prstGeom prst="rect">
            <a:avLst/>
          </a:prstGeom>
        </p:spPr>
      </p:pic>
      <p:sp>
        <p:nvSpPr>
          <p:cNvPr id="5" name="Rectangle 4"/>
          <p:cNvSpPr/>
          <p:nvPr/>
        </p:nvSpPr>
        <p:spPr>
          <a:xfrm>
            <a:off x="6721665" y="1389319"/>
            <a:ext cx="3627929" cy="2677656"/>
          </a:xfrm>
          <a:prstGeom prst="rect">
            <a:avLst/>
          </a:prstGeom>
        </p:spPr>
        <p:txBody>
          <a:bodyPr wrap="square">
            <a:spAutoFit/>
          </a:bodyPr>
          <a:lstStyle/>
          <a:p>
            <a:pPr algn="r">
              <a:defRPr/>
            </a:pPr>
            <a:r>
              <a:rPr lang="en-US" sz="2800" b="1" u="sng" dirty="0">
                <a:solidFill>
                  <a:srgbClr val="FFFF00"/>
                </a:solidFill>
                <a:latin typeface="Calibri" charset="0"/>
              </a:rPr>
              <a:t>Philippines</a:t>
            </a:r>
            <a:r>
              <a:rPr lang="en-US" sz="2800" b="1" dirty="0">
                <a:solidFill>
                  <a:srgbClr val="FFFF00"/>
                </a:solidFill>
                <a:latin typeface="Calibri" charset="0"/>
              </a:rPr>
              <a:t> GBIF member since 2005</a:t>
            </a:r>
          </a:p>
          <a:p>
            <a:pPr algn="r">
              <a:defRPr/>
            </a:pPr>
            <a:endParaRPr lang="en-US" sz="2800" b="1" u="sng" dirty="0" smtClean="0">
              <a:solidFill>
                <a:srgbClr val="FFFF00"/>
              </a:solidFill>
              <a:latin typeface="Calibri" charset="0"/>
            </a:endParaRPr>
          </a:p>
          <a:p>
            <a:pPr algn="r">
              <a:defRPr/>
            </a:pPr>
            <a:r>
              <a:rPr lang="en-US" sz="2800" b="1" u="sng" dirty="0" smtClean="0">
                <a:solidFill>
                  <a:srgbClr val="FFFF00"/>
                </a:solidFill>
                <a:latin typeface="Calibri" charset="0"/>
              </a:rPr>
              <a:t>Indonesia</a:t>
            </a:r>
            <a:r>
              <a:rPr lang="en-US" sz="2800" b="1" dirty="0" smtClean="0">
                <a:solidFill>
                  <a:srgbClr val="FFFF00"/>
                </a:solidFill>
                <a:latin typeface="Calibri" charset="0"/>
              </a:rPr>
              <a:t> GBIF member since 2004</a:t>
            </a:r>
          </a:p>
          <a:p>
            <a:pPr algn="r">
              <a:defRPr/>
            </a:pPr>
            <a:endParaRPr lang="en-US" sz="2800" b="1" dirty="0" smtClean="0">
              <a:solidFill>
                <a:srgbClr val="FFFF00"/>
              </a:solidFill>
              <a:latin typeface="Calibri" charset="0"/>
            </a:endParaRPr>
          </a:p>
        </p:txBody>
      </p:sp>
      <p:cxnSp>
        <p:nvCxnSpPr>
          <p:cNvPr id="4" name="Straight Connector 3"/>
          <p:cNvCxnSpPr/>
          <p:nvPr/>
        </p:nvCxnSpPr>
        <p:spPr>
          <a:xfrm flipH="1">
            <a:off x="5328776" y="1802740"/>
            <a:ext cx="2069342" cy="976854"/>
          </a:xfrm>
          <a:prstGeom prst="line">
            <a:avLst/>
          </a:prstGeom>
          <a:ln w="22225">
            <a:solidFill>
              <a:srgbClr val="FFFF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2859777" y="3117054"/>
            <a:ext cx="4538341" cy="3392348"/>
          </a:xfrm>
          <a:prstGeom prst="line">
            <a:avLst/>
          </a:prstGeom>
          <a:ln w="22225">
            <a:solidFill>
              <a:srgbClr val="FFFF00"/>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7008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mbodia K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578571" cy="2527431"/>
          </a:xfrm>
          <a:prstGeom prst="rect">
            <a:avLst/>
          </a:prstGeom>
        </p:spPr>
      </p:pic>
      <p:sp>
        <p:nvSpPr>
          <p:cNvPr id="8" name="Rectangle 7"/>
          <p:cNvSpPr/>
          <p:nvPr/>
        </p:nvSpPr>
        <p:spPr>
          <a:xfrm>
            <a:off x="2100203" y="440696"/>
            <a:ext cx="1249223" cy="646331"/>
          </a:xfrm>
          <a:prstGeom prst="rect">
            <a:avLst/>
          </a:prstGeom>
        </p:spPr>
        <p:txBody>
          <a:bodyPr wrap="none">
            <a:spAutoFit/>
          </a:bodyPr>
          <a:lstStyle/>
          <a:p>
            <a:r>
              <a:rPr lang="en-US" sz="1800" dirty="0" smtClean="0">
                <a:solidFill>
                  <a:srgbClr val="FFFF00"/>
                </a:solidFill>
              </a:rPr>
              <a:t>Cambodia</a:t>
            </a:r>
          </a:p>
          <a:p>
            <a:r>
              <a:rPr lang="en-US" sz="1800" dirty="0" smtClean="0">
                <a:solidFill>
                  <a:srgbClr val="FFFF00"/>
                </a:solidFill>
              </a:rPr>
              <a:t>62 513 occ.</a:t>
            </a:r>
            <a:endParaRPr lang="en-US" sz="1800" dirty="0">
              <a:solidFill>
                <a:srgbClr val="FFFF00"/>
              </a:solidFill>
            </a:endParaRPr>
          </a:p>
        </p:txBody>
      </p:sp>
      <p:pic>
        <p:nvPicPr>
          <p:cNvPr id="9" name="Picture 8" descr="Indonesia I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9690" y="-1"/>
            <a:ext cx="3549325" cy="2527431"/>
          </a:xfrm>
          <a:prstGeom prst="rect">
            <a:avLst/>
          </a:prstGeom>
        </p:spPr>
      </p:pic>
      <p:sp>
        <p:nvSpPr>
          <p:cNvPr id="10" name="Rectangle 9"/>
          <p:cNvSpPr/>
          <p:nvPr/>
        </p:nvSpPr>
        <p:spPr>
          <a:xfrm>
            <a:off x="5546530" y="440696"/>
            <a:ext cx="1535396" cy="646331"/>
          </a:xfrm>
          <a:prstGeom prst="rect">
            <a:avLst/>
          </a:prstGeom>
        </p:spPr>
        <p:txBody>
          <a:bodyPr wrap="none">
            <a:spAutoFit/>
          </a:bodyPr>
          <a:lstStyle/>
          <a:p>
            <a:r>
              <a:rPr lang="en-US" sz="1800" dirty="0" smtClean="0">
                <a:solidFill>
                  <a:srgbClr val="FFFF00"/>
                </a:solidFill>
              </a:rPr>
              <a:t>Indonesia*</a:t>
            </a:r>
          </a:p>
          <a:p>
            <a:r>
              <a:rPr lang="en-US" sz="1800" dirty="0" smtClean="0">
                <a:solidFill>
                  <a:srgbClr val="FFFF00"/>
                </a:solidFill>
              </a:rPr>
              <a:t>1 619 100 occ.</a:t>
            </a:r>
            <a:endParaRPr lang="en-US" sz="1800" dirty="0">
              <a:solidFill>
                <a:srgbClr val="FFFF00"/>
              </a:solidFill>
            </a:endParaRPr>
          </a:p>
        </p:txBody>
      </p:sp>
      <p:pic>
        <p:nvPicPr>
          <p:cNvPr id="11" name="Picture 10" descr="Lao PDR L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6338" y="0"/>
            <a:ext cx="3592300" cy="2527431"/>
          </a:xfrm>
          <a:prstGeom prst="rect">
            <a:avLst/>
          </a:prstGeom>
        </p:spPr>
      </p:pic>
      <p:sp>
        <p:nvSpPr>
          <p:cNvPr id="12" name="Rectangle 11"/>
          <p:cNvSpPr/>
          <p:nvPr/>
        </p:nvSpPr>
        <p:spPr>
          <a:xfrm>
            <a:off x="9226590" y="440696"/>
            <a:ext cx="1249223" cy="646331"/>
          </a:xfrm>
          <a:prstGeom prst="rect">
            <a:avLst/>
          </a:prstGeom>
        </p:spPr>
        <p:txBody>
          <a:bodyPr wrap="none">
            <a:spAutoFit/>
          </a:bodyPr>
          <a:lstStyle/>
          <a:p>
            <a:r>
              <a:rPr lang="en-US" sz="1800" dirty="0">
                <a:solidFill>
                  <a:srgbClr val="FFFF00"/>
                </a:solidFill>
              </a:rPr>
              <a:t>Lao </a:t>
            </a:r>
            <a:r>
              <a:rPr lang="en-US" sz="1800" dirty="0" smtClean="0">
                <a:solidFill>
                  <a:srgbClr val="FFFF00"/>
                </a:solidFill>
              </a:rPr>
              <a:t>PDR</a:t>
            </a:r>
          </a:p>
          <a:p>
            <a:r>
              <a:rPr lang="en-US" sz="1800" dirty="0" smtClean="0">
                <a:solidFill>
                  <a:srgbClr val="FFFF00"/>
                </a:solidFill>
              </a:rPr>
              <a:t>75 381 occ.</a:t>
            </a:r>
            <a:endParaRPr lang="en-US" sz="1800" dirty="0">
              <a:solidFill>
                <a:srgbClr val="FFFF00"/>
              </a:solidFill>
            </a:endParaRPr>
          </a:p>
        </p:txBody>
      </p:sp>
      <p:pic>
        <p:nvPicPr>
          <p:cNvPr id="13" name="Picture 12" descr="Malaysia MY.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527431"/>
            <a:ext cx="3569690" cy="2520393"/>
          </a:xfrm>
          <a:prstGeom prst="rect">
            <a:avLst/>
          </a:prstGeom>
        </p:spPr>
      </p:pic>
      <p:sp>
        <p:nvSpPr>
          <p:cNvPr id="14" name="Rectangle 13"/>
          <p:cNvSpPr/>
          <p:nvPr/>
        </p:nvSpPr>
        <p:spPr>
          <a:xfrm>
            <a:off x="2100203" y="2973529"/>
            <a:ext cx="1366217" cy="646331"/>
          </a:xfrm>
          <a:prstGeom prst="rect">
            <a:avLst/>
          </a:prstGeom>
        </p:spPr>
        <p:txBody>
          <a:bodyPr wrap="none">
            <a:spAutoFit/>
          </a:bodyPr>
          <a:lstStyle/>
          <a:p>
            <a:r>
              <a:rPr lang="en-US" sz="1800" dirty="0" smtClean="0">
                <a:solidFill>
                  <a:srgbClr val="FFFF00"/>
                </a:solidFill>
              </a:rPr>
              <a:t>Malaysia</a:t>
            </a:r>
          </a:p>
          <a:p>
            <a:r>
              <a:rPr lang="en-US" sz="1800" dirty="0" smtClean="0">
                <a:solidFill>
                  <a:srgbClr val="FFFF00"/>
                </a:solidFill>
              </a:rPr>
              <a:t>698 996 occ.</a:t>
            </a:r>
            <a:endParaRPr lang="en-US" sz="1800" dirty="0">
              <a:solidFill>
                <a:srgbClr val="FFFF00"/>
              </a:solidFill>
            </a:endParaRPr>
          </a:p>
        </p:txBody>
      </p:sp>
      <p:pic>
        <p:nvPicPr>
          <p:cNvPr id="15" name="Picture 14" descr="Myanmar M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9690" y="2527430"/>
            <a:ext cx="3546164" cy="2520393"/>
          </a:xfrm>
          <a:prstGeom prst="rect">
            <a:avLst/>
          </a:prstGeom>
        </p:spPr>
      </p:pic>
      <p:sp>
        <p:nvSpPr>
          <p:cNvPr id="16" name="Rectangle 15"/>
          <p:cNvSpPr/>
          <p:nvPr/>
        </p:nvSpPr>
        <p:spPr>
          <a:xfrm>
            <a:off x="5641388" y="2975582"/>
            <a:ext cx="1366217" cy="646331"/>
          </a:xfrm>
          <a:prstGeom prst="rect">
            <a:avLst/>
          </a:prstGeom>
        </p:spPr>
        <p:txBody>
          <a:bodyPr wrap="none">
            <a:spAutoFit/>
          </a:bodyPr>
          <a:lstStyle/>
          <a:p>
            <a:r>
              <a:rPr lang="en-US" sz="1800" dirty="0" smtClean="0">
                <a:solidFill>
                  <a:srgbClr val="FFFF00"/>
                </a:solidFill>
              </a:rPr>
              <a:t>Myanmar</a:t>
            </a:r>
          </a:p>
          <a:p>
            <a:r>
              <a:rPr lang="en-US" sz="1800" dirty="0" smtClean="0">
                <a:solidFill>
                  <a:srgbClr val="FFFF00"/>
                </a:solidFill>
              </a:rPr>
              <a:t>109 491 occ.</a:t>
            </a:r>
            <a:endParaRPr lang="en-US" sz="1800" dirty="0">
              <a:solidFill>
                <a:srgbClr val="FFFF00"/>
              </a:solidFill>
            </a:endParaRPr>
          </a:p>
        </p:txBody>
      </p:sp>
      <p:pic>
        <p:nvPicPr>
          <p:cNvPr id="17" name="Picture 16" descr="Philippines PH.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0503" y="2520393"/>
            <a:ext cx="3568136" cy="2527430"/>
          </a:xfrm>
          <a:prstGeom prst="rect">
            <a:avLst/>
          </a:prstGeom>
        </p:spPr>
      </p:pic>
      <p:sp>
        <p:nvSpPr>
          <p:cNvPr id="18" name="Rectangle 17"/>
          <p:cNvSpPr/>
          <p:nvPr/>
        </p:nvSpPr>
        <p:spPr>
          <a:xfrm>
            <a:off x="9109596" y="2977635"/>
            <a:ext cx="1366217" cy="646331"/>
          </a:xfrm>
          <a:prstGeom prst="rect">
            <a:avLst/>
          </a:prstGeom>
        </p:spPr>
        <p:txBody>
          <a:bodyPr wrap="none">
            <a:spAutoFit/>
          </a:bodyPr>
          <a:lstStyle/>
          <a:p>
            <a:r>
              <a:rPr lang="en-US" sz="1800" dirty="0" smtClean="0">
                <a:solidFill>
                  <a:srgbClr val="FFFF00"/>
                </a:solidFill>
              </a:rPr>
              <a:t>Philippines*</a:t>
            </a:r>
          </a:p>
          <a:p>
            <a:r>
              <a:rPr lang="en-US" sz="1800" dirty="0" smtClean="0">
                <a:solidFill>
                  <a:srgbClr val="FFFF00"/>
                </a:solidFill>
              </a:rPr>
              <a:t>943 552 occ.</a:t>
            </a:r>
            <a:endParaRPr lang="en-US" sz="1800" dirty="0">
              <a:solidFill>
                <a:srgbClr val="FFFF00"/>
              </a:solidFill>
            </a:endParaRPr>
          </a:p>
        </p:txBody>
      </p:sp>
      <p:pic>
        <p:nvPicPr>
          <p:cNvPr id="19" name="Picture 18" descr="Thailand TH.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5047367"/>
            <a:ext cx="3569690" cy="2515483"/>
          </a:xfrm>
          <a:prstGeom prst="rect">
            <a:avLst/>
          </a:prstGeom>
        </p:spPr>
      </p:pic>
      <p:sp>
        <p:nvSpPr>
          <p:cNvPr id="20" name="Rectangle 19"/>
          <p:cNvSpPr/>
          <p:nvPr/>
        </p:nvSpPr>
        <p:spPr>
          <a:xfrm>
            <a:off x="2100203" y="5482983"/>
            <a:ext cx="1366217" cy="646331"/>
          </a:xfrm>
          <a:prstGeom prst="rect">
            <a:avLst/>
          </a:prstGeom>
        </p:spPr>
        <p:txBody>
          <a:bodyPr wrap="none">
            <a:spAutoFit/>
          </a:bodyPr>
          <a:lstStyle/>
          <a:p>
            <a:r>
              <a:rPr lang="en-US" sz="1800" dirty="0" smtClean="0">
                <a:solidFill>
                  <a:srgbClr val="FFFF00"/>
                </a:solidFill>
              </a:rPr>
              <a:t>Thailand</a:t>
            </a:r>
          </a:p>
          <a:p>
            <a:r>
              <a:rPr lang="en-US" sz="1800" dirty="0" smtClean="0">
                <a:solidFill>
                  <a:srgbClr val="FFFF00"/>
                </a:solidFill>
              </a:rPr>
              <a:t>833 983 occ.</a:t>
            </a:r>
            <a:endParaRPr lang="en-US" sz="1800" dirty="0">
              <a:solidFill>
                <a:srgbClr val="FFFF00"/>
              </a:solidFill>
            </a:endParaRPr>
          </a:p>
        </p:txBody>
      </p:sp>
      <p:pic>
        <p:nvPicPr>
          <p:cNvPr id="21" name="Picture 20" descr="Viet Nam VN.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9690" y="5047824"/>
            <a:ext cx="3575358" cy="2515026"/>
          </a:xfrm>
          <a:prstGeom prst="rect">
            <a:avLst/>
          </a:prstGeom>
        </p:spPr>
      </p:pic>
      <p:sp>
        <p:nvSpPr>
          <p:cNvPr id="22" name="Rectangle 21"/>
          <p:cNvSpPr/>
          <p:nvPr/>
        </p:nvSpPr>
        <p:spPr>
          <a:xfrm>
            <a:off x="5684387" y="5482983"/>
            <a:ext cx="1366217" cy="646331"/>
          </a:xfrm>
          <a:prstGeom prst="rect">
            <a:avLst/>
          </a:prstGeom>
        </p:spPr>
        <p:txBody>
          <a:bodyPr wrap="none">
            <a:spAutoFit/>
          </a:bodyPr>
          <a:lstStyle/>
          <a:p>
            <a:r>
              <a:rPr lang="en-US" sz="1800" dirty="0">
                <a:solidFill>
                  <a:srgbClr val="FFFF00"/>
                </a:solidFill>
              </a:rPr>
              <a:t>Viet </a:t>
            </a:r>
            <a:r>
              <a:rPr lang="en-US" sz="1800" dirty="0" smtClean="0">
                <a:solidFill>
                  <a:srgbClr val="FFFF00"/>
                </a:solidFill>
              </a:rPr>
              <a:t>Nam</a:t>
            </a:r>
          </a:p>
          <a:p>
            <a:r>
              <a:rPr lang="en-US" sz="1800" dirty="0" smtClean="0">
                <a:solidFill>
                  <a:srgbClr val="FFFF00"/>
                </a:solidFill>
              </a:rPr>
              <a:t>244 567 occ.</a:t>
            </a:r>
            <a:endParaRPr lang="en-US" sz="1800" dirty="0">
              <a:solidFill>
                <a:srgbClr val="FFFF00"/>
              </a:solidFill>
            </a:endParaRPr>
          </a:p>
        </p:txBody>
      </p:sp>
      <p:pic>
        <p:nvPicPr>
          <p:cNvPr id="24" name="Picture 23" descr="Singapore SG cut.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145048" y="6321299"/>
            <a:ext cx="3543590" cy="1241550"/>
          </a:xfrm>
          <a:prstGeom prst="rect">
            <a:avLst/>
          </a:prstGeom>
        </p:spPr>
      </p:pic>
      <p:sp>
        <p:nvSpPr>
          <p:cNvPr id="25" name="Rectangle 24"/>
          <p:cNvSpPr/>
          <p:nvPr/>
        </p:nvSpPr>
        <p:spPr>
          <a:xfrm>
            <a:off x="9226590" y="6415434"/>
            <a:ext cx="1249223" cy="646331"/>
          </a:xfrm>
          <a:prstGeom prst="rect">
            <a:avLst/>
          </a:prstGeom>
        </p:spPr>
        <p:txBody>
          <a:bodyPr wrap="none">
            <a:spAutoFit/>
          </a:bodyPr>
          <a:lstStyle/>
          <a:p>
            <a:r>
              <a:rPr lang="en-US" sz="1800" dirty="0" smtClean="0">
                <a:solidFill>
                  <a:srgbClr val="FFFF00"/>
                </a:solidFill>
              </a:rPr>
              <a:t>Singapore</a:t>
            </a:r>
          </a:p>
          <a:p>
            <a:r>
              <a:rPr lang="en-US" sz="1800" dirty="0" smtClean="0">
                <a:solidFill>
                  <a:srgbClr val="FFFF00"/>
                </a:solidFill>
              </a:rPr>
              <a:t>71 524 occ.</a:t>
            </a:r>
            <a:endParaRPr lang="en-US" sz="1800" dirty="0">
              <a:solidFill>
                <a:srgbClr val="FFFF00"/>
              </a:solidFill>
            </a:endParaRPr>
          </a:p>
        </p:txBody>
      </p:sp>
      <p:pic>
        <p:nvPicPr>
          <p:cNvPr id="26" name="Picture 25" descr="Brunei BN cut.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45048" y="5071283"/>
            <a:ext cx="3568134" cy="1250016"/>
          </a:xfrm>
          <a:prstGeom prst="rect">
            <a:avLst/>
          </a:prstGeom>
        </p:spPr>
      </p:pic>
      <p:sp>
        <p:nvSpPr>
          <p:cNvPr id="27" name="Rectangle 26"/>
          <p:cNvSpPr/>
          <p:nvPr/>
        </p:nvSpPr>
        <p:spPr>
          <a:xfrm>
            <a:off x="9226590" y="5213069"/>
            <a:ext cx="1249223" cy="646331"/>
          </a:xfrm>
          <a:prstGeom prst="rect">
            <a:avLst/>
          </a:prstGeom>
        </p:spPr>
        <p:txBody>
          <a:bodyPr wrap="none">
            <a:spAutoFit/>
          </a:bodyPr>
          <a:lstStyle/>
          <a:p>
            <a:r>
              <a:rPr lang="en-US" sz="1800" dirty="0" smtClean="0">
                <a:solidFill>
                  <a:srgbClr val="FFFF00"/>
                </a:solidFill>
              </a:rPr>
              <a:t>Brunei</a:t>
            </a:r>
          </a:p>
          <a:p>
            <a:r>
              <a:rPr lang="en-US" sz="1800" dirty="0" smtClean="0">
                <a:solidFill>
                  <a:srgbClr val="FFFF00"/>
                </a:solidFill>
              </a:rPr>
              <a:t>25 326 occ.</a:t>
            </a:r>
            <a:endParaRPr lang="en-US" sz="1800" dirty="0">
              <a:solidFill>
                <a:srgbClr val="FFFF00"/>
              </a:solidFill>
            </a:endParaRPr>
          </a:p>
        </p:txBody>
      </p:sp>
      <p:cxnSp>
        <p:nvCxnSpPr>
          <p:cNvPr id="29" name="Straight Connector 28"/>
          <p:cNvCxnSpPr/>
          <p:nvPr/>
        </p:nvCxnSpPr>
        <p:spPr>
          <a:xfrm>
            <a:off x="3569690" y="0"/>
            <a:ext cx="8881" cy="7562849"/>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7114100" y="1"/>
            <a:ext cx="8881" cy="7562849"/>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94" y="2517294"/>
            <a:ext cx="10688638"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94" y="5047367"/>
            <a:ext cx="10688638"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145048" y="6285020"/>
            <a:ext cx="3543591"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794" y="7562849"/>
            <a:ext cx="10688638"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 y="1"/>
            <a:ext cx="10688638"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828" y="1"/>
            <a:ext cx="8881" cy="7562849"/>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0678963" y="1"/>
            <a:ext cx="8881" cy="7562849"/>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2" name="Oval 1"/>
          <p:cNvSpPr/>
          <p:nvPr/>
        </p:nvSpPr>
        <p:spPr>
          <a:xfrm>
            <a:off x="7735609" y="6607090"/>
            <a:ext cx="390777" cy="392515"/>
          </a:xfrm>
          <a:prstGeom prst="ellipse">
            <a:avLst/>
          </a:prstGeom>
          <a:no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00"/>
                </a:solidFill>
              </a:ln>
              <a:noFill/>
            </a:endParaRPr>
          </a:p>
        </p:txBody>
      </p:sp>
      <p:sp>
        <p:nvSpPr>
          <p:cNvPr id="32" name="Oval 31"/>
          <p:cNvSpPr/>
          <p:nvPr/>
        </p:nvSpPr>
        <p:spPr>
          <a:xfrm>
            <a:off x="8358718" y="5170439"/>
            <a:ext cx="390777" cy="392515"/>
          </a:xfrm>
          <a:prstGeom prst="ellipse">
            <a:avLst/>
          </a:prstGeom>
          <a:no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FF00"/>
                </a:solidFill>
              </a:ln>
              <a:noFill/>
            </a:endParaRPr>
          </a:p>
        </p:txBody>
      </p:sp>
    </p:spTree>
    <p:extLst>
      <p:ext uri="{BB962C8B-B14F-4D97-AF65-F5344CB8AC3E}">
        <p14:creationId xmlns:p14="http://schemas.microsoft.com/office/powerpoint/2010/main" val="203000701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 y="3892651"/>
            <a:ext cx="10687754" cy="3670200"/>
          </a:xfrm>
          <a:prstGeom prst="rect">
            <a:avLst/>
          </a:prstGeom>
        </p:spPr>
      </p:pic>
      <p:pic>
        <p:nvPicPr>
          <p:cNvPr id="5" name="Picture 4"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
        <p:nvSpPr>
          <p:cNvPr id="7" name="Rectangle 6"/>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Introduction to GBIF </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First day  4</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302756232"/>
      </p:ext>
    </p:extLst>
  </p:cSld>
  <p:clrMapOvr>
    <a:masterClrMapping/>
  </p:clrMapOvr>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36060</TotalTime>
  <Words>4917</Words>
  <Application>Microsoft Macintosh PowerPoint</Application>
  <PresentationFormat>Custom</PresentationFormat>
  <Paragraphs>768</Paragraphs>
  <Slides>29</Slides>
  <Notes>21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GBIF_v2</vt:lpstr>
      <vt:lpstr>PowerPoint Presentation</vt:lpstr>
      <vt:lpstr>PowerPoint Presentation</vt:lpstr>
      <vt:lpstr>PowerPoint Presentation</vt:lpstr>
      <vt:lpstr>GBIF BY THE NUMBERS</vt:lpstr>
      <vt:lpstr>GBIF BY THE NUMBERS: MAY 2016</vt:lpstr>
      <vt:lpstr>Data published through GBIf.org</vt:lpstr>
      <vt:lpstr>Data publishers</vt:lpstr>
      <vt:lpstr>Data—by gbif participant</vt:lpstr>
      <vt:lpstr>Visits to GBIF.org by Country</vt:lpstr>
      <vt:lpstr>Data download requests, by country</vt:lpstr>
      <vt:lpstr>Citations in peer-reviewed research</vt:lpstr>
      <vt:lpstr>Use citations, by country of authors</vt:lpstr>
      <vt:lpstr>PowerPoint Presentation</vt:lpstr>
      <vt:lpstr>PowerPoint Presentation</vt:lpstr>
      <vt:lpstr>PowerPoint Presentation</vt:lpstr>
      <vt:lpstr>PowerPoint Presentation</vt:lpstr>
      <vt:lpstr>Organizational partnerships</vt:lpstr>
      <vt:lpstr>GBIF’s unique role</vt:lpstr>
      <vt:lpstr>PowerPoint Presentation</vt:lpstr>
      <vt:lpstr>Map of GBIF Country Participants</vt:lpstr>
      <vt:lpstr>GBIF Participant LisT</vt:lpstr>
      <vt:lpstr>Sources of funding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mblaursen</dc:creator>
  <cp:lastModifiedBy>Dag Endresen</cp:lastModifiedBy>
  <cp:revision>1157</cp:revision>
  <cp:lastPrinted>2016-04-13T08:00:34Z</cp:lastPrinted>
  <dcterms:created xsi:type="dcterms:W3CDTF">2013-11-11T19:58:28Z</dcterms:created>
  <dcterms:modified xsi:type="dcterms:W3CDTF">2016-07-03T13:36:20Z</dcterms:modified>
</cp:coreProperties>
</file>