
<file path=[Content_Types].xml><?xml version="1.0" encoding="utf-8"?>
<Types xmlns="http://schemas.openxmlformats.org/package/2006/content-types">
  <Default Extension="xml" ContentType="application/xml"/>
  <Default Extension="jpeg" ContentType="image/jpeg"/>
  <Default Extension="jpg" ContentType="image/jpeg"/>
  <Default Extension="rels" ContentType="application/vnd.openxmlformats-package.relationships+xml"/>
  <Default Extension="wdp" ContentType="image/vnd.ms-photo"/>
  <Default Extension="gif" ContentType="image/gi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handoutMasterIdLst>
    <p:handoutMasterId r:id="rId51"/>
  </p:handoutMasterIdLst>
  <p:sldIdLst>
    <p:sldId id="392" r:id="rId2"/>
    <p:sldId id="394" r:id="rId3"/>
    <p:sldId id="384" r:id="rId4"/>
    <p:sldId id="329" r:id="rId5"/>
    <p:sldId id="396" r:id="rId6"/>
    <p:sldId id="401" r:id="rId7"/>
    <p:sldId id="405" r:id="rId8"/>
    <p:sldId id="409" r:id="rId9"/>
    <p:sldId id="371" r:id="rId10"/>
    <p:sldId id="410" r:id="rId11"/>
    <p:sldId id="404" r:id="rId12"/>
    <p:sldId id="411" r:id="rId13"/>
    <p:sldId id="403" r:id="rId14"/>
    <p:sldId id="417" r:id="rId15"/>
    <p:sldId id="412" r:id="rId16"/>
    <p:sldId id="418" r:id="rId17"/>
    <p:sldId id="419" r:id="rId18"/>
    <p:sldId id="413" r:id="rId19"/>
    <p:sldId id="414" r:id="rId20"/>
    <p:sldId id="415" r:id="rId21"/>
    <p:sldId id="397" r:id="rId22"/>
    <p:sldId id="420" r:id="rId23"/>
    <p:sldId id="408" r:id="rId24"/>
    <p:sldId id="356" r:id="rId25"/>
    <p:sldId id="382" r:id="rId26"/>
    <p:sldId id="351" r:id="rId27"/>
    <p:sldId id="424" r:id="rId28"/>
    <p:sldId id="423" r:id="rId29"/>
    <p:sldId id="362" r:id="rId30"/>
    <p:sldId id="407" r:id="rId31"/>
    <p:sldId id="406" r:id="rId32"/>
    <p:sldId id="422" r:id="rId33"/>
    <p:sldId id="421" r:id="rId34"/>
    <p:sldId id="390" r:id="rId35"/>
    <p:sldId id="398" r:id="rId36"/>
    <p:sldId id="399" r:id="rId37"/>
    <p:sldId id="400" r:id="rId38"/>
    <p:sldId id="391" r:id="rId39"/>
    <p:sldId id="416" r:id="rId40"/>
    <p:sldId id="364" r:id="rId41"/>
    <p:sldId id="365" r:id="rId42"/>
    <p:sldId id="380" r:id="rId43"/>
    <p:sldId id="366" r:id="rId44"/>
    <p:sldId id="387" r:id="rId45"/>
    <p:sldId id="388" r:id="rId46"/>
    <p:sldId id="368" r:id="rId47"/>
    <p:sldId id="369" r:id="rId48"/>
    <p:sldId id="393" r:id="rId49"/>
  </p:sldIdLst>
  <p:sldSz cx="10688638" cy="7562850"/>
  <p:notesSz cx="6858000" cy="9144000"/>
  <p:defaultTextStyle>
    <a:defPPr>
      <a:defRPr lang="en-US"/>
    </a:defPPr>
    <a:lvl1pPr marL="0" algn="l" defTabSz="520596" rtl="0" eaLnBrk="1" latinLnBrk="0" hangingPunct="1">
      <a:defRPr sz="2100" kern="1200">
        <a:solidFill>
          <a:schemeClr val="tx1"/>
        </a:solidFill>
        <a:latin typeface="+mn-lt"/>
        <a:ea typeface="+mn-ea"/>
        <a:cs typeface="+mn-cs"/>
      </a:defRPr>
    </a:lvl1pPr>
    <a:lvl2pPr marL="520596" algn="l" defTabSz="520596" rtl="0" eaLnBrk="1" latinLnBrk="0" hangingPunct="1">
      <a:defRPr sz="2100" kern="1200">
        <a:solidFill>
          <a:schemeClr val="tx1"/>
        </a:solidFill>
        <a:latin typeface="+mn-lt"/>
        <a:ea typeface="+mn-ea"/>
        <a:cs typeface="+mn-cs"/>
      </a:defRPr>
    </a:lvl2pPr>
    <a:lvl3pPr marL="1041198" algn="l" defTabSz="520596" rtl="0" eaLnBrk="1" latinLnBrk="0" hangingPunct="1">
      <a:defRPr sz="2100" kern="1200">
        <a:solidFill>
          <a:schemeClr val="tx1"/>
        </a:solidFill>
        <a:latin typeface="+mn-lt"/>
        <a:ea typeface="+mn-ea"/>
        <a:cs typeface="+mn-cs"/>
      </a:defRPr>
    </a:lvl3pPr>
    <a:lvl4pPr marL="1561797" algn="l" defTabSz="520596" rtl="0" eaLnBrk="1" latinLnBrk="0" hangingPunct="1">
      <a:defRPr sz="2100" kern="1200">
        <a:solidFill>
          <a:schemeClr val="tx1"/>
        </a:solidFill>
        <a:latin typeface="+mn-lt"/>
        <a:ea typeface="+mn-ea"/>
        <a:cs typeface="+mn-cs"/>
      </a:defRPr>
    </a:lvl4pPr>
    <a:lvl5pPr marL="2082396" algn="l" defTabSz="520596" rtl="0" eaLnBrk="1" latinLnBrk="0" hangingPunct="1">
      <a:defRPr sz="2100" kern="1200">
        <a:solidFill>
          <a:schemeClr val="tx1"/>
        </a:solidFill>
        <a:latin typeface="+mn-lt"/>
        <a:ea typeface="+mn-ea"/>
        <a:cs typeface="+mn-cs"/>
      </a:defRPr>
    </a:lvl5pPr>
    <a:lvl6pPr marL="2602994" algn="l" defTabSz="520596" rtl="0" eaLnBrk="1" latinLnBrk="0" hangingPunct="1">
      <a:defRPr sz="2100" kern="1200">
        <a:solidFill>
          <a:schemeClr val="tx1"/>
        </a:solidFill>
        <a:latin typeface="+mn-lt"/>
        <a:ea typeface="+mn-ea"/>
        <a:cs typeface="+mn-cs"/>
      </a:defRPr>
    </a:lvl6pPr>
    <a:lvl7pPr marL="3123595" algn="l" defTabSz="520596" rtl="0" eaLnBrk="1" latinLnBrk="0" hangingPunct="1">
      <a:defRPr sz="2100" kern="1200">
        <a:solidFill>
          <a:schemeClr val="tx1"/>
        </a:solidFill>
        <a:latin typeface="+mn-lt"/>
        <a:ea typeface="+mn-ea"/>
        <a:cs typeface="+mn-cs"/>
      </a:defRPr>
    </a:lvl7pPr>
    <a:lvl8pPr marL="3644194" algn="l" defTabSz="520596" rtl="0" eaLnBrk="1" latinLnBrk="0" hangingPunct="1">
      <a:defRPr sz="2100" kern="1200">
        <a:solidFill>
          <a:schemeClr val="tx1"/>
        </a:solidFill>
        <a:latin typeface="+mn-lt"/>
        <a:ea typeface="+mn-ea"/>
        <a:cs typeface="+mn-cs"/>
      </a:defRPr>
    </a:lvl8pPr>
    <a:lvl9pPr marL="4164794" algn="l" defTabSz="520596" rtl="0" eaLnBrk="1" latinLnBrk="0" hangingPunct="1">
      <a:defRPr sz="21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mpreethi Aipanjiguly" initial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9034"/>
    <a:srgbClr val="175CA1"/>
    <a:srgbClr val="D66F27"/>
    <a:srgbClr val="006600"/>
    <a:srgbClr val="3A3A3A"/>
    <a:srgbClr val="008000"/>
    <a:srgbClr val="339837"/>
    <a:srgbClr val="FDB002"/>
    <a:srgbClr val="7E785F"/>
    <a:srgbClr val="3A3533"/>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6994" autoAdjust="0"/>
    <p:restoredTop sz="86674" autoAdjust="0"/>
  </p:normalViewPr>
  <p:slideViewPr>
    <p:cSldViewPr snapToGrid="0" snapToObjects="1">
      <p:cViewPr varScale="1">
        <p:scale>
          <a:sx n="87" d="100"/>
          <a:sy n="87" d="100"/>
        </p:scale>
        <p:origin x="-1184" y="-104"/>
      </p:cViewPr>
      <p:guideLst>
        <p:guide orient="horz" pos="1569"/>
        <p:guide pos="2208"/>
      </p:guideLst>
    </p:cSldViewPr>
  </p:slideViewPr>
  <p:outlineViewPr>
    <p:cViewPr>
      <p:scale>
        <a:sx n="33" d="100"/>
        <a:sy n="33" d="100"/>
      </p:scale>
      <p:origin x="0" y="10336"/>
    </p:cViewPr>
  </p:outlineViewPr>
  <p:notesTextViewPr>
    <p:cViewPr>
      <p:scale>
        <a:sx n="100" d="100"/>
        <a:sy n="100" d="100"/>
      </p:scale>
      <p:origin x="0" y="0"/>
    </p:cViewPr>
  </p:notesTextViewPr>
  <p:sorterViewPr>
    <p:cViewPr varScale="1">
      <p:scale>
        <a:sx n="100" d="100"/>
        <a:sy n="100" d="100"/>
      </p:scale>
      <p:origin x="0" y="456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notesMaster" Target="notesMasters/notesMaster1.xml"/><Relationship Id="rId51" Type="http://schemas.openxmlformats.org/officeDocument/2006/relationships/handoutMaster" Target="handoutMasters/handoutMaster1.xml"/><Relationship Id="rId52" Type="http://schemas.openxmlformats.org/officeDocument/2006/relationships/printerSettings" Target="printerSettings/printerSettings1.bin"/><Relationship Id="rId53" Type="http://schemas.openxmlformats.org/officeDocument/2006/relationships/commentAuthors" Target="commentAuthors.xml"/><Relationship Id="rId54" Type="http://schemas.openxmlformats.org/officeDocument/2006/relationships/presProps" Target="presProps.xml"/><Relationship Id="rId55" Type="http://schemas.openxmlformats.org/officeDocument/2006/relationships/viewProps" Target="viewProps.xml"/><Relationship Id="rId56" Type="http://schemas.openxmlformats.org/officeDocument/2006/relationships/theme" Target="theme/theme1.xml"/><Relationship Id="rId57" Type="http://schemas.openxmlformats.org/officeDocument/2006/relationships/tableStyles" Target="tableStyle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8CA32C-F43D-9A48-B142-C10B414486A5}" type="doc">
      <dgm:prSet loTypeId="urn:microsoft.com/office/officeart/2005/8/layout/hProcess11" loCatId="" qsTypeId="urn:microsoft.com/office/officeart/2005/8/quickstyle/simple4" qsCatId="simple" csTypeId="urn:microsoft.com/office/officeart/2005/8/colors/accent1_2" csCatId="accent1" phldr="1"/>
      <dgm:spPr/>
    </dgm:pt>
    <dgm:pt modelId="{8AD5B89B-E3BC-E34C-9BC7-94B3B8EF6AE2}">
      <dgm:prSet phldrT="[Text]"/>
      <dgm:spPr/>
      <dgm:t>
        <a:bodyPr/>
        <a:lstStyle/>
        <a:p>
          <a:r>
            <a:rPr lang="en-US" dirty="0" smtClean="0"/>
            <a:t>GBIF introduces IPT 1.0</a:t>
          </a:r>
          <a:endParaRPr lang="en-US" dirty="0"/>
        </a:p>
      </dgm:t>
    </dgm:pt>
    <dgm:pt modelId="{A8183355-9FC3-E54A-8FCB-4AFDED692379}" type="parTrans" cxnId="{EACF6D35-1B72-C44E-BEA7-EA6BB7A120B8}">
      <dgm:prSet/>
      <dgm:spPr/>
      <dgm:t>
        <a:bodyPr/>
        <a:lstStyle/>
        <a:p>
          <a:endParaRPr lang="en-US"/>
        </a:p>
      </dgm:t>
    </dgm:pt>
    <dgm:pt modelId="{DA6AD169-2523-444C-B079-548326C85897}" type="sibTrans" cxnId="{EACF6D35-1B72-C44E-BEA7-EA6BB7A120B8}">
      <dgm:prSet/>
      <dgm:spPr/>
      <dgm:t>
        <a:bodyPr/>
        <a:lstStyle/>
        <a:p>
          <a:endParaRPr lang="en-US"/>
        </a:p>
      </dgm:t>
    </dgm:pt>
    <dgm:pt modelId="{2CDF9FA0-1182-EA40-8270-BF6822E8675B}">
      <dgm:prSet phldrT="[Text]"/>
      <dgm:spPr/>
      <dgm:t>
        <a:bodyPr/>
        <a:lstStyle/>
        <a:p>
          <a:r>
            <a:rPr lang="en-US" dirty="0" smtClean="0"/>
            <a:t>GBIF redevelops IPT with less memory requirements</a:t>
          </a:r>
          <a:endParaRPr lang="en-US" dirty="0"/>
        </a:p>
      </dgm:t>
    </dgm:pt>
    <dgm:pt modelId="{D7298E65-0046-1D49-9566-73F32ADDED91}" type="parTrans" cxnId="{69D02B73-5313-8647-992B-C8F0BCB18365}">
      <dgm:prSet/>
      <dgm:spPr/>
      <dgm:t>
        <a:bodyPr/>
        <a:lstStyle/>
        <a:p>
          <a:endParaRPr lang="en-US"/>
        </a:p>
      </dgm:t>
    </dgm:pt>
    <dgm:pt modelId="{E933FC99-CC2F-1343-B2B0-BA5E3B86A071}" type="sibTrans" cxnId="{69D02B73-5313-8647-992B-C8F0BCB18365}">
      <dgm:prSet/>
      <dgm:spPr/>
      <dgm:t>
        <a:bodyPr/>
        <a:lstStyle/>
        <a:p>
          <a:endParaRPr lang="en-US"/>
        </a:p>
      </dgm:t>
    </dgm:pt>
    <dgm:pt modelId="{A4E7ABC1-7C67-9F4F-9BBB-07921071D1F2}">
      <dgm:prSet/>
      <dgm:spPr/>
      <dgm:t>
        <a:bodyPr/>
        <a:lstStyle/>
        <a:p>
          <a:r>
            <a:rPr lang="en-US" dirty="0" smtClean="0"/>
            <a:t>GBIF introduces IPT 2.0</a:t>
          </a:r>
          <a:endParaRPr lang="en-US" dirty="0"/>
        </a:p>
      </dgm:t>
    </dgm:pt>
    <dgm:pt modelId="{0DE154A0-E8C5-524B-ADC8-BBE0B4D48E9C}" type="parTrans" cxnId="{C9D1E685-468D-C544-8CFB-D497762CFC16}">
      <dgm:prSet/>
      <dgm:spPr/>
      <dgm:t>
        <a:bodyPr/>
        <a:lstStyle/>
        <a:p>
          <a:endParaRPr lang="en-US"/>
        </a:p>
      </dgm:t>
    </dgm:pt>
    <dgm:pt modelId="{E4949CB3-AC56-5441-A020-5D9AAFF611C2}" type="sibTrans" cxnId="{C9D1E685-468D-C544-8CFB-D497762CFC16}">
      <dgm:prSet/>
      <dgm:spPr/>
      <dgm:t>
        <a:bodyPr/>
        <a:lstStyle/>
        <a:p>
          <a:endParaRPr lang="en-US"/>
        </a:p>
      </dgm:t>
    </dgm:pt>
    <dgm:pt modelId="{CF12FB0E-2361-C249-B264-C229EE372DE7}">
      <dgm:prSet phldrT="[Text]"/>
      <dgm:spPr/>
      <dgm:t>
        <a:bodyPr/>
        <a:lstStyle/>
        <a:p>
          <a:r>
            <a:rPr lang="en-US" dirty="0" smtClean="0"/>
            <a:t>DiGIR (2001), BioCASE (2001),TapirLink (2007)</a:t>
          </a:r>
          <a:r>
            <a:rPr lang="en-US" baseline="0" dirty="0" smtClean="0"/>
            <a:t> in use for publishing biodiversity data</a:t>
          </a:r>
          <a:endParaRPr lang="en-US" dirty="0"/>
        </a:p>
      </dgm:t>
    </dgm:pt>
    <dgm:pt modelId="{78D741A1-8A7F-544B-92F4-26C2E4131AB2}" type="parTrans" cxnId="{B03D7741-99A4-3344-AF44-3828DEC0951D}">
      <dgm:prSet/>
      <dgm:spPr/>
      <dgm:t>
        <a:bodyPr/>
        <a:lstStyle/>
        <a:p>
          <a:endParaRPr lang="en-US"/>
        </a:p>
      </dgm:t>
    </dgm:pt>
    <dgm:pt modelId="{609AB65D-F671-CE4A-A5D4-A891E7C914BC}" type="sibTrans" cxnId="{B03D7741-99A4-3344-AF44-3828DEC0951D}">
      <dgm:prSet/>
      <dgm:spPr/>
      <dgm:t>
        <a:bodyPr/>
        <a:lstStyle/>
        <a:p>
          <a:endParaRPr lang="en-US"/>
        </a:p>
      </dgm:t>
    </dgm:pt>
    <dgm:pt modelId="{C245E08D-0BAF-BE46-B6B7-9A2B53775FF7}">
      <dgm:prSet phldrT="[Text]"/>
      <dgm:spPr/>
      <dgm:t>
        <a:bodyPr/>
        <a:lstStyle/>
        <a:p>
          <a:r>
            <a:rPr lang="en-US" dirty="0" smtClean="0"/>
            <a:t>Idea for simple, compressed text-based file for publishing introduced at TDWG</a:t>
          </a:r>
          <a:endParaRPr lang="en-US" dirty="0"/>
        </a:p>
      </dgm:t>
    </dgm:pt>
    <dgm:pt modelId="{A8790ECA-B3F9-764C-80C2-A7E9F2E25AEA}" type="parTrans" cxnId="{A1E82ADC-AAE4-AB4F-8347-506BB7FC7AD0}">
      <dgm:prSet/>
      <dgm:spPr/>
      <dgm:t>
        <a:bodyPr/>
        <a:lstStyle/>
        <a:p>
          <a:endParaRPr lang="en-US"/>
        </a:p>
      </dgm:t>
    </dgm:pt>
    <dgm:pt modelId="{75EE9DD5-7E38-8043-AFA1-5CCF70AEBF61}" type="sibTrans" cxnId="{A1E82ADC-AAE4-AB4F-8347-506BB7FC7AD0}">
      <dgm:prSet/>
      <dgm:spPr/>
      <dgm:t>
        <a:bodyPr/>
        <a:lstStyle/>
        <a:p>
          <a:endParaRPr lang="en-US"/>
        </a:p>
      </dgm:t>
    </dgm:pt>
    <dgm:pt modelId="{A9CD0FDA-8169-D644-99F1-71F0488EBE70}">
      <dgm:prSet/>
      <dgm:spPr/>
      <dgm:t>
        <a:bodyPr/>
        <a:lstStyle/>
        <a:p>
          <a:r>
            <a:rPr lang="en-US" dirty="0" smtClean="0"/>
            <a:t>Nodes and aggregators (including GBIF Norway) begin to install and use IPTs</a:t>
          </a:r>
          <a:endParaRPr lang="en-US" dirty="0"/>
        </a:p>
      </dgm:t>
    </dgm:pt>
    <dgm:pt modelId="{6584CD48-09F7-6F48-B74A-58E3A8903D45}" type="parTrans" cxnId="{7D79EC55-E389-454F-B594-FF5CF73EEC9A}">
      <dgm:prSet/>
      <dgm:spPr/>
      <dgm:t>
        <a:bodyPr/>
        <a:lstStyle/>
        <a:p>
          <a:endParaRPr lang="en-US"/>
        </a:p>
      </dgm:t>
    </dgm:pt>
    <dgm:pt modelId="{95D6FEB4-E56F-5A45-9D0D-18B727D23A76}" type="sibTrans" cxnId="{7D79EC55-E389-454F-B594-FF5CF73EEC9A}">
      <dgm:prSet/>
      <dgm:spPr/>
      <dgm:t>
        <a:bodyPr/>
        <a:lstStyle/>
        <a:p>
          <a:endParaRPr lang="en-US"/>
        </a:p>
      </dgm:t>
    </dgm:pt>
    <dgm:pt modelId="{848DA64D-2E4A-6E4A-818D-A699E5171DE2}">
      <dgm:prSet/>
      <dgm:spPr/>
      <dgm:t>
        <a:bodyPr/>
        <a:lstStyle/>
        <a:p>
          <a:r>
            <a:rPr lang="en-US" i="1" dirty="0" smtClean="0"/>
            <a:t>Demo/test</a:t>
          </a:r>
          <a:r>
            <a:rPr lang="en-US" dirty="0" smtClean="0"/>
            <a:t> </a:t>
          </a:r>
          <a:r>
            <a:rPr lang="en-US" b="1" dirty="0" smtClean="0"/>
            <a:t>Event</a:t>
          </a:r>
          <a:r>
            <a:rPr lang="en-US" dirty="0" smtClean="0"/>
            <a:t> </a:t>
          </a:r>
          <a:r>
            <a:rPr lang="en-US" b="1" dirty="0" smtClean="0"/>
            <a:t>core</a:t>
          </a:r>
          <a:r>
            <a:rPr lang="en-US" dirty="0" smtClean="0"/>
            <a:t> developed by GBIF and EU BON</a:t>
          </a:r>
          <a:endParaRPr lang="en-US" dirty="0"/>
        </a:p>
      </dgm:t>
    </dgm:pt>
    <dgm:pt modelId="{B4231A53-EAEA-7046-B876-FC75D9727B5D}" type="parTrans" cxnId="{088AB75D-57EC-4E4B-9D41-AEDA689D5F0A}">
      <dgm:prSet/>
      <dgm:spPr/>
      <dgm:t>
        <a:bodyPr/>
        <a:lstStyle/>
        <a:p>
          <a:endParaRPr lang="en-US"/>
        </a:p>
      </dgm:t>
    </dgm:pt>
    <dgm:pt modelId="{D99DD255-A79E-124E-852E-D81AD2E41272}" type="sibTrans" cxnId="{088AB75D-57EC-4E4B-9D41-AEDA689D5F0A}">
      <dgm:prSet/>
      <dgm:spPr/>
      <dgm:t>
        <a:bodyPr/>
        <a:lstStyle/>
        <a:p>
          <a:endParaRPr lang="en-US"/>
        </a:p>
      </dgm:t>
    </dgm:pt>
    <dgm:pt modelId="{CF6BE881-7355-AD4D-8512-99E519BEB11F}">
      <dgm:prSet/>
      <dgm:spPr/>
      <dgm:t>
        <a:bodyPr/>
        <a:lstStyle/>
        <a:p>
          <a:r>
            <a:rPr lang="en-US" dirty="0" smtClean="0"/>
            <a:t>IPT more than 100 installations and serving more than 800 datasets</a:t>
          </a:r>
        </a:p>
        <a:p>
          <a:endParaRPr lang="en-US" dirty="0" smtClean="0"/>
        </a:p>
      </dgm:t>
    </dgm:pt>
    <dgm:pt modelId="{D1B1F094-28CF-844A-A063-7F2894C2849F}" type="sibTrans" cxnId="{D663A305-1190-144A-84F0-640316E66D39}">
      <dgm:prSet/>
      <dgm:spPr/>
      <dgm:t>
        <a:bodyPr/>
        <a:lstStyle/>
        <a:p>
          <a:endParaRPr lang="en-US"/>
        </a:p>
      </dgm:t>
    </dgm:pt>
    <dgm:pt modelId="{A42C93F5-673A-5748-AC0E-8C7F72723A4F}" type="parTrans" cxnId="{D663A305-1190-144A-84F0-640316E66D39}">
      <dgm:prSet/>
      <dgm:spPr/>
      <dgm:t>
        <a:bodyPr/>
        <a:lstStyle/>
        <a:p>
          <a:endParaRPr lang="en-US"/>
        </a:p>
      </dgm:t>
    </dgm:pt>
    <dgm:pt modelId="{E300E781-1B38-E74F-B456-7098D0C24A7B}" type="pres">
      <dgm:prSet presAssocID="{A38CA32C-F43D-9A48-B142-C10B414486A5}" presName="Name0" presStyleCnt="0">
        <dgm:presLayoutVars>
          <dgm:dir/>
          <dgm:resizeHandles val="exact"/>
        </dgm:presLayoutVars>
      </dgm:prSet>
      <dgm:spPr/>
    </dgm:pt>
    <dgm:pt modelId="{34E1A17E-1A6E-5D46-9658-AEADDC58642E}" type="pres">
      <dgm:prSet presAssocID="{A38CA32C-F43D-9A48-B142-C10B414486A5}" presName="arrow" presStyleLbl="bgShp" presStyleIdx="0" presStyleCnt="1" custLinFactNeighborX="154"/>
      <dgm:spPr/>
      <dgm:t>
        <a:bodyPr/>
        <a:lstStyle/>
        <a:p>
          <a:endParaRPr lang="en-US"/>
        </a:p>
      </dgm:t>
    </dgm:pt>
    <dgm:pt modelId="{3FC40394-3B52-B848-92E2-F893E58BA062}" type="pres">
      <dgm:prSet presAssocID="{A38CA32C-F43D-9A48-B142-C10B414486A5}" presName="points" presStyleCnt="0"/>
      <dgm:spPr/>
    </dgm:pt>
    <dgm:pt modelId="{19D5AC59-FA3D-6A42-BC21-736C01ACAA7D}" type="pres">
      <dgm:prSet presAssocID="{CF12FB0E-2361-C249-B264-C229EE372DE7}" presName="compositeA" presStyleCnt="0"/>
      <dgm:spPr/>
    </dgm:pt>
    <dgm:pt modelId="{3681F21C-7060-9248-9B08-AC72578DFA47}" type="pres">
      <dgm:prSet presAssocID="{CF12FB0E-2361-C249-B264-C229EE372DE7}" presName="textA" presStyleLbl="revTx" presStyleIdx="0" presStyleCnt="8" custLinFactNeighborX="6312">
        <dgm:presLayoutVars>
          <dgm:bulletEnabled val="1"/>
        </dgm:presLayoutVars>
      </dgm:prSet>
      <dgm:spPr/>
      <dgm:t>
        <a:bodyPr/>
        <a:lstStyle/>
        <a:p>
          <a:endParaRPr lang="en-US"/>
        </a:p>
      </dgm:t>
    </dgm:pt>
    <dgm:pt modelId="{474EBC3F-A3B6-814E-B2A6-24541A962763}" type="pres">
      <dgm:prSet presAssocID="{CF12FB0E-2361-C249-B264-C229EE372DE7}" presName="circleA" presStyleLbl="node1" presStyleIdx="0" presStyleCnt="8" custLinFactNeighborX="10548"/>
      <dgm:spPr/>
    </dgm:pt>
    <dgm:pt modelId="{30F2569C-F747-E44D-9D35-BABA552E1FF6}" type="pres">
      <dgm:prSet presAssocID="{CF12FB0E-2361-C249-B264-C229EE372DE7}" presName="spaceA" presStyleCnt="0"/>
      <dgm:spPr/>
    </dgm:pt>
    <dgm:pt modelId="{F70292E0-661F-7942-8DCD-8E9CF4E83A84}" type="pres">
      <dgm:prSet presAssocID="{609AB65D-F671-CE4A-A5D4-A891E7C914BC}" presName="space" presStyleCnt="0"/>
      <dgm:spPr/>
    </dgm:pt>
    <dgm:pt modelId="{0A79A0A5-EC0A-C242-B7FA-CEDB744CC771}" type="pres">
      <dgm:prSet presAssocID="{C245E08D-0BAF-BE46-B6B7-9A2B53775FF7}" presName="compositeB" presStyleCnt="0"/>
      <dgm:spPr/>
    </dgm:pt>
    <dgm:pt modelId="{8987CBC2-6CF2-134B-8279-0677A7B230AF}" type="pres">
      <dgm:prSet presAssocID="{C245E08D-0BAF-BE46-B6B7-9A2B53775FF7}" presName="textB" presStyleLbl="revTx" presStyleIdx="1" presStyleCnt="8" custLinFactNeighborX="1322">
        <dgm:presLayoutVars>
          <dgm:bulletEnabled val="1"/>
        </dgm:presLayoutVars>
      </dgm:prSet>
      <dgm:spPr/>
      <dgm:t>
        <a:bodyPr/>
        <a:lstStyle/>
        <a:p>
          <a:endParaRPr lang="en-US"/>
        </a:p>
      </dgm:t>
    </dgm:pt>
    <dgm:pt modelId="{35E5B018-3DB6-E340-9955-A3B3999E827F}" type="pres">
      <dgm:prSet presAssocID="{C245E08D-0BAF-BE46-B6B7-9A2B53775FF7}" presName="circleB" presStyleLbl="node1" presStyleIdx="1" presStyleCnt="8" custLinFactNeighborX="-1758"/>
      <dgm:spPr/>
    </dgm:pt>
    <dgm:pt modelId="{554CF8A0-3F44-5A4C-8303-18808EB14496}" type="pres">
      <dgm:prSet presAssocID="{C245E08D-0BAF-BE46-B6B7-9A2B53775FF7}" presName="spaceB" presStyleCnt="0"/>
      <dgm:spPr/>
    </dgm:pt>
    <dgm:pt modelId="{86279FDC-D852-C542-BC44-DFEA3527F6FC}" type="pres">
      <dgm:prSet presAssocID="{75EE9DD5-7E38-8043-AFA1-5CCF70AEBF61}" presName="space" presStyleCnt="0"/>
      <dgm:spPr/>
    </dgm:pt>
    <dgm:pt modelId="{F638CCB4-4DAE-5A40-A8A1-4E83BA54E4AE}" type="pres">
      <dgm:prSet presAssocID="{8AD5B89B-E3BC-E34C-9BC7-94B3B8EF6AE2}" presName="compositeA" presStyleCnt="0"/>
      <dgm:spPr/>
    </dgm:pt>
    <dgm:pt modelId="{74489C31-E17D-F747-8098-B655315F6A42}" type="pres">
      <dgm:prSet presAssocID="{8AD5B89B-E3BC-E34C-9BC7-94B3B8EF6AE2}" presName="textA" presStyleLbl="revTx" presStyleIdx="2" presStyleCnt="8" custLinFactNeighborX="4208">
        <dgm:presLayoutVars>
          <dgm:bulletEnabled val="1"/>
        </dgm:presLayoutVars>
      </dgm:prSet>
      <dgm:spPr/>
      <dgm:t>
        <a:bodyPr/>
        <a:lstStyle/>
        <a:p>
          <a:endParaRPr lang="en-US"/>
        </a:p>
      </dgm:t>
    </dgm:pt>
    <dgm:pt modelId="{50CEB2D2-B582-F546-B252-A9CA7FF9D903}" type="pres">
      <dgm:prSet presAssocID="{8AD5B89B-E3BC-E34C-9BC7-94B3B8EF6AE2}" presName="circleA" presStyleLbl="node1" presStyleIdx="2" presStyleCnt="8" custLinFactNeighborX="-3516"/>
      <dgm:spPr/>
    </dgm:pt>
    <dgm:pt modelId="{E5D7F794-A407-DA42-A836-D7F3CCFCB808}" type="pres">
      <dgm:prSet presAssocID="{8AD5B89B-E3BC-E34C-9BC7-94B3B8EF6AE2}" presName="spaceA" presStyleCnt="0"/>
      <dgm:spPr/>
    </dgm:pt>
    <dgm:pt modelId="{2A0827F6-F94D-B24B-A433-3C52104812B1}" type="pres">
      <dgm:prSet presAssocID="{DA6AD169-2523-444C-B079-548326C85897}" presName="space" presStyleCnt="0"/>
      <dgm:spPr/>
    </dgm:pt>
    <dgm:pt modelId="{50E86823-8099-2C46-89E1-55BCF5D82914}" type="pres">
      <dgm:prSet presAssocID="{2CDF9FA0-1182-EA40-8270-BF6822E8675B}" presName="compositeB" presStyleCnt="0"/>
      <dgm:spPr/>
    </dgm:pt>
    <dgm:pt modelId="{E2240A5F-1966-FB4B-A587-1F550DE2B8F3}" type="pres">
      <dgm:prSet presAssocID="{2CDF9FA0-1182-EA40-8270-BF6822E8675B}" presName="textB" presStyleLbl="revTx" presStyleIdx="3" presStyleCnt="8" custScaleX="108874" custLinFactNeighborX="-11536">
        <dgm:presLayoutVars>
          <dgm:bulletEnabled val="1"/>
        </dgm:presLayoutVars>
      </dgm:prSet>
      <dgm:spPr/>
      <dgm:t>
        <a:bodyPr/>
        <a:lstStyle/>
        <a:p>
          <a:endParaRPr lang="en-US"/>
        </a:p>
      </dgm:t>
    </dgm:pt>
    <dgm:pt modelId="{16FDD5AE-AEDF-4842-85D3-92363CA385F5}" type="pres">
      <dgm:prSet presAssocID="{2CDF9FA0-1182-EA40-8270-BF6822E8675B}" presName="circleB" presStyleLbl="node1" presStyleIdx="3" presStyleCnt="8" custLinFactNeighborX="-19338"/>
      <dgm:spPr/>
    </dgm:pt>
    <dgm:pt modelId="{243403BC-87EF-8449-8CDA-678B40CD24AE}" type="pres">
      <dgm:prSet presAssocID="{2CDF9FA0-1182-EA40-8270-BF6822E8675B}" presName="spaceB" presStyleCnt="0"/>
      <dgm:spPr/>
    </dgm:pt>
    <dgm:pt modelId="{B97A4518-C8C3-C44A-B5EB-B78372E4AF08}" type="pres">
      <dgm:prSet presAssocID="{E933FC99-CC2F-1343-B2B0-BA5E3B86A071}" presName="space" presStyleCnt="0"/>
      <dgm:spPr/>
    </dgm:pt>
    <dgm:pt modelId="{6DA09252-A2E0-0A4E-9DA8-8A266488D406}" type="pres">
      <dgm:prSet presAssocID="{A4E7ABC1-7C67-9F4F-9BBB-07921071D1F2}" presName="compositeA" presStyleCnt="0"/>
      <dgm:spPr/>
    </dgm:pt>
    <dgm:pt modelId="{6C013897-BC99-F649-87F3-C2305DA3A327}" type="pres">
      <dgm:prSet presAssocID="{A4E7ABC1-7C67-9F4F-9BBB-07921071D1F2}" presName="textA" presStyleLbl="revTx" presStyleIdx="4" presStyleCnt="8" custLinFactNeighborX="-18388">
        <dgm:presLayoutVars>
          <dgm:bulletEnabled val="1"/>
        </dgm:presLayoutVars>
      </dgm:prSet>
      <dgm:spPr/>
      <dgm:t>
        <a:bodyPr/>
        <a:lstStyle/>
        <a:p>
          <a:endParaRPr lang="en-US"/>
        </a:p>
      </dgm:t>
    </dgm:pt>
    <dgm:pt modelId="{5928EA7D-8009-8C4E-9DD3-3D899C5E13F9}" type="pres">
      <dgm:prSet presAssocID="{A4E7ABC1-7C67-9F4F-9BBB-07921071D1F2}" presName="circleA" presStyleLbl="node1" presStyleIdx="4" presStyleCnt="8" custLinFactNeighborX="-29886"/>
      <dgm:spPr/>
    </dgm:pt>
    <dgm:pt modelId="{E787A63C-9EB1-3942-BB14-414BC62E8B26}" type="pres">
      <dgm:prSet presAssocID="{A4E7ABC1-7C67-9F4F-9BBB-07921071D1F2}" presName="spaceA" presStyleCnt="0"/>
      <dgm:spPr/>
    </dgm:pt>
    <dgm:pt modelId="{44299C75-EE3D-0A40-AAFB-1587C10BC731}" type="pres">
      <dgm:prSet presAssocID="{E4949CB3-AC56-5441-A020-5D9AAFF611C2}" presName="space" presStyleCnt="0"/>
      <dgm:spPr/>
    </dgm:pt>
    <dgm:pt modelId="{5459041A-A278-AC41-9B5E-1BF08961B26D}" type="pres">
      <dgm:prSet presAssocID="{CF6BE881-7355-AD4D-8512-99E519BEB11F}" presName="compositeB" presStyleCnt="0"/>
      <dgm:spPr/>
    </dgm:pt>
    <dgm:pt modelId="{D57B326F-882B-7A43-8E37-ED70D8F9501D}" type="pres">
      <dgm:prSet presAssocID="{CF6BE881-7355-AD4D-8512-99E519BEB11F}" presName="textB" presStyleLbl="revTx" presStyleIdx="5" presStyleCnt="8" custLinFactNeighborX="77089">
        <dgm:presLayoutVars>
          <dgm:bulletEnabled val="1"/>
        </dgm:presLayoutVars>
      </dgm:prSet>
      <dgm:spPr/>
      <dgm:t>
        <a:bodyPr/>
        <a:lstStyle/>
        <a:p>
          <a:endParaRPr lang="en-US"/>
        </a:p>
      </dgm:t>
    </dgm:pt>
    <dgm:pt modelId="{FEEE76C3-EAFF-264F-9EAC-8507BB712488}" type="pres">
      <dgm:prSet presAssocID="{CF6BE881-7355-AD4D-8512-99E519BEB11F}" presName="circleB" presStyleLbl="node1" presStyleIdx="5" presStyleCnt="8" custLinFactNeighborX="-29886"/>
      <dgm:spPr/>
    </dgm:pt>
    <dgm:pt modelId="{E8059AF9-362E-B544-84AB-54CC3FF22240}" type="pres">
      <dgm:prSet presAssocID="{CF6BE881-7355-AD4D-8512-99E519BEB11F}" presName="spaceB" presStyleCnt="0"/>
      <dgm:spPr/>
    </dgm:pt>
    <dgm:pt modelId="{7EA37470-5676-334A-902B-11F964D05D85}" type="pres">
      <dgm:prSet presAssocID="{D1B1F094-28CF-844A-A063-7F2894C2849F}" presName="space" presStyleCnt="0"/>
      <dgm:spPr/>
    </dgm:pt>
    <dgm:pt modelId="{B6F4BCB0-1D7A-BE47-9E63-1C342469A8C2}" type="pres">
      <dgm:prSet presAssocID="{A9CD0FDA-8169-D644-99F1-71F0488EBE70}" presName="compositeA" presStyleCnt="0"/>
      <dgm:spPr/>
    </dgm:pt>
    <dgm:pt modelId="{347C720B-6299-6144-A855-6BFE9C554243}" type="pres">
      <dgm:prSet presAssocID="{A9CD0FDA-8169-D644-99F1-71F0488EBE70}" presName="textA" presStyleLbl="revTx" presStyleIdx="6" presStyleCnt="8" custLinFactX="-22496" custLinFactNeighborX="-100000">
        <dgm:presLayoutVars>
          <dgm:bulletEnabled val="1"/>
        </dgm:presLayoutVars>
      </dgm:prSet>
      <dgm:spPr/>
      <dgm:t>
        <a:bodyPr/>
        <a:lstStyle/>
        <a:p>
          <a:endParaRPr lang="en-US"/>
        </a:p>
      </dgm:t>
    </dgm:pt>
    <dgm:pt modelId="{F7C6BAD9-8CB9-0B42-835A-BC81F7D83173}" type="pres">
      <dgm:prSet presAssocID="{A9CD0FDA-8169-D644-99F1-71F0488EBE70}" presName="circleA" presStyleLbl="node1" presStyleIdx="6" presStyleCnt="8" custLinFactNeighborX="-43950"/>
      <dgm:spPr/>
    </dgm:pt>
    <dgm:pt modelId="{703E7684-2081-B94B-938D-4EFDDB252BBB}" type="pres">
      <dgm:prSet presAssocID="{A9CD0FDA-8169-D644-99F1-71F0488EBE70}" presName="spaceA" presStyleCnt="0"/>
      <dgm:spPr/>
    </dgm:pt>
    <dgm:pt modelId="{21362F19-1FB6-7142-B4CE-49E6E27471AE}" type="pres">
      <dgm:prSet presAssocID="{95D6FEB4-E56F-5A45-9D0D-18B727D23A76}" presName="space" presStyleCnt="0"/>
      <dgm:spPr/>
    </dgm:pt>
    <dgm:pt modelId="{2A915BD0-9372-9442-9737-AC080CF239F3}" type="pres">
      <dgm:prSet presAssocID="{848DA64D-2E4A-6E4A-818D-A699E5171DE2}" presName="compositeB" presStyleCnt="0"/>
      <dgm:spPr/>
    </dgm:pt>
    <dgm:pt modelId="{E625E033-898F-DA42-8A54-0571F5F9FFC0}" type="pres">
      <dgm:prSet presAssocID="{848DA64D-2E4A-6E4A-818D-A699E5171DE2}" presName="textB" presStyleLbl="revTx" presStyleIdx="7" presStyleCnt="8" custScaleX="85253" custLinFactNeighborX="-29819">
        <dgm:presLayoutVars>
          <dgm:bulletEnabled val="1"/>
        </dgm:presLayoutVars>
      </dgm:prSet>
      <dgm:spPr/>
      <dgm:t>
        <a:bodyPr/>
        <a:lstStyle/>
        <a:p>
          <a:endParaRPr lang="en-US"/>
        </a:p>
      </dgm:t>
    </dgm:pt>
    <dgm:pt modelId="{0FFF5E62-2598-3948-B87D-5DC7B7B16657}" type="pres">
      <dgm:prSet presAssocID="{848DA64D-2E4A-6E4A-818D-A699E5171DE2}" presName="circleB" presStyleLbl="node1" presStyleIdx="7" presStyleCnt="8" custLinFactNeighborX="-54498"/>
      <dgm:spPr/>
      <dgm:t>
        <a:bodyPr/>
        <a:lstStyle/>
        <a:p>
          <a:endParaRPr lang="en-US"/>
        </a:p>
      </dgm:t>
    </dgm:pt>
    <dgm:pt modelId="{2DE08CC8-5CD1-2F45-AB6D-172DDA733786}" type="pres">
      <dgm:prSet presAssocID="{848DA64D-2E4A-6E4A-818D-A699E5171DE2}" presName="spaceB" presStyleCnt="0"/>
      <dgm:spPr/>
    </dgm:pt>
  </dgm:ptLst>
  <dgm:cxnLst>
    <dgm:cxn modelId="{B9686B30-1257-E644-BC4F-E536C4AA3838}" type="presOf" srcId="{2CDF9FA0-1182-EA40-8270-BF6822E8675B}" destId="{E2240A5F-1966-FB4B-A587-1F550DE2B8F3}" srcOrd="0" destOrd="0" presId="urn:microsoft.com/office/officeart/2005/8/layout/hProcess11"/>
    <dgm:cxn modelId="{C9D1E685-468D-C544-8CFB-D497762CFC16}" srcId="{A38CA32C-F43D-9A48-B142-C10B414486A5}" destId="{A4E7ABC1-7C67-9F4F-9BBB-07921071D1F2}" srcOrd="4" destOrd="0" parTransId="{0DE154A0-E8C5-524B-ADC8-BBE0B4D48E9C}" sibTransId="{E4949CB3-AC56-5441-A020-5D9AAFF611C2}"/>
    <dgm:cxn modelId="{69D02B73-5313-8647-992B-C8F0BCB18365}" srcId="{A38CA32C-F43D-9A48-B142-C10B414486A5}" destId="{2CDF9FA0-1182-EA40-8270-BF6822E8675B}" srcOrd="3" destOrd="0" parTransId="{D7298E65-0046-1D49-9566-73F32ADDED91}" sibTransId="{E933FC99-CC2F-1343-B2B0-BA5E3B86A071}"/>
    <dgm:cxn modelId="{C0FF02F4-E56E-7C48-BE23-5241899569AB}" type="presOf" srcId="{A4E7ABC1-7C67-9F4F-9BBB-07921071D1F2}" destId="{6C013897-BC99-F649-87F3-C2305DA3A327}" srcOrd="0" destOrd="0" presId="urn:microsoft.com/office/officeart/2005/8/layout/hProcess11"/>
    <dgm:cxn modelId="{AB2D7581-5CC0-784A-AE82-EBD9B6F550D3}" type="presOf" srcId="{CF6BE881-7355-AD4D-8512-99E519BEB11F}" destId="{D57B326F-882B-7A43-8E37-ED70D8F9501D}" srcOrd="0" destOrd="0" presId="urn:microsoft.com/office/officeart/2005/8/layout/hProcess11"/>
    <dgm:cxn modelId="{B03D7741-99A4-3344-AF44-3828DEC0951D}" srcId="{A38CA32C-F43D-9A48-B142-C10B414486A5}" destId="{CF12FB0E-2361-C249-B264-C229EE372DE7}" srcOrd="0" destOrd="0" parTransId="{78D741A1-8A7F-544B-92F4-26C2E4131AB2}" sibTransId="{609AB65D-F671-CE4A-A5D4-A891E7C914BC}"/>
    <dgm:cxn modelId="{7D79EC55-E389-454F-B594-FF5CF73EEC9A}" srcId="{A38CA32C-F43D-9A48-B142-C10B414486A5}" destId="{A9CD0FDA-8169-D644-99F1-71F0488EBE70}" srcOrd="6" destOrd="0" parTransId="{6584CD48-09F7-6F48-B74A-58E3A8903D45}" sibTransId="{95D6FEB4-E56F-5A45-9D0D-18B727D23A76}"/>
    <dgm:cxn modelId="{088AB75D-57EC-4E4B-9D41-AEDA689D5F0A}" srcId="{A38CA32C-F43D-9A48-B142-C10B414486A5}" destId="{848DA64D-2E4A-6E4A-818D-A699E5171DE2}" srcOrd="7" destOrd="0" parTransId="{B4231A53-EAEA-7046-B876-FC75D9727B5D}" sibTransId="{D99DD255-A79E-124E-852E-D81AD2E41272}"/>
    <dgm:cxn modelId="{BA7516A9-9875-454E-8E23-A09E4D4F07FF}" type="presOf" srcId="{848DA64D-2E4A-6E4A-818D-A699E5171DE2}" destId="{E625E033-898F-DA42-8A54-0571F5F9FFC0}" srcOrd="0" destOrd="0" presId="urn:microsoft.com/office/officeart/2005/8/layout/hProcess11"/>
    <dgm:cxn modelId="{D519B5D2-56A6-8B4A-A39D-6A54944345C5}" type="presOf" srcId="{A9CD0FDA-8169-D644-99F1-71F0488EBE70}" destId="{347C720B-6299-6144-A855-6BFE9C554243}" srcOrd="0" destOrd="0" presId="urn:microsoft.com/office/officeart/2005/8/layout/hProcess11"/>
    <dgm:cxn modelId="{7ACBC9BD-A13B-564E-AD6E-F220AF2F6BD7}" type="presOf" srcId="{C245E08D-0BAF-BE46-B6B7-9A2B53775FF7}" destId="{8987CBC2-6CF2-134B-8279-0677A7B230AF}" srcOrd="0" destOrd="0" presId="urn:microsoft.com/office/officeart/2005/8/layout/hProcess11"/>
    <dgm:cxn modelId="{EACF6D35-1B72-C44E-BEA7-EA6BB7A120B8}" srcId="{A38CA32C-F43D-9A48-B142-C10B414486A5}" destId="{8AD5B89B-E3BC-E34C-9BC7-94B3B8EF6AE2}" srcOrd="2" destOrd="0" parTransId="{A8183355-9FC3-E54A-8FCB-4AFDED692379}" sibTransId="{DA6AD169-2523-444C-B079-548326C85897}"/>
    <dgm:cxn modelId="{E39AAC2B-3651-8D41-AC35-8B4C15CF4E0D}" type="presOf" srcId="{8AD5B89B-E3BC-E34C-9BC7-94B3B8EF6AE2}" destId="{74489C31-E17D-F747-8098-B655315F6A42}" srcOrd="0" destOrd="0" presId="urn:microsoft.com/office/officeart/2005/8/layout/hProcess11"/>
    <dgm:cxn modelId="{D663A305-1190-144A-84F0-640316E66D39}" srcId="{A38CA32C-F43D-9A48-B142-C10B414486A5}" destId="{CF6BE881-7355-AD4D-8512-99E519BEB11F}" srcOrd="5" destOrd="0" parTransId="{A42C93F5-673A-5748-AC0E-8C7F72723A4F}" sibTransId="{D1B1F094-28CF-844A-A063-7F2894C2849F}"/>
    <dgm:cxn modelId="{1CB1539C-20CC-AC4A-B12A-6AD3431D65B5}" type="presOf" srcId="{A38CA32C-F43D-9A48-B142-C10B414486A5}" destId="{E300E781-1B38-E74F-B456-7098D0C24A7B}" srcOrd="0" destOrd="0" presId="urn:microsoft.com/office/officeart/2005/8/layout/hProcess11"/>
    <dgm:cxn modelId="{A1E82ADC-AAE4-AB4F-8347-506BB7FC7AD0}" srcId="{A38CA32C-F43D-9A48-B142-C10B414486A5}" destId="{C245E08D-0BAF-BE46-B6B7-9A2B53775FF7}" srcOrd="1" destOrd="0" parTransId="{A8790ECA-B3F9-764C-80C2-A7E9F2E25AEA}" sibTransId="{75EE9DD5-7E38-8043-AFA1-5CCF70AEBF61}"/>
    <dgm:cxn modelId="{95772464-272C-044A-95DF-705EB830233F}" type="presOf" srcId="{CF12FB0E-2361-C249-B264-C229EE372DE7}" destId="{3681F21C-7060-9248-9B08-AC72578DFA47}" srcOrd="0" destOrd="0" presId="urn:microsoft.com/office/officeart/2005/8/layout/hProcess11"/>
    <dgm:cxn modelId="{B876DBC4-20BD-2248-83C4-9D67EB335E7A}" type="presParOf" srcId="{E300E781-1B38-E74F-B456-7098D0C24A7B}" destId="{34E1A17E-1A6E-5D46-9658-AEADDC58642E}" srcOrd="0" destOrd="0" presId="urn:microsoft.com/office/officeart/2005/8/layout/hProcess11"/>
    <dgm:cxn modelId="{FEAB3B8D-B353-0548-A0EC-5B972AD9AAF1}" type="presParOf" srcId="{E300E781-1B38-E74F-B456-7098D0C24A7B}" destId="{3FC40394-3B52-B848-92E2-F893E58BA062}" srcOrd="1" destOrd="0" presId="urn:microsoft.com/office/officeart/2005/8/layout/hProcess11"/>
    <dgm:cxn modelId="{94E2671B-6389-0D43-9F9B-BAA513B81BDA}" type="presParOf" srcId="{3FC40394-3B52-B848-92E2-F893E58BA062}" destId="{19D5AC59-FA3D-6A42-BC21-736C01ACAA7D}" srcOrd="0" destOrd="0" presId="urn:microsoft.com/office/officeart/2005/8/layout/hProcess11"/>
    <dgm:cxn modelId="{86C0F60E-24B0-E240-9A8B-F9001AF50FB1}" type="presParOf" srcId="{19D5AC59-FA3D-6A42-BC21-736C01ACAA7D}" destId="{3681F21C-7060-9248-9B08-AC72578DFA47}" srcOrd="0" destOrd="0" presId="urn:microsoft.com/office/officeart/2005/8/layout/hProcess11"/>
    <dgm:cxn modelId="{B9D5A12F-2E87-F343-9EB1-B377627CC6FF}" type="presParOf" srcId="{19D5AC59-FA3D-6A42-BC21-736C01ACAA7D}" destId="{474EBC3F-A3B6-814E-B2A6-24541A962763}" srcOrd="1" destOrd="0" presId="urn:microsoft.com/office/officeart/2005/8/layout/hProcess11"/>
    <dgm:cxn modelId="{F1DB6520-D8E8-444B-97F3-ADB5270CA933}" type="presParOf" srcId="{19D5AC59-FA3D-6A42-BC21-736C01ACAA7D}" destId="{30F2569C-F747-E44D-9D35-BABA552E1FF6}" srcOrd="2" destOrd="0" presId="urn:microsoft.com/office/officeart/2005/8/layout/hProcess11"/>
    <dgm:cxn modelId="{3A891E3A-C27E-7444-AD71-50C56D08A15B}" type="presParOf" srcId="{3FC40394-3B52-B848-92E2-F893E58BA062}" destId="{F70292E0-661F-7942-8DCD-8E9CF4E83A84}" srcOrd="1" destOrd="0" presId="urn:microsoft.com/office/officeart/2005/8/layout/hProcess11"/>
    <dgm:cxn modelId="{50403BFB-1392-8B41-BC77-FD34258DDB5E}" type="presParOf" srcId="{3FC40394-3B52-B848-92E2-F893E58BA062}" destId="{0A79A0A5-EC0A-C242-B7FA-CEDB744CC771}" srcOrd="2" destOrd="0" presId="urn:microsoft.com/office/officeart/2005/8/layout/hProcess11"/>
    <dgm:cxn modelId="{2A1311D3-99FD-1E4A-911D-20C5A33D24AE}" type="presParOf" srcId="{0A79A0A5-EC0A-C242-B7FA-CEDB744CC771}" destId="{8987CBC2-6CF2-134B-8279-0677A7B230AF}" srcOrd="0" destOrd="0" presId="urn:microsoft.com/office/officeart/2005/8/layout/hProcess11"/>
    <dgm:cxn modelId="{93B5A8A8-058E-D040-AD82-A8615E30145F}" type="presParOf" srcId="{0A79A0A5-EC0A-C242-B7FA-CEDB744CC771}" destId="{35E5B018-3DB6-E340-9955-A3B3999E827F}" srcOrd="1" destOrd="0" presId="urn:microsoft.com/office/officeart/2005/8/layout/hProcess11"/>
    <dgm:cxn modelId="{397DB52C-C3EF-554E-AD82-FD0F97B3DEBE}" type="presParOf" srcId="{0A79A0A5-EC0A-C242-B7FA-CEDB744CC771}" destId="{554CF8A0-3F44-5A4C-8303-18808EB14496}" srcOrd="2" destOrd="0" presId="urn:microsoft.com/office/officeart/2005/8/layout/hProcess11"/>
    <dgm:cxn modelId="{C124CA4C-5AB3-4D49-BCD7-44760D5AAAA4}" type="presParOf" srcId="{3FC40394-3B52-B848-92E2-F893E58BA062}" destId="{86279FDC-D852-C542-BC44-DFEA3527F6FC}" srcOrd="3" destOrd="0" presId="urn:microsoft.com/office/officeart/2005/8/layout/hProcess11"/>
    <dgm:cxn modelId="{9C025F56-9377-8E4E-8A6F-279F5CE7DD91}" type="presParOf" srcId="{3FC40394-3B52-B848-92E2-F893E58BA062}" destId="{F638CCB4-4DAE-5A40-A8A1-4E83BA54E4AE}" srcOrd="4" destOrd="0" presId="urn:microsoft.com/office/officeart/2005/8/layout/hProcess11"/>
    <dgm:cxn modelId="{700F9CDE-224C-2246-9B24-8216FD8F6230}" type="presParOf" srcId="{F638CCB4-4DAE-5A40-A8A1-4E83BA54E4AE}" destId="{74489C31-E17D-F747-8098-B655315F6A42}" srcOrd="0" destOrd="0" presId="urn:microsoft.com/office/officeart/2005/8/layout/hProcess11"/>
    <dgm:cxn modelId="{F5C8C233-7863-8045-AEF1-9979A1E7F786}" type="presParOf" srcId="{F638CCB4-4DAE-5A40-A8A1-4E83BA54E4AE}" destId="{50CEB2D2-B582-F546-B252-A9CA7FF9D903}" srcOrd="1" destOrd="0" presId="urn:microsoft.com/office/officeart/2005/8/layout/hProcess11"/>
    <dgm:cxn modelId="{D7BDE933-725B-C24B-A001-F50E3761454B}" type="presParOf" srcId="{F638CCB4-4DAE-5A40-A8A1-4E83BA54E4AE}" destId="{E5D7F794-A407-DA42-A836-D7F3CCFCB808}" srcOrd="2" destOrd="0" presId="urn:microsoft.com/office/officeart/2005/8/layout/hProcess11"/>
    <dgm:cxn modelId="{1226AB5C-8A9C-8D48-A0FD-382755BC34BC}" type="presParOf" srcId="{3FC40394-3B52-B848-92E2-F893E58BA062}" destId="{2A0827F6-F94D-B24B-A433-3C52104812B1}" srcOrd="5" destOrd="0" presId="urn:microsoft.com/office/officeart/2005/8/layout/hProcess11"/>
    <dgm:cxn modelId="{A19E031B-5948-F045-B9F8-58ED61B41D66}" type="presParOf" srcId="{3FC40394-3B52-B848-92E2-F893E58BA062}" destId="{50E86823-8099-2C46-89E1-55BCF5D82914}" srcOrd="6" destOrd="0" presId="urn:microsoft.com/office/officeart/2005/8/layout/hProcess11"/>
    <dgm:cxn modelId="{F0823314-05E6-6447-88FD-C9F583B73390}" type="presParOf" srcId="{50E86823-8099-2C46-89E1-55BCF5D82914}" destId="{E2240A5F-1966-FB4B-A587-1F550DE2B8F3}" srcOrd="0" destOrd="0" presId="urn:microsoft.com/office/officeart/2005/8/layout/hProcess11"/>
    <dgm:cxn modelId="{CE60D000-B2D6-AD47-82A7-11779D1EA9A8}" type="presParOf" srcId="{50E86823-8099-2C46-89E1-55BCF5D82914}" destId="{16FDD5AE-AEDF-4842-85D3-92363CA385F5}" srcOrd="1" destOrd="0" presId="urn:microsoft.com/office/officeart/2005/8/layout/hProcess11"/>
    <dgm:cxn modelId="{F7E250BC-83F9-6F41-AFFA-A724014B8F33}" type="presParOf" srcId="{50E86823-8099-2C46-89E1-55BCF5D82914}" destId="{243403BC-87EF-8449-8CDA-678B40CD24AE}" srcOrd="2" destOrd="0" presId="urn:microsoft.com/office/officeart/2005/8/layout/hProcess11"/>
    <dgm:cxn modelId="{6A723643-D521-3443-9AC8-B5A74253DD98}" type="presParOf" srcId="{3FC40394-3B52-B848-92E2-F893E58BA062}" destId="{B97A4518-C8C3-C44A-B5EB-B78372E4AF08}" srcOrd="7" destOrd="0" presId="urn:microsoft.com/office/officeart/2005/8/layout/hProcess11"/>
    <dgm:cxn modelId="{64C1B723-7C66-0447-9142-1642392BB0AF}" type="presParOf" srcId="{3FC40394-3B52-B848-92E2-F893E58BA062}" destId="{6DA09252-A2E0-0A4E-9DA8-8A266488D406}" srcOrd="8" destOrd="0" presId="urn:microsoft.com/office/officeart/2005/8/layout/hProcess11"/>
    <dgm:cxn modelId="{CF9E1A88-835A-D34A-B2DB-90F4F8E45FFC}" type="presParOf" srcId="{6DA09252-A2E0-0A4E-9DA8-8A266488D406}" destId="{6C013897-BC99-F649-87F3-C2305DA3A327}" srcOrd="0" destOrd="0" presId="urn:microsoft.com/office/officeart/2005/8/layout/hProcess11"/>
    <dgm:cxn modelId="{7C2E7372-E4D5-1F41-8755-5FD9CE792917}" type="presParOf" srcId="{6DA09252-A2E0-0A4E-9DA8-8A266488D406}" destId="{5928EA7D-8009-8C4E-9DD3-3D899C5E13F9}" srcOrd="1" destOrd="0" presId="urn:microsoft.com/office/officeart/2005/8/layout/hProcess11"/>
    <dgm:cxn modelId="{49386522-83CB-564B-9967-31E51E135181}" type="presParOf" srcId="{6DA09252-A2E0-0A4E-9DA8-8A266488D406}" destId="{E787A63C-9EB1-3942-BB14-414BC62E8B26}" srcOrd="2" destOrd="0" presId="urn:microsoft.com/office/officeart/2005/8/layout/hProcess11"/>
    <dgm:cxn modelId="{5E947B62-73BB-0B4F-86AE-35BDE73B8DAE}" type="presParOf" srcId="{3FC40394-3B52-B848-92E2-F893E58BA062}" destId="{44299C75-EE3D-0A40-AAFB-1587C10BC731}" srcOrd="9" destOrd="0" presId="urn:microsoft.com/office/officeart/2005/8/layout/hProcess11"/>
    <dgm:cxn modelId="{AAC34487-90A6-5A44-AB83-78D155E0B72D}" type="presParOf" srcId="{3FC40394-3B52-B848-92E2-F893E58BA062}" destId="{5459041A-A278-AC41-9B5E-1BF08961B26D}" srcOrd="10" destOrd="0" presId="urn:microsoft.com/office/officeart/2005/8/layout/hProcess11"/>
    <dgm:cxn modelId="{57A73C1D-32FB-A74F-8CE7-2F0A5EB347E9}" type="presParOf" srcId="{5459041A-A278-AC41-9B5E-1BF08961B26D}" destId="{D57B326F-882B-7A43-8E37-ED70D8F9501D}" srcOrd="0" destOrd="0" presId="urn:microsoft.com/office/officeart/2005/8/layout/hProcess11"/>
    <dgm:cxn modelId="{1C5FCC34-48E4-8A4B-ACAE-6D913F23F607}" type="presParOf" srcId="{5459041A-A278-AC41-9B5E-1BF08961B26D}" destId="{FEEE76C3-EAFF-264F-9EAC-8507BB712488}" srcOrd="1" destOrd="0" presId="urn:microsoft.com/office/officeart/2005/8/layout/hProcess11"/>
    <dgm:cxn modelId="{495D0F57-ECA4-4045-80FF-22B6793C2459}" type="presParOf" srcId="{5459041A-A278-AC41-9B5E-1BF08961B26D}" destId="{E8059AF9-362E-B544-84AB-54CC3FF22240}" srcOrd="2" destOrd="0" presId="urn:microsoft.com/office/officeart/2005/8/layout/hProcess11"/>
    <dgm:cxn modelId="{81341C6D-6315-9241-9B39-9629DB8DA1EA}" type="presParOf" srcId="{3FC40394-3B52-B848-92E2-F893E58BA062}" destId="{7EA37470-5676-334A-902B-11F964D05D85}" srcOrd="11" destOrd="0" presId="urn:microsoft.com/office/officeart/2005/8/layout/hProcess11"/>
    <dgm:cxn modelId="{989070FE-8F02-E542-A9C4-F561EA78155E}" type="presParOf" srcId="{3FC40394-3B52-B848-92E2-F893E58BA062}" destId="{B6F4BCB0-1D7A-BE47-9E63-1C342469A8C2}" srcOrd="12" destOrd="0" presId="urn:microsoft.com/office/officeart/2005/8/layout/hProcess11"/>
    <dgm:cxn modelId="{BB6CD0AC-9422-E043-849E-7D5E1A03B3C7}" type="presParOf" srcId="{B6F4BCB0-1D7A-BE47-9E63-1C342469A8C2}" destId="{347C720B-6299-6144-A855-6BFE9C554243}" srcOrd="0" destOrd="0" presId="urn:microsoft.com/office/officeart/2005/8/layout/hProcess11"/>
    <dgm:cxn modelId="{61021E2D-D5A1-2D4A-BB70-6260B4B210C0}" type="presParOf" srcId="{B6F4BCB0-1D7A-BE47-9E63-1C342469A8C2}" destId="{F7C6BAD9-8CB9-0B42-835A-BC81F7D83173}" srcOrd="1" destOrd="0" presId="urn:microsoft.com/office/officeart/2005/8/layout/hProcess11"/>
    <dgm:cxn modelId="{CF32A023-EC05-7541-92B6-16ED61635F3A}" type="presParOf" srcId="{B6F4BCB0-1D7A-BE47-9E63-1C342469A8C2}" destId="{703E7684-2081-B94B-938D-4EFDDB252BBB}" srcOrd="2" destOrd="0" presId="urn:microsoft.com/office/officeart/2005/8/layout/hProcess11"/>
    <dgm:cxn modelId="{6B510EF1-CCD1-FF46-A368-71633FA492A1}" type="presParOf" srcId="{3FC40394-3B52-B848-92E2-F893E58BA062}" destId="{21362F19-1FB6-7142-B4CE-49E6E27471AE}" srcOrd="13" destOrd="0" presId="urn:microsoft.com/office/officeart/2005/8/layout/hProcess11"/>
    <dgm:cxn modelId="{C850ACFF-13E4-7D4F-910C-136EF582B4F7}" type="presParOf" srcId="{3FC40394-3B52-B848-92E2-F893E58BA062}" destId="{2A915BD0-9372-9442-9737-AC080CF239F3}" srcOrd="14" destOrd="0" presId="urn:microsoft.com/office/officeart/2005/8/layout/hProcess11"/>
    <dgm:cxn modelId="{F1029C21-FFFD-2145-AAC2-D2B071CAE320}" type="presParOf" srcId="{2A915BD0-9372-9442-9737-AC080CF239F3}" destId="{E625E033-898F-DA42-8A54-0571F5F9FFC0}" srcOrd="0" destOrd="0" presId="urn:microsoft.com/office/officeart/2005/8/layout/hProcess11"/>
    <dgm:cxn modelId="{49099972-9D29-9242-BCAC-547E0D7CCA5A}" type="presParOf" srcId="{2A915BD0-9372-9442-9737-AC080CF239F3}" destId="{0FFF5E62-2598-3948-B87D-5DC7B7B16657}" srcOrd="1" destOrd="0" presId="urn:microsoft.com/office/officeart/2005/8/layout/hProcess11"/>
    <dgm:cxn modelId="{3B72A368-36A1-4F45-8ED1-FCBF45E50E5B}" type="presParOf" srcId="{2A915BD0-9372-9442-9737-AC080CF239F3}" destId="{2DE08CC8-5CD1-2F45-AB6D-172DDA733786}" srcOrd="2" destOrd="0" presId="urn:microsoft.com/office/officeart/2005/8/layout/hProcess1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E1A17E-1A6E-5D46-9658-AEADDC58642E}">
      <dsp:nvSpPr>
        <dsp:cNvPr id="0" name=""/>
        <dsp:cNvSpPr/>
      </dsp:nvSpPr>
      <dsp:spPr>
        <a:xfrm>
          <a:off x="0" y="1593450"/>
          <a:ext cx="9837506" cy="2124600"/>
        </a:xfrm>
        <a:prstGeom prst="notchedRightArrow">
          <a:avLst/>
        </a:prstGeom>
        <a:solidFill>
          <a:schemeClr val="accent1">
            <a:tint val="40000"/>
            <a:hueOff val="0"/>
            <a:satOff val="0"/>
            <a:lumOff val="0"/>
            <a:alphaOff val="0"/>
          </a:schemeClr>
        </a:solidFill>
        <a:ln>
          <a:noFill/>
        </a:ln>
        <a:effectLst>
          <a:outerShdw blurRad="40000" dist="23000" dir="5400000" rotWithShape="0">
            <a:srgbClr val="000000">
              <a:alpha val="35000"/>
            </a:srgbClr>
          </a:outerShdw>
        </a:effectLst>
      </dsp:spPr>
      <dsp:style>
        <a:lnRef idx="0">
          <a:scrgbClr r="0" g="0" b="0"/>
        </a:lnRef>
        <a:fillRef idx="1">
          <a:scrgbClr r="0" g="0" b="0"/>
        </a:fillRef>
        <a:effectRef idx="2">
          <a:scrgbClr r="0" g="0" b="0"/>
        </a:effectRef>
        <a:fontRef idx="minor"/>
      </dsp:style>
    </dsp:sp>
    <dsp:sp modelId="{3681F21C-7060-9248-9B08-AC72578DFA47}">
      <dsp:nvSpPr>
        <dsp:cNvPr id="0" name=""/>
        <dsp:cNvSpPr/>
      </dsp:nvSpPr>
      <dsp:spPr>
        <a:xfrm>
          <a:off x="69642" y="0"/>
          <a:ext cx="1048357" cy="212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lvl="0" algn="ctr" defTabSz="444500">
            <a:lnSpc>
              <a:spcPct val="90000"/>
            </a:lnSpc>
            <a:spcBef>
              <a:spcPct val="0"/>
            </a:spcBef>
            <a:spcAft>
              <a:spcPct val="35000"/>
            </a:spcAft>
          </a:pPr>
          <a:r>
            <a:rPr lang="en-US" sz="1000" kern="1200" dirty="0" smtClean="0"/>
            <a:t>DiGIR (2001), BioCASE (2001),TapirLink (2007)</a:t>
          </a:r>
          <a:r>
            <a:rPr lang="en-US" sz="1000" kern="1200" baseline="0" dirty="0" smtClean="0"/>
            <a:t> in use for publishing biodiversity data</a:t>
          </a:r>
          <a:endParaRPr lang="en-US" sz="1000" kern="1200" dirty="0"/>
        </a:p>
      </dsp:txBody>
      <dsp:txXfrm>
        <a:off x="69642" y="0"/>
        <a:ext cx="1048357" cy="2124600"/>
      </dsp:txXfrm>
    </dsp:sp>
    <dsp:sp modelId="{474EBC3F-A3B6-814E-B2A6-24541A962763}">
      <dsp:nvSpPr>
        <dsp:cNvPr id="0" name=""/>
        <dsp:cNvSpPr/>
      </dsp:nvSpPr>
      <dsp:spPr>
        <a:xfrm>
          <a:off x="318099" y="2390175"/>
          <a:ext cx="531150" cy="531150"/>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8987CBC2-6CF2-134B-8279-0677A7B230AF}">
      <dsp:nvSpPr>
        <dsp:cNvPr id="0" name=""/>
        <dsp:cNvSpPr/>
      </dsp:nvSpPr>
      <dsp:spPr>
        <a:xfrm>
          <a:off x="1118104" y="3186901"/>
          <a:ext cx="1048357" cy="212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en-US" sz="1000" kern="1200" dirty="0" smtClean="0"/>
            <a:t>Idea for simple, compressed text-based file for publishing introduced at TDWG</a:t>
          </a:r>
          <a:endParaRPr lang="en-US" sz="1000" kern="1200" dirty="0"/>
        </a:p>
      </dsp:txBody>
      <dsp:txXfrm>
        <a:off x="1118104" y="3186901"/>
        <a:ext cx="1048357" cy="2124600"/>
      </dsp:txXfrm>
    </dsp:sp>
    <dsp:sp modelId="{35E5B018-3DB6-E340-9955-A3B3999E827F}">
      <dsp:nvSpPr>
        <dsp:cNvPr id="0" name=""/>
        <dsp:cNvSpPr/>
      </dsp:nvSpPr>
      <dsp:spPr>
        <a:xfrm>
          <a:off x="1353511" y="2390175"/>
          <a:ext cx="531150" cy="531150"/>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74489C31-E17D-F747-8098-B655315F6A42}">
      <dsp:nvSpPr>
        <dsp:cNvPr id="0" name=""/>
        <dsp:cNvSpPr/>
      </dsp:nvSpPr>
      <dsp:spPr>
        <a:xfrm>
          <a:off x="2249135" y="0"/>
          <a:ext cx="1048357" cy="212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lvl="0" algn="ctr" defTabSz="444500">
            <a:lnSpc>
              <a:spcPct val="90000"/>
            </a:lnSpc>
            <a:spcBef>
              <a:spcPct val="0"/>
            </a:spcBef>
            <a:spcAft>
              <a:spcPct val="35000"/>
            </a:spcAft>
          </a:pPr>
          <a:r>
            <a:rPr lang="en-US" sz="1000" kern="1200" dirty="0" smtClean="0"/>
            <a:t>GBIF introduces IPT 1.0</a:t>
          </a:r>
          <a:endParaRPr lang="en-US" sz="1000" kern="1200" dirty="0"/>
        </a:p>
      </dsp:txBody>
      <dsp:txXfrm>
        <a:off x="2249135" y="0"/>
        <a:ext cx="1048357" cy="2124600"/>
      </dsp:txXfrm>
    </dsp:sp>
    <dsp:sp modelId="{50CEB2D2-B582-F546-B252-A9CA7FF9D903}">
      <dsp:nvSpPr>
        <dsp:cNvPr id="0" name=""/>
        <dsp:cNvSpPr/>
      </dsp:nvSpPr>
      <dsp:spPr>
        <a:xfrm>
          <a:off x="2444949" y="2390175"/>
          <a:ext cx="531150" cy="531150"/>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2240A5F-1966-FB4B-A587-1F550DE2B8F3}">
      <dsp:nvSpPr>
        <dsp:cNvPr id="0" name=""/>
        <dsp:cNvSpPr/>
      </dsp:nvSpPr>
      <dsp:spPr>
        <a:xfrm>
          <a:off x="3184857" y="3186901"/>
          <a:ext cx="1141388" cy="212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en-US" sz="1000" kern="1200" dirty="0" smtClean="0"/>
            <a:t>GBIF redevelops IPT with less memory requirements</a:t>
          </a:r>
          <a:endParaRPr lang="en-US" sz="1000" kern="1200" dirty="0"/>
        </a:p>
      </dsp:txBody>
      <dsp:txXfrm>
        <a:off x="3184857" y="3186901"/>
        <a:ext cx="1141388" cy="2124600"/>
      </dsp:txXfrm>
    </dsp:sp>
    <dsp:sp modelId="{16FDD5AE-AEDF-4842-85D3-92363CA385F5}">
      <dsp:nvSpPr>
        <dsp:cNvPr id="0" name=""/>
        <dsp:cNvSpPr/>
      </dsp:nvSpPr>
      <dsp:spPr>
        <a:xfrm>
          <a:off x="3508201" y="2390175"/>
          <a:ext cx="531150" cy="531150"/>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6C013897-BC99-F649-87F3-C2305DA3A327}">
      <dsp:nvSpPr>
        <dsp:cNvPr id="0" name=""/>
        <dsp:cNvSpPr/>
      </dsp:nvSpPr>
      <dsp:spPr>
        <a:xfrm>
          <a:off x="4306830" y="0"/>
          <a:ext cx="1048357" cy="212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lvl="0" algn="ctr" defTabSz="444500">
            <a:lnSpc>
              <a:spcPct val="90000"/>
            </a:lnSpc>
            <a:spcBef>
              <a:spcPct val="0"/>
            </a:spcBef>
            <a:spcAft>
              <a:spcPct val="35000"/>
            </a:spcAft>
          </a:pPr>
          <a:r>
            <a:rPr lang="en-US" sz="1000" kern="1200" dirty="0" smtClean="0"/>
            <a:t>GBIF introduces IPT 2.0</a:t>
          </a:r>
          <a:endParaRPr lang="en-US" sz="1000" kern="1200" dirty="0"/>
        </a:p>
      </dsp:txBody>
      <dsp:txXfrm>
        <a:off x="4306830" y="0"/>
        <a:ext cx="1048357" cy="2124600"/>
      </dsp:txXfrm>
    </dsp:sp>
    <dsp:sp modelId="{5928EA7D-8009-8C4E-9DD3-3D899C5E13F9}">
      <dsp:nvSpPr>
        <dsp:cNvPr id="0" name=""/>
        <dsp:cNvSpPr/>
      </dsp:nvSpPr>
      <dsp:spPr>
        <a:xfrm>
          <a:off x="4599466" y="2390175"/>
          <a:ext cx="531150" cy="531150"/>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D57B326F-882B-7A43-8E37-ED70D8F9501D}">
      <dsp:nvSpPr>
        <dsp:cNvPr id="0" name=""/>
        <dsp:cNvSpPr/>
      </dsp:nvSpPr>
      <dsp:spPr>
        <a:xfrm>
          <a:off x="6408545" y="3186901"/>
          <a:ext cx="1048357" cy="212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en-US" sz="1000" kern="1200" dirty="0" smtClean="0"/>
            <a:t>IPT more than 100 installations and serving more than 800 datasets</a:t>
          </a:r>
        </a:p>
        <a:p>
          <a:pPr lvl="0" algn="ctr" defTabSz="444500">
            <a:lnSpc>
              <a:spcPct val="90000"/>
            </a:lnSpc>
            <a:spcBef>
              <a:spcPct val="0"/>
            </a:spcBef>
            <a:spcAft>
              <a:spcPct val="35000"/>
            </a:spcAft>
          </a:pPr>
          <a:endParaRPr lang="en-US" sz="1000" kern="1200" dirty="0" smtClean="0"/>
        </a:p>
      </dsp:txBody>
      <dsp:txXfrm>
        <a:off x="6408545" y="3186901"/>
        <a:ext cx="1048357" cy="2124600"/>
      </dsp:txXfrm>
    </dsp:sp>
    <dsp:sp modelId="{FEEE76C3-EAFF-264F-9EAC-8507BB712488}">
      <dsp:nvSpPr>
        <dsp:cNvPr id="0" name=""/>
        <dsp:cNvSpPr/>
      </dsp:nvSpPr>
      <dsp:spPr>
        <a:xfrm>
          <a:off x="5700241" y="2390175"/>
          <a:ext cx="531150" cy="531150"/>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347C720B-6299-6144-A855-6BFE9C554243}">
      <dsp:nvSpPr>
        <dsp:cNvPr id="0" name=""/>
        <dsp:cNvSpPr/>
      </dsp:nvSpPr>
      <dsp:spPr>
        <a:xfrm>
          <a:off x="5416956" y="0"/>
          <a:ext cx="1048357" cy="212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b" anchorCtr="0">
          <a:noAutofit/>
        </a:bodyPr>
        <a:lstStyle/>
        <a:p>
          <a:pPr lvl="0" algn="ctr" defTabSz="444500">
            <a:lnSpc>
              <a:spcPct val="90000"/>
            </a:lnSpc>
            <a:spcBef>
              <a:spcPct val="0"/>
            </a:spcBef>
            <a:spcAft>
              <a:spcPct val="35000"/>
            </a:spcAft>
          </a:pPr>
          <a:r>
            <a:rPr lang="en-US" sz="1000" kern="1200" dirty="0" smtClean="0"/>
            <a:t>Nodes and aggregators (including GBIF Norway) begin to install and use IPTs</a:t>
          </a:r>
          <a:endParaRPr lang="en-US" sz="1000" kern="1200" dirty="0"/>
        </a:p>
      </dsp:txBody>
      <dsp:txXfrm>
        <a:off x="5416956" y="0"/>
        <a:ext cx="1048357" cy="2124600"/>
      </dsp:txXfrm>
    </dsp:sp>
    <dsp:sp modelId="{F7C6BAD9-8CB9-0B42-835A-BC81F7D83173}">
      <dsp:nvSpPr>
        <dsp:cNvPr id="0" name=""/>
        <dsp:cNvSpPr/>
      </dsp:nvSpPr>
      <dsp:spPr>
        <a:xfrm>
          <a:off x="6726315" y="2390175"/>
          <a:ext cx="531150" cy="531150"/>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 modelId="{E625E033-898F-DA42-8A54-0571F5F9FFC0}">
      <dsp:nvSpPr>
        <dsp:cNvPr id="0" name=""/>
        <dsp:cNvSpPr/>
      </dsp:nvSpPr>
      <dsp:spPr>
        <a:xfrm>
          <a:off x="7566618" y="3186901"/>
          <a:ext cx="893756" cy="212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71120" tIns="71120" rIns="71120" bIns="71120" numCol="1" spcCol="1270" anchor="t" anchorCtr="0">
          <a:noAutofit/>
        </a:bodyPr>
        <a:lstStyle/>
        <a:p>
          <a:pPr lvl="0" algn="ctr" defTabSz="444500">
            <a:lnSpc>
              <a:spcPct val="90000"/>
            </a:lnSpc>
            <a:spcBef>
              <a:spcPct val="0"/>
            </a:spcBef>
            <a:spcAft>
              <a:spcPct val="35000"/>
            </a:spcAft>
          </a:pPr>
          <a:r>
            <a:rPr lang="en-US" sz="1000" i="1" kern="1200" dirty="0" smtClean="0"/>
            <a:t>Demo/test</a:t>
          </a:r>
          <a:r>
            <a:rPr lang="en-US" sz="1000" kern="1200" dirty="0" smtClean="0"/>
            <a:t> </a:t>
          </a:r>
          <a:r>
            <a:rPr lang="en-US" sz="1000" b="1" kern="1200" dirty="0" smtClean="0"/>
            <a:t>Event</a:t>
          </a:r>
          <a:r>
            <a:rPr lang="en-US" sz="1000" kern="1200" dirty="0" smtClean="0"/>
            <a:t> </a:t>
          </a:r>
          <a:r>
            <a:rPr lang="en-US" sz="1000" b="1" kern="1200" dirty="0" smtClean="0"/>
            <a:t>core</a:t>
          </a:r>
          <a:r>
            <a:rPr lang="en-US" sz="1000" kern="1200" dirty="0" smtClean="0"/>
            <a:t> developed by GBIF and EU BON</a:t>
          </a:r>
          <a:endParaRPr lang="en-US" sz="1000" kern="1200" dirty="0"/>
        </a:p>
      </dsp:txBody>
      <dsp:txXfrm>
        <a:off x="7566618" y="3186901"/>
        <a:ext cx="893756" cy="2124600"/>
      </dsp:txXfrm>
    </dsp:sp>
    <dsp:sp modelId="{0FFF5E62-2598-3948-B87D-5DC7B7B16657}">
      <dsp:nvSpPr>
        <dsp:cNvPr id="0" name=""/>
        <dsp:cNvSpPr/>
      </dsp:nvSpPr>
      <dsp:spPr>
        <a:xfrm>
          <a:off x="7771064" y="2390175"/>
          <a:ext cx="531150" cy="531150"/>
        </a:xfrm>
        <a:prstGeom prst="ellipse">
          <a:avLst/>
        </a:prstGeom>
        <a:gradFill rotWithShape="0">
          <a:gsLst>
            <a:gs pos="0">
              <a:schemeClr val="accent1">
                <a:hueOff val="0"/>
                <a:satOff val="0"/>
                <a:lumOff val="0"/>
                <a:alphaOff val="0"/>
                <a:tint val="100000"/>
                <a:shade val="100000"/>
                <a:satMod val="130000"/>
              </a:schemeClr>
            </a:gs>
            <a:gs pos="100000">
              <a:schemeClr val="accent1">
                <a:hueOff val="0"/>
                <a:satOff val="0"/>
                <a:lumOff val="0"/>
                <a:alphaOff val="0"/>
                <a:tint val="50000"/>
                <a:shade val="100000"/>
                <a:satMod val="350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2FA743E-9000-484B-9485-2BC01E5C63CF}" type="datetimeFigureOut">
              <a:rPr lang="en-US" smtClean="0"/>
              <a:t>2016-07-05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A045E04-2735-D14F-9745-C020B295B5A7}" type="slidenum">
              <a:rPr lang="en-US" smtClean="0"/>
              <a:t>‹#›</a:t>
            </a:fld>
            <a:endParaRPr lang="en-US"/>
          </a:p>
        </p:txBody>
      </p:sp>
    </p:spTree>
    <p:extLst>
      <p:ext uri="{BB962C8B-B14F-4D97-AF65-F5344CB8AC3E}">
        <p14:creationId xmlns:p14="http://schemas.microsoft.com/office/powerpoint/2010/main" val="26497104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55B5C11-D0F1-1F46-B28E-9084657905D0}" type="datetimeFigureOut">
              <a:rPr lang="en-US" smtClean="0"/>
              <a:t>2016-07-05</a:t>
            </a:fld>
            <a:endParaRPr lang="en-US"/>
          </a:p>
        </p:txBody>
      </p:sp>
      <p:sp>
        <p:nvSpPr>
          <p:cNvPr id="4" name="Slide Image Placeholder 3"/>
          <p:cNvSpPr>
            <a:spLocks noGrp="1" noRot="1" noChangeAspect="1"/>
          </p:cNvSpPr>
          <p:nvPr>
            <p:ph type="sldImg" idx="2"/>
          </p:nvPr>
        </p:nvSpPr>
        <p:spPr>
          <a:xfrm>
            <a:off x="1006475" y="685800"/>
            <a:ext cx="484505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A0329C-91F7-CD43-B485-EB526DB269DE}" type="slidenum">
              <a:rPr lang="en-US" smtClean="0"/>
              <a:t>‹#›</a:t>
            </a:fld>
            <a:endParaRPr lang="en-US"/>
          </a:p>
        </p:txBody>
      </p:sp>
    </p:spTree>
    <p:extLst>
      <p:ext uri="{BB962C8B-B14F-4D97-AF65-F5344CB8AC3E}">
        <p14:creationId xmlns:p14="http://schemas.microsoft.com/office/powerpoint/2010/main" val="3164724602"/>
      </p:ext>
    </p:extLst>
  </p:cSld>
  <p:clrMap bg1="lt1" tx1="dk1" bg2="lt2" tx2="dk2" accent1="accent1" accent2="accent2" accent3="accent3" accent4="accent4" accent5="accent5" accent6="accent6" hlink="hlink" folHlink="folHlink"/>
  <p:notesStyle>
    <a:lvl1pPr marL="0" algn="l" defTabSz="520596" rtl="0" eaLnBrk="1" latinLnBrk="0" hangingPunct="1">
      <a:defRPr sz="1400" kern="1200">
        <a:solidFill>
          <a:schemeClr val="tx1"/>
        </a:solidFill>
        <a:latin typeface="+mn-lt"/>
        <a:ea typeface="+mn-ea"/>
        <a:cs typeface="+mn-cs"/>
      </a:defRPr>
    </a:lvl1pPr>
    <a:lvl2pPr marL="520596" algn="l" defTabSz="520596" rtl="0" eaLnBrk="1" latinLnBrk="0" hangingPunct="1">
      <a:defRPr sz="1400" kern="1200">
        <a:solidFill>
          <a:schemeClr val="tx1"/>
        </a:solidFill>
        <a:latin typeface="+mn-lt"/>
        <a:ea typeface="+mn-ea"/>
        <a:cs typeface="+mn-cs"/>
      </a:defRPr>
    </a:lvl2pPr>
    <a:lvl3pPr marL="1041198" algn="l" defTabSz="520596" rtl="0" eaLnBrk="1" latinLnBrk="0" hangingPunct="1">
      <a:defRPr sz="1400" kern="1200">
        <a:solidFill>
          <a:schemeClr val="tx1"/>
        </a:solidFill>
        <a:latin typeface="+mn-lt"/>
        <a:ea typeface="+mn-ea"/>
        <a:cs typeface="+mn-cs"/>
      </a:defRPr>
    </a:lvl3pPr>
    <a:lvl4pPr marL="1561797" algn="l" defTabSz="520596" rtl="0" eaLnBrk="1" latinLnBrk="0" hangingPunct="1">
      <a:defRPr sz="1400" kern="1200">
        <a:solidFill>
          <a:schemeClr val="tx1"/>
        </a:solidFill>
        <a:latin typeface="+mn-lt"/>
        <a:ea typeface="+mn-ea"/>
        <a:cs typeface="+mn-cs"/>
      </a:defRPr>
    </a:lvl4pPr>
    <a:lvl5pPr marL="2082396" algn="l" defTabSz="520596" rtl="0" eaLnBrk="1" latinLnBrk="0" hangingPunct="1">
      <a:defRPr sz="1400" kern="1200">
        <a:solidFill>
          <a:schemeClr val="tx1"/>
        </a:solidFill>
        <a:latin typeface="+mn-lt"/>
        <a:ea typeface="+mn-ea"/>
        <a:cs typeface="+mn-cs"/>
      </a:defRPr>
    </a:lvl5pPr>
    <a:lvl6pPr marL="2602994" algn="l" defTabSz="520596" rtl="0" eaLnBrk="1" latinLnBrk="0" hangingPunct="1">
      <a:defRPr sz="1400" kern="1200">
        <a:solidFill>
          <a:schemeClr val="tx1"/>
        </a:solidFill>
        <a:latin typeface="+mn-lt"/>
        <a:ea typeface="+mn-ea"/>
        <a:cs typeface="+mn-cs"/>
      </a:defRPr>
    </a:lvl6pPr>
    <a:lvl7pPr marL="3123595" algn="l" defTabSz="520596" rtl="0" eaLnBrk="1" latinLnBrk="0" hangingPunct="1">
      <a:defRPr sz="1400" kern="1200">
        <a:solidFill>
          <a:schemeClr val="tx1"/>
        </a:solidFill>
        <a:latin typeface="+mn-lt"/>
        <a:ea typeface="+mn-ea"/>
        <a:cs typeface="+mn-cs"/>
      </a:defRPr>
    </a:lvl7pPr>
    <a:lvl8pPr marL="3644194" algn="l" defTabSz="520596" rtl="0" eaLnBrk="1" latinLnBrk="0" hangingPunct="1">
      <a:defRPr sz="1400" kern="1200">
        <a:solidFill>
          <a:schemeClr val="tx1"/>
        </a:solidFill>
        <a:latin typeface="+mn-lt"/>
        <a:ea typeface="+mn-ea"/>
        <a:cs typeface="+mn-cs"/>
      </a:defRPr>
    </a:lvl8pPr>
    <a:lvl9pPr marL="4164794" algn="l" defTabSz="52059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 Id="rId3" Type="http://schemas.openxmlformats.org/officeDocument/2006/relationships/hyperlink" Target="http://www.tdwg.org/standards/312"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3" Type="http://schemas.openxmlformats.org/officeDocument/2006/relationships/hyperlink" Target="http://biomoby.org" TargetMode="External"/><Relationship Id="rId4" Type="http://schemas.openxmlformats.org/officeDocument/2006/relationships/hyperlink" Target="http://eurisco.ecpgr.org" TargetMode="External"/><Relationship Id="rId5" Type="http://schemas.openxmlformats.org/officeDocument/2006/relationships/hyperlink" Target="http://digir.sourceforge.net" TargetMode="External"/><Relationship Id="rId6" Type="http://schemas.openxmlformats.org/officeDocument/2006/relationships/hyperlink" Target="http://wiki.tdwg.org/twiki/bin/view/TAPIR/TapirLink" TargetMode="External"/><Relationship Id="rId7" Type="http://schemas.openxmlformats.org/officeDocument/2006/relationships/hyperlink" Target="http://www.biocase.org" TargetMode="External"/><Relationship Id="rId8" Type="http://schemas.openxmlformats.org/officeDocument/2006/relationships/hyperlink" Target="http://trac.pywrapper.org" TargetMode="External"/><Relationship Id="rId9" Type="http://schemas.openxmlformats.org/officeDocument/2006/relationships/hyperlink" Target="http://code.google.com/p/gbif-providertoolkit" TargetMode="External"/><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links.gbif.org/gbif_dwca_how_to_guide_v1" TargetMode="External"/><Relationship Id="rId4" Type="http://schemas.openxmlformats.org/officeDocument/2006/relationships/hyperlink" Target="http://www.gbif.org/ipt" TargetMode="External"/><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GBIF/BIFA data publishing workshop, 4-8 July 2016, ASEAN Heritage Parks, ASEAN Centre for Biodiversity, Los Baños, Laguna, Philippines</a:t>
            </a:r>
          </a:p>
          <a:p>
            <a:r>
              <a:rPr lang="en-US" baseline="0" dirty="0" smtClean="0"/>
              <a:t>Slides CC-BY/CC0 Dag Endresen, Global Biodiversity Information Facility (GBIF) in Norway, UiO Natural History Museum in Oslo, University of Oslo (feel free to reuse slides)</a:t>
            </a:r>
          </a:p>
          <a:p>
            <a:r>
              <a:rPr lang="en-US" baseline="0" dirty="0" smtClean="0"/>
              <a:t>Day 2: 5</a:t>
            </a:r>
            <a:r>
              <a:rPr lang="en-US" baseline="30000" dirty="0" smtClean="0"/>
              <a:t>th</a:t>
            </a:r>
            <a:r>
              <a:rPr lang="en-US" baseline="0" dirty="0" smtClean="0"/>
              <a:t> July 2016: The GBIF Facility –GBIF biodiversity data </a:t>
            </a:r>
            <a:r>
              <a:rPr lang="en-US" baseline="0" smtClean="0"/>
              <a:t>publishing with IPT (</a:t>
            </a:r>
            <a:r>
              <a:rPr lang="en-US" baseline="0" dirty="0" smtClean="0"/>
              <a:t>2016-07-05, 08:50 – 09:20, 30 minutes)</a:t>
            </a:r>
          </a:p>
          <a:p>
            <a:endParaRPr lang="en-US" dirty="0" smtClean="0"/>
          </a:p>
          <a:p>
            <a:pPr marL="0" marR="0" indent="0" algn="l" defTabSz="519883" rtl="0" eaLnBrk="1" fontAlgn="auto" latinLnBrk="0" hangingPunct="1">
              <a:lnSpc>
                <a:spcPct val="100000"/>
              </a:lnSpc>
              <a:spcBef>
                <a:spcPts val="0"/>
              </a:spcBef>
              <a:spcAft>
                <a:spcPts val="0"/>
              </a:spcAft>
              <a:buClrTx/>
              <a:buSzTx/>
              <a:buFontTx/>
              <a:buNone/>
              <a:tabLst/>
              <a:defRPr/>
            </a:pPr>
            <a:r>
              <a:rPr lang="en-US" b="1" dirty="0" smtClean="0"/>
              <a:t>Mobilizing biodiversity data from ASEAN protected areas</a:t>
            </a:r>
          </a:p>
          <a:p>
            <a:r>
              <a:rPr lang="en-US" dirty="0" smtClean="0"/>
              <a:t>The goal of this project is to facilitate the mobilization of biodiversity information from the Association of Southeast Asian Nations (ASEAN) Heritage Parks – regionally significant protected areas for biodiversity.</a:t>
            </a:r>
          </a:p>
          <a:p>
            <a:r>
              <a:rPr lang="en-US" dirty="0" smtClean="0"/>
              <a:t>At present, biodiversity data collected from park surveys are documented through various means and do not always conform to global standards. A workshop for selected park management staff will strengthen their skills in biodiversity information management and data publishing through hands-on exercises using datasets from the heritage parks. This project will also orient heritage park staff towards monitoring sites with camera traps, and prepare them for the publishing of sample-based data in the future.</a:t>
            </a:r>
          </a:p>
          <a:p>
            <a:r>
              <a:rPr lang="en-US" dirty="0" smtClean="0"/>
              <a:t>The outcome of the project will be an increase in the availability and access to data from the protected areas, to assist policy development.</a:t>
            </a:r>
          </a:p>
          <a:p>
            <a:r>
              <a:rPr lang="en-US" dirty="0" smtClean="0"/>
              <a:t>http://www.gbif.org/programme/</a:t>
            </a:r>
            <a:r>
              <a:rPr lang="en-US" dirty="0" err="1" smtClean="0"/>
              <a:t>bifa</a:t>
            </a:r>
            <a:r>
              <a:rPr lang="en-US" dirty="0" smtClean="0"/>
              <a:t>/2015/ASEAN-heritage-parks</a:t>
            </a:r>
          </a:p>
          <a:p>
            <a:endParaRPr lang="en-US" dirty="0" smtClean="0"/>
          </a:p>
          <a:p>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 &amp;</a:t>
            </a:r>
            <a:r>
              <a:rPr lang="en-US" baseline="0" dirty="0" smtClean="0"/>
              <a:t> Norwegian GBIF data publishing workshop in Trondheim October 2015, http://</a:t>
            </a:r>
            <a:r>
              <a:rPr lang="en-US" baseline="0" dirty="0" err="1" smtClean="0"/>
              <a:t>www.gbif.no</a:t>
            </a:r>
            <a:r>
              <a:rPr lang="en-US" baseline="0" dirty="0" smtClean="0"/>
              <a:t>/events/2015/data-publishing-workshop-october-2015.html</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a:t>
            </a:fld>
            <a:endParaRPr lang="en-US"/>
          </a:p>
        </p:txBody>
      </p:sp>
    </p:spTree>
    <p:extLst>
      <p:ext uri="{BB962C8B-B14F-4D97-AF65-F5344CB8AC3E}">
        <p14:creationId xmlns:p14="http://schemas.microsoft.com/office/powerpoint/2010/main" val="26518581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9938"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Calibri" charset="0"/>
              </a:rPr>
              <a:t>About GBIF: http://www.gbif.org/index.php?id=269, verified 5 November 2012.</a:t>
            </a:r>
          </a:p>
        </p:txBody>
      </p:sp>
      <p:sp>
        <p:nvSpPr>
          <p:cNvPr id="39939"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D1D3931-47DD-9E46-BC20-855C51ABE42F}" type="slidenum">
              <a:rPr lang="en-US" sz="1200"/>
              <a:pPr eaLnBrk="1" hangingPunct="1"/>
              <a:t>3</a:t>
            </a:fld>
            <a:endParaRPr lang="en-US" sz="120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r>
              <a:rPr lang="en-US" dirty="0" smtClean="0">
                <a:latin typeface="Calibri" charset="0"/>
              </a:rPr>
              <a:t>GBIF is dependent on resolvable and stable</a:t>
            </a:r>
            <a:r>
              <a:rPr lang="en-US" baseline="0" dirty="0" smtClean="0">
                <a:latin typeface="Calibri" charset="0"/>
              </a:rPr>
              <a:t> identifiers for efficient functionality. Identifiers for occurrences and for datasets etc.</a:t>
            </a:r>
            <a:endParaRPr lang="en-US" dirty="0">
              <a:latin typeface="Calibri" charset="0"/>
            </a:endParaRPr>
          </a:p>
        </p:txBody>
      </p:sp>
      <p:sp>
        <p:nvSpPr>
          <p:cNvPr id="358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27A5770-C9D9-DC4F-96D9-3E107505152C}" type="slidenum">
              <a:rPr lang="en-US" sz="1200"/>
              <a:pPr eaLnBrk="1" hangingPunct="1"/>
              <a:t>4</a:t>
            </a:fld>
            <a:endParaRPr lang="en-US"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5</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 &amp; Modified</a:t>
            </a:r>
            <a:r>
              <a:rPr lang="en-US"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smtClean="0"/>
          </a:p>
          <a:p>
            <a:r>
              <a:rPr lang="en-US" dirty="0" smtClean="0"/>
              <a:t>Biodiversity Information Standards (TDWG), also known as the Taxonomic Databases Working Group, is a not for profit scientific and educational association that is affiliated with the International Union of Biological Sciences.</a:t>
            </a:r>
          </a:p>
          <a:p>
            <a:r>
              <a:rPr lang="en-US" dirty="0" smtClean="0"/>
              <a:t>TDWG was formed to establish international collaboration among biological database projects. TDWG promoted the wider and more effective dissemination of information about the World's heritage of biological organisms for the benefit of the world at large. Biodiversity Information Standards (TDWG) now focuses on the development of standards for the exchange of biological/biodiversity data.</a:t>
            </a:r>
          </a:p>
          <a:p>
            <a:r>
              <a:rPr lang="en-US" dirty="0" smtClean="0"/>
              <a:t>Our Mission</a:t>
            </a:r>
          </a:p>
          <a:p>
            <a:r>
              <a:rPr lang="en-US" dirty="0" smtClean="0"/>
              <a:t>Develop, adopt and promote standards and guidelines for the recording and exchange of data about organisms</a:t>
            </a:r>
          </a:p>
          <a:p>
            <a:r>
              <a:rPr lang="en-US" dirty="0" smtClean="0"/>
              <a:t>Promote the use of standards through the most appropriate and effective means and</a:t>
            </a:r>
          </a:p>
          <a:p>
            <a:r>
              <a:rPr lang="en-US" dirty="0" smtClean="0"/>
              <a:t>Act as a forum for discussion through holding meetings and through publications</a:t>
            </a:r>
          </a:p>
          <a:p>
            <a:r>
              <a:rPr lang="en-US" dirty="0" smtClean="0"/>
              <a:t>--</a:t>
            </a:r>
          </a:p>
          <a:p>
            <a:r>
              <a:rPr lang="en-US" dirty="0" smtClean="0"/>
              <a:t>Ecological Metadata Language (EML)</a:t>
            </a:r>
          </a:p>
          <a:p>
            <a:r>
              <a:rPr lang="en-US" dirty="0" smtClean="0"/>
              <a:t>https://</a:t>
            </a:r>
            <a:r>
              <a:rPr lang="en-US" dirty="0" err="1" smtClean="0"/>
              <a:t>knb.ecoinformatics.org</a:t>
            </a:r>
            <a:r>
              <a:rPr lang="en-US" dirty="0" smtClean="0"/>
              <a:t>/#external//</a:t>
            </a:r>
            <a:r>
              <a:rPr lang="en-US" dirty="0" err="1" smtClean="0"/>
              <a:t>emlparser</a:t>
            </a:r>
            <a:r>
              <a:rPr lang="en-US" dirty="0" smtClean="0"/>
              <a:t>/docs/</a:t>
            </a:r>
            <a:r>
              <a:rPr lang="en-US" dirty="0" err="1" smtClean="0"/>
              <a:t>index.html</a:t>
            </a:r>
            <a:endParaRPr lang="en-US" dirty="0" smtClean="0"/>
          </a:p>
          <a:p>
            <a:r>
              <a:rPr lang="en-US" dirty="0" smtClean="0"/>
              <a:t>https://</a:t>
            </a:r>
            <a:r>
              <a:rPr lang="en-US" dirty="0" err="1" smtClean="0"/>
              <a:t>en.wikipedia.org</a:t>
            </a:r>
            <a:r>
              <a:rPr lang="en-US" dirty="0" smtClean="0"/>
              <a:t>/wiki/</a:t>
            </a:r>
            <a:r>
              <a:rPr lang="en-US" dirty="0" err="1" smtClean="0"/>
              <a:t>Ecological_Metadata_Language</a:t>
            </a:r>
            <a:endParaRPr lang="en-US" dirty="0" smtClean="0"/>
          </a:p>
          <a:p>
            <a:r>
              <a:rPr lang="en-US" dirty="0" smtClean="0"/>
              <a:t>http://</a:t>
            </a:r>
            <a:r>
              <a:rPr lang="en-US" dirty="0" err="1" smtClean="0"/>
              <a:t>www.tdwg.org</a:t>
            </a:r>
            <a:r>
              <a:rPr lang="en-US" dirty="0" smtClean="0"/>
              <a:t>/activities/</a:t>
            </a:r>
            <a:r>
              <a:rPr lang="en-US" dirty="0" err="1" smtClean="0"/>
              <a:t>osr</a:t>
            </a:r>
            <a:r>
              <a:rPr lang="en-US" dirty="0" smtClean="0"/>
              <a:t>/</a:t>
            </a:r>
            <a:r>
              <a:rPr lang="en-US" dirty="0" err="1" smtClean="0"/>
              <a:t>obs</a:t>
            </a:r>
            <a:r>
              <a:rPr lang="en-US" dirty="0" smtClean="0"/>
              <a:t>/ </a:t>
            </a:r>
          </a:p>
          <a:p>
            <a:r>
              <a:rPr lang="en-US" dirty="0" smtClean="0"/>
              <a:t>--</a:t>
            </a:r>
          </a:p>
          <a:p>
            <a:r>
              <a:rPr lang="en-US" dirty="0" smtClean="0"/>
              <a:t>Natural History Collections (NCD)</a:t>
            </a:r>
          </a:p>
          <a:p>
            <a:r>
              <a:rPr lang="en-US" dirty="0" smtClean="0">
                <a:hlinkClick r:id="rId3"/>
              </a:rPr>
              <a:t>http://www.tdwg.org/standards/312</a:t>
            </a:r>
            <a:endParaRPr lang="en-US" dirty="0" smtClean="0"/>
          </a:p>
          <a:p>
            <a:r>
              <a:rPr lang="en-US" dirty="0" smtClean="0"/>
              <a:t>https://</a:t>
            </a:r>
            <a:r>
              <a:rPr lang="en-US" dirty="0" err="1" smtClean="0"/>
              <a:t>github.com</a:t>
            </a:r>
            <a:r>
              <a:rPr lang="en-US" dirty="0" smtClean="0"/>
              <a:t>/</a:t>
            </a:r>
            <a:r>
              <a:rPr lang="en-US" dirty="0" err="1" smtClean="0"/>
              <a:t>tdwg</a:t>
            </a:r>
            <a:r>
              <a:rPr lang="en-US" dirty="0" smtClean="0"/>
              <a:t>/</a:t>
            </a:r>
            <a:r>
              <a:rPr lang="en-US" dirty="0" err="1" smtClean="0"/>
              <a:t>ncd</a:t>
            </a:r>
            <a:endParaRPr lang="en-US" dirty="0" smtClean="0"/>
          </a:p>
          <a:p>
            <a:r>
              <a:rPr lang="en-US" dirty="0" smtClean="0"/>
              <a:t>http://</a:t>
            </a:r>
            <a:r>
              <a:rPr lang="en-US" dirty="0" err="1" smtClean="0"/>
              <a:t>www.tdwg.org</a:t>
            </a:r>
            <a:r>
              <a:rPr lang="en-US" dirty="0" smtClean="0"/>
              <a:t>/activities/</a:t>
            </a:r>
            <a:r>
              <a:rPr lang="en-US" dirty="0" err="1" smtClean="0"/>
              <a:t>ncd</a:t>
            </a:r>
            <a:r>
              <a:rPr lang="en-US" dirty="0" smtClean="0"/>
              <a:t>/</a:t>
            </a:r>
          </a:p>
          <a:p>
            <a:r>
              <a:rPr lang="en-US" dirty="0" smtClean="0"/>
              <a:t>--</a:t>
            </a:r>
          </a:p>
          <a:p>
            <a:r>
              <a:rPr lang="en-US" dirty="0" smtClean="0"/>
              <a:t>Audubon Core</a:t>
            </a:r>
          </a:p>
          <a:p>
            <a:r>
              <a:rPr lang="en-US" dirty="0" smtClean="0"/>
              <a:t>http://</a:t>
            </a:r>
            <a:r>
              <a:rPr lang="en-US" dirty="0" err="1" smtClean="0"/>
              <a:t>www.tdwg.org</a:t>
            </a:r>
            <a:r>
              <a:rPr lang="en-US" dirty="0" smtClean="0"/>
              <a:t>/standards/638</a:t>
            </a:r>
          </a:p>
          <a:p>
            <a:r>
              <a:rPr lang="en-US" dirty="0" smtClean="0"/>
              <a:t>https://</a:t>
            </a:r>
            <a:r>
              <a:rPr lang="en-US" dirty="0" err="1" smtClean="0"/>
              <a:t>github.com</a:t>
            </a:r>
            <a:r>
              <a:rPr lang="en-US" dirty="0" smtClean="0"/>
              <a:t>/</a:t>
            </a:r>
            <a:r>
              <a:rPr lang="en-US" dirty="0" err="1" smtClean="0"/>
              <a:t>tdwg</a:t>
            </a:r>
            <a:r>
              <a:rPr lang="en-US" dirty="0" smtClean="0"/>
              <a:t>/ac</a:t>
            </a:r>
          </a:p>
          <a:p>
            <a:r>
              <a:rPr lang="en-US" dirty="0" smtClean="0"/>
              <a:t>--</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6</a:t>
            </a:fld>
            <a:endParaRPr lang="en-US"/>
          </a:p>
        </p:txBody>
      </p:sp>
    </p:spTree>
    <p:extLst>
      <p:ext uri="{BB962C8B-B14F-4D97-AF65-F5344CB8AC3E}">
        <p14:creationId xmlns:p14="http://schemas.microsoft.com/office/powerpoint/2010/main" val="39581956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456981" rtl="0" eaLnBrk="1" fontAlgn="auto" latinLnBrk="0" hangingPunct="1">
              <a:lnSpc>
                <a:spcPct val="100000"/>
              </a:lnSpc>
              <a:spcBef>
                <a:spcPts val="0"/>
              </a:spcBef>
              <a:spcAft>
                <a:spcPts val="0"/>
              </a:spcAft>
              <a:buClrTx/>
              <a:buSzTx/>
              <a:buFontTx/>
              <a:buNone/>
              <a:tabLst/>
              <a:defRPr/>
            </a:pPr>
            <a:r>
              <a:rPr lang="en-US" dirty="0" err="1" smtClean="0"/>
              <a:t>Wieczorek</a:t>
            </a:r>
            <a:r>
              <a:rPr lang="en-US" dirty="0" smtClean="0"/>
              <a:t>, John; D. Bloom, R. </a:t>
            </a:r>
            <a:r>
              <a:rPr lang="en-US" dirty="0" err="1" smtClean="0"/>
              <a:t>Guralnick</a:t>
            </a:r>
            <a:r>
              <a:rPr lang="en-US" dirty="0" smtClean="0"/>
              <a:t>, S. Blum, M. </a:t>
            </a:r>
            <a:r>
              <a:rPr lang="en-US" dirty="0" err="1" smtClean="0"/>
              <a:t>Döring</a:t>
            </a:r>
            <a:r>
              <a:rPr lang="en-US" dirty="0" smtClean="0"/>
              <a:t>, R. De Giovanni, T. Robertson, and D. </a:t>
            </a:r>
            <a:r>
              <a:rPr lang="en-US" dirty="0" err="1" smtClean="0"/>
              <a:t>Vieglais</a:t>
            </a:r>
            <a:r>
              <a:rPr lang="en-US" dirty="0" smtClean="0"/>
              <a:t> (2012) Darwin Core: An Evolving Community-Developed Biodiversity Data Standard. </a:t>
            </a:r>
            <a:r>
              <a:rPr lang="en-US" dirty="0" err="1" smtClean="0"/>
              <a:t>PLoS</a:t>
            </a:r>
            <a:r>
              <a:rPr lang="en-US" dirty="0" smtClean="0"/>
              <a:t> ONE 7(1): e29715. doi:10.1371/journal.pone.0029715</a:t>
            </a:r>
          </a:p>
          <a:p>
            <a:pPr marL="0" marR="0" lvl="0" indent="0" algn="l" defTabSz="457200" rtl="0" eaLnBrk="1" fontAlgn="auto" latinLnBrk="0" hangingPunct="1">
              <a:lnSpc>
                <a:spcPct val="100000"/>
              </a:lnSpc>
              <a:spcBef>
                <a:spcPts val="0"/>
              </a:spcBef>
              <a:spcAft>
                <a:spcPts val="0"/>
              </a:spcAft>
              <a:buClrTx/>
              <a:buSzTx/>
              <a:buFontTx/>
              <a:buNone/>
              <a:tabLst/>
              <a:defRPr/>
            </a:pPr>
            <a:r>
              <a:rPr lang="en" sz="1200" dirty="0" smtClean="0">
                <a:solidFill>
                  <a:srgbClr val="000000"/>
                </a:solidFill>
              </a:rPr>
              <a:t>It includes a glossary of terms intended </a:t>
            </a:r>
            <a:r>
              <a:rPr lang="en" sz="1200" b="1" i="1" dirty="0" smtClean="0">
                <a:solidFill>
                  <a:srgbClr val="000000"/>
                </a:solidFill>
              </a:rPr>
              <a:t>to facilitate the sharing of information about biological diversity</a:t>
            </a:r>
            <a:r>
              <a:rPr lang="en" sz="1200" dirty="0" smtClean="0">
                <a:solidFill>
                  <a:srgbClr val="000000"/>
                </a:solidFill>
              </a:rPr>
              <a:t> by providing reference definitions, examples, and commentaries.  </a:t>
            </a:r>
            <a:endParaRPr lang="en-US" sz="1200" dirty="0" smtClean="0">
              <a:solidFill>
                <a:srgbClr val="000000"/>
              </a:solidFill>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 sz="1200" dirty="0" smtClean="0">
                <a:solidFill>
                  <a:srgbClr val="000000"/>
                </a:solidFill>
              </a:rPr>
              <a:t>It is primarily based on taxa, their occurrence in nature as documented by observations, specimens, and samples, and related information.</a:t>
            </a:r>
            <a:endParaRPr lang="en-US" sz="1200" dirty="0" smtClean="0"/>
          </a:p>
          <a:p>
            <a:pPr marL="0" marR="0" indent="0" algn="l" defTabSz="456981"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DABFD58D-0D0D-C34E-9388-ABE2C429350B}" type="slidenum">
              <a:rPr lang="en-US" smtClean="0"/>
              <a:t>7</a:t>
            </a:fld>
            <a:endParaRPr lang="en-US"/>
          </a:p>
        </p:txBody>
      </p:sp>
    </p:spTree>
    <p:extLst>
      <p:ext uri="{BB962C8B-B14F-4D97-AF65-F5344CB8AC3E}">
        <p14:creationId xmlns:p14="http://schemas.microsoft.com/office/powerpoint/2010/main" val="4013745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GB" dirty="0">
                <a:latin typeface="Calibri" charset="0"/>
              </a:rPr>
              <a:t>Darwin Core, http://rs.tdwg.org/dwc/terms</a:t>
            </a:r>
            <a:r>
              <a:rPr lang="en-GB" dirty="0" smtClean="0">
                <a:latin typeface="Calibri" charset="0"/>
              </a:rPr>
              <a:t>/</a:t>
            </a:r>
          </a:p>
          <a:p>
            <a:pPr eaLnBrk="1" hangingPunct="1">
              <a:spcBef>
                <a:spcPct val="0"/>
              </a:spcBef>
            </a:pPr>
            <a:r>
              <a:rPr lang="en-GB" dirty="0" err="1" smtClean="0">
                <a:latin typeface="Calibri" charset="0"/>
              </a:rPr>
              <a:t>basisOfRecord</a:t>
            </a:r>
            <a:r>
              <a:rPr lang="en-GB" dirty="0" smtClean="0">
                <a:latin typeface="Calibri" charset="0"/>
              </a:rPr>
              <a:t> is mandatory (red)</a:t>
            </a:r>
          </a:p>
          <a:p>
            <a:pPr eaLnBrk="1" hangingPunct="1">
              <a:spcBef>
                <a:spcPct val="0"/>
              </a:spcBef>
            </a:pPr>
            <a:r>
              <a:rPr lang="en-GB" dirty="0" smtClean="0">
                <a:latin typeface="Calibri" charset="0"/>
              </a:rPr>
              <a:t>Identifier ID terms in blue</a:t>
            </a:r>
          </a:p>
          <a:p>
            <a:pPr eaLnBrk="1" hangingPunct="1">
              <a:spcBef>
                <a:spcPct val="0"/>
              </a:spcBef>
            </a:pPr>
            <a:r>
              <a:rPr lang="en-GB" dirty="0" smtClean="0">
                <a:latin typeface="Calibri" charset="0"/>
              </a:rPr>
              <a:t>Other</a:t>
            </a:r>
            <a:r>
              <a:rPr lang="en-GB" baseline="0" dirty="0" smtClean="0">
                <a:latin typeface="Calibri" charset="0"/>
              </a:rPr>
              <a:t> i</a:t>
            </a:r>
            <a:r>
              <a:rPr lang="en-GB" dirty="0" smtClean="0">
                <a:latin typeface="Calibri" charset="0"/>
              </a:rPr>
              <a:t>mportant terms in green</a:t>
            </a:r>
          </a:p>
          <a:p>
            <a:pPr eaLnBrk="1" hangingPunct="1">
              <a:spcBef>
                <a:spcPct val="0"/>
              </a:spcBef>
            </a:pPr>
            <a:endParaRPr lang="en-GB" dirty="0">
              <a:latin typeface="Calibri" charset="0"/>
            </a:endParaRPr>
          </a:p>
        </p:txBody>
      </p:sp>
      <p:sp>
        <p:nvSpPr>
          <p:cNvPr id="276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7A3E225-C1F0-2D47-8AF5-A5537DE11FAE}" type="slidenum">
              <a:rPr lang="en-US" sz="1200"/>
              <a:pPr eaLnBrk="1" hangingPunct="1"/>
              <a:t>8</a:t>
            </a:fld>
            <a:endParaRPr lang="en-US" sz="120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5325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atin typeface="Arial" charset="0"/>
              </a:rPr>
              <a:t>http://code.google.com/p/gbif-ecat/wiki/DwCArchive</a:t>
            </a:r>
          </a:p>
        </p:txBody>
      </p:sp>
      <p:sp>
        <p:nvSpPr>
          <p:cNvPr id="5325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89013" eaLnBrk="0" hangingPunct="0">
              <a:defRPr sz="2400">
                <a:solidFill>
                  <a:schemeClr val="tx1"/>
                </a:solidFill>
                <a:latin typeface="Arial" charset="0"/>
                <a:ea typeface="ＭＳ Ｐゴシック" charset="0"/>
                <a:cs typeface="ＭＳ Ｐゴシック" charset="0"/>
              </a:defRPr>
            </a:lvl1pPr>
            <a:lvl2pPr marL="742950" indent="-285750" defTabSz="989013" eaLnBrk="0" hangingPunct="0">
              <a:defRPr sz="2400">
                <a:solidFill>
                  <a:schemeClr val="tx1"/>
                </a:solidFill>
                <a:latin typeface="Arial" charset="0"/>
                <a:ea typeface="ＭＳ Ｐゴシック" charset="0"/>
              </a:defRPr>
            </a:lvl2pPr>
            <a:lvl3pPr marL="1143000" indent="-228600" defTabSz="989013" eaLnBrk="0" hangingPunct="0">
              <a:defRPr sz="2400">
                <a:solidFill>
                  <a:schemeClr val="tx1"/>
                </a:solidFill>
                <a:latin typeface="Arial" charset="0"/>
                <a:ea typeface="ＭＳ Ｐゴシック" charset="0"/>
              </a:defRPr>
            </a:lvl3pPr>
            <a:lvl4pPr marL="1600200" indent="-228600" defTabSz="989013" eaLnBrk="0" hangingPunct="0">
              <a:defRPr sz="2400">
                <a:solidFill>
                  <a:schemeClr val="tx1"/>
                </a:solidFill>
                <a:latin typeface="Arial" charset="0"/>
                <a:ea typeface="ＭＳ Ｐゴシック" charset="0"/>
              </a:defRPr>
            </a:lvl4pPr>
            <a:lvl5pPr marL="2057400" indent="-228600" defTabSz="989013" eaLnBrk="0" hangingPunct="0">
              <a:defRPr sz="2400">
                <a:solidFill>
                  <a:schemeClr val="tx1"/>
                </a:solidFill>
                <a:latin typeface="Arial" charset="0"/>
                <a:ea typeface="ＭＳ Ｐゴシック" charset="0"/>
              </a:defRPr>
            </a:lvl5pPr>
            <a:lvl6pPr marL="2514600" indent="-228600" defTabSz="9890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890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890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890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952D927-C9CA-BD46-80C4-5B6FA3E899B0}" type="slidenum">
              <a:rPr lang="en-GB" sz="1400"/>
              <a:pPr eaLnBrk="1" hangingPunct="1"/>
              <a:t>9</a:t>
            </a:fld>
            <a:endParaRPr lang="en-GB" sz="140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 &amp; Modified</a:t>
            </a:r>
            <a:r>
              <a:rPr lang="en-US"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10</a:t>
            </a:fld>
            <a:endParaRPr lang="en-US"/>
          </a:p>
        </p:txBody>
      </p:sp>
    </p:spTree>
    <p:extLst>
      <p:ext uri="{BB962C8B-B14F-4D97-AF65-F5344CB8AC3E}">
        <p14:creationId xmlns:p14="http://schemas.microsoft.com/office/powerpoint/2010/main" val="12024110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11</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 &amp; Modified</a:t>
            </a:r>
            <a:r>
              <a:rPr lang="en-US"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smtClean="0"/>
          </a:p>
          <a:p>
            <a:r>
              <a:rPr lang="en-US" dirty="0" smtClean="0"/>
              <a:t>Review of the data types for publishing (http://www.gbif.org/publishing-data/</a:t>
            </a:r>
            <a:r>
              <a:rPr lang="en-US" dirty="0" err="1" smtClean="0"/>
              <a:t>summary#datatypes</a:t>
            </a:r>
            <a:r>
              <a:rPr lang="en-US" dirty="0" smtClean="0"/>
              <a:t>).</a:t>
            </a:r>
          </a:p>
          <a:p>
            <a:r>
              <a:rPr lang="en-US" dirty="0" smtClean="0"/>
              <a:t>--</a:t>
            </a:r>
          </a:p>
          <a:p>
            <a:r>
              <a:rPr lang="en-US" dirty="0" smtClean="0"/>
              <a:t>GBIF now deals with four types of biodiversity data:</a:t>
            </a:r>
          </a:p>
          <a:p>
            <a:r>
              <a:rPr lang="en-US" dirty="0" smtClean="0"/>
              <a:t>Occurrences (observations, specimens </a:t>
            </a:r>
            <a:r>
              <a:rPr lang="en-US" dirty="0" err="1" smtClean="0"/>
              <a:t>etc</a:t>
            </a:r>
            <a:r>
              <a:rPr lang="en-US" dirty="0" smtClean="0"/>
              <a:t>)</a:t>
            </a:r>
          </a:p>
          <a:p>
            <a:r>
              <a:rPr lang="en-US" dirty="0" smtClean="0"/>
              <a:t>Checklists (names)</a:t>
            </a:r>
          </a:p>
          <a:p>
            <a:r>
              <a:rPr lang="en-US" dirty="0" smtClean="0"/>
              <a:t>Metadata (data about data) - http://www.gbif.org/dataset/</a:t>
            </a:r>
            <a:r>
              <a:rPr lang="en-US" dirty="0" err="1" smtClean="0"/>
              <a:t>search?type</a:t>
            </a:r>
            <a:r>
              <a:rPr lang="en-US" dirty="0" smtClean="0"/>
              <a:t>=METADATA</a:t>
            </a:r>
          </a:p>
          <a:p>
            <a:r>
              <a:rPr lang="en-US" dirty="0" smtClean="0"/>
              <a:t>--</a:t>
            </a:r>
          </a:p>
          <a:p>
            <a:r>
              <a:rPr lang="en-US" dirty="0" smtClean="0"/>
              <a:t>Occurrences are records that document a 'collection event'—evidence that a particular, named organism was found at a particular time and place. Also known as primary biodiversity data, occurrences document the 'what, where, when, how and by whom' of our exploration of the planet's species. An occurrence record can be based on an observation in the field, vouchered (labeled) specimen in a museum or herbarium, or other evidence. </a:t>
            </a:r>
          </a:p>
          <a:p>
            <a:r>
              <a:rPr lang="en-US" dirty="0" smtClean="0"/>
              <a:t>Checklists are lists of scientific names of organisms grouped into taxonomic hierarchies. They serve two main functions: first, they provide data that help to enrich information about particular species, for example by including them on national checklists, and on lists of invasive or threatened species; and they provide taxonomic 'backbones' around which species information can be organized.</a:t>
            </a:r>
          </a:p>
          <a:p>
            <a:r>
              <a:rPr lang="en-US" dirty="0" smtClean="0"/>
              <a:t>Metadata are structured descriptions of datasets giving essential details such as the geographic and taxonomic scope of the data, methods of collection or observation, contact details and citation requirements. They help to give context to datasets and enable users to assess whether data are fit for use in a particular research project or application.</a:t>
            </a:r>
          </a:p>
          <a:p>
            <a:r>
              <a:rPr lang="en-US" dirty="0" smtClean="0"/>
              <a:t>--</a:t>
            </a:r>
          </a:p>
        </p:txBody>
      </p:sp>
      <p:sp>
        <p:nvSpPr>
          <p:cNvPr id="4" name="Slide Number Placeholder 3"/>
          <p:cNvSpPr>
            <a:spLocks noGrp="1"/>
          </p:cNvSpPr>
          <p:nvPr>
            <p:ph type="sldNum" sz="quarter" idx="10"/>
          </p:nvPr>
        </p:nvSpPr>
        <p:spPr/>
        <p:txBody>
          <a:bodyPr/>
          <a:lstStyle/>
          <a:p>
            <a:fld id="{37A0329C-91F7-CD43-B485-EB526DB269DE}" type="slidenum">
              <a:rPr lang="en-US" smtClean="0"/>
              <a:t>12</a:t>
            </a:fld>
            <a:endParaRPr lang="en-US"/>
          </a:p>
        </p:txBody>
      </p:sp>
    </p:spTree>
    <p:extLst>
      <p:ext uri="{BB962C8B-B14F-4D97-AF65-F5344CB8AC3E}">
        <p14:creationId xmlns:p14="http://schemas.microsoft.com/office/powerpoint/2010/main" val="14815586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a:t>
            </a:r>
          </a:p>
          <a:p>
            <a:r>
              <a:rPr lang="en-US" dirty="0" smtClean="0"/>
              <a:t>introduce the need/push for sample-based datasets (introduction of the event core) (http://www.gbif.org/page/82105) - released</a:t>
            </a:r>
            <a:r>
              <a:rPr lang="en-US" baseline="0" dirty="0" smtClean="0"/>
              <a:t> March 24, 2015</a:t>
            </a:r>
            <a:endParaRPr lang="en-US" dirty="0" smtClean="0"/>
          </a:p>
          <a:p>
            <a:r>
              <a:rPr lang="en-US" dirty="0" smtClean="0"/>
              <a:t>beyond “presence only” data  -- more quantitative information used in other areas of scientific discovery and research, particularly ecological monitoring and assessment.</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Sample-based data (ecological monitoring and assessment data)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Sample-based data are records from thousands of different kinds of environmental, ecological, and natural resource monitoring and assessment investigations. These events range from one-off surveys to ongoing monitoring and includes activities like freshwater and marine sampling, plant cover and vegetation plots, and citizen science bird counts, among others.</a:t>
            </a:r>
          </a:p>
        </p:txBody>
      </p:sp>
      <p:sp>
        <p:nvSpPr>
          <p:cNvPr id="4" name="Slide Number Placeholder 3"/>
          <p:cNvSpPr>
            <a:spLocks noGrp="1"/>
          </p:cNvSpPr>
          <p:nvPr>
            <p:ph type="sldNum" sz="quarter" idx="10"/>
          </p:nvPr>
        </p:nvSpPr>
        <p:spPr/>
        <p:txBody>
          <a:bodyPr/>
          <a:lstStyle/>
          <a:p>
            <a:fld id="{37A0329C-91F7-CD43-B485-EB526DB269DE}" type="slidenum">
              <a:rPr lang="en-US" smtClean="0"/>
              <a:t>13</a:t>
            </a:fld>
            <a:endParaRPr lang="en-US"/>
          </a:p>
        </p:txBody>
      </p:sp>
    </p:spTree>
    <p:extLst>
      <p:ext uri="{BB962C8B-B14F-4D97-AF65-F5344CB8AC3E}">
        <p14:creationId xmlns:p14="http://schemas.microsoft.com/office/powerpoint/2010/main" val="15673932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dirty="0" smtClean="0"/>
              <a:t>Slide source: GB23 Nodes Madagascar October 2015</a:t>
            </a:r>
            <a:endParaRPr lang="en-US" dirty="0"/>
          </a:p>
        </p:txBody>
      </p:sp>
      <p:sp>
        <p:nvSpPr>
          <p:cNvPr id="4" name="Slide Number Placeholder 3"/>
          <p:cNvSpPr>
            <a:spLocks noGrp="1"/>
          </p:cNvSpPr>
          <p:nvPr>
            <p:ph type="sldNum" sz="quarter" idx="10"/>
          </p:nvPr>
        </p:nvSpPr>
        <p:spPr/>
        <p:txBody>
          <a:bodyPr/>
          <a:lstStyle/>
          <a:p>
            <a:fld id="{AD843E0C-7FAE-431A-A3F6-660C0A651BF6}" type="slidenum">
              <a:rPr lang="en-US" smtClean="0"/>
              <a:t>14</a:t>
            </a:fld>
            <a:endParaRPr lang="en-US"/>
          </a:p>
        </p:txBody>
      </p:sp>
    </p:spTree>
    <p:extLst>
      <p:ext uri="{BB962C8B-B14F-4D97-AF65-F5344CB8AC3E}">
        <p14:creationId xmlns:p14="http://schemas.microsoft.com/office/powerpoint/2010/main" val="9131011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rs.gbif.org</a:t>
            </a:r>
            <a:r>
              <a:rPr lang="en-US" dirty="0" smtClean="0"/>
              <a:t>/extension/</a:t>
            </a:r>
          </a:p>
          <a:p>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 &amp; modified from </a:t>
            </a:r>
            <a:r>
              <a:rPr lang="en-US" sz="800" kern="1200" dirty="0" smtClean="0">
                <a:solidFill>
                  <a:schemeClr val="tx1"/>
                </a:solidFill>
                <a:latin typeface="+mn-lt"/>
                <a:ea typeface="+mn-ea"/>
                <a:cs typeface="+mn-cs"/>
              </a:rPr>
              <a:t>Standards and sharing complex primary biodiversity data; </a:t>
            </a:r>
            <a:r>
              <a:rPr lang="en-US" sz="800" i="1" kern="1200" dirty="0" smtClean="0">
                <a:solidFill>
                  <a:schemeClr val="tx1"/>
                </a:solidFill>
                <a:latin typeface="+mn-lt"/>
                <a:ea typeface="+mn-ea"/>
                <a:cs typeface="+mn-cs"/>
              </a:rPr>
              <a:t>and what is an extension anyway? ~ </a:t>
            </a:r>
            <a:r>
              <a:rPr lang="en-US" sz="1200" dirty="0" smtClean="0">
                <a:solidFill>
                  <a:srgbClr val="000000"/>
                </a:solidFill>
                <a:latin typeface="Cambria" panose="02040503050406030204" pitchFamily="18" charset="0"/>
              </a:rPr>
              <a:t>Deb Paul ~ Data Sharing, Data Standards, and Demystifying the IPT Workshop – Day 1, Jan. 13, 2015 ~ Gainesville,</a:t>
            </a:r>
            <a:r>
              <a:rPr lang="en-US" sz="1200" baseline="0" dirty="0" smtClean="0">
                <a:solidFill>
                  <a:srgbClr val="000000"/>
                </a:solidFill>
                <a:latin typeface="Cambria" panose="02040503050406030204" pitchFamily="18" charset="0"/>
              </a:rPr>
              <a:t> FL</a:t>
            </a:r>
            <a:endParaRPr lang="en-US" sz="1200" dirty="0" smtClean="0">
              <a:latin typeface="Cambria" panose="02040503050406030204" pitchFamily="18" charset="0"/>
            </a:endParaRPr>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15</a:t>
            </a:fld>
            <a:endParaRPr lang="en-US"/>
          </a:p>
        </p:txBody>
      </p:sp>
    </p:spTree>
    <p:extLst>
      <p:ext uri="{BB962C8B-B14F-4D97-AF65-F5344CB8AC3E}">
        <p14:creationId xmlns:p14="http://schemas.microsoft.com/office/powerpoint/2010/main" val="39852354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Darwin</a:t>
            </a:r>
            <a:r>
              <a:rPr lang="en-US" baseline="0" dirty="0" smtClean="0"/>
              <a:t> Core Archive (DwC-A) extensions under development. Controlled terminologies for the </a:t>
            </a:r>
            <a:r>
              <a:rPr lang="en-US" baseline="0" dirty="0" err="1" smtClean="0"/>
              <a:t>DwC</a:t>
            </a:r>
            <a:r>
              <a:rPr lang="en-US" baseline="0" dirty="0" smtClean="0"/>
              <a:t>-As.</a:t>
            </a:r>
            <a:endParaRPr lang="en-US" dirty="0"/>
          </a:p>
        </p:txBody>
      </p:sp>
      <p:sp>
        <p:nvSpPr>
          <p:cNvPr id="4" name="Slide Number Placeholder 3"/>
          <p:cNvSpPr>
            <a:spLocks noGrp="1"/>
          </p:cNvSpPr>
          <p:nvPr>
            <p:ph type="sldNum" sz="quarter" idx="10"/>
          </p:nvPr>
        </p:nvSpPr>
        <p:spPr/>
        <p:txBody>
          <a:bodyPr/>
          <a:lstStyle/>
          <a:p>
            <a:fld id="{F7ECC5F5-191B-C64C-B534-05ED1908B88E}" type="slidenum">
              <a:rPr lang="en-GB" smtClean="0"/>
              <a:pPr/>
              <a:t>16</a:t>
            </a:fld>
            <a:endParaRPr lang="en-GB"/>
          </a:p>
        </p:txBody>
      </p:sp>
    </p:spTree>
    <p:extLst>
      <p:ext uri="{BB962C8B-B14F-4D97-AF65-F5344CB8AC3E}">
        <p14:creationId xmlns:p14="http://schemas.microsoft.com/office/powerpoint/2010/main" val="40917402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Darwin</a:t>
            </a:r>
            <a:r>
              <a:rPr lang="en-US" baseline="0" dirty="0" smtClean="0"/>
              <a:t> Core Archive (DwC-A) controlled value vocabularies under development. Controlled values for terms included in the </a:t>
            </a:r>
            <a:r>
              <a:rPr lang="en-US" baseline="0" dirty="0" err="1" smtClean="0"/>
              <a:t>DwC</a:t>
            </a:r>
            <a:r>
              <a:rPr lang="en-US" baseline="0" dirty="0" smtClean="0"/>
              <a:t>-As.</a:t>
            </a:r>
            <a:endParaRPr lang="en-US" dirty="0" smtClean="0"/>
          </a:p>
          <a:p>
            <a:endParaRPr lang="en-US" dirty="0"/>
          </a:p>
        </p:txBody>
      </p:sp>
      <p:sp>
        <p:nvSpPr>
          <p:cNvPr id="4" name="Slide Number Placeholder 3"/>
          <p:cNvSpPr>
            <a:spLocks noGrp="1"/>
          </p:cNvSpPr>
          <p:nvPr>
            <p:ph type="sldNum" sz="quarter" idx="10"/>
          </p:nvPr>
        </p:nvSpPr>
        <p:spPr/>
        <p:txBody>
          <a:bodyPr/>
          <a:lstStyle/>
          <a:p>
            <a:fld id="{F7ECC5F5-191B-C64C-B534-05ED1908B88E}" type="slidenum">
              <a:rPr lang="en-GB" smtClean="0"/>
              <a:pPr/>
              <a:t>17</a:t>
            </a:fld>
            <a:endParaRPr lang="en-GB"/>
          </a:p>
        </p:txBody>
      </p:sp>
    </p:spTree>
    <p:extLst>
      <p:ext uri="{BB962C8B-B14F-4D97-AF65-F5344CB8AC3E}">
        <p14:creationId xmlns:p14="http://schemas.microsoft.com/office/powerpoint/2010/main" val="101379404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 &amp; Modified</a:t>
            </a:r>
            <a:r>
              <a:rPr lang="en-US"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18</a:t>
            </a:fld>
            <a:endParaRPr lang="en-US"/>
          </a:p>
        </p:txBody>
      </p:sp>
    </p:spTree>
    <p:extLst>
      <p:ext uri="{BB962C8B-B14F-4D97-AF65-F5344CB8AC3E}">
        <p14:creationId xmlns:p14="http://schemas.microsoft.com/office/powerpoint/2010/main" val="245905819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 &amp; Modified</a:t>
            </a:r>
            <a:r>
              <a:rPr lang="en-US"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19</a:t>
            </a:fld>
            <a:endParaRPr lang="en-US"/>
          </a:p>
        </p:txBody>
      </p:sp>
    </p:spTree>
    <p:extLst>
      <p:ext uri="{BB962C8B-B14F-4D97-AF65-F5344CB8AC3E}">
        <p14:creationId xmlns:p14="http://schemas.microsoft.com/office/powerpoint/2010/main" val="24870393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 &amp; Modified</a:t>
            </a:r>
            <a:r>
              <a:rPr lang="en-US"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20</a:t>
            </a:fld>
            <a:endParaRPr lang="en-US"/>
          </a:p>
        </p:txBody>
      </p:sp>
    </p:spTree>
    <p:extLst>
      <p:ext uri="{BB962C8B-B14F-4D97-AF65-F5344CB8AC3E}">
        <p14:creationId xmlns:p14="http://schemas.microsoft.com/office/powerpoint/2010/main" val="18980560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21</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http://www.gbif.org/</a:t>
            </a:r>
            <a:r>
              <a:rPr lang="en-US" dirty="0" err="1" smtClean="0"/>
              <a:t>resources?f</a:t>
            </a:r>
            <a:r>
              <a:rPr lang="en-US" dirty="0" smtClean="0"/>
              <a:t>[0]=gr_purpose%3A955</a:t>
            </a:r>
          </a:p>
          <a:p>
            <a:r>
              <a:rPr lang="en-US" dirty="0" smtClean="0"/>
              <a:t>http://www.gbif.org/</a:t>
            </a:r>
            <a:r>
              <a:rPr lang="en-US" dirty="0" err="1" smtClean="0"/>
              <a:t>resources?f</a:t>
            </a:r>
            <a:r>
              <a:rPr lang="en-US" dirty="0" smtClean="0"/>
              <a:t>[0]=gr_purpose%3A955&amp;f[1]=gr_language%3A971&amp;f[2]=gr_resource_type%3A895&amp;f[3]=gr_resource_type%3A1010&amp;searched=1</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23</a:t>
            </a:fld>
            <a:endParaRPr lang="en-US"/>
          </a:p>
        </p:txBody>
      </p:sp>
    </p:spTree>
    <p:extLst>
      <p:ext uri="{BB962C8B-B14F-4D97-AF65-F5344CB8AC3E}">
        <p14:creationId xmlns:p14="http://schemas.microsoft.com/office/powerpoint/2010/main" val="13666550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Photo CC-BY Dag Endresen, June 2014, Jade Philips collecting tissue samples for DNA analysis of crop wild relatives at </a:t>
            </a:r>
            <a:r>
              <a:rPr lang="en-US" dirty="0" err="1" smtClean="0"/>
              <a:t>Hovedøya</a:t>
            </a:r>
            <a:r>
              <a:rPr lang="en-US" baseline="0" dirty="0" smtClean="0"/>
              <a:t> in</a:t>
            </a:r>
            <a:r>
              <a:rPr lang="en-US" dirty="0" smtClean="0"/>
              <a:t> Oslo</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24</a:t>
            </a:fld>
            <a:endParaRPr lang="en-US"/>
          </a:p>
        </p:txBody>
      </p:sp>
    </p:spTree>
    <p:extLst>
      <p:ext uri="{BB962C8B-B14F-4D97-AF65-F5344CB8AC3E}">
        <p14:creationId xmlns:p14="http://schemas.microsoft.com/office/powerpoint/2010/main" val="10357599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http://www.gbif.org/publishing-data/request-endorsement#/intro</a:t>
            </a:r>
          </a:p>
        </p:txBody>
      </p:sp>
      <p:sp>
        <p:nvSpPr>
          <p:cNvPr id="4" name="Slide Number Placeholder 3"/>
          <p:cNvSpPr>
            <a:spLocks noGrp="1"/>
          </p:cNvSpPr>
          <p:nvPr>
            <p:ph type="sldNum" sz="quarter" idx="10"/>
          </p:nvPr>
        </p:nvSpPr>
        <p:spPr/>
        <p:txBody>
          <a:bodyPr/>
          <a:lstStyle/>
          <a:p>
            <a:fld id="{37A0329C-91F7-CD43-B485-EB526DB269DE}" type="slidenum">
              <a:rPr lang="en-US" smtClean="0"/>
              <a:t>25</a:t>
            </a:fld>
            <a:endParaRPr lang="en-US"/>
          </a:p>
        </p:txBody>
      </p:sp>
    </p:spTree>
    <p:extLst>
      <p:ext uri="{BB962C8B-B14F-4D97-AF65-F5344CB8AC3E}">
        <p14:creationId xmlns:p14="http://schemas.microsoft.com/office/powerpoint/2010/main" val="32827023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358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2498FCC-60D3-9948-B5D7-15CF44BB475F}" type="slidenum">
              <a:rPr lang="en-US" sz="1200"/>
              <a:pPr eaLnBrk="1" hangingPunct="1"/>
              <a:t>26</a:t>
            </a:fld>
            <a:endParaRPr 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Slide Image Placeholder 1"/>
          <p:cNvSpPr>
            <a:spLocks noGrp="1" noRot="1" noChangeAspec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5842"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numCol="1" anchor="t" anchorCtr="0" compatLnSpc="1">
            <a:prstTxWarp prst="textNoShape">
              <a:avLst/>
            </a:prstTxWarp>
          </a:bodyPr>
          <a:lstStyle/>
          <a:p>
            <a:endParaRPr lang="en-US">
              <a:latin typeface="Calibri" charset="0"/>
            </a:endParaRPr>
          </a:p>
        </p:txBody>
      </p:sp>
      <p:sp>
        <p:nvSpPr>
          <p:cNvPr id="35843"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2498FCC-60D3-9948-B5D7-15CF44BB475F}" type="slidenum">
              <a:rPr lang="en-US" sz="1200"/>
              <a:pPr eaLnBrk="1" hangingPunct="1"/>
              <a:t>27</a:t>
            </a:fld>
            <a:endParaRPr lang="en-US" sz="120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0"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atin typeface="Calibri" charset="0"/>
              </a:rPr>
              <a:t>Illustration from the GBIF annual report 2009, page 47.</a:t>
            </a:r>
          </a:p>
        </p:txBody>
      </p:sp>
      <p:sp>
        <p:nvSpPr>
          <p:cNvPr id="37891"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455613" eaLnBrk="0" hangingPunct="0">
              <a:defRPr sz="2400">
                <a:solidFill>
                  <a:schemeClr val="tx1"/>
                </a:solidFill>
                <a:latin typeface="Arial" charset="0"/>
                <a:ea typeface="ＭＳ Ｐゴシック" charset="0"/>
                <a:cs typeface="ＭＳ Ｐゴシック" charset="0"/>
              </a:defRPr>
            </a:lvl1pPr>
            <a:lvl2pPr marL="742950" indent="-285750" defTabSz="455613" eaLnBrk="0" hangingPunct="0">
              <a:defRPr sz="2400">
                <a:solidFill>
                  <a:schemeClr val="tx1"/>
                </a:solidFill>
                <a:latin typeface="Arial" charset="0"/>
                <a:ea typeface="ＭＳ Ｐゴシック" charset="0"/>
              </a:defRPr>
            </a:lvl2pPr>
            <a:lvl3pPr marL="1143000" indent="-228600" defTabSz="455613" eaLnBrk="0" hangingPunct="0">
              <a:defRPr sz="2400">
                <a:solidFill>
                  <a:schemeClr val="tx1"/>
                </a:solidFill>
                <a:latin typeface="Arial" charset="0"/>
                <a:ea typeface="ＭＳ Ｐゴシック" charset="0"/>
              </a:defRPr>
            </a:lvl3pPr>
            <a:lvl4pPr marL="1600200" indent="-228600" defTabSz="455613" eaLnBrk="0" hangingPunct="0">
              <a:defRPr sz="2400">
                <a:solidFill>
                  <a:schemeClr val="tx1"/>
                </a:solidFill>
                <a:latin typeface="Arial" charset="0"/>
                <a:ea typeface="ＭＳ Ｐゴシック" charset="0"/>
              </a:defRPr>
            </a:lvl4pPr>
            <a:lvl5pPr marL="2057400" indent="-228600" defTabSz="455613"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781A911-7602-3C48-A726-9350DC49FD1F}" type="slidenum">
              <a:rPr lang="en-US" sz="1200"/>
              <a:pPr eaLnBrk="1" hangingPunct="1"/>
              <a:t>28</a:t>
            </a:fld>
            <a:endParaRPr lang="en-US" sz="120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http://www.gbif.org/resource/80635</a:t>
            </a:r>
          </a:p>
          <a:p>
            <a:r>
              <a:rPr lang="en-US" dirty="0" smtClean="0"/>
              <a:t>http://www.gbif.org/publishing-data/summary</a:t>
            </a:r>
          </a:p>
          <a:p>
            <a:r>
              <a:rPr lang="en-US" dirty="0" smtClean="0"/>
              <a:t>http://www.gbif.org/publishing-data/request-endorsement#/intro</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29</a:t>
            </a:fld>
            <a:endParaRPr lang="en-US"/>
          </a:p>
        </p:txBody>
      </p:sp>
    </p:spTree>
    <p:extLst>
      <p:ext uri="{BB962C8B-B14F-4D97-AF65-F5344CB8AC3E}">
        <p14:creationId xmlns:p14="http://schemas.microsoft.com/office/powerpoint/2010/main" val="36667929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 &amp; modified </a:t>
            </a:r>
            <a:r>
              <a:rPr lang="en-US" baseline="0" dirty="0" smtClean="0"/>
              <a:t>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smtClean="0"/>
          </a:p>
          <a:p>
            <a:r>
              <a:rPr lang="en-US" dirty="0" smtClean="0"/>
              <a:t>--</a:t>
            </a:r>
          </a:p>
          <a:p>
            <a:r>
              <a:rPr lang="en-US" dirty="0" smtClean="0"/>
              <a:t>IPT currently under development with</a:t>
            </a:r>
            <a:r>
              <a:rPr lang="en-US" baseline="0" dirty="0" smtClean="0"/>
              <a:t> future planned updates</a:t>
            </a:r>
            <a:endParaRPr lang="en-US" dirty="0" smtClean="0"/>
          </a:p>
          <a:p>
            <a:r>
              <a:rPr lang="en-US" dirty="0" smtClean="0"/>
              <a:t>Web tools and templates for excel tools were contracted for development in ???? And</a:t>
            </a:r>
            <a:r>
              <a:rPr lang="en-US" baseline="0" dirty="0" smtClean="0"/>
              <a:t> have not been updated since then.</a:t>
            </a:r>
            <a:endParaRPr lang="en-US" dirty="0" smtClean="0"/>
          </a:p>
          <a:p>
            <a:r>
              <a:rPr lang="en-US" dirty="0" smtClean="0"/>
              <a:t>DiGIR protocol development ceased in 2006</a:t>
            </a:r>
          </a:p>
          <a:p>
            <a:r>
              <a:rPr lang="en-US" dirty="0" smtClean="0"/>
              <a:t>TAPIR protocol last updated in 2010</a:t>
            </a:r>
          </a:p>
          <a:p>
            <a:r>
              <a:rPr lang="en-US" dirty="0" err="1" smtClean="0"/>
              <a:t>BioCASE</a:t>
            </a:r>
            <a:r>
              <a:rPr lang="en-US" dirty="0" smtClean="0"/>
              <a:t> protocol</a:t>
            </a:r>
            <a:r>
              <a:rPr lang="en-US" baseline="0" dirty="0" smtClean="0"/>
              <a:t> last updated 2015</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30</a:t>
            </a:fld>
            <a:endParaRPr lang="en-US"/>
          </a:p>
        </p:txBody>
      </p:sp>
    </p:spTree>
    <p:extLst>
      <p:ext uri="{BB962C8B-B14F-4D97-AF65-F5344CB8AC3E}">
        <p14:creationId xmlns:p14="http://schemas.microsoft.com/office/powerpoint/2010/main" val="328871275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 &amp; modified </a:t>
            </a:r>
            <a:r>
              <a:rPr lang="en-US" baseline="0" dirty="0" smtClean="0"/>
              <a:t>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dirty="0" smtClean="0">
                <a:ea typeface="+mn-ea"/>
              </a:rPr>
              <a:t>Alberto González-Talaván</a:t>
            </a:r>
            <a:r>
              <a:rPr lang="en-US" baseline="30000" dirty="0" smtClean="0">
                <a:ea typeface="+mn-ea"/>
              </a:rPr>
              <a:t>1~</a:t>
            </a:r>
            <a:r>
              <a:rPr lang="en-US" baseline="0" dirty="0" smtClean="0">
                <a:ea typeface="+mn-ea"/>
              </a:rPr>
              <a:t> </a:t>
            </a:r>
            <a:r>
              <a:rPr lang="en-US" sz="1200" dirty="0" smtClean="0">
                <a:ea typeface="+mn-ea"/>
              </a:rPr>
              <a:t>Data Sharing, Data Standards, and Demystifying the IPT</a:t>
            </a:r>
            <a:r>
              <a:rPr lang="en-US" sz="1200" baseline="0" dirty="0" smtClean="0">
                <a:ea typeface="+mn-ea"/>
              </a:rPr>
              <a:t> ~ </a:t>
            </a:r>
            <a:r>
              <a:rPr lang="en-US" sz="1200" dirty="0" smtClean="0">
                <a:ea typeface="+mn-ea"/>
              </a:rPr>
              <a:t>Gainesville, FL, USA. 13 January 2015</a:t>
            </a:r>
            <a:endParaRPr lang="en-US" dirty="0" smtClean="0"/>
          </a:p>
          <a:p>
            <a:endParaRPr lang="en-US" dirty="0" smtClean="0"/>
          </a:p>
          <a:p>
            <a:r>
              <a:rPr lang="en-US" dirty="0" smtClean="0"/>
              <a:t>Ways to publish (strengths and weaknesses of each; include stats for numbers of datasets published via each way; how to identify what method was used when viewing datasets on </a:t>
            </a:r>
            <a:r>
              <a:rPr lang="en-US" dirty="0" err="1" smtClean="0"/>
              <a:t>gbif.org</a:t>
            </a:r>
            <a:r>
              <a:rPr lang="en-US" dirty="0" smtClean="0"/>
              <a:t>).</a:t>
            </a:r>
          </a:p>
          <a:p>
            <a:r>
              <a:rPr lang="en-US" dirty="0" smtClean="0"/>
              <a:t>(1)</a:t>
            </a:r>
            <a:r>
              <a:rPr lang="en-US" baseline="0" dirty="0" smtClean="0"/>
              <a:t> </a:t>
            </a:r>
            <a:r>
              <a:rPr lang="en-US" dirty="0" smtClean="0"/>
              <a:t>simple spreadsheets,</a:t>
            </a:r>
            <a:r>
              <a:rPr lang="en-US" baseline="0" dirty="0" smtClean="0"/>
              <a:t> (2) </a:t>
            </a:r>
            <a:r>
              <a:rPr lang="en-US" dirty="0" smtClean="0"/>
              <a:t>IPT,</a:t>
            </a:r>
            <a:r>
              <a:rPr lang="en-US" baseline="0" dirty="0" smtClean="0"/>
              <a:t> (3) </a:t>
            </a:r>
            <a:r>
              <a:rPr lang="en-US" dirty="0" smtClean="0"/>
              <a:t>custom-created </a:t>
            </a:r>
            <a:r>
              <a:rPr lang="en-US" dirty="0" err="1" smtClean="0"/>
              <a:t>DwCA</a:t>
            </a:r>
            <a:endParaRPr lang="en-US" dirty="0" smtClean="0"/>
          </a:p>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31</a:t>
            </a:fld>
            <a:endParaRPr lang="en-US"/>
          </a:p>
        </p:txBody>
      </p:sp>
    </p:spTree>
    <p:extLst>
      <p:ext uri="{BB962C8B-B14F-4D97-AF65-F5344CB8AC3E}">
        <p14:creationId xmlns:p14="http://schemas.microsoft.com/office/powerpoint/2010/main" val="13466072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4"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457200" eaLnBrk="1" hangingPunct="1">
              <a:lnSpc>
                <a:spcPct val="90000"/>
              </a:lnSpc>
              <a:spcBef>
                <a:spcPct val="0"/>
              </a:spcBef>
            </a:pPr>
            <a:r>
              <a:rPr lang="en-US" sz="1200" b="1">
                <a:latin typeface="Arial" charset="0"/>
              </a:rPr>
              <a:t>ICIS </a:t>
            </a:r>
            <a:r>
              <a:rPr lang="en-US" sz="1200">
                <a:latin typeface="Arial" charset="0"/>
              </a:rPr>
              <a:t>(International Crop Information System): http://www.icis.cgiar.org</a:t>
            </a:r>
          </a:p>
          <a:p>
            <a:pPr defTabSz="457200">
              <a:lnSpc>
                <a:spcPct val="90000"/>
              </a:lnSpc>
            </a:pPr>
            <a:r>
              <a:rPr lang="en-US" sz="1200" b="1">
                <a:latin typeface="Arial" charset="0"/>
              </a:rPr>
              <a:t>BioMOBY (2001) </a:t>
            </a:r>
            <a:r>
              <a:rPr lang="en-US" sz="2000">
                <a:latin typeface="Arial" charset="0"/>
                <a:hlinkClick r:id="rId3"/>
              </a:rPr>
              <a:t>http://biomoby.org</a:t>
            </a:r>
            <a:r>
              <a:rPr lang="en-US" sz="2000">
                <a:latin typeface="Arial" charset="0"/>
              </a:rPr>
              <a:t> </a:t>
            </a:r>
            <a:r>
              <a:rPr lang="en-US" sz="2200">
                <a:latin typeface="Arial" charset="0"/>
              </a:rPr>
              <a:t>, http://en.wikipedia.org/wiki/BioMOBY </a:t>
            </a:r>
            <a:endParaRPr lang="en-US" sz="2000">
              <a:latin typeface="Arial" charset="0"/>
            </a:endParaRPr>
          </a:p>
          <a:p>
            <a:pPr defTabSz="457200" eaLnBrk="1" hangingPunct="1">
              <a:lnSpc>
                <a:spcPct val="90000"/>
              </a:lnSpc>
              <a:spcBef>
                <a:spcPct val="0"/>
              </a:spcBef>
            </a:pPr>
            <a:r>
              <a:rPr lang="en-US" sz="1200" b="1">
                <a:latin typeface="Arial" charset="0"/>
              </a:rPr>
              <a:t>EURISCO (2003, tab-delimited text) </a:t>
            </a:r>
            <a:r>
              <a:rPr lang="en-US" sz="2000">
                <a:latin typeface="Arial" charset="0"/>
                <a:hlinkClick r:id="rId4"/>
              </a:rPr>
              <a:t>http://eurisco.ecpgr.org</a:t>
            </a:r>
            <a:r>
              <a:rPr lang="en-US" sz="2000">
                <a:latin typeface="Arial" charset="0"/>
              </a:rPr>
              <a:t> </a:t>
            </a:r>
          </a:p>
          <a:p>
            <a:pPr defTabSz="457200">
              <a:lnSpc>
                <a:spcPct val="90000"/>
              </a:lnSpc>
            </a:pPr>
            <a:r>
              <a:rPr lang="en-US" sz="1200" b="1">
                <a:latin typeface="Arial" charset="0"/>
              </a:rPr>
              <a:t>DiGIR (2002, not active) </a:t>
            </a:r>
            <a:r>
              <a:rPr lang="en-US" sz="2000">
                <a:latin typeface="Arial" charset="0"/>
                <a:hlinkClick r:id="rId5"/>
              </a:rPr>
              <a:t>http://digir.sourceforge.net</a:t>
            </a:r>
            <a:r>
              <a:rPr lang="en-US" sz="2000">
                <a:latin typeface="Arial" charset="0"/>
              </a:rPr>
              <a:t> :: </a:t>
            </a:r>
            <a:r>
              <a:rPr lang="en-US" sz="900" b="1">
                <a:latin typeface="Arial" charset="0"/>
              </a:rPr>
              <a:t>TapirLink (2007) </a:t>
            </a:r>
            <a:r>
              <a:rPr lang="en-US" sz="1200">
                <a:latin typeface="Arial" charset="0"/>
                <a:hlinkClick r:id="rId6"/>
              </a:rPr>
              <a:t>http://wiki.tdwg.org/twiki/bin/view/TAPIR/TapirLink</a:t>
            </a:r>
            <a:endParaRPr lang="en-US" sz="1200">
              <a:latin typeface="Arial" charset="0"/>
            </a:endParaRPr>
          </a:p>
          <a:p>
            <a:pPr defTabSz="457200">
              <a:lnSpc>
                <a:spcPct val="90000"/>
              </a:lnSpc>
            </a:pPr>
            <a:r>
              <a:rPr lang="en-US" sz="1200" b="1">
                <a:latin typeface="Arial" charset="0"/>
              </a:rPr>
              <a:t>BioCASE (2003, PyWrapper v2) </a:t>
            </a:r>
            <a:r>
              <a:rPr lang="en-US" sz="2000">
                <a:latin typeface="Arial" charset="0"/>
                <a:hlinkClick r:id="rId7"/>
              </a:rPr>
              <a:t>http://www.biocase.org</a:t>
            </a:r>
            <a:r>
              <a:rPr lang="en-US" sz="2000">
                <a:latin typeface="Arial" charset="0"/>
              </a:rPr>
              <a:t> :: </a:t>
            </a:r>
            <a:r>
              <a:rPr lang="en-US" sz="1200" b="1">
                <a:latin typeface="Arial" charset="0"/>
              </a:rPr>
              <a:t>PyWrapper 3 (2006, not active) </a:t>
            </a:r>
            <a:r>
              <a:rPr lang="en-US" sz="2000">
                <a:latin typeface="Arial" charset="0"/>
                <a:hlinkClick r:id="rId8"/>
              </a:rPr>
              <a:t>http://trac.pywrapper.org</a:t>
            </a:r>
            <a:r>
              <a:rPr lang="en-US" sz="2000">
                <a:latin typeface="Arial" charset="0"/>
              </a:rPr>
              <a:t> </a:t>
            </a:r>
          </a:p>
          <a:p>
            <a:pPr defTabSz="457200" eaLnBrk="1" hangingPunct="1">
              <a:lnSpc>
                <a:spcPct val="90000"/>
              </a:lnSpc>
              <a:spcBef>
                <a:spcPct val="0"/>
              </a:spcBef>
            </a:pPr>
            <a:r>
              <a:rPr lang="en-US" sz="1200" b="1">
                <a:latin typeface="Arial" charset="0"/>
              </a:rPr>
              <a:t>TAPIR </a:t>
            </a:r>
            <a:r>
              <a:rPr lang="en-US" sz="1200">
                <a:latin typeface="Arial" charset="0"/>
              </a:rPr>
              <a:t>(2004 -&gt;) http://www.tdwg.org/standards/449/</a:t>
            </a:r>
          </a:p>
          <a:p>
            <a:pPr defTabSz="457200">
              <a:lnSpc>
                <a:spcPct val="90000"/>
              </a:lnSpc>
            </a:pPr>
            <a:r>
              <a:rPr lang="en-US" sz="1200" b="1">
                <a:latin typeface="Arial" charset="0"/>
              </a:rPr>
              <a:t>GBIF Provider Toolkit (2009) </a:t>
            </a:r>
            <a:r>
              <a:rPr lang="en-US" sz="2000">
                <a:latin typeface="Arial" charset="0"/>
                <a:hlinkClick r:id="rId9"/>
              </a:rPr>
              <a:t>http://code.google.com/p/gbif-providertoolkit</a:t>
            </a:r>
            <a:endParaRPr lang="en-US" sz="2000">
              <a:latin typeface="Arial" charset="0"/>
            </a:endParaRPr>
          </a:p>
          <a:p>
            <a:pPr defTabSz="457200">
              <a:lnSpc>
                <a:spcPct val="90000"/>
              </a:lnSpc>
            </a:pPr>
            <a:endParaRPr lang="en-US" sz="1200">
              <a:latin typeface="Arial" charset="0"/>
            </a:endParaRPr>
          </a:p>
        </p:txBody>
      </p:sp>
      <p:sp>
        <p:nvSpPr>
          <p:cNvPr id="44035"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defTabSz="989013" eaLnBrk="0" hangingPunct="0">
              <a:defRPr sz="2400">
                <a:solidFill>
                  <a:schemeClr val="tx1"/>
                </a:solidFill>
                <a:latin typeface="Arial" charset="0"/>
                <a:ea typeface="ＭＳ Ｐゴシック" charset="0"/>
                <a:cs typeface="ＭＳ Ｐゴシック" charset="0"/>
              </a:defRPr>
            </a:lvl1pPr>
            <a:lvl2pPr marL="742950" indent="-285750" defTabSz="989013" eaLnBrk="0" hangingPunct="0">
              <a:defRPr sz="2400">
                <a:solidFill>
                  <a:schemeClr val="tx1"/>
                </a:solidFill>
                <a:latin typeface="Arial" charset="0"/>
                <a:ea typeface="ＭＳ Ｐゴシック" charset="0"/>
              </a:defRPr>
            </a:lvl2pPr>
            <a:lvl3pPr marL="1143000" indent="-228600" defTabSz="989013" eaLnBrk="0" hangingPunct="0">
              <a:defRPr sz="2400">
                <a:solidFill>
                  <a:schemeClr val="tx1"/>
                </a:solidFill>
                <a:latin typeface="Arial" charset="0"/>
                <a:ea typeface="ＭＳ Ｐゴシック" charset="0"/>
              </a:defRPr>
            </a:lvl3pPr>
            <a:lvl4pPr marL="1600200" indent="-228600" defTabSz="989013" eaLnBrk="0" hangingPunct="0">
              <a:defRPr sz="2400">
                <a:solidFill>
                  <a:schemeClr val="tx1"/>
                </a:solidFill>
                <a:latin typeface="Arial" charset="0"/>
                <a:ea typeface="ＭＳ Ｐゴシック" charset="0"/>
              </a:defRPr>
            </a:lvl4pPr>
            <a:lvl5pPr marL="2057400" indent="-228600" defTabSz="989013" eaLnBrk="0" hangingPunct="0">
              <a:defRPr sz="2400">
                <a:solidFill>
                  <a:schemeClr val="tx1"/>
                </a:solidFill>
                <a:latin typeface="Arial" charset="0"/>
                <a:ea typeface="ＭＳ Ｐゴシック" charset="0"/>
              </a:defRPr>
            </a:lvl5pPr>
            <a:lvl6pPr marL="2514600" indent="-228600" defTabSz="9890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890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890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89013"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F1014FE-0680-8945-9612-05ABDF5ED6AB}" type="slidenum">
              <a:rPr lang="en-US" sz="1400"/>
              <a:pPr eaLnBrk="1" hangingPunct="1"/>
              <a:t>32</a:t>
            </a:fld>
            <a:endParaRPr lang="en-US" sz="140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520596" rtl="0" eaLnBrk="1" fontAlgn="auto" latinLnBrk="0" hangingPunct="1">
              <a:lnSpc>
                <a:spcPct val="100000"/>
              </a:lnSpc>
              <a:spcBef>
                <a:spcPts val="0"/>
              </a:spcBef>
              <a:spcAft>
                <a:spcPts val="0"/>
              </a:spcAft>
              <a:buClrTx/>
              <a:buSzTx/>
              <a:buFontTx/>
              <a:buNone/>
              <a:tabLst/>
              <a:defRPr/>
            </a:pPr>
            <a:r>
              <a:rPr lang="en-US" sz="1600" dirty="0" smtClean="0"/>
              <a:t>Slide source: Modified</a:t>
            </a:r>
            <a:r>
              <a:rPr lang="en-US" sz="1600" baseline="0" dirty="0" smtClean="0"/>
              <a:t> from </a:t>
            </a:r>
            <a:r>
              <a:rPr lang="en-US" sz="800" b="1" kern="1200" dirty="0" smtClean="0">
                <a:solidFill>
                  <a:schemeClr val="tx1"/>
                </a:solidFill>
                <a:latin typeface="+mn-lt"/>
                <a:ea typeface="+mn-ea"/>
                <a:cs typeface="+mn-cs"/>
              </a:rPr>
              <a:t>1B </a:t>
            </a:r>
            <a:r>
              <a:rPr lang="en-US" sz="800" kern="1200" dirty="0" smtClean="0">
                <a:solidFill>
                  <a:schemeClr val="tx1"/>
                </a:solidFill>
                <a:latin typeface="+mn-lt"/>
                <a:ea typeface="+mn-ea"/>
                <a:cs typeface="+mn-cs"/>
              </a:rPr>
              <a:t>Publishing Primary Biodiversity Data by </a:t>
            </a:r>
            <a:r>
              <a:rPr lang="en-US" sz="1600" dirty="0" smtClean="0">
                <a:ea typeface="+mn-ea"/>
              </a:rPr>
              <a:t>Alberto González-Talaván</a:t>
            </a:r>
            <a:r>
              <a:rPr lang="en-US" sz="1600" baseline="30000" dirty="0" smtClean="0">
                <a:ea typeface="+mn-ea"/>
              </a:rPr>
              <a:t>1~</a:t>
            </a:r>
            <a:r>
              <a:rPr lang="en-US" sz="1600" baseline="0" dirty="0" smtClean="0">
                <a:ea typeface="+mn-ea"/>
              </a:rPr>
              <a:t> </a:t>
            </a:r>
            <a:r>
              <a:rPr lang="en-US" sz="1400" dirty="0" smtClean="0">
                <a:ea typeface="+mn-ea"/>
              </a:rPr>
              <a:t>Data Sharing, Data Standards, and Demystifying the IPT</a:t>
            </a:r>
            <a:r>
              <a:rPr lang="en-US" sz="1400" baseline="0" dirty="0" smtClean="0">
                <a:ea typeface="+mn-ea"/>
              </a:rPr>
              <a:t> ~ </a:t>
            </a:r>
            <a:r>
              <a:rPr lang="en-US" sz="1400" dirty="0" smtClean="0">
                <a:ea typeface="+mn-ea"/>
              </a:rPr>
              <a:t>Gainesville, FL, USA. </a:t>
            </a:r>
            <a:r>
              <a:rPr lang="en-US" sz="1400" smtClean="0">
                <a:ea typeface="+mn-ea"/>
              </a:rPr>
              <a:t>13 January 2015</a:t>
            </a:r>
            <a:endParaRPr lang="en-US" sz="1600" smtClean="0"/>
          </a:p>
          <a:p>
            <a:endParaRPr lang="en-GB" dirty="0"/>
          </a:p>
        </p:txBody>
      </p:sp>
      <p:sp>
        <p:nvSpPr>
          <p:cNvPr id="4" name="Slide Number Placeholder 3"/>
          <p:cNvSpPr>
            <a:spLocks noGrp="1"/>
          </p:cNvSpPr>
          <p:nvPr>
            <p:ph type="sldNum" sz="quarter" idx="10"/>
          </p:nvPr>
        </p:nvSpPr>
        <p:spPr/>
        <p:txBody>
          <a:bodyPr/>
          <a:lstStyle/>
          <a:p>
            <a:pPr>
              <a:defRPr/>
            </a:pPr>
            <a:fld id="{6BA7E11F-83AF-8E4C-954D-5AB1D905A63C}" type="slidenum">
              <a:rPr lang="en-US" smtClean="0"/>
              <a:pPr>
                <a:defRPr/>
              </a:pPr>
              <a:t>33</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http://www.gbif.org/publishing-data/request-endorsement#/intro</a:t>
            </a:r>
          </a:p>
          <a:p>
            <a:r>
              <a:rPr lang="en-US" dirty="0" smtClean="0"/>
              <a:t>Citizen Science projects in GBIF - http://www.gbif.org/search/</a:t>
            </a:r>
            <a:r>
              <a:rPr lang="en-US" dirty="0" err="1" smtClean="0"/>
              <a:t>node?keys</a:t>
            </a:r>
            <a:r>
              <a:rPr lang="en-US" dirty="0" smtClean="0"/>
              <a:t>=</a:t>
            </a:r>
            <a:r>
              <a:rPr lang="en-US" dirty="0" err="1" smtClean="0"/>
              <a:t>citizen+science</a:t>
            </a:r>
            <a:endParaRPr lang="en-US" dirty="0" smtClean="0"/>
          </a:p>
          <a:p>
            <a:r>
              <a:rPr lang="en-US" dirty="0" err="1" smtClean="0"/>
              <a:t>BioCaching</a:t>
            </a:r>
            <a:r>
              <a:rPr lang="en-US" baseline="0" dirty="0" smtClean="0"/>
              <a:t> -</a:t>
            </a:r>
            <a:r>
              <a:rPr lang="en-US" dirty="0" smtClean="0"/>
              <a:t> https://</a:t>
            </a:r>
            <a:r>
              <a:rPr lang="en-US" dirty="0" err="1" smtClean="0"/>
              <a:t>www.facebook.com</a:t>
            </a:r>
            <a:r>
              <a:rPr lang="en-US" dirty="0" smtClean="0"/>
              <a:t>/</a:t>
            </a:r>
            <a:r>
              <a:rPr lang="en-US" dirty="0" err="1" smtClean="0"/>
              <a:t>biocaching</a:t>
            </a:r>
            <a:r>
              <a:rPr lang="en-US" dirty="0" smtClean="0"/>
              <a:t> - http://</a:t>
            </a:r>
            <a:r>
              <a:rPr lang="en-US" dirty="0" err="1" smtClean="0"/>
              <a:t>biocaching.no</a:t>
            </a:r>
            <a:r>
              <a:rPr lang="en-US" dirty="0" smtClean="0"/>
              <a:t>/</a:t>
            </a:r>
          </a:p>
          <a:p>
            <a:r>
              <a:rPr lang="en-US" dirty="0" err="1" smtClean="0"/>
              <a:t>MyGeoss</a:t>
            </a:r>
            <a:r>
              <a:rPr lang="en-US" dirty="0" smtClean="0"/>
              <a:t> - http://</a:t>
            </a:r>
            <a:r>
              <a:rPr lang="en-US" dirty="0" err="1" smtClean="0"/>
              <a:t>digitalearthlab.jrc.ec.europa.eu</a:t>
            </a:r>
            <a:r>
              <a:rPr lang="en-US" dirty="0" smtClean="0"/>
              <a:t>/</a:t>
            </a:r>
            <a:r>
              <a:rPr lang="en-US" dirty="0" err="1" smtClean="0"/>
              <a:t>mygeoss</a:t>
            </a:r>
            <a:r>
              <a:rPr lang="en-US" dirty="0" smtClean="0"/>
              <a:t>/</a:t>
            </a:r>
          </a:p>
          <a:p>
            <a:r>
              <a:rPr lang="en-US" dirty="0" err="1" smtClean="0"/>
              <a:t>iSpot</a:t>
            </a:r>
            <a:r>
              <a:rPr lang="en-US" dirty="0" smtClean="0"/>
              <a:t> Nature - http://</a:t>
            </a:r>
            <a:r>
              <a:rPr lang="en-US" dirty="0" err="1" smtClean="0"/>
              <a:t>www.ispotnature.org</a:t>
            </a:r>
            <a:endParaRPr lang="en-US" dirty="0" smtClean="0"/>
          </a:p>
          <a:p>
            <a:r>
              <a:rPr lang="en-US" dirty="0" smtClean="0"/>
              <a:t>iNaturalist - http://www.gbif.org/dataset/50c9509d-22c7-4a22-a47d-8c48425ef4a7 – 951,235 occurrences in GBIF - http://www.gbif.org/publisher/28eb1a3f-1c15-4a95-931a-4af90ecb574d (endorsed by USGS, USA)</a:t>
            </a:r>
          </a:p>
          <a:p>
            <a:r>
              <a:rPr lang="en-US" dirty="0" err="1" smtClean="0"/>
              <a:t>eBird</a:t>
            </a:r>
            <a:r>
              <a:rPr lang="en-US" dirty="0" smtClean="0"/>
              <a:t> - http://www.gbif.org/dataset/4fa7b334-ce0d-4e88-aaae-2e0c138d049e - </a:t>
            </a:r>
            <a:r>
              <a:rPr lang="en-US" b="0" dirty="0" smtClean="0"/>
              <a:t>211,883,652 o</a:t>
            </a:r>
            <a:r>
              <a:rPr lang="en-US" dirty="0" smtClean="0"/>
              <a:t>ccurrences - http://www.gbif.org/publisher/e2e717bf-551a-4917-bdc9-4fa0f342c530 (endorsed by USGS, USA)</a:t>
            </a:r>
          </a:p>
          <a:p>
            <a:r>
              <a:rPr lang="en-US" dirty="0" err="1" smtClean="0"/>
              <a:t>DiveBoard</a:t>
            </a:r>
            <a:r>
              <a:rPr lang="en-US" baseline="0" dirty="0" smtClean="0"/>
              <a:t> - http://www.gbif.org/dataset/66f6192f-6cc0-45fd-a2d1-e76f5ae3eab2 – 28,990 occurrences - http://www.gbif.org/publisher/1989b627-2a61-44db-83e4-392efc5da0a9 (endorsed by GBIF France)</a:t>
            </a:r>
          </a:p>
          <a:p>
            <a:r>
              <a:rPr lang="en-US" baseline="0" dirty="0" smtClean="0"/>
              <a:t>ALA Volunteer Portal - http://</a:t>
            </a:r>
            <a:r>
              <a:rPr lang="en-US" baseline="0" dirty="0" err="1" smtClean="0"/>
              <a:t>volunteer.ala.org.au</a:t>
            </a:r>
            <a:r>
              <a:rPr lang="en-US" baseline="0" dirty="0" smtClean="0"/>
              <a:t>/</a:t>
            </a:r>
          </a:p>
          <a:p>
            <a:r>
              <a:rPr lang="en-US" baseline="0" dirty="0" err="1" smtClean="0"/>
              <a:t>AnyMals+Plants</a:t>
            </a:r>
            <a:r>
              <a:rPr lang="en-US" baseline="0" dirty="0" smtClean="0"/>
              <a:t> - http://www.gbif.org/dataset/e6c97f6e-e952-11e2-961f-00145eb45e9a - 14,719 occurrences - published by </a:t>
            </a:r>
            <a:r>
              <a:rPr lang="en-US" dirty="0" smtClean="0"/>
              <a:t>Museum für Naturkunde Berlin – endorsed by GBIF Germany</a:t>
            </a:r>
          </a:p>
          <a:p>
            <a:r>
              <a:rPr lang="en-US" dirty="0" err="1" smtClean="0"/>
              <a:t>Artsobservasjoner.no</a:t>
            </a:r>
            <a:r>
              <a:rPr lang="en-US" dirty="0" smtClean="0"/>
              <a:t> - http://www.gbif.org/dataset/b124e1e0-4755-430f-9eab-894f25a9b59c – 16,473,757 occurrences - published by Norwegian Biodiversity</a:t>
            </a:r>
            <a:r>
              <a:rPr lang="en-US" baseline="0" dirty="0" smtClean="0"/>
              <a:t> Information Centre - </a:t>
            </a:r>
            <a:r>
              <a:rPr lang="en-US" dirty="0" smtClean="0"/>
              <a:t>endorsed by GBIF Norway</a:t>
            </a:r>
          </a:p>
          <a:p>
            <a:r>
              <a:rPr lang="en-US" dirty="0" err="1" smtClean="0"/>
              <a:t>Artsportalen.se</a:t>
            </a:r>
            <a:r>
              <a:rPr lang="en-US" dirty="0" smtClean="0"/>
              <a:t> - http://www.gbif.org/dataset/38b4c89f-584c-41bb-bd8f-cd1def33e92f – 41,630,940 occurrences - http://www.gbif.org/publisher/b8323864-602a-4a7d-9127-bb903054e97d – published by ArtDatabanken - GBIF Sweden</a:t>
            </a:r>
          </a:p>
          <a:p>
            <a:r>
              <a:rPr lang="en-US" dirty="0" smtClean="0"/>
              <a:t>New Zealand Biodiversity Recording Network - http://www.gbif.org/dataset/d3484430-8876-11dd-986c-b8a03c50a862 – 23,593 occurrences</a:t>
            </a:r>
          </a:p>
          <a:p>
            <a:r>
              <a:rPr lang="en-US" dirty="0" err="1" smtClean="0"/>
              <a:t>iRecord</a:t>
            </a:r>
            <a:r>
              <a:rPr lang="en-US" dirty="0" smtClean="0"/>
              <a:t> - http://www.gbif.org/publisher/07f617d0-c688-11d8-bf62-b8a03c50a862 - UK National Biodiversity Network - http://</a:t>
            </a:r>
            <a:r>
              <a:rPr lang="en-US" dirty="0" err="1" smtClean="0"/>
              <a:t>www.brc.ac.uk</a:t>
            </a:r>
            <a:r>
              <a:rPr lang="en-US" dirty="0" smtClean="0"/>
              <a:t>/</a:t>
            </a:r>
            <a:r>
              <a:rPr lang="en-US" dirty="0" err="1" smtClean="0"/>
              <a:t>irecord</a:t>
            </a:r>
            <a:r>
              <a:rPr lang="en-US" dirty="0" smtClean="0"/>
              <a:t>/</a:t>
            </a:r>
          </a:p>
        </p:txBody>
      </p:sp>
      <p:sp>
        <p:nvSpPr>
          <p:cNvPr id="4" name="Slide Number Placeholder 3"/>
          <p:cNvSpPr>
            <a:spLocks noGrp="1"/>
          </p:cNvSpPr>
          <p:nvPr>
            <p:ph type="sldNum" sz="quarter" idx="10"/>
          </p:nvPr>
        </p:nvSpPr>
        <p:spPr/>
        <p:txBody>
          <a:bodyPr/>
          <a:lstStyle/>
          <a:p>
            <a:fld id="{37A0329C-91F7-CD43-B485-EB526DB269DE}" type="slidenum">
              <a:rPr lang="en-US" smtClean="0"/>
              <a:t>34</a:t>
            </a:fld>
            <a:endParaRPr lang="en-US"/>
          </a:p>
        </p:txBody>
      </p:sp>
    </p:spTree>
    <p:extLst>
      <p:ext uri="{BB962C8B-B14F-4D97-AF65-F5344CB8AC3E}">
        <p14:creationId xmlns:p14="http://schemas.microsoft.com/office/powerpoint/2010/main" val="328270234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35</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GBIF (2010). Darwin Core Archives – How-to Guide, version 1, released on 1 March 2011, (contributed by Remsen D, Braak, K, Döring M, Robertson, T), Copenhagen: Global Biodiversity Information Facility, 21 </a:t>
            </a:r>
            <a:r>
              <a:rPr lang="en-US" dirty="0" err="1" smtClean="0"/>
              <a:t>pp</a:t>
            </a:r>
            <a:r>
              <a:rPr lang="en-US" dirty="0" smtClean="0"/>
              <a:t>, accessible online at: </a:t>
            </a:r>
            <a:r>
              <a:rPr lang="en-US" dirty="0" smtClean="0">
                <a:hlinkClick r:id="rId3"/>
              </a:rPr>
              <a:t>http://links.gbif.org/gbif_dwca_how_to_guide_v1</a:t>
            </a:r>
            <a:endParaRPr lang="en-US" dirty="0" smtClean="0"/>
          </a:p>
          <a:p>
            <a:endParaRPr lang="en-US" dirty="0" smtClean="0"/>
          </a:p>
          <a:p>
            <a:r>
              <a:rPr lang="en-US" dirty="0" smtClean="0"/>
              <a:t>GBIF, 2015, “GBIF Integrated Publishing Toolkit v. 2.0”. Copenhagen: Global Biodiversity Information Facility. Available online at </a:t>
            </a:r>
            <a:r>
              <a:rPr lang="en-US" dirty="0" smtClean="0">
                <a:hlinkClick r:id="rId4"/>
              </a:rPr>
              <a:t>http://www.gbif.org/ipt</a:t>
            </a:r>
            <a:r>
              <a:rPr lang="en-US" dirty="0" smtClean="0"/>
              <a:t>. http://www.gbif.org/resource/81278</a:t>
            </a:r>
          </a:p>
          <a:p>
            <a:endParaRPr lang="en-US" dirty="0" smtClean="0"/>
          </a:p>
          <a:p>
            <a:r>
              <a:rPr lang="en-US" dirty="0" smtClean="0"/>
              <a:t>Robertson T, Döring M, Guralnick R, Bloom D, Wieczorek J, Braak K, et al. (2014) The GBIF Integrated Publishing Toolkit: Facilitating the Efficient Publishing of Biodiversity Data on the Internet. PLoS ONE 9(8): e102623. doi:10.1371/journal.pone.0102623</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36</a:t>
            </a:fld>
            <a:endParaRPr lang="en-US"/>
          </a:p>
        </p:txBody>
      </p:sp>
    </p:spTree>
    <p:extLst>
      <p:ext uri="{BB962C8B-B14F-4D97-AF65-F5344CB8AC3E}">
        <p14:creationId xmlns:p14="http://schemas.microsoft.com/office/powerpoint/2010/main" val="256453007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Slide source: GB23 Nodes Madagascar October 2015, http://</a:t>
            </a:r>
            <a:r>
              <a:rPr lang="en-US" dirty="0" err="1" smtClean="0"/>
              <a:t>community.gbif.org</a:t>
            </a:r>
            <a:r>
              <a:rPr lang="en-US" dirty="0" smtClean="0"/>
              <a:t>/</a:t>
            </a:r>
            <a:r>
              <a:rPr lang="en-US" dirty="0" err="1" smtClean="0"/>
              <a:t>pg</a:t>
            </a:r>
            <a:r>
              <a:rPr lang="en-US" dirty="0" smtClean="0"/>
              <a:t>/pages/view/47903/ </a:t>
            </a:r>
          </a:p>
          <a:p>
            <a:r>
              <a:rPr lang="en-US" dirty="0" smtClean="0"/>
              <a:t>Data</a:t>
            </a:r>
            <a:r>
              <a:rPr lang="en-US" baseline="0" dirty="0" smtClean="0"/>
              <a:t>/chart provided by Kyle Braak, GBIF.</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37</a:t>
            </a:fld>
            <a:endParaRPr lang="en-US"/>
          </a:p>
        </p:txBody>
      </p:sp>
    </p:spTree>
    <p:extLst>
      <p:ext uri="{BB962C8B-B14F-4D97-AF65-F5344CB8AC3E}">
        <p14:creationId xmlns:p14="http://schemas.microsoft.com/office/powerpoint/2010/main" val="2325059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7A0329C-91F7-CD43-B485-EB526DB269DE}" type="slidenum">
              <a:rPr lang="en-US" smtClean="0"/>
              <a:t>38</a:t>
            </a:fld>
            <a:endParaRPr lang="en-US"/>
          </a:p>
        </p:txBody>
      </p:sp>
    </p:spTree>
    <p:extLst>
      <p:ext uri="{BB962C8B-B14F-4D97-AF65-F5344CB8AC3E}">
        <p14:creationId xmlns:p14="http://schemas.microsoft.com/office/powerpoint/2010/main" val="328270234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39</a:t>
            </a:fld>
            <a:endParaRPr lang="en-US"/>
          </a:p>
        </p:txBody>
      </p:sp>
    </p:spTree>
    <p:extLst>
      <p:ext uri="{BB962C8B-B14F-4D97-AF65-F5344CB8AC3E}">
        <p14:creationId xmlns:p14="http://schemas.microsoft.com/office/powerpoint/2010/main" val="691464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Marcador de imagen de diapositiva 1"/>
          <p:cNvSpPr>
            <a:spLocks noGrp="1" noRot="1" noChangeAspect="1" noTextEdi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7890"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s-ES" dirty="0" err="1">
                <a:latin typeface="Calibri" charset="0"/>
              </a:rPr>
              <a:t>This</a:t>
            </a:r>
            <a:r>
              <a:rPr lang="es-ES" dirty="0">
                <a:latin typeface="Calibri" charset="0"/>
              </a:rPr>
              <a:t> </a:t>
            </a:r>
            <a:r>
              <a:rPr lang="es-ES" dirty="0" err="1">
                <a:latin typeface="Calibri" charset="0"/>
              </a:rPr>
              <a:t>is</a:t>
            </a:r>
            <a:r>
              <a:rPr lang="es-ES" dirty="0">
                <a:latin typeface="Calibri" charset="0"/>
              </a:rPr>
              <a:t> the GBIF </a:t>
            </a:r>
            <a:r>
              <a:rPr lang="es-ES" dirty="0" smtClean="0">
                <a:latin typeface="Calibri" charset="0"/>
              </a:rPr>
              <a:t>Data </a:t>
            </a:r>
            <a:r>
              <a:rPr lang="es-ES" dirty="0">
                <a:latin typeface="Calibri" charset="0"/>
              </a:rPr>
              <a:t>Portal</a:t>
            </a:r>
          </a:p>
        </p:txBody>
      </p:sp>
      <p:sp>
        <p:nvSpPr>
          <p:cNvPr id="37891"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5238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238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238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23875" eaLnBrk="0" fontAlgn="base" hangingPunct="0">
              <a:spcBef>
                <a:spcPct val="0"/>
              </a:spcBef>
              <a:spcAft>
                <a:spcPct val="0"/>
              </a:spcAft>
              <a:defRPr sz="2400">
                <a:solidFill>
                  <a:schemeClr val="tx1"/>
                </a:solidFill>
                <a:latin typeface="Arial" charset="0"/>
                <a:ea typeface="ＭＳ Ｐゴシック" charset="0"/>
              </a:defRPr>
            </a:lvl9pPr>
          </a:lstStyle>
          <a:p>
            <a:pPr defTabSz="523875" eaLnBrk="1" hangingPunct="1"/>
            <a:fld id="{C202C948-A5BE-5E4D-AE7F-6E6764D0DBA9}" type="slidenum">
              <a:rPr lang="es-ES" sz="1200">
                <a:latin typeface="Calibri" charset="0"/>
                <a:cs typeface="Arial" charset="0"/>
              </a:rPr>
              <a:pPr defTabSz="523875" eaLnBrk="1" hangingPunct="1"/>
              <a:t>40</a:t>
            </a:fld>
            <a:endParaRPr lang="es-ES" sz="1200">
              <a:latin typeface="Calibri" charset="0"/>
              <a:cs typeface="Arial"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http://www.gbif.org/occurrence/search</a:t>
            </a:r>
            <a:endParaRPr lang="en-US" dirty="0"/>
          </a:p>
        </p:txBody>
      </p:sp>
      <p:sp>
        <p:nvSpPr>
          <p:cNvPr id="4" name="Slide Number Placeholder 3"/>
          <p:cNvSpPr>
            <a:spLocks noGrp="1"/>
          </p:cNvSpPr>
          <p:nvPr>
            <p:ph type="sldNum" sz="quarter" idx="10"/>
          </p:nvPr>
        </p:nvSpPr>
        <p:spPr/>
        <p:txBody>
          <a:bodyPr/>
          <a:lstStyle/>
          <a:p>
            <a:fld id="{D210F011-38A0-9E4A-BAB2-32730077BCD1}" type="slidenum">
              <a:rPr lang="en-US" smtClean="0"/>
              <a:t>41</a:t>
            </a:fld>
            <a:endParaRPr lang="en-US"/>
          </a:p>
        </p:txBody>
      </p:sp>
    </p:spTree>
    <p:extLst>
      <p:ext uri="{BB962C8B-B14F-4D97-AF65-F5344CB8AC3E}">
        <p14:creationId xmlns:p14="http://schemas.microsoft.com/office/powerpoint/2010/main" val="289024640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http://www.gbif.org/species/</a:t>
            </a:r>
            <a:r>
              <a:rPr lang="en-US" dirty="0" err="1" smtClean="0"/>
              <a:t>search?q</a:t>
            </a:r>
            <a:r>
              <a:rPr lang="en-US" dirty="0" smtClean="0"/>
              <a:t>=</a:t>
            </a:r>
            <a:r>
              <a:rPr lang="en-US" dirty="0" err="1" smtClean="0"/>
              <a:t>Hepatica+nobilis&amp;dataset_key</a:t>
            </a:r>
            <a:r>
              <a:rPr lang="en-US" dirty="0" smtClean="0"/>
              <a:t>=d7dddbf4-2cf0-4f39-9b2a-bb099caae36c</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42</a:t>
            </a:fld>
            <a:endParaRPr lang="en-US"/>
          </a:p>
        </p:txBody>
      </p:sp>
    </p:spTree>
    <p:extLst>
      <p:ext uri="{BB962C8B-B14F-4D97-AF65-F5344CB8AC3E}">
        <p14:creationId xmlns:p14="http://schemas.microsoft.com/office/powerpoint/2010/main" val="198949495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Marcador de imagen de diapositiva 1"/>
          <p:cNvSpPr>
            <a:spLocks noGrp="1" noRot="1" noChangeAspect="1" noTextEdi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39938"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s-ES">
                <a:latin typeface="Calibri" charset="0"/>
              </a:rPr>
              <a:t>Navigating though an specie search, show the results related with the search and also there is the capability to filter the results.</a:t>
            </a:r>
          </a:p>
        </p:txBody>
      </p:sp>
      <p:sp>
        <p:nvSpPr>
          <p:cNvPr id="39939"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5238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238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238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23875" eaLnBrk="0" fontAlgn="base" hangingPunct="0">
              <a:spcBef>
                <a:spcPct val="0"/>
              </a:spcBef>
              <a:spcAft>
                <a:spcPct val="0"/>
              </a:spcAft>
              <a:defRPr sz="2400">
                <a:solidFill>
                  <a:schemeClr val="tx1"/>
                </a:solidFill>
                <a:latin typeface="Arial" charset="0"/>
                <a:ea typeface="ＭＳ Ｐゴシック" charset="0"/>
              </a:defRPr>
            </a:lvl9pPr>
          </a:lstStyle>
          <a:p>
            <a:pPr defTabSz="523875" eaLnBrk="1" hangingPunct="1"/>
            <a:fld id="{CB790056-1BA0-3D49-A4DA-B5531C1173C9}" type="slidenum">
              <a:rPr lang="es-ES" sz="1200">
                <a:latin typeface="Calibri" charset="0"/>
                <a:cs typeface="Arial" charset="0"/>
              </a:rPr>
              <a:pPr defTabSz="523875" eaLnBrk="1" hangingPunct="1"/>
              <a:t>43</a:t>
            </a:fld>
            <a:endParaRPr lang="es-ES" sz="1200">
              <a:latin typeface="Calibri" charset="0"/>
              <a:cs typeface="Arial"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r>
              <a:rPr lang="en-US" dirty="0" smtClean="0"/>
              <a:t>http://www.gbif.org/</a:t>
            </a:r>
            <a:r>
              <a:rPr lang="en-US" dirty="0" err="1" smtClean="0"/>
              <a:t>faq</a:t>
            </a:r>
            <a:r>
              <a:rPr lang="en-US" dirty="0" smtClean="0"/>
              <a:t>/</a:t>
            </a:r>
            <a:r>
              <a:rPr lang="en-US" dirty="0" err="1" smtClean="0"/>
              <a:t>datause</a:t>
            </a:r>
            <a:endParaRPr lang="en-US" dirty="0"/>
          </a:p>
        </p:txBody>
      </p:sp>
      <p:sp>
        <p:nvSpPr>
          <p:cNvPr id="4" name="Slide Number Placeholder 3"/>
          <p:cNvSpPr>
            <a:spLocks noGrp="1"/>
          </p:cNvSpPr>
          <p:nvPr>
            <p:ph type="sldNum" sz="quarter" idx="10"/>
          </p:nvPr>
        </p:nvSpPr>
        <p:spPr/>
        <p:txBody>
          <a:bodyPr/>
          <a:lstStyle/>
          <a:p>
            <a:fld id="{D210F011-38A0-9E4A-BAB2-32730077BCD1}" type="slidenum">
              <a:rPr lang="en-US" smtClean="0"/>
              <a:t>44</a:t>
            </a:fld>
            <a:endParaRPr lang="en-US"/>
          </a:p>
        </p:txBody>
      </p:sp>
    </p:spTree>
    <p:extLst>
      <p:ext uri="{BB962C8B-B14F-4D97-AF65-F5344CB8AC3E}">
        <p14:creationId xmlns:p14="http://schemas.microsoft.com/office/powerpoint/2010/main" val="188248177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Login to find your current and previous downloads</a:t>
            </a:r>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45</a:t>
            </a:fld>
            <a:endParaRPr lang="en-US"/>
          </a:p>
        </p:txBody>
      </p:sp>
    </p:spTree>
    <p:extLst>
      <p:ext uri="{BB962C8B-B14F-4D97-AF65-F5344CB8AC3E}">
        <p14:creationId xmlns:p14="http://schemas.microsoft.com/office/powerpoint/2010/main" val="21576000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Marcador de imagen de diapositiva 1"/>
          <p:cNvSpPr>
            <a:spLocks noGrp="1" noRot="1" noChangeAspect="1" noTextEdit="1"/>
          </p:cNvSpPr>
          <p:nvPr>
            <p:ph type="sldImg"/>
          </p:nvPr>
        </p:nvSpPr>
        <p:spPr bwMode="auto">
          <a:xfrm>
            <a:off x="1006475" y="685800"/>
            <a:ext cx="484505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4034" name="Marcador de nota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GB">
                <a:latin typeface="Calibri" charset="0"/>
              </a:rPr>
              <a:t>What’s the Data Portal API? </a:t>
            </a:r>
            <a:r>
              <a:rPr lang="en-GB">
                <a:latin typeface="Helvetica" charset="0"/>
              </a:rPr>
              <a:t>An interface to access the data published through the GBIF network using Web Services.</a:t>
            </a:r>
          </a:p>
          <a:p>
            <a:pPr eaLnBrk="1" hangingPunct="1">
              <a:spcBef>
                <a:spcPct val="0"/>
              </a:spcBef>
            </a:pPr>
            <a:endParaRPr lang="es-ES">
              <a:latin typeface="Calibri" charset="0"/>
            </a:endParaRPr>
          </a:p>
        </p:txBody>
      </p:sp>
      <p:sp>
        <p:nvSpPr>
          <p:cNvPr id="44035" name="Marcador de número de diapositiva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5238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238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238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23875" eaLnBrk="0" fontAlgn="base" hangingPunct="0">
              <a:spcBef>
                <a:spcPct val="0"/>
              </a:spcBef>
              <a:spcAft>
                <a:spcPct val="0"/>
              </a:spcAft>
              <a:defRPr sz="2400">
                <a:solidFill>
                  <a:schemeClr val="tx1"/>
                </a:solidFill>
                <a:latin typeface="Arial" charset="0"/>
                <a:ea typeface="ＭＳ Ｐゴシック" charset="0"/>
              </a:defRPr>
            </a:lvl9pPr>
          </a:lstStyle>
          <a:p>
            <a:pPr defTabSz="523875" eaLnBrk="1" hangingPunct="1"/>
            <a:fld id="{6B6B8224-7263-A646-8741-85C1C5615092}" type="slidenum">
              <a:rPr lang="es-ES" sz="1200">
                <a:latin typeface="Calibri" charset="0"/>
                <a:cs typeface="Arial" charset="0"/>
              </a:rPr>
              <a:pPr defTabSz="523875" eaLnBrk="1" hangingPunct="1"/>
              <a:t>46</a:t>
            </a:fld>
            <a:endParaRPr lang="es-ES" sz="1200">
              <a:latin typeface="Calibri" charset="0"/>
              <a:cs typeface="Arial" charset="0"/>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006475" y="685800"/>
            <a:ext cx="484505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47</a:t>
            </a:fld>
            <a:endParaRPr lang="en-US"/>
          </a:p>
        </p:txBody>
      </p:sp>
    </p:spTree>
    <p:extLst>
      <p:ext uri="{BB962C8B-B14F-4D97-AF65-F5344CB8AC3E}">
        <p14:creationId xmlns:p14="http://schemas.microsoft.com/office/powerpoint/2010/main" val="23650479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7A0329C-91F7-CD43-B485-EB526DB269DE}" type="slidenum">
              <a:rPr lang="en-US" smtClean="0"/>
              <a:t>48</a:t>
            </a:fld>
            <a:endParaRPr lang="en-US"/>
          </a:p>
        </p:txBody>
      </p:sp>
    </p:spTree>
    <p:extLst>
      <p:ext uri="{BB962C8B-B14F-4D97-AF65-F5344CB8AC3E}">
        <p14:creationId xmlns:p14="http://schemas.microsoft.com/office/powerpoint/2010/main" val="22712758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515024" y="6974628"/>
            <a:ext cx="9724860"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515875" y="7065663"/>
            <a:ext cx="9413796" cy="357136"/>
          </a:xfrm>
        </p:spPr>
        <p:txBody>
          <a:bodyPr lIns="0">
            <a:normAutofit/>
          </a:bodyPr>
          <a:lstStyle>
            <a:lvl1pPr marL="0" indent="0" algn="r">
              <a:buNone/>
              <a:defRPr sz="1000" b="0" cap="all" baseline="0">
                <a:solidFill>
                  <a:schemeClr val="tx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Location / date / NOTES / CAPTIONS / SOURCES</a:t>
            </a:r>
            <a:endParaRPr lang="en-US" dirty="0"/>
          </a:p>
        </p:txBody>
      </p:sp>
      <p:sp>
        <p:nvSpPr>
          <p:cNvPr id="2" name="Title 1"/>
          <p:cNvSpPr>
            <a:spLocks noGrp="1"/>
          </p:cNvSpPr>
          <p:nvPr>
            <p:ph type="title" hasCustomPrompt="1"/>
          </p:nvPr>
        </p:nvSpPr>
        <p:spPr>
          <a:xfrm>
            <a:off x="515024" y="2408909"/>
            <a:ext cx="9414647" cy="3566678"/>
          </a:xfrm>
        </p:spPr>
        <p:txBody>
          <a:bodyPr anchor="b" anchorCtr="0">
            <a:noAutofit/>
          </a:bodyPr>
          <a:lstStyle>
            <a:lvl1pPr algn="l">
              <a:defRPr sz="6200" b="0" i="0" cap="none">
                <a:solidFill>
                  <a:srgbClr val="3E9034"/>
                </a:solidFill>
                <a:latin typeface="Arial"/>
                <a:cs typeface="Arial"/>
              </a:defRPr>
            </a:lvl1pPr>
          </a:lstStyle>
          <a:p>
            <a:r>
              <a:rPr lang="en-US" dirty="0" smtClean="0"/>
              <a:t>TITLE</a:t>
            </a:r>
            <a:endParaRPr lang="en-US" dirty="0"/>
          </a:p>
        </p:txBody>
      </p:sp>
      <p:sp>
        <p:nvSpPr>
          <p:cNvPr id="3" name="Text Placeholder 2"/>
          <p:cNvSpPr>
            <a:spLocks noGrp="1"/>
          </p:cNvSpPr>
          <p:nvPr>
            <p:ph type="body" idx="1" hasCustomPrompt="1"/>
          </p:nvPr>
        </p:nvSpPr>
        <p:spPr>
          <a:xfrm>
            <a:off x="515024" y="6068969"/>
            <a:ext cx="9414647" cy="792887"/>
          </a:xfrm>
        </p:spPr>
        <p:txBody>
          <a:bodyPr lIns="0" rIns="0" anchor="b">
            <a:noAutofit/>
          </a:bodyPr>
          <a:lstStyle>
            <a:lvl1pPr marL="0" indent="0" algn="r">
              <a:lnSpc>
                <a:spcPct val="100000"/>
              </a:lnSpc>
              <a:spcBef>
                <a:spcPts val="0"/>
              </a:spcBef>
              <a:spcAft>
                <a:spcPts val="0"/>
              </a:spcAft>
              <a:buNone/>
              <a:defRPr sz="2700" b="0" i="1" kern="1000" cap="none" spc="-57">
                <a:solidFill>
                  <a:schemeClr val="tx1"/>
                </a:solidFill>
                <a:latin typeface="Arial Narrow"/>
                <a:cs typeface="Arial Narrow"/>
              </a:defRPr>
            </a:lvl1pPr>
            <a:lvl2pPr marL="520596" indent="0">
              <a:buNone/>
              <a:defRPr sz="2100">
                <a:solidFill>
                  <a:schemeClr val="tx1">
                    <a:tint val="75000"/>
                  </a:schemeClr>
                </a:solidFill>
              </a:defRPr>
            </a:lvl2pPr>
            <a:lvl3pPr marL="1041198" indent="0">
              <a:buNone/>
              <a:defRPr sz="1800">
                <a:solidFill>
                  <a:schemeClr val="tx1">
                    <a:tint val="75000"/>
                  </a:schemeClr>
                </a:solidFill>
              </a:defRPr>
            </a:lvl3pPr>
            <a:lvl4pPr marL="1561797" indent="0">
              <a:buNone/>
              <a:defRPr sz="1600">
                <a:solidFill>
                  <a:schemeClr val="tx1">
                    <a:tint val="75000"/>
                  </a:schemeClr>
                </a:solidFill>
              </a:defRPr>
            </a:lvl4pPr>
            <a:lvl5pPr marL="2082396" indent="0">
              <a:buNone/>
              <a:defRPr sz="1600">
                <a:solidFill>
                  <a:schemeClr val="tx1">
                    <a:tint val="75000"/>
                  </a:schemeClr>
                </a:solidFill>
              </a:defRPr>
            </a:lvl5pPr>
            <a:lvl6pPr marL="2602994" indent="0">
              <a:buNone/>
              <a:defRPr sz="1600">
                <a:solidFill>
                  <a:schemeClr val="tx1">
                    <a:tint val="75000"/>
                  </a:schemeClr>
                </a:solidFill>
              </a:defRPr>
            </a:lvl6pPr>
            <a:lvl7pPr marL="3123595" indent="0">
              <a:buNone/>
              <a:defRPr sz="1600">
                <a:solidFill>
                  <a:schemeClr val="tx1">
                    <a:tint val="75000"/>
                  </a:schemeClr>
                </a:solidFill>
              </a:defRPr>
            </a:lvl7pPr>
            <a:lvl8pPr marL="3644194" indent="0">
              <a:buNone/>
              <a:defRPr sz="1600">
                <a:solidFill>
                  <a:schemeClr val="tx1">
                    <a:tint val="75000"/>
                  </a:schemeClr>
                </a:solidFill>
              </a:defRPr>
            </a:lvl8pPr>
            <a:lvl9pPr marL="4164794" indent="0">
              <a:buNone/>
              <a:defRPr sz="1600">
                <a:solidFill>
                  <a:schemeClr val="tx1">
                    <a:tint val="75000"/>
                  </a:schemeClr>
                </a:solidFill>
              </a:defRPr>
            </a:lvl9pPr>
          </a:lstStyle>
          <a:p>
            <a:pPr lvl="0"/>
            <a:r>
              <a:rPr lang="en-US" dirty="0" smtClean="0"/>
              <a:t>Presenter</a:t>
            </a:r>
            <a:br>
              <a:rPr lang="en-US" dirty="0" smtClean="0"/>
            </a:br>
            <a:r>
              <a:rPr lang="en-US" dirty="0" smtClean="0"/>
              <a:t>Title</a:t>
            </a:r>
          </a:p>
        </p:txBody>
      </p:sp>
      <p:pic>
        <p:nvPicPr>
          <p:cNvPr id="9" name="Picture 8" descr="GBIF-2015-full.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89111" y="88453"/>
            <a:ext cx="3837907" cy="1375878"/>
          </a:xfrm>
          <a:prstGeom prst="rect">
            <a:avLst/>
          </a:prstGeom>
        </p:spPr>
      </p:pic>
    </p:spTree>
    <p:extLst>
      <p:ext uri="{BB962C8B-B14F-4D97-AF65-F5344CB8AC3E}">
        <p14:creationId xmlns:p14="http://schemas.microsoft.com/office/powerpoint/2010/main" val="704312836"/>
      </p:ext>
    </p:extLst>
  </p:cSld>
  <p:clrMapOvr>
    <a:masterClrMapping/>
  </p:clrMapOvr>
  <p:timing>
    <p:tnLst>
      <p:par>
        <p:cTn xmlns:p14="http://schemas.microsoft.com/office/powerpoint/2010/mai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34432" y="302864"/>
            <a:ext cx="9619774" cy="875512"/>
          </a:xfrm>
        </p:spPr>
        <p:txBody>
          <a:bodyPr anchor="t">
            <a:normAutofit/>
          </a:bodyPr>
          <a:lstStyle>
            <a:lvl1pPr algn="l">
              <a:defRPr sz="3200" b="1">
                <a:solidFill>
                  <a:srgbClr val="339837"/>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534432" y="1444298"/>
            <a:ext cx="9619774" cy="5311503"/>
          </a:xfrm>
        </p:spPr>
        <p:txBody>
          <a:bodyPr/>
          <a:lstStyle>
            <a:lvl1pPr>
              <a:defRPr sz="3600">
                <a:solidFill>
                  <a:schemeClr val="tx1"/>
                </a:solidFill>
                <a:latin typeface="Arial Narrow"/>
                <a:cs typeface="Arial Narrow"/>
              </a:defRPr>
            </a:lvl1pPr>
            <a:lvl2pPr>
              <a:defRPr>
                <a:latin typeface="Arial Narrow"/>
                <a:cs typeface="Arial Narrow"/>
              </a:defRPr>
            </a:lvl2pPr>
            <a:lvl3pPr>
              <a:defRPr>
                <a:latin typeface="Arial Narrow"/>
                <a:cs typeface="Arial Narrow"/>
              </a:defRPr>
            </a:lvl3pPr>
            <a:lvl4pPr>
              <a:defRPr>
                <a:latin typeface="Arial Narrow"/>
                <a:cs typeface="Arial Narrow"/>
              </a:defRPr>
            </a:lvl4pPr>
            <a:lvl5pPr>
              <a:defRPr>
                <a:latin typeface="Arial Narrow"/>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7" name="Straight Connector 6"/>
          <p:cNvCxnSpPr/>
          <p:nvPr userDrawn="1"/>
        </p:nvCxnSpPr>
        <p:spPr>
          <a:xfrm>
            <a:off x="515026" y="7065662"/>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2562072628"/>
      </p:ext>
    </p:extLst>
  </p:cSld>
  <p:clrMapOvr>
    <a:masterClrMapping/>
  </p:clrMapOvr>
  <p:timing>
    <p:tnLst>
      <p:par>
        <p:cTn xmlns:p14="http://schemas.microsoft.com/office/powerpoint/2010/mai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78"/>
            <a:ext cx="10154206" cy="621485"/>
          </a:xfrm>
          <a:solidFill>
            <a:schemeClr val="tx1">
              <a:alpha val="70000"/>
            </a:schemeClr>
          </a:solidFill>
        </p:spPr>
        <p:txBody>
          <a:bodyPr lIns="520596"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sp>
        <p:nvSpPr>
          <p:cNvPr id="3" name="Content Placeholder 2"/>
          <p:cNvSpPr>
            <a:spLocks noGrp="1"/>
          </p:cNvSpPr>
          <p:nvPr>
            <p:ph idx="1"/>
          </p:nvPr>
        </p:nvSpPr>
        <p:spPr>
          <a:xfrm>
            <a:off x="534432" y="1444298"/>
            <a:ext cx="9619774" cy="5311503"/>
          </a:xfrm>
        </p:spPr>
        <p:txBody>
          <a:bodyPr/>
          <a:lstStyle>
            <a:lvl1pPr>
              <a:defRPr>
                <a:solidFill>
                  <a:schemeClr val="bg1"/>
                </a:solidFill>
                <a:latin typeface="Arial Narrow"/>
                <a:cs typeface="Arial Narrow"/>
              </a:defRPr>
            </a:lvl1pPr>
            <a:lvl2pPr>
              <a:defRPr>
                <a:solidFill>
                  <a:schemeClr val="bg1"/>
                </a:solidFill>
                <a:latin typeface="Arial Narrow"/>
                <a:cs typeface="Arial Narrow"/>
              </a:defRPr>
            </a:lvl2pPr>
            <a:lvl3pPr>
              <a:defRPr>
                <a:solidFill>
                  <a:schemeClr val="bg1"/>
                </a:solidFill>
                <a:latin typeface="Arial Narrow"/>
                <a:cs typeface="Arial Narrow"/>
              </a:defRPr>
            </a:lvl3pPr>
            <a:lvl4pPr>
              <a:defRPr>
                <a:solidFill>
                  <a:schemeClr val="bg1"/>
                </a:solidFill>
                <a:latin typeface="Arial Narrow"/>
                <a:cs typeface="Arial Narrow"/>
              </a:defRPr>
            </a:lvl4pPr>
            <a:lvl5pPr>
              <a:defRPr>
                <a:solidFill>
                  <a:schemeClr val="bg1"/>
                </a:solidFill>
                <a:latin typeface="Arial Narrow"/>
                <a:cs typeface="Arial Narrow"/>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0" name="Straight Connector 9"/>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976420967"/>
      </p:ext>
    </p:extLst>
  </p:cSld>
  <p:clrMapOvr>
    <a:masterClrMapping/>
  </p:clrMapOvr>
  <p:timing>
    <p:tnLst>
      <p:par>
        <p:cTn xmlns:p14="http://schemas.microsoft.com/office/powerpoint/2010/mai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actoid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987041"/>
          </a:xfrm>
        </p:spPr>
        <p:txBody>
          <a:bodyPr/>
          <a:lstStyle>
            <a:lvl1pPr>
              <a:defRPr>
                <a:solidFill>
                  <a:srgbClr val="6EB33E"/>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534438" y="1444310"/>
            <a:ext cx="4401287" cy="5144049"/>
          </a:xfrm>
        </p:spPr>
        <p:txBody>
          <a:bodyPr/>
          <a:lstStyle>
            <a:lvl1pPr marL="0" indent="0">
              <a:buNone/>
              <a:defRPr>
                <a:solidFill>
                  <a:schemeClr val="tx1"/>
                </a:solidFill>
              </a:defRPr>
            </a:lvl1pPr>
            <a:lvl2pPr marL="520596" indent="0">
              <a:buNone/>
              <a:defRPr>
                <a:solidFill>
                  <a:schemeClr val="tx1"/>
                </a:solidFill>
              </a:defRPr>
            </a:lvl2pPr>
            <a:lvl3pPr marL="1041198" indent="0">
              <a:buNone/>
              <a:defRPr>
                <a:solidFill>
                  <a:schemeClr val="tx1"/>
                </a:solidFill>
              </a:defRPr>
            </a:lvl3pPr>
            <a:lvl4pPr marL="1561797" indent="0">
              <a:buNone/>
              <a:defRPr>
                <a:solidFill>
                  <a:schemeClr val="tx1"/>
                </a:solidFill>
              </a:defRPr>
            </a:lvl4pPr>
            <a:lvl5pPr marL="2082396" indent="0">
              <a:buNone/>
              <a:defRPr>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2833707389"/>
      </p:ext>
    </p:extLst>
  </p:cSld>
  <p:clrMapOvr>
    <a:masterClrMapping/>
  </p:clrMapOvr>
  <p:timing>
    <p:tnLst>
      <p:par>
        <p:cTn xmlns:p14="http://schemas.microsoft.com/office/powerpoint/2010/mai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actoid Slide-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987041"/>
          </a:xfrm>
        </p:spPr>
        <p:txBody>
          <a:bodyPr/>
          <a:lstStyle>
            <a:lvl1pPr>
              <a:defRPr>
                <a:solidFill>
                  <a:srgbClr val="6EB33E"/>
                </a:solidFill>
              </a:defRPr>
            </a:lvl1pPr>
          </a:lstStyle>
          <a:p>
            <a:r>
              <a:rPr lang="en-US" smtClean="0"/>
              <a:t>Click to edit Master title style</a:t>
            </a:r>
            <a:endParaRPr lang="en-US" dirty="0"/>
          </a:p>
        </p:txBody>
      </p:sp>
      <p:sp>
        <p:nvSpPr>
          <p:cNvPr id="7" name="Text Placeholder 6"/>
          <p:cNvSpPr>
            <a:spLocks noGrp="1"/>
          </p:cNvSpPr>
          <p:nvPr>
            <p:ph type="body" sz="quarter" idx="13"/>
          </p:nvPr>
        </p:nvSpPr>
        <p:spPr>
          <a:xfrm>
            <a:off x="534450" y="1444310"/>
            <a:ext cx="4388265" cy="5119479"/>
          </a:xfrm>
        </p:spPr>
        <p:txBody>
          <a:bodyPr/>
          <a:lstStyle>
            <a:lvl1pPr marL="0" indent="0">
              <a:buNone/>
              <a:defRPr>
                <a:solidFill>
                  <a:schemeClr val="bg1"/>
                </a:solidFill>
              </a:defRPr>
            </a:lvl1pPr>
            <a:lvl2pPr marL="520596" indent="0">
              <a:buNone/>
              <a:defRPr>
                <a:solidFill>
                  <a:schemeClr val="bg1"/>
                </a:solidFill>
              </a:defRPr>
            </a:lvl2pPr>
            <a:lvl3pPr marL="1041198" indent="0">
              <a:buNone/>
              <a:defRPr>
                <a:solidFill>
                  <a:schemeClr val="bg1"/>
                </a:solidFill>
              </a:defRPr>
            </a:lvl3pPr>
            <a:lvl4pPr marL="1561797" indent="0">
              <a:buNone/>
              <a:defRPr>
                <a:solidFill>
                  <a:schemeClr val="bg1"/>
                </a:solidFill>
              </a:defRPr>
            </a:lvl4pPr>
            <a:lvl5pPr marL="2082396" indent="0">
              <a:buNone/>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0" name="Straight Connector 9"/>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99673841"/>
      </p:ext>
    </p:extLst>
  </p:cSld>
  <p:clrMapOvr>
    <a:masterClrMapping/>
  </p:clrMapOvr>
  <p:timing>
    <p:tnLst>
      <p:par>
        <p:cTn xmlns:p14="http://schemas.microsoft.com/office/powerpoint/2010/mai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Free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78"/>
            <a:ext cx="10154206" cy="621485"/>
          </a:xfrm>
          <a:noFill/>
        </p:spPr>
        <p:txBody>
          <a:bodyPr lIns="520596"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cxnSp>
        <p:nvCxnSpPr>
          <p:cNvPr id="7" name="Straight Connector 6"/>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9"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520581890"/>
      </p:ext>
    </p:extLst>
  </p:cSld>
  <p:clrMapOvr>
    <a:masterClrMapping/>
  </p:clrMapOvr>
  <p:timing>
    <p:tnLst>
      <p:par>
        <p:cTn xmlns:p14="http://schemas.microsoft.com/office/powerpoint/2010/mai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Free Content-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302878"/>
            <a:ext cx="10154206" cy="621485"/>
          </a:xfrm>
          <a:solidFill>
            <a:schemeClr val="tx1">
              <a:alpha val="70000"/>
            </a:schemeClr>
          </a:solidFill>
        </p:spPr>
        <p:txBody>
          <a:bodyPr lIns="520596" anchor="t">
            <a:normAutofit/>
          </a:bodyPr>
          <a:lstStyle>
            <a:lvl1pPr algn="l">
              <a:defRPr sz="3200" b="1">
                <a:solidFill>
                  <a:srgbClr val="6EB33E"/>
                </a:solidFill>
                <a:latin typeface="Arial"/>
                <a:cs typeface="Arial"/>
              </a:defRPr>
            </a:lvl1pPr>
          </a:lstStyle>
          <a:p>
            <a:r>
              <a:rPr lang="en-US" dirty="0" smtClean="0"/>
              <a:t>CLICK TO EDIT MASTER TITLE STYLE</a:t>
            </a:r>
            <a:endParaRPr lang="en-US" dirty="0"/>
          </a:p>
        </p:txBody>
      </p:sp>
      <p:sp>
        <p:nvSpPr>
          <p:cNvPr id="8"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9" name="Straight Connector 8"/>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9586076"/>
      </p:ext>
    </p:extLst>
  </p:cSld>
  <p:clrMapOvr>
    <a:masterClrMapping/>
  </p:clrMapOvr>
  <p:timing>
    <p:tnLst>
      <p:par>
        <p:cTn xmlns:p14="http://schemas.microsoft.com/office/powerpoint/2010/mai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4"/>
            <a:ext cx="9619774" cy="985622"/>
          </a:xfrm>
        </p:spPr>
        <p:txBody>
          <a:bodyPr anchor="t" anchorCtr="0">
            <a:noAutofit/>
          </a:bodyPr>
          <a:lstStyle>
            <a:lvl1pPr algn="l">
              <a:defRPr sz="3200" b="1" cap="all">
                <a:solidFill>
                  <a:srgbClr val="339837"/>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534432" y="1444298"/>
            <a:ext cx="4720815" cy="5311503"/>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433391" y="1444298"/>
            <a:ext cx="4720815" cy="5311503"/>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cxnSp>
        <p:nvCxnSpPr>
          <p:cNvPr id="8" name="Straight Connector 7"/>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040800011"/>
      </p:ext>
    </p:extLst>
  </p:cSld>
  <p:clrMapOvr>
    <a:masterClrMapping/>
  </p:clrMapOvr>
  <p:timing>
    <p:tnLst>
      <p:par>
        <p:cTn xmlns:p14="http://schemas.microsoft.com/office/powerpoint/2010/mai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lumn-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4"/>
            <a:ext cx="9619774" cy="985622"/>
          </a:xfrm>
        </p:spPr>
        <p:txBody>
          <a:bodyPr anchor="t" anchorCtr="0">
            <a:noAutofit/>
          </a:bodyPr>
          <a:lstStyle>
            <a:lvl1pPr algn="l">
              <a:defRPr sz="3200" b="1" cap="all">
                <a:solidFill>
                  <a:srgbClr val="6EB33E"/>
                </a:solidFill>
              </a:defRPr>
            </a:lvl1pPr>
          </a:lstStyle>
          <a:p>
            <a:r>
              <a:rPr lang="en-US" smtClean="0"/>
              <a:t>Click to edit Master title style</a:t>
            </a:r>
            <a:endParaRPr lang="en-US" dirty="0"/>
          </a:p>
        </p:txBody>
      </p:sp>
      <p:sp>
        <p:nvSpPr>
          <p:cNvPr id="3" name="Content Placeholder 2"/>
          <p:cNvSpPr>
            <a:spLocks noGrp="1"/>
          </p:cNvSpPr>
          <p:nvPr>
            <p:ph sz="half" idx="1"/>
          </p:nvPr>
        </p:nvSpPr>
        <p:spPr>
          <a:xfrm>
            <a:off x="534432" y="1444298"/>
            <a:ext cx="4720815" cy="5311503"/>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solidFill>
                  <a:schemeClr val="bg1"/>
                </a:solidFill>
              </a:defRPr>
            </a:lvl4pPr>
            <a:lvl5pPr>
              <a:defRPr sz="2100">
                <a:solidFill>
                  <a:schemeClr val="bg1"/>
                </a:solidFill>
              </a:defRPr>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433391" y="1444296"/>
            <a:ext cx="4720815" cy="5311502"/>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solidFill>
                  <a:schemeClr val="bg1"/>
                </a:solidFill>
              </a:defRPr>
            </a:lvl4pPr>
            <a:lvl5pPr>
              <a:defRPr sz="2100">
                <a:solidFill>
                  <a:schemeClr val="bg1"/>
                </a:solidFill>
              </a:defRPr>
            </a:lvl5pPr>
            <a:lvl6pPr>
              <a:defRPr sz="2100"/>
            </a:lvl6pPr>
            <a:lvl7pPr>
              <a:defRPr sz="2100"/>
            </a:lvl7pPr>
            <a:lvl8pPr>
              <a:defRPr sz="2100"/>
            </a:lvl8pPr>
            <a:lvl9pPr>
              <a:defRPr sz="21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1" name="Straight Connector 10"/>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0" name="Picture 9"/>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326148443"/>
      </p:ext>
    </p:extLst>
  </p:cSld>
  <p:clrMapOvr>
    <a:masterClrMapping/>
  </p:clrMapOvr>
  <p:timing>
    <p:tnLst>
      <p:par>
        <p:cTn xmlns:p14="http://schemas.microsoft.com/office/powerpoint/2010/mai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hree Column">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790818"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7066610"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Content Placeholder 2"/>
          <p:cNvSpPr>
            <a:spLocks noGrp="1"/>
          </p:cNvSpPr>
          <p:nvPr>
            <p:ph sz="half" idx="11"/>
          </p:nvPr>
        </p:nvSpPr>
        <p:spPr>
          <a:xfrm>
            <a:off x="515028" y="3242222"/>
            <a:ext cx="3071931" cy="3513576"/>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10" name="Picture Placeholder 9"/>
          <p:cNvSpPr>
            <a:spLocks noGrp="1"/>
          </p:cNvSpPr>
          <p:nvPr>
            <p:ph type="pic" sz="quarter" idx="12"/>
          </p:nvPr>
        </p:nvSpPr>
        <p:spPr>
          <a:xfrm>
            <a:off x="515026" y="948858"/>
            <a:ext cx="3071978" cy="2293364"/>
          </a:xfrm>
        </p:spPr>
        <p:txBody>
          <a:bodyPr/>
          <a:lstStyle/>
          <a:p>
            <a:endParaRPr lang="en-US"/>
          </a:p>
        </p:txBody>
      </p:sp>
      <p:sp>
        <p:nvSpPr>
          <p:cNvPr id="13" name="Picture Placeholder 9"/>
          <p:cNvSpPr>
            <a:spLocks noGrp="1"/>
          </p:cNvSpPr>
          <p:nvPr>
            <p:ph type="pic" sz="quarter" idx="13"/>
          </p:nvPr>
        </p:nvSpPr>
        <p:spPr>
          <a:xfrm>
            <a:off x="7066563" y="948858"/>
            <a:ext cx="3071978" cy="2293364"/>
          </a:xfrm>
        </p:spPr>
        <p:txBody>
          <a:bodyPr/>
          <a:lstStyle/>
          <a:p>
            <a:endParaRPr lang="en-US"/>
          </a:p>
        </p:txBody>
      </p:sp>
      <p:sp>
        <p:nvSpPr>
          <p:cNvPr id="15" name="Picture Placeholder 9"/>
          <p:cNvSpPr>
            <a:spLocks noGrp="1"/>
          </p:cNvSpPr>
          <p:nvPr>
            <p:ph type="pic" sz="quarter" idx="14"/>
          </p:nvPr>
        </p:nvSpPr>
        <p:spPr>
          <a:xfrm>
            <a:off x="3790772" y="948858"/>
            <a:ext cx="3071978" cy="2293364"/>
          </a:xfrm>
        </p:spPr>
        <p:txBody>
          <a:bodyPr/>
          <a:lstStyle/>
          <a:p>
            <a:endParaRPr lang="en-US"/>
          </a:p>
        </p:txBody>
      </p:sp>
      <p:cxnSp>
        <p:nvCxnSpPr>
          <p:cNvPr id="16" name="Straight Connector 1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7"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695357445"/>
      </p:ext>
    </p:extLst>
  </p:cSld>
  <p:clrMapOvr>
    <a:masterClrMapping/>
  </p:clrMapOvr>
  <p:timing>
    <p:tnLst>
      <p:par>
        <p:cTn xmlns:p14="http://schemas.microsoft.com/office/powerpoint/2010/mai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hree Colum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3790818"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4" name="Content Placeholder 3"/>
          <p:cNvSpPr>
            <a:spLocks noGrp="1"/>
          </p:cNvSpPr>
          <p:nvPr>
            <p:ph sz="half" idx="2"/>
          </p:nvPr>
        </p:nvSpPr>
        <p:spPr>
          <a:xfrm>
            <a:off x="7066610"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8" name="Content Placeholder 2"/>
          <p:cNvSpPr>
            <a:spLocks noGrp="1"/>
          </p:cNvSpPr>
          <p:nvPr>
            <p:ph sz="half" idx="11"/>
          </p:nvPr>
        </p:nvSpPr>
        <p:spPr>
          <a:xfrm>
            <a:off x="515028" y="3242222"/>
            <a:ext cx="3071931" cy="3513576"/>
          </a:xfrm>
        </p:spPr>
        <p:txBody>
          <a:bodyPr/>
          <a:lstStyle>
            <a:lvl1pPr>
              <a:defRPr sz="3200">
                <a:solidFill>
                  <a:schemeClr val="bg1"/>
                </a:solidFill>
              </a:defRPr>
            </a:lvl1pPr>
            <a:lvl2pPr>
              <a:defRPr sz="2700">
                <a:solidFill>
                  <a:schemeClr val="bg1"/>
                </a:solidFill>
              </a:defRPr>
            </a:lvl2pPr>
            <a:lvl3pPr>
              <a:defRPr sz="2300">
                <a:solidFill>
                  <a:schemeClr val="bg1"/>
                </a:solidFill>
              </a:defRPr>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10" name="Picture Placeholder 9"/>
          <p:cNvSpPr>
            <a:spLocks noGrp="1"/>
          </p:cNvSpPr>
          <p:nvPr>
            <p:ph type="pic" sz="quarter" idx="12"/>
          </p:nvPr>
        </p:nvSpPr>
        <p:spPr>
          <a:xfrm>
            <a:off x="515026" y="948858"/>
            <a:ext cx="3071978" cy="2293364"/>
          </a:xfrm>
        </p:spPr>
        <p:txBody>
          <a:bodyPr/>
          <a:lstStyle>
            <a:lvl1pPr>
              <a:defRPr>
                <a:solidFill>
                  <a:schemeClr val="bg1"/>
                </a:solidFill>
              </a:defRPr>
            </a:lvl1pPr>
          </a:lstStyle>
          <a:p>
            <a:endParaRPr lang="en-US"/>
          </a:p>
        </p:txBody>
      </p:sp>
      <p:sp>
        <p:nvSpPr>
          <p:cNvPr id="13" name="Picture Placeholder 9"/>
          <p:cNvSpPr>
            <a:spLocks noGrp="1"/>
          </p:cNvSpPr>
          <p:nvPr>
            <p:ph type="pic" sz="quarter" idx="13"/>
          </p:nvPr>
        </p:nvSpPr>
        <p:spPr>
          <a:xfrm>
            <a:off x="7066563" y="948858"/>
            <a:ext cx="3071978" cy="2293364"/>
          </a:xfrm>
        </p:spPr>
        <p:txBody>
          <a:bodyPr/>
          <a:lstStyle>
            <a:lvl1pPr>
              <a:defRPr>
                <a:solidFill>
                  <a:schemeClr val="bg1"/>
                </a:solidFill>
              </a:defRPr>
            </a:lvl1pPr>
          </a:lstStyle>
          <a:p>
            <a:endParaRPr lang="en-US"/>
          </a:p>
        </p:txBody>
      </p:sp>
      <p:sp>
        <p:nvSpPr>
          <p:cNvPr id="15" name="Picture Placeholder 9"/>
          <p:cNvSpPr>
            <a:spLocks noGrp="1"/>
          </p:cNvSpPr>
          <p:nvPr>
            <p:ph type="pic" sz="quarter" idx="14"/>
          </p:nvPr>
        </p:nvSpPr>
        <p:spPr>
          <a:xfrm>
            <a:off x="3790772" y="948858"/>
            <a:ext cx="3071978" cy="2293364"/>
          </a:xfrm>
        </p:spPr>
        <p:txBody>
          <a:bodyPr/>
          <a:lstStyle>
            <a:lvl1pPr>
              <a:defRPr>
                <a:solidFill>
                  <a:schemeClr val="bg1"/>
                </a:solidFill>
              </a:defRPr>
            </a:lvl1pPr>
          </a:lstStyle>
          <a:p>
            <a:endParaRPr lang="en-US"/>
          </a:p>
        </p:txBody>
      </p:sp>
      <p:sp>
        <p:nvSpPr>
          <p:cNvPr id="12"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4" name="Straight Connector 13"/>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7" name="Picture 16"/>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8067064"/>
      </p:ext>
    </p:extLst>
  </p:cSld>
  <p:clrMapOvr>
    <a:masterClrMapping/>
  </p:clrMapOvr>
  <p:timing>
    <p:tnLst>
      <p:par>
        <p:cTn xmlns:p14="http://schemas.microsoft.com/office/powerpoint/2010/mai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ata-in-Use-Case-Study">
    <p:spTree>
      <p:nvGrpSpPr>
        <p:cNvPr id="1" name=""/>
        <p:cNvGrpSpPr/>
        <p:nvPr/>
      </p:nvGrpSpPr>
      <p:grpSpPr>
        <a:xfrm>
          <a:off x="0" y="0"/>
          <a:ext cx="0" cy="0"/>
          <a:chOff x="0" y="0"/>
          <a:chExt cx="0" cy="0"/>
        </a:xfrm>
      </p:grpSpPr>
      <p:sp>
        <p:nvSpPr>
          <p:cNvPr id="15"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DOI or URL</a:t>
            </a:r>
            <a:endParaRPr lang="en-US" dirty="0"/>
          </a:p>
        </p:txBody>
      </p:sp>
      <p:cxnSp>
        <p:nvCxnSpPr>
          <p:cNvPr id="13" name="Straight Connector 12"/>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Content Placeholder 3"/>
          <p:cNvSpPr>
            <a:spLocks noGrp="1"/>
          </p:cNvSpPr>
          <p:nvPr>
            <p:ph sz="half" idx="11" hasCustomPrompt="1"/>
          </p:nvPr>
        </p:nvSpPr>
        <p:spPr>
          <a:xfrm>
            <a:off x="627051" y="4274196"/>
            <a:ext cx="4630054" cy="2487242"/>
          </a:xfrm>
        </p:spPr>
        <p:txBody>
          <a:bodyPr/>
          <a:lstStyle>
            <a:lvl1pPr marL="204963" indent="-204963">
              <a:lnSpc>
                <a:spcPct val="120000"/>
              </a:lnSpc>
              <a:spcBef>
                <a:spcPts val="0"/>
              </a:spcBef>
              <a:spcAft>
                <a:spcPts val="342"/>
              </a:spcAft>
              <a:buFont typeface="Arial"/>
              <a:buChar char="•"/>
              <a:defRPr sz="2700" baseline="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Key points</a:t>
            </a:r>
          </a:p>
          <a:p>
            <a:pPr lvl="0"/>
            <a:r>
              <a:rPr lang="en-US" dirty="0" smtClean="0"/>
              <a:t>Highlighting</a:t>
            </a:r>
          </a:p>
          <a:p>
            <a:pPr lvl="0"/>
            <a:r>
              <a:rPr lang="en-US" dirty="0" smtClean="0"/>
              <a:t>Use case</a:t>
            </a:r>
          </a:p>
          <a:p>
            <a:pPr lvl="0"/>
            <a:endParaRPr lang="en-US" dirty="0" smtClean="0"/>
          </a:p>
        </p:txBody>
      </p:sp>
      <p:sp>
        <p:nvSpPr>
          <p:cNvPr id="8" name="Picture Placeholder 7"/>
          <p:cNvSpPr>
            <a:spLocks noGrp="1"/>
          </p:cNvSpPr>
          <p:nvPr>
            <p:ph type="pic" sz="quarter" idx="12" hasCustomPrompt="1"/>
          </p:nvPr>
        </p:nvSpPr>
        <p:spPr>
          <a:xfrm>
            <a:off x="8202837" y="302868"/>
            <a:ext cx="1951372" cy="1797924"/>
          </a:xfrm>
        </p:spPr>
        <p:txBody>
          <a:bodyPr/>
          <a:lstStyle>
            <a:lvl1pPr>
              <a:defRPr baseline="0"/>
            </a:lvl1pPr>
          </a:lstStyle>
          <a:p>
            <a:r>
              <a:rPr lang="en-US" dirty="0" smtClean="0"/>
              <a:t>Logo / journal cover</a:t>
            </a:r>
            <a:endParaRPr lang="en-US" dirty="0"/>
          </a:p>
        </p:txBody>
      </p:sp>
      <p:sp>
        <p:nvSpPr>
          <p:cNvPr id="16" name="Picture Placeholder 15"/>
          <p:cNvSpPr>
            <a:spLocks noGrp="1"/>
          </p:cNvSpPr>
          <p:nvPr>
            <p:ph type="pic" sz="quarter" idx="14" hasCustomPrompt="1"/>
          </p:nvPr>
        </p:nvSpPr>
        <p:spPr>
          <a:xfrm>
            <a:off x="5477927" y="2184838"/>
            <a:ext cx="4676279" cy="4576225"/>
          </a:xfrm>
        </p:spPr>
        <p:txBody>
          <a:bodyPr/>
          <a:lstStyle>
            <a:lvl1pPr>
              <a:defRPr baseline="0"/>
            </a:lvl1pPr>
          </a:lstStyle>
          <a:p>
            <a:r>
              <a:rPr lang="en-US" dirty="0" smtClean="0"/>
              <a:t>Representative graphic / map / visual from article</a:t>
            </a:r>
            <a:endParaRPr lang="en-US" dirty="0"/>
          </a:p>
        </p:txBody>
      </p:sp>
      <p:sp>
        <p:nvSpPr>
          <p:cNvPr id="18" name="Picture Placeholder 17"/>
          <p:cNvSpPr>
            <a:spLocks noGrp="1"/>
          </p:cNvSpPr>
          <p:nvPr>
            <p:ph type="pic" sz="quarter" idx="15" hasCustomPrompt="1"/>
          </p:nvPr>
        </p:nvSpPr>
        <p:spPr>
          <a:xfrm>
            <a:off x="627051" y="2184823"/>
            <a:ext cx="4630054" cy="2088538"/>
          </a:xfrm>
        </p:spPr>
        <p:txBody>
          <a:bodyPr/>
          <a:lstStyle/>
          <a:p>
            <a:r>
              <a:rPr lang="en-US" dirty="0" smtClean="0"/>
              <a:t>Species photo</a:t>
            </a:r>
            <a:endParaRPr lang="en-US" dirty="0"/>
          </a:p>
        </p:txBody>
      </p:sp>
      <p:sp>
        <p:nvSpPr>
          <p:cNvPr id="23" name="Text Placeholder 22"/>
          <p:cNvSpPr>
            <a:spLocks noGrp="1"/>
          </p:cNvSpPr>
          <p:nvPr>
            <p:ph type="body" sz="quarter" idx="16" hasCustomPrompt="1"/>
          </p:nvPr>
        </p:nvSpPr>
        <p:spPr>
          <a:xfrm>
            <a:off x="-153563" y="-12074"/>
            <a:ext cx="643843" cy="7727412"/>
          </a:xfrm>
        </p:spPr>
        <p:txBody>
          <a:bodyPr vert="vert270" lIns="0" tIns="40991" rIns="0" bIns="40991">
            <a:noAutofit/>
          </a:bodyPr>
          <a:lstStyle>
            <a:lvl1pPr marL="0" algn="r" defTabSz="520596" rtl="0" eaLnBrk="1" latinLnBrk="0" hangingPunct="1">
              <a:defRPr lang="en-US" sz="4600" kern="1200" dirty="0" smtClean="0">
                <a:solidFill>
                  <a:srgbClr val="FDB002">
                    <a:alpha val="32000"/>
                  </a:srgbClr>
                </a:solidFill>
                <a:latin typeface="Arial"/>
                <a:ea typeface="+mn-ea"/>
                <a:cs typeface="Arial"/>
              </a:defRPr>
            </a:lvl1pPr>
          </a:lstStyle>
          <a:p>
            <a:pPr lvl="0"/>
            <a:r>
              <a:rPr lang="en-US" dirty="0" smtClean="0"/>
              <a:t>topic</a:t>
            </a:r>
          </a:p>
        </p:txBody>
      </p:sp>
      <p:sp>
        <p:nvSpPr>
          <p:cNvPr id="14" name="Content Placeholder 3"/>
          <p:cNvSpPr>
            <a:spLocks noGrp="1"/>
          </p:cNvSpPr>
          <p:nvPr>
            <p:ph sz="half" idx="17" hasCustomPrompt="1"/>
          </p:nvPr>
        </p:nvSpPr>
        <p:spPr>
          <a:xfrm>
            <a:off x="627049" y="302868"/>
            <a:ext cx="7575785" cy="1797924"/>
          </a:xfrm>
        </p:spPr>
        <p:txBody>
          <a:bodyPr>
            <a:normAutofit/>
          </a:bodyPr>
          <a:lstStyle>
            <a:lvl1pPr marL="0" indent="0">
              <a:lnSpc>
                <a:spcPct val="120000"/>
              </a:lnSpc>
              <a:spcBef>
                <a:spcPts val="0"/>
              </a:spcBef>
              <a:spcAft>
                <a:spcPts val="342"/>
              </a:spcAft>
              <a:buFont typeface="Arial"/>
              <a:buNone/>
              <a:defRPr sz="3600" baseline="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Title/Author clipping or citation</a:t>
            </a:r>
          </a:p>
        </p:txBody>
      </p:sp>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591968654"/>
      </p:ext>
    </p:extLst>
  </p:cSld>
  <p:clrMapOvr>
    <a:masterClrMapping/>
  </p:clrMapOvr>
  <p:timing>
    <p:tnLst>
      <p:par>
        <p:cTn xmlns:p14="http://schemas.microsoft.com/office/powerpoint/2010/mai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Data-in-Use-Case-Study-REV">
    <p:bg>
      <p:bgPr>
        <a:solidFill>
          <a:schemeClr val="tx1"/>
        </a:solidFill>
        <a:effectLst/>
      </p:bgPr>
    </p:bg>
    <p:spTree>
      <p:nvGrpSpPr>
        <p:cNvPr id="1" name=""/>
        <p:cNvGrpSpPr/>
        <p:nvPr/>
      </p:nvGrpSpPr>
      <p:grpSpPr>
        <a:xfrm>
          <a:off x="0" y="0"/>
          <a:ext cx="0" cy="0"/>
          <a:chOff x="0" y="0"/>
          <a:chExt cx="0" cy="0"/>
        </a:xfrm>
      </p:grpSpPr>
      <p:sp>
        <p:nvSpPr>
          <p:cNvPr id="10" name="Content Placeholder 3"/>
          <p:cNvSpPr>
            <a:spLocks noGrp="1"/>
          </p:cNvSpPr>
          <p:nvPr>
            <p:ph sz="half" idx="11" hasCustomPrompt="1"/>
          </p:nvPr>
        </p:nvSpPr>
        <p:spPr>
          <a:xfrm>
            <a:off x="627051" y="4274196"/>
            <a:ext cx="4630054" cy="2487242"/>
          </a:xfrm>
        </p:spPr>
        <p:txBody>
          <a:bodyPr/>
          <a:lstStyle>
            <a:lvl1pPr marL="204963" indent="-204963">
              <a:lnSpc>
                <a:spcPct val="120000"/>
              </a:lnSpc>
              <a:spcBef>
                <a:spcPts val="0"/>
              </a:spcBef>
              <a:spcAft>
                <a:spcPts val="342"/>
              </a:spcAft>
              <a:buFont typeface="Arial"/>
              <a:buChar char="•"/>
              <a:defRPr sz="2700" baseline="0">
                <a:solidFill>
                  <a:schemeClr val="bg1"/>
                </a:solidFill>
              </a:defRPr>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Key points</a:t>
            </a:r>
          </a:p>
          <a:p>
            <a:pPr lvl="0"/>
            <a:r>
              <a:rPr lang="en-US" dirty="0" smtClean="0"/>
              <a:t>Highlighting</a:t>
            </a:r>
          </a:p>
          <a:p>
            <a:pPr lvl="0"/>
            <a:r>
              <a:rPr lang="en-US" dirty="0" smtClean="0"/>
              <a:t>Use case</a:t>
            </a:r>
          </a:p>
          <a:p>
            <a:pPr lvl="0"/>
            <a:endParaRPr lang="en-US" dirty="0" smtClean="0"/>
          </a:p>
        </p:txBody>
      </p:sp>
      <p:sp>
        <p:nvSpPr>
          <p:cNvPr id="8" name="Picture Placeholder 7"/>
          <p:cNvSpPr>
            <a:spLocks noGrp="1"/>
          </p:cNvSpPr>
          <p:nvPr>
            <p:ph type="pic" sz="quarter" idx="12" hasCustomPrompt="1"/>
          </p:nvPr>
        </p:nvSpPr>
        <p:spPr>
          <a:xfrm>
            <a:off x="8202837" y="302868"/>
            <a:ext cx="1951372" cy="1797924"/>
          </a:xfrm>
        </p:spPr>
        <p:txBody>
          <a:bodyPr/>
          <a:lstStyle>
            <a:lvl1pPr>
              <a:defRPr baseline="0">
                <a:solidFill>
                  <a:schemeClr val="bg1"/>
                </a:solidFill>
              </a:defRPr>
            </a:lvl1pPr>
          </a:lstStyle>
          <a:p>
            <a:r>
              <a:rPr lang="en-US" dirty="0" smtClean="0"/>
              <a:t>Logo / journal cover</a:t>
            </a:r>
            <a:endParaRPr lang="en-US" dirty="0"/>
          </a:p>
        </p:txBody>
      </p:sp>
      <p:sp>
        <p:nvSpPr>
          <p:cNvPr id="16" name="Picture Placeholder 15"/>
          <p:cNvSpPr>
            <a:spLocks noGrp="1"/>
          </p:cNvSpPr>
          <p:nvPr>
            <p:ph type="pic" sz="quarter" idx="14" hasCustomPrompt="1"/>
          </p:nvPr>
        </p:nvSpPr>
        <p:spPr>
          <a:xfrm>
            <a:off x="5477927" y="2184838"/>
            <a:ext cx="4676279" cy="4576225"/>
          </a:xfrm>
        </p:spPr>
        <p:txBody>
          <a:bodyPr/>
          <a:lstStyle>
            <a:lvl1pPr>
              <a:defRPr baseline="0">
                <a:solidFill>
                  <a:schemeClr val="bg1"/>
                </a:solidFill>
              </a:defRPr>
            </a:lvl1pPr>
          </a:lstStyle>
          <a:p>
            <a:r>
              <a:rPr lang="en-US" dirty="0" smtClean="0"/>
              <a:t>Representative graphic / map / visual from article</a:t>
            </a:r>
            <a:endParaRPr lang="en-US" dirty="0"/>
          </a:p>
        </p:txBody>
      </p:sp>
      <p:sp>
        <p:nvSpPr>
          <p:cNvPr id="18" name="Picture Placeholder 17"/>
          <p:cNvSpPr>
            <a:spLocks noGrp="1"/>
          </p:cNvSpPr>
          <p:nvPr>
            <p:ph type="pic" sz="quarter" idx="15" hasCustomPrompt="1"/>
          </p:nvPr>
        </p:nvSpPr>
        <p:spPr>
          <a:xfrm>
            <a:off x="627051" y="2184823"/>
            <a:ext cx="4630054" cy="2088538"/>
          </a:xfrm>
        </p:spPr>
        <p:txBody>
          <a:bodyPr/>
          <a:lstStyle>
            <a:lvl1pPr>
              <a:defRPr>
                <a:solidFill>
                  <a:schemeClr val="bg1"/>
                </a:solidFill>
              </a:defRPr>
            </a:lvl1pPr>
          </a:lstStyle>
          <a:p>
            <a:r>
              <a:rPr lang="en-US" dirty="0" smtClean="0"/>
              <a:t>Species photo</a:t>
            </a:r>
            <a:endParaRPr lang="en-US" dirty="0"/>
          </a:p>
        </p:txBody>
      </p:sp>
      <p:sp>
        <p:nvSpPr>
          <p:cNvPr id="23" name="Text Placeholder 22"/>
          <p:cNvSpPr>
            <a:spLocks noGrp="1"/>
          </p:cNvSpPr>
          <p:nvPr>
            <p:ph type="body" sz="quarter" idx="16" hasCustomPrompt="1"/>
          </p:nvPr>
        </p:nvSpPr>
        <p:spPr>
          <a:xfrm>
            <a:off x="-153563" y="-12074"/>
            <a:ext cx="643843" cy="7727412"/>
          </a:xfrm>
        </p:spPr>
        <p:txBody>
          <a:bodyPr vert="vert270" lIns="0" tIns="40991" rIns="0" bIns="40991">
            <a:noAutofit/>
          </a:bodyPr>
          <a:lstStyle>
            <a:lvl1pPr marL="0" algn="r" defTabSz="520596" rtl="0" eaLnBrk="1" latinLnBrk="0" hangingPunct="1">
              <a:defRPr lang="en-US" sz="4600" kern="1200" dirty="0" smtClean="0">
                <a:solidFill>
                  <a:srgbClr val="339837"/>
                </a:solidFill>
                <a:latin typeface="Arial"/>
                <a:ea typeface="+mn-ea"/>
                <a:cs typeface="Arial"/>
              </a:defRPr>
            </a:lvl1pPr>
          </a:lstStyle>
          <a:p>
            <a:pPr lvl="0"/>
            <a:r>
              <a:rPr lang="en-US" dirty="0" smtClean="0"/>
              <a:t>topic</a:t>
            </a:r>
          </a:p>
        </p:txBody>
      </p:sp>
      <p:sp>
        <p:nvSpPr>
          <p:cNvPr id="14"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7" name="Straight Connector 16"/>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Content Placeholder 3"/>
          <p:cNvSpPr>
            <a:spLocks noGrp="1"/>
          </p:cNvSpPr>
          <p:nvPr>
            <p:ph sz="half" idx="17" hasCustomPrompt="1"/>
          </p:nvPr>
        </p:nvSpPr>
        <p:spPr>
          <a:xfrm>
            <a:off x="627051" y="302868"/>
            <a:ext cx="7575786" cy="1797924"/>
          </a:xfrm>
        </p:spPr>
        <p:txBody>
          <a:bodyPr>
            <a:noAutofit/>
          </a:bodyPr>
          <a:lstStyle>
            <a:lvl1pPr marL="0" indent="0">
              <a:lnSpc>
                <a:spcPct val="120000"/>
              </a:lnSpc>
              <a:spcBef>
                <a:spcPts val="0"/>
              </a:spcBef>
              <a:spcAft>
                <a:spcPts val="342"/>
              </a:spcAft>
              <a:buFont typeface="Arial"/>
              <a:buNone/>
              <a:defRPr sz="3600" baseline="0">
                <a:solidFill>
                  <a:schemeClr val="bg1"/>
                </a:solidFill>
              </a:defRPr>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Title/Author clipping or citation</a:t>
            </a:r>
          </a:p>
        </p:txBody>
      </p:sp>
      <p:pic>
        <p:nvPicPr>
          <p:cNvPr id="12" name="Picture 11"/>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3109960042"/>
      </p:ext>
    </p:extLst>
  </p:cSld>
  <p:clrMapOvr>
    <a:masterClrMapping/>
  </p:clrMapOvr>
  <p:timing>
    <p:tnLst>
      <p:par>
        <p:cTn xmlns:p14="http://schemas.microsoft.com/office/powerpoint/2010/mai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Main-Sidebar">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5"/>
            <a:ext cx="9619774" cy="518168"/>
          </a:xfrm>
        </p:spPr>
        <p:txBody>
          <a:bodyPr anchor="t" anchorCtr="0">
            <a:noAutofit/>
          </a:bodyPr>
          <a:lstStyle>
            <a:lvl1pPr algn="l">
              <a:defRPr sz="3200" b="1" cap="all">
                <a:solidFill>
                  <a:srgbClr val="339837"/>
                </a:solidFill>
              </a:defRPr>
            </a:lvl1pPr>
          </a:lstStyle>
          <a:p>
            <a:r>
              <a:rPr lang="en-US" dirty="0" smtClean="0"/>
              <a:t>Click to edit Master title style</a:t>
            </a:r>
            <a:endParaRPr lang="en-US" dirty="0"/>
          </a:p>
        </p:txBody>
      </p:sp>
      <p:sp>
        <p:nvSpPr>
          <p:cNvPr id="4" name="Content Placeholder 3"/>
          <p:cNvSpPr>
            <a:spLocks noGrp="1"/>
          </p:cNvSpPr>
          <p:nvPr>
            <p:ph sz="half" idx="2"/>
          </p:nvPr>
        </p:nvSpPr>
        <p:spPr>
          <a:xfrm>
            <a:off x="7066610" y="948858"/>
            <a:ext cx="3071931" cy="5806940"/>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p:txBody>
      </p:sp>
      <p:sp>
        <p:nvSpPr>
          <p:cNvPr id="8" name="Content Placeholder 2"/>
          <p:cNvSpPr>
            <a:spLocks noGrp="1"/>
          </p:cNvSpPr>
          <p:nvPr>
            <p:ph sz="half" idx="11"/>
          </p:nvPr>
        </p:nvSpPr>
        <p:spPr>
          <a:xfrm>
            <a:off x="515026" y="948858"/>
            <a:ext cx="6347724" cy="5806940"/>
          </a:xfrm>
        </p:spPr>
        <p:txBody>
          <a:bodyPr/>
          <a:lstStyle>
            <a:lvl1pPr>
              <a:defRPr sz="3200"/>
            </a:lvl1pPr>
            <a:lvl2pPr>
              <a:defRPr sz="2700"/>
            </a:lvl2pPr>
            <a:lvl3pPr>
              <a:defRPr sz="2300"/>
            </a:lvl3pPr>
            <a:lvl4pPr>
              <a:defRPr sz="2100"/>
            </a:lvl4pPr>
            <a:lvl5pPr>
              <a:defRPr sz="2100"/>
            </a:lvl5pPr>
            <a:lvl6pPr>
              <a:defRPr sz="2100"/>
            </a:lvl6pPr>
            <a:lvl7pPr>
              <a:defRPr sz="2100"/>
            </a:lvl7pPr>
            <a:lvl8pPr>
              <a:defRPr sz="2100"/>
            </a:lvl8pPr>
            <a:lvl9pPr>
              <a:defRPr sz="2100"/>
            </a:lvl9pPr>
          </a:lstStyle>
          <a:p>
            <a:pPr lvl="0"/>
            <a:r>
              <a:rPr lang="en-US" dirty="0" smtClean="0"/>
              <a:t>Click to edit Master text styles</a:t>
            </a:r>
          </a:p>
          <a:p>
            <a:pPr lvl="1"/>
            <a:r>
              <a:rPr lang="en-US" dirty="0" smtClean="0"/>
              <a:t>Second level</a:t>
            </a:r>
          </a:p>
          <a:p>
            <a:pPr lvl="2"/>
            <a:r>
              <a:rPr lang="en-US" dirty="0" smtClean="0"/>
              <a:t>Third level</a:t>
            </a:r>
          </a:p>
        </p:txBody>
      </p:sp>
      <p:cxnSp>
        <p:nvCxnSpPr>
          <p:cNvPr id="10" name="Straight Connector 9"/>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1"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1464821970"/>
      </p:ext>
    </p:extLst>
  </p:cSld>
  <p:clrMapOvr>
    <a:masterClrMapping/>
  </p:clrMapOvr>
  <p:timing>
    <p:tnLst>
      <p:par>
        <p:cTn xmlns:p14="http://schemas.microsoft.com/office/powerpoint/2010/mai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wo Column Title">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7"/>
            <a:ext cx="9619774" cy="554388"/>
          </a:xfrm>
        </p:spPr>
        <p:txBody>
          <a:bodyPr anchor="t" anchorCtr="0">
            <a:normAutofit/>
          </a:bodyPr>
          <a:lstStyle>
            <a:lvl1pPr algn="l">
              <a:defRPr sz="3200" b="1" cap="all">
                <a:solidFill>
                  <a:srgbClr val="339837"/>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34432" y="964639"/>
            <a:ext cx="4722671" cy="705516"/>
          </a:xfrm>
        </p:spPr>
        <p:txBody>
          <a:bodyPr anchor="b"/>
          <a:lstStyle>
            <a:lvl1pPr marL="0" indent="0">
              <a:buNone/>
              <a:defRPr sz="2700" b="1"/>
            </a:lvl1pPr>
            <a:lvl2pPr marL="520596" indent="0">
              <a:buNone/>
              <a:defRPr sz="2300" b="1"/>
            </a:lvl2pPr>
            <a:lvl3pPr marL="1041198" indent="0">
              <a:buNone/>
              <a:defRPr sz="2100" b="1"/>
            </a:lvl3pPr>
            <a:lvl4pPr marL="1561797" indent="0">
              <a:buNone/>
              <a:defRPr sz="1800" b="1"/>
            </a:lvl4pPr>
            <a:lvl5pPr marL="2082396" indent="0">
              <a:buNone/>
              <a:defRPr sz="1800" b="1"/>
            </a:lvl5pPr>
            <a:lvl6pPr marL="2602994" indent="0">
              <a:buNone/>
              <a:defRPr sz="1800" b="1"/>
            </a:lvl6pPr>
            <a:lvl7pPr marL="3123595" indent="0">
              <a:buNone/>
              <a:defRPr sz="1800" b="1"/>
            </a:lvl7pPr>
            <a:lvl8pPr marL="3644194" indent="0">
              <a:buNone/>
              <a:defRPr sz="1800" b="1"/>
            </a:lvl8pPr>
            <a:lvl9pPr marL="416479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34432" y="1786954"/>
            <a:ext cx="4722671" cy="4969704"/>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p:txBody>
      </p:sp>
      <p:sp>
        <p:nvSpPr>
          <p:cNvPr id="5" name="Text Placeholder 4"/>
          <p:cNvSpPr>
            <a:spLocks noGrp="1"/>
          </p:cNvSpPr>
          <p:nvPr>
            <p:ph type="body" sz="quarter" idx="3"/>
          </p:nvPr>
        </p:nvSpPr>
        <p:spPr>
          <a:xfrm>
            <a:off x="5429685" y="964639"/>
            <a:ext cx="4724526" cy="705516"/>
          </a:xfrm>
        </p:spPr>
        <p:txBody>
          <a:bodyPr anchor="b"/>
          <a:lstStyle>
            <a:lvl1pPr marL="0" indent="0">
              <a:buNone/>
              <a:defRPr sz="2700" b="1"/>
            </a:lvl1pPr>
            <a:lvl2pPr marL="520596" indent="0">
              <a:buNone/>
              <a:defRPr sz="2300" b="1"/>
            </a:lvl2pPr>
            <a:lvl3pPr marL="1041198" indent="0">
              <a:buNone/>
              <a:defRPr sz="2100" b="1"/>
            </a:lvl3pPr>
            <a:lvl4pPr marL="1561797" indent="0">
              <a:buNone/>
              <a:defRPr sz="1800" b="1"/>
            </a:lvl4pPr>
            <a:lvl5pPr marL="2082396" indent="0">
              <a:buNone/>
              <a:defRPr sz="1800" b="1"/>
            </a:lvl5pPr>
            <a:lvl6pPr marL="2602994" indent="0">
              <a:buNone/>
              <a:defRPr sz="1800" b="1"/>
            </a:lvl6pPr>
            <a:lvl7pPr marL="3123595" indent="0">
              <a:buNone/>
              <a:defRPr sz="1800" b="1"/>
            </a:lvl7pPr>
            <a:lvl8pPr marL="3644194" indent="0">
              <a:buNone/>
              <a:defRPr sz="1800" b="1"/>
            </a:lvl8pPr>
            <a:lvl9pPr marL="416479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29685" y="1786952"/>
            <a:ext cx="4724526" cy="4969706"/>
          </a:xfrm>
        </p:spPr>
        <p:txBody>
          <a:bodyPr/>
          <a:lstStyle>
            <a:lvl1pPr>
              <a:defRPr sz="2700"/>
            </a:lvl1pPr>
            <a:lvl2pPr>
              <a:defRPr sz="2300"/>
            </a:lvl2pPr>
            <a:lvl3pPr>
              <a:defRPr sz="21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p:txBody>
      </p:sp>
      <p:cxnSp>
        <p:nvCxnSpPr>
          <p:cNvPr id="13" name="Straight Connector 12"/>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10"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12" name="Picture 1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757837598"/>
      </p:ext>
    </p:extLst>
  </p:cSld>
  <p:clrMapOvr>
    <a:masterClrMapping/>
  </p:clrMapOvr>
  <p:timing>
    <p:tnLst>
      <p:par>
        <p:cTn xmlns:p14="http://schemas.microsoft.com/office/powerpoint/2010/mai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 Title-REV">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6"/>
            <a:ext cx="9619774" cy="974756"/>
          </a:xfrm>
        </p:spPr>
        <p:txBody>
          <a:bodyPr anchor="t" anchorCtr="0">
            <a:normAutofit/>
          </a:bodyPr>
          <a:lstStyle>
            <a:lvl1pPr algn="l">
              <a:defRPr sz="3200" b="1" cap="all">
                <a:solidFill>
                  <a:srgbClr val="6EB33E"/>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34432" y="1459475"/>
            <a:ext cx="4722671" cy="705516"/>
          </a:xfrm>
        </p:spPr>
        <p:txBody>
          <a:bodyPr anchor="b"/>
          <a:lstStyle>
            <a:lvl1pPr marL="0" indent="0">
              <a:buNone/>
              <a:defRPr sz="2700" b="1">
                <a:solidFill>
                  <a:schemeClr val="bg1"/>
                </a:solidFill>
              </a:defRPr>
            </a:lvl1pPr>
            <a:lvl2pPr marL="520596" indent="0">
              <a:buNone/>
              <a:defRPr sz="2300" b="1"/>
            </a:lvl2pPr>
            <a:lvl3pPr marL="1041198" indent="0">
              <a:buNone/>
              <a:defRPr sz="2100" b="1"/>
            </a:lvl3pPr>
            <a:lvl4pPr marL="1561797" indent="0">
              <a:buNone/>
              <a:defRPr sz="1800" b="1"/>
            </a:lvl4pPr>
            <a:lvl5pPr marL="2082396" indent="0">
              <a:buNone/>
              <a:defRPr sz="1800" b="1"/>
            </a:lvl5pPr>
            <a:lvl6pPr marL="2602994" indent="0">
              <a:buNone/>
              <a:defRPr sz="1800" b="1"/>
            </a:lvl6pPr>
            <a:lvl7pPr marL="3123595" indent="0">
              <a:buNone/>
              <a:defRPr sz="1800" b="1"/>
            </a:lvl7pPr>
            <a:lvl8pPr marL="3644194" indent="0">
              <a:buNone/>
              <a:defRPr sz="1800" b="1"/>
            </a:lvl8pPr>
            <a:lvl9pPr marL="4164794"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34432" y="2165004"/>
            <a:ext cx="4722671" cy="4603953"/>
          </a:xfrm>
        </p:spPr>
        <p:txBody>
          <a:bodyPr/>
          <a:lstStyle>
            <a:lvl1pPr>
              <a:defRPr sz="2700">
                <a:solidFill>
                  <a:schemeClr val="bg1"/>
                </a:solidFill>
              </a:defRPr>
            </a:lvl1pPr>
            <a:lvl2pPr>
              <a:defRPr sz="2300">
                <a:solidFill>
                  <a:schemeClr val="bg1"/>
                </a:solidFill>
              </a:defRPr>
            </a:lvl2pPr>
            <a:lvl3pPr>
              <a:defRPr sz="21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429685" y="1459475"/>
            <a:ext cx="4724526" cy="705516"/>
          </a:xfrm>
        </p:spPr>
        <p:txBody>
          <a:bodyPr anchor="b"/>
          <a:lstStyle>
            <a:lvl1pPr marL="0" indent="0">
              <a:buNone/>
              <a:defRPr sz="2700" b="1">
                <a:solidFill>
                  <a:schemeClr val="bg1"/>
                </a:solidFill>
              </a:defRPr>
            </a:lvl1pPr>
            <a:lvl2pPr marL="520596" indent="0">
              <a:buNone/>
              <a:defRPr sz="2300" b="1"/>
            </a:lvl2pPr>
            <a:lvl3pPr marL="1041198" indent="0">
              <a:buNone/>
              <a:defRPr sz="2100" b="1"/>
            </a:lvl3pPr>
            <a:lvl4pPr marL="1561797" indent="0">
              <a:buNone/>
              <a:defRPr sz="1800" b="1"/>
            </a:lvl4pPr>
            <a:lvl5pPr marL="2082396" indent="0">
              <a:buNone/>
              <a:defRPr sz="1800" b="1"/>
            </a:lvl5pPr>
            <a:lvl6pPr marL="2602994" indent="0">
              <a:buNone/>
              <a:defRPr sz="1800" b="1"/>
            </a:lvl6pPr>
            <a:lvl7pPr marL="3123595" indent="0">
              <a:buNone/>
              <a:defRPr sz="1800" b="1"/>
            </a:lvl7pPr>
            <a:lvl8pPr marL="3644194" indent="0">
              <a:buNone/>
              <a:defRPr sz="1800" b="1"/>
            </a:lvl8pPr>
            <a:lvl9pPr marL="4164794"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429685" y="2165004"/>
            <a:ext cx="4724526" cy="4603953"/>
          </a:xfrm>
        </p:spPr>
        <p:txBody>
          <a:bodyPr/>
          <a:lstStyle>
            <a:lvl1pPr>
              <a:defRPr sz="2700">
                <a:solidFill>
                  <a:schemeClr val="bg1"/>
                </a:solidFill>
              </a:defRPr>
            </a:lvl1pPr>
            <a:lvl2pPr>
              <a:defRPr sz="2300">
                <a:solidFill>
                  <a:schemeClr val="bg1"/>
                </a:solidFill>
              </a:defRPr>
            </a:lvl2pPr>
            <a:lvl3pPr>
              <a:defRPr sz="21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2"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13" name="Straight Connector 12"/>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42900298"/>
      </p:ext>
    </p:extLst>
  </p:cSld>
  <p:clrMapOvr>
    <a:masterClrMapping/>
  </p:clrMapOvr>
  <p:timing>
    <p:tnLst>
      <p:par>
        <p:cTn xmlns:p14="http://schemas.microsoft.com/office/powerpoint/2010/mai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rmAutofit/>
          </a:bodyPr>
          <a:lstStyle>
            <a:lvl1pPr algn="l">
              <a:defRPr sz="3200" b="1" cap="all">
                <a:solidFill>
                  <a:srgbClr val="339837"/>
                </a:solidFill>
              </a:defRPr>
            </a:lvl1pPr>
          </a:lstStyle>
          <a:p>
            <a:r>
              <a:rPr lang="en-US" smtClean="0"/>
              <a:t>Click to edit Master title style</a:t>
            </a:r>
            <a:endParaRPr lang="en-US" dirty="0"/>
          </a:p>
        </p:txBody>
      </p:sp>
      <p:cxnSp>
        <p:nvCxnSpPr>
          <p:cNvPr id="6" name="Straight Connector 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8"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452200115"/>
      </p:ext>
    </p:extLst>
  </p:cSld>
  <p:clrMapOvr>
    <a:masterClrMapping/>
  </p:clrMapOvr>
  <p:timing>
    <p:tnLst>
      <p:par>
        <p:cTn xmlns:p14="http://schemas.microsoft.com/office/powerpoint/2010/mai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chor="t" anchorCtr="0">
            <a:normAutofit/>
          </a:bodyPr>
          <a:lstStyle>
            <a:lvl1pPr algn="l">
              <a:defRPr sz="3200" b="1" cap="all">
                <a:solidFill>
                  <a:srgbClr val="6EB33E"/>
                </a:solidFill>
              </a:defRPr>
            </a:lvl1pPr>
          </a:lstStyle>
          <a:p>
            <a:r>
              <a:rPr lang="en-US" smtClean="0"/>
              <a:t>Click to edit Master title style</a:t>
            </a:r>
            <a:endParaRPr lang="en-US" dirty="0"/>
          </a:p>
        </p:txBody>
      </p:sp>
      <p:sp>
        <p:nvSpPr>
          <p:cNvPr id="8"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9" name="Straight Connector 8"/>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4032868397"/>
      </p:ext>
    </p:extLst>
  </p:cSld>
  <p:clrMapOvr>
    <a:masterClrMapping/>
  </p:clrMapOvr>
  <p:timing>
    <p:tnLst>
      <p:par>
        <p:cTn xmlns:p14="http://schemas.microsoft.com/office/powerpoint/2010/mai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cxnSp>
        <p:nvCxnSpPr>
          <p:cNvPr id="5" name="Straight Connector 4"/>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sp>
        <p:nvSpPr>
          <p:cNvPr id="7" name="Text Placeholder 4"/>
          <p:cNvSpPr>
            <a:spLocks noGrp="1"/>
          </p:cNvSpPr>
          <p:nvPr>
            <p:ph type="body" sz="quarter" idx="10" hasCustomPrompt="1"/>
          </p:nvPr>
        </p:nvSpPr>
        <p:spPr>
          <a:xfrm>
            <a:off x="515875" y="7065676"/>
            <a:ext cx="8365196" cy="422495"/>
          </a:xfrm>
        </p:spPr>
        <p:txBody>
          <a:bodyPr lIns="0" anchor="ctr" anchorCtr="0">
            <a:noAutofit/>
          </a:bodyPr>
          <a:lstStyle>
            <a:lvl1pPr marL="0" indent="0" algn="r">
              <a:buNone/>
              <a:defRPr sz="1000" b="0" cap="none" baseline="0"/>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pic>
        <p:nvPicPr>
          <p:cNvPr id="6" name="Picture 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48137533"/>
      </p:ext>
    </p:extLst>
  </p:cSld>
  <p:clrMapOvr>
    <a:masterClrMapping/>
  </p:clrMapOvr>
  <p:timing>
    <p:tnLst>
      <p:par>
        <p:cTn xmlns:p14="http://schemas.microsoft.com/office/powerpoint/2010/mai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REV">
    <p:bg>
      <p:bgPr>
        <a:solidFill>
          <a:schemeClr val="tx1"/>
        </a:solidFill>
        <a:effectLst/>
      </p:bgPr>
    </p:bg>
    <p:spTree>
      <p:nvGrpSpPr>
        <p:cNvPr id="1" name=""/>
        <p:cNvGrpSpPr/>
        <p:nvPr/>
      </p:nvGrpSpPr>
      <p:grpSpPr>
        <a:xfrm>
          <a:off x="0" y="0"/>
          <a:ext cx="0" cy="0"/>
          <a:chOff x="0" y="0"/>
          <a:chExt cx="0" cy="0"/>
        </a:xfrm>
      </p:grpSpPr>
      <p:sp>
        <p:nvSpPr>
          <p:cNvPr id="7" name="Text Placeholder 4"/>
          <p:cNvSpPr>
            <a:spLocks noGrp="1"/>
          </p:cNvSpPr>
          <p:nvPr>
            <p:ph type="body" sz="quarter" idx="10" hasCustomPrompt="1"/>
          </p:nvPr>
        </p:nvSpPr>
        <p:spPr>
          <a:xfrm>
            <a:off x="3218463" y="7065676"/>
            <a:ext cx="5352978" cy="422495"/>
          </a:xfrm>
        </p:spPr>
        <p:txBody>
          <a:bodyPr lIns="0" anchor="ctr" anchorCtr="0">
            <a:noAutofit/>
          </a:bodyPr>
          <a:lstStyle>
            <a:lvl1pPr marL="0" indent="0" algn="r">
              <a:buNone/>
              <a:defRPr sz="1000" b="0" cap="none" baseline="0">
                <a:solidFill>
                  <a:schemeClr val="bg1"/>
                </a:solidFill>
              </a:defRPr>
            </a:lvl1pPr>
            <a:lvl2pPr marL="520596" indent="0">
              <a:buNone/>
              <a:defRPr/>
            </a:lvl2pPr>
            <a:lvl3pPr marL="1041198" indent="0">
              <a:buNone/>
              <a:defRPr/>
            </a:lvl3pPr>
            <a:lvl4pPr marL="1561797" indent="0">
              <a:buNone/>
              <a:defRPr/>
            </a:lvl4pPr>
            <a:lvl5pPr marL="2082396" indent="0">
              <a:buNone/>
              <a:defRPr/>
            </a:lvl5pPr>
          </a:lstStyle>
          <a:p>
            <a:pPr lvl="0"/>
            <a:r>
              <a:rPr lang="en-US" dirty="0" smtClean="0"/>
              <a:t>NOTES / CAPTIONS / SOURCES</a:t>
            </a:r>
            <a:endParaRPr lang="en-US" dirty="0"/>
          </a:p>
        </p:txBody>
      </p:sp>
      <p:cxnSp>
        <p:nvCxnSpPr>
          <p:cNvPr id="8" name="Straight Connector 7"/>
          <p:cNvCxnSpPr/>
          <p:nvPr userDrawn="1"/>
        </p:nvCxnSpPr>
        <p:spPr>
          <a:xfrm>
            <a:off x="515024" y="6974628"/>
            <a:ext cx="7963748" cy="0"/>
          </a:xfrm>
          <a:prstGeom prst="line">
            <a:avLst/>
          </a:prstGeom>
          <a:ln w="3175" cmpd="sng">
            <a:solidFill>
              <a:schemeClr val="bg1"/>
            </a:solidFill>
          </a:ln>
          <a:effectLst/>
        </p:spPr>
        <p:style>
          <a:lnRef idx="2">
            <a:schemeClr val="accent1"/>
          </a:lnRef>
          <a:fillRef idx="0">
            <a:schemeClr val="accent1"/>
          </a:fillRef>
          <a:effectRef idx="1">
            <a:schemeClr val="accent1"/>
          </a:effectRef>
          <a:fontRef idx="minor">
            <a:schemeClr val="tx1"/>
          </a:fontRef>
        </p:style>
      </p:cxnSp>
      <p:pic>
        <p:nvPicPr>
          <p:cNvPr id="6" name="Picture 5"/>
          <p:cNvPicPr>
            <a:picLocks noChangeAspect="1"/>
          </p:cNvPicPr>
          <p:nvPr userDrawn="1"/>
        </p:nvPicPr>
        <p:blipFill>
          <a:blip r:embed="rId2"/>
          <a:stretch>
            <a:fillRect/>
          </a:stretch>
        </p:blipFill>
        <p:spPr>
          <a:xfrm>
            <a:off x="8936889" y="6708485"/>
            <a:ext cx="1375668" cy="861366"/>
          </a:xfrm>
          <a:prstGeom prst="rect">
            <a:avLst/>
          </a:prstGeom>
        </p:spPr>
      </p:pic>
    </p:spTree>
    <p:extLst>
      <p:ext uri="{BB962C8B-B14F-4D97-AF65-F5344CB8AC3E}">
        <p14:creationId xmlns:p14="http://schemas.microsoft.com/office/powerpoint/2010/main" val="1961244771"/>
      </p:ext>
    </p:extLst>
  </p:cSld>
  <p:clrMapOvr>
    <a:masterClrMapping/>
  </p:clrMapOvr>
  <p:timing>
    <p:tnLst>
      <p:par>
        <p:cTn xmlns:p14="http://schemas.microsoft.com/office/powerpoint/2010/mai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Header - Centered">
    <p:spTree>
      <p:nvGrpSpPr>
        <p:cNvPr id="1" name=""/>
        <p:cNvGrpSpPr/>
        <p:nvPr/>
      </p:nvGrpSpPr>
      <p:grpSpPr>
        <a:xfrm>
          <a:off x="0" y="0"/>
          <a:ext cx="0" cy="0"/>
          <a:chOff x="0" y="0"/>
          <a:chExt cx="0" cy="0"/>
        </a:xfrm>
      </p:grpSpPr>
      <p:sp>
        <p:nvSpPr>
          <p:cNvPr id="2" name="Title 1"/>
          <p:cNvSpPr>
            <a:spLocks noGrp="1"/>
          </p:cNvSpPr>
          <p:nvPr>
            <p:ph type="ctrTitle"/>
          </p:nvPr>
        </p:nvSpPr>
        <p:spPr>
          <a:xfrm>
            <a:off x="801648" y="2349401"/>
            <a:ext cx="9085342" cy="1621111"/>
          </a:xfrm>
        </p:spPr>
        <p:txBody>
          <a:bodyPr>
            <a:noAutofit/>
          </a:bodyPr>
          <a:lstStyle>
            <a:lvl1pPr>
              <a:defRPr sz="5500">
                <a:solidFill>
                  <a:srgbClr val="339837"/>
                </a:solidFill>
                <a:latin typeface="Arial"/>
                <a:cs typeface="Arial"/>
              </a:defRPr>
            </a:lvl1pPr>
          </a:lstStyle>
          <a:p>
            <a:r>
              <a:rPr lang="en-US" smtClean="0"/>
              <a:t>Click to edit Master title style</a:t>
            </a:r>
            <a:endParaRPr lang="en-US" dirty="0"/>
          </a:p>
        </p:txBody>
      </p:sp>
      <p:sp>
        <p:nvSpPr>
          <p:cNvPr id="3" name="Subtitle 2"/>
          <p:cNvSpPr>
            <a:spLocks noGrp="1"/>
          </p:cNvSpPr>
          <p:nvPr>
            <p:ph type="subTitle" idx="1"/>
          </p:nvPr>
        </p:nvSpPr>
        <p:spPr>
          <a:xfrm>
            <a:off x="1603299" y="4801338"/>
            <a:ext cx="7482047" cy="1771810"/>
          </a:xfrm>
        </p:spPr>
        <p:txBody>
          <a:bodyPr/>
          <a:lstStyle>
            <a:lvl1pPr marL="0" indent="0" algn="ctr">
              <a:buNone/>
              <a:defRPr>
                <a:solidFill>
                  <a:schemeClr val="tx1">
                    <a:tint val="75000"/>
                  </a:schemeClr>
                </a:solidFill>
                <a:latin typeface="Arial Narrow"/>
                <a:cs typeface="Arial Narrow"/>
              </a:defRPr>
            </a:lvl1pPr>
            <a:lvl2pPr marL="520596" indent="0" algn="ctr">
              <a:buNone/>
              <a:defRPr>
                <a:solidFill>
                  <a:schemeClr val="tx1">
                    <a:tint val="75000"/>
                  </a:schemeClr>
                </a:solidFill>
              </a:defRPr>
            </a:lvl2pPr>
            <a:lvl3pPr marL="1041198" indent="0" algn="ctr">
              <a:buNone/>
              <a:defRPr>
                <a:solidFill>
                  <a:schemeClr val="tx1">
                    <a:tint val="75000"/>
                  </a:schemeClr>
                </a:solidFill>
              </a:defRPr>
            </a:lvl3pPr>
            <a:lvl4pPr marL="1561797" indent="0" algn="ctr">
              <a:buNone/>
              <a:defRPr>
                <a:solidFill>
                  <a:schemeClr val="tx1">
                    <a:tint val="75000"/>
                  </a:schemeClr>
                </a:solidFill>
              </a:defRPr>
            </a:lvl4pPr>
            <a:lvl5pPr marL="2082396" indent="0" algn="ctr">
              <a:buNone/>
              <a:defRPr>
                <a:solidFill>
                  <a:schemeClr val="tx1">
                    <a:tint val="75000"/>
                  </a:schemeClr>
                </a:solidFill>
              </a:defRPr>
            </a:lvl5pPr>
            <a:lvl6pPr marL="2602994" indent="0" algn="ctr">
              <a:buNone/>
              <a:defRPr>
                <a:solidFill>
                  <a:schemeClr val="tx1">
                    <a:tint val="75000"/>
                  </a:schemeClr>
                </a:solidFill>
              </a:defRPr>
            </a:lvl6pPr>
            <a:lvl7pPr marL="3123595" indent="0" algn="ctr">
              <a:buNone/>
              <a:defRPr>
                <a:solidFill>
                  <a:schemeClr val="tx1">
                    <a:tint val="75000"/>
                  </a:schemeClr>
                </a:solidFill>
              </a:defRPr>
            </a:lvl7pPr>
            <a:lvl8pPr marL="3644194" indent="0" algn="ctr">
              <a:buNone/>
              <a:defRPr>
                <a:solidFill>
                  <a:schemeClr val="tx1">
                    <a:tint val="75000"/>
                  </a:schemeClr>
                </a:solidFill>
              </a:defRPr>
            </a:lvl8pPr>
            <a:lvl9pPr marL="4164794" indent="0" algn="ctr">
              <a:buNone/>
              <a:defRPr>
                <a:solidFill>
                  <a:schemeClr val="tx1">
                    <a:tint val="75000"/>
                  </a:schemeClr>
                </a:solidFill>
              </a:defRPr>
            </a:lvl9pPr>
          </a:lstStyle>
          <a:p>
            <a:r>
              <a:rPr lang="en-US" smtClean="0"/>
              <a:t>Click to edit Master subtitle style</a:t>
            </a:r>
            <a:endParaRPr lang="en-US" dirty="0"/>
          </a:p>
        </p:txBody>
      </p:sp>
      <p:cxnSp>
        <p:nvCxnSpPr>
          <p:cNvPr id="6" name="Straight Connector 5"/>
          <p:cNvCxnSpPr/>
          <p:nvPr userDrawn="1"/>
        </p:nvCxnSpPr>
        <p:spPr>
          <a:xfrm>
            <a:off x="515026" y="7002329"/>
            <a:ext cx="8366046" cy="0"/>
          </a:xfrm>
          <a:prstGeom prst="line">
            <a:avLst/>
          </a:prstGeom>
          <a:ln w="3175" cmpd="sng">
            <a:solidFill>
              <a:srgbClr val="339837"/>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157225" y="6853665"/>
            <a:ext cx="1125119" cy="704096"/>
          </a:xfrm>
          <a:prstGeom prst="rect">
            <a:avLst/>
          </a:prstGeom>
        </p:spPr>
      </p:pic>
    </p:spTree>
    <p:extLst>
      <p:ext uri="{BB962C8B-B14F-4D97-AF65-F5344CB8AC3E}">
        <p14:creationId xmlns:p14="http://schemas.microsoft.com/office/powerpoint/2010/main" val="3738611773"/>
      </p:ext>
    </p:extLst>
  </p:cSld>
  <p:clrMapOvr>
    <a:masterClrMapping/>
  </p:clrMapOvr>
  <p:timing>
    <p:tnLst>
      <p:par>
        <p:cTn xmlns:p14="http://schemas.microsoft.com/office/powerpoint/2010/mai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01648" y="2349423"/>
            <a:ext cx="9085342" cy="1621111"/>
          </a:xfrm>
        </p:spPr>
        <p:txBody>
          <a:bodyPr/>
          <a:lstStyle/>
          <a:p>
            <a:r>
              <a:rPr lang="nb-NO" smtClean="0"/>
              <a:t>Click to edit Master title style</a:t>
            </a:r>
            <a:endParaRPr lang="en-US"/>
          </a:p>
        </p:txBody>
      </p:sp>
      <p:sp>
        <p:nvSpPr>
          <p:cNvPr id="3" name="Subtitle 2"/>
          <p:cNvSpPr>
            <a:spLocks noGrp="1"/>
          </p:cNvSpPr>
          <p:nvPr>
            <p:ph type="subTitle" idx="1"/>
          </p:nvPr>
        </p:nvSpPr>
        <p:spPr>
          <a:xfrm>
            <a:off x="1603306" y="4285615"/>
            <a:ext cx="7482047" cy="1932728"/>
          </a:xfrm>
        </p:spPr>
        <p:txBody>
          <a:bodyPr/>
          <a:lstStyle>
            <a:lvl1pPr marL="0" indent="0" algn="ctr">
              <a:buNone/>
              <a:defRPr>
                <a:solidFill>
                  <a:schemeClr val="tx1">
                    <a:tint val="75000"/>
                  </a:schemeClr>
                </a:solidFill>
              </a:defRPr>
            </a:lvl1pPr>
            <a:lvl2pPr marL="519688" indent="0" algn="ctr">
              <a:buNone/>
              <a:defRPr>
                <a:solidFill>
                  <a:schemeClr val="tx1">
                    <a:tint val="75000"/>
                  </a:schemeClr>
                </a:solidFill>
              </a:defRPr>
            </a:lvl2pPr>
            <a:lvl3pPr marL="1039396" indent="0" algn="ctr">
              <a:buNone/>
              <a:defRPr>
                <a:solidFill>
                  <a:schemeClr val="tx1">
                    <a:tint val="75000"/>
                  </a:schemeClr>
                </a:solidFill>
              </a:defRPr>
            </a:lvl3pPr>
            <a:lvl4pPr marL="1559097" indent="0" algn="ctr">
              <a:buNone/>
              <a:defRPr>
                <a:solidFill>
                  <a:schemeClr val="tx1">
                    <a:tint val="75000"/>
                  </a:schemeClr>
                </a:solidFill>
              </a:defRPr>
            </a:lvl4pPr>
            <a:lvl5pPr marL="2078794" indent="0" algn="ctr">
              <a:buNone/>
              <a:defRPr>
                <a:solidFill>
                  <a:schemeClr val="tx1">
                    <a:tint val="75000"/>
                  </a:schemeClr>
                </a:solidFill>
              </a:defRPr>
            </a:lvl5pPr>
            <a:lvl6pPr marL="2598491" indent="0" algn="ctr">
              <a:buNone/>
              <a:defRPr>
                <a:solidFill>
                  <a:schemeClr val="tx1">
                    <a:tint val="75000"/>
                  </a:schemeClr>
                </a:solidFill>
              </a:defRPr>
            </a:lvl6pPr>
            <a:lvl7pPr marL="3118193" indent="0" algn="ctr">
              <a:buNone/>
              <a:defRPr>
                <a:solidFill>
                  <a:schemeClr val="tx1">
                    <a:tint val="75000"/>
                  </a:schemeClr>
                </a:solidFill>
              </a:defRPr>
            </a:lvl7pPr>
            <a:lvl8pPr marL="3637892" indent="0" algn="ctr">
              <a:buNone/>
              <a:defRPr>
                <a:solidFill>
                  <a:schemeClr val="tx1">
                    <a:tint val="75000"/>
                  </a:schemeClr>
                </a:solidFill>
              </a:defRPr>
            </a:lvl8pPr>
            <a:lvl9pPr marL="4157589" indent="0" algn="ctr">
              <a:buNone/>
              <a:defRPr>
                <a:solidFill>
                  <a:schemeClr val="tx1">
                    <a:tint val="75000"/>
                  </a:schemeClr>
                </a:solidFill>
              </a:defRPr>
            </a:lvl9pPr>
          </a:lstStyle>
          <a:p>
            <a:r>
              <a:rPr lang="nb-NO" smtClean="0"/>
              <a:t>Click to edit Master subtitle style</a:t>
            </a:r>
            <a:endParaRPr lang="en-US"/>
          </a:p>
        </p:txBody>
      </p:sp>
      <p:sp>
        <p:nvSpPr>
          <p:cNvPr id="4" name="Date Placeholder 3"/>
          <p:cNvSpPr>
            <a:spLocks noGrp="1"/>
          </p:cNvSpPr>
          <p:nvPr>
            <p:ph type="dt" sz="half" idx="10"/>
          </p:nvPr>
        </p:nvSpPr>
        <p:spPr>
          <a:xfrm>
            <a:off x="534432" y="7009643"/>
            <a:ext cx="2494016" cy="402652"/>
          </a:xfrm>
          <a:prstGeom prst="rect">
            <a:avLst/>
          </a:prstGeom>
        </p:spPr>
        <p:txBody>
          <a:bodyPr lIns="91281" tIns="45641" rIns="91281" bIns="45641"/>
          <a:lstStyle/>
          <a:p>
            <a:fld id="{968C2AC7-14B7-1546-A1EC-D9F5A5847096}" type="datetimeFigureOut">
              <a:rPr lang="en-US" smtClean="0"/>
              <a:t>2016-07-05</a:t>
            </a:fld>
            <a:endParaRPr lang="en-US"/>
          </a:p>
        </p:txBody>
      </p:sp>
      <p:sp>
        <p:nvSpPr>
          <p:cNvPr id="5" name="Footer Placeholder 4"/>
          <p:cNvSpPr>
            <a:spLocks noGrp="1"/>
          </p:cNvSpPr>
          <p:nvPr>
            <p:ph type="ftr" sz="quarter" idx="11"/>
          </p:nvPr>
        </p:nvSpPr>
        <p:spPr>
          <a:xfrm>
            <a:off x="3651962" y="7009643"/>
            <a:ext cx="3384735" cy="402652"/>
          </a:xfrm>
          <a:prstGeom prst="rect">
            <a:avLst/>
          </a:prstGeom>
        </p:spPr>
        <p:txBody>
          <a:bodyPr lIns="91281" tIns="45641" rIns="91281" bIns="45641"/>
          <a:lstStyle/>
          <a:p>
            <a:endParaRPr lang="en-US"/>
          </a:p>
        </p:txBody>
      </p:sp>
      <p:sp>
        <p:nvSpPr>
          <p:cNvPr id="6" name="Slide Number Placeholder 5"/>
          <p:cNvSpPr>
            <a:spLocks noGrp="1"/>
          </p:cNvSpPr>
          <p:nvPr>
            <p:ph type="sldNum" sz="quarter" idx="12"/>
          </p:nvPr>
        </p:nvSpPr>
        <p:spPr>
          <a:xfrm>
            <a:off x="7660194" y="7009643"/>
            <a:ext cx="2494016" cy="402652"/>
          </a:xfrm>
          <a:prstGeom prst="rect">
            <a:avLst/>
          </a:prstGeom>
        </p:spPr>
        <p:txBody>
          <a:bodyPr lIns="91281" tIns="45641" rIns="91281" bIns="45641"/>
          <a:lstStyle/>
          <a:p>
            <a:fld id="{BA5FC41D-C8C7-614E-A692-64D6A2BE9D16}" type="slidenum">
              <a:rPr lang="en-US" smtClean="0"/>
              <a:t>‹#›</a:t>
            </a:fld>
            <a:endParaRPr lang="en-US"/>
          </a:p>
        </p:txBody>
      </p:sp>
    </p:spTree>
    <p:extLst>
      <p:ext uri="{BB962C8B-B14F-4D97-AF65-F5344CB8AC3E}">
        <p14:creationId xmlns:p14="http://schemas.microsoft.com/office/powerpoint/2010/main" val="26836019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en-US"/>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en-US"/>
          </a:p>
        </p:txBody>
      </p:sp>
      <p:sp>
        <p:nvSpPr>
          <p:cNvPr id="4" name="Date Placeholder 3"/>
          <p:cNvSpPr>
            <a:spLocks noGrp="1"/>
          </p:cNvSpPr>
          <p:nvPr>
            <p:ph type="dt" sz="half" idx="10"/>
          </p:nvPr>
        </p:nvSpPr>
        <p:spPr>
          <a:xfrm>
            <a:off x="534432" y="7009643"/>
            <a:ext cx="2494016" cy="402652"/>
          </a:xfrm>
          <a:prstGeom prst="rect">
            <a:avLst/>
          </a:prstGeom>
        </p:spPr>
        <p:txBody>
          <a:bodyPr lIns="91281" tIns="45641" rIns="91281" bIns="45641"/>
          <a:lstStyle/>
          <a:p>
            <a:fld id="{968C2AC7-14B7-1546-A1EC-D9F5A5847096}" type="datetimeFigureOut">
              <a:rPr lang="en-US" smtClean="0"/>
              <a:t>2016-07-05</a:t>
            </a:fld>
            <a:endParaRPr lang="en-US"/>
          </a:p>
        </p:txBody>
      </p:sp>
      <p:sp>
        <p:nvSpPr>
          <p:cNvPr id="5" name="Footer Placeholder 4"/>
          <p:cNvSpPr>
            <a:spLocks noGrp="1"/>
          </p:cNvSpPr>
          <p:nvPr>
            <p:ph type="ftr" sz="quarter" idx="11"/>
          </p:nvPr>
        </p:nvSpPr>
        <p:spPr>
          <a:xfrm>
            <a:off x="3651962" y="7009643"/>
            <a:ext cx="3384735" cy="402652"/>
          </a:xfrm>
          <a:prstGeom prst="rect">
            <a:avLst/>
          </a:prstGeom>
        </p:spPr>
        <p:txBody>
          <a:bodyPr lIns="91281" tIns="45641" rIns="91281" bIns="45641"/>
          <a:lstStyle/>
          <a:p>
            <a:endParaRPr lang="en-US"/>
          </a:p>
        </p:txBody>
      </p:sp>
      <p:sp>
        <p:nvSpPr>
          <p:cNvPr id="6" name="Slide Number Placeholder 5"/>
          <p:cNvSpPr>
            <a:spLocks noGrp="1"/>
          </p:cNvSpPr>
          <p:nvPr>
            <p:ph type="sldNum" sz="quarter" idx="12"/>
          </p:nvPr>
        </p:nvSpPr>
        <p:spPr>
          <a:xfrm>
            <a:off x="7660194" y="7009643"/>
            <a:ext cx="2494016" cy="402652"/>
          </a:xfrm>
          <a:prstGeom prst="rect">
            <a:avLst/>
          </a:prstGeom>
        </p:spPr>
        <p:txBody>
          <a:bodyPr lIns="91281" tIns="45641" rIns="91281" bIns="45641"/>
          <a:lstStyle/>
          <a:p>
            <a:fld id="{BA5FC41D-C8C7-614E-A692-64D6A2BE9D16}" type="slidenum">
              <a:rPr lang="en-US" smtClean="0"/>
              <a:t>‹#›</a:t>
            </a:fld>
            <a:endParaRPr lang="en-US"/>
          </a:p>
        </p:txBody>
      </p:sp>
    </p:spTree>
    <p:extLst>
      <p:ext uri="{BB962C8B-B14F-4D97-AF65-F5344CB8AC3E}">
        <p14:creationId xmlns:p14="http://schemas.microsoft.com/office/powerpoint/2010/main" val="82555126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34461" y="1764705"/>
            <a:ext cx="7874593" cy="4991131"/>
          </a:xfrm>
        </p:spPr>
        <p:txBody>
          <a:bodyPr/>
          <a:lstStyle>
            <a:lvl1pPr>
              <a:spcAft>
                <a:spcPts val="1369"/>
              </a:spcAft>
              <a:defRPr/>
            </a:lvl1pPr>
            <a:lvl2pPr>
              <a:spcAft>
                <a:spcPts val="684"/>
              </a:spcAft>
              <a:buFont typeface="Arial" pitchFamily="34" charset="0"/>
              <a:buChar char="•"/>
              <a:defRPr baseline="0"/>
            </a:lvl2pPr>
            <a:lvl3pPr>
              <a:spcAft>
                <a:spcPts val="684"/>
              </a:spcAft>
              <a:defRPr/>
            </a:lvl3pPr>
            <a:lvl4pPr>
              <a:spcAft>
                <a:spcPts val="684"/>
              </a:spcAft>
              <a:defRPr/>
            </a:lvl4pPr>
            <a:lvl5pPr>
              <a:spcAft>
                <a:spcPts val="684"/>
              </a:spcAft>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534432" y="7009643"/>
            <a:ext cx="2494016" cy="402652"/>
          </a:xfrm>
          <a:prstGeom prst="rect">
            <a:avLst/>
          </a:prstGeom>
        </p:spPr>
        <p:txBody>
          <a:bodyPr lIns="91281" tIns="45641" rIns="91281" bIns="45641"/>
          <a:lstStyle>
            <a:lvl1pPr>
              <a:defRPr/>
            </a:lvl1pPr>
          </a:lstStyle>
          <a:p>
            <a:pPr>
              <a:defRPr/>
            </a:pPr>
            <a:fld id="{B4112AF2-086C-7547-8B2D-C4777556CB33}" type="datetime1">
              <a:rPr lang="en-US" smtClean="0"/>
              <a:t>2016-07-05</a:t>
            </a:fld>
            <a:endParaRPr lang="en-US"/>
          </a:p>
        </p:txBody>
      </p:sp>
      <p:sp>
        <p:nvSpPr>
          <p:cNvPr id="5" name="Footer Placeholder 4"/>
          <p:cNvSpPr>
            <a:spLocks noGrp="1"/>
          </p:cNvSpPr>
          <p:nvPr>
            <p:ph type="ftr" sz="quarter" idx="11"/>
          </p:nvPr>
        </p:nvSpPr>
        <p:spPr>
          <a:xfrm>
            <a:off x="3651962" y="7009643"/>
            <a:ext cx="3384735" cy="402652"/>
          </a:xfrm>
          <a:prstGeom prst="rect">
            <a:avLst/>
          </a:prstGeom>
        </p:spPr>
        <p:txBody>
          <a:bodyPr lIns="91281" tIns="45641" rIns="91281" bIns="45641"/>
          <a:lstStyle>
            <a:lvl1pPr>
              <a:defRPr/>
            </a:lvl1pPr>
          </a:lstStyle>
          <a:p>
            <a:pPr>
              <a:defRPr/>
            </a:pPr>
            <a:endParaRPr lang="en-GB"/>
          </a:p>
        </p:txBody>
      </p:sp>
      <p:sp>
        <p:nvSpPr>
          <p:cNvPr id="6" name="Slide Number Placeholder 5"/>
          <p:cNvSpPr>
            <a:spLocks noGrp="1"/>
          </p:cNvSpPr>
          <p:nvPr>
            <p:ph type="sldNum" sz="quarter" idx="12"/>
          </p:nvPr>
        </p:nvSpPr>
        <p:spPr>
          <a:xfrm>
            <a:off x="7660194" y="7009643"/>
            <a:ext cx="2494016" cy="402652"/>
          </a:xfrm>
          <a:prstGeom prst="rect">
            <a:avLst/>
          </a:prstGeom>
        </p:spPr>
        <p:txBody>
          <a:bodyPr lIns="91281" tIns="45641" rIns="91281" bIns="45641"/>
          <a:lstStyle>
            <a:lvl1pPr>
              <a:defRPr/>
            </a:lvl1pPr>
          </a:lstStyle>
          <a:p>
            <a:pPr>
              <a:defRPr/>
            </a:pPr>
            <a:fld id="{2F7A285D-6AD9-534D-A961-637F724828AC}" type="slidenum">
              <a:rPr lang="en-US"/>
              <a:pPr>
                <a:defRPr/>
              </a:pPr>
              <a:t>‹#›</a:t>
            </a:fld>
            <a:endParaRPr lang="en-US"/>
          </a:p>
        </p:txBody>
      </p:sp>
    </p:spTree>
    <p:extLst>
      <p:ext uri="{BB962C8B-B14F-4D97-AF65-F5344CB8AC3E}">
        <p14:creationId xmlns:p14="http://schemas.microsoft.com/office/powerpoint/2010/main" val="11984531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Título y objetos">
    <p:spTree>
      <p:nvGrpSpPr>
        <p:cNvPr id="1" name=""/>
        <p:cNvGrpSpPr/>
        <p:nvPr/>
      </p:nvGrpSpPr>
      <p:grpSpPr>
        <a:xfrm>
          <a:off x="0" y="0"/>
          <a:ext cx="0" cy="0"/>
          <a:chOff x="0" y="0"/>
          <a:chExt cx="0" cy="0"/>
        </a:xfrm>
      </p:grpSpPr>
      <p:sp>
        <p:nvSpPr>
          <p:cNvPr id="10" name="Title 1"/>
          <p:cNvSpPr>
            <a:spLocks noGrp="1"/>
          </p:cNvSpPr>
          <p:nvPr>
            <p:ph type="title"/>
          </p:nvPr>
        </p:nvSpPr>
        <p:spPr>
          <a:xfrm>
            <a:off x="534437" y="302868"/>
            <a:ext cx="7721268" cy="1260475"/>
          </a:xfrm>
          <a:prstGeom prst="rect">
            <a:avLst/>
          </a:prstGeom>
        </p:spPr>
        <p:txBody>
          <a:bodyPr lIns="104798" tIns="52398" rIns="104798" bIns="52398"/>
          <a:lstStyle>
            <a:lvl1pPr algn="l">
              <a:defRPr sz="3600" b="1">
                <a:latin typeface="Trebuchet MS" pitchFamily="34" charset="0"/>
              </a:defRPr>
            </a:lvl1pPr>
          </a:lstStyle>
          <a:p>
            <a:r>
              <a:rPr lang="es-ES_tradnl" smtClean="0"/>
              <a:t>Clic para editar título</a:t>
            </a:r>
            <a:endParaRPr lang="en-US" dirty="0"/>
          </a:p>
        </p:txBody>
      </p:sp>
      <p:sp>
        <p:nvSpPr>
          <p:cNvPr id="11" name="Content Placeholder 2"/>
          <p:cNvSpPr>
            <a:spLocks noGrp="1"/>
          </p:cNvSpPr>
          <p:nvPr>
            <p:ph idx="1"/>
          </p:nvPr>
        </p:nvSpPr>
        <p:spPr>
          <a:xfrm>
            <a:off x="534437" y="1764678"/>
            <a:ext cx="7721268" cy="4991131"/>
          </a:xfrm>
          <a:prstGeom prst="rect">
            <a:avLst/>
          </a:prstGeom>
        </p:spPr>
        <p:txBody>
          <a:bodyPr lIns="104798" tIns="52398" rIns="104798" bIns="52398"/>
          <a:lstStyle>
            <a:lvl1pPr>
              <a:defRPr sz="3200">
                <a:latin typeface="Trebuchet MS" pitchFamily="34" charset="0"/>
              </a:defRPr>
            </a:lvl1pPr>
            <a:lvl2pPr>
              <a:defRPr sz="2900">
                <a:latin typeface="Trebuchet MS" pitchFamily="34" charset="0"/>
              </a:defRPr>
            </a:lvl2pPr>
            <a:lvl3pPr>
              <a:defRPr sz="2300">
                <a:latin typeface="Trebuchet MS" pitchFamily="34" charset="0"/>
              </a:defRPr>
            </a:lvl3pPr>
            <a:lvl4pPr>
              <a:defRPr sz="2100">
                <a:latin typeface="Trebuchet MS" pitchFamily="34" charset="0"/>
              </a:defRPr>
            </a:lvl4pPr>
            <a:lvl5pPr>
              <a:defRPr sz="2100">
                <a:latin typeface="Trebuchet MS" pitchFamily="34" charset="0"/>
              </a:defRPr>
            </a:lvl5pPr>
          </a:lstStyle>
          <a:p>
            <a:pPr lvl="0"/>
            <a:r>
              <a:rPr lang="es-ES_tradnl" smtClean="0"/>
              <a:t>Haga clic para modificar el estilo de texto del patrón</a:t>
            </a:r>
          </a:p>
          <a:p>
            <a:pPr lvl="1"/>
            <a:r>
              <a:rPr lang="es-ES_tradnl" smtClean="0"/>
              <a:t>Segundo nivel</a:t>
            </a:r>
          </a:p>
          <a:p>
            <a:pPr lvl="2"/>
            <a:r>
              <a:rPr lang="es-ES_tradnl" smtClean="0"/>
              <a:t>Tercer nivel</a:t>
            </a:r>
          </a:p>
          <a:p>
            <a:pPr lvl="3"/>
            <a:r>
              <a:rPr lang="es-ES_tradnl" smtClean="0"/>
              <a:t>Cuarto nivel</a:t>
            </a:r>
          </a:p>
          <a:p>
            <a:pPr lvl="4"/>
            <a:r>
              <a:rPr lang="es-ES_tradnl" smtClean="0"/>
              <a:t>Quinto nivel</a:t>
            </a:r>
            <a:endParaRPr lang="en-US" dirty="0"/>
          </a:p>
        </p:txBody>
      </p:sp>
      <p:sp>
        <p:nvSpPr>
          <p:cNvPr id="4" name="Date Placeholder 3"/>
          <p:cNvSpPr>
            <a:spLocks noGrp="1"/>
          </p:cNvSpPr>
          <p:nvPr>
            <p:ph type="dt" sz="half" idx="10"/>
          </p:nvPr>
        </p:nvSpPr>
        <p:spPr>
          <a:xfrm>
            <a:off x="534200" y="7010400"/>
            <a:ext cx="2495010" cy="401638"/>
          </a:xfrm>
          <a:prstGeom prst="rect">
            <a:avLst/>
          </a:prstGeom>
        </p:spPr>
        <p:txBody>
          <a:bodyPr vert="horz" wrap="square" lIns="104798" tIns="52398" rIns="104798" bIns="52398" numCol="1" anchor="t" anchorCtr="0" compatLnSpc="1">
            <a:prstTxWarp prst="textNoShape">
              <a:avLst/>
            </a:prstTxWarp>
          </a:bodyPr>
          <a:lstStyle>
            <a:lvl1pPr defTabSz="523987">
              <a:defRPr sz="1100">
                <a:latin typeface="Trebuchet MS" charset="0"/>
                <a:cs typeface="Arial" charset="0"/>
              </a:defRPr>
            </a:lvl1pPr>
          </a:lstStyle>
          <a:p>
            <a:pPr>
              <a:defRPr/>
            </a:pPr>
            <a:fld id="{31A2F267-A6B7-1044-9131-A3BD54B4DBC9}" type="datetimeFigureOut">
              <a:rPr lang="es-ES"/>
              <a:pPr>
                <a:defRPr/>
              </a:pPr>
              <a:t>2016-07-05</a:t>
            </a:fld>
            <a:endParaRPr lang="es-ES"/>
          </a:p>
        </p:txBody>
      </p:sp>
      <p:sp>
        <p:nvSpPr>
          <p:cNvPr id="5" name="Footer Placeholder 4"/>
          <p:cNvSpPr>
            <a:spLocks noGrp="1"/>
          </p:cNvSpPr>
          <p:nvPr>
            <p:ph type="ftr" sz="quarter" idx="11"/>
          </p:nvPr>
        </p:nvSpPr>
        <p:spPr>
          <a:xfrm>
            <a:off x="3651388" y="7010400"/>
            <a:ext cx="3385862" cy="401638"/>
          </a:xfrm>
          <a:prstGeom prst="rect">
            <a:avLst/>
          </a:prstGeom>
        </p:spPr>
        <p:txBody>
          <a:bodyPr vert="horz" wrap="square" lIns="104798" tIns="52398" rIns="104798" bIns="52398" numCol="1" anchor="t" anchorCtr="0" compatLnSpc="1">
            <a:prstTxWarp prst="textNoShape">
              <a:avLst/>
            </a:prstTxWarp>
          </a:bodyPr>
          <a:lstStyle>
            <a:lvl1pPr defTabSz="523987">
              <a:defRPr sz="1100">
                <a:latin typeface="Trebuchet MS" charset="0"/>
                <a:cs typeface="Arial" charset="0"/>
              </a:defRPr>
            </a:lvl1pPr>
          </a:lstStyle>
          <a:p>
            <a:pPr>
              <a:defRPr/>
            </a:pPr>
            <a:endParaRPr lang="es-CO"/>
          </a:p>
        </p:txBody>
      </p:sp>
      <p:sp>
        <p:nvSpPr>
          <p:cNvPr id="6" name="Slide Number Placeholder 5"/>
          <p:cNvSpPr>
            <a:spLocks noGrp="1"/>
          </p:cNvSpPr>
          <p:nvPr>
            <p:ph type="sldNum" sz="quarter" idx="12"/>
          </p:nvPr>
        </p:nvSpPr>
        <p:spPr>
          <a:xfrm>
            <a:off x="7659431" y="7010400"/>
            <a:ext cx="545194" cy="401638"/>
          </a:xfrm>
          <a:prstGeom prst="rect">
            <a:avLst/>
          </a:prstGeom>
        </p:spPr>
        <p:txBody>
          <a:bodyPr vert="horz" wrap="square" lIns="104798" tIns="52398" rIns="104798" bIns="52398" numCol="1" anchor="t" anchorCtr="0" compatLnSpc="1">
            <a:prstTxWarp prst="textNoShape">
              <a:avLst/>
            </a:prstTxWarp>
          </a:bodyPr>
          <a:lstStyle>
            <a:lvl1pPr defTabSz="523987">
              <a:defRPr sz="1100">
                <a:latin typeface="Trebuchet MS" charset="0"/>
                <a:cs typeface="Arial" charset="0"/>
              </a:defRPr>
            </a:lvl1pPr>
          </a:lstStyle>
          <a:p>
            <a:pPr>
              <a:defRPr/>
            </a:pPr>
            <a:fld id="{E72EC9B6-C179-FE49-B85C-DB040D3192E8}" type="slidenum">
              <a:rPr lang="es-ES"/>
              <a:pPr>
                <a:defRPr/>
              </a:pPr>
              <a:t>‹#›</a:t>
            </a:fld>
            <a:endParaRPr lang="es-ES"/>
          </a:p>
        </p:txBody>
      </p:sp>
    </p:spTree>
    <p:extLst>
      <p:ext uri="{BB962C8B-B14F-4D97-AF65-F5344CB8AC3E}">
        <p14:creationId xmlns:p14="http://schemas.microsoft.com/office/powerpoint/2010/main" val="2455285973"/>
      </p:ext>
    </p:extLst>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432" y="302868"/>
            <a:ext cx="9619774" cy="1260475"/>
          </a:xfrm>
          <a:prstGeom prst="rect">
            <a:avLst/>
          </a:prstGeom>
        </p:spPr>
        <p:txBody>
          <a:bodyPr vert="horz" lIns="0" tIns="52059" rIns="0" bIns="52059" rtlCol="0" anchor="t" anchorCtr="0">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34432" y="1764681"/>
            <a:ext cx="9619774" cy="4991131"/>
          </a:xfrm>
          <a:prstGeom prst="rect">
            <a:avLst/>
          </a:prstGeom>
        </p:spPr>
        <p:txBody>
          <a:bodyPr vert="horz" lIns="104121" tIns="52059" rIns="104121" bIns="52059" rtlCol="0">
            <a:normAutofit/>
          </a:bodyPr>
          <a:lstStyle/>
          <a:p>
            <a:pPr lvl="0"/>
            <a:r>
              <a:rPr lang="en-US" dirty="0" smtClean="0"/>
              <a:t>Click to edit Master text styles</a:t>
            </a:r>
          </a:p>
          <a:p>
            <a:pPr lvl="1"/>
            <a:r>
              <a:rPr lang="en-US" dirty="0" smtClean="0"/>
              <a:t>Second level</a:t>
            </a:r>
          </a:p>
          <a:p>
            <a:pPr lvl="2"/>
            <a:r>
              <a:rPr lang="en-US" dirty="0" smtClean="0"/>
              <a:t>Third level</a:t>
            </a:r>
          </a:p>
        </p:txBody>
      </p:sp>
    </p:spTree>
    <p:extLst>
      <p:ext uri="{BB962C8B-B14F-4D97-AF65-F5344CB8AC3E}">
        <p14:creationId xmlns:p14="http://schemas.microsoft.com/office/powerpoint/2010/main" val="255988116"/>
      </p:ext>
    </p:extLst>
  </p:cSld>
  <p:clrMap bg1="lt1" tx1="dk1" bg2="lt2" tx2="dk2" accent1="accent1" accent2="accent2" accent3="accent3" accent4="accent4" accent5="accent5" accent6="accent6" hlink="hlink" folHlink="folHlink"/>
  <p:sldLayoutIdLst>
    <p:sldLayoutId id="2147483672" r:id="rId1"/>
    <p:sldLayoutId id="2147483666" r:id="rId2"/>
    <p:sldLayoutId id="2147483650" r:id="rId3"/>
    <p:sldLayoutId id="2147483668" r:id="rId4"/>
    <p:sldLayoutId id="2147483674" r:id="rId5"/>
    <p:sldLayoutId id="2147483667" r:id="rId6"/>
    <p:sldLayoutId id="2147483675" r:id="rId7"/>
    <p:sldLayoutId id="2147483652" r:id="rId8"/>
    <p:sldLayoutId id="2147483669" r:id="rId9"/>
    <p:sldLayoutId id="2147483677" r:id="rId10"/>
    <p:sldLayoutId id="2147483682" r:id="rId11"/>
    <p:sldLayoutId id="2147483679" r:id="rId12"/>
    <p:sldLayoutId id="2147483681" r:id="rId13"/>
    <p:sldLayoutId id="2147483678" r:id="rId14"/>
    <p:sldLayoutId id="2147483653" r:id="rId15"/>
    <p:sldLayoutId id="2147483670" r:id="rId16"/>
    <p:sldLayoutId id="2147483654" r:id="rId17"/>
    <p:sldLayoutId id="2147483676" r:id="rId18"/>
    <p:sldLayoutId id="2147483655" r:id="rId19"/>
    <p:sldLayoutId id="2147483671" r:id="rId20"/>
    <p:sldLayoutId id="2147483649" r:id="rId21"/>
    <p:sldLayoutId id="2147483683" r:id="rId22"/>
    <p:sldLayoutId id="2147483684" r:id="rId23"/>
    <p:sldLayoutId id="2147483685" r:id="rId24"/>
    <p:sldLayoutId id="2147483687" r:id="rId25"/>
  </p:sldLayoutIdLst>
  <p:timing>
    <p:tnLst>
      <p:par>
        <p:cTn xmlns:p14="http://schemas.microsoft.com/office/powerpoint/2010/main" id="1" dur="indefinite" restart="never" nodeType="tmRoot"/>
      </p:par>
    </p:tnLst>
  </p:timing>
  <p:txStyles>
    <p:titleStyle>
      <a:lvl1pPr algn="l" defTabSz="520596" rtl="0" eaLnBrk="1" latinLnBrk="0" hangingPunct="1">
        <a:spcBef>
          <a:spcPct val="0"/>
        </a:spcBef>
        <a:buNone/>
        <a:defRPr sz="3200" b="1" kern="1200" cap="all">
          <a:solidFill>
            <a:srgbClr val="339837"/>
          </a:solidFill>
          <a:latin typeface="Arial"/>
          <a:ea typeface="+mj-ea"/>
          <a:cs typeface="Arial"/>
        </a:defRPr>
      </a:lvl1pPr>
    </p:titleStyle>
    <p:bodyStyle>
      <a:lvl1pPr marL="0" indent="0" algn="l" defTabSz="520596" rtl="0" eaLnBrk="1" latinLnBrk="0" hangingPunct="1">
        <a:spcBef>
          <a:spcPct val="20000"/>
        </a:spcBef>
        <a:buFont typeface="Arial"/>
        <a:buNone/>
        <a:defRPr sz="3600" kern="1200">
          <a:solidFill>
            <a:schemeClr val="tx1"/>
          </a:solidFill>
          <a:latin typeface="Arial Narrow"/>
          <a:ea typeface="+mn-ea"/>
          <a:cs typeface="Arial Narrow"/>
        </a:defRPr>
      </a:lvl1pPr>
      <a:lvl2pPr marL="845973" indent="-325373" algn="l" defTabSz="520596" rtl="0" eaLnBrk="1" latinLnBrk="0" hangingPunct="1">
        <a:spcBef>
          <a:spcPct val="20000"/>
        </a:spcBef>
        <a:buFont typeface="Arial"/>
        <a:buChar char="•"/>
        <a:defRPr sz="3200" kern="1200">
          <a:solidFill>
            <a:schemeClr val="tx1"/>
          </a:solidFill>
          <a:latin typeface="Arial Narrow"/>
          <a:ea typeface="+mn-ea"/>
          <a:cs typeface="Arial Narrow"/>
        </a:defRPr>
      </a:lvl2pPr>
      <a:lvl3pPr marL="1301498" indent="-260296" algn="l" defTabSz="520596" rtl="0" eaLnBrk="1" latinLnBrk="0" hangingPunct="1">
        <a:spcBef>
          <a:spcPct val="20000"/>
        </a:spcBef>
        <a:buFont typeface="Wingdings" charset="2"/>
        <a:buChar char="§"/>
        <a:defRPr sz="2700" kern="1200">
          <a:solidFill>
            <a:schemeClr val="tx1"/>
          </a:solidFill>
          <a:latin typeface="Arial Narrow"/>
          <a:ea typeface="+mn-ea"/>
          <a:cs typeface="Arial Narrow"/>
        </a:defRPr>
      </a:lvl3pPr>
      <a:lvl4pPr marL="1822096" indent="-260296" algn="l" defTabSz="520596" rtl="0" eaLnBrk="1" latinLnBrk="0" hangingPunct="1">
        <a:spcBef>
          <a:spcPct val="20000"/>
        </a:spcBef>
        <a:buFont typeface="Arial"/>
        <a:buChar char="–"/>
        <a:defRPr sz="2300" kern="1200">
          <a:solidFill>
            <a:schemeClr val="tx1"/>
          </a:solidFill>
          <a:latin typeface="Arial Narrow"/>
          <a:ea typeface="+mn-ea"/>
          <a:cs typeface="Arial Narrow"/>
        </a:defRPr>
      </a:lvl4pPr>
      <a:lvl5pPr marL="2342696" indent="-260296" algn="l" defTabSz="520596" rtl="0" eaLnBrk="1" latinLnBrk="0" hangingPunct="1">
        <a:spcBef>
          <a:spcPct val="20000"/>
        </a:spcBef>
        <a:buFont typeface="Arial"/>
        <a:buChar char="»"/>
        <a:defRPr sz="2300" kern="1200">
          <a:solidFill>
            <a:schemeClr val="tx1"/>
          </a:solidFill>
          <a:latin typeface="Arial Narrow"/>
          <a:ea typeface="+mn-ea"/>
          <a:cs typeface="Arial Narrow"/>
        </a:defRPr>
      </a:lvl5pPr>
      <a:lvl6pPr marL="2863294" indent="-260296" algn="l" defTabSz="520596" rtl="0" eaLnBrk="1" latinLnBrk="0" hangingPunct="1">
        <a:spcBef>
          <a:spcPct val="20000"/>
        </a:spcBef>
        <a:buFont typeface="Arial"/>
        <a:buChar char="•"/>
        <a:defRPr sz="2300" kern="1200">
          <a:solidFill>
            <a:schemeClr val="tx1"/>
          </a:solidFill>
          <a:latin typeface="+mn-lt"/>
          <a:ea typeface="+mn-ea"/>
          <a:cs typeface="+mn-cs"/>
        </a:defRPr>
      </a:lvl6pPr>
      <a:lvl7pPr marL="3383894" indent="-260296" algn="l" defTabSz="520596" rtl="0" eaLnBrk="1" latinLnBrk="0" hangingPunct="1">
        <a:spcBef>
          <a:spcPct val="20000"/>
        </a:spcBef>
        <a:buFont typeface="Arial"/>
        <a:buChar char="•"/>
        <a:defRPr sz="2300" kern="1200">
          <a:solidFill>
            <a:schemeClr val="tx1"/>
          </a:solidFill>
          <a:latin typeface="+mn-lt"/>
          <a:ea typeface="+mn-ea"/>
          <a:cs typeface="+mn-cs"/>
        </a:defRPr>
      </a:lvl7pPr>
      <a:lvl8pPr marL="3904493" indent="-260296" algn="l" defTabSz="520596" rtl="0" eaLnBrk="1" latinLnBrk="0" hangingPunct="1">
        <a:spcBef>
          <a:spcPct val="20000"/>
        </a:spcBef>
        <a:buFont typeface="Arial"/>
        <a:buChar char="•"/>
        <a:defRPr sz="2300" kern="1200">
          <a:solidFill>
            <a:schemeClr val="tx1"/>
          </a:solidFill>
          <a:latin typeface="+mn-lt"/>
          <a:ea typeface="+mn-ea"/>
          <a:cs typeface="+mn-cs"/>
        </a:defRPr>
      </a:lvl8pPr>
      <a:lvl9pPr marL="4425093" indent="-260296" algn="l" defTabSz="520596" rtl="0" eaLnBrk="1" latinLnBrk="0" hangingPunct="1">
        <a:spcBef>
          <a:spcPct val="20000"/>
        </a:spcBef>
        <a:buFont typeface="Arial"/>
        <a:buChar char="•"/>
        <a:defRPr sz="2300" kern="1200">
          <a:solidFill>
            <a:schemeClr val="tx1"/>
          </a:solidFill>
          <a:latin typeface="+mn-lt"/>
          <a:ea typeface="+mn-ea"/>
          <a:cs typeface="+mn-cs"/>
        </a:defRPr>
      </a:lvl9pPr>
    </p:bodyStyle>
    <p:otherStyle>
      <a:defPPr>
        <a:defRPr lang="en-US"/>
      </a:defPPr>
      <a:lvl1pPr marL="0" algn="l" defTabSz="520596" rtl="0" eaLnBrk="1" latinLnBrk="0" hangingPunct="1">
        <a:defRPr sz="2100" kern="1200">
          <a:solidFill>
            <a:schemeClr val="tx1"/>
          </a:solidFill>
          <a:latin typeface="+mn-lt"/>
          <a:ea typeface="+mn-ea"/>
          <a:cs typeface="+mn-cs"/>
        </a:defRPr>
      </a:lvl1pPr>
      <a:lvl2pPr marL="520596" algn="l" defTabSz="520596" rtl="0" eaLnBrk="1" latinLnBrk="0" hangingPunct="1">
        <a:defRPr sz="2100" kern="1200">
          <a:solidFill>
            <a:schemeClr val="tx1"/>
          </a:solidFill>
          <a:latin typeface="+mn-lt"/>
          <a:ea typeface="+mn-ea"/>
          <a:cs typeface="+mn-cs"/>
        </a:defRPr>
      </a:lvl2pPr>
      <a:lvl3pPr marL="1041198" algn="l" defTabSz="520596" rtl="0" eaLnBrk="1" latinLnBrk="0" hangingPunct="1">
        <a:defRPr sz="2100" kern="1200">
          <a:solidFill>
            <a:schemeClr val="tx1"/>
          </a:solidFill>
          <a:latin typeface="+mn-lt"/>
          <a:ea typeface="+mn-ea"/>
          <a:cs typeface="+mn-cs"/>
        </a:defRPr>
      </a:lvl3pPr>
      <a:lvl4pPr marL="1561797" algn="l" defTabSz="520596" rtl="0" eaLnBrk="1" latinLnBrk="0" hangingPunct="1">
        <a:defRPr sz="2100" kern="1200">
          <a:solidFill>
            <a:schemeClr val="tx1"/>
          </a:solidFill>
          <a:latin typeface="+mn-lt"/>
          <a:ea typeface="+mn-ea"/>
          <a:cs typeface="+mn-cs"/>
        </a:defRPr>
      </a:lvl4pPr>
      <a:lvl5pPr marL="2082396" algn="l" defTabSz="520596" rtl="0" eaLnBrk="1" latinLnBrk="0" hangingPunct="1">
        <a:defRPr sz="2100" kern="1200">
          <a:solidFill>
            <a:schemeClr val="tx1"/>
          </a:solidFill>
          <a:latin typeface="+mn-lt"/>
          <a:ea typeface="+mn-ea"/>
          <a:cs typeface="+mn-cs"/>
        </a:defRPr>
      </a:lvl5pPr>
      <a:lvl6pPr marL="2602994" algn="l" defTabSz="520596" rtl="0" eaLnBrk="1" latinLnBrk="0" hangingPunct="1">
        <a:defRPr sz="2100" kern="1200">
          <a:solidFill>
            <a:schemeClr val="tx1"/>
          </a:solidFill>
          <a:latin typeface="+mn-lt"/>
          <a:ea typeface="+mn-ea"/>
          <a:cs typeface="+mn-cs"/>
        </a:defRPr>
      </a:lvl6pPr>
      <a:lvl7pPr marL="3123595" algn="l" defTabSz="520596" rtl="0" eaLnBrk="1" latinLnBrk="0" hangingPunct="1">
        <a:defRPr sz="2100" kern="1200">
          <a:solidFill>
            <a:schemeClr val="tx1"/>
          </a:solidFill>
          <a:latin typeface="+mn-lt"/>
          <a:ea typeface="+mn-ea"/>
          <a:cs typeface="+mn-cs"/>
        </a:defRPr>
      </a:lvl7pPr>
      <a:lvl8pPr marL="3644194" algn="l" defTabSz="520596" rtl="0" eaLnBrk="1" latinLnBrk="0" hangingPunct="1">
        <a:defRPr sz="2100" kern="1200">
          <a:solidFill>
            <a:schemeClr val="tx1"/>
          </a:solidFill>
          <a:latin typeface="+mn-lt"/>
          <a:ea typeface="+mn-ea"/>
          <a:cs typeface="+mn-cs"/>
        </a:defRPr>
      </a:lvl8pPr>
      <a:lvl9pPr marL="4164794" algn="l" defTabSz="520596" rtl="0" eaLnBrk="1" latinLnBrk="0" hangingPunct="1">
        <a:defRPr sz="21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8.png"/><Relationship Id="rId1" Type="http://schemas.openxmlformats.org/officeDocument/2006/relationships/slideLayout" Target="../slideLayouts/slideLayout2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4" Type="http://schemas.microsoft.com/office/2007/relationships/hdphoto" Target="../media/hdphoto1.wdp"/><Relationship Id="rId5" Type="http://schemas.openxmlformats.org/officeDocument/2006/relationships/image" Target="../media/image11.jpeg"/><Relationship Id="rId6" Type="http://schemas.openxmlformats.org/officeDocument/2006/relationships/image" Target="../media/image12.jpg"/><Relationship Id="rId1" Type="http://schemas.openxmlformats.org/officeDocument/2006/relationships/slideLayout" Target="../slideLayouts/slideLayout2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1" Type="http://schemas.openxmlformats.org/officeDocument/2006/relationships/slideLayout" Target="../slideLayouts/slideLayout24.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7.png"/><Relationship Id="rId5" Type="http://schemas.openxmlformats.org/officeDocument/2006/relationships/image" Target="../media/image18.jpeg"/><Relationship Id="rId6" Type="http://schemas.openxmlformats.org/officeDocument/2006/relationships/image" Target="../media/image19.png"/><Relationship Id="rId7" Type="http://schemas.openxmlformats.org/officeDocument/2006/relationships/image" Target="../media/image20.png"/><Relationship Id="rId1" Type="http://schemas.openxmlformats.org/officeDocument/2006/relationships/slideLayout" Target="../slideLayouts/slideLayout22.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hyperlink" Target="http://www.tdwg.org/standards/" TargetMode="External"/><Relationship Id="rId4" Type="http://schemas.openxmlformats.org/officeDocument/2006/relationships/image" Target="../media/image21.gif"/><Relationship Id="rId5" Type="http://schemas.openxmlformats.org/officeDocument/2006/relationships/hyperlink" Target="http://www.tdwg.org/standards/115" TargetMode="External"/><Relationship Id="rId6" Type="http://schemas.openxmlformats.org/officeDocument/2006/relationships/hyperlink" Target="http://www.tdwg.org/standards/450" TargetMode="External"/><Relationship Id="rId7" Type="http://schemas.openxmlformats.org/officeDocument/2006/relationships/hyperlink" Target="https://github.com/tdwg/ac" TargetMode="External"/><Relationship Id="rId8" Type="http://schemas.openxmlformats.org/officeDocument/2006/relationships/hyperlink" Target="https://github.com/tdwg/ncd" TargetMode="External"/><Relationship Id="rId9" Type="http://schemas.openxmlformats.org/officeDocument/2006/relationships/hyperlink" Target="https://knb.ecoinformatics.org/%23external//emlparser/docs/index.html" TargetMode="Externa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21.gif"/><Relationship Id="rId1" Type="http://schemas.openxmlformats.org/officeDocument/2006/relationships/slideLayout" Target="../slideLayouts/slideLayout23.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3" Type="http://schemas.openxmlformats.org/officeDocument/2006/relationships/hyperlink" Target="http://rs.tdwg.org/dwc/terms/" TargetMode="External"/><Relationship Id="rId4" Type="http://schemas.openxmlformats.org/officeDocument/2006/relationships/image" Target="../media/image19.png"/><Relationship Id="rId1" Type="http://schemas.openxmlformats.org/officeDocument/2006/relationships/slideLayout" Target="../slideLayouts/slideLayout23.xml"/><Relationship Id="rId2"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4" Type="http://schemas.microsoft.com/office/2007/relationships/hdphoto" Target="../media/hdphoto2.wdp"/><Relationship Id="rId5" Type="http://schemas.openxmlformats.org/officeDocument/2006/relationships/image" Target="../media/image24.png"/><Relationship Id="rId6" Type="http://schemas.openxmlformats.org/officeDocument/2006/relationships/image" Target="../media/image25.png"/><Relationship Id="rId1" Type="http://schemas.openxmlformats.org/officeDocument/2006/relationships/slideLayout" Target="../slideLayouts/slideLayout23.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9.png"/><Relationship Id="rId5" Type="http://schemas.openxmlformats.org/officeDocument/2006/relationships/image" Target="../media/image20.png"/><Relationship Id="rId1" Type="http://schemas.openxmlformats.org/officeDocument/2006/relationships/slideLayout" Target="../slideLayouts/slideLayout2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3" Type="http://schemas.openxmlformats.org/officeDocument/2006/relationships/hyperlink" Target="http://rs.gbif.org/core/dwc_occurrence_2015-07-02.xml" TargetMode="External"/><Relationship Id="rId4" Type="http://schemas.openxmlformats.org/officeDocument/2006/relationships/hyperlink" Target="http://rs.gbif.org/core/dwc_taxon_2015-04-24.xml" TargetMode="External"/><Relationship Id="rId5" Type="http://schemas.openxmlformats.org/officeDocument/2006/relationships/hyperlink" Target="http://rs.gbif.org/core/dwc_event_2015_05_29.xml" TargetMode="External"/><Relationship Id="rId6" Type="http://schemas.openxmlformats.org/officeDocument/2006/relationships/hyperlink" Target="http://www.gbif.org/publishing-data/summary" TargetMode="External"/><Relationship Id="rId7" Type="http://schemas.openxmlformats.org/officeDocument/2006/relationships/hyperlink" Target="http://www.gbif.org/newsroom/news/sample-based-data" TargetMode="External"/><Relationship Id="rId8" Type="http://schemas.openxmlformats.org/officeDocument/2006/relationships/hyperlink" Target="http://rs.gbif.org/core/" TargetMode="External"/><Relationship Id="rId9" Type="http://schemas.openxmlformats.org/officeDocument/2006/relationships/image" Target="../media/image29.png"/><Relationship Id="rId10" Type="http://schemas.openxmlformats.org/officeDocument/2006/relationships/image" Target="../media/image30.jpg"/><Relationship Id="rId11" Type="http://schemas.openxmlformats.org/officeDocument/2006/relationships/image" Target="../media/image31.jp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3" Type="http://schemas.openxmlformats.org/officeDocument/2006/relationships/hyperlink" Target="http://www.gbif.org/newsroom/news/sample-based-data" TargetMode="External"/><Relationship Id="rId4" Type="http://schemas.openxmlformats.org/officeDocument/2006/relationships/image" Target="../media/image32.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3.xml"/><Relationship Id="rId3" Type="http://schemas.openxmlformats.org/officeDocument/2006/relationships/hyperlink" Target="https://www.earthobservations.org/geobon.shtml"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rs.gbif.org/extension/" TargetMode="External"/><Relationship Id="rId4" Type="http://schemas.openxmlformats.org/officeDocument/2006/relationships/hyperlink" Target="http://tools.gbif.org/dwca-validator/extensions.do" TargetMode="External"/><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5.xml"/><Relationship Id="rId3" Type="http://schemas.openxmlformats.org/officeDocument/2006/relationships/image" Target="../media/image3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6.xml"/><Relationship Id="rId3" Type="http://schemas.openxmlformats.org/officeDocument/2006/relationships/image" Target="../media/image34.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6.png"/><Relationship Id="rId5"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6.png"/><Relationship Id="rId5"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4" Type="http://schemas.openxmlformats.org/officeDocument/2006/relationships/image" Target="../media/image27.png"/><Relationship Id="rId5" Type="http://schemas.openxmlformats.org/officeDocument/2006/relationships/image" Target="../media/image28.png"/><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hyperlink" Target="http://www.gbif.org/resource/80635" TargetMode="External"/><Relationship Id="rId4" Type="http://schemas.openxmlformats.org/officeDocument/2006/relationships/hyperlink" Target="http://www.gbif.org/publishing-data/summary" TargetMode="External"/><Relationship Id="rId1" Type="http://schemas.openxmlformats.org/officeDocument/2006/relationships/slideLayout" Target="../slideLayouts/slideLayout22.xml"/><Relationship Id="rId2" Type="http://schemas.openxmlformats.org/officeDocument/2006/relationships/image" Target="../media/image35.png"/></Relationships>
</file>

<file path=ppt/slides/_rels/slide23.xml.rels><?xml version="1.0" encoding="UTF-8" standalone="yes"?>
<Relationships xmlns="http://schemas.openxmlformats.org/package/2006/relationships"><Relationship Id="rId3" Type="http://schemas.openxmlformats.org/officeDocument/2006/relationships/image" Target="../media/image36.png"/><Relationship Id="rId4" Type="http://schemas.openxmlformats.org/officeDocument/2006/relationships/hyperlink" Target="http://www.gbif.org/resources?f%5B0%5D=gr_purpose:955" TargetMode="External"/><Relationship Id="rId1" Type="http://schemas.openxmlformats.org/officeDocument/2006/relationships/slideLayout" Target="../slideLayouts/slideLayout22.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 Id="rId3" Type="http://schemas.openxmlformats.org/officeDocument/2006/relationships/image" Target="../media/image37.jpg"/></Relationships>
</file>

<file path=ppt/slides/_rels/slide25.xml.rels><?xml version="1.0" encoding="UTF-8" standalone="yes"?>
<Relationships xmlns="http://schemas.openxmlformats.org/package/2006/relationships"><Relationship Id="rId3" Type="http://schemas.openxmlformats.org/officeDocument/2006/relationships/image" Target="../media/image38.png"/><Relationship Id="rId4" Type="http://schemas.openxmlformats.org/officeDocument/2006/relationships/image" Target="../media/image39.png"/><Relationship Id="rId1" Type="http://schemas.openxmlformats.org/officeDocument/2006/relationships/slideLayout" Target="../slideLayouts/slideLayout23.xml"/><Relationship Id="rId2" Type="http://schemas.openxmlformats.org/officeDocument/2006/relationships/notesSlide" Target="../notesSlides/notesSlide23.xml"/></Relationships>
</file>

<file path=ppt/slides/_rels/slide26.xml.rels><?xml version="1.0" encoding="UTF-8" standalone="yes"?>
<Relationships xmlns="http://schemas.openxmlformats.org/package/2006/relationships"><Relationship Id="rId3" Type="http://schemas.openxmlformats.org/officeDocument/2006/relationships/image" Target="../media/image40.png"/><Relationship Id="rId4" Type="http://schemas.openxmlformats.org/officeDocument/2006/relationships/image" Target="../media/image41.png"/><Relationship Id="rId5" Type="http://schemas.openxmlformats.org/officeDocument/2006/relationships/image" Target="../media/image42.png"/><Relationship Id="rId6" Type="http://schemas.openxmlformats.org/officeDocument/2006/relationships/image" Target="../media/image20.png"/><Relationship Id="rId7" Type="http://schemas.openxmlformats.org/officeDocument/2006/relationships/image" Target="../media/image43.png"/><Relationship Id="rId8" Type="http://schemas.openxmlformats.org/officeDocument/2006/relationships/image" Target="../media/image44.jpg"/><Relationship Id="rId9" Type="http://schemas.openxmlformats.org/officeDocument/2006/relationships/image" Target="../media/image45.png"/><Relationship Id="rId10" Type="http://schemas.openxmlformats.org/officeDocument/2006/relationships/image" Target="../media/image46.jpg"/><Relationship Id="rId11" Type="http://schemas.openxmlformats.org/officeDocument/2006/relationships/image" Target="../media/image47.gif"/><Relationship Id="rId1" Type="http://schemas.openxmlformats.org/officeDocument/2006/relationships/slideLayout" Target="../slideLayouts/slideLayout23.xml"/><Relationship Id="rId2" Type="http://schemas.openxmlformats.org/officeDocument/2006/relationships/notesSlide" Target="../notesSlides/notesSlide24.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4" Type="http://schemas.openxmlformats.org/officeDocument/2006/relationships/image" Target="../media/image42.png"/><Relationship Id="rId5" Type="http://schemas.openxmlformats.org/officeDocument/2006/relationships/image" Target="../media/image43.png"/><Relationship Id="rId6" Type="http://schemas.openxmlformats.org/officeDocument/2006/relationships/image" Target="../media/image44.jpg"/><Relationship Id="rId7" Type="http://schemas.openxmlformats.org/officeDocument/2006/relationships/image" Target="../media/image45.png"/><Relationship Id="rId8" Type="http://schemas.openxmlformats.org/officeDocument/2006/relationships/image" Target="../media/image46.jpg"/><Relationship Id="rId9" Type="http://schemas.openxmlformats.org/officeDocument/2006/relationships/image" Target="../media/image47.gif"/><Relationship Id="rId1" Type="http://schemas.openxmlformats.org/officeDocument/2006/relationships/slideLayout" Target="../slideLayouts/slideLayout23.xml"/><Relationship Id="rId2" Type="http://schemas.openxmlformats.org/officeDocument/2006/relationships/notesSlide" Target="../notesSlides/notesSlide25.xml"/></Relationships>
</file>

<file path=ppt/slides/_rels/slide28.xml.rels><?xml version="1.0" encoding="UTF-8" standalone="yes"?>
<Relationships xmlns="http://schemas.openxmlformats.org/package/2006/relationships"><Relationship Id="rId3" Type="http://schemas.openxmlformats.org/officeDocument/2006/relationships/image" Target="../media/image48.png"/><Relationship Id="rId4" Type="http://schemas.openxmlformats.org/officeDocument/2006/relationships/image" Target="../media/image49.png"/><Relationship Id="rId1" Type="http://schemas.openxmlformats.org/officeDocument/2006/relationships/slideLayout" Target="../slideLayouts/slideLayout23.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3" Type="http://schemas.openxmlformats.org/officeDocument/2006/relationships/image" Target="../media/image50.png"/><Relationship Id="rId4" Type="http://schemas.openxmlformats.org/officeDocument/2006/relationships/image" Target="../media/image51.png"/><Relationship Id="rId5" Type="http://schemas.openxmlformats.org/officeDocument/2006/relationships/image" Target="../media/image52.png"/><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4" Type="http://schemas.openxmlformats.org/officeDocument/2006/relationships/image" Target="../media/image58.png"/><Relationship Id="rId5" Type="http://schemas.openxmlformats.org/officeDocument/2006/relationships/image" Target="../media/image59.png"/><Relationship Id="rId1" Type="http://schemas.openxmlformats.org/officeDocument/2006/relationships/slideLayout" Target="../slideLayouts/slideLayout23.xml"/><Relationship Id="rId2" Type="http://schemas.openxmlformats.org/officeDocument/2006/relationships/notesSlide" Target="../notesSlides/notesSlide30.xml"/></Relationships>
</file>

<file path=ppt/slides/_rels/slide33.xml.rels><?xml version="1.0" encoding="UTF-8" standalone="yes"?>
<Relationships xmlns="http://schemas.openxmlformats.org/package/2006/relationships"><Relationship Id="rId3" Type="http://schemas.openxmlformats.org/officeDocument/2006/relationships/image" Target="../media/image60.png"/><Relationship Id="rId4" Type="http://schemas.openxmlformats.org/officeDocument/2006/relationships/image" Target="../media/image61.png"/><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4.xml.rels><?xml version="1.0" encoding="UTF-8" standalone="yes"?>
<Relationships xmlns="http://schemas.openxmlformats.org/package/2006/relationships"><Relationship Id="rId11" Type="http://schemas.openxmlformats.org/officeDocument/2006/relationships/hyperlink" Target="http://www.gbif.org/dataset/b124e1e0-4755-430f-9eab-894f25a9b59c" TargetMode="External"/><Relationship Id="rId12" Type="http://schemas.openxmlformats.org/officeDocument/2006/relationships/image" Target="../media/image66.png"/><Relationship Id="rId13" Type="http://schemas.openxmlformats.org/officeDocument/2006/relationships/hyperlink" Target="http://www.gbif.org/dataset/38b4c89f-584c-41bb-bd8f-cd1def33e92f" TargetMode="External"/><Relationship Id="rId14" Type="http://schemas.openxmlformats.org/officeDocument/2006/relationships/image" Target="../media/image67.png"/><Relationship Id="rId15" Type="http://schemas.openxmlformats.org/officeDocument/2006/relationships/image" Target="../media/image68.jpg"/><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hyperlink" Target="http://www.gbif.org/publisher/28eb1a3f-1c15-4a95-931a-4af90ecb574d" TargetMode="External"/><Relationship Id="rId4" Type="http://schemas.openxmlformats.org/officeDocument/2006/relationships/image" Target="../media/image62.png"/><Relationship Id="rId5" Type="http://schemas.openxmlformats.org/officeDocument/2006/relationships/hyperlink" Target="http://www.gbif.org/publisher/e2e717bf-551a-4917-bdc9-4fa0f342c530" TargetMode="External"/><Relationship Id="rId6" Type="http://schemas.openxmlformats.org/officeDocument/2006/relationships/image" Target="../media/image63.png"/><Relationship Id="rId7" Type="http://schemas.openxmlformats.org/officeDocument/2006/relationships/hyperlink" Target="http://www.gbif.org/dataset/66f6192f-6cc0-45fd-a2d1-e76f5ae3eab2" TargetMode="External"/><Relationship Id="rId8" Type="http://schemas.openxmlformats.org/officeDocument/2006/relationships/image" Target="../media/image64.png"/><Relationship Id="rId9" Type="http://schemas.openxmlformats.org/officeDocument/2006/relationships/hyperlink" Target="http://www.gbif.org/dataset/e6c97f6e-e952-11e2-961f-00145eb45e9a" TargetMode="External"/><Relationship Id="rId10" Type="http://schemas.openxmlformats.org/officeDocument/2006/relationships/image" Target="../media/image65.png"/></Relationships>
</file>

<file path=ppt/slides/_rels/slide35.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33.xml"/></Relationships>
</file>

<file path=ppt/slides/_rels/slide36.xml.rels><?xml version="1.0" encoding="UTF-8" standalone="yes"?>
<Relationships xmlns="http://schemas.openxmlformats.org/package/2006/relationships"><Relationship Id="rId11" Type="http://schemas.openxmlformats.org/officeDocument/2006/relationships/image" Target="../media/image69.png"/><Relationship Id="rId12"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8" Type="http://schemas.openxmlformats.org/officeDocument/2006/relationships/image" Target="../media/image58.png"/><Relationship Id="rId9" Type="http://schemas.openxmlformats.org/officeDocument/2006/relationships/image" Target="../media/image57.png"/><Relationship Id="rId10" Type="http://schemas.openxmlformats.org/officeDocument/2006/relationships/image" Target="../media/image52.png"/></Relationships>
</file>

<file path=ppt/slides/_rels/slide37.xml.rels><?xml version="1.0" encoding="UTF-8" standalone="yes"?>
<Relationships xmlns="http://schemas.openxmlformats.org/package/2006/relationships"><Relationship Id="rId3" Type="http://schemas.openxmlformats.org/officeDocument/2006/relationships/hyperlink" Target="http://www.gbif.org/ipt/stats" TargetMode="External"/><Relationship Id="rId4" Type="http://schemas.openxmlformats.org/officeDocument/2006/relationships/image" Target="../media/image70.png"/><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8.xml.rels><?xml version="1.0" encoding="UTF-8" standalone="yes"?>
<Relationships xmlns="http://schemas.openxmlformats.org/package/2006/relationships"><Relationship Id="rId3" Type="http://schemas.openxmlformats.org/officeDocument/2006/relationships/hyperlink" Target="http://www.gbif.org/ipt" TargetMode="External"/><Relationship Id="rId4" Type="http://schemas.openxmlformats.org/officeDocument/2006/relationships/hyperlink" Target="https://github.com/gbif/ipt/wiki/IPT2ManualNotes.wiki" TargetMode="External"/><Relationship Id="rId5" Type="http://schemas.openxmlformats.org/officeDocument/2006/relationships/hyperlink" Target="http://doi.org/10.1371/journal.pone.0102623" TargetMode="External"/><Relationship Id="rId6" Type="http://schemas.openxmlformats.org/officeDocument/2006/relationships/image" Target="../media/image71.png"/><Relationship Id="rId7" Type="http://schemas.openxmlformats.org/officeDocument/2006/relationships/image" Target="../media/image72.png"/><Relationship Id="rId8" Type="http://schemas.openxmlformats.org/officeDocument/2006/relationships/image" Target="../media/image73.png"/><Relationship Id="rId1" Type="http://schemas.openxmlformats.org/officeDocument/2006/relationships/slideLayout" Target="../slideLayouts/slideLayout23.xml"/><Relationship Id="rId2" Type="http://schemas.openxmlformats.org/officeDocument/2006/relationships/notesSlide" Target="../notesSlides/notesSlide36.xml"/></Relationships>
</file>

<file path=ppt/slides/_rels/slide39.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3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8.xml"/><Relationship Id="rId3" Type="http://schemas.openxmlformats.org/officeDocument/2006/relationships/image" Target="../media/image74.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39.xml"/><Relationship Id="rId3" Type="http://schemas.openxmlformats.org/officeDocument/2006/relationships/image" Target="../media/image75.png"/></Relationships>
</file>

<file path=ppt/slides/_rels/slide42.xml.rels><?xml version="1.0" encoding="UTF-8" standalone="yes"?>
<Relationships xmlns="http://schemas.openxmlformats.org/package/2006/relationships"><Relationship Id="rId3" Type="http://schemas.openxmlformats.org/officeDocument/2006/relationships/image" Target="../media/image76.png"/><Relationship Id="rId4" Type="http://schemas.openxmlformats.org/officeDocument/2006/relationships/image" Target="../media/image77.png"/><Relationship Id="rId1" Type="http://schemas.openxmlformats.org/officeDocument/2006/relationships/slideLayout" Target="../slideLayouts/slideLayout23.xml"/><Relationship Id="rId2" Type="http://schemas.openxmlformats.org/officeDocument/2006/relationships/notesSlide" Target="../notesSlides/notesSlide40.xml"/></Relationships>
</file>

<file path=ppt/slides/_rels/slide43.xml.rels><?xml version="1.0" encoding="UTF-8" standalone="yes"?>
<Relationships xmlns="http://schemas.openxmlformats.org/package/2006/relationships"><Relationship Id="rId3" Type="http://schemas.openxmlformats.org/officeDocument/2006/relationships/image" Target="../media/image78.png"/><Relationship Id="rId4" Type="http://schemas.openxmlformats.org/officeDocument/2006/relationships/image" Target="../media/image79.png"/><Relationship Id="rId5" Type="http://schemas.openxmlformats.org/officeDocument/2006/relationships/image" Target="../media/image80.png"/><Relationship Id="rId6" Type="http://schemas.openxmlformats.org/officeDocument/2006/relationships/image" Target="../media/image81.png"/><Relationship Id="rId1" Type="http://schemas.openxmlformats.org/officeDocument/2006/relationships/slideLayout" Target="../slideLayouts/slideLayout25.xml"/><Relationship Id="rId2" Type="http://schemas.openxmlformats.org/officeDocument/2006/relationships/notesSlide" Target="../notesSlides/notesSlide41.xml"/></Relationships>
</file>

<file path=ppt/slides/_rels/slide44.xml.rels><?xml version="1.0" encoding="UTF-8" standalone="yes"?>
<Relationships xmlns="http://schemas.openxmlformats.org/package/2006/relationships"><Relationship Id="rId3" Type="http://schemas.openxmlformats.org/officeDocument/2006/relationships/hyperlink" Target="http://www.gbif.org/user/register" TargetMode="External"/><Relationship Id="rId4" Type="http://schemas.openxmlformats.org/officeDocument/2006/relationships/hyperlink" Target="http://www.gbif.org/faq/datause" TargetMode="External"/><Relationship Id="rId1" Type="http://schemas.openxmlformats.org/officeDocument/2006/relationships/slideLayout" Target="../slideLayouts/slideLayout23.xml"/><Relationship Id="rId2" Type="http://schemas.openxmlformats.org/officeDocument/2006/relationships/notesSlide" Target="../notesSlides/notesSlide4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43.xml"/><Relationship Id="rId3" Type="http://schemas.openxmlformats.org/officeDocument/2006/relationships/image" Target="../media/image8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44.xml"/><Relationship Id="rId3" Type="http://schemas.openxmlformats.org/officeDocument/2006/relationships/image" Target="../media/image83.png"/></Relationships>
</file>

<file path=ppt/slides/_rels/slide47.xml.rels><?xml version="1.0" encoding="UTF-8" standalone="yes"?>
<Relationships xmlns="http://schemas.openxmlformats.org/package/2006/relationships"><Relationship Id="rId3" Type="http://schemas.openxmlformats.org/officeDocument/2006/relationships/image" Target="../media/image84.png"/><Relationship Id="rId4" Type="http://schemas.openxmlformats.org/officeDocument/2006/relationships/image" Target="../media/image85.png"/><Relationship Id="rId1" Type="http://schemas.openxmlformats.org/officeDocument/2006/relationships/slideLayout" Target="../slideLayouts/slideLayout25.xml"/><Relationship Id="rId2" Type="http://schemas.openxmlformats.org/officeDocument/2006/relationships/notesSlide" Target="../notesSlides/notesSlide45.xml"/></Relationships>
</file>

<file path=ppt/slides/_rels/slide48.xml.rels><?xml version="1.0" encoding="UTF-8" standalone="yes"?>
<Relationships xmlns="http://schemas.openxmlformats.org/package/2006/relationships"><Relationship Id="rId3" Type="http://schemas.openxmlformats.org/officeDocument/2006/relationships/image" Target="../media/image86.png"/><Relationship Id="rId4" Type="http://schemas.openxmlformats.org/officeDocument/2006/relationships/image" Target="../media/image7.png"/><Relationship Id="rId1" Type="http://schemas.openxmlformats.org/officeDocument/2006/relationships/slideLayout" Target="../slideLayouts/slideLayout22.xml"/><Relationship Id="rId2" Type="http://schemas.openxmlformats.org/officeDocument/2006/relationships/notesSlide" Target="../notesSlides/notesSlide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688638" cy="7562850"/>
          </a:xfrm>
          <a:prstGeom prst="rect">
            <a:avLst/>
          </a:prstGeom>
        </p:spPr>
      </p:pic>
      <p:sp>
        <p:nvSpPr>
          <p:cNvPr id="3" name="Rectangle 2"/>
          <p:cNvSpPr/>
          <p:nvPr/>
        </p:nvSpPr>
        <p:spPr>
          <a:xfrm>
            <a:off x="4955763" y="2138295"/>
            <a:ext cx="5373742" cy="3046713"/>
          </a:xfrm>
          <a:prstGeom prst="rect">
            <a:avLst/>
          </a:prstGeom>
        </p:spPr>
        <p:txBody>
          <a:bodyPr wrap="square" lIns="91167" tIns="45584" rIns="91167" bIns="45584">
            <a:spAutoFit/>
          </a:bodyPr>
          <a:lstStyle/>
          <a:p>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Data publishing </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workshop</a:t>
            </a:r>
          </a:p>
          <a:p>
            <a:r>
              <a:rPr lang="en-US" sz="44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GBIF data publishing</a:t>
            </a:r>
          </a:p>
          <a:p>
            <a:endParaRPr lang="en-US" sz="36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Second day  5</a:t>
            </a:r>
            <a:r>
              <a:rPr lang="en-US" sz="2800" b="1" i="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July 2016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Los </a:t>
            </a:r>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Baños</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Laguna, Philippines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Dag Endresen, GBIF Norway, UiO</a:t>
            </a:r>
            <a:endPar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pic>
        <p:nvPicPr>
          <p:cNvPr id="7" name="Picture 6" descr="Screen Shot 2016-06-17 at 09.53.32 .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82648" y="6020974"/>
            <a:ext cx="927100" cy="1218896"/>
          </a:xfrm>
          <a:prstGeom prst="rect">
            <a:avLst/>
          </a:prstGeom>
        </p:spPr>
      </p:pic>
      <p:pic>
        <p:nvPicPr>
          <p:cNvPr id="6" name="Picture 5" descr="GBIF-2015.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51836" y="6319065"/>
            <a:ext cx="1866792" cy="826347"/>
          </a:xfrm>
          <a:prstGeom prst="rect">
            <a:avLst/>
          </a:prstGeom>
        </p:spPr>
      </p:pic>
      <p:pic>
        <p:nvPicPr>
          <p:cNvPr id="8" name="Picture 7" descr="GBIF-2015-mark.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pic>
        <p:nvPicPr>
          <p:cNvPr id="10" name="Picture 9" descr="Screen Shot 2016-06-17 at 09.53.32 .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07938" y="6127540"/>
            <a:ext cx="927100" cy="1064506"/>
          </a:xfrm>
          <a:prstGeom prst="rect">
            <a:avLst/>
          </a:prstGeom>
        </p:spPr>
      </p:pic>
      <p:pic>
        <p:nvPicPr>
          <p:cNvPr id="9" name="Picture 8" descr="ASEAN-Emblem, Seal_of_ASEAN.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52345" y="6271246"/>
            <a:ext cx="847516" cy="847516"/>
          </a:xfrm>
          <a:prstGeom prst="rect">
            <a:avLst/>
          </a:prstGeom>
        </p:spPr>
      </p:pic>
    </p:spTree>
    <p:extLst>
      <p:ext uri="{BB962C8B-B14F-4D97-AF65-F5344CB8AC3E}">
        <p14:creationId xmlns:p14="http://schemas.microsoft.com/office/powerpoint/2010/main" val="361737824"/>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7884408_s-225x300.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12454" y="926916"/>
            <a:ext cx="3200839" cy="5727747"/>
          </a:xfrm>
          <a:prstGeom prst="rect">
            <a:avLst/>
          </a:prstGeom>
        </p:spPr>
      </p:pic>
      <p:sp>
        <p:nvSpPr>
          <p:cNvPr id="2" name="Title 1"/>
          <p:cNvSpPr>
            <a:spLocks noGrp="1"/>
          </p:cNvSpPr>
          <p:nvPr>
            <p:ph type="title"/>
          </p:nvPr>
        </p:nvSpPr>
        <p:spPr>
          <a:xfrm>
            <a:off x="1141406" y="878521"/>
            <a:ext cx="6271047" cy="728302"/>
          </a:xfrm>
        </p:spPr>
        <p:txBody>
          <a:bodyPr/>
          <a:lstStyle/>
          <a:p>
            <a:r>
              <a:rPr lang="en-US" dirty="0" smtClean="0"/>
              <a:t>Topics</a:t>
            </a:r>
            <a:endParaRPr lang="en-US" dirty="0"/>
          </a:p>
        </p:txBody>
      </p:sp>
      <p:sp>
        <p:nvSpPr>
          <p:cNvPr id="3" name="Content Placeholder 2"/>
          <p:cNvSpPr>
            <a:spLocks noGrp="1"/>
          </p:cNvSpPr>
          <p:nvPr>
            <p:ph idx="1"/>
          </p:nvPr>
        </p:nvSpPr>
        <p:spPr>
          <a:xfrm>
            <a:off x="515875" y="1816370"/>
            <a:ext cx="6896579" cy="4661480"/>
          </a:xfrm>
        </p:spPr>
        <p:txBody>
          <a:bodyPr>
            <a:normAutofit lnSpcReduction="10000"/>
          </a:bodyPr>
          <a:lstStyle/>
          <a:p>
            <a:pPr marL="571500" indent="-571500">
              <a:buFont typeface="Arial"/>
              <a:buChar char="•"/>
            </a:pPr>
            <a:r>
              <a:rPr lang="en-US" dirty="0" smtClean="0"/>
              <a:t>Darwin Core standard</a:t>
            </a:r>
          </a:p>
          <a:p>
            <a:pPr marL="571500" indent="-571500">
              <a:buFont typeface="Arial"/>
              <a:buChar char="•"/>
            </a:pPr>
            <a:r>
              <a:rPr lang="en-US" dirty="0" smtClean="0"/>
              <a:t>Darwin </a:t>
            </a:r>
            <a:r>
              <a:rPr lang="en-US" dirty="0"/>
              <a:t>Core archives data exchange format</a:t>
            </a:r>
          </a:p>
          <a:p>
            <a:pPr marL="571500" indent="-571500">
              <a:buFont typeface="Arial"/>
              <a:buChar char="•"/>
            </a:pPr>
            <a:r>
              <a:rPr lang="en-US" dirty="0"/>
              <a:t>Occurrence, Event and Taxon cores</a:t>
            </a:r>
          </a:p>
          <a:p>
            <a:pPr marL="571500" indent="-571500">
              <a:buFont typeface="Arial"/>
              <a:buChar char="•"/>
            </a:pPr>
            <a:r>
              <a:rPr lang="en-US" dirty="0"/>
              <a:t>Data profiles in GBIF at </a:t>
            </a:r>
            <a:r>
              <a:rPr lang="en-US" dirty="0" err="1"/>
              <a:t>rs.gbif.org</a:t>
            </a:r>
            <a:endParaRPr lang="en-US" dirty="0"/>
          </a:p>
          <a:p>
            <a:pPr marL="571500" indent="-571500">
              <a:buFont typeface="Arial"/>
              <a:buChar char="•"/>
            </a:pPr>
            <a:r>
              <a:rPr lang="en-US" dirty="0" smtClean="0"/>
              <a:t>What is the GBIF Integrated data Publishing Toolkit?</a:t>
            </a:r>
          </a:p>
          <a:p>
            <a:pPr marL="571500" indent="-571500">
              <a:buFont typeface="Arial"/>
              <a:buChar char="•"/>
            </a:pPr>
            <a:r>
              <a:rPr lang="en-US" dirty="0" smtClean="0"/>
              <a:t>Download data from GBIF</a:t>
            </a:r>
          </a:p>
          <a:p>
            <a:endParaRPr lang="en-US" b="1" dirty="0" smtClean="0"/>
          </a:p>
        </p:txBody>
      </p:sp>
      <p:sp>
        <p:nvSpPr>
          <p:cNvPr id="4" name="Text Placeholder 3"/>
          <p:cNvSpPr>
            <a:spLocks noGrp="1"/>
          </p:cNvSpPr>
          <p:nvPr>
            <p:ph type="body" sz="quarter" idx="10"/>
          </p:nvPr>
        </p:nvSpPr>
        <p:spPr/>
        <p:txBody>
          <a:bodyPr/>
          <a:lstStyle/>
          <a:p>
            <a:endParaRPr lang="en-GB"/>
          </a:p>
        </p:txBody>
      </p:sp>
    </p:spTree>
    <p:extLst>
      <p:ext uri="{BB962C8B-B14F-4D97-AF65-F5344CB8AC3E}">
        <p14:creationId xmlns:p14="http://schemas.microsoft.com/office/powerpoint/2010/main" val="689363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val="0"/>
              </a:ext>
            </a:extLst>
          </a:blip>
          <a:srcRect/>
          <a:stretch>
            <a:fillRect/>
          </a:stretch>
        </p:blipFill>
        <p:spPr bwMode="auto">
          <a:xfrm>
            <a:off x="36913" y="4122737"/>
            <a:ext cx="3552825" cy="3440113"/>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531647" y="2487274"/>
            <a:ext cx="5677158" cy="3998151"/>
          </a:xfrm>
          <a:prstGeom prst="rect">
            <a:avLst/>
          </a:prstGeom>
        </p:spPr>
        <p:txBody>
          <a:bodyPr wrap="square" lIns="103782" tIns="51882" rIns="103782" bIns="51882">
            <a:spAutoFit/>
          </a:bodyPr>
          <a:lstStyle/>
          <a:p>
            <a:pPr marL="389169" indent="-389169" defTabSz="518974">
              <a:buFont typeface="+mj-lt"/>
              <a:buAutoNum type="arabicPeriod"/>
              <a:defRPr/>
            </a:pPr>
            <a:r>
              <a:rPr lang="en-US" sz="2300" b="1" dirty="0"/>
              <a:t>Information infrastructure </a:t>
            </a:r>
            <a:r>
              <a:rPr lang="en-US" sz="2300" dirty="0"/>
              <a:t>– an Internet-based index of a globally distributed network of interoperable databases that contain primary biodiversity data.</a:t>
            </a:r>
          </a:p>
          <a:p>
            <a:pPr defTabSz="518974">
              <a:defRPr/>
            </a:pPr>
            <a:endParaRPr lang="en-US" sz="2300" b="1" dirty="0"/>
          </a:p>
          <a:p>
            <a:pPr marL="389169" indent="-389169" defTabSz="518974">
              <a:buFont typeface="+mj-lt"/>
              <a:buAutoNum type="arabicPeriod"/>
              <a:defRPr/>
            </a:pPr>
            <a:r>
              <a:rPr lang="en-US" sz="2300" b="1" dirty="0"/>
              <a:t>Community-developed tools, standards and protocols </a:t>
            </a:r>
            <a:r>
              <a:rPr lang="en-US" sz="2300" dirty="0"/>
              <a:t>– the tools data providers need to format and share their data.</a:t>
            </a:r>
          </a:p>
          <a:p>
            <a:pPr defTabSz="518974">
              <a:defRPr/>
            </a:pPr>
            <a:endParaRPr lang="en-US" sz="2300" b="1" dirty="0"/>
          </a:p>
          <a:p>
            <a:pPr marL="389169" indent="-389169" defTabSz="518974">
              <a:buFont typeface="+mj-lt"/>
              <a:buAutoNum type="arabicPeriod"/>
              <a:defRPr/>
            </a:pPr>
            <a:r>
              <a:rPr lang="en-US" sz="2300" b="1" dirty="0"/>
              <a:t>Capacity-building and training</a:t>
            </a:r>
            <a:r>
              <a:rPr lang="en-US" sz="2300" dirty="0"/>
              <a:t> – and access to a global expert community.</a:t>
            </a:r>
          </a:p>
        </p:txBody>
      </p:sp>
      <p:sp>
        <p:nvSpPr>
          <p:cNvPr id="4" name="Rectangle 3"/>
          <p:cNvSpPr/>
          <p:nvPr/>
        </p:nvSpPr>
        <p:spPr>
          <a:xfrm>
            <a:off x="531646" y="487639"/>
            <a:ext cx="7827959" cy="1212908"/>
          </a:xfrm>
          <a:prstGeom prst="rect">
            <a:avLst/>
          </a:prstGeom>
        </p:spPr>
        <p:txBody>
          <a:bodyPr wrap="square" lIns="103782" tIns="51882" rIns="103782" bIns="51882">
            <a:spAutoFit/>
          </a:bodyPr>
          <a:lstStyle/>
          <a:p>
            <a:pPr defTabSz="518974">
              <a:defRPr/>
            </a:pPr>
            <a:r>
              <a:rPr lang="en-US" sz="36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GBIF provides three core services and products:</a:t>
            </a:r>
          </a:p>
        </p:txBody>
      </p:sp>
      <p:pic>
        <p:nvPicPr>
          <p:cNvPr id="38916" name="Picture 4" descr="W_TR_EventDetail.jp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532269" y="4511126"/>
            <a:ext cx="3687762" cy="2443163"/>
          </a:xfrm>
          <a:prstGeom prst="rect">
            <a:avLst/>
          </a:prstGeom>
          <a:noFill/>
          <a:ln w="9525">
            <a:solidFill>
              <a:srgbClr val="7F7F7F"/>
            </a:solidFill>
            <a:miter lim="800000"/>
            <a:headEnd/>
            <a:tailEnd/>
          </a:ln>
          <a:extLst>
            <a:ext uri="{909E8E84-426E-40dd-AFC4-6F175D3DCCD1}">
              <a14:hiddenFill xmlns:a14="http://schemas.microsoft.com/office/drawing/2010/main">
                <a:solidFill>
                  <a:srgbClr val="FFFFFF"/>
                </a:solidFill>
              </a14:hiddenFill>
            </a:ext>
          </a:extLst>
        </p:spPr>
      </p:pic>
      <p:pic>
        <p:nvPicPr>
          <p:cNvPr id="6" name="Picture 5" descr="AubrechtG_EarthzineEcosystems_Fig1.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32269" y="1953637"/>
            <a:ext cx="3687762" cy="2451100"/>
          </a:xfrm>
          <a:prstGeom prst="rect">
            <a:avLst/>
          </a:prstGeom>
          <a:ln>
            <a:solidFill>
              <a:schemeClr val="bg1">
                <a:lumMod val="50000"/>
              </a:schemeClr>
            </a:solidFill>
          </a:ln>
        </p:spPr>
      </p:pic>
    </p:spTree>
    <p:extLst>
      <p:ext uri="{BB962C8B-B14F-4D97-AF65-F5344CB8AC3E}">
        <p14:creationId xmlns:p14="http://schemas.microsoft.com/office/powerpoint/2010/main" val="2135740129"/>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946139" y="684138"/>
            <a:ext cx="8776021" cy="734114"/>
          </a:xfrm>
          <a:prstGeom prst="rect">
            <a:avLst/>
          </a:prstGeom>
          <a:noFill/>
        </p:spPr>
        <p:txBody>
          <a:bodyPr wrap="square" lIns="101987" tIns="50991" rIns="101987" bIns="50991">
            <a:spAutoFit/>
          </a:bodyPr>
          <a:lstStyle/>
          <a:p>
            <a:pPr algn="ctr" defTabSz="509926">
              <a:defRPr/>
            </a:pPr>
            <a:r>
              <a:rPr lang="en-US" sz="4100" dirty="0">
                <a:solidFill>
                  <a:schemeClr val="tx1">
                    <a:lumMod val="50000"/>
                    <a:lumOff val="50000"/>
                  </a:schemeClr>
                </a:solidFill>
              </a:rPr>
              <a:t>GBIF provides a data discovery system</a:t>
            </a:r>
          </a:p>
        </p:txBody>
      </p:sp>
      <p:pic>
        <p:nvPicPr>
          <p:cNvPr id="2" name="Picture 1" descr="Screen Shot 2013-10-15 at 09.57.23 .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598694" y="2221000"/>
            <a:ext cx="2667000" cy="2416175"/>
          </a:xfrm>
          <a:prstGeom prst="rect">
            <a:avLst/>
          </a:prstGeom>
          <a:effectLst>
            <a:outerShdw blurRad="50800" dist="38100" dir="2700000" algn="tl" rotWithShape="0">
              <a:srgbClr val="000000">
                <a:alpha val="43000"/>
              </a:srgbClr>
            </a:outerShdw>
          </a:effectLst>
        </p:spPr>
      </p:pic>
      <p:pic>
        <p:nvPicPr>
          <p:cNvPr id="34820" name="Picture 4" descr="Untitled.png"/>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bwMode="auto">
          <a:xfrm>
            <a:off x="1024351" y="5120309"/>
            <a:ext cx="8668117" cy="2132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Screen Shot 2013-10-15 at 10.00.42 .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64321" y="2235292"/>
            <a:ext cx="2800350" cy="2416175"/>
          </a:xfrm>
          <a:prstGeom prst="rect">
            <a:avLst/>
          </a:prstGeom>
          <a:ln>
            <a:solidFill>
              <a:schemeClr val="bg1">
                <a:lumMod val="50000"/>
              </a:schemeClr>
            </a:solidFill>
          </a:ln>
          <a:effectLst>
            <a:outerShdw blurRad="50800" dist="38100" dir="2700000" algn="tl" rotWithShape="0">
              <a:srgbClr val="000000">
                <a:alpha val="43000"/>
              </a:srgbClr>
            </a:outerShdw>
          </a:effectLst>
        </p:spPr>
      </p:pic>
      <p:cxnSp>
        <p:nvCxnSpPr>
          <p:cNvPr id="8" name="Straight Arrow Connector 7"/>
          <p:cNvCxnSpPr/>
          <p:nvPr/>
        </p:nvCxnSpPr>
        <p:spPr>
          <a:xfrm flipV="1">
            <a:off x="4413330" y="3335425"/>
            <a:ext cx="1441450" cy="23813"/>
          </a:xfrm>
          <a:prstGeom prst="straightConnector1">
            <a:avLst/>
          </a:prstGeom>
          <a:ln w="63500">
            <a:solidFill>
              <a:schemeClr val="accent1"/>
            </a:solidFill>
            <a:tailEnd type="arrow"/>
          </a:ln>
        </p:spPr>
        <p:style>
          <a:lnRef idx="2">
            <a:schemeClr val="accent1"/>
          </a:lnRef>
          <a:fillRef idx="0">
            <a:schemeClr val="accent1"/>
          </a:fillRef>
          <a:effectRef idx="1">
            <a:schemeClr val="accent1"/>
          </a:effectRef>
          <a:fontRef idx="minor">
            <a:schemeClr val="tx1"/>
          </a:fontRef>
        </p:style>
      </p:cxnSp>
      <p:sp>
        <p:nvSpPr>
          <p:cNvPr id="12" name="Rectangle 11"/>
          <p:cNvSpPr/>
          <p:nvPr/>
        </p:nvSpPr>
        <p:spPr>
          <a:xfrm>
            <a:off x="2265457" y="4727668"/>
            <a:ext cx="1240316" cy="318421"/>
          </a:xfrm>
          <a:prstGeom prst="rect">
            <a:avLst/>
          </a:prstGeom>
        </p:spPr>
        <p:txBody>
          <a:bodyPr wrap="none" lIns="101987" tIns="50991" rIns="101987" bIns="50991">
            <a:spAutoFit/>
          </a:bodyPr>
          <a:lstStyle/>
          <a:p>
            <a:pPr defTabSz="509926">
              <a:defRPr/>
            </a:pPr>
            <a:r>
              <a:rPr lang="en-US" sz="1400" dirty="0">
                <a:solidFill>
                  <a:schemeClr val="tx1">
                    <a:lumMod val="50000"/>
                    <a:lumOff val="50000"/>
                  </a:schemeClr>
                </a:solidFill>
              </a:rPr>
              <a:t>global registry</a:t>
            </a:r>
            <a:endParaRPr lang="en-US" sz="1400" dirty="0"/>
          </a:p>
        </p:txBody>
      </p:sp>
      <p:sp>
        <p:nvSpPr>
          <p:cNvPr id="13" name="Rectangle 12"/>
          <p:cNvSpPr/>
          <p:nvPr/>
        </p:nvSpPr>
        <p:spPr>
          <a:xfrm>
            <a:off x="6913652" y="4730844"/>
            <a:ext cx="1011951" cy="318421"/>
          </a:xfrm>
          <a:prstGeom prst="rect">
            <a:avLst/>
          </a:prstGeom>
        </p:spPr>
        <p:txBody>
          <a:bodyPr wrap="none" lIns="101987" tIns="50991" rIns="101987" bIns="50991">
            <a:spAutoFit/>
          </a:bodyPr>
          <a:lstStyle/>
          <a:p>
            <a:pPr defTabSz="509926">
              <a:defRPr/>
            </a:pPr>
            <a:r>
              <a:rPr lang="en-US" sz="1400" dirty="0">
                <a:solidFill>
                  <a:schemeClr val="tx1">
                    <a:lumMod val="50000"/>
                    <a:lumOff val="50000"/>
                  </a:schemeClr>
                </a:solidFill>
              </a:rPr>
              <a:t>data portal</a:t>
            </a:r>
            <a:endParaRPr lang="en-US" sz="1400" dirty="0"/>
          </a:p>
        </p:txBody>
      </p:sp>
      <p:sp>
        <p:nvSpPr>
          <p:cNvPr id="3" name="Rectangle 2"/>
          <p:cNvSpPr/>
          <p:nvPr/>
        </p:nvSpPr>
        <p:spPr>
          <a:xfrm>
            <a:off x="1598694" y="1409343"/>
            <a:ext cx="7451434" cy="338544"/>
          </a:xfrm>
          <a:prstGeom prst="rect">
            <a:avLst/>
          </a:prstGeom>
        </p:spPr>
        <p:txBody>
          <a:bodyPr wrap="square" lIns="91270" tIns="45635" rIns="91270" bIns="45635">
            <a:spAutoFit/>
          </a:bodyPr>
          <a:lstStyle/>
          <a:p>
            <a:pPr algn="ctr"/>
            <a:r>
              <a:rPr lang="en-US" sz="1600" i="1" dirty="0">
                <a:solidFill>
                  <a:schemeClr val="bg1">
                    <a:lumMod val="50000"/>
                  </a:schemeClr>
                </a:solidFill>
                <a:latin typeface="Calibri" charset="0"/>
              </a:rPr>
              <a:t>that is dependent on resolvable stable identifiers for efficient functionality</a:t>
            </a:r>
          </a:p>
        </p:txBody>
      </p:sp>
    </p:spTree>
    <p:extLst>
      <p:ext uri="{BB962C8B-B14F-4D97-AF65-F5344CB8AC3E}">
        <p14:creationId xmlns:p14="http://schemas.microsoft.com/office/powerpoint/2010/main" val="332231428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230830" y="3553378"/>
            <a:ext cx="6459674" cy="98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da-DK" sz="5700" b="1" dirty="0" smtClean="0">
                <a:latin typeface="Trebuchet MS" charset="0"/>
              </a:rPr>
              <a:t>Darwin Core</a:t>
            </a:r>
            <a:endParaRPr lang="en-US" sz="5700" b="1" dirty="0">
              <a:latin typeface="Trebuchet MS" charset="0"/>
            </a:endParaRPr>
          </a:p>
        </p:txBody>
      </p:sp>
      <p:pic>
        <p:nvPicPr>
          <p:cNvPr id="5" name="Picture 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26695" y="572148"/>
            <a:ext cx="1935459" cy="1864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Charles-Darwin-9266433-1-402.jp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819236" y="1916875"/>
            <a:ext cx="782892" cy="6967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7" name="Picture 6" descr="-2.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562168" y="954662"/>
            <a:ext cx="1759977" cy="882080"/>
          </a:xfrm>
          <a:prstGeom prst="rect">
            <a:avLst/>
          </a:prstGeom>
        </p:spPr>
      </p:pic>
      <p:pic>
        <p:nvPicPr>
          <p:cNvPr id="8" name="Picture 7" descr="GBIF-2015-dotorg-display_0.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20213" y="1951614"/>
            <a:ext cx="1093779" cy="1254734"/>
          </a:xfrm>
          <a:prstGeom prst="rect">
            <a:avLst/>
          </a:prstGeom>
        </p:spPr>
      </p:pic>
    </p:spTree>
    <p:extLst>
      <p:ext uri="{BB962C8B-B14F-4D97-AF65-F5344CB8AC3E}">
        <p14:creationId xmlns:p14="http://schemas.microsoft.com/office/powerpoint/2010/main" val="2481920212"/>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Standards</a:t>
            </a:r>
            <a:endParaRPr lang="en-US" dirty="0"/>
          </a:p>
        </p:txBody>
      </p:sp>
      <p:sp>
        <p:nvSpPr>
          <p:cNvPr id="4" name="Text Placeholder 3"/>
          <p:cNvSpPr>
            <a:spLocks noGrp="1"/>
          </p:cNvSpPr>
          <p:nvPr>
            <p:ph type="body" sz="quarter" idx="10"/>
          </p:nvPr>
        </p:nvSpPr>
        <p:spPr/>
        <p:txBody>
          <a:bodyPr/>
          <a:lstStyle/>
          <a:p>
            <a:r>
              <a:rPr lang="en-US" dirty="0"/>
              <a:t>Slide source: GB23 Nodes Madagascar October 2015 &amp; iDigBio Florida January </a:t>
            </a:r>
            <a:r>
              <a:rPr lang="en-US" dirty="0" smtClean="0"/>
              <a:t>2015 - </a:t>
            </a:r>
            <a:r>
              <a:rPr lang="en-US" dirty="0" smtClean="0">
                <a:hlinkClick r:id="rId3"/>
              </a:rPr>
              <a:t>http</a:t>
            </a:r>
            <a:r>
              <a:rPr lang="en-US" dirty="0">
                <a:hlinkClick r:id="rId3"/>
              </a:rPr>
              <a:t>://www.tdwg.org/standards</a:t>
            </a:r>
            <a:r>
              <a:rPr lang="en-US" dirty="0" smtClean="0">
                <a:hlinkClick r:id="rId3"/>
              </a:rPr>
              <a:t>/</a:t>
            </a:r>
            <a:r>
              <a:rPr lang="en-US" dirty="0" smtClean="0"/>
              <a:t> </a:t>
            </a:r>
          </a:p>
        </p:txBody>
      </p:sp>
      <p:pic>
        <p:nvPicPr>
          <p:cNvPr id="5" name="Picture 2" descr="http://www.tdwg.org/fileadmin/documentation/outreach/logo_big.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769" y="2407042"/>
            <a:ext cx="4234853" cy="2124246"/>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5138682" y="1014166"/>
            <a:ext cx="5398952" cy="5229786"/>
          </a:xfrm>
          <a:prstGeom prst="rect">
            <a:avLst/>
          </a:prstGeom>
        </p:spPr>
        <p:txBody>
          <a:bodyPr wrap="square" lIns="104287" tIns="52144" rIns="104287" bIns="52144">
            <a:spAutoFit/>
          </a:bodyPr>
          <a:lstStyle/>
          <a:p>
            <a:r>
              <a:rPr lang="en-US" sz="2700" b="1" dirty="0">
                <a:solidFill>
                  <a:srgbClr val="C00000"/>
                </a:solidFill>
                <a:latin typeface="Arial Narrow"/>
                <a:cs typeface="Arial Narrow"/>
              </a:rPr>
              <a:t>ABCD</a:t>
            </a:r>
            <a:r>
              <a:rPr lang="en-US" sz="2700" b="1" dirty="0">
                <a:latin typeface="Arial Narrow"/>
                <a:cs typeface="Arial Narrow"/>
              </a:rPr>
              <a:t> </a:t>
            </a:r>
            <a:r>
              <a:rPr lang="en-US" sz="2700" dirty="0">
                <a:latin typeface="Arial Narrow"/>
                <a:cs typeface="Arial Narrow"/>
              </a:rPr>
              <a:t>Access to Biological Collection Data (</a:t>
            </a:r>
            <a:r>
              <a:rPr lang="en-US" sz="2700" dirty="0">
                <a:latin typeface="Arial Narrow"/>
                <a:cs typeface="Arial Narrow"/>
                <a:hlinkClick r:id="rId5"/>
              </a:rPr>
              <a:t>2005</a:t>
            </a:r>
            <a:r>
              <a:rPr lang="en-US" sz="2700" dirty="0">
                <a:latin typeface="Arial Narrow"/>
                <a:cs typeface="Arial Narrow"/>
              </a:rPr>
              <a:t>)</a:t>
            </a:r>
          </a:p>
          <a:p>
            <a:endParaRPr lang="es-ES" sz="2700" dirty="0">
              <a:latin typeface="Arial Narrow"/>
              <a:cs typeface="Arial Narrow"/>
            </a:endParaRPr>
          </a:p>
          <a:p>
            <a:r>
              <a:rPr lang="en-US" sz="2700" b="1" dirty="0" err="1">
                <a:solidFill>
                  <a:srgbClr val="C00000"/>
                </a:solidFill>
                <a:latin typeface="Arial Narrow"/>
                <a:cs typeface="Arial Narrow"/>
              </a:rPr>
              <a:t>DwC</a:t>
            </a:r>
            <a:r>
              <a:rPr lang="en-US" sz="2700" b="1" dirty="0">
                <a:latin typeface="Arial Narrow"/>
                <a:cs typeface="Arial Narrow"/>
              </a:rPr>
              <a:t> </a:t>
            </a:r>
            <a:r>
              <a:rPr lang="en-US" sz="2700" dirty="0">
                <a:latin typeface="Arial Narrow"/>
                <a:cs typeface="Arial Narrow"/>
              </a:rPr>
              <a:t>Darwin Core (</a:t>
            </a:r>
            <a:r>
              <a:rPr lang="en-US" sz="2700" dirty="0">
                <a:latin typeface="Arial Narrow"/>
                <a:cs typeface="Arial Narrow"/>
                <a:hlinkClick r:id="rId6"/>
              </a:rPr>
              <a:t>2009</a:t>
            </a:r>
            <a:r>
              <a:rPr lang="en-US" sz="2700" dirty="0">
                <a:latin typeface="Arial Narrow"/>
                <a:cs typeface="Arial Narrow"/>
              </a:rPr>
              <a:t>)</a:t>
            </a:r>
          </a:p>
          <a:p>
            <a:endParaRPr lang="es-ES" sz="2700" dirty="0">
              <a:latin typeface="Arial Narrow"/>
              <a:cs typeface="Arial Narrow"/>
            </a:endParaRPr>
          </a:p>
          <a:p>
            <a:r>
              <a:rPr lang="es-ES" sz="2700" b="1" dirty="0">
                <a:solidFill>
                  <a:srgbClr val="C00000"/>
                </a:solidFill>
                <a:latin typeface="Arial Narrow"/>
                <a:cs typeface="Arial Narrow"/>
              </a:rPr>
              <a:t>AC</a:t>
            </a:r>
            <a:r>
              <a:rPr lang="es-ES" sz="2700" dirty="0">
                <a:latin typeface="Arial Narrow"/>
                <a:cs typeface="Arial Narrow"/>
              </a:rPr>
              <a:t> </a:t>
            </a:r>
            <a:r>
              <a:rPr lang="es-ES" sz="2700" dirty="0" err="1">
                <a:latin typeface="Arial Narrow"/>
                <a:cs typeface="Arial Narrow"/>
              </a:rPr>
              <a:t>Audubon</a:t>
            </a:r>
            <a:r>
              <a:rPr lang="es-ES" sz="2700" dirty="0">
                <a:latin typeface="Arial Narrow"/>
                <a:cs typeface="Arial Narrow"/>
              </a:rPr>
              <a:t> </a:t>
            </a:r>
            <a:r>
              <a:rPr lang="es-ES" sz="2700" dirty="0" err="1">
                <a:latin typeface="Arial Narrow"/>
                <a:cs typeface="Arial Narrow"/>
              </a:rPr>
              <a:t>Core</a:t>
            </a:r>
            <a:r>
              <a:rPr lang="es-ES" sz="2700" dirty="0">
                <a:latin typeface="Arial Narrow"/>
                <a:cs typeface="Arial Narrow"/>
              </a:rPr>
              <a:t> Multimedia </a:t>
            </a:r>
            <a:r>
              <a:rPr lang="es-ES" sz="2700" dirty="0" err="1">
                <a:latin typeface="Arial Narrow"/>
                <a:cs typeface="Arial Narrow"/>
              </a:rPr>
              <a:t>Resources</a:t>
            </a:r>
            <a:r>
              <a:rPr lang="es-ES" sz="2700" dirty="0">
                <a:latin typeface="Arial Narrow"/>
                <a:cs typeface="Arial Narrow"/>
              </a:rPr>
              <a:t> </a:t>
            </a:r>
            <a:r>
              <a:rPr lang="es-ES" sz="2700" dirty="0" err="1">
                <a:latin typeface="Arial Narrow"/>
                <a:cs typeface="Arial Narrow"/>
              </a:rPr>
              <a:t>Metadata</a:t>
            </a:r>
            <a:r>
              <a:rPr lang="es-ES" sz="2700" dirty="0">
                <a:latin typeface="Arial Narrow"/>
                <a:cs typeface="Arial Narrow"/>
              </a:rPr>
              <a:t> </a:t>
            </a:r>
            <a:r>
              <a:rPr lang="es-ES" sz="2700" dirty="0" err="1">
                <a:latin typeface="Arial Narrow"/>
                <a:cs typeface="Arial Narrow"/>
              </a:rPr>
              <a:t>Schema</a:t>
            </a:r>
            <a:r>
              <a:rPr lang="es-ES" sz="2700" dirty="0">
                <a:latin typeface="Arial Narrow"/>
                <a:cs typeface="Arial Narrow"/>
              </a:rPr>
              <a:t> (</a:t>
            </a:r>
            <a:r>
              <a:rPr lang="es-ES" sz="2700" dirty="0">
                <a:latin typeface="Arial Narrow"/>
                <a:cs typeface="Arial Narrow"/>
                <a:hlinkClick r:id="rId7"/>
              </a:rPr>
              <a:t>2013</a:t>
            </a:r>
            <a:r>
              <a:rPr lang="es-ES" sz="2700" dirty="0">
                <a:latin typeface="Arial Narrow"/>
                <a:cs typeface="Arial Narrow"/>
              </a:rPr>
              <a:t>)</a:t>
            </a:r>
          </a:p>
          <a:p>
            <a:endParaRPr lang="es-ES" sz="2700" b="1" dirty="0">
              <a:solidFill>
                <a:srgbClr val="C00000"/>
              </a:solidFill>
              <a:latin typeface="Arial Narrow"/>
              <a:cs typeface="Arial Narrow"/>
            </a:endParaRPr>
          </a:p>
          <a:p>
            <a:r>
              <a:rPr lang="en-US" sz="2700" b="1" dirty="0">
                <a:solidFill>
                  <a:srgbClr val="C00000"/>
                </a:solidFill>
                <a:latin typeface="Arial Narrow"/>
                <a:cs typeface="Arial Narrow"/>
              </a:rPr>
              <a:t>NCD</a:t>
            </a:r>
            <a:r>
              <a:rPr lang="en-US" sz="2700" dirty="0">
                <a:solidFill>
                  <a:srgbClr val="C00000"/>
                </a:solidFill>
                <a:latin typeface="Arial Narrow"/>
                <a:cs typeface="Arial Narrow"/>
              </a:rPr>
              <a:t> </a:t>
            </a:r>
            <a:r>
              <a:rPr lang="en-US" sz="2700" dirty="0">
                <a:latin typeface="Arial Narrow"/>
                <a:cs typeface="Arial Narrow"/>
              </a:rPr>
              <a:t>Natural Collection Descriptions </a:t>
            </a:r>
            <a:endParaRPr lang="en-US" sz="2700" dirty="0" smtClean="0">
              <a:latin typeface="Arial Narrow"/>
              <a:cs typeface="Arial Narrow"/>
            </a:endParaRPr>
          </a:p>
          <a:p>
            <a:r>
              <a:rPr lang="en-US" sz="1800" dirty="0" smtClean="0">
                <a:latin typeface="Arial Narrow"/>
                <a:cs typeface="Arial Narrow"/>
              </a:rPr>
              <a:t>(</a:t>
            </a:r>
            <a:r>
              <a:rPr lang="en-US" sz="1800" dirty="0" smtClean="0">
                <a:latin typeface="Arial Narrow"/>
                <a:cs typeface="Arial Narrow"/>
                <a:hlinkClick r:id="rId8"/>
              </a:rPr>
              <a:t>Draft 2008</a:t>
            </a:r>
            <a:r>
              <a:rPr lang="en-US" sz="1800" dirty="0" smtClean="0">
                <a:latin typeface="Arial Narrow"/>
                <a:cs typeface="Arial Narrow"/>
              </a:rPr>
              <a:t>)</a:t>
            </a:r>
            <a:endParaRPr lang="en-US" sz="1800" dirty="0">
              <a:latin typeface="Arial Narrow"/>
              <a:cs typeface="Arial Narrow"/>
            </a:endParaRPr>
          </a:p>
          <a:p>
            <a:endParaRPr lang="en-US" sz="2700" b="1" dirty="0">
              <a:solidFill>
                <a:srgbClr val="C00000"/>
              </a:solidFill>
              <a:latin typeface="Arial Narrow"/>
              <a:cs typeface="Arial Narrow"/>
            </a:endParaRPr>
          </a:p>
          <a:p>
            <a:r>
              <a:rPr lang="en-US" sz="2700" b="1" dirty="0">
                <a:solidFill>
                  <a:srgbClr val="C00000"/>
                </a:solidFill>
                <a:latin typeface="Arial Narrow"/>
                <a:cs typeface="Arial Narrow"/>
              </a:rPr>
              <a:t>EML </a:t>
            </a:r>
            <a:r>
              <a:rPr lang="en-US" sz="2700" dirty="0">
                <a:latin typeface="Arial Narrow"/>
                <a:cs typeface="Arial Narrow"/>
              </a:rPr>
              <a:t>Ecological Metadata </a:t>
            </a:r>
            <a:r>
              <a:rPr lang="en-US" sz="2700" dirty="0" smtClean="0">
                <a:latin typeface="Arial Narrow"/>
                <a:cs typeface="Arial Narrow"/>
              </a:rPr>
              <a:t>Language</a:t>
            </a:r>
          </a:p>
          <a:p>
            <a:r>
              <a:rPr lang="en-US" sz="1800" dirty="0">
                <a:latin typeface="Arial Narrow"/>
                <a:cs typeface="Arial Narrow"/>
              </a:rPr>
              <a:t>(</a:t>
            </a:r>
            <a:r>
              <a:rPr lang="en-US" sz="1800" dirty="0">
                <a:latin typeface="Arial Narrow"/>
                <a:cs typeface="Arial Narrow"/>
                <a:hlinkClick r:id="rId9"/>
              </a:rPr>
              <a:t>Ecological Society of America</a:t>
            </a:r>
            <a:r>
              <a:rPr lang="en-US" sz="1800" dirty="0">
                <a:latin typeface="Arial Narrow"/>
                <a:cs typeface="Arial Narrow"/>
              </a:rPr>
              <a:t>)</a:t>
            </a:r>
            <a:endParaRPr lang="es-ES" sz="1800" dirty="0">
              <a:latin typeface="Arial Narrow"/>
              <a:cs typeface="Arial Narrow"/>
            </a:endParaRPr>
          </a:p>
        </p:txBody>
      </p:sp>
    </p:spTree>
    <p:extLst>
      <p:ext uri="{BB962C8B-B14F-4D97-AF65-F5344CB8AC3E}">
        <p14:creationId xmlns:p14="http://schemas.microsoft.com/office/powerpoint/2010/main" val="3216495027"/>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2-10-16 at 18.08.47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0688637" cy="7562850"/>
          </a:xfrm>
          <a:prstGeom prst="rect">
            <a:avLst/>
          </a:prstGeom>
        </p:spPr>
      </p:pic>
      <p:pic>
        <p:nvPicPr>
          <p:cNvPr id="11" name="Picture 7" descr="DwC-wordle.PNG"/>
          <p:cNvPicPr>
            <a:picLocks noChangeAspect="1"/>
          </p:cNvPicPr>
          <p:nvPr/>
        </p:nvPicPr>
        <p:blipFill>
          <a:blip r:embed="rId4">
            <a:alphaModFix amt="90000"/>
            <a:extLst>
              <a:ext uri="{28A0092B-C50C-407E-A947-70E740481C1C}">
                <a14:useLocalDpi xmlns:a14="http://schemas.microsoft.com/office/drawing/2010/main" val="0"/>
              </a:ext>
            </a:extLst>
          </a:blip>
          <a:srcRect/>
          <a:stretch>
            <a:fillRect/>
          </a:stretch>
        </p:blipFill>
        <p:spPr bwMode="auto">
          <a:xfrm>
            <a:off x="79014" y="724803"/>
            <a:ext cx="10490861" cy="6056424"/>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225" name="TextBox 2"/>
          <p:cNvSpPr txBox="1">
            <a:spLocks noChangeArrowheads="1"/>
          </p:cNvSpPr>
          <p:nvPr/>
        </p:nvSpPr>
        <p:spPr bwMode="auto">
          <a:xfrm>
            <a:off x="363712" y="422306"/>
            <a:ext cx="7086625" cy="659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266" tIns="52133" rIns="104266" bIns="52133">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en-US" sz="3600" dirty="0">
                <a:solidFill>
                  <a:srgbClr val="FFFFFF"/>
                </a:solidFill>
                <a:latin typeface="Trebuchet MS" charset="0"/>
              </a:rPr>
              <a:t>Darwin Core – a glossary of terms</a:t>
            </a:r>
          </a:p>
        </p:txBody>
      </p:sp>
      <p:sp>
        <p:nvSpPr>
          <p:cNvPr id="10" name="Rectangle 9"/>
          <p:cNvSpPr/>
          <p:nvPr/>
        </p:nvSpPr>
        <p:spPr>
          <a:xfrm>
            <a:off x="79016" y="6870669"/>
            <a:ext cx="8337425" cy="505404"/>
          </a:xfrm>
          <a:prstGeom prst="rect">
            <a:avLst/>
          </a:prstGeom>
        </p:spPr>
        <p:txBody>
          <a:bodyPr wrap="square" lIns="104274" tIns="52138" rIns="104274" bIns="52138">
            <a:spAutoFit/>
          </a:bodyPr>
          <a:lstStyle/>
          <a:p>
            <a:pPr>
              <a:defRPr/>
            </a:pPr>
            <a:r>
              <a:rPr lang="en-US" sz="1300" dirty="0">
                <a:solidFill>
                  <a:schemeClr val="bg1"/>
                </a:solidFill>
              </a:rPr>
              <a:t>Wieczorek J, Bloom D, Guralnick R, Blum S, Döring M, De Giovanni R, Robertson T, and Vieglais D (2012) Darwin Core: An Evolving Community-Developed Biodiversity Data Standard. PLoS ONE 7(1): e29715. doi:10.1371/journal.pone.0029715</a:t>
            </a:r>
          </a:p>
        </p:txBody>
      </p:sp>
      <p:pic>
        <p:nvPicPr>
          <p:cNvPr id="6" name="Picture 2" descr="http://www.tdwg.org/fileadmin/documentation/outreach/logo_big.gif"/>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44069" y="6084156"/>
            <a:ext cx="1734151" cy="8698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9945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ChangeArrowheads="1"/>
          </p:cNvSpPr>
          <p:nvPr/>
        </p:nvSpPr>
        <p:spPr bwMode="auto">
          <a:xfrm>
            <a:off x="5753623" y="1902662"/>
            <a:ext cx="4724641" cy="5361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274" tIns="52138" rIns="104274" bIns="52138">
            <a:spAutoFit/>
          </a:bodyPr>
          <a:lstStyle/>
          <a:p>
            <a:pPr algn="r">
              <a:defRPr/>
            </a:pPr>
            <a:r>
              <a:rPr lang="en-US" sz="2800" dirty="0">
                <a:effectLst>
                  <a:glow rad="101600">
                    <a:schemeClr val="bg1">
                      <a:lumMod val="85000"/>
                      <a:alpha val="75000"/>
                    </a:schemeClr>
                  </a:glow>
                </a:effectLst>
                <a:hlinkClick r:id="rId3"/>
              </a:rPr>
              <a:t>http://rs.tdwg.org/dwc/terms/</a:t>
            </a:r>
            <a:r>
              <a:rPr lang="en-US" sz="2800" dirty="0">
                <a:effectLst>
                  <a:glow rad="101600">
                    <a:schemeClr val="bg1">
                      <a:lumMod val="85000"/>
                      <a:alpha val="75000"/>
                    </a:schemeClr>
                  </a:glow>
                </a:effectLst>
              </a:rPr>
              <a:t> </a:t>
            </a:r>
          </a:p>
        </p:txBody>
      </p:sp>
      <p:sp>
        <p:nvSpPr>
          <p:cNvPr id="26626" name="Rectangle 1"/>
          <p:cNvSpPr>
            <a:spLocks noChangeArrowheads="1"/>
          </p:cNvSpPr>
          <p:nvPr/>
        </p:nvSpPr>
        <p:spPr bwMode="auto">
          <a:xfrm>
            <a:off x="89072" y="84138"/>
            <a:ext cx="10451113" cy="7420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8" tIns="45715" rIns="91428" bIns="45715">
            <a:spAutoFit/>
          </a:bodyPr>
          <a:lstStyle/>
          <a:p>
            <a:r>
              <a:rPr lang="en-US" sz="1000" b="1" dirty="0"/>
              <a:t>Record-level Terms</a:t>
            </a:r>
          </a:p>
          <a:p>
            <a:r>
              <a:rPr lang="en-US" sz="1000" dirty="0" err="1"/>
              <a:t>dcterms:type</a:t>
            </a:r>
            <a:r>
              <a:rPr lang="en-US" sz="1000" dirty="0"/>
              <a:t> | </a:t>
            </a:r>
            <a:r>
              <a:rPr lang="en-US" sz="1000" dirty="0" err="1"/>
              <a:t>dcterms:modified</a:t>
            </a:r>
            <a:r>
              <a:rPr lang="en-US" sz="1000" dirty="0"/>
              <a:t> | </a:t>
            </a:r>
            <a:r>
              <a:rPr lang="en-US" sz="1000" dirty="0" err="1"/>
              <a:t>dcterms:language</a:t>
            </a:r>
            <a:r>
              <a:rPr lang="en-US" sz="1000" dirty="0"/>
              <a:t> | </a:t>
            </a:r>
            <a:r>
              <a:rPr lang="en-US" sz="1000" dirty="0" err="1"/>
              <a:t>dcterms:rights</a:t>
            </a:r>
            <a:r>
              <a:rPr lang="en-US" sz="1000" dirty="0"/>
              <a:t> | </a:t>
            </a:r>
            <a:r>
              <a:rPr lang="en-US" sz="1000" dirty="0" err="1"/>
              <a:t>dcterms:rightsHolder</a:t>
            </a:r>
            <a:r>
              <a:rPr lang="en-US" sz="1000" dirty="0"/>
              <a:t> | </a:t>
            </a:r>
            <a:r>
              <a:rPr lang="en-US" sz="1000" dirty="0" err="1"/>
              <a:t>dcterms:accessRights</a:t>
            </a:r>
            <a:r>
              <a:rPr lang="en-US" sz="1000" dirty="0"/>
              <a:t> | </a:t>
            </a:r>
            <a:r>
              <a:rPr lang="en-US" sz="1000" dirty="0" err="1"/>
              <a:t>dcterms:bibliographicCitation</a:t>
            </a:r>
            <a:r>
              <a:rPr lang="en-US" sz="1000" dirty="0"/>
              <a:t> | </a:t>
            </a:r>
            <a:r>
              <a:rPr lang="en-US" sz="1000" dirty="0" err="1"/>
              <a:t>dcterms:references</a:t>
            </a:r>
            <a:r>
              <a:rPr lang="en-US" sz="1000" dirty="0"/>
              <a:t> | </a:t>
            </a:r>
            <a:r>
              <a:rPr lang="en-US" sz="1000" b="1" dirty="0" err="1">
                <a:solidFill>
                  <a:srgbClr val="0000FF"/>
                </a:solidFill>
              </a:rPr>
              <a:t>institutionID</a:t>
            </a:r>
            <a:r>
              <a:rPr lang="en-US" sz="1000" dirty="0">
                <a:solidFill>
                  <a:srgbClr val="0000FF"/>
                </a:solidFill>
              </a:rPr>
              <a:t> </a:t>
            </a:r>
            <a:r>
              <a:rPr lang="en-US" sz="1000" dirty="0"/>
              <a:t>| </a:t>
            </a:r>
            <a:r>
              <a:rPr lang="en-US" sz="1000" b="1" dirty="0" err="1">
                <a:solidFill>
                  <a:srgbClr val="0000FF"/>
                </a:solidFill>
              </a:rPr>
              <a:t>collectionID</a:t>
            </a:r>
            <a:r>
              <a:rPr lang="en-US" sz="1000" dirty="0">
                <a:solidFill>
                  <a:srgbClr val="0000FF"/>
                </a:solidFill>
              </a:rPr>
              <a:t> </a:t>
            </a:r>
            <a:r>
              <a:rPr lang="en-US" sz="1000" dirty="0"/>
              <a:t>| </a:t>
            </a:r>
            <a:r>
              <a:rPr lang="en-US" sz="1000" b="1" dirty="0">
                <a:solidFill>
                  <a:srgbClr val="0000FF"/>
                </a:solidFill>
              </a:rPr>
              <a:t>datasetID</a:t>
            </a:r>
            <a:r>
              <a:rPr lang="en-US" sz="1000" dirty="0">
                <a:solidFill>
                  <a:srgbClr val="0000FF"/>
                </a:solidFill>
              </a:rPr>
              <a:t> </a:t>
            </a:r>
            <a:r>
              <a:rPr lang="en-US" sz="1000" dirty="0"/>
              <a:t>| </a:t>
            </a:r>
            <a:r>
              <a:rPr lang="en-US" sz="1000" b="1" dirty="0" err="1">
                <a:solidFill>
                  <a:srgbClr val="008000"/>
                </a:solidFill>
              </a:rPr>
              <a:t>institutionCode</a:t>
            </a:r>
            <a:r>
              <a:rPr lang="en-US" sz="1000" dirty="0">
                <a:solidFill>
                  <a:srgbClr val="008000"/>
                </a:solidFill>
              </a:rPr>
              <a:t> </a:t>
            </a:r>
            <a:r>
              <a:rPr lang="en-US" sz="1000" dirty="0"/>
              <a:t>| </a:t>
            </a:r>
            <a:r>
              <a:rPr lang="en-US" sz="1000" b="1" dirty="0" err="1">
                <a:solidFill>
                  <a:srgbClr val="008000"/>
                </a:solidFill>
              </a:rPr>
              <a:t>collectionCode</a:t>
            </a:r>
            <a:r>
              <a:rPr lang="en-US" sz="1000" dirty="0">
                <a:solidFill>
                  <a:srgbClr val="008000"/>
                </a:solidFill>
              </a:rPr>
              <a:t> </a:t>
            </a:r>
            <a:r>
              <a:rPr lang="en-US" sz="1000" dirty="0"/>
              <a:t>| </a:t>
            </a:r>
            <a:r>
              <a:rPr lang="en-US" sz="1000" b="1" dirty="0" err="1">
                <a:solidFill>
                  <a:srgbClr val="008000"/>
                </a:solidFill>
              </a:rPr>
              <a:t>datasetName</a:t>
            </a:r>
            <a:r>
              <a:rPr lang="en-US" sz="1000" dirty="0">
                <a:solidFill>
                  <a:srgbClr val="008000"/>
                </a:solidFill>
              </a:rPr>
              <a:t> </a:t>
            </a:r>
            <a:r>
              <a:rPr lang="en-US" sz="1000" dirty="0"/>
              <a:t>| </a:t>
            </a:r>
            <a:r>
              <a:rPr lang="en-US" sz="1000" dirty="0" err="1"/>
              <a:t>ownerInstitutionCode</a:t>
            </a:r>
            <a:r>
              <a:rPr lang="en-US" sz="1000" dirty="0"/>
              <a:t> | </a:t>
            </a:r>
            <a:r>
              <a:rPr lang="en-US" sz="1000" b="1" dirty="0" err="1">
                <a:solidFill>
                  <a:srgbClr val="FF0000"/>
                </a:solidFill>
              </a:rPr>
              <a:t>basisOfRecord</a:t>
            </a:r>
            <a:r>
              <a:rPr lang="en-US" sz="1000" dirty="0">
                <a:solidFill>
                  <a:srgbClr val="FF0000"/>
                </a:solidFill>
              </a:rPr>
              <a:t> </a:t>
            </a:r>
            <a:r>
              <a:rPr lang="en-US" sz="1000" dirty="0"/>
              <a:t>| </a:t>
            </a:r>
            <a:r>
              <a:rPr lang="en-US" sz="1000" dirty="0" err="1"/>
              <a:t>informationWithheld</a:t>
            </a:r>
            <a:r>
              <a:rPr lang="en-US" sz="1000" dirty="0"/>
              <a:t> | </a:t>
            </a:r>
            <a:r>
              <a:rPr lang="en-US" sz="1000" dirty="0" err="1"/>
              <a:t>dataGeneralizations</a:t>
            </a:r>
            <a:r>
              <a:rPr lang="en-US" sz="1000" dirty="0"/>
              <a:t> | </a:t>
            </a:r>
            <a:r>
              <a:rPr lang="en-US" sz="1000" dirty="0" err="1"/>
              <a:t>dynamicProperties</a:t>
            </a:r>
            <a:endParaRPr lang="en-US" sz="1000" dirty="0"/>
          </a:p>
          <a:p>
            <a:endParaRPr lang="en-US" sz="1000" dirty="0"/>
          </a:p>
          <a:p>
            <a:r>
              <a:rPr lang="en-US" sz="1000" b="1" dirty="0"/>
              <a:t>Occurrence</a:t>
            </a:r>
          </a:p>
          <a:p>
            <a:r>
              <a:rPr lang="en-US" sz="1000" b="1" dirty="0">
                <a:solidFill>
                  <a:srgbClr val="0000FF"/>
                </a:solidFill>
              </a:rPr>
              <a:t>occurrenceID</a:t>
            </a:r>
            <a:r>
              <a:rPr lang="en-US" sz="1000" dirty="0">
                <a:solidFill>
                  <a:srgbClr val="0000FF"/>
                </a:solidFill>
              </a:rPr>
              <a:t> </a:t>
            </a:r>
            <a:r>
              <a:rPr lang="en-US" sz="1000" dirty="0"/>
              <a:t>| </a:t>
            </a:r>
            <a:r>
              <a:rPr lang="en-US" sz="1000" b="1" dirty="0" err="1">
                <a:solidFill>
                  <a:srgbClr val="008000"/>
                </a:solidFill>
              </a:rPr>
              <a:t>catalogNumber</a:t>
            </a:r>
            <a:r>
              <a:rPr lang="en-US" sz="1000" dirty="0">
                <a:solidFill>
                  <a:srgbClr val="008000"/>
                </a:solidFill>
              </a:rPr>
              <a:t> </a:t>
            </a:r>
            <a:r>
              <a:rPr lang="en-US" sz="1000" dirty="0"/>
              <a:t>| </a:t>
            </a:r>
            <a:r>
              <a:rPr lang="en-US" sz="1000" b="1" dirty="0" err="1">
                <a:solidFill>
                  <a:srgbClr val="008000"/>
                </a:solidFill>
              </a:rPr>
              <a:t>recordNumber</a:t>
            </a:r>
            <a:r>
              <a:rPr lang="en-US" sz="1000" dirty="0">
                <a:solidFill>
                  <a:srgbClr val="008000"/>
                </a:solidFill>
              </a:rPr>
              <a:t> </a:t>
            </a:r>
            <a:r>
              <a:rPr lang="en-US" sz="1000" dirty="0"/>
              <a:t>| </a:t>
            </a:r>
            <a:r>
              <a:rPr lang="en-US" sz="1000" dirty="0" err="1"/>
              <a:t>recordedBy</a:t>
            </a:r>
            <a:r>
              <a:rPr lang="en-US" sz="1000" dirty="0"/>
              <a:t> | </a:t>
            </a:r>
            <a:r>
              <a:rPr lang="en-US" sz="1000" dirty="0" err="1"/>
              <a:t>individualCount</a:t>
            </a:r>
            <a:r>
              <a:rPr lang="en-US" sz="1000" dirty="0"/>
              <a:t> | </a:t>
            </a:r>
            <a:r>
              <a:rPr lang="en-US" sz="1000" dirty="0" err="1"/>
              <a:t>organismQuantity</a:t>
            </a:r>
            <a:r>
              <a:rPr lang="en-US" sz="1000" dirty="0"/>
              <a:t> | </a:t>
            </a:r>
            <a:r>
              <a:rPr lang="en-US" sz="1000" dirty="0" err="1"/>
              <a:t>organismQuantityType</a:t>
            </a:r>
            <a:r>
              <a:rPr lang="en-US" sz="1000" dirty="0"/>
              <a:t> | sex | </a:t>
            </a:r>
            <a:r>
              <a:rPr lang="en-US" sz="1000" dirty="0" err="1"/>
              <a:t>lifeStage</a:t>
            </a:r>
            <a:r>
              <a:rPr lang="en-US" sz="1000" dirty="0"/>
              <a:t> | </a:t>
            </a:r>
            <a:r>
              <a:rPr lang="en-US" sz="1000" dirty="0" err="1"/>
              <a:t>reproductiveCondition</a:t>
            </a:r>
            <a:r>
              <a:rPr lang="en-US" sz="1000" dirty="0"/>
              <a:t> | behavior | </a:t>
            </a:r>
            <a:r>
              <a:rPr lang="en-US" sz="1000" dirty="0" err="1"/>
              <a:t>establishmentMeans</a:t>
            </a:r>
            <a:r>
              <a:rPr lang="en-US" sz="1000" dirty="0"/>
              <a:t> | </a:t>
            </a:r>
            <a:r>
              <a:rPr lang="en-US" sz="1000" dirty="0" err="1"/>
              <a:t>occurrenceStatus</a:t>
            </a:r>
            <a:r>
              <a:rPr lang="en-US" sz="1000" dirty="0"/>
              <a:t> | preparations | disposition | </a:t>
            </a:r>
            <a:r>
              <a:rPr lang="en-US" sz="1000" dirty="0" err="1"/>
              <a:t>associatedMedia</a:t>
            </a:r>
            <a:r>
              <a:rPr lang="en-US" sz="1000" dirty="0"/>
              <a:t> | </a:t>
            </a:r>
            <a:r>
              <a:rPr lang="en-US" sz="1000" dirty="0" err="1"/>
              <a:t>associatedReferences</a:t>
            </a:r>
            <a:r>
              <a:rPr lang="en-US" sz="1000" dirty="0"/>
              <a:t> | </a:t>
            </a:r>
            <a:r>
              <a:rPr lang="en-US" sz="1000" dirty="0" err="1"/>
              <a:t>associatedSequences</a:t>
            </a:r>
            <a:r>
              <a:rPr lang="en-US" sz="1000" dirty="0"/>
              <a:t> | </a:t>
            </a:r>
            <a:r>
              <a:rPr lang="en-US" sz="1000" dirty="0" err="1"/>
              <a:t>associatedTaxa</a:t>
            </a:r>
            <a:r>
              <a:rPr lang="en-US" sz="1000" dirty="0"/>
              <a:t> | </a:t>
            </a:r>
            <a:r>
              <a:rPr lang="en-US" sz="1000" dirty="0" err="1"/>
              <a:t>otherCatalogNumbers</a:t>
            </a:r>
            <a:r>
              <a:rPr lang="en-US" sz="1000" dirty="0"/>
              <a:t> | </a:t>
            </a:r>
            <a:r>
              <a:rPr lang="en-US" sz="1000" dirty="0" err="1"/>
              <a:t>occurrenceRemarks</a:t>
            </a:r>
            <a:r>
              <a:rPr lang="en-US" sz="1000" dirty="0"/>
              <a:t> </a:t>
            </a:r>
          </a:p>
          <a:p>
            <a:endParaRPr lang="en-US" sz="1000" dirty="0"/>
          </a:p>
          <a:p>
            <a:r>
              <a:rPr lang="en-US" sz="1000" b="1" dirty="0"/>
              <a:t>Organism</a:t>
            </a:r>
          </a:p>
          <a:p>
            <a:r>
              <a:rPr lang="en-US" sz="1000" b="1" dirty="0" err="1">
                <a:solidFill>
                  <a:srgbClr val="0000FF"/>
                </a:solidFill>
              </a:rPr>
              <a:t>organismID</a:t>
            </a:r>
            <a:r>
              <a:rPr lang="en-US" sz="1000" dirty="0">
                <a:solidFill>
                  <a:srgbClr val="0000FF"/>
                </a:solidFill>
              </a:rPr>
              <a:t> </a:t>
            </a:r>
            <a:r>
              <a:rPr lang="en-US" sz="1000" dirty="0"/>
              <a:t>| </a:t>
            </a:r>
            <a:r>
              <a:rPr lang="en-US" sz="1000" dirty="0" err="1">
                <a:solidFill>
                  <a:srgbClr val="000000"/>
                </a:solidFill>
              </a:rPr>
              <a:t>organismName</a:t>
            </a:r>
            <a:r>
              <a:rPr lang="en-US" sz="1000" dirty="0">
                <a:solidFill>
                  <a:srgbClr val="000000"/>
                </a:solidFill>
              </a:rPr>
              <a:t> </a:t>
            </a:r>
            <a:r>
              <a:rPr lang="en-US" sz="1000" dirty="0"/>
              <a:t>| </a:t>
            </a:r>
            <a:r>
              <a:rPr lang="en-US" sz="1000" dirty="0" err="1">
                <a:solidFill>
                  <a:srgbClr val="000000"/>
                </a:solidFill>
              </a:rPr>
              <a:t>organismScope</a:t>
            </a:r>
            <a:r>
              <a:rPr lang="en-US" sz="1000" dirty="0">
                <a:solidFill>
                  <a:srgbClr val="000000"/>
                </a:solidFill>
              </a:rPr>
              <a:t> </a:t>
            </a:r>
            <a:r>
              <a:rPr lang="en-US" sz="1000" dirty="0"/>
              <a:t>| </a:t>
            </a:r>
            <a:r>
              <a:rPr lang="en-US" sz="1000" dirty="0" err="1"/>
              <a:t>assocoatedOccurrences</a:t>
            </a:r>
            <a:r>
              <a:rPr lang="en-US" sz="1000" dirty="0"/>
              <a:t> | </a:t>
            </a:r>
            <a:r>
              <a:rPr lang="en-US" sz="1000" dirty="0" err="1"/>
              <a:t>associatedOrganisms</a:t>
            </a:r>
            <a:r>
              <a:rPr lang="en-US" sz="1000" dirty="0"/>
              <a:t> | </a:t>
            </a:r>
            <a:r>
              <a:rPr lang="en-US" sz="1000" dirty="0" err="1"/>
              <a:t>previousIdentifications</a:t>
            </a:r>
            <a:r>
              <a:rPr lang="en-US" sz="1000" dirty="0"/>
              <a:t> | </a:t>
            </a:r>
            <a:r>
              <a:rPr lang="en-US" sz="1000" dirty="0" err="1"/>
              <a:t>organismRemarks</a:t>
            </a:r>
            <a:endParaRPr lang="en-US" sz="1000" dirty="0"/>
          </a:p>
          <a:p>
            <a:endParaRPr lang="en-US" sz="1000" dirty="0"/>
          </a:p>
          <a:p>
            <a:r>
              <a:rPr lang="en-US" sz="1000" b="1" dirty="0"/>
              <a:t>MaterialSample</a:t>
            </a:r>
            <a:r>
              <a:rPr lang="en-US" sz="1000" dirty="0"/>
              <a:t> | </a:t>
            </a:r>
            <a:r>
              <a:rPr lang="en-US" sz="1000" b="1" dirty="0" err="1"/>
              <a:t>LivingSpecimen</a:t>
            </a:r>
            <a:r>
              <a:rPr lang="en-US" sz="1000" dirty="0"/>
              <a:t> | </a:t>
            </a:r>
            <a:r>
              <a:rPr lang="en-US" sz="1000" b="1" dirty="0" err="1"/>
              <a:t>PreservedSpecimen</a:t>
            </a:r>
            <a:r>
              <a:rPr lang="en-US" sz="1000" dirty="0"/>
              <a:t> | </a:t>
            </a:r>
            <a:r>
              <a:rPr lang="en-US" sz="1000" b="1" dirty="0" err="1"/>
              <a:t>FossilSpecimen</a:t>
            </a:r>
            <a:endParaRPr lang="en-US" sz="1000" b="1" dirty="0"/>
          </a:p>
          <a:p>
            <a:r>
              <a:rPr lang="en-US" sz="1000" b="1" dirty="0" err="1">
                <a:solidFill>
                  <a:srgbClr val="0000FF"/>
                </a:solidFill>
              </a:rPr>
              <a:t>materialSampleID</a:t>
            </a:r>
            <a:endParaRPr lang="en-US" sz="1000" b="1" dirty="0">
              <a:solidFill>
                <a:srgbClr val="0000FF"/>
              </a:solidFill>
            </a:endParaRPr>
          </a:p>
          <a:p>
            <a:endParaRPr lang="en-US" sz="1000" dirty="0"/>
          </a:p>
          <a:p>
            <a:r>
              <a:rPr lang="en-US" sz="1000" b="1" dirty="0">
                <a:solidFill>
                  <a:srgbClr val="0000FF"/>
                </a:solidFill>
              </a:rPr>
              <a:t>Event </a:t>
            </a:r>
            <a:r>
              <a:rPr lang="en-US" sz="1000" dirty="0"/>
              <a:t>| </a:t>
            </a:r>
            <a:r>
              <a:rPr lang="en-US" sz="1000" b="1" dirty="0" err="1"/>
              <a:t>HumanObservation</a:t>
            </a:r>
            <a:r>
              <a:rPr lang="en-US" sz="1000" dirty="0"/>
              <a:t> | </a:t>
            </a:r>
            <a:r>
              <a:rPr lang="en-US" sz="1000" b="1" dirty="0" err="1"/>
              <a:t>MachineObservation</a:t>
            </a:r>
            <a:endParaRPr lang="en-US" sz="1000" b="1" dirty="0">
              <a:solidFill>
                <a:srgbClr val="0000FF"/>
              </a:solidFill>
            </a:endParaRPr>
          </a:p>
          <a:p>
            <a:r>
              <a:rPr lang="en-US" sz="1000" b="1" dirty="0" err="1">
                <a:solidFill>
                  <a:srgbClr val="0000FF"/>
                </a:solidFill>
              </a:rPr>
              <a:t>eventID</a:t>
            </a:r>
            <a:r>
              <a:rPr lang="en-US" sz="1000" dirty="0">
                <a:solidFill>
                  <a:srgbClr val="0000FF"/>
                </a:solidFill>
              </a:rPr>
              <a:t> </a:t>
            </a:r>
            <a:r>
              <a:rPr lang="en-US" sz="1000" dirty="0"/>
              <a:t>| </a:t>
            </a:r>
            <a:r>
              <a:rPr lang="en-US" sz="1000" b="1" dirty="0" err="1">
                <a:solidFill>
                  <a:srgbClr val="0000FF"/>
                </a:solidFill>
              </a:rPr>
              <a:t>parentEventID</a:t>
            </a:r>
            <a:r>
              <a:rPr lang="en-US" sz="1000" dirty="0">
                <a:solidFill>
                  <a:srgbClr val="0000FF"/>
                </a:solidFill>
              </a:rPr>
              <a:t> </a:t>
            </a:r>
            <a:r>
              <a:rPr lang="en-US" sz="1000" dirty="0"/>
              <a:t>| </a:t>
            </a:r>
            <a:r>
              <a:rPr lang="en-US" sz="1000" b="1" dirty="0" err="1">
                <a:solidFill>
                  <a:srgbClr val="008000"/>
                </a:solidFill>
              </a:rPr>
              <a:t>fieldNumber</a:t>
            </a:r>
            <a:r>
              <a:rPr lang="en-US" sz="1000" dirty="0">
                <a:solidFill>
                  <a:srgbClr val="008000"/>
                </a:solidFill>
              </a:rPr>
              <a:t> | </a:t>
            </a:r>
            <a:r>
              <a:rPr lang="en-US" sz="1000" b="1" dirty="0" err="1">
                <a:solidFill>
                  <a:srgbClr val="008000"/>
                </a:solidFill>
              </a:rPr>
              <a:t>eventDate</a:t>
            </a:r>
            <a:r>
              <a:rPr lang="en-US" sz="1000" dirty="0">
                <a:solidFill>
                  <a:srgbClr val="008000"/>
                </a:solidFill>
              </a:rPr>
              <a:t> </a:t>
            </a:r>
            <a:r>
              <a:rPr lang="en-US" sz="1000" dirty="0"/>
              <a:t>| </a:t>
            </a:r>
            <a:r>
              <a:rPr lang="en-US" sz="1000" dirty="0" err="1"/>
              <a:t>eventTime</a:t>
            </a:r>
            <a:r>
              <a:rPr lang="en-US" sz="1000" dirty="0"/>
              <a:t> | </a:t>
            </a:r>
            <a:r>
              <a:rPr lang="en-US" sz="1000" dirty="0" err="1"/>
              <a:t>startDayOfYear</a:t>
            </a:r>
            <a:r>
              <a:rPr lang="en-US" sz="1000" dirty="0"/>
              <a:t> | </a:t>
            </a:r>
            <a:r>
              <a:rPr lang="en-US" sz="1000" dirty="0" err="1"/>
              <a:t>endDayOfYear</a:t>
            </a:r>
            <a:r>
              <a:rPr lang="en-US" sz="1000" dirty="0"/>
              <a:t> | year | month | day | </a:t>
            </a:r>
            <a:r>
              <a:rPr lang="en-US" sz="1000" dirty="0" err="1"/>
              <a:t>verbatimEventDate</a:t>
            </a:r>
            <a:r>
              <a:rPr lang="en-US" sz="1000" dirty="0"/>
              <a:t> | habitat | </a:t>
            </a:r>
            <a:r>
              <a:rPr lang="en-US" sz="1000" dirty="0" err="1"/>
              <a:t>samplingProtocol</a:t>
            </a:r>
            <a:r>
              <a:rPr lang="en-US" sz="1000" dirty="0"/>
              <a:t> | </a:t>
            </a:r>
            <a:r>
              <a:rPr lang="en-US" sz="1000" dirty="0" err="1"/>
              <a:t>sampleSizeValue</a:t>
            </a:r>
            <a:r>
              <a:rPr lang="en-US" sz="1000" dirty="0"/>
              <a:t> | </a:t>
            </a:r>
            <a:r>
              <a:rPr lang="en-US" sz="1000" dirty="0" err="1"/>
              <a:t>sampleSizeUnit</a:t>
            </a:r>
            <a:r>
              <a:rPr lang="en-US" sz="1000" dirty="0"/>
              <a:t> | </a:t>
            </a:r>
            <a:r>
              <a:rPr lang="en-US" sz="1000" dirty="0" err="1"/>
              <a:t>samplingEffort</a:t>
            </a:r>
            <a:r>
              <a:rPr lang="en-US" sz="1000" dirty="0"/>
              <a:t> | </a:t>
            </a:r>
            <a:r>
              <a:rPr lang="en-US" sz="1000" dirty="0" err="1"/>
              <a:t>fieldNotes</a:t>
            </a:r>
            <a:r>
              <a:rPr lang="en-US" sz="1000" dirty="0"/>
              <a:t> | </a:t>
            </a:r>
            <a:r>
              <a:rPr lang="en-US" sz="1000" dirty="0" err="1"/>
              <a:t>eventRemarks</a:t>
            </a:r>
            <a:endParaRPr lang="en-US" sz="1000" dirty="0"/>
          </a:p>
          <a:p>
            <a:endParaRPr lang="en-US" sz="1000" dirty="0"/>
          </a:p>
          <a:p>
            <a:r>
              <a:rPr lang="en-US" sz="1000" b="1" dirty="0"/>
              <a:t>Location</a:t>
            </a:r>
          </a:p>
          <a:p>
            <a:r>
              <a:rPr lang="en-US" sz="1000" b="1" dirty="0" err="1">
                <a:solidFill>
                  <a:srgbClr val="0000FF"/>
                </a:solidFill>
              </a:rPr>
              <a:t>locationID</a:t>
            </a:r>
            <a:r>
              <a:rPr lang="en-US" sz="1000" dirty="0">
                <a:solidFill>
                  <a:srgbClr val="0000FF"/>
                </a:solidFill>
              </a:rPr>
              <a:t> </a:t>
            </a:r>
            <a:r>
              <a:rPr lang="en-US" sz="1000" dirty="0"/>
              <a:t>| </a:t>
            </a:r>
            <a:r>
              <a:rPr lang="en-US" sz="1000" b="1" dirty="0" err="1">
                <a:solidFill>
                  <a:srgbClr val="0000FF"/>
                </a:solidFill>
              </a:rPr>
              <a:t>higherGeographyID</a:t>
            </a:r>
            <a:r>
              <a:rPr lang="en-US" sz="1000" dirty="0">
                <a:solidFill>
                  <a:srgbClr val="0000FF"/>
                </a:solidFill>
              </a:rPr>
              <a:t> </a:t>
            </a:r>
            <a:r>
              <a:rPr lang="en-US" sz="1000" dirty="0"/>
              <a:t>| </a:t>
            </a:r>
            <a:r>
              <a:rPr lang="en-US" sz="1000" dirty="0" err="1">
                <a:solidFill>
                  <a:srgbClr val="000000"/>
                </a:solidFill>
              </a:rPr>
              <a:t>higherGeography</a:t>
            </a:r>
            <a:r>
              <a:rPr lang="en-US" sz="1000" dirty="0">
                <a:solidFill>
                  <a:srgbClr val="000000"/>
                </a:solidFill>
              </a:rPr>
              <a:t> </a:t>
            </a:r>
            <a:r>
              <a:rPr lang="en-US" sz="1000" dirty="0"/>
              <a:t>| continent | </a:t>
            </a:r>
            <a:r>
              <a:rPr lang="en-US" sz="1000" dirty="0" err="1"/>
              <a:t>waterBody</a:t>
            </a:r>
            <a:r>
              <a:rPr lang="en-US" sz="1000" dirty="0"/>
              <a:t> | </a:t>
            </a:r>
            <a:r>
              <a:rPr lang="en-US" sz="1000" dirty="0" err="1"/>
              <a:t>islandGroup</a:t>
            </a:r>
            <a:r>
              <a:rPr lang="en-US" sz="1000" dirty="0"/>
              <a:t> | island | </a:t>
            </a:r>
            <a:r>
              <a:rPr lang="en-US" sz="1000" b="1" dirty="0">
                <a:solidFill>
                  <a:srgbClr val="008000"/>
                </a:solidFill>
              </a:rPr>
              <a:t>country</a:t>
            </a:r>
            <a:r>
              <a:rPr lang="en-US" sz="1000" dirty="0"/>
              <a:t> | </a:t>
            </a:r>
            <a:r>
              <a:rPr lang="en-US" sz="1000" dirty="0" err="1"/>
              <a:t>countryCode</a:t>
            </a:r>
            <a:r>
              <a:rPr lang="en-US" sz="1000" dirty="0"/>
              <a:t> | </a:t>
            </a:r>
            <a:r>
              <a:rPr lang="en-US" sz="1000" dirty="0" err="1"/>
              <a:t>stateProvince</a:t>
            </a:r>
            <a:r>
              <a:rPr lang="en-US" sz="1000" dirty="0"/>
              <a:t> | county | municipality | </a:t>
            </a:r>
            <a:r>
              <a:rPr lang="en-US" sz="1000" b="1" dirty="0">
                <a:solidFill>
                  <a:srgbClr val="008000"/>
                </a:solidFill>
              </a:rPr>
              <a:t>locality</a:t>
            </a:r>
            <a:r>
              <a:rPr lang="en-US" sz="1000" dirty="0"/>
              <a:t> | </a:t>
            </a:r>
            <a:r>
              <a:rPr lang="en-US" sz="1000" dirty="0" err="1"/>
              <a:t>verbatimLocality</a:t>
            </a:r>
            <a:r>
              <a:rPr lang="en-US" sz="1000" dirty="0"/>
              <a:t> | </a:t>
            </a:r>
            <a:r>
              <a:rPr lang="en-US" sz="1000" dirty="0" err="1"/>
              <a:t>verbatimElevation</a:t>
            </a:r>
            <a:r>
              <a:rPr lang="en-US" sz="1000" dirty="0"/>
              <a:t> | </a:t>
            </a:r>
            <a:r>
              <a:rPr lang="en-US" sz="1000" b="1" dirty="0" err="1">
                <a:solidFill>
                  <a:srgbClr val="008000"/>
                </a:solidFill>
              </a:rPr>
              <a:t>minimumElevationInMeters</a:t>
            </a:r>
            <a:r>
              <a:rPr lang="en-US" sz="1000" dirty="0">
                <a:solidFill>
                  <a:srgbClr val="008000"/>
                </a:solidFill>
              </a:rPr>
              <a:t> </a:t>
            </a:r>
            <a:r>
              <a:rPr lang="en-US" sz="1000" dirty="0"/>
              <a:t>| </a:t>
            </a:r>
            <a:r>
              <a:rPr lang="en-US" sz="1000" dirty="0" err="1"/>
              <a:t>maximumElevationInMeters</a:t>
            </a:r>
            <a:r>
              <a:rPr lang="en-US" sz="1000" dirty="0"/>
              <a:t> | </a:t>
            </a:r>
            <a:r>
              <a:rPr lang="en-US" sz="1000" dirty="0" err="1"/>
              <a:t>verbatimDepth</a:t>
            </a:r>
            <a:r>
              <a:rPr lang="en-US" sz="1000" dirty="0"/>
              <a:t> | </a:t>
            </a:r>
            <a:r>
              <a:rPr lang="en-US" sz="1000" dirty="0" err="1"/>
              <a:t>minimumDepthInMeters</a:t>
            </a:r>
            <a:r>
              <a:rPr lang="en-US" sz="1000" dirty="0"/>
              <a:t> | </a:t>
            </a:r>
            <a:r>
              <a:rPr lang="en-US" sz="1000" dirty="0" err="1"/>
              <a:t>maximumDepthInMeters</a:t>
            </a:r>
            <a:r>
              <a:rPr lang="en-US" sz="1000" dirty="0"/>
              <a:t> | </a:t>
            </a:r>
            <a:r>
              <a:rPr lang="en-US" sz="1000" dirty="0" err="1"/>
              <a:t>minimumDistanceAboveSurfaceInMeters</a:t>
            </a:r>
            <a:r>
              <a:rPr lang="en-US" sz="1000" dirty="0"/>
              <a:t> | </a:t>
            </a:r>
            <a:r>
              <a:rPr lang="en-US" sz="1000" dirty="0" err="1"/>
              <a:t>maximumDistanceAboveSurfaceInMeters</a:t>
            </a:r>
            <a:r>
              <a:rPr lang="en-US" sz="1000" dirty="0"/>
              <a:t> | </a:t>
            </a:r>
            <a:r>
              <a:rPr lang="en-US" sz="1000" dirty="0" err="1"/>
              <a:t>locationAccordingTo</a:t>
            </a:r>
            <a:r>
              <a:rPr lang="en-US" sz="1000" dirty="0"/>
              <a:t> | </a:t>
            </a:r>
            <a:r>
              <a:rPr lang="en-US" sz="1000" dirty="0" err="1"/>
              <a:t>locationRemarks</a:t>
            </a:r>
            <a:r>
              <a:rPr lang="en-US" sz="1000" dirty="0"/>
              <a:t> | </a:t>
            </a:r>
            <a:r>
              <a:rPr lang="en-US" sz="1000" dirty="0" err="1"/>
              <a:t>verbatimCoordinates</a:t>
            </a:r>
            <a:r>
              <a:rPr lang="en-US" sz="1000" dirty="0"/>
              <a:t> | </a:t>
            </a:r>
            <a:r>
              <a:rPr lang="en-US" sz="1000" dirty="0" err="1"/>
              <a:t>verbatimLatitude</a:t>
            </a:r>
            <a:r>
              <a:rPr lang="en-US" sz="1000" dirty="0"/>
              <a:t> | </a:t>
            </a:r>
            <a:r>
              <a:rPr lang="en-US" sz="1000" dirty="0" err="1"/>
              <a:t>verbatimLongitude</a:t>
            </a:r>
            <a:r>
              <a:rPr lang="en-US" sz="1000" dirty="0"/>
              <a:t> | </a:t>
            </a:r>
            <a:r>
              <a:rPr lang="en-US" sz="1000" dirty="0" err="1"/>
              <a:t>verbatimCoordinateSystem</a:t>
            </a:r>
            <a:r>
              <a:rPr lang="en-US" sz="1000" dirty="0"/>
              <a:t> | </a:t>
            </a:r>
            <a:r>
              <a:rPr lang="en-US" sz="1000" dirty="0" err="1"/>
              <a:t>verbatimSRS</a:t>
            </a:r>
            <a:r>
              <a:rPr lang="en-US" sz="1000" dirty="0"/>
              <a:t> | </a:t>
            </a:r>
            <a:r>
              <a:rPr lang="en-US" sz="1000" b="1" dirty="0" err="1">
                <a:solidFill>
                  <a:srgbClr val="008000"/>
                </a:solidFill>
              </a:rPr>
              <a:t>decimalLatitude</a:t>
            </a:r>
            <a:r>
              <a:rPr lang="en-US" sz="1000" dirty="0">
                <a:solidFill>
                  <a:srgbClr val="008000"/>
                </a:solidFill>
              </a:rPr>
              <a:t> </a:t>
            </a:r>
            <a:r>
              <a:rPr lang="en-US" sz="1000" dirty="0"/>
              <a:t>| </a:t>
            </a:r>
            <a:r>
              <a:rPr lang="en-US" sz="1000" b="1" dirty="0" err="1">
                <a:solidFill>
                  <a:srgbClr val="008000"/>
                </a:solidFill>
              </a:rPr>
              <a:t>decimalLongitude</a:t>
            </a:r>
            <a:r>
              <a:rPr lang="en-US" sz="1000" dirty="0">
                <a:solidFill>
                  <a:srgbClr val="008000"/>
                </a:solidFill>
              </a:rPr>
              <a:t> </a:t>
            </a:r>
            <a:r>
              <a:rPr lang="en-US" sz="1000" dirty="0"/>
              <a:t>| </a:t>
            </a:r>
            <a:r>
              <a:rPr lang="en-US" sz="1000" b="1" dirty="0" err="1">
                <a:solidFill>
                  <a:srgbClr val="008000"/>
                </a:solidFill>
              </a:rPr>
              <a:t>geodeticDatum</a:t>
            </a:r>
            <a:r>
              <a:rPr lang="en-US" sz="1000" dirty="0">
                <a:solidFill>
                  <a:srgbClr val="008000"/>
                </a:solidFill>
              </a:rPr>
              <a:t> </a:t>
            </a:r>
            <a:r>
              <a:rPr lang="en-US" sz="1000" dirty="0"/>
              <a:t>| </a:t>
            </a:r>
            <a:r>
              <a:rPr lang="en-US" sz="1000" b="1" dirty="0" err="1">
                <a:solidFill>
                  <a:srgbClr val="008000"/>
                </a:solidFill>
              </a:rPr>
              <a:t>coordinateUncertaintyInMeters</a:t>
            </a:r>
            <a:r>
              <a:rPr lang="en-US" sz="1000" dirty="0">
                <a:solidFill>
                  <a:srgbClr val="008000"/>
                </a:solidFill>
              </a:rPr>
              <a:t> </a:t>
            </a:r>
            <a:r>
              <a:rPr lang="en-US" sz="1000" dirty="0"/>
              <a:t>| </a:t>
            </a:r>
            <a:r>
              <a:rPr lang="en-US" sz="1000" dirty="0" err="1"/>
              <a:t>coordinatePrecision</a:t>
            </a:r>
            <a:r>
              <a:rPr lang="en-US" sz="1000" dirty="0"/>
              <a:t> | </a:t>
            </a:r>
            <a:r>
              <a:rPr lang="en-US" sz="1000" dirty="0" err="1"/>
              <a:t>pointRadiusSpatialFit</a:t>
            </a:r>
            <a:r>
              <a:rPr lang="en-US" sz="1000" dirty="0"/>
              <a:t> | </a:t>
            </a:r>
            <a:r>
              <a:rPr lang="en-US" sz="1000" b="1" dirty="0" err="1">
                <a:solidFill>
                  <a:srgbClr val="008000"/>
                </a:solidFill>
              </a:rPr>
              <a:t>footprintWKT</a:t>
            </a:r>
            <a:r>
              <a:rPr lang="en-US" sz="1000" dirty="0">
                <a:solidFill>
                  <a:srgbClr val="008000"/>
                </a:solidFill>
              </a:rPr>
              <a:t> </a:t>
            </a:r>
            <a:r>
              <a:rPr lang="en-US" sz="1000" dirty="0"/>
              <a:t>| </a:t>
            </a:r>
            <a:r>
              <a:rPr lang="en-US" sz="1000" dirty="0" err="1"/>
              <a:t>footprintSRS</a:t>
            </a:r>
            <a:r>
              <a:rPr lang="en-US" sz="1000" dirty="0"/>
              <a:t> | </a:t>
            </a:r>
            <a:r>
              <a:rPr lang="en-US" sz="1000" dirty="0" err="1"/>
              <a:t>footprintSpatialFit</a:t>
            </a:r>
            <a:r>
              <a:rPr lang="en-US" sz="1000" dirty="0"/>
              <a:t> | </a:t>
            </a:r>
            <a:r>
              <a:rPr lang="en-US" sz="1000" dirty="0" err="1"/>
              <a:t>georeferencedBy</a:t>
            </a:r>
            <a:r>
              <a:rPr lang="en-US" sz="1000" dirty="0"/>
              <a:t> | </a:t>
            </a:r>
            <a:r>
              <a:rPr lang="en-US" sz="1000" dirty="0" err="1"/>
              <a:t>georeferencedDate</a:t>
            </a:r>
            <a:r>
              <a:rPr lang="en-US" sz="1000" dirty="0"/>
              <a:t> | </a:t>
            </a:r>
            <a:r>
              <a:rPr lang="en-US" sz="1000" dirty="0" err="1"/>
              <a:t>georeferenceProtocol</a:t>
            </a:r>
            <a:r>
              <a:rPr lang="en-US" sz="1000" dirty="0"/>
              <a:t> | </a:t>
            </a:r>
            <a:r>
              <a:rPr lang="en-US" sz="1000" dirty="0" err="1"/>
              <a:t>georeferenceSources</a:t>
            </a:r>
            <a:r>
              <a:rPr lang="en-US" sz="1000" dirty="0"/>
              <a:t> | </a:t>
            </a:r>
            <a:r>
              <a:rPr lang="en-US" sz="1000" dirty="0" err="1"/>
              <a:t>georeferenceVerificationStatus</a:t>
            </a:r>
            <a:r>
              <a:rPr lang="en-US" sz="1000" dirty="0"/>
              <a:t> | </a:t>
            </a:r>
            <a:r>
              <a:rPr lang="en-US" sz="1000" dirty="0" err="1"/>
              <a:t>georeferenceRemarks</a:t>
            </a:r>
            <a:endParaRPr lang="en-US" sz="1000" dirty="0"/>
          </a:p>
          <a:p>
            <a:endParaRPr lang="en-US" sz="1000" dirty="0"/>
          </a:p>
          <a:p>
            <a:r>
              <a:rPr lang="en-US" sz="1000" b="1" dirty="0" err="1"/>
              <a:t>GeologicalContext</a:t>
            </a:r>
            <a:endParaRPr lang="en-US" sz="1000" b="1" dirty="0"/>
          </a:p>
          <a:p>
            <a:r>
              <a:rPr lang="en-US" sz="1000" b="1" dirty="0" err="1">
                <a:solidFill>
                  <a:srgbClr val="0000FF"/>
                </a:solidFill>
              </a:rPr>
              <a:t>geologicalContextID</a:t>
            </a:r>
            <a:r>
              <a:rPr lang="en-US" sz="1000" dirty="0">
                <a:solidFill>
                  <a:srgbClr val="0000FF"/>
                </a:solidFill>
              </a:rPr>
              <a:t> </a:t>
            </a:r>
            <a:r>
              <a:rPr lang="en-US" sz="1000" dirty="0"/>
              <a:t>| </a:t>
            </a:r>
            <a:r>
              <a:rPr lang="en-US" sz="1000" dirty="0" err="1"/>
              <a:t>earliestEonOrLowestEonothem</a:t>
            </a:r>
            <a:r>
              <a:rPr lang="en-US" sz="1000" dirty="0"/>
              <a:t> | </a:t>
            </a:r>
            <a:r>
              <a:rPr lang="en-US" sz="1000" dirty="0" err="1"/>
              <a:t>latestEonOrHighestEonothem</a:t>
            </a:r>
            <a:r>
              <a:rPr lang="en-US" sz="1000" dirty="0"/>
              <a:t> | </a:t>
            </a:r>
            <a:r>
              <a:rPr lang="en-US" sz="1000" dirty="0" err="1"/>
              <a:t>earliestEraOrLowestErathem</a:t>
            </a:r>
            <a:r>
              <a:rPr lang="en-US" sz="1000" dirty="0"/>
              <a:t> | </a:t>
            </a:r>
            <a:r>
              <a:rPr lang="en-US" sz="1000" dirty="0" err="1"/>
              <a:t>latestEraOrHighestErathem</a:t>
            </a:r>
            <a:r>
              <a:rPr lang="en-US" sz="1000" dirty="0"/>
              <a:t> | </a:t>
            </a:r>
            <a:r>
              <a:rPr lang="en-US" sz="1000" dirty="0" err="1"/>
              <a:t>earliestPeriodOrLowestSystem</a:t>
            </a:r>
            <a:r>
              <a:rPr lang="en-US" sz="1000" dirty="0"/>
              <a:t> | </a:t>
            </a:r>
            <a:r>
              <a:rPr lang="en-US" sz="1000" dirty="0" err="1"/>
              <a:t>latestPeriodOrHighestSystem</a:t>
            </a:r>
            <a:r>
              <a:rPr lang="en-US" sz="1000" dirty="0"/>
              <a:t> | </a:t>
            </a:r>
            <a:r>
              <a:rPr lang="en-US" sz="1000" dirty="0" err="1"/>
              <a:t>earliestEpochOrLowestSeries</a:t>
            </a:r>
            <a:r>
              <a:rPr lang="en-US" sz="1000" dirty="0"/>
              <a:t> | </a:t>
            </a:r>
            <a:r>
              <a:rPr lang="en-US" sz="1000" dirty="0" err="1"/>
              <a:t>latestEpochOrHighestSeries</a:t>
            </a:r>
            <a:r>
              <a:rPr lang="en-US" sz="1000" dirty="0"/>
              <a:t> | </a:t>
            </a:r>
            <a:r>
              <a:rPr lang="en-US" sz="1000" dirty="0" err="1"/>
              <a:t>earliestAgeOrLowestStage</a:t>
            </a:r>
            <a:r>
              <a:rPr lang="en-US" sz="1000" dirty="0"/>
              <a:t> | </a:t>
            </a:r>
            <a:r>
              <a:rPr lang="en-US" sz="1000" dirty="0" err="1"/>
              <a:t>latestAgeOrHighestStage</a:t>
            </a:r>
            <a:r>
              <a:rPr lang="en-US" sz="1000" dirty="0"/>
              <a:t> | </a:t>
            </a:r>
            <a:r>
              <a:rPr lang="en-US" sz="1000" dirty="0" err="1"/>
              <a:t>lowestBiostratigraphicZone</a:t>
            </a:r>
            <a:r>
              <a:rPr lang="en-US" sz="1000" dirty="0"/>
              <a:t> | </a:t>
            </a:r>
            <a:r>
              <a:rPr lang="en-US" sz="1000" dirty="0" err="1"/>
              <a:t>highestBiostratigraphicZone</a:t>
            </a:r>
            <a:r>
              <a:rPr lang="en-US" sz="1000" dirty="0"/>
              <a:t> | </a:t>
            </a:r>
            <a:r>
              <a:rPr lang="en-US" sz="1000" dirty="0" err="1"/>
              <a:t>lithostratigraphicTerms</a:t>
            </a:r>
            <a:r>
              <a:rPr lang="en-US" sz="1000" dirty="0"/>
              <a:t> | group | formation | member | bed</a:t>
            </a:r>
          </a:p>
          <a:p>
            <a:endParaRPr lang="en-US" sz="1000" dirty="0"/>
          </a:p>
          <a:p>
            <a:r>
              <a:rPr lang="en-US" sz="1000" b="1" dirty="0"/>
              <a:t>Identification</a:t>
            </a:r>
          </a:p>
          <a:p>
            <a:r>
              <a:rPr lang="en-US" sz="1000" b="1" dirty="0" err="1">
                <a:solidFill>
                  <a:srgbClr val="0000FF"/>
                </a:solidFill>
              </a:rPr>
              <a:t>identificationID</a:t>
            </a:r>
            <a:r>
              <a:rPr lang="en-US" sz="1000" dirty="0">
                <a:solidFill>
                  <a:srgbClr val="0000FF"/>
                </a:solidFill>
              </a:rPr>
              <a:t> </a:t>
            </a:r>
            <a:r>
              <a:rPr lang="en-US" sz="1000" dirty="0"/>
              <a:t>| </a:t>
            </a:r>
            <a:r>
              <a:rPr lang="en-US" sz="1000" dirty="0" err="1"/>
              <a:t>identifiedBy</a:t>
            </a:r>
            <a:r>
              <a:rPr lang="en-US" sz="1000" dirty="0"/>
              <a:t> | </a:t>
            </a:r>
            <a:r>
              <a:rPr lang="en-US" sz="1000" dirty="0" err="1"/>
              <a:t>typeStatus</a:t>
            </a:r>
            <a:r>
              <a:rPr lang="en-US" sz="1000" dirty="0"/>
              <a:t> | </a:t>
            </a:r>
            <a:r>
              <a:rPr lang="en-US" sz="1000" dirty="0" err="1"/>
              <a:t>identificationQualifier</a:t>
            </a:r>
            <a:r>
              <a:rPr lang="en-US" sz="1000" dirty="0"/>
              <a:t> | </a:t>
            </a:r>
            <a:r>
              <a:rPr lang="en-US" sz="1000" dirty="0" err="1"/>
              <a:t>dateIdentified</a:t>
            </a:r>
            <a:r>
              <a:rPr lang="en-US" sz="1000" dirty="0"/>
              <a:t> | </a:t>
            </a:r>
            <a:r>
              <a:rPr lang="en-US" sz="1000" dirty="0" err="1"/>
              <a:t>identificationReferences</a:t>
            </a:r>
            <a:r>
              <a:rPr lang="en-US" sz="1000" dirty="0"/>
              <a:t> | </a:t>
            </a:r>
            <a:r>
              <a:rPr lang="en-US" sz="1000" dirty="0" err="1"/>
              <a:t>identificationVerificationStatus</a:t>
            </a:r>
            <a:r>
              <a:rPr lang="en-US" sz="1000" dirty="0"/>
              <a:t> | </a:t>
            </a:r>
            <a:r>
              <a:rPr lang="en-US" sz="1000" dirty="0" err="1"/>
              <a:t>identificationRemarks</a:t>
            </a:r>
            <a:endParaRPr lang="en-US" sz="1000" dirty="0"/>
          </a:p>
          <a:p>
            <a:endParaRPr lang="en-US" sz="1000" dirty="0"/>
          </a:p>
          <a:p>
            <a:r>
              <a:rPr lang="en-US" sz="1000" b="1" dirty="0"/>
              <a:t>Taxon</a:t>
            </a:r>
          </a:p>
          <a:p>
            <a:r>
              <a:rPr lang="en-US" sz="1000" b="1" dirty="0" err="1">
                <a:solidFill>
                  <a:srgbClr val="0000FF"/>
                </a:solidFill>
              </a:rPr>
              <a:t>taxonID</a:t>
            </a:r>
            <a:r>
              <a:rPr lang="en-US" sz="1000" dirty="0">
                <a:solidFill>
                  <a:srgbClr val="0000FF"/>
                </a:solidFill>
              </a:rPr>
              <a:t> </a:t>
            </a:r>
            <a:r>
              <a:rPr lang="en-US" sz="1000" dirty="0"/>
              <a:t>| </a:t>
            </a:r>
            <a:r>
              <a:rPr lang="en-US" sz="1000" b="1" dirty="0" err="1">
                <a:solidFill>
                  <a:srgbClr val="0000FF"/>
                </a:solidFill>
              </a:rPr>
              <a:t>scientificNameID</a:t>
            </a:r>
            <a:r>
              <a:rPr lang="en-US" sz="1000" dirty="0">
                <a:solidFill>
                  <a:srgbClr val="0000FF"/>
                </a:solidFill>
              </a:rPr>
              <a:t> </a:t>
            </a:r>
            <a:r>
              <a:rPr lang="en-US" sz="1000" dirty="0"/>
              <a:t>| </a:t>
            </a:r>
            <a:r>
              <a:rPr lang="en-US" sz="1000" b="1" dirty="0" err="1">
                <a:solidFill>
                  <a:srgbClr val="0000FF"/>
                </a:solidFill>
              </a:rPr>
              <a:t>acceptedNameUsageID</a:t>
            </a:r>
            <a:r>
              <a:rPr lang="en-US" sz="1000" dirty="0">
                <a:solidFill>
                  <a:srgbClr val="0000FF"/>
                </a:solidFill>
              </a:rPr>
              <a:t> </a:t>
            </a:r>
            <a:r>
              <a:rPr lang="en-US" sz="1000" dirty="0"/>
              <a:t>| </a:t>
            </a:r>
            <a:r>
              <a:rPr lang="en-US" sz="1000" b="1" dirty="0" err="1">
                <a:solidFill>
                  <a:srgbClr val="0000FF"/>
                </a:solidFill>
              </a:rPr>
              <a:t>parentNameUsageID</a:t>
            </a:r>
            <a:r>
              <a:rPr lang="en-US" sz="1000" dirty="0">
                <a:solidFill>
                  <a:srgbClr val="0000FF"/>
                </a:solidFill>
              </a:rPr>
              <a:t> </a:t>
            </a:r>
            <a:r>
              <a:rPr lang="en-US" sz="1000" dirty="0"/>
              <a:t>| </a:t>
            </a:r>
            <a:r>
              <a:rPr lang="en-US" sz="1000" b="1" dirty="0" err="1">
                <a:solidFill>
                  <a:srgbClr val="0000FF"/>
                </a:solidFill>
              </a:rPr>
              <a:t>originalNameUsageID</a:t>
            </a:r>
            <a:r>
              <a:rPr lang="en-US" sz="1000" dirty="0">
                <a:solidFill>
                  <a:srgbClr val="0000FF"/>
                </a:solidFill>
              </a:rPr>
              <a:t> </a:t>
            </a:r>
            <a:r>
              <a:rPr lang="en-US" sz="1000" dirty="0"/>
              <a:t>| </a:t>
            </a:r>
            <a:r>
              <a:rPr lang="en-US" sz="1000" b="1" dirty="0" err="1">
                <a:solidFill>
                  <a:srgbClr val="0000FF"/>
                </a:solidFill>
              </a:rPr>
              <a:t>nameAccordingToID</a:t>
            </a:r>
            <a:r>
              <a:rPr lang="en-US" sz="1000" dirty="0">
                <a:solidFill>
                  <a:srgbClr val="0000FF"/>
                </a:solidFill>
              </a:rPr>
              <a:t> </a:t>
            </a:r>
            <a:r>
              <a:rPr lang="en-US" sz="1000" dirty="0"/>
              <a:t>| </a:t>
            </a:r>
            <a:r>
              <a:rPr lang="en-US" sz="1000" b="1" dirty="0" err="1">
                <a:solidFill>
                  <a:srgbClr val="0000FF"/>
                </a:solidFill>
              </a:rPr>
              <a:t>namePublishedInID</a:t>
            </a:r>
            <a:r>
              <a:rPr lang="en-US" sz="1000" dirty="0">
                <a:solidFill>
                  <a:srgbClr val="0000FF"/>
                </a:solidFill>
              </a:rPr>
              <a:t> </a:t>
            </a:r>
            <a:r>
              <a:rPr lang="en-US" sz="1000" dirty="0"/>
              <a:t>| </a:t>
            </a:r>
            <a:r>
              <a:rPr lang="en-US" sz="1000" b="1" dirty="0" err="1">
                <a:solidFill>
                  <a:srgbClr val="0000FF"/>
                </a:solidFill>
              </a:rPr>
              <a:t>taxonConceptID</a:t>
            </a:r>
            <a:r>
              <a:rPr lang="en-US" sz="1000" dirty="0">
                <a:solidFill>
                  <a:srgbClr val="0000FF"/>
                </a:solidFill>
              </a:rPr>
              <a:t> </a:t>
            </a:r>
            <a:r>
              <a:rPr lang="en-US" sz="1000" dirty="0"/>
              <a:t>| </a:t>
            </a:r>
            <a:r>
              <a:rPr lang="en-US" sz="1000" b="1" dirty="0">
                <a:solidFill>
                  <a:srgbClr val="008000"/>
                </a:solidFill>
              </a:rPr>
              <a:t>scientificName</a:t>
            </a:r>
            <a:r>
              <a:rPr lang="en-US" sz="1000" dirty="0">
                <a:solidFill>
                  <a:srgbClr val="008000"/>
                </a:solidFill>
              </a:rPr>
              <a:t> </a:t>
            </a:r>
            <a:r>
              <a:rPr lang="en-US" sz="1000" dirty="0"/>
              <a:t>| </a:t>
            </a:r>
            <a:r>
              <a:rPr lang="en-US" sz="1000" dirty="0" err="1"/>
              <a:t>acceptedNameUsage</a:t>
            </a:r>
            <a:r>
              <a:rPr lang="en-US" sz="1000" dirty="0"/>
              <a:t> | </a:t>
            </a:r>
            <a:r>
              <a:rPr lang="en-US" sz="1000" dirty="0" err="1"/>
              <a:t>parentNameUsage</a:t>
            </a:r>
            <a:r>
              <a:rPr lang="en-US" sz="1000" dirty="0"/>
              <a:t> | </a:t>
            </a:r>
            <a:r>
              <a:rPr lang="en-US" sz="1000" dirty="0" err="1"/>
              <a:t>originalNameUsage</a:t>
            </a:r>
            <a:r>
              <a:rPr lang="en-US" sz="1000" dirty="0"/>
              <a:t> | </a:t>
            </a:r>
            <a:r>
              <a:rPr lang="en-US" sz="1000" dirty="0" err="1"/>
              <a:t>nameAccordingTo</a:t>
            </a:r>
            <a:r>
              <a:rPr lang="en-US" sz="1000" dirty="0"/>
              <a:t> | </a:t>
            </a:r>
            <a:r>
              <a:rPr lang="en-US" sz="1000" dirty="0" err="1"/>
              <a:t>namePublishedIn</a:t>
            </a:r>
            <a:r>
              <a:rPr lang="en-US" sz="1000" dirty="0"/>
              <a:t> | </a:t>
            </a:r>
            <a:r>
              <a:rPr lang="en-US" sz="1000" dirty="0" err="1"/>
              <a:t>namePublishedInYear</a:t>
            </a:r>
            <a:r>
              <a:rPr lang="en-US" sz="1000" dirty="0"/>
              <a:t> | </a:t>
            </a:r>
            <a:r>
              <a:rPr lang="en-US" sz="1000" dirty="0" err="1"/>
              <a:t>higherClassification</a:t>
            </a:r>
            <a:r>
              <a:rPr lang="en-US" sz="1000" dirty="0"/>
              <a:t> | </a:t>
            </a:r>
            <a:r>
              <a:rPr lang="en-US" sz="1000" b="1" dirty="0">
                <a:solidFill>
                  <a:srgbClr val="008000"/>
                </a:solidFill>
              </a:rPr>
              <a:t>kingdom</a:t>
            </a:r>
            <a:r>
              <a:rPr lang="en-US" sz="1000" dirty="0"/>
              <a:t> | phylum | class | order | family | genus | subgenus | </a:t>
            </a:r>
            <a:r>
              <a:rPr lang="en-US" sz="1000" dirty="0" err="1"/>
              <a:t>specificEpithet</a:t>
            </a:r>
            <a:r>
              <a:rPr lang="en-US" sz="1000" dirty="0"/>
              <a:t> | </a:t>
            </a:r>
            <a:r>
              <a:rPr lang="en-US" sz="1000" dirty="0" err="1"/>
              <a:t>infraspecificEpithet</a:t>
            </a:r>
            <a:r>
              <a:rPr lang="en-US" sz="1000" dirty="0"/>
              <a:t> | </a:t>
            </a:r>
            <a:r>
              <a:rPr lang="en-US" sz="1000" dirty="0" err="1"/>
              <a:t>taxonRank</a:t>
            </a:r>
            <a:r>
              <a:rPr lang="en-US" sz="1000" dirty="0"/>
              <a:t> | </a:t>
            </a:r>
            <a:r>
              <a:rPr lang="en-US" sz="1000" dirty="0" err="1"/>
              <a:t>verbatimTaxonRank</a:t>
            </a:r>
            <a:r>
              <a:rPr lang="en-US" sz="1000" dirty="0"/>
              <a:t> | </a:t>
            </a:r>
            <a:r>
              <a:rPr lang="en-US" sz="1000" dirty="0" err="1"/>
              <a:t>scientificNameAuthorship</a:t>
            </a:r>
            <a:r>
              <a:rPr lang="en-US" sz="1000" dirty="0"/>
              <a:t> | </a:t>
            </a:r>
            <a:r>
              <a:rPr lang="en-US" sz="1000" dirty="0" err="1"/>
              <a:t>vernacularName</a:t>
            </a:r>
            <a:r>
              <a:rPr lang="en-US" sz="1000" dirty="0"/>
              <a:t> | </a:t>
            </a:r>
            <a:r>
              <a:rPr lang="en-US" sz="1000" dirty="0" err="1"/>
              <a:t>nomenclaturalCode</a:t>
            </a:r>
            <a:r>
              <a:rPr lang="en-US" sz="1000" dirty="0"/>
              <a:t> | </a:t>
            </a:r>
            <a:r>
              <a:rPr lang="en-US" sz="1000" dirty="0" err="1"/>
              <a:t>taxonomicStatus</a:t>
            </a:r>
            <a:r>
              <a:rPr lang="en-US" sz="1000" dirty="0"/>
              <a:t> | </a:t>
            </a:r>
            <a:r>
              <a:rPr lang="en-US" sz="1000" dirty="0" err="1"/>
              <a:t>nomenclaturalStatus</a:t>
            </a:r>
            <a:r>
              <a:rPr lang="en-US" sz="1000" dirty="0"/>
              <a:t> | </a:t>
            </a:r>
            <a:r>
              <a:rPr lang="en-US" sz="1000" dirty="0" err="1"/>
              <a:t>taxonRemarks</a:t>
            </a:r>
            <a:endParaRPr lang="en-US" sz="1000" dirty="0"/>
          </a:p>
          <a:p>
            <a:endParaRPr lang="en-US" sz="1000" dirty="0"/>
          </a:p>
          <a:p>
            <a:r>
              <a:rPr lang="en-US" sz="1000" b="1" dirty="0" err="1"/>
              <a:t>ResourceRelationship</a:t>
            </a:r>
            <a:r>
              <a:rPr lang="en-US" sz="1000" dirty="0"/>
              <a:t> (</a:t>
            </a:r>
            <a:r>
              <a:rPr lang="en-US" sz="1000" i="1" dirty="0"/>
              <a:t>Auxiliary Terms</a:t>
            </a:r>
            <a:r>
              <a:rPr lang="en-US" sz="1000" dirty="0"/>
              <a:t>)</a:t>
            </a:r>
            <a:endParaRPr lang="en-US" sz="1000" b="1" dirty="0"/>
          </a:p>
          <a:p>
            <a:r>
              <a:rPr lang="en-US" sz="1000" b="1" dirty="0" err="1">
                <a:solidFill>
                  <a:srgbClr val="0000FF"/>
                </a:solidFill>
              </a:rPr>
              <a:t>resourceRelationshipID</a:t>
            </a:r>
            <a:r>
              <a:rPr lang="en-US" sz="1000" dirty="0">
                <a:solidFill>
                  <a:srgbClr val="0000FF"/>
                </a:solidFill>
              </a:rPr>
              <a:t> </a:t>
            </a:r>
            <a:r>
              <a:rPr lang="en-US" sz="1000" dirty="0"/>
              <a:t>| </a:t>
            </a:r>
            <a:r>
              <a:rPr lang="en-US" sz="1000" b="1" dirty="0" err="1">
                <a:solidFill>
                  <a:srgbClr val="0000FF"/>
                </a:solidFill>
              </a:rPr>
              <a:t>resourceID</a:t>
            </a:r>
            <a:r>
              <a:rPr lang="en-US" sz="1000" dirty="0">
                <a:solidFill>
                  <a:srgbClr val="0000FF"/>
                </a:solidFill>
              </a:rPr>
              <a:t> </a:t>
            </a:r>
            <a:r>
              <a:rPr lang="en-US" sz="1000" dirty="0"/>
              <a:t>| </a:t>
            </a:r>
            <a:r>
              <a:rPr lang="en-US" sz="1000" b="1" dirty="0" err="1">
                <a:solidFill>
                  <a:srgbClr val="0000FF"/>
                </a:solidFill>
              </a:rPr>
              <a:t>relatedResourceID</a:t>
            </a:r>
            <a:r>
              <a:rPr lang="en-US" sz="1000" dirty="0">
                <a:solidFill>
                  <a:srgbClr val="0000FF"/>
                </a:solidFill>
              </a:rPr>
              <a:t> </a:t>
            </a:r>
            <a:r>
              <a:rPr lang="en-US" sz="1000" dirty="0"/>
              <a:t>| </a:t>
            </a:r>
            <a:r>
              <a:rPr lang="en-US" sz="1000" dirty="0" err="1"/>
              <a:t>relationshipOfResource</a:t>
            </a:r>
            <a:r>
              <a:rPr lang="en-US" sz="1000" dirty="0"/>
              <a:t> | </a:t>
            </a:r>
            <a:r>
              <a:rPr lang="en-US" sz="1000" dirty="0" err="1"/>
              <a:t>relationshipAccordingTo</a:t>
            </a:r>
            <a:r>
              <a:rPr lang="en-US" sz="1000" dirty="0"/>
              <a:t> | </a:t>
            </a:r>
            <a:r>
              <a:rPr lang="en-US" sz="1000" dirty="0" err="1"/>
              <a:t>relationshipEstablishedDate</a:t>
            </a:r>
            <a:r>
              <a:rPr lang="en-US" sz="1000" dirty="0"/>
              <a:t> | </a:t>
            </a:r>
            <a:r>
              <a:rPr lang="en-US" sz="1000" dirty="0" err="1"/>
              <a:t>relationshipRemarks</a:t>
            </a:r>
            <a:endParaRPr lang="en-US" sz="1000" dirty="0"/>
          </a:p>
          <a:p>
            <a:endParaRPr lang="en-US" sz="1000" dirty="0"/>
          </a:p>
          <a:p>
            <a:r>
              <a:rPr lang="en-US" sz="1000" b="1" dirty="0"/>
              <a:t>MeasurementOrFact</a:t>
            </a:r>
            <a:r>
              <a:rPr lang="en-US" sz="1000" dirty="0"/>
              <a:t> (</a:t>
            </a:r>
            <a:r>
              <a:rPr lang="en-US" sz="1000" i="1" dirty="0"/>
              <a:t>Auxiliary Terms</a:t>
            </a:r>
            <a:r>
              <a:rPr lang="en-US" sz="1000" dirty="0"/>
              <a:t>)</a:t>
            </a:r>
            <a:endParaRPr lang="en-US" sz="1000" b="1" dirty="0"/>
          </a:p>
          <a:p>
            <a:r>
              <a:rPr lang="en-US" sz="1000" b="1" dirty="0" err="1">
                <a:solidFill>
                  <a:srgbClr val="0000FF"/>
                </a:solidFill>
              </a:rPr>
              <a:t>measurementID</a:t>
            </a:r>
            <a:r>
              <a:rPr lang="en-US" sz="1000" dirty="0">
                <a:solidFill>
                  <a:srgbClr val="0000FF"/>
                </a:solidFill>
              </a:rPr>
              <a:t> </a:t>
            </a:r>
            <a:r>
              <a:rPr lang="en-US" sz="1000" dirty="0"/>
              <a:t>| </a:t>
            </a:r>
            <a:r>
              <a:rPr lang="en-US" sz="1000" dirty="0" err="1"/>
              <a:t>measurementType</a:t>
            </a:r>
            <a:r>
              <a:rPr lang="en-US" sz="1000" dirty="0"/>
              <a:t> | </a:t>
            </a:r>
            <a:r>
              <a:rPr lang="en-US" sz="1000" dirty="0" err="1"/>
              <a:t>measurementValue</a:t>
            </a:r>
            <a:r>
              <a:rPr lang="en-US" sz="1000" dirty="0"/>
              <a:t> | </a:t>
            </a:r>
            <a:r>
              <a:rPr lang="en-US" sz="1000" dirty="0" err="1"/>
              <a:t>measurementAccuracy</a:t>
            </a:r>
            <a:r>
              <a:rPr lang="en-US" sz="1000" dirty="0"/>
              <a:t> | </a:t>
            </a:r>
            <a:r>
              <a:rPr lang="en-US" sz="1000" dirty="0" err="1"/>
              <a:t>measurementUnit</a:t>
            </a:r>
            <a:r>
              <a:rPr lang="en-US" sz="1000" dirty="0"/>
              <a:t> | </a:t>
            </a:r>
            <a:r>
              <a:rPr lang="en-US" sz="1000" dirty="0" err="1"/>
              <a:t>measurementDeterminedDate</a:t>
            </a:r>
            <a:r>
              <a:rPr lang="en-US" sz="1000" dirty="0"/>
              <a:t> | </a:t>
            </a:r>
            <a:r>
              <a:rPr lang="en-US" sz="1000" dirty="0" err="1"/>
              <a:t>measurementDeterminedBy</a:t>
            </a:r>
            <a:r>
              <a:rPr lang="en-US" sz="1000" dirty="0"/>
              <a:t> | </a:t>
            </a:r>
            <a:r>
              <a:rPr lang="en-US" sz="1000" dirty="0" err="1"/>
              <a:t>measurementMethod</a:t>
            </a:r>
            <a:r>
              <a:rPr lang="en-US" sz="1000" dirty="0"/>
              <a:t> | </a:t>
            </a:r>
            <a:r>
              <a:rPr lang="en-US" sz="1000" dirty="0" err="1"/>
              <a:t>measurementRemarks</a:t>
            </a:r>
            <a:endParaRPr lang="en-US" sz="1000" dirty="0"/>
          </a:p>
        </p:txBody>
      </p:sp>
      <p:pic>
        <p:nvPicPr>
          <p:cNvPr id="4" name="Picture 3" descr="-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73382" y="1307196"/>
            <a:ext cx="1387825" cy="695562"/>
          </a:xfrm>
          <a:prstGeom prst="rect">
            <a:avLst/>
          </a:prstGeom>
        </p:spPr>
      </p:pic>
    </p:spTree>
    <p:extLst>
      <p:ext uri="{BB962C8B-B14F-4D97-AF65-F5344CB8AC3E}">
        <p14:creationId xmlns:p14="http://schemas.microsoft.com/office/powerpoint/2010/main" val="117058901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5" descr="NHM_symbol_gronn cut.gif"/>
          <p:cNvPicPr>
            <a:picLocks noChangeAspect="1"/>
          </p:cNvPicPr>
          <p:nvPr/>
        </p:nvPicPr>
        <p:blipFill>
          <a:blip r:embed="rId3">
            <a:alphaModFix amt="30000"/>
            <a:extLst>
              <a:ext uri="{BEBA8EAE-BF5A-486C-A8C5-ECC9F3942E4B}">
                <a14:imgProps xmlns:a14="http://schemas.microsoft.com/office/drawing/2010/main">
                  <a14:imgLayer r:embed="rId4">
                    <a14:imgEffect>
                      <a14:brightnessContrast bright="15000" contrast="-15000"/>
                    </a14:imgEffect>
                  </a14:imgLayer>
                </a14:imgProps>
              </a:ext>
              <a:ext uri="{28A0092B-C50C-407E-A947-70E740481C1C}">
                <a14:useLocalDpi xmlns:a14="http://schemas.microsoft.com/office/drawing/2010/main"/>
              </a:ext>
            </a:extLst>
          </a:blip>
          <a:srcRect/>
          <a:stretch>
            <a:fillRect/>
          </a:stretch>
        </p:blipFill>
        <p:spPr bwMode="auto">
          <a:xfrm>
            <a:off x="36913" y="4122748"/>
            <a:ext cx="3552825" cy="3440113"/>
          </a:xfrm>
          <a:prstGeom prst="rect">
            <a:avLst/>
          </a:prstGeom>
          <a:noFill/>
          <a:ln>
            <a:noFill/>
          </a:ln>
          <a:extLst>
            <a:ext uri="{909E8E84-426E-40dd-AFC4-6F175D3DCCD1}">
              <a14:hiddenFill xmlns:a14="http://schemas.microsoft.com/office/drawing/2010/main">
                <a:solidFill>
                  <a:srgbClr val="FFFFFF">
                    <a:alpha val="50195"/>
                  </a:srgbClr>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5" name="Title 1"/>
          <p:cNvSpPr>
            <a:spLocks noGrp="1"/>
          </p:cNvSpPr>
          <p:nvPr>
            <p:ph type="title"/>
          </p:nvPr>
        </p:nvSpPr>
        <p:spPr>
          <a:xfrm>
            <a:off x="641880" y="485164"/>
            <a:ext cx="7816850" cy="542925"/>
          </a:xfrm>
        </p:spPr>
        <p:txBody>
          <a:bodyPr>
            <a:normAutofit fontScale="90000"/>
          </a:bodyPr>
          <a:lstStyle/>
          <a:p>
            <a:r>
              <a:rPr lang="en-US" sz="4100" dirty="0">
                <a:latin typeface="Arial" charset="0"/>
                <a:ea typeface="ＭＳ Ｐゴシック" charset="0"/>
              </a:rPr>
              <a:t>Darwin Core Archive (DwC-A)</a:t>
            </a:r>
          </a:p>
        </p:txBody>
      </p:sp>
      <p:sp>
        <p:nvSpPr>
          <p:cNvPr id="52226" name="Rectangle 3"/>
          <p:cNvSpPr txBox="1">
            <a:spLocks noChangeArrowheads="1"/>
          </p:cNvSpPr>
          <p:nvPr/>
        </p:nvSpPr>
        <p:spPr bwMode="auto">
          <a:xfrm>
            <a:off x="581035" y="1438275"/>
            <a:ext cx="7132638" cy="495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9099" tIns="49544" rIns="99099" bIns="49544"/>
          <a:lstStyle>
            <a:lvl1pPr marL="373063" indent="-373063"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515938"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15938"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15938"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15938"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5000"/>
              </a:spcBef>
              <a:buClr>
                <a:srgbClr val="A2C746"/>
              </a:buClr>
              <a:buSzPct val="75000"/>
              <a:buFont typeface="Wingdings" charset="0"/>
              <a:buChar char="v"/>
            </a:pPr>
            <a:r>
              <a:rPr lang="en-US" sz="2600">
                <a:solidFill>
                  <a:srgbClr val="005C7F"/>
                </a:solidFill>
                <a:latin typeface="Trebuchet MS" charset="0"/>
              </a:rPr>
              <a:t>DwC-A publish DwC records including terms from DwC-A extensions.</a:t>
            </a:r>
          </a:p>
          <a:p>
            <a:pPr eaLnBrk="1" hangingPunct="1">
              <a:spcBef>
                <a:spcPct val="25000"/>
              </a:spcBef>
              <a:buClr>
                <a:srgbClr val="A2C746"/>
              </a:buClr>
              <a:buSzPct val="75000"/>
              <a:buFont typeface="Wingdings" charset="0"/>
              <a:buChar char="v"/>
            </a:pPr>
            <a:r>
              <a:rPr lang="en-US" sz="2600">
                <a:solidFill>
                  <a:srgbClr val="005C7F"/>
                </a:solidFill>
                <a:latin typeface="Trebuchet MS" charset="0"/>
              </a:rPr>
              <a:t>Simple text based format.</a:t>
            </a:r>
          </a:p>
          <a:p>
            <a:pPr eaLnBrk="1" hangingPunct="1">
              <a:spcBef>
                <a:spcPct val="25000"/>
              </a:spcBef>
              <a:buClr>
                <a:srgbClr val="A2C746"/>
              </a:buClr>
              <a:buSzPct val="75000"/>
              <a:buFont typeface="Wingdings" charset="0"/>
              <a:buChar char="v"/>
            </a:pPr>
            <a:r>
              <a:rPr lang="en-US" sz="2600">
                <a:solidFill>
                  <a:srgbClr val="005C7F"/>
                </a:solidFill>
                <a:latin typeface="Trebuchet MS" charset="0"/>
              </a:rPr>
              <a:t>Zipped single file archive.</a:t>
            </a:r>
          </a:p>
        </p:txBody>
      </p:sp>
      <p:grpSp>
        <p:nvGrpSpPr>
          <p:cNvPr id="52227" name="Group 7"/>
          <p:cNvGrpSpPr>
            <a:grpSpLocks/>
          </p:cNvGrpSpPr>
          <p:nvPr/>
        </p:nvGrpSpPr>
        <p:grpSpPr bwMode="auto">
          <a:xfrm>
            <a:off x="1576930" y="3647549"/>
            <a:ext cx="8139113" cy="3571875"/>
            <a:chOff x="1981200" y="2971800"/>
            <a:chExt cx="7543800" cy="3238500"/>
          </a:xfrm>
        </p:grpSpPr>
        <p:pic>
          <p:nvPicPr>
            <p:cNvPr id="52229" name="Picture 4"/>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1981200" y="2971800"/>
              <a:ext cx="7543800" cy="3238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2230" name="Picture 6" descr="Screen shot 2009-11-05 at 23.48.17.png"/>
            <p:cNvPicPr>
              <a:picLocks noChangeAspect="1"/>
            </p:cNvPicPr>
            <p:nvPr/>
          </p:nvPicPr>
          <p:blipFill>
            <a:blip r:embed="rId6">
              <a:extLst>
                <a:ext uri="{28A0092B-C50C-407E-A947-70E740481C1C}">
                  <a14:useLocalDpi xmlns:a14="http://schemas.microsoft.com/office/drawing/2010/main"/>
                </a:ext>
              </a:extLst>
            </a:blip>
            <a:srcRect/>
            <a:stretch>
              <a:fillRect/>
            </a:stretch>
          </p:blipFill>
          <p:spPr bwMode="auto">
            <a:xfrm>
              <a:off x="4737100" y="5332165"/>
              <a:ext cx="673100" cy="306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31" name="Rectangle 5"/>
            <p:cNvSpPr>
              <a:spLocks noChangeArrowheads="1"/>
            </p:cNvSpPr>
            <p:nvPr/>
          </p:nvSpPr>
          <p:spPr bwMode="auto">
            <a:xfrm>
              <a:off x="4378565" y="5334000"/>
              <a:ext cx="1098874" cy="265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300" b="1" dirty="0">
                  <a:solidFill>
                    <a:srgbClr val="0000FF"/>
                  </a:solidFill>
                </a:rPr>
                <a:t>occurrence.txt</a:t>
              </a:r>
            </a:p>
          </p:txBody>
        </p:sp>
      </p:grpSp>
    </p:spTree>
    <p:extLst>
      <p:ext uri="{BB962C8B-B14F-4D97-AF65-F5344CB8AC3E}">
        <p14:creationId xmlns:p14="http://schemas.microsoft.com/office/powerpoint/2010/main" val="4273037515"/>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 schema</a:t>
            </a:r>
            <a:endParaRPr lang="en-US" dirty="0"/>
          </a:p>
        </p:txBody>
      </p:sp>
      <p:sp>
        <p:nvSpPr>
          <p:cNvPr id="4" name="Text Placeholder 3"/>
          <p:cNvSpPr>
            <a:spLocks noGrp="1"/>
          </p:cNvSpPr>
          <p:nvPr>
            <p:ph type="body" sz="quarter" idx="10"/>
          </p:nvPr>
        </p:nvSpPr>
        <p:spPr/>
        <p:txBody>
          <a:bodyPr/>
          <a:lstStyle/>
          <a:p>
            <a:r>
              <a:rPr lang="en-US" dirty="0"/>
              <a:t>Slide source: GB23 Nodes Madagascar October 2015 &amp; iDigBio Florida January 2015</a:t>
            </a:r>
          </a:p>
        </p:txBody>
      </p:sp>
      <p:grpSp>
        <p:nvGrpSpPr>
          <p:cNvPr id="5" name="Group 4"/>
          <p:cNvGrpSpPr/>
          <p:nvPr/>
        </p:nvGrpSpPr>
        <p:grpSpPr>
          <a:xfrm>
            <a:off x="536698" y="752373"/>
            <a:ext cx="9877218" cy="6100282"/>
            <a:chOff x="746720" y="1180333"/>
            <a:chExt cx="8449840" cy="5531742"/>
          </a:xfrm>
        </p:grpSpPr>
        <p:sp>
          <p:nvSpPr>
            <p:cNvPr id="6" name="Rectangle 5"/>
            <p:cNvSpPr/>
            <p:nvPr/>
          </p:nvSpPr>
          <p:spPr>
            <a:xfrm>
              <a:off x="4615867" y="4893612"/>
              <a:ext cx="616278" cy="376774"/>
            </a:xfrm>
            <a:prstGeom prst="rect">
              <a:avLst/>
            </a:prstGeom>
          </p:spPr>
          <p:txBody>
            <a:bodyPr wrap="none">
              <a:spAutoFit/>
            </a:bodyPr>
            <a:lstStyle/>
            <a:p>
              <a:r>
                <a:rPr lang="en-GB" kern="0" dirty="0" smtClean="0">
                  <a:solidFill>
                    <a:schemeClr val="accent2">
                      <a:lumMod val="75000"/>
                    </a:schemeClr>
                  </a:solidFill>
                </a:rPr>
                <a:t>Ext 2</a:t>
              </a:r>
              <a:endParaRPr lang="en-GB" dirty="0">
                <a:solidFill>
                  <a:schemeClr val="accent2">
                    <a:lumMod val="75000"/>
                  </a:schemeClr>
                </a:solidFill>
              </a:endParaRPr>
            </a:p>
          </p:txBody>
        </p:sp>
        <p:cxnSp>
          <p:nvCxnSpPr>
            <p:cNvPr id="7" name="Straight Connector 6"/>
            <p:cNvCxnSpPr/>
            <p:nvPr/>
          </p:nvCxnSpPr>
          <p:spPr>
            <a:xfrm flipH="1">
              <a:off x="1612877" y="3918252"/>
              <a:ext cx="1129408" cy="739916"/>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H="1" flipV="1">
              <a:off x="3171743" y="3801156"/>
              <a:ext cx="1634081" cy="58562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2973779" y="4160569"/>
              <a:ext cx="0" cy="1471708"/>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3125443" y="2457391"/>
              <a:ext cx="809034" cy="111755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flipV="1">
              <a:off x="1923955" y="2457391"/>
              <a:ext cx="818330" cy="991878"/>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12" name="5-Point Star 11"/>
            <p:cNvSpPr/>
            <p:nvPr/>
          </p:nvSpPr>
          <p:spPr bwMode="auto">
            <a:xfrm rot="2055609">
              <a:off x="1000530" y="1859866"/>
              <a:ext cx="4245637" cy="3723488"/>
            </a:xfrm>
            <a:prstGeom prst="star5">
              <a:avLst/>
            </a:prstGeom>
            <a:solidFill>
              <a:schemeClr val="accent1">
                <a:lumMod val="20000"/>
                <a:lumOff val="80000"/>
                <a:alpha val="50000"/>
              </a:schemeClr>
            </a:solidFill>
            <a:ln w="9525" cap="flat" cmpd="sng" algn="ctr">
              <a:noFill/>
              <a:prstDash val="solid"/>
              <a:round/>
              <a:headEnd type="none" w="med" len="med"/>
              <a:tailEnd type="none" w="med" len="med"/>
            </a:ln>
            <a:effectLst/>
          </p:spPr>
          <p:txBody>
            <a:bodyPr vert="horz" wrap="square" lIns="82945" tIns="41473" rIns="82945" bIns="41473" numCol="1" rtlCol="0" anchor="t" anchorCtr="0" compatLnSpc="1">
              <a:prstTxWarp prst="textNoShape">
                <a:avLst/>
              </a:prstTxWarp>
            </a:bodyPr>
            <a:lstStyle/>
            <a:p>
              <a:pPr defTabSz="472995" hangingPunct="0">
                <a:lnSpc>
                  <a:spcPct val="93000"/>
                </a:lnSpc>
                <a:buClr>
                  <a:srgbClr val="000000"/>
                </a:buClr>
                <a:buSzPct val="100000"/>
              </a:pPr>
              <a:endParaRPr lang="en-GB" sz="1800" dirty="0">
                <a:ea typeface="SimSun" charset="-122"/>
              </a:endParaRPr>
            </a:p>
          </p:txBody>
        </p:sp>
        <p:pic>
          <p:nvPicPr>
            <p:cNvPr id="13" name="Picture 12" descr="spreadsheet.png"/>
            <p:cNvPicPr>
              <a:picLocks noChangeAspect="1"/>
            </p:cNvPicPr>
            <p:nvPr/>
          </p:nvPicPr>
          <p:blipFill>
            <a:blip r:embed="rId3"/>
            <a:stretch>
              <a:fillRect/>
            </a:stretch>
          </p:blipFill>
          <p:spPr>
            <a:xfrm>
              <a:off x="1125197" y="1660996"/>
              <a:ext cx="975360" cy="975360"/>
            </a:xfrm>
            <a:prstGeom prst="rect">
              <a:avLst/>
            </a:prstGeom>
          </p:spPr>
        </p:pic>
        <p:pic>
          <p:nvPicPr>
            <p:cNvPr id="14" name="Picture 13" descr="text_xml.png"/>
            <p:cNvPicPr>
              <a:picLocks noChangeAspect="1"/>
            </p:cNvPicPr>
            <p:nvPr/>
          </p:nvPicPr>
          <p:blipFill>
            <a:blip r:embed="rId4"/>
            <a:stretch>
              <a:fillRect/>
            </a:stretch>
          </p:blipFill>
          <p:spPr>
            <a:xfrm>
              <a:off x="6155170" y="2148676"/>
              <a:ext cx="1300593" cy="1300593"/>
            </a:xfrm>
            <a:prstGeom prst="rect">
              <a:avLst/>
            </a:prstGeom>
          </p:spPr>
        </p:pic>
        <p:pic>
          <p:nvPicPr>
            <p:cNvPr id="15" name="Picture 14" descr="spreadsheet.png"/>
            <p:cNvPicPr>
              <a:picLocks noChangeAspect="1"/>
            </p:cNvPicPr>
            <p:nvPr/>
          </p:nvPicPr>
          <p:blipFill>
            <a:blip r:embed="rId3"/>
            <a:stretch>
              <a:fillRect/>
            </a:stretch>
          </p:blipFill>
          <p:spPr>
            <a:xfrm>
              <a:off x="2468341" y="5395402"/>
              <a:ext cx="975360" cy="975360"/>
            </a:xfrm>
            <a:prstGeom prst="rect">
              <a:avLst/>
            </a:prstGeom>
          </p:spPr>
        </p:pic>
        <p:pic>
          <p:nvPicPr>
            <p:cNvPr id="16" name="Picture 15" descr="spreadsheet.png"/>
            <p:cNvPicPr>
              <a:picLocks noChangeAspect="1"/>
            </p:cNvPicPr>
            <p:nvPr/>
          </p:nvPicPr>
          <p:blipFill>
            <a:blip r:embed="rId3"/>
            <a:stretch>
              <a:fillRect/>
            </a:stretch>
          </p:blipFill>
          <p:spPr>
            <a:xfrm>
              <a:off x="3778981" y="1660996"/>
              <a:ext cx="975360" cy="975360"/>
            </a:xfrm>
            <a:prstGeom prst="rect">
              <a:avLst/>
            </a:prstGeom>
          </p:spPr>
        </p:pic>
        <p:pic>
          <p:nvPicPr>
            <p:cNvPr id="17" name="Picture 16" descr="spreadsheet.png"/>
            <p:cNvPicPr>
              <a:picLocks noChangeAspect="1"/>
            </p:cNvPicPr>
            <p:nvPr/>
          </p:nvPicPr>
          <p:blipFill>
            <a:blip r:embed="rId3"/>
            <a:stretch>
              <a:fillRect/>
            </a:stretch>
          </p:blipFill>
          <p:spPr>
            <a:xfrm>
              <a:off x="2468341" y="3314952"/>
              <a:ext cx="975360" cy="975360"/>
            </a:xfrm>
            <a:prstGeom prst="rect">
              <a:avLst/>
            </a:prstGeom>
          </p:spPr>
        </p:pic>
        <p:sp>
          <p:nvSpPr>
            <p:cNvPr id="18" name="Rectangle 17"/>
            <p:cNvSpPr/>
            <p:nvPr/>
          </p:nvSpPr>
          <p:spPr>
            <a:xfrm>
              <a:off x="2586841" y="4386776"/>
              <a:ext cx="597267" cy="376774"/>
            </a:xfrm>
            <a:prstGeom prst="rect">
              <a:avLst/>
            </a:prstGeom>
          </p:spPr>
          <p:txBody>
            <a:bodyPr wrap="none">
              <a:spAutoFit/>
            </a:bodyPr>
            <a:lstStyle/>
            <a:p>
              <a:r>
                <a:rPr lang="en-GB" kern="0" dirty="0" smtClean="0">
                  <a:solidFill>
                    <a:schemeClr val="accent2">
                      <a:lumMod val="75000"/>
                    </a:schemeClr>
                  </a:solidFill>
                </a:rPr>
                <a:t>Core</a:t>
              </a:r>
              <a:endParaRPr lang="en-GB" dirty="0">
                <a:solidFill>
                  <a:schemeClr val="accent2">
                    <a:lumMod val="75000"/>
                  </a:schemeClr>
                </a:solidFill>
              </a:endParaRPr>
            </a:p>
          </p:txBody>
        </p:sp>
        <p:pic>
          <p:nvPicPr>
            <p:cNvPr id="19" name="Picture 18" descr="spreadsheet.png"/>
            <p:cNvPicPr>
              <a:picLocks noChangeAspect="1"/>
            </p:cNvPicPr>
            <p:nvPr/>
          </p:nvPicPr>
          <p:blipFill>
            <a:blip r:embed="rId3"/>
            <a:stretch>
              <a:fillRect/>
            </a:stretch>
          </p:blipFill>
          <p:spPr>
            <a:xfrm>
              <a:off x="4525893" y="3918252"/>
              <a:ext cx="975360" cy="975360"/>
            </a:xfrm>
            <a:prstGeom prst="rect">
              <a:avLst/>
            </a:prstGeom>
          </p:spPr>
        </p:pic>
        <p:sp>
          <p:nvSpPr>
            <p:cNvPr id="20" name="Rectangle 19"/>
            <p:cNvSpPr/>
            <p:nvPr/>
          </p:nvSpPr>
          <p:spPr>
            <a:xfrm>
              <a:off x="3861298" y="2626179"/>
              <a:ext cx="616278" cy="376774"/>
            </a:xfrm>
            <a:prstGeom prst="rect">
              <a:avLst/>
            </a:prstGeom>
          </p:spPr>
          <p:txBody>
            <a:bodyPr wrap="none">
              <a:spAutoFit/>
            </a:bodyPr>
            <a:lstStyle/>
            <a:p>
              <a:r>
                <a:rPr lang="en-GB" kern="0" dirty="0" smtClean="0">
                  <a:solidFill>
                    <a:schemeClr val="accent2">
                      <a:lumMod val="75000"/>
                    </a:schemeClr>
                  </a:solidFill>
                </a:rPr>
                <a:t>Ext 1</a:t>
              </a:r>
              <a:endParaRPr lang="en-GB" dirty="0">
                <a:solidFill>
                  <a:schemeClr val="accent2">
                    <a:lumMod val="75000"/>
                  </a:schemeClr>
                </a:solidFill>
              </a:endParaRPr>
            </a:p>
          </p:txBody>
        </p:sp>
        <p:sp>
          <p:nvSpPr>
            <p:cNvPr id="21" name="Rectangle 20"/>
            <p:cNvSpPr/>
            <p:nvPr/>
          </p:nvSpPr>
          <p:spPr>
            <a:xfrm>
              <a:off x="2587557" y="6323262"/>
              <a:ext cx="616278" cy="376774"/>
            </a:xfrm>
            <a:prstGeom prst="rect">
              <a:avLst/>
            </a:prstGeom>
          </p:spPr>
          <p:txBody>
            <a:bodyPr wrap="none">
              <a:spAutoFit/>
            </a:bodyPr>
            <a:lstStyle/>
            <a:p>
              <a:r>
                <a:rPr lang="en-GB" kern="0" dirty="0" smtClean="0">
                  <a:solidFill>
                    <a:schemeClr val="accent2">
                      <a:lumMod val="75000"/>
                    </a:schemeClr>
                  </a:solidFill>
                </a:rPr>
                <a:t>Ext 3</a:t>
              </a:r>
              <a:endParaRPr lang="en-GB" dirty="0">
                <a:solidFill>
                  <a:schemeClr val="accent2">
                    <a:lumMod val="75000"/>
                  </a:schemeClr>
                </a:solidFill>
              </a:endParaRPr>
            </a:p>
          </p:txBody>
        </p:sp>
        <p:pic>
          <p:nvPicPr>
            <p:cNvPr id="22" name="Picture 21" descr="text_xml.png"/>
            <p:cNvPicPr>
              <a:picLocks noChangeAspect="1"/>
            </p:cNvPicPr>
            <p:nvPr/>
          </p:nvPicPr>
          <p:blipFill>
            <a:blip r:embed="rId4"/>
            <a:stretch>
              <a:fillRect/>
            </a:stretch>
          </p:blipFill>
          <p:spPr>
            <a:xfrm>
              <a:off x="6155170" y="4199909"/>
              <a:ext cx="1300593" cy="1300593"/>
            </a:xfrm>
            <a:prstGeom prst="rect">
              <a:avLst/>
            </a:prstGeom>
          </p:spPr>
        </p:pic>
        <p:sp>
          <p:nvSpPr>
            <p:cNvPr id="23" name="Rectangle 22"/>
            <p:cNvSpPr/>
            <p:nvPr/>
          </p:nvSpPr>
          <p:spPr>
            <a:xfrm>
              <a:off x="6224620" y="3376949"/>
              <a:ext cx="1039028" cy="376774"/>
            </a:xfrm>
            <a:prstGeom prst="rect">
              <a:avLst/>
            </a:prstGeom>
          </p:spPr>
          <p:txBody>
            <a:bodyPr wrap="none">
              <a:spAutoFit/>
            </a:bodyPr>
            <a:lstStyle/>
            <a:p>
              <a:r>
                <a:rPr lang="en-GB" kern="0" dirty="0" smtClean="0">
                  <a:solidFill>
                    <a:schemeClr val="accent2">
                      <a:lumMod val="75000"/>
                    </a:schemeClr>
                  </a:solidFill>
                </a:rPr>
                <a:t>meta.xml</a:t>
              </a:r>
              <a:endParaRPr lang="en-GB" dirty="0">
                <a:solidFill>
                  <a:schemeClr val="accent2">
                    <a:lumMod val="75000"/>
                  </a:schemeClr>
                </a:solidFill>
              </a:endParaRPr>
            </a:p>
          </p:txBody>
        </p:sp>
        <p:sp>
          <p:nvSpPr>
            <p:cNvPr id="24" name="Rectangle 23"/>
            <p:cNvSpPr/>
            <p:nvPr/>
          </p:nvSpPr>
          <p:spPr>
            <a:xfrm>
              <a:off x="6272845" y="5439224"/>
              <a:ext cx="959158" cy="376774"/>
            </a:xfrm>
            <a:prstGeom prst="rect">
              <a:avLst/>
            </a:prstGeom>
          </p:spPr>
          <p:txBody>
            <a:bodyPr wrap="none">
              <a:spAutoFit/>
            </a:bodyPr>
            <a:lstStyle/>
            <a:p>
              <a:r>
                <a:rPr lang="en-GB" kern="0" dirty="0" smtClean="0">
                  <a:solidFill>
                    <a:schemeClr val="accent2">
                      <a:lumMod val="75000"/>
                    </a:schemeClr>
                  </a:solidFill>
                </a:rPr>
                <a:t>EML.xml</a:t>
              </a:r>
              <a:endParaRPr lang="en-GB" dirty="0">
                <a:solidFill>
                  <a:schemeClr val="accent2">
                    <a:lumMod val="75000"/>
                  </a:schemeClr>
                </a:solidFill>
              </a:endParaRPr>
            </a:p>
          </p:txBody>
        </p:sp>
        <p:pic>
          <p:nvPicPr>
            <p:cNvPr id="25" name="Picture 24" descr="spreadsheet.png"/>
            <p:cNvPicPr>
              <a:picLocks noChangeAspect="1"/>
            </p:cNvPicPr>
            <p:nvPr/>
          </p:nvPicPr>
          <p:blipFill>
            <a:blip r:embed="rId3"/>
            <a:stretch>
              <a:fillRect/>
            </a:stretch>
          </p:blipFill>
          <p:spPr>
            <a:xfrm>
              <a:off x="948595" y="4268428"/>
              <a:ext cx="975360" cy="975360"/>
            </a:xfrm>
            <a:prstGeom prst="rect">
              <a:avLst/>
            </a:prstGeom>
          </p:spPr>
        </p:pic>
        <p:sp>
          <p:nvSpPr>
            <p:cNvPr id="26" name="Rectangle 25"/>
            <p:cNvSpPr/>
            <p:nvPr/>
          </p:nvSpPr>
          <p:spPr>
            <a:xfrm>
              <a:off x="5523256" y="3246611"/>
              <a:ext cx="784189" cy="1353596"/>
            </a:xfrm>
            <a:prstGeom prst="rect">
              <a:avLst/>
            </a:prstGeom>
          </p:spPr>
          <p:txBody>
            <a:bodyPr wrap="square">
              <a:spAutoFit/>
            </a:bodyPr>
            <a:lstStyle/>
            <a:p>
              <a:r>
                <a:rPr lang="en-GB" sz="9100" kern="0" dirty="0">
                  <a:solidFill>
                    <a:schemeClr val="accent2">
                      <a:lumMod val="75000"/>
                    </a:schemeClr>
                  </a:solidFill>
                </a:rPr>
                <a:t>+</a:t>
              </a:r>
              <a:endParaRPr lang="en-GB" sz="9100" dirty="0">
                <a:solidFill>
                  <a:schemeClr val="accent2">
                    <a:lumMod val="75000"/>
                  </a:schemeClr>
                </a:solidFill>
              </a:endParaRPr>
            </a:p>
          </p:txBody>
        </p:sp>
        <p:sp>
          <p:nvSpPr>
            <p:cNvPr id="27" name="Rectangle 26"/>
            <p:cNvSpPr/>
            <p:nvPr/>
          </p:nvSpPr>
          <p:spPr>
            <a:xfrm>
              <a:off x="746720" y="1570059"/>
              <a:ext cx="7577638" cy="5142016"/>
            </a:xfrm>
            <a:prstGeom prst="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8" name="Picture 27" descr="z_file_zip.png"/>
            <p:cNvPicPr>
              <a:picLocks noChangeAspect="1"/>
            </p:cNvPicPr>
            <p:nvPr/>
          </p:nvPicPr>
          <p:blipFill>
            <a:blip r:embed="rId5"/>
            <a:stretch>
              <a:fillRect/>
            </a:stretch>
          </p:blipFill>
          <p:spPr>
            <a:xfrm>
              <a:off x="7801053" y="1180333"/>
              <a:ext cx="975360" cy="975360"/>
            </a:xfrm>
            <a:prstGeom prst="rect">
              <a:avLst/>
            </a:prstGeom>
          </p:spPr>
        </p:pic>
        <p:sp>
          <p:nvSpPr>
            <p:cNvPr id="29" name="Rectangle 28"/>
            <p:cNvSpPr/>
            <p:nvPr/>
          </p:nvSpPr>
          <p:spPr>
            <a:xfrm>
              <a:off x="7419601" y="2263864"/>
              <a:ext cx="1776959" cy="376774"/>
            </a:xfrm>
            <a:prstGeom prst="rect">
              <a:avLst/>
            </a:prstGeom>
            <a:solidFill>
              <a:schemeClr val="bg1"/>
            </a:solidFill>
            <a:ln>
              <a:solidFill>
                <a:schemeClr val="bg1">
                  <a:lumMod val="50000"/>
                </a:schemeClr>
              </a:solidFill>
            </a:ln>
          </p:spPr>
          <p:txBody>
            <a:bodyPr wrap="square">
              <a:spAutoFit/>
            </a:bodyPr>
            <a:lstStyle/>
            <a:p>
              <a:pPr algn="ctr"/>
              <a:r>
                <a:rPr lang="en-GB" kern="0" dirty="0" smtClean="0">
                  <a:solidFill>
                    <a:schemeClr val="accent2">
                      <a:lumMod val="75000"/>
                    </a:schemeClr>
                  </a:solidFill>
                </a:rPr>
                <a:t>DwC Archive</a:t>
              </a:r>
              <a:endParaRPr lang="en-GB" dirty="0">
                <a:solidFill>
                  <a:schemeClr val="accent2">
                    <a:lumMod val="75000"/>
                  </a:schemeClr>
                </a:solidFill>
              </a:endParaRPr>
            </a:p>
          </p:txBody>
        </p:sp>
        <p:sp>
          <p:nvSpPr>
            <p:cNvPr id="30" name="Rectangle 29"/>
            <p:cNvSpPr/>
            <p:nvPr/>
          </p:nvSpPr>
          <p:spPr>
            <a:xfrm>
              <a:off x="1038569" y="5243788"/>
              <a:ext cx="616278" cy="376774"/>
            </a:xfrm>
            <a:prstGeom prst="rect">
              <a:avLst/>
            </a:prstGeom>
          </p:spPr>
          <p:txBody>
            <a:bodyPr wrap="none">
              <a:spAutoFit/>
            </a:bodyPr>
            <a:lstStyle/>
            <a:p>
              <a:r>
                <a:rPr lang="en-GB" kern="0" dirty="0" smtClean="0">
                  <a:solidFill>
                    <a:schemeClr val="accent2">
                      <a:lumMod val="75000"/>
                    </a:schemeClr>
                  </a:solidFill>
                </a:rPr>
                <a:t>Ext 4</a:t>
              </a:r>
              <a:endParaRPr lang="en-GB" dirty="0">
                <a:solidFill>
                  <a:schemeClr val="accent2">
                    <a:lumMod val="75000"/>
                  </a:schemeClr>
                </a:solidFill>
              </a:endParaRPr>
            </a:p>
          </p:txBody>
        </p:sp>
        <p:sp>
          <p:nvSpPr>
            <p:cNvPr id="31" name="Rectangle 30"/>
            <p:cNvSpPr/>
            <p:nvPr/>
          </p:nvSpPr>
          <p:spPr>
            <a:xfrm>
              <a:off x="1215171" y="2615396"/>
              <a:ext cx="616278" cy="376774"/>
            </a:xfrm>
            <a:prstGeom prst="rect">
              <a:avLst/>
            </a:prstGeom>
          </p:spPr>
          <p:txBody>
            <a:bodyPr wrap="none">
              <a:spAutoFit/>
            </a:bodyPr>
            <a:lstStyle/>
            <a:p>
              <a:r>
                <a:rPr lang="en-GB" kern="0" dirty="0" smtClean="0">
                  <a:solidFill>
                    <a:schemeClr val="accent2">
                      <a:lumMod val="75000"/>
                    </a:schemeClr>
                  </a:solidFill>
                </a:rPr>
                <a:t>Ext 5</a:t>
              </a:r>
              <a:endParaRPr lang="en-GB" dirty="0">
                <a:solidFill>
                  <a:schemeClr val="accent2">
                    <a:lumMod val="75000"/>
                  </a:schemeClr>
                </a:solidFill>
              </a:endParaRPr>
            </a:p>
          </p:txBody>
        </p:sp>
      </p:grpSp>
    </p:spTree>
    <p:extLst>
      <p:ext uri="{BB962C8B-B14F-4D97-AF65-F5344CB8AC3E}">
        <p14:creationId xmlns:p14="http://schemas.microsoft.com/office/powerpoint/2010/main" val="3946230894"/>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230830" y="3553378"/>
            <a:ext cx="6459674" cy="982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da-DK" sz="5700" b="1" dirty="0" smtClean="0">
                <a:latin typeface="Trebuchet MS" charset="0"/>
              </a:rPr>
              <a:t>Data types</a:t>
            </a:r>
            <a:endParaRPr lang="en-US" sz="5700" b="1" dirty="0">
              <a:latin typeface="Trebuchet MS" charset="0"/>
            </a:endParaRPr>
          </a:p>
        </p:txBody>
      </p:sp>
      <p:pic>
        <p:nvPicPr>
          <p:cNvPr id="7" name="Picture 6" descr="-2.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3268" y="1001024"/>
            <a:ext cx="2657854" cy="1332086"/>
          </a:xfrm>
          <a:prstGeom prst="rect">
            <a:avLst/>
          </a:prstGeom>
        </p:spPr>
      </p:pic>
      <p:pic>
        <p:nvPicPr>
          <p:cNvPr id="8" name="Picture 7" descr="GBIF-2015-dotorg-display_0.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237708" y="984949"/>
            <a:ext cx="1093779" cy="1254734"/>
          </a:xfrm>
          <a:prstGeom prst="rect">
            <a:avLst/>
          </a:prstGeom>
        </p:spPr>
      </p:pic>
    </p:spTree>
    <p:extLst>
      <p:ext uri="{BB962C8B-B14F-4D97-AF65-F5344CB8AC3E}">
        <p14:creationId xmlns:p14="http://schemas.microsoft.com/office/powerpoint/2010/main" val="400514679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64"/>
            <a:ext cx="6924473" cy="875512"/>
          </a:xfrm>
        </p:spPr>
        <p:txBody>
          <a:bodyPr/>
          <a:lstStyle/>
          <a:p>
            <a:r>
              <a:rPr lang="en-US" dirty="0" smtClean="0"/>
              <a:t>Mapping cores – Data types</a:t>
            </a:r>
            <a:endParaRPr lang="en-US" dirty="0"/>
          </a:p>
        </p:txBody>
      </p:sp>
      <p:sp>
        <p:nvSpPr>
          <p:cNvPr id="3" name="Content Placeholder 2"/>
          <p:cNvSpPr>
            <a:spLocks noGrp="1"/>
          </p:cNvSpPr>
          <p:nvPr>
            <p:ph idx="1"/>
          </p:nvPr>
        </p:nvSpPr>
        <p:spPr>
          <a:xfrm>
            <a:off x="420347" y="1178375"/>
            <a:ext cx="6627156" cy="5658827"/>
          </a:xfrm>
        </p:spPr>
        <p:txBody>
          <a:bodyPr>
            <a:normAutofit fontScale="77500" lnSpcReduction="20000"/>
          </a:bodyPr>
          <a:lstStyle/>
          <a:p>
            <a:pPr indent="-325898"/>
            <a:r>
              <a:rPr lang="en-US" sz="4400" dirty="0" smtClean="0">
                <a:hlinkClick r:id="rId3"/>
              </a:rPr>
              <a:t>Occurrence </a:t>
            </a:r>
            <a:r>
              <a:rPr lang="en-US" sz="4400" dirty="0">
                <a:hlinkClick r:id="rId3"/>
              </a:rPr>
              <a:t>core</a:t>
            </a:r>
            <a:endParaRPr lang="en-US" sz="4400" dirty="0"/>
          </a:p>
          <a:p>
            <a:pPr marL="521437" lvl="1" indent="0">
              <a:buNone/>
            </a:pPr>
            <a:r>
              <a:rPr lang="en-US" sz="3400" dirty="0"/>
              <a:t>The category of information pertaining to evidence of an occurrence in nature, in a collection, or in a dataset (specimen, observation, etc.). </a:t>
            </a:r>
            <a:r>
              <a:rPr lang="en-US" sz="2100" dirty="0" smtClean="0"/>
              <a:t>Updated </a:t>
            </a:r>
            <a:r>
              <a:rPr lang="en-US" sz="2100" dirty="0"/>
              <a:t>in July 2015, 169 terms.</a:t>
            </a:r>
          </a:p>
          <a:p>
            <a:endParaRPr lang="en-US" sz="4000" dirty="0" smtClean="0"/>
          </a:p>
          <a:p>
            <a:r>
              <a:rPr lang="en-US" sz="4000" dirty="0" smtClean="0">
                <a:hlinkClick r:id="rId4"/>
              </a:rPr>
              <a:t>Taxon </a:t>
            </a:r>
            <a:r>
              <a:rPr lang="en-US" sz="4000" dirty="0">
                <a:hlinkClick r:id="rId4"/>
              </a:rPr>
              <a:t>core</a:t>
            </a:r>
            <a:endParaRPr lang="en-US" sz="4000" dirty="0"/>
          </a:p>
          <a:p>
            <a:pPr marL="521437" lvl="1" indent="0">
              <a:buNone/>
            </a:pPr>
            <a:r>
              <a:rPr lang="en-US" sz="3400" dirty="0"/>
              <a:t>The category of information pertaining to taxonomic names, taxon name usages, or taxon concepts. </a:t>
            </a:r>
            <a:r>
              <a:rPr lang="en-US" sz="2100" dirty="0"/>
              <a:t>Updated in April 2015, 43 terms.</a:t>
            </a:r>
          </a:p>
          <a:p>
            <a:pPr marL="521437" lvl="1" indent="0">
              <a:buNone/>
            </a:pPr>
            <a:endParaRPr lang="en-US" sz="3400" dirty="0"/>
          </a:p>
          <a:p>
            <a:r>
              <a:rPr lang="en-US" sz="4000" dirty="0">
                <a:hlinkClick r:id="rId5"/>
              </a:rPr>
              <a:t>Event core</a:t>
            </a:r>
            <a:endParaRPr lang="en-US" sz="4000" dirty="0"/>
          </a:p>
          <a:p>
            <a:pPr marL="521437" lvl="1" indent="0">
              <a:buNone/>
            </a:pPr>
            <a:r>
              <a:rPr lang="en-US" sz="3400" dirty="0"/>
              <a:t>The category of information pertaining to a sampling event. </a:t>
            </a:r>
            <a:r>
              <a:rPr lang="en-US" sz="2100" dirty="0"/>
              <a:t>Issued 29 May 2015, 95 terms.</a:t>
            </a:r>
          </a:p>
        </p:txBody>
      </p:sp>
      <p:sp>
        <p:nvSpPr>
          <p:cNvPr id="4" name="Text Placeholder 3"/>
          <p:cNvSpPr>
            <a:spLocks noGrp="1"/>
          </p:cNvSpPr>
          <p:nvPr>
            <p:ph type="body" sz="quarter" idx="10"/>
          </p:nvPr>
        </p:nvSpPr>
        <p:spPr/>
        <p:txBody>
          <a:bodyPr/>
          <a:lstStyle/>
          <a:p>
            <a:r>
              <a:rPr lang="en-US" dirty="0">
                <a:hlinkClick r:id="rId6"/>
              </a:rPr>
              <a:t>http://www.gbif.org/publishing-data/</a:t>
            </a:r>
            <a:r>
              <a:rPr lang="en-US" dirty="0" smtClean="0">
                <a:hlinkClick r:id="rId6"/>
              </a:rPr>
              <a:t>summary</a:t>
            </a:r>
            <a:r>
              <a:rPr lang="en-US" dirty="0" smtClean="0"/>
              <a:t>  -  </a:t>
            </a:r>
            <a:r>
              <a:rPr lang="en-US" dirty="0">
                <a:hlinkClick r:id="rId7"/>
              </a:rPr>
              <a:t>http://www.gbif.org/newsroom/news/sample-based-</a:t>
            </a:r>
            <a:r>
              <a:rPr lang="en-US" dirty="0" smtClean="0">
                <a:hlinkClick r:id="rId7"/>
              </a:rPr>
              <a:t>data</a:t>
            </a:r>
            <a:r>
              <a:rPr lang="en-US" dirty="0" smtClean="0"/>
              <a:t>  </a:t>
            </a:r>
            <a:r>
              <a:rPr lang="en-US" dirty="0"/>
              <a:t>-  </a:t>
            </a:r>
            <a:r>
              <a:rPr lang="en-US" dirty="0">
                <a:hlinkClick r:id="rId8"/>
              </a:rPr>
              <a:t>http://rs.gbif.org/core</a:t>
            </a:r>
            <a:r>
              <a:rPr lang="en-US" dirty="0" smtClean="0">
                <a:hlinkClick r:id="rId8"/>
              </a:rPr>
              <a:t>/</a:t>
            </a:r>
            <a:r>
              <a:rPr lang="en-US" dirty="0" smtClean="0"/>
              <a:t> </a:t>
            </a:r>
            <a:endParaRPr lang="en-US" dirty="0"/>
          </a:p>
        </p:txBody>
      </p:sp>
      <p:pic>
        <p:nvPicPr>
          <p:cNvPr id="5" name="Picture 4" descr="20x20.bmp">
            <a:hlinkClick r:id="rId7"/>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451637" y="4641561"/>
            <a:ext cx="2059517" cy="2391355"/>
          </a:xfrm>
          <a:prstGeom prst="rect">
            <a:avLst/>
          </a:prstGeom>
        </p:spPr>
      </p:pic>
      <p:grpSp>
        <p:nvGrpSpPr>
          <p:cNvPr id="6" name="Group 5"/>
          <p:cNvGrpSpPr/>
          <p:nvPr/>
        </p:nvGrpSpPr>
        <p:grpSpPr>
          <a:xfrm>
            <a:off x="7594654" y="391359"/>
            <a:ext cx="2916500" cy="2136667"/>
            <a:chOff x="441325" y="1899395"/>
            <a:chExt cx="3720233" cy="2601491"/>
          </a:xfrm>
        </p:grpSpPr>
        <p:pic>
          <p:nvPicPr>
            <p:cNvPr id="7" name="Picture 6"/>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457200" y="1899395"/>
              <a:ext cx="3704358" cy="2131640"/>
            </a:xfrm>
            <a:prstGeom prst="rect">
              <a:avLst/>
            </a:prstGeom>
          </p:spPr>
        </p:pic>
        <p:sp>
          <p:nvSpPr>
            <p:cNvPr id="8" name="TextBox 7"/>
            <p:cNvSpPr txBox="1"/>
            <p:nvPr/>
          </p:nvSpPr>
          <p:spPr>
            <a:xfrm>
              <a:off x="441325" y="4051207"/>
              <a:ext cx="3720233" cy="449679"/>
            </a:xfrm>
            <a:prstGeom prst="rect">
              <a:avLst/>
            </a:prstGeom>
            <a:ln w="19050" cmpd="sng"/>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1800" dirty="0"/>
                <a:t>Occurrences</a:t>
              </a:r>
              <a:endParaRPr lang="en-US" sz="2700" dirty="0"/>
            </a:p>
          </p:txBody>
        </p:sp>
      </p:grpSp>
      <p:grpSp>
        <p:nvGrpSpPr>
          <p:cNvPr id="9" name="Group 8"/>
          <p:cNvGrpSpPr/>
          <p:nvPr/>
        </p:nvGrpSpPr>
        <p:grpSpPr>
          <a:xfrm>
            <a:off x="7607098" y="2673504"/>
            <a:ext cx="2904055" cy="1920824"/>
            <a:chOff x="4677844" y="1899395"/>
            <a:chExt cx="3693146" cy="2664051"/>
          </a:xfrm>
        </p:grpSpPr>
        <p:pic>
          <p:nvPicPr>
            <p:cNvPr id="10" name="Content Placeholder 3"/>
            <p:cNvPicPr>
              <a:picLocks noChangeAspect="1"/>
            </p:cNvPicPr>
            <p:nvPr/>
          </p:nvPicPr>
          <p:blipFill rotWithShape="1">
            <a:blip r:embed="rId11">
              <a:extLst>
                <a:ext uri="{28A0092B-C50C-407E-A947-70E740481C1C}">
                  <a14:useLocalDpi xmlns:a14="http://schemas.microsoft.com/office/drawing/2010/main" val="0"/>
                </a:ext>
              </a:extLst>
            </a:blip>
            <a:srcRect b="7565"/>
            <a:stretch/>
          </p:blipFill>
          <p:spPr>
            <a:xfrm>
              <a:off x="4677844" y="1899395"/>
              <a:ext cx="3693146" cy="2122535"/>
            </a:xfrm>
            <a:prstGeom prst="rect">
              <a:avLst/>
            </a:prstGeom>
            <a:noFill/>
            <a:ln>
              <a:noFill/>
            </a:ln>
          </p:spPr>
        </p:pic>
        <p:sp>
          <p:nvSpPr>
            <p:cNvPr id="11" name="TextBox 10"/>
            <p:cNvSpPr txBox="1"/>
            <p:nvPr/>
          </p:nvSpPr>
          <p:spPr>
            <a:xfrm>
              <a:off x="4677844" y="4051208"/>
              <a:ext cx="3693146" cy="512238"/>
            </a:xfrm>
            <a:prstGeom prst="rect">
              <a:avLst/>
            </a:prstGeom>
            <a:ln w="19050" cmpd="sng"/>
          </p:spPr>
          <p:style>
            <a:lnRef idx="3">
              <a:schemeClr val="lt1"/>
            </a:lnRef>
            <a:fillRef idx="1">
              <a:schemeClr val="accent4"/>
            </a:fillRef>
            <a:effectRef idx="1">
              <a:schemeClr val="accent4"/>
            </a:effectRef>
            <a:fontRef idx="minor">
              <a:schemeClr val="lt1"/>
            </a:fontRef>
          </p:style>
          <p:txBody>
            <a:bodyPr wrap="square" rtlCol="0">
              <a:spAutoFit/>
            </a:bodyPr>
            <a:lstStyle/>
            <a:p>
              <a:r>
                <a:rPr lang="en-US" sz="1800" dirty="0"/>
                <a:t>Checklists (of taxon names)</a:t>
              </a:r>
            </a:p>
          </p:txBody>
        </p:sp>
      </p:grpSp>
    </p:spTree>
    <p:extLst>
      <p:ext uri="{BB962C8B-B14F-4D97-AF65-F5344CB8AC3E}">
        <p14:creationId xmlns:p14="http://schemas.microsoft.com/office/powerpoint/2010/main" val="148487599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Biodiversity data types – sample data</a:t>
            </a:r>
            <a:endParaRPr lang="en-US" dirty="0"/>
          </a:p>
        </p:txBody>
      </p:sp>
      <p:sp>
        <p:nvSpPr>
          <p:cNvPr id="4" name="Text Placeholder 3"/>
          <p:cNvSpPr>
            <a:spLocks noGrp="1"/>
          </p:cNvSpPr>
          <p:nvPr>
            <p:ph type="body" sz="quarter" idx="10"/>
          </p:nvPr>
        </p:nvSpPr>
        <p:spPr/>
        <p:txBody>
          <a:bodyPr/>
          <a:lstStyle/>
          <a:p>
            <a:r>
              <a:rPr lang="en-US" dirty="0"/>
              <a:t>Slide source: GB23 Nodes Madagascar October </a:t>
            </a:r>
            <a:r>
              <a:rPr lang="en-US" dirty="0" smtClean="0"/>
              <a:t>2015 - </a:t>
            </a:r>
            <a:r>
              <a:rPr lang="en-US" dirty="0" smtClean="0">
                <a:hlinkClick r:id="rId3"/>
              </a:rPr>
              <a:t>http</a:t>
            </a:r>
            <a:r>
              <a:rPr lang="en-US" dirty="0">
                <a:hlinkClick r:id="rId3"/>
              </a:rPr>
              <a:t>://www.gbif.org/newsroom/news/sample-based-</a:t>
            </a:r>
            <a:r>
              <a:rPr lang="en-US" dirty="0" smtClean="0">
                <a:hlinkClick r:id="rId3"/>
              </a:rPr>
              <a:t>data</a:t>
            </a:r>
            <a:r>
              <a:rPr lang="en-US" dirty="0" smtClean="0"/>
              <a:t> </a:t>
            </a:r>
          </a:p>
        </p:txBody>
      </p:sp>
      <p:pic>
        <p:nvPicPr>
          <p:cNvPr id="5" name="Picture 2" descr="RMO"/>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t="1" b="-52862"/>
          <a:stretch/>
        </p:blipFill>
        <p:spPr bwMode="auto">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15875" y="4388465"/>
            <a:ext cx="6891946" cy="520805"/>
          </a:xfrm>
          <a:prstGeom prst="rect">
            <a:avLst/>
          </a:prstGeom>
          <a:ln w="19050" cmpd="sng"/>
        </p:spPr>
        <p:style>
          <a:lnRef idx="3">
            <a:schemeClr val="lt1"/>
          </a:lnRef>
          <a:fillRef idx="1">
            <a:schemeClr val="accent4"/>
          </a:fillRef>
          <a:effectRef idx="1">
            <a:schemeClr val="accent4"/>
          </a:effectRef>
          <a:fontRef idx="minor">
            <a:schemeClr val="lt1"/>
          </a:fontRef>
        </p:style>
        <p:txBody>
          <a:bodyPr wrap="square" lIns="104287" tIns="52144" rIns="104287" bIns="52144" rtlCol="0">
            <a:spAutoFit/>
          </a:bodyPr>
          <a:lstStyle/>
          <a:p>
            <a:r>
              <a:rPr lang="en-US" sz="2700" dirty="0" smtClean="0"/>
              <a:t>Sample data</a:t>
            </a:r>
            <a:endParaRPr lang="en-US" sz="2700" dirty="0"/>
          </a:p>
        </p:txBody>
      </p:sp>
      <p:sp>
        <p:nvSpPr>
          <p:cNvPr id="3" name="Rectangle 2"/>
          <p:cNvSpPr/>
          <p:nvPr/>
        </p:nvSpPr>
        <p:spPr>
          <a:xfrm>
            <a:off x="1613235" y="5659898"/>
            <a:ext cx="7155195" cy="428472"/>
          </a:xfrm>
          <a:prstGeom prst="rect">
            <a:avLst/>
          </a:prstGeom>
        </p:spPr>
        <p:txBody>
          <a:bodyPr wrap="none" lIns="104287" tIns="52144" rIns="104287" bIns="52144">
            <a:spAutoFit/>
          </a:bodyPr>
          <a:lstStyle/>
          <a:p>
            <a:r>
              <a:rPr lang="en-US" dirty="0" smtClean="0"/>
              <a:t>Release and first use of </a:t>
            </a:r>
            <a:r>
              <a:rPr lang="en-US" dirty="0"/>
              <a:t>the </a:t>
            </a:r>
            <a:r>
              <a:rPr lang="en-US" b="1" dirty="0" smtClean="0"/>
              <a:t>Event core </a:t>
            </a:r>
            <a:r>
              <a:rPr lang="en-US" dirty="0" smtClean="0"/>
              <a:t>in March - October 2015</a:t>
            </a:r>
            <a:endParaRPr lang="en-US" dirty="0"/>
          </a:p>
        </p:txBody>
      </p:sp>
    </p:spTree>
    <p:extLst>
      <p:ext uri="{BB962C8B-B14F-4D97-AF65-F5344CB8AC3E}">
        <p14:creationId xmlns:p14="http://schemas.microsoft.com/office/powerpoint/2010/main" val="3021263962"/>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625251"/>
            <a:ext cx="9619774" cy="938092"/>
          </a:xfrm>
        </p:spPr>
        <p:txBody>
          <a:bodyPr/>
          <a:lstStyle/>
          <a:p>
            <a:r>
              <a:rPr lang="en-US" dirty="0" smtClean="0"/>
              <a:t>Event core</a:t>
            </a:r>
            <a:endParaRPr lang="en-US" dirty="0"/>
          </a:p>
        </p:txBody>
      </p:sp>
      <p:sp>
        <p:nvSpPr>
          <p:cNvPr id="3" name="Content Placeholder 2"/>
          <p:cNvSpPr>
            <a:spLocks noGrp="1"/>
          </p:cNvSpPr>
          <p:nvPr>
            <p:ph idx="1"/>
          </p:nvPr>
        </p:nvSpPr>
        <p:spPr/>
        <p:txBody>
          <a:bodyPr>
            <a:normAutofit/>
          </a:bodyPr>
          <a:lstStyle/>
          <a:p>
            <a:r>
              <a:rPr lang="en-US" sz="3400" dirty="0">
                <a:solidFill>
                  <a:srgbClr val="328127"/>
                </a:solidFill>
                <a:latin typeface="Arial" panose="020B0604020202020204" pitchFamily="34" charset="0"/>
                <a:cs typeface="Arial" panose="020B0604020202020204" pitchFamily="34" charset="0"/>
              </a:rPr>
              <a:t>“</a:t>
            </a:r>
            <a:r>
              <a:rPr lang="en-US" sz="3400" i="1" dirty="0">
                <a:solidFill>
                  <a:srgbClr val="328127"/>
                </a:solidFill>
                <a:latin typeface="Arial" panose="020B0604020202020204" pitchFamily="34" charset="0"/>
                <a:cs typeface="Arial" panose="020B0604020202020204" pitchFamily="34" charset="0"/>
              </a:rPr>
              <a:t>Monitoring biodiversity change often requires </a:t>
            </a:r>
            <a:r>
              <a:rPr lang="en-US" sz="3400" b="1" i="1" dirty="0">
                <a:solidFill>
                  <a:srgbClr val="328127"/>
                </a:solidFill>
                <a:latin typeface="Arial" panose="020B0604020202020204" pitchFamily="34" charset="0"/>
                <a:cs typeface="Arial" panose="020B0604020202020204" pitchFamily="34" charset="0"/>
              </a:rPr>
              <a:t>repeated measures at the same place</a:t>
            </a:r>
            <a:r>
              <a:rPr lang="en-US" sz="3400" i="1" dirty="0">
                <a:solidFill>
                  <a:srgbClr val="328127"/>
                </a:solidFill>
                <a:latin typeface="Arial" panose="020B0604020202020204" pitchFamily="34" charset="0"/>
                <a:cs typeface="Arial" panose="020B0604020202020204" pitchFamily="34" charset="0"/>
              </a:rPr>
              <a:t>. This extension will enable data holders publishing through the GBIF network to share population abundance data (including time series population data) and presence/absence data, and also to document the sampling protocol</a:t>
            </a:r>
            <a:r>
              <a:rPr lang="en-US" sz="3400" dirty="0">
                <a:solidFill>
                  <a:srgbClr val="328127"/>
                </a:solidFill>
                <a:latin typeface="Arial" panose="020B0604020202020204" pitchFamily="34" charset="0"/>
                <a:cs typeface="Arial" panose="020B0604020202020204" pitchFamily="34" charset="0"/>
              </a:rPr>
              <a:t>”.</a:t>
            </a:r>
          </a:p>
          <a:p>
            <a:pPr algn="r"/>
            <a:r>
              <a:rPr lang="en-US" sz="2300" i="1" dirty="0">
                <a:solidFill>
                  <a:srgbClr val="328127"/>
                </a:solidFill>
                <a:latin typeface="Arial" panose="020B0604020202020204" pitchFamily="34" charset="0"/>
                <a:cs typeface="Arial" panose="020B0604020202020204" pitchFamily="34" charset="0"/>
              </a:rPr>
              <a:t/>
            </a:r>
            <a:br>
              <a:rPr lang="en-US" sz="2300" i="1" dirty="0">
                <a:solidFill>
                  <a:srgbClr val="328127"/>
                </a:solidFill>
                <a:latin typeface="Arial" panose="020B0604020202020204" pitchFamily="34" charset="0"/>
                <a:cs typeface="Arial" panose="020B0604020202020204" pitchFamily="34" charset="0"/>
              </a:rPr>
            </a:br>
            <a:r>
              <a:rPr lang="en-US" sz="2300" i="1" dirty="0">
                <a:solidFill>
                  <a:srgbClr val="328127"/>
                </a:solidFill>
                <a:latin typeface="Arial" panose="020B0604020202020204" pitchFamily="34" charset="0"/>
                <a:cs typeface="Arial" panose="020B0604020202020204" pitchFamily="34" charset="0"/>
              </a:rPr>
              <a:t>Henrique Pereira, chair of </a:t>
            </a:r>
            <a:r>
              <a:rPr lang="en-US" sz="2300" i="1" dirty="0">
                <a:solidFill>
                  <a:srgbClr val="328127"/>
                </a:solidFill>
                <a:latin typeface="Arial" panose="020B0604020202020204" pitchFamily="34" charset="0"/>
                <a:cs typeface="Arial" panose="020B0604020202020204" pitchFamily="34" charset="0"/>
                <a:hlinkClick r:id="rId3"/>
              </a:rPr>
              <a:t>GEO BON</a:t>
            </a:r>
            <a:endParaRPr lang="en-US" sz="2300" i="1" dirty="0">
              <a:solidFill>
                <a:srgbClr val="328127"/>
              </a:solidFill>
              <a:latin typeface="Arial" panose="020B0604020202020204" pitchFamily="34" charset="0"/>
              <a:cs typeface="Arial" panose="020B0604020202020204" pitchFamily="34" charset="0"/>
            </a:endParaRPr>
          </a:p>
        </p:txBody>
      </p:sp>
      <p:sp>
        <p:nvSpPr>
          <p:cNvPr id="4" name="Rectangle 3"/>
          <p:cNvSpPr/>
          <p:nvPr/>
        </p:nvSpPr>
        <p:spPr>
          <a:xfrm>
            <a:off x="534432" y="7088184"/>
            <a:ext cx="5343525" cy="276999"/>
          </a:xfrm>
          <a:prstGeom prst="rect">
            <a:avLst/>
          </a:prstGeom>
        </p:spPr>
        <p:txBody>
          <a:bodyPr>
            <a:spAutoFit/>
          </a:bodyPr>
          <a:lstStyle/>
          <a:p>
            <a:r>
              <a:rPr lang="en-US" sz="1200" dirty="0"/>
              <a:t>Slide source: GB23 Nodes Madagascar October 2015</a:t>
            </a:r>
          </a:p>
        </p:txBody>
      </p:sp>
    </p:spTree>
    <p:extLst>
      <p:ext uri="{BB962C8B-B14F-4D97-AF65-F5344CB8AC3E}">
        <p14:creationId xmlns:p14="http://schemas.microsoft.com/office/powerpoint/2010/main" val="4123971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439638"/>
            <a:ext cx="9619774" cy="875512"/>
          </a:xfrm>
        </p:spPr>
        <p:txBody>
          <a:bodyPr>
            <a:normAutofit/>
          </a:bodyPr>
          <a:lstStyle/>
          <a:p>
            <a:r>
              <a:rPr lang="en-US" dirty="0" smtClean="0"/>
              <a:t>Extensions</a:t>
            </a:r>
            <a:endParaRPr lang="en-US" dirty="0"/>
          </a:p>
        </p:txBody>
      </p:sp>
      <p:sp>
        <p:nvSpPr>
          <p:cNvPr id="3" name="Content Placeholder 2"/>
          <p:cNvSpPr>
            <a:spLocks noGrp="1"/>
          </p:cNvSpPr>
          <p:nvPr>
            <p:ph idx="1"/>
          </p:nvPr>
        </p:nvSpPr>
        <p:spPr>
          <a:xfrm>
            <a:off x="437976" y="1444298"/>
            <a:ext cx="9619774" cy="5311503"/>
          </a:xfrm>
        </p:spPr>
        <p:txBody>
          <a:bodyPr>
            <a:normAutofit/>
          </a:bodyPr>
          <a:lstStyle/>
          <a:p>
            <a:r>
              <a:rPr lang="en-US" dirty="0" smtClean="0"/>
              <a:t>Darwin Core does </a:t>
            </a:r>
            <a:r>
              <a:rPr lang="en-US" dirty="0"/>
              <a:t>not provide </a:t>
            </a:r>
            <a:r>
              <a:rPr lang="en-US" dirty="0" smtClean="0"/>
              <a:t>terms for </a:t>
            </a:r>
            <a:r>
              <a:rPr lang="en-US" dirty="0"/>
              <a:t>every possible type of data</a:t>
            </a:r>
            <a:r>
              <a:rPr lang="en-US" dirty="0" smtClean="0"/>
              <a:t>.</a:t>
            </a:r>
            <a:endParaRPr lang="en-US" sz="2500" dirty="0">
              <a:solidFill>
                <a:schemeClr val="accent5"/>
              </a:solidFill>
              <a:effectLst>
                <a:outerShdw blurRad="38100" dist="38100" dir="2700000" algn="tl">
                  <a:srgbClr val="000000">
                    <a:alpha val="43137"/>
                  </a:srgbClr>
                </a:outerShdw>
              </a:effectLst>
            </a:endParaRPr>
          </a:p>
          <a:p>
            <a:pPr lvl="1"/>
            <a:r>
              <a:rPr lang="en-US" dirty="0"/>
              <a:t>22 </a:t>
            </a:r>
            <a:r>
              <a:rPr lang="en-US" dirty="0" smtClean="0"/>
              <a:t>registered extensions (for Darwin Core Archive format)</a:t>
            </a:r>
            <a:endParaRPr lang="en-US" dirty="0"/>
          </a:p>
          <a:p>
            <a:pPr lvl="2">
              <a:buNone/>
            </a:pPr>
            <a:endParaRPr lang="en-US" sz="2500" dirty="0"/>
          </a:p>
          <a:p>
            <a:r>
              <a:rPr lang="en-US" dirty="0" smtClean="0"/>
              <a:t>Examples</a:t>
            </a:r>
          </a:p>
          <a:p>
            <a:pPr lvl="1"/>
            <a:r>
              <a:rPr lang="en-US" dirty="0" smtClean="0"/>
              <a:t>Darwin </a:t>
            </a:r>
            <a:r>
              <a:rPr lang="en-US" dirty="0"/>
              <a:t>Core Identification </a:t>
            </a:r>
            <a:r>
              <a:rPr lang="en-US" dirty="0" smtClean="0"/>
              <a:t>History</a:t>
            </a:r>
          </a:p>
          <a:p>
            <a:pPr lvl="1"/>
            <a:r>
              <a:rPr lang="en-US" dirty="0" smtClean="0"/>
              <a:t>Darwin Core Measurement or Facts</a:t>
            </a:r>
          </a:p>
          <a:p>
            <a:pPr lvl="1"/>
            <a:r>
              <a:rPr lang="en-US" dirty="0"/>
              <a:t>Audubon Media Description (aka Audubon Core)</a:t>
            </a:r>
          </a:p>
          <a:p>
            <a:pPr lvl="1"/>
            <a:r>
              <a:rPr lang="en-US" dirty="0" smtClean="0"/>
              <a:t>Darwin Core extension for germplasm genebanks</a:t>
            </a:r>
            <a:endParaRPr lang="en-US" dirty="0"/>
          </a:p>
        </p:txBody>
      </p:sp>
      <p:sp>
        <p:nvSpPr>
          <p:cNvPr id="4" name="Text Placeholder 3"/>
          <p:cNvSpPr>
            <a:spLocks noGrp="1"/>
          </p:cNvSpPr>
          <p:nvPr>
            <p:ph type="body" sz="quarter" idx="10"/>
          </p:nvPr>
        </p:nvSpPr>
        <p:spPr>
          <a:xfrm>
            <a:off x="322382" y="7065676"/>
            <a:ext cx="8606593" cy="422495"/>
          </a:xfrm>
        </p:spPr>
        <p:txBody>
          <a:bodyPr/>
          <a:lstStyle/>
          <a:p>
            <a:r>
              <a:rPr lang="en-US" dirty="0"/>
              <a:t>Slide source: GB23 Nodes Madagascar October 2015 &amp; iDigBio Florida January </a:t>
            </a:r>
            <a:r>
              <a:rPr lang="en-US" dirty="0" smtClean="0"/>
              <a:t>2015 </a:t>
            </a:r>
            <a:r>
              <a:rPr lang="en-US" dirty="0" smtClean="0">
                <a:solidFill>
                  <a:srgbClr val="000000"/>
                </a:solidFill>
                <a:hlinkClick r:id="rId3"/>
              </a:rPr>
              <a:t>- http</a:t>
            </a:r>
            <a:r>
              <a:rPr lang="en-US" dirty="0">
                <a:solidFill>
                  <a:srgbClr val="000000"/>
                </a:solidFill>
                <a:hlinkClick r:id="rId3"/>
              </a:rPr>
              <a:t>://rs.gbif.org/extension</a:t>
            </a:r>
            <a:r>
              <a:rPr lang="en-US" dirty="0" smtClean="0">
                <a:solidFill>
                  <a:srgbClr val="000000"/>
                </a:solidFill>
                <a:hlinkClick r:id="rId3"/>
              </a:rPr>
              <a:t>/</a:t>
            </a:r>
            <a:r>
              <a:rPr lang="en-US" dirty="0" smtClean="0">
                <a:solidFill>
                  <a:srgbClr val="000000"/>
                </a:solidFill>
              </a:rPr>
              <a:t>  -  </a:t>
            </a:r>
            <a:r>
              <a:rPr lang="en-US" dirty="0" smtClean="0">
                <a:solidFill>
                  <a:srgbClr val="000000"/>
                </a:solidFill>
                <a:hlinkClick r:id="rId4"/>
              </a:rPr>
              <a:t>http</a:t>
            </a:r>
            <a:r>
              <a:rPr lang="en-US" dirty="0">
                <a:solidFill>
                  <a:srgbClr val="000000"/>
                </a:solidFill>
                <a:hlinkClick r:id="rId4"/>
              </a:rPr>
              <a:t>://tools.gbif.org/dwca-validator/</a:t>
            </a:r>
            <a:r>
              <a:rPr lang="en-US" dirty="0" smtClean="0">
                <a:solidFill>
                  <a:srgbClr val="000000"/>
                </a:solidFill>
                <a:hlinkClick r:id="rId4"/>
              </a:rPr>
              <a:t>extensions.do</a:t>
            </a:r>
            <a:r>
              <a:rPr lang="en-US" dirty="0" smtClean="0">
                <a:solidFill>
                  <a:srgbClr val="000000"/>
                </a:solidFill>
              </a:rPr>
              <a:t> </a:t>
            </a:r>
            <a:endParaRPr lang="en-US" dirty="0">
              <a:solidFill>
                <a:srgbClr val="000000"/>
              </a:solidFill>
            </a:endParaRPr>
          </a:p>
        </p:txBody>
      </p:sp>
    </p:spTree>
    <p:extLst>
      <p:ext uri="{BB962C8B-B14F-4D97-AF65-F5344CB8AC3E}">
        <p14:creationId xmlns:p14="http://schemas.microsoft.com/office/powerpoint/2010/main" val="3817839644"/>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descr="Screen Shot 2012-05-30 at 1.49.57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073255" y="84887"/>
            <a:ext cx="4514168" cy="73910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itle 1"/>
          <p:cNvSpPr>
            <a:spLocks noGrp="1"/>
          </p:cNvSpPr>
          <p:nvPr>
            <p:ph type="title"/>
          </p:nvPr>
        </p:nvSpPr>
        <p:spPr>
          <a:xfrm>
            <a:off x="383022" y="396952"/>
            <a:ext cx="6966556" cy="1247825"/>
          </a:xfrm>
        </p:spPr>
        <p:txBody>
          <a:bodyPr>
            <a:normAutofit fontScale="90000"/>
          </a:bodyPr>
          <a:lstStyle/>
          <a:p>
            <a:pPr>
              <a:defRPr/>
            </a:pPr>
            <a:r>
              <a:rPr lang="en-US" sz="4100" dirty="0">
                <a:latin typeface="Arial" charset="0"/>
                <a:ea typeface="ＭＳ Ｐゴシック" charset="0"/>
              </a:rPr>
              <a:t>Darwin Core Archive extensions</a:t>
            </a:r>
          </a:p>
        </p:txBody>
      </p:sp>
      <p:sp>
        <p:nvSpPr>
          <p:cNvPr id="36865" name="Content Placeholder 2"/>
          <p:cNvSpPr>
            <a:spLocks noGrp="1"/>
          </p:cNvSpPr>
          <p:nvPr>
            <p:ph idx="1"/>
          </p:nvPr>
        </p:nvSpPr>
        <p:spPr>
          <a:xfrm>
            <a:off x="731135" y="2123636"/>
            <a:ext cx="5858500" cy="4638015"/>
          </a:xfrm>
        </p:spPr>
        <p:txBody>
          <a:bodyPr/>
          <a:lstStyle/>
          <a:p>
            <a:pPr>
              <a:buFontTx/>
              <a:buChar char="•"/>
            </a:pPr>
            <a:r>
              <a:rPr lang="en-US" sz="2300" dirty="0">
                <a:latin typeface="Arial" charset="0"/>
                <a:ea typeface="ＭＳ Ｐゴシック" charset="0"/>
              </a:rPr>
              <a:t>Global Names Architecture (GNA)</a:t>
            </a:r>
          </a:p>
          <a:p>
            <a:pPr>
              <a:buFontTx/>
              <a:buChar char="•"/>
            </a:pPr>
            <a:r>
              <a:rPr lang="en-US" sz="2300" dirty="0">
                <a:latin typeface="Arial" charset="0"/>
                <a:ea typeface="ＭＳ Ｐゴシック" charset="0"/>
              </a:rPr>
              <a:t>Audubon Core (multimedia)</a:t>
            </a:r>
          </a:p>
          <a:p>
            <a:pPr>
              <a:buFontTx/>
              <a:buChar char="•"/>
            </a:pPr>
            <a:r>
              <a:rPr lang="en-US" sz="2300" dirty="0">
                <a:latin typeface="Arial" charset="0"/>
                <a:ea typeface="ＭＳ Ｐゴシック" charset="0"/>
              </a:rPr>
              <a:t>Invasive species (GISIN)</a:t>
            </a:r>
          </a:p>
          <a:p>
            <a:pPr>
              <a:buFontTx/>
              <a:buChar char="•"/>
            </a:pPr>
            <a:r>
              <a:rPr lang="en-US" sz="2300" dirty="0">
                <a:latin typeface="Arial" charset="0"/>
                <a:ea typeface="ＭＳ Ｐゴシック" charset="0"/>
              </a:rPr>
              <a:t>Genetic Resources (Germplasm)</a:t>
            </a:r>
          </a:p>
          <a:p>
            <a:pPr>
              <a:buFontTx/>
              <a:buChar char="•"/>
            </a:pPr>
            <a:r>
              <a:rPr lang="en-US" sz="2300" dirty="0">
                <a:latin typeface="Arial" charset="0"/>
                <a:ea typeface="ＭＳ Ｐゴシック" charset="0"/>
              </a:rPr>
              <a:t>EOL species profile</a:t>
            </a:r>
          </a:p>
          <a:p>
            <a:pPr>
              <a:buFontTx/>
              <a:buChar char="•"/>
            </a:pPr>
            <a:r>
              <a:rPr lang="en-US" sz="2300" dirty="0">
                <a:latin typeface="Arial" charset="0"/>
                <a:ea typeface="ＭＳ Ｐゴシック" charset="0"/>
              </a:rPr>
              <a:t>Taxonomic Concept Schema (TCS)</a:t>
            </a:r>
          </a:p>
          <a:p>
            <a:pPr>
              <a:buFontTx/>
              <a:buChar char="•"/>
            </a:pPr>
            <a:r>
              <a:rPr lang="en-US" sz="2300" dirty="0">
                <a:latin typeface="Arial" charset="0"/>
                <a:ea typeface="ＭＳ Ｐゴシック" charset="0"/>
              </a:rPr>
              <a:t>Genomics Standards Consortium (GSC)</a:t>
            </a:r>
          </a:p>
          <a:p>
            <a:pPr>
              <a:buFontTx/>
              <a:buChar char="•"/>
            </a:pPr>
            <a:r>
              <a:rPr lang="en-US" sz="2300" dirty="0">
                <a:latin typeface="Arial" charset="0"/>
                <a:ea typeface="ＭＳ Ｐゴシック" charset="0"/>
              </a:rPr>
              <a:t>Meta-</a:t>
            </a:r>
            <a:r>
              <a:rPr lang="en-US" sz="2300" dirty="0" smtClean="0">
                <a:latin typeface="Arial" charset="0"/>
                <a:ea typeface="ＭＳ Ｐゴシック" charset="0"/>
              </a:rPr>
              <a:t>genomics</a:t>
            </a:r>
            <a:endParaRPr lang="en-US" sz="2300" dirty="0">
              <a:latin typeface="Arial" charset="0"/>
              <a:ea typeface="ＭＳ Ｐゴシック" charset="0"/>
            </a:endParaRPr>
          </a:p>
          <a:p>
            <a:pPr>
              <a:buFontTx/>
              <a:buChar char="•"/>
            </a:pPr>
            <a:r>
              <a:rPr lang="en-US" sz="2300" dirty="0" smtClean="0">
                <a:latin typeface="Arial" charset="0"/>
                <a:ea typeface="ＭＳ Ｐゴシック" charset="0"/>
              </a:rPr>
              <a:t>ABCD</a:t>
            </a:r>
            <a:endParaRPr lang="en-US" sz="2300" dirty="0">
              <a:latin typeface="Arial" charset="0"/>
              <a:ea typeface="ＭＳ Ｐゴシック" charset="0"/>
            </a:endParaRPr>
          </a:p>
          <a:p>
            <a:pPr>
              <a:buFontTx/>
              <a:buChar char="•"/>
            </a:pPr>
            <a:r>
              <a:rPr lang="en-US" sz="2300" dirty="0">
                <a:latin typeface="Arial" charset="0"/>
                <a:ea typeface="ＭＳ Ｐゴシック" charset="0"/>
              </a:rPr>
              <a:t>…</a:t>
            </a:r>
          </a:p>
          <a:p>
            <a:pPr>
              <a:buFontTx/>
              <a:buChar char="•"/>
            </a:pPr>
            <a:endParaRPr lang="en-US" sz="2300" dirty="0">
              <a:latin typeface="Arial" charset="0"/>
              <a:ea typeface="ＭＳ Ｐゴシック" charset="0"/>
            </a:endParaRPr>
          </a:p>
        </p:txBody>
      </p:sp>
    </p:spTree>
    <p:extLst>
      <p:ext uri="{BB962C8B-B14F-4D97-AF65-F5344CB8AC3E}">
        <p14:creationId xmlns:p14="http://schemas.microsoft.com/office/powerpoint/2010/main" val="2027777260"/>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4" descr="Screen Shot 2012-05-30 at 1.53.31 PM.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004812" y="84886"/>
            <a:ext cx="5602822" cy="7392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0" name="Content Placeholder 2"/>
          <p:cNvSpPr>
            <a:spLocks noGrp="1"/>
          </p:cNvSpPr>
          <p:nvPr>
            <p:ph idx="1"/>
          </p:nvPr>
        </p:nvSpPr>
        <p:spPr>
          <a:xfrm>
            <a:off x="719999" y="1759287"/>
            <a:ext cx="4901490" cy="5475873"/>
          </a:xfrm>
        </p:spPr>
        <p:txBody>
          <a:bodyPr>
            <a:normAutofit lnSpcReduction="10000"/>
          </a:bodyPr>
          <a:lstStyle/>
          <a:p>
            <a:pPr>
              <a:buFontTx/>
              <a:buChar char="•"/>
            </a:pPr>
            <a:r>
              <a:rPr lang="en-US" sz="2300" dirty="0">
                <a:latin typeface="Arial" charset="0"/>
                <a:ea typeface="ＭＳ Ｐゴシック" charset="0"/>
              </a:rPr>
              <a:t>Country codes</a:t>
            </a:r>
          </a:p>
          <a:p>
            <a:pPr>
              <a:buFontTx/>
              <a:buChar char="•"/>
            </a:pPr>
            <a:r>
              <a:rPr lang="en-US" sz="2300" dirty="0">
                <a:latin typeface="Arial" charset="0"/>
                <a:ea typeface="ＭＳ Ｐゴシック" charset="0"/>
              </a:rPr>
              <a:t>Language</a:t>
            </a:r>
          </a:p>
          <a:p>
            <a:pPr>
              <a:buFontTx/>
              <a:buChar char="•"/>
            </a:pPr>
            <a:r>
              <a:rPr lang="en-US" sz="2300" dirty="0">
                <a:latin typeface="Arial" charset="0"/>
                <a:ea typeface="ＭＳ Ｐゴシック" charset="0"/>
              </a:rPr>
              <a:t>Basis of record</a:t>
            </a:r>
          </a:p>
          <a:p>
            <a:pPr>
              <a:buFontTx/>
              <a:buChar char="•"/>
            </a:pPr>
            <a:r>
              <a:rPr lang="en-US" sz="2300" dirty="0">
                <a:latin typeface="Arial" charset="0"/>
                <a:ea typeface="ＭＳ Ｐゴシック" charset="0"/>
              </a:rPr>
              <a:t>Taxonomic rank</a:t>
            </a:r>
          </a:p>
          <a:p>
            <a:pPr>
              <a:buFontTx/>
              <a:buChar char="•"/>
            </a:pPr>
            <a:r>
              <a:rPr lang="en-US" sz="2300" dirty="0">
                <a:latin typeface="Arial" charset="0"/>
                <a:ea typeface="ＭＳ Ｐゴシック" charset="0"/>
              </a:rPr>
              <a:t>Nomenclatural status</a:t>
            </a:r>
          </a:p>
          <a:p>
            <a:pPr>
              <a:buFontTx/>
              <a:buChar char="•"/>
            </a:pPr>
            <a:r>
              <a:rPr lang="en-US" sz="2300" dirty="0">
                <a:latin typeface="Arial" charset="0"/>
                <a:ea typeface="ＭＳ Ｐゴシック" charset="0"/>
              </a:rPr>
              <a:t>Life form </a:t>
            </a:r>
          </a:p>
          <a:p>
            <a:pPr>
              <a:buFontTx/>
              <a:buChar char="•"/>
            </a:pPr>
            <a:r>
              <a:rPr lang="en-US" sz="2300" dirty="0">
                <a:latin typeface="Arial" charset="0"/>
                <a:ea typeface="ＭＳ Ｐゴシック" charset="0"/>
              </a:rPr>
              <a:t>Life stage</a:t>
            </a:r>
          </a:p>
          <a:p>
            <a:pPr>
              <a:buFontTx/>
              <a:buChar char="•"/>
            </a:pPr>
            <a:r>
              <a:rPr lang="en-US" sz="2300" dirty="0">
                <a:latin typeface="Arial" charset="0"/>
                <a:ea typeface="ＭＳ Ｐゴシック" charset="0"/>
              </a:rPr>
              <a:t>Geological time periods</a:t>
            </a:r>
          </a:p>
          <a:p>
            <a:pPr lvl="1">
              <a:buFontTx/>
              <a:buChar char="•"/>
            </a:pPr>
            <a:r>
              <a:rPr lang="en-US" sz="2100" dirty="0" err="1">
                <a:latin typeface="Arial" charset="0"/>
                <a:ea typeface="ＭＳ Ｐゴシック" charset="0"/>
                <a:cs typeface="ＭＳ Ｐゴシック" charset="0"/>
              </a:rPr>
              <a:t>chronostratigraphy</a:t>
            </a:r>
            <a:endParaRPr lang="en-US" sz="2100" dirty="0">
              <a:latin typeface="Arial" charset="0"/>
              <a:ea typeface="ＭＳ Ｐゴシック" charset="0"/>
              <a:cs typeface="ＭＳ Ｐゴシック" charset="0"/>
            </a:endParaRPr>
          </a:p>
          <a:p>
            <a:pPr lvl="1">
              <a:buFontTx/>
              <a:buChar char="•"/>
            </a:pPr>
            <a:r>
              <a:rPr lang="en-US" sz="2100" dirty="0" err="1">
                <a:latin typeface="Arial" charset="0"/>
                <a:ea typeface="ＭＳ Ｐゴシック" charset="0"/>
                <a:cs typeface="ＭＳ Ｐゴシック" charset="0"/>
              </a:rPr>
              <a:t>magnetostratigraphy</a:t>
            </a:r>
            <a:endParaRPr lang="en-US" sz="2100" dirty="0">
              <a:latin typeface="Arial" charset="0"/>
              <a:ea typeface="ＭＳ Ｐゴシック" charset="0"/>
              <a:cs typeface="ＭＳ Ｐゴシック" charset="0"/>
            </a:endParaRPr>
          </a:p>
          <a:p>
            <a:pPr>
              <a:buFontTx/>
              <a:buChar char="•"/>
            </a:pPr>
            <a:r>
              <a:rPr lang="en-US" sz="2300" dirty="0">
                <a:latin typeface="Arial" charset="0"/>
                <a:ea typeface="ＭＳ Ｐゴシック" charset="0"/>
              </a:rPr>
              <a:t>Species interactions</a:t>
            </a:r>
          </a:p>
          <a:p>
            <a:pPr lvl="1">
              <a:buFontTx/>
              <a:buChar char="•"/>
            </a:pPr>
            <a:r>
              <a:rPr lang="en-US" sz="2100" dirty="0">
                <a:latin typeface="Arial" charset="0"/>
                <a:ea typeface="ＭＳ Ｐゴシック" charset="0"/>
              </a:rPr>
              <a:t>saproxylic interactions</a:t>
            </a:r>
          </a:p>
          <a:p>
            <a:pPr lvl="1">
              <a:buFontTx/>
              <a:buChar char="•"/>
            </a:pPr>
            <a:r>
              <a:rPr lang="en-US" sz="2100" dirty="0">
                <a:latin typeface="Arial" charset="0"/>
                <a:ea typeface="ＭＳ Ｐゴシック" charset="0"/>
              </a:rPr>
              <a:t>pollinators</a:t>
            </a:r>
          </a:p>
          <a:p>
            <a:pPr>
              <a:buFontTx/>
              <a:buChar char="•"/>
            </a:pPr>
            <a:r>
              <a:rPr lang="en-US" sz="2300" dirty="0">
                <a:latin typeface="Arial" charset="0"/>
                <a:ea typeface="ＭＳ Ｐゴシック" charset="0"/>
              </a:rPr>
              <a:t>…</a:t>
            </a:r>
          </a:p>
        </p:txBody>
      </p:sp>
      <p:sp>
        <p:nvSpPr>
          <p:cNvPr id="35843" name="Title 1"/>
          <p:cNvSpPr>
            <a:spLocks noGrp="1"/>
          </p:cNvSpPr>
          <p:nvPr>
            <p:ph type="title"/>
          </p:nvPr>
        </p:nvSpPr>
        <p:spPr>
          <a:xfrm>
            <a:off x="402691" y="276459"/>
            <a:ext cx="5989152" cy="1146546"/>
          </a:xfrm>
        </p:spPr>
        <p:txBody>
          <a:bodyPr>
            <a:normAutofit fontScale="90000"/>
          </a:bodyPr>
          <a:lstStyle/>
          <a:p>
            <a:pPr>
              <a:defRPr/>
            </a:pPr>
            <a:r>
              <a:rPr lang="en-US" sz="4100" dirty="0">
                <a:latin typeface="Arial" charset="0"/>
                <a:ea typeface="ＭＳ Ｐゴシック" charset="0"/>
              </a:rPr>
              <a:t>Controlled value vocabularies</a:t>
            </a:r>
          </a:p>
        </p:txBody>
      </p:sp>
    </p:spTree>
    <p:extLst>
      <p:ext uri="{BB962C8B-B14F-4D97-AF65-F5344CB8AC3E}">
        <p14:creationId xmlns:p14="http://schemas.microsoft.com/office/powerpoint/2010/main" val="3568997282"/>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val 2"/>
          <p:cNvSpPr/>
          <p:nvPr/>
        </p:nvSpPr>
        <p:spPr>
          <a:xfrm>
            <a:off x="2038759" y="2956254"/>
            <a:ext cx="2444531" cy="2029625"/>
          </a:xfrm>
          <a:prstGeom prst="ellipse">
            <a:avLst/>
          </a:prstGeom>
        </p:spPr>
        <p:style>
          <a:lnRef idx="1">
            <a:schemeClr val="accent3"/>
          </a:lnRef>
          <a:fillRef idx="3">
            <a:schemeClr val="accent3"/>
          </a:fillRef>
          <a:effectRef idx="2">
            <a:schemeClr val="accent3"/>
          </a:effectRef>
          <a:fontRef idx="minor">
            <a:schemeClr val="lt1"/>
          </a:fontRef>
        </p:style>
        <p:txBody>
          <a:bodyPr lIns="104287" tIns="52144" rIns="104287" bIns="52144" rtlCol="0" anchor="ctr"/>
          <a:lstStyle/>
          <a:p>
            <a:pPr algn="ctr"/>
            <a:endParaRPr lang="en-US"/>
          </a:p>
        </p:txBody>
      </p:sp>
      <p:sp>
        <p:nvSpPr>
          <p:cNvPr id="2" name="Title 1"/>
          <p:cNvSpPr>
            <a:spLocks noGrp="1"/>
          </p:cNvSpPr>
          <p:nvPr>
            <p:ph type="title"/>
          </p:nvPr>
        </p:nvSpPr>
        <p:spPr/>
        <p:txBody>
          <a:bodyPr/>
          <a:lstStyle/>
          <a:p>
            <a:r>
              <a:rPr lang="en-US" dirty="0" smtClean="0"/>
              <a:t>Star schema example - occurrence</a:t>
            </a:r>
            <a:endParaRPr lang="en-US" dirty="0"/>
          </a:p>
        </p:txBody>
      </p:sp>
      <p:sp>
        <p:nvSpPr>
          <p:cNvPr id="4" name="Text Placeholder 3"/>
          <p:cNvSpPr>
            <a:spLocks noGrp="1"/>
          </p:cNvSpPr>
          <p:nvPr>
            <p:ph type="body" sz="quarter" idx="10"/>
          </p:nvPr>
        </p:nvSpPr>
        <p:spPr/>
        <p:txBody>
          <a:bodyPr/>
          <a:lstStyle/>
          <a:p>
            <a:r>
              <a:rPr lang="en-US" dirty="0"/>
              <a:t>Slide source: GB23 Nodes Madagascar October 2015 &amp; iDigBio Florida January 2015</a:t>
            </a:r>
          </a:p>
        </p:txBody>
      </p:sp>
      <p:grpSp>
        <p:nvGrpSpPr>
          <p:cNvPr id="27" name="Group 26"/>
          <p:cNvGrpSpPr/>
          <p:nvPr/>
        </p:nvGrpSpPr>
        <p:grpSpPr>
          <a:xfrm>
            <a:off x="561553" y="784056"/>
            <a:ext cx="9877218" cy="6100282"/>
            <a:chOff x="480402" y="1047187"/>
            <a:chExt cx="8449840" cy="5531742"/>
          </a:xfrm>
        </p:grpSpPr>
        <p:sp>
          <p:nvSpPr>
            <p:cNvPr id="5" name="Rectangle 4"/>
            <p:cNvSpPr/>
            <p:nvPr/>
          </p:nvSpPr>
          <p:spPr>
            <a:xfrm>
              <a:off x="4302049" y="4760466"/>
              <a:ext cx="753858" cy="376774"/>
            </a:xfrm>
            <a:prstGeom prst="rect">
              <a:avLst/>
            </a:prstGeom>
          </p:spPr>
          <p:txBody>
            <a:bodyPr wrap="none">
              <a:spAutoFit/>
            </a:bodyPr>
            <a:lstStyle/>
            <a:p>
              <a:r>
                <a:rPr lang="en-GB" kern="0" dirty="0" smtClean="0">
                  <a:solidFill>
                    <a:schemeClr val="accent2">
                      <a:lumMod val="75000"/>
                    </a:schemeClr>
                  </a:solidFill>
                </a:rPr>
                <a:t>Media</a:t>
              </a:r>
              <a:endParaRPr lang="en-GB" dirty="0">
                <a:solidFill>
                  <a:schemeClr val="accent2">
                    <a:lumMod val="75000"/>
                  </a:schemeClr>
                </a:solidFill>
              </a:endParaRPr>
            </a:p>
          </p:txBody>
        </p:sp>
        <p:cxnSp>
          <p:nvCxnSpPr>
            <p:cNvPr id="6" name="Straight Connector 5"/>
            <p:cNvCxnSpPr/>
            <p:nvPr/>
          </p:nvCxnSpPr>
          <p:spPr>
            <a:xfrm flipH="1">
              <a:off x="1346559" y="3785106"/>
              <a:ext cx="1129408" cy="739916"/>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flipV="1">
              <a:off x="2905425" y="3668010"/>
              <a:ext cx="1634081" cy="58562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V="1">
              <a:off x="2707461" y="4027423"/>
              <a:ext cx="0" cy="1471708"/>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9" name="Straight Connector 8"/>
            <p:cNvCxnSpPr>
              <a:stCxn id="12" idx="2"/>
            </p:cNvCxnSpPr>
            <p:nvPr/>
          </p:nvCxnSpPr>
          <p:spPr>
            <a:xfrm>
              <a:off x="2689703" y="2566691"/>
              <a:ext cx="169422" cy="875111"/>
            </a:xfrm>
            <a:prstGeom prst="line">
              <a:avLst/>
            </a:prstGeom>
            <a:ln>
              <a:prstDash val="dash"/>
            </a:ln>
          </p:spPr>
          <p:style>
            <a:lnRef idx="2">
              <a:schemeClr val="accent1"/>
            </a:lnRef>
            <a:fillRef idx="0">
              <a:schemeClr val="accent1"/>
            </a:fillRef>
            <a:effectRef idx="1">
              <a:schemeClr val="accent1"/>
            </a:effectRef>
            <a:fontRef idx="minor">
              <a:schemeClr val="tx1"/>
            </a:fontRef>
          </p:style>
        </p:cxnSp>
        <p:pic>
          <p:nvPicPr>
            <p:cNvPr id="10" name="Picture 9" descr="text_xml.png"/>
            <p:cNvPicPr>
              <a:picLocks noChangeAspect="1"/>
            </p:cNvPicPr>
            <p:nvPr/>
          </p:nvPicPr>
          <p:blipFill>
            <a:blip r:embed="rId3"/>
            <a:stretch>
              <a:fillRect/>
            </a:stretch>
          </p:blipFill>
          <p:spPr>
            <a:xfrm>
              <a:off x="5888852" y="2015530"/>
              <a:ext cx="1300593" cy="1300593"/>
            </a:xfrm>
            <a:prstGeom prst="rect">
              <a:avLst/>
            </a:prstGeom>
          </p:spPr>
        </p:pic>
        <p:pic>
          <p:nvPicPr>
            <p:cNvPr id="11" name="Picture 10" descr="spreadsheet.png"/>
            <p:cNvPicPr>
              <a:picLocks noChangeAspect="1"/>
            </p:cNvPicPr>
            <p:nvPr/>
          </p:nvPicPr>
          <p:blipFill>
            <a:blip r:embed="rId4"/>
            <a:stretch>
              <a:fillRect/>
            </a:stretch>
          </p:blipFill>
          <p:spPr>
            <a:xfrm>
              <a:off x="2202023" y="5262256"/>
              <a:ext cx="975360" cy="975360"/>
            </a:xfrm>
            <a:prstGeom prst="rect">
              <a:avLst/>
            </a:prstGeom>
          </p:spPr>
        </p:pic>
        <p:pic>
          <p:nvPicPr>
            <p:cNvPr id="12" name="Picture 11" descr="spreadsheet.png"/>
            <p:cNvPicPr>
              <a:picLocks noChangeAspect="1"/>
            </p:cNvPicPr>
            <p:nvPr/>
          </p:nvPicPr>
          <p:blipFill>
            <a:blip r:embed="rId4"/>
            <a:stretch>
              <a:fillRect/>
            </a:stretch>
          </p:blipFill>
          <p:spPr>
            <a:xfrm>
              <a:off x="2202023" y="1591331"/>
              <a:ext cx="975360" cy="975360"/>
            </a:xfrm>
            <a:prstGeom prst="rect">
              <a:avLst/>
            </a:prstGeom>
          </p:spPr>
        </p:pic>
        <p:pic>
          <p:nvPicPr>
            <p:cNvPr id="13" name="Picture 12" descr="spreadsheet.png"/>
            <p:cNvPicPr>
              <a:picLocks noChangeAspect="1"/>
            </p:cNvPicPr>
            <p:nvPr/>
          </p:nvPicPr>
          <p:blipFill>
            <a:blip r:embed="rId4"/>
            <a:stretch>
              <a:fillRect/>
            </a:stretch>
          </p:blipFill>
          <p:spPr>
            <a:xfrm>
              <a:off x="2202023" y="3181806"/>
              <a:ext cx="975360" cy="975360"/>
            </a:xfrm>
            <a:prstGeom prst="rect">
              <a:avLst/>
            </a:prstGeom>
          </p:spPr>
        </p:pic>
        <p:sp>
          <p:nvSpPr>
            <p:cNvPr id="14" name="Rectangle 13"/>
            <p:cNvSpPr/>
            <p:nvPr/>
          </p:nvSpPr>
          <p:spPr>
            <a:xfrm>
              <a:off x="1871432" y="4253630"/>
              <a:ext cx="1963968" cy="404684"/>
            </a:xfrm>
            <a:prstGeom prst="rect">
              <a:avLst/>
            </a:prstGeom>
          </p:spPr>
          <p:txBody>
            <a:bodyPr wrap="square">
              <a:spAutoFit/>
            </a:bodyPr>
            <a:lstStyle/>
            <a:p>
              <a:r>
                <a:rPr lang="en-GB" sz="2300" b="1" kern="0" dirty="0">
                  <a:solidFill>
                    <a:schemeClr val="accent2">
                      <a:lumMod val="75000"/>
                    </a:schemeClr>
                  </a:solidFill>
                </a:rPr>
                <a:t>Occurrence Core</a:t>
              </a:r>
              <a:endParaRPr lang="en-GB" sz="2300" b="1" dirty="0">
                <a:solidFill>
                  <a:schemeClr val="accent2">
                    <a:lumMod val="75000"/>
                  </a:schemeClr>
                </a:solidFill>
              </a:endParaRPr>
            </a:p>
          </p:txBody>
        </p:sp>
        <p:pic>
          <p:nvPicPr>
            <p:cNvPr id="15" name="Picture 14" descr="spreadsheet.png"/>
            <p:cNvPicPr>
              <a:picLocks noChangeAspect="1"/>
            </p:cNvPicPr>
            <p:nvPr/>
          </p:nvPicPr>
          <p:blipFill>
            <a:blip r:embed="rId4"/>
            <a:stretch>
              <a:fillRect/>
            </a:stretch>
          </p:blipFill>
          <p:spPr>
            <a:xfrm>
              <a:off x="4259575" y="3785106"/>
              <a:ext cx="975360" cy="975360"/>
            </a:xfrm>
            <a:prstGeom prst="rect">
              <a:avLst/>
            </a:prstGeom>
          </p:spPr>
        </p:pic>
        <p:sp>
          <p:nvSpPr>
            <p:cNvPr id="16" name="Rectangle 15"/>
            <p:cNvSpPr/>
            <p:nvPr/>
          </p:nvSpPr>
          <p:spPr>
            <a:xfrm>
              <a:off x="2020844" y="2639139"/>
              <a:ext cx="1515356" cy="376774"/>
            </a:xfrm>
            <a:prstGeom prst="rect">
              <a:avLst/>
            </a:prstGeom>
          </p:spPr>
          <p:txBody>
            <a:bodyPr wrap="square">
              <a:spAutoFit/>
            </a:bodyPr>
            <a:lstStyle/>
            <a:p>
              <a:r>
                <a:rPr lang="en-GB" kern="0" dirty="0" smtClean="0">
                  <a:solidFill>
                    <a:schemeClr val="accent2">
                      <a:lumMod val="75000"/>
                    </a:schemeClr>
                  </a:solidFill>
                </a:rPr>
                <a:t>Geographical</a:t>
              </a:r>
              <a:endParaRPr lang="en-GB" dirty="0">
                <a:solidFill>
                  <a:schemeClr val="accent2">
                    <a:lumMod val="75000"/>
                  </a:schemeClr>
                </a:solidFill>
              </a:endParaRPr>
            </a:p>
          </p:txBody>
        </p:sp>
        <p:sp>
          <p:nvSpPr>
            <p:cNvPr id="17" name="Rectangle 16"/>
            <p:cNvSpPr/>
            <p:nvPr/>
          </p:nvSpPr>
          <p:spPr>
            <a:xfrm>
              <a:off x="1927857" y="6190116"/>
              <a:ext cx="1525675" cy="376774"/>
            </a:xfrm>
            <a:prstGeom prst="rect">
              <a:avLst/>
            </a:prstGeom>
          </p:spPr>
          <p:txBody>
            <a:bodyPr wrap="none">
              <a:spAutoFit/>
            </a:bodyPr>
            <a:lstStyle/>
            <a:p>
              <a:r>
                <a:rPr lang="en-GB" kern="0" dirty="0" smtClean="0">
                  <a:solidFill>
                    <a:schemeClr val="accent2">
                      <a:lumMod val="75000"/>
                    </a:schemeClr>
                  </a:solidFill>
                </a:rPr>
                <a:t>Determination</a:t>
              </a:r>
              <a:endParaRPr lang="en-GB" dirty="0">
                <a:solidFill>
                  <a:schemeClr val="accent2">
                    <a:lumMod val="75000"/>
                  </a:schemeClr>
                </a:solidFill>
              </a:endParaRPr>
            </a:p>
          </p:txBody>
        </p:sp>
        <p:pic>
          <p:nvPicPr>
            <p:cNvPr id="18" name="Picture 17" descr="text_xml.png"/>
            <p:cNvPicPr>
              <a:picLocks noChangeAspect="1"/>
            </p:cNvPicPr>
            <p:nvPr/>
          </p:nvPicPr>
          <p:blipFill>
            <a:blip r:embed="rId3"/>
            <a:stretch>
              <a:fillRect/>
            </a:stretch>
          </p:blipFill>
          <p:spPr>
            <a:xfrm>
              <a:off x="5888852" y="4066763"/>
              <a:ext cx="1300593" cy="1300593"/>
            </a:xfrm>
            <a:prstGeom prst="rect">
              <a:avLst/>
            </a:prstGeom>
          </p:spPr>
        </p:pic>
        <p:sp>
          <p:nvSpPr>
            <p:cNvPr id="19" name="Rectangle 18"/>
            <p:cNvSpPr/>
            <p:nvPr/>
          </p:nvSpPr>
          <p:spPr>
            <a:xfrm>
              <a:off x="5958302" y="3243803"/>
              <a:ext cx="1039028" cy="376774"/>
            </a:xfrm>
            <a:prstGeom prst="rect">
              <a:avLst/>
            </a:prstGeom>
          </p:spPr>
          <p:txBody>
            <a:bodyPr wrap="none">
              <a:spAutoFit/>
            </a:bodyPr>
            <a:lstStyle/>
            <a:p>
              <a:r>
                <a:rPr lang="en-GB" kern="0" dirty="0" smtClean="0">
                  <a:solidFill>
                    <a:schemeClr val="accent2">
                      <a:lumMod val="75000"/>
                    </a:schemeClr>
                  </a:solidFill>
                </a:rPr>
                <a:t>meta.xml</a:t>
              </a:r>
              <a:endParaRPr lang="en-GB" dirty="0">
                <a:solidFill>
                  <a:schemeClr val="accent2">
                    <a:lumMod val="75000"/>
                  </a:schemeClr>
                </a:solidFill>
              </a:endParaRPr>
            </a:p>
          </p:txBody>
        </p:sp>
        <p:sp>
          <p:nvSpPr>
            <p:cNvPr id="20" name="Rectangle 19"/>
            <p:cNvSpPr/>
            <p:nvPr/>
          </p:nvSpPr>
          <p:spPr>
            <a:xfrm>
              <a:off x="6006527" y="5306078"/>
              <a:ext cx="959158" cy="376774"/>
            </a:xfrm>
            <a:prstGeom prst="rect">
              <a:avLst/>
            </a:prstGeom>
          </p:spPr>
          <p:txBody>
            <a:bodyPr wrap="none">
              <a:spAutoFit/>
            </a:bodyPr>
            <a:lstStyle/>
            <a:p>
              <a:r>
                <a:rPr lang="en-GB" kern="0" dirty="0" smtClean="0">
                  <a:solidFill>
                    <a:schemeClr val="accent2">
                      <a:lumMod val="75000"/>
                    </a:schemeClr>
                  </a:solidFill>
                </a:rPr>
                <a:t>EML.xml</a:t>
              </a:r>
              <a:endParaRPr lang="en-GB" dirty="0">
                <a:solidFill>
                  <a:schemeClr val="accent2">
                    <a:lumMod val="75000"/>
                  </a:schemeClr>
                </a:solidFill>
              </a:endParaRPr>
            </a:p>
          </p:txBody>
        </p:sp>
        <p:pic>
          <p:nvPicPr>
            <p:cNvPr id="21" name="Picture 20" descr="spreadsheet.png"/>
            <p:cNvPicPr>
              <a:picLocks noChangeAspect="1"/>
            </p:cNvPicPr>
            <p:nvPr/>
          </p:nvPicPr>
          <p:blipFill>
            <a:blip r:embed="rId4"/>
            <a:stretch>
              <a:fillRect/>
            </a:stretch>
          </p:blipFill>
          <p:spPr>
            <a:xfrm>
              <a:off x="682277" y="4135282"/>
              <a:ext cx="975360" cy="975360"/>
            </a:xfrm>
            <a:prstGeom prst="rect">
              <a:avLst/>
            </a:prstGeom>
          </p:spPr>
        </p:pic>
        <p:sp>
          <p:nvSpPr>
            <p:cNvPr id="22" name="Rectangle 21"/>
            <p:cNvSpPr/>
            <p:nvPr/>
          </p:nvSpPr>
          <p:spPr>
            <a:xfrm>
              <a:off x="5256938" y="3113465"/>
              <a:ext cx="784189" cy="1353596"/>
            </a:xfrm>
            <a:prstGeom prst="rect">
              <a:avLst/>
            </a:prstGeom>
          </p:spPr>
          <p:txBody>
            <a:bodyPr wrap="square">
              <a:spAutoFit/>
            </a:bodyPr>
            <a:lstStyle/>
            <a:p>
              <a:r>
                <a:rPr lang="en-GB" sz="9100" kern="0" dirty="0">
                  <a:solidFill>
                    <a:schemeClr val="accent2">
                      <a:lumMod val="75000"/>
                    </a:schemeClr>
                  </a:solidFill>
                </a:rPr>
                <a:t>+</a:t>
              </a:r>
              <a:endParaRPr lang="en-GB" sz="9100" dirty="0">
                <a:solidFill>
                  <a:schemeClr val="accent2">
                    <a:lumMod val="75000"/>
                  </a:schemeClr>
                </a:solidFill>
              </a:endParaRPr>
            </a:p>
          </p:txBody>
        </p:sp>
        <p:sp>
          <p:nvSpPr>
            <p:cNvPr id="23" name="Rectangle 22"/>
            <p:cNvSpPr/>
            <p:nvPr/>
          </p:nvSpPr>
          <p:spPr>
            <a:xfrm>
              <a:off x="480402" y="1436913"/>
              <a:ext cx="7577638" cy="5142016"/>
            </a:xfrm>
            <a:prstGeom prst="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Picture 23" descr="z_file_zip.png"/>
            <p:cNvPicPr>
              <a:picLocks noChangeAspect="1"/>
            </p:cNvPicPr>
            <p:nvPr/>
          </p:nvPicPr>
          <p:blipFill>
            <a:blip r:embed="rId5"/>
            <a:stretch>
              <a:fillRect/>
            </a:stretch>
          </p:blipFill>
          <p:spPr>
            <a:xfrm>
              <a:off x="7534735" y="1047187"/>
              <a:ext cx="975360" cy="975360"/>
            </a:xfrm>
            <a:prstGeom prst="rect">
              <a:avLst/>
            </a:prstGeom>
          </p:spPr>
        </p:pic>
        <p:sp>
          <p:nvSpPr>
            <p:cNvPr id="25" name="Rectangle 24"/>
            <p:cNvSpPr/>
            <p:nvPr/>
          </p:nvSpPr>
          <p:spPr>
            <a:xfrm>
              <a:off x="7153283" y="2130718"/>
              <a:ext cx="1776959" cy="669821"/>
            </a:xfrm>
            <a:prstGeom prst="rect">
              <a:avLst/>
            </a:prstGeom>
            <a:solidFill>
              <a:schemeClr val="bg1"/>
            </a:solidFill>
            <a:ln>
              <a:solidFill>
                <a:schemeClr val="bg1">
                  <a:lumMod val="50000"/>
                </a:schemeClr>
              </a:solidFill>
            </a:ln>
          </p:spPr>
          <p:txBody>
            <a:bodyPr wrap="square">
              <a:spAutoFit/>
            </a:bodyPr>
            <a:lstStyle/>
            <a:p>
              <a:pPr algn="ctr"/>
              <a:r>
                <a:rPr lang="en-GB" kern="0" dirty="0" smtClean="0">
                  <a:solidFill>
                    <a:schemeClr val="accent2">
                      <a:lumMod val="75000"/>
                    </a:schemeClr>
                  </a:solidFill>
                </a:rPr>
                <a:t>DwC Archive</a:t>
              </a:r>
            </a:p>
            <a:p>
              <a:pPr algn="ctr"/>
              <a:r>
                <a:rPr lang="en-GB" b="1" kern="0" dirty="0" smtClean="0">
                  <a:solidFill>
                    <a:srgbClr val="C00000"/>
                  </a:solidFill>
                </a:rPr>
                <a:t>Occurrence</a:t>
              </a:r>
              <a:endParaRPr lang="en-GB" b="1" dirty="0">
                <a:solidFill>
                  <a:srgbClr val="C00000"/>
                </a:solidFill>
              </a:endParaRPr>
            </a:p>
          </p:txBody>
        </p:sp>
        <p:sp>
          <p:nvSpPr>
            <p:cNvPr id="26" name="Rectangle 25"/>
            <p:cNvSpPr/>
            <p:nvPr/>
          </p:nvSpPr>
          <p:spPr>
            <a:xfrm>
              <a:off x="539359" y="5110642"/>
              <a:ext cx="1488106" cy="376774"/>
            </a:xfrm>
            <a:prstGeom prst="rect">
              <a:avLst/>
            </a:prstGeom>
          </p:spPr>
          <p:txBody>
            <a:bodyPr wrap="square">
              <a:spAutoFit/>
            </a:bodyPr>
            <a:lstStyle/>
            <a:p>
              <a:r>
                <a:rPr lang="en-GB" kern="0" dirty="0" smtClean="0">
                  <a:solidFill>
                    <a:schemeClr val="accent2">
                      <a:lumMod val="75000"/>
                    </a:schemeClr>
                  </a:solidFill>
                </a:rPr>
                <a:t>Germplasm</a:t>
              </a:r>
              <a:endParaRPr lang="en-GB" dirty="0">
                <a:solidFill>
                  <a:schemeClr val="accent2">
                    <a:lumMod val="75000"/>
                  </a:schemeClr>
                </a:solidFill>
              </a:endParaRPr>
            </a:p>
          </p:txBody>
        </p:sp>
      </p:grpSp>
    </p:spTree>
    <p:extLst>
      <p:ext uri="{BB962C8B-B14F-4D97-AF65-F5344CB8AC3E}">
        <p14:creationId xmlns:p14="http://schemas.microsoft.com/office/powerpoint/2010/main" val="2939997330"/>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Oval 33"/>
          <p:cNvSpPr/>
          <p:nvPr/>
        </p:nvSpPr>
        <p:spPr>
          <a:xfrm>
            <a:off x="2038759" y="2956254"/>
            <a:ext cx="2444531" cy="2029625"/>
          </a:xfrm>
          <a:prstGeom prst="ellipse">
            <a:avLst/>
          </a:prstGeom>
        </p:spPr>
        <p:style>
          <a:lnRef idx="1">
            <a:schemeClr val="accent3"/>
          </a:lnRef>
          <a:fillRef idx="3">
            <a:schemeClr val="accent3"/>
          </a:fillRef>
          <a:effectRef idx="2">
            <a:schemeClr val="accent3"/>
          </a:effectRef>
          <a:fontRef idx="minor">
            <a:schemeClr val="lt1"/>
          </a:fontRef>
        </p:style>
        <p:txBody>
          <a:bodyPr lIns="104287" tIns="52144" rIns="104287" bIns="52144" rtlCol="0" anchor="ctr"/>
          <a:lstStyle/>
          <a:p>
            <a:pPr algn="ctr"/>
            <a:endParaRPr lang="en-US"/>
          </a:p>
        </p:txBody>
      </p:sp>
      <p:sp>
        <p:nvSpPr>
          <p:cNvPr id="2" name="Title 1"/>
          <p:cNvSpPr>
            <a:spLocks noGrp="1"/>
          </p:cNvSpPr>
          <p:nvPr>
            <p:ph type="title"/>
          </p:nvPr>
        </p:nvSpPr>
        <p:spPr/>
        <p:txBody>
          <a:bodyPr/>
          <a:lstStyle/>
          <a:p>
            <a:r>
              <a:rPr lang="en-US" dirty="0"/>
              <a:t>Star schema example - </a:t>
            </a:r>
            <a:r>
              <a:rPr lang="en-US" dirty="0" smtClean="0"/>
              <a:t>checklist</a:t>
            </a:r>
            <a:endParaRPr lang="en-US" dirty="0"/>
          </a:p>
        </p:txBody>
      </p:sp>
      <p:sp>
        <p:nvSpPr>
          <p:cNvPr id="4" name="Text Placeholder 3"/>
          <p:cNvSpPr>
            <a:spLocks noGrp="1"/>
          </p:cNvSpPr>
          <p:nvPr>
            <p:ph type="body" sz="quarter" idx="10"/>
          </p:nvPr>
        </p:nvSpPr>
        <p:spPr/>
        <p:txBody>
          <a:bodyPr/>
          <a:lstStyle/>
          <a:p>
            <a:r>
              <a:rPr lang="en-US" dirty="0"/>
              <a:t>Slide source: GB23 Nodes Madagascar October </a:t>
            </a:r>
            <a:r>
              <a:rPr lang="en-US" dirty="0" smtClean="0"/>
              <a:t>2015 &amp; iDigBio Florida January 2015</a:t>
            </a:r>
            <a:endParaRPr lang="en-US" dirty="0"/>
          </a:p>
        </p:txBody>
      </p:sp>
      <p:grpSp>
        <p:nvGrpSpPr>
          <p:cNvPr id="33" name="Group 32"/>
          <p:cNvGrpSpPr/>
          <p:nvPr/>
        </p:nvGrpSpPr>
        <p:grpSpPr>
          <a:xfrm>
            <a:off x="561553" y="729129"/>
            <a:ext cx="9877218" cy="6100282"/>
            <a:chOff x="480402" y="1047187"/>
            <a:chExt cx="8449840" cy="5531742"/>
          </a:xfrm>
        </p:grpSpPr>
        <p:sp>
          <p:nvSpPr>
            <p:cNvPr id="5" name="Rectangle 4"/>
            <p:cNvSpPr/>
            <p:nvPr/>
          </p:nvSpPr>
          <p:spPr>
            <a:xfrm>
              <a:off x="4226412" y="4760466"/>
              <a:ext cx="1170386" cy="376774"/>
            </a:xfrm>
            <a:prstGeom prst="rect">
              <a:avLst/>
            </a:prstGeom>
          </p:spPr>
          <p:txBody>
            <a:bodyPr wrap="square">
              <a:spAutoFit/>
            </a:bodyPr>
            <a:lstStyle/>
            <a:p>
              <a:r>
                <a:rPr lang="en-GB" kern="0" dirty="0" smtClean="0">
                  <a:solidFill>
                    <a:schemeClr val="accent2">
                      <a:lumMod val="75000"/>
                    </a:schemeClr>
                  </a:solidFill>
                </a:rPr>
                <a:t>Literature</a:t>
              </a:r>
              <a:endParaRPr lang="en-GB" dirty="0">
                <a:solidFill>
                  <a:schemeClr val="accent2">
                    <a:lumMod val="75000"/>
                  </a:schemeClr>
                </a:solidFill>
              </a:endParaRPr>
            </a:p>
          </p:txBody>
        </p:sp>
        <p:cxnSp>
          <p:nvCxnSpPr>
            <p:cNvPr id="6" name="Straight Connector 5"/>
            <p:cNvCxnSpPr/>
            <p:nvPr/>
          </p:nvCxnSpPr>
          <p:spPr>
            <a:xfrm flipH="1">
              <a:off x="1346559" y="3785106"/>
              <a:ext cx="1129408" cy="739916"/>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flipV="1">
              <a:off x="2905425" y="3668010"/>
              <a:ext cx="1634081" cy="585620"/>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flipV="1">
              <a:off x="2707461" y="4027423"/>
              <a:ext cx="0" cy="1471708"/>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9" name="Straight Connector 8"/>
            <p:cNvCxnSpPr>
              <a:stCxn id="12" idx="1"/>
            </p:cNvCxnSpPr>
            <p:nvPr/>
          </p:nvCxnSpPr>
          <p:spPr>
            <a:xfrm flipH="1">
              <a:off x="2859125" y="2407405"/>
              <a:ext cx="974163" cy="1034397"/>
            </a:xfrm>
            <a:prstGeom prst="line">
              <a:avLst/>
            </a:prstGeom>
            <a:ln>
              <a:prstDash val="dash"/>
            </a:ln>
          </p:spPr>
          <p:style>
            <a:lnRef idx="2">
              <a:schemeClr val="accent1"/>
            </a:lnRef>
            <a:fillRef idx="0">
              <a:schemeClr val="accent1"/>
            </a:fillRef>
            <a:effectRef idx="1">
              <a:schemeClr val="accent1"/>
            </a:effectRef>
            <a:fontRef idx="minor">
              <a:schemeClr val="tx1"/>
            </a:fontRef>
          </p:style>
        </p:cxnSp>
        <p:pic>
          <p:nvPicPr>
            <p:cNvPr id="10" name="Picture 9" descr="text_xml.png"/>
            <p:cNvPicPr>
              <a:picLocks noChangeAspect="1"/>
            </p:cNvPicPr>
            <p:nvPr/>
          </p:nvPicPr>
          <p:blipFill>
            <a:blip r:embed="rId3"/>
            <a:stretch>
              <a:fillRect/>
            </a:stretch>
          </p:blipFill>
          <p:spPr>
            <a:xfrm>
              <a:off x="5888852" y="2015530"/>
              <a:ext cx="1300593" cy="1300593"/>
            </a:xfrm>
            <a:prstGeom prst="rect">
              <a:avLst/>
            </a:prstGeom>
          </p:spPr>
        </p:pic>
        <p:pic>
          <p:nvPicPr>
            <p:cNvPr id="11" name="Picture 10" descr="spreadsheet.png"/>
            <p:cNvPicPr>
              <a:picLocks noChangeAspect="1"/>
            </p:cNvPicPr>
            <p:nvPr/>
          </p:nvPicPr>
          <p:blipFill>
            <a:blip r:embed="rId4"/>
            <a:stretch>
              <a:fillRect/>
            </a:stretch>
          </p:blipFill>
          <p:spPr>
            <a:xfrm>
              <a:off x="2202023" y="5262256"/>
              <a:ext cx="975360" cy="975360"/>
            </a:xfrm>
            <a:prstGeom prst="rect">
              <a:avLst/>
            </a:prstGeom>
          </p:spPr>
        </p:pic>
        <p:pic>
          <p:nvPicPr>
            <p:cNvPr id="12" name="Picture 11" descr="spreadsheet.png"/>
            <p:cNvPicPr>
              <a:picLocks noChangeAspect="1"/>
            </p:cNvPicPr>
            <p:nvPr/>
          </p:nvPicPr>
          <p:blipFill>
            <a:blip r:embed="rId4"/>
            <a:stretch>
              <a:fillRect/>
            </a:stretch>
          </p:blipFill>
          <p:spPr>
            <a:xfrm>
              <a:off x="3833288" y="1919725"/>
              <a:ext cx="975360" cy="975360"/>
            </a:xfrm>
            <a:prstGeom prst="rect">
              <a:avLst/>
            </a:prstGeom>
          </p:spPr>
        </p:pic>
        <p:pic>
          <p:nvPicPr>
            <p:cNvPr id="13" name="Picture 12" descr="spreadsheet.png"/>
            <p:cNvPicPr>
              <a:picLocks noChangeAspect="1"/>
            </p:cNvPicPr>
            <p:nvPr/>
          </p:nvPicPr>
          <p:blipFill>
            <a:blip r:embed="rId4"/>
            <a:stretch>
              <a:fillRect/>
            </a:stretch>
          </p:blipFill>
          <p:spPr>
            <a:xfrm>
              <a:off x="2202023" y="3181806"/>
              <a:ext cx="975360" cy="975360"/>
            </a:xfrm>
            <a:prstGeom prst="rect">
              <a:avLst/>
            </a:prstGeom>
          </p:spPr>
        </p:pic>
        <p:sp>
          <p:nvSpPr>
            <p:cNvPr id="14" name="Rectangle 13"/>
            <p:cNvSpPr/>
            <p:nvPr/>
          </p:nvSpPr>
          <p:spPr>
            <a:xfrm>
              <a:off x="2053735" y="4253630"/>
              <a:ext cx="1507360" cy="404684"/>
            </a:xfrm>
            <a:prstGeom prst="rect">
              <a:avLst/>
            </a:prstGeom>
          </p:spPr>
          <p:txBody>
            <a:bodyPr wrap="square">
              <a:spAutoFit/>
            </a:bodyPr>
            <a:lstStyle/>
            <a:p>
              <a:r>
                <a:rPr lang="en-GB" sz="2300" b="1" kern="0" dirty="0">
                  <a:solidFill>
                    <a:schemeClr val="accent2">
                      <a:lumMod val="75000"/>
                    </a:schemeClr>
                  </a:solidFill>
                </a:rPr>
                <a:t>Taxon Core</a:t>
              </a:r>
              <a:endParaRPr lang="en-GB" sz="2300" b="1" dirty="0">
                <a:solidFill>
                  <a:schemeClr val="accent2">
                    <a:lumMod val="75000"/>
                  </a:schemeClr>
                </a:solidFill>
              </a:endParaRPr>
            </a:p>
          </p:txBody>
        </p:sp>
        <p:pic>
          <p:nvPicPr>
            <p:cNvPr id="15" name="Picture 14" descr="spreadsheet.png"/>
            <p:cNvPicPr>
              <a:picLocks noChangeAspect="1"/>
            </p:cNvPicPr>
            <p:nvPr/>
          </p:nvPicPr>
          <p:blipFill>
            <a:blip r:embed="rId4"/>
            <a:stretch>
              <a:fillRect/>
            </a:stretch>
          </p:blipFill>
          <p:spPr>
            <a:xfrm>
              <a:off x="4259575" y="3785106"/>
              <a:ext cx="975360" cy="975360"/>
            </a:xfrm>
            <a:prstGeom prst="rect">
              <a:avLst/>
            </a:prstGeom>
          </p:spPr>
        </p:pic>
        <p:sp>
          <p:nvSpPr>
            <p:cNvPr id="16" name="Rectangle 15"/>
            <p:cNvSpPr/>
            <p:nvPr/>
          </p:nvSpPr>
          <p:spPr>
            <a:xfrm>
              <a:off x="3784050" y="2884908"/>
              <a:ext cx="1261168" cy="376774"/>
            </a:xfrm>
            <a:prstGeom prst="rect">
              <a:avLst/>
            </a:prstGeom>
          </p:spPr>
          <p:txBody>
            <a:bodyPr wrap="square">
              <a:spAutoFit/>
            </a:bodyPr>
            <a:lstStyle/>
            <a:p>
              <a:r>
                <a:rPr lang="en-GB" kern="0" dirty="0" smtClean="0">
                  <a:solidFill>
                    <a:schemeClr val="accent2">
                      <a:lumMod val="75000"/>
                    </a:schemeClr>
                  </a:solidFill>
                </a:rPr>
                <a:t>Description</a:t>
              </a:r>
              <a:endParaRPr lang="en-GB" dirty="0">
                <a:solidFill>
                  <a:schemeClr val="accent2">
                    <a:lumMod val="75000"/>
                  </a:schemeClr>
                </a:solidFill>
              </a:endParaRPr>
            </a:p>
          </p:txBody>
        </p:sp>
        <p:sp>
          <p:nvSpPr>
            <p:cNvPr id="17" name="Rectangle 16"/>
            <p:cNvSpPr/>
            <p:nvPr/>
          </p:nvSpPr>
          <p:spPr>
            <a:xfrm>
              <a:off x="2034156" y="6190116"/>
              <a:ext cx="1526939" cy="376774"/>
            </a:xfrm>
            <a:prstGeom prst="rect">
              <a:avLst/>
            </a:prstGeom>
          </p:spPr>
          <p:txBody>
            <a:bodyPr wrap="square">
              <a:spAutoFit/>
            </a:bodyPr>
            <a:lstStyle/>
            <a:p>
              <a:r>
                <a:rPr lang="en-GB" kern="0" dirty="0" smtClean="0">
                  <a:solidFill>
                    <a:schemeClr val="accent2">
                      <a:lumMod val="75000"/>
                    </a:schemeClr>
                  </a:solidFill>
                </a:rPr>
                <a:t>Occurrences</a:t>
              </a:r>
              <a:endParaRPr lang="en-GB" dirty="0">
                <a:solidFill>
                  <a:schemeClr val="accent2">
                    <a:lumMod val="75000"/>
                  </a:schemeClr>
                </a:solidFill>
              </a:endParaRPr>
            </a:p>
          </p:txBody>
        </p:sp>
        <p:pic>
          <p:nvPicPr>
            <p:cNvPr id="18" name="Picture 17" descr="text_xml.png"/>
            <p:cNvPicPr>
              <a:picLocks noChangeAspect="1"/>
            </p:cNvPicPr>
            <p:nvPr/>
          </p:nvPicPr>
          <p:blipFill>
            <a:blip r:embed="rId3"/>
            <a:stretch>
              <a:fillRect/>
            </a:stretch>
          </p:blipFill>
          <p:spPr>
            <a:xfrm>
              <a:off x="5888852" y="4066763"/>
              <a:ext cx="1300593" cy="1300593"/>
            </a:xfrm>
            <a:prstGeom prst="rect">
              <a:avLst/>
            </a:prstGeom>
          </p:spPr>
        </p:pic>
        <p:sp>
          <p:nvSpPr>
            <p:cNvPr id="19" name="Rectangle 18"/>
            <p:cNvSpPr/>
            <p:nvPr/>
          </p:nvSpPr>
          <p:spPr>
            <a:xfrm>
              <a:off x="5958302" y="3243803"/>
              <a:ext cx="1039028" cy="376774"/>
            </a:xfrm>
            <a:prstGeom prst="rect">
              <a:avLst/>
            </a:prstGeom>
          </p:spPr>
          <p:txBody>
            <a:bodyPr wrap="none">
              <a:spAutoFit/>
            </a:bodyPr>
            <a:lstStyle/>
            <a:p>
              <a:r>
                <a:rPr lang="en-GB" kern="0" dirty="0" smtClean="0">
                  <a:solidFill>
                    <a:schemeClr val="accent2">
                      <a:lumMod val="75000"/>
                    </a:schemeClr>
                  </a:solidFill>
                </a:rPr>
                <a:t>meta.xml</a:t>
              </a:r>
              <a:endParaRPr lang="en-GB" dirty="0">
                <a:solidFill>
                  <a:schemeClr val="accent2">
                    <a:lumMod val="75000"/>
                  </a:schemeClr>
                </a:solidFill>
              </a:endParaRPr>
            </a:p>
          </p:txBody>
        </p:sp>
        <p:sp>
          <p:nvSpPr>
            <p:cNvPr id="20" name="Rectangle 19"/>
            <p:cNvSpPr/>
            <p:nvPr/>
          </p:nvSpPr>
          <p:spPr>
            <a:xfrm>
              <a:off x="6006527" y="5306078"/>
              <a:ext cx="959158" cy="376774"/>
            </a:xfrm>
            <a:prstGeom prst="rect">
              <a:avLst/>
            </a:prstGeom>
          </p:spPr>
          <p:txBody>
            <a:bodyPr wrap="none">
              <a:spAutoFit/>
            </a:bodyPr>
            <a:lstStyle/>
            <a:p>
              <a:r>
                <a:rPr lang="en-GB" kern="0" dirty="0" smtClean="0">
                  <a:solidFill>
                    <a:schemeClr val="accent2">
                      <a:lumMod val="75000"/>
                    </a:schemeClr>
                  </a:solidFill>
                </a:rPr>
                <a:t>EML.xml</a:t>
              </a:r>
              <a:endParaRPr lang="en-GB" dirty="0">
                <a:solidFill>
                  <a:schemeClr val="accent2">
                    <a:lumMod val="75000"/>
                  </a:schemeClr>
                </a:solidFill>
              </a:endParaRPr>
            </a:p>
          </p:txBody>
        </p:sp>
        <p:pic>
          <p:nvPicPr>
            <p:cNvPr id="21" name="Picture 20" descr="spreadsheet.png"/>
            <p:cNvPicPr>
              <a:picLocks noChangeAspect="1"/>
            </p:cNvPicPr>
            <p:nvPr/>
          </p:nvPicPr>
          <p:blipFill>
            <a:blip r:embed="rId4"/>
            <a:stretch>
              <a:fillRect/>
            </a:stretch>
          </p:blipFill>
          <p:spPr>
            <a:xfrm>
              <a:off x="682277" y="4135282"/>
              <a:ext cx="975360" cy="975360"/>
            </a:xfrm>
            <a:prstGeom prst="rect">
              <a:avLst/>
            </a:prstGeom>
          </p:spPr>
        </p:pic>
        <p:sp>
          <p:nvSpPr>
            <p:cNvPr id="22" name="Rectangle 21"/>
            <p:cNvSpPr/>
            <p:nvPr/>
          </p:nvSpPr>
          <p:spPr>
            <a:xfrm>
              <a:off x="5256938" y="3113465"/>
              <a:ext cx="784189" cy="1353596"/>
            </a:xfrm>
            <a:prstGeom prst="rect">
              <a:avLst/>
            </a:prstGeom>
          </p:spPr>
          <p:txBody>
            <a:bodyPr wrap="square">
              <a:spAutoFit/>
            </a:bodyPr>
            <a:lstStyle/>
            <a:p>
              <a:r>
                <a:rPr lang="en-GB" sz="9100" kern="0" dirty="0">
                  <a:solidFill>
                    <a:schemeClr val="accent2">
                      <a:lumMod val="75000"/>
                    </a:schemeClr>
                  </a:solidFill>
                </a:rPr>
                <a:t>+</a:t>
              </a:r>
              <a:endParaRPr lang="en-GB" sz="9100" dirty="0">
                <a:solidFill>
                  <a:schemeClr val="accent2">
                    <a:lumMod val="75000"/>
                  </a:schemeClr>
                </a:solidFill>
              </a:endParaRPr>
            </a:p>
          </p:txBody>
        </p:sp>
        <p:sp>
          <p:nvSpPr>
            <p:cNvPr id="23" name="Rectangle 22"/>
            <p:cNvSpPr/>
            <p:nvPr/>
          </p:nvSpPr>
          <p:spPr>
            <a:xfrm>
              <a:off x="480402" y="1436913"/>
              <a:ext cx="7577638" cy="5142016"/>
            </a:xfrm>
            <a:prstGeom prst="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4" name="Picture 23" descr="z_file_zip.png"/>
            <p:cNvPicPr>
              <a:picLocks noChangeAspect="1"/>
            </p:cNvPicPr>
            <p:nvPr/>
          </p:nvPicPr>
          <p:blipFill>
            <a:blip r:embed="rId5"/>
            <a:stretch>
              <a:fillRect/>
            </a:stretch>
          </p:blipFill>
          <p:spPr>
            <a:xfrm>
              <a:off x="7534735" y="1047187"/>
              <a:ext cx="975360" cy="975360"/>
            </a:xfrm>
            <a:prstGeom prst="rect">
              <a:avLst/>
            </a:prstGeom>
          </p:spPr>
        </p:pic>
        <p:sp>
          <p:nvSpPr>
            <p:cNvPr id="25" name="Rectangle 24"/>
            <p:cNvSpPr/>
            <p:nvPr/>
          </p:nvSpPr>
          <p:spPr>
            <a:xfrm>
              <a:off x="7153283" y="2130718"/>
              <a:ext cx="1776959" cy="669821"/>
            </a:xfrm>
            <a:prstGeom prst="rect">
              <a:avLst/>
            </a:prstGeom>
            <a:solidFill>
              <a:schemeClr val="bg1"/>
            </a:solidFill>
            <a:ln>
              <a:solidFill>
                <a:schemeClr val="bg1">
                  <a:lumMod val="50000"/>
                </a:schemeClr>
              </a:solidFill>
            </a:ln>
          </p:spPr>
          <p:txBody>
            <a:bodyPr wrap="square">
              <a:spAutoFit/>
            </a:bodyPr>
            <a:lstStyle/>
            <a:p>
              <a:pPr algn="ctr"/>
              <a:r>
                <a:rPr lang="en-GB" kern="0" dirty="0" smtClean="0">
                  <a:solidFill>
                    <a:schemeClr val="accent2">
                      <a:lumMod val="75000"/>
                    </a:schemeClr>
                  </a:solidFill>
                </a:rPr>
                <a:t>DwC Archive</a:t>
              </a:r>
            </a:p>
            <a:p>
              <a:pPr algn="ctr"/>
              <a:r>
                <a:rPr lang="en-GB" b="1" dirty="0">
                  <a:solidFill>
                    <a:srgbClr val="C00000"/>
                  </a:solidFill>
                </a:rPr>
                <a:t>Checklist</a:t>
              </a:r>
            </a:p>
          </p:txBody>
        </p:sp>
        <p:sp>
          <p:nvSpPr>
            <p:cNvPr id="26" name="Rectangle 25"/>
            <p:cNvSpPr/>
            <p:nvPr/>
          </p:nvSpPr>
          <p:spPr>
            <a:xfrm>
              <a:off x="601038" y="5110642"/>
              <a:ext cx="1271577" cy="376774"/>
            </a:xfrm>
            <a:prstGeom prst="rect">
              <a:avLst/>
            </a:prstGeom>
          </p:spPr>
          <p:txBody>
            <a:bodyPr wrap="square">
              <a:spAutoFit/>
            </a:bodyPr>
            <a:lstStyle/>
            <a:p>
              <a:r>
                <a:rPr lang="en-GB" kern="0" dirty="0" smtClean="0">
                  <a:solidFill>
                    <a:schemeClr val="accent2">
                      <a:lumMod val="75000"/>
                    </a:schemeClr>
                  </a:solidFill>
                </a:rPr>
                <a:t>Vernacular </a:t>
              </a:r>
              <a:endParaRPr lang="en-GB" dirty="0">
                <a:solidFill>
                  <a:schemeClr val="accent2">
                    <a:lumMod val="75000"/>
                  </a:schemeClr>
                </a:solidFill>
              </a:endParaRPr>
            </a:p>
          </p:txBody>
        </p:sp>
        <p:cxnSp>
          <p:nvCxnSpPr>
            <p:cNvPr id="27" name="Straight Connector 26"/>
            <p:cNvCxnSpPr>
              <a:endCxn id="28" idx="3"/>
            </p:cNvCxnSpPr>
            <p:nvPr/>
          </p:nvCxnSpPr>
          <p:spPr>
            <a:xfrm flipH="1" flipV="1">
              <a:off x="1723203" y="2713082"/>
              <a:ext cx="752764" cy="603041"/>
            </a:xfrm>
            <a:prstGeom prst="line">
              <a:avLst/>
            </a:prstGeom>
            <a:ln>
              <a:prstDash val="dash"/>
            </a:ln>
          </p:spPr>
          <p:style>
            <a:lnRef idx="2">
              <a:schemeClr val="accent1"/>
            </a:lnRef>
            <a:fillRef idx="0">
              <a:schemeClr val="accent1"/>
            </a:fillRef>
            <a:effectRef idx="1">
              <a:schemeClr val="accent1"/>
            </a:effectRef>
            <a:fontRef idx="minor">
              <a:schemeClr val="tx1"/>
            </a:fontRef>
          </p:style>
        </p:cxnSp>
        <p:pic>
          <p:nvPicPr>
            <p:cNvPr id="28" name="Picture 27" descr="spreadsheet.png"/>
            <p:cNvPicPr>
              <a:picLocks noChangeAspect="1"/>
            </p:cNvPicPr>
            <p:nvPr/>
          </p:nvPicPr>
          <p:blipFill>
            <a:blip r:embed="rId4"/>
            <a:stretch>
              <a:fillRect/>
            </a:stretch>
          </p:blipFill>
          <p:spPr>
            <a:xfrm>
              <a:off x="747843" y="2225402"/>
              <a:ext cx="975360" cy="975360"/>
            </a:xfrm>
            <a:prstGeom prst="rect">
              <a:avLst/>
            </a:prstGeom>
          </p:spPr>
        </p:pic>
        <p:sp>
          <p:nvSpPr>
            <p:cNvPr id="29" name="Rectangle 28"/>
            <p:cNvSpPr/>
            <p:nvPr/>
          </p:nvSpPr>
          <p:spPr>
            <a:xfrm>
              <a:off x="576918" y="3210969"/>
              <a:ext cx="1320600" cy="376774"/>
            </a:xfrm>
            <a:prstGeom prst="rect">
              <a:avLst/>
            </a:prstGeom>
          </p:spPr>
          <p:txBody>
            <a:bodyPr wrap="square">
              <a:spAutoFit/>
            </a:bodyPr>
            <a:lstStyle/>
            <a:p>
              <a:r>
                <a:rPr lang="en-GB" kern="0" dirty="0" smtClean="0">
                  <a:solidFill>
                    <a:schemeClr val="accent2">
                      <a:lumMod val="75000"/>
                    </a:schemeClr>
                  </a:solidFill>
                </a:rPr>
                <a:t>Distribution</a:t>
              </a:r>
              <a:endParaRPr lang="en-GB" dirty="0">
                <a:solidFill>
                  <a:schemeClr val="accent2">
                    <a:lumMod val="75000"/>
                  </a:schemeClr>
                </a:solidFill>
              </a:endParaRPr>
            </a:p>
          </p:txBody>
        </p:sp>
        <p:cxnSp>
          <p:nvCxnSpPr>
            <p:cNvPr id="30" name="Straight Connector 29"/>
            <p:cNvCxnSpPr>
              <a:stCxn id="13" idx="0"/>
              <a:endCxn id="31" idx="2"/>
            </p:cNvCxnSpPr>
            <p:nvPr/>
          </p:nvCxnSpPr>
          <p:spPr>
            <a:xfrm flipH="1" flipV="1">
              <a:off x="2556124" y="2493033"/>
              <a:ext cx="133579" cy="688773"/>
            </a:xfrm>
            <a:prstGeom prst="line">
              <a:avLst/>
            </a:prstGeom>
            <a:ln>
              <a:prstDash val="dash"/>
            </a:ln>
          </p:spPr>
          <p:style>
            <a:lnRef idx="2">
              <a:schemeClr val="accent1"/>
            </a:lnRef>
            <a:fillRef idx="0">
              <a:schemeClr val="accent1"/>
            </a:fillRef>
            <a:effectRef idx="1">
              <a:schemeClr val="accent1"/>
            </a:effectRef>
            <a:fontRef idx="minor">
              <a:schemeClr val="tx1"/>
            </a:fontRef>
          </p:style>
        </p:cxnSp>
        <p:pic>
          <p:nvPicPr>
            <p:cNvPr id="31" name="Picture 30" descr="spreadsheet.png"/>
            <p:cNvPicPr>
              <a:picLocks noChangeAspect="1"/>
            </p:cNvPicPr>
            <p:nvPr/>
          </p:nvPicPr>
          <p:blipFill>
            <a:blip r:embed="rId4"/>
            <a:stretch>
              <a:fillRect/>
            </a:stretch>
          </p:blipFill>
          <p:spPr>
            <a:xfrm>
              <a:off x="2068444" y="1517673"/>
              <a:ext cx="975360" cy="975360"/>
            </a:xfrm>
            <a:prstGeom prst="rect">
              <a:avLst/>
            </a:prstGeom>
          </p:spPr>
        </p:pic>
        <p:sp>
          <p:nvSpPr>
            <p:cNvPr id="32" name="Rectangle 31"/>
            <p:cNvSpPr/>
            <p:nvPr/>
          </p:nvSpPr>
          <p:spPr>
            <a:xfrm>
              <a:off x="2264492" y="2503240"/>
              <a:ext cx="790346" cy="376774"/>
            </a:xfrm>
            <a:prstGeom prst="rect">
              <a:avLst/>
            </a:prstGeom>
          </p:spPr>
          <p:txBody>
            <a:bodyPr wrap="square">
              <a:spAutoFit/>
            </a:bodyPr>
            <a:lstStyle/>
            <a:p>
              <a:r>
                <a:rPr lang="en-GB" kern="0" dirty="0" smtClean="0">
                  <a:solidFill>
                    <a:schemeClr val="accent2">
                      <a:lumMod val="75000"/>
                    </a:schemeClr>
                  </a:solidFill>
                </a:rPr>
                <a:t>Types</a:t>
              </a:r>
              <a:endParaRPr lang="en-GB" dirty="0">
                <a:solidFill>
                  <a:schemeClr val="accent2">
                    <a:lumMod val="75000"/>
                  </a:schemeClr>
                </a:solidFill>
              </a:endParaRPr>
            </a:p>
          </p:txBody>
        </p:sp>
      </p:grpSp>
    </p:spTree>
    <p:extLst>
      <p:ext uri="{BB962C8B-B14F-4D97-AF65-F5344CB8AC3E}">
        <p14:creationId xmlns:p14="http://schemas.microsoft.com/office/powerpoint/2010/main" val="2151135664"/>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Oval 24"/>
          <p:cNvSpPr/>
          <p:nvPr/>
        </p:nvSpPr>
        <p:spPr>
          <a:xfrm>
            <a:off x="2038759" y="2956254"/>
            <a:ext cx="2444531" cy="2029625"/>
          </a:xfrm>
          <a:prstGeom prst="ellipse">
            <a:avLst/>
          </a:prstGeom>
        </p:spPr>
        <p:style>
          <a:lnRef idx="1">
            <a:schemeClr val="accent3"/>
          </a:lnRef>
          <a:fillRef idx="3">
            <a:schemeClr val="accent3"/>
          </a:fillRef>
          <a:effectRef idx="2">
            <a:schemeClr val="accent3"/>
          </a:effectRef>
          <a:fontRef idx="minor">
            <a:schemeClr val="lt1"/>
          </a:fontRef>
        </p:style>
        <p:txBody>
          <a:bodyPr lIns="104287" tIns="52144" rIns="104287" bIns="52144" rtlCol="0" anchor="ctr"/>
          <a:lstStyle/>
          <a:p>
            <a:pPr algn="ctr"/>
            <a:endParaRPr lang="en-US"/>
          </a:p>
        </p:txBody>
      </p:sp>
      <p:sp>
        <p:nvSpPr>
          <p:cNvPr id="2" name="Title 1"/>
          <p:cNvSpPr>
            <a:spLocks noGrp="1"/>
          </p:cNvSpPr>
          <p:nvPr>
            <p:ph type="title"/>
          </p:nvPr>
        </p:nvSpPr>
        <p:spPr/>
        <p:txBody>
          <a:bodyPr/>
          <a:lstStyle/>
          <a:p>
            <a:r>
              <a:rPr lang="en-US" dirty="0"/>
              <a:t>Star schema example - </a:t>
            </a:r>
            <a:r>
              <a:rPr lang="en-US" dirty="0" smtClean="0"/>
              <a:t>Event</a:t>
            </a:r>
            <a:endParaRPr lang="en-US" dirty="0"/>
          </a:p>
        </p:txBody>
      </p:sp>
      <p:sp>
        <p:nvSpPr>
          <p:cNvPr id="4" name="Text Placeholder 3"/>
          <p:cNvSpPr>
            <a:spLocks noGrp="1"/>
          </p:cNvSpPr>
          <p:nvPr>
            <p:ph type="body" sz="quarter" idx="10"/>
          </p:nvPr>
        </p:nvSpPr>
        <p:spPr/>
        <p:txBody>
          <a:bodyPr/>
          <a:lstStyle/>
          <a:p>
            <a:r>
              <a:rPr lang="en-US" dirty="0"/>
              <a:t>Slide source: GB23 Nodes Madagascar October 2015 &amp; iDigBio Florida January </a:t>
            </a:r>
            <a:r>
              <a:rPr lang="en-US" dirty="0" smtClean="0"/>
              <a:t>2015</a:t>
            </a:r>
            <a:endParaRPr lang="en-US" dirty="0"/>
          </a:p>
        </p:txBody>
      </p:sp>
      <p:grpSp>
        <p:nvGrpSpPr>
          <p:cNvPr id="24" name="Group 23"/>
          <p:cNvGrpSpPr/>
          <p:nvPr/>
        </p:nvGrpSpPr>
        <p:grpSpPr>
          <a:xfrm>
            <a:off x="561553" y="756593"/>
            <a:ext cx="9877218" cy="6100282"/>
            <a:chOff x="480402" y="1047187"/>
            <a:chExt cx="8449840" cy="5531742"/>
          </a:xfrm>
        </p:grpSpPr>
        <p:cxnSp>
          <p:nvCxnSpPr>
            <p:cNvPr id="5" name="Straight Connector 4"/>
            <p:cNvCxnSpPr/>
            <p:nvPr/>
          </p:nvCxnSpPr>
          <p:spPr>
            <a:xfrm flipV="1">
              <a:off x="2707461" y="4027423"/>
              <a:ext cx="0" cy="1471708"/>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6" name="Straight Connector 5"/>
            <p:cNvCxnSpPr/>
            <p:nvPr/>
          </p:nvCxnSpPr>
          <p:spPr>
            <a:xfrm flipH="1">
              <a:off x="2859125" y="2324245"/>
              <a:ext cx="809034" cy="111755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 name="Straight Connector 6"/>
            <p:cNvCxnSpPr/>
            <p:nvPr/>
          </p:nvCxnSpPr>
          <p:spPr>
            <a:xfrm flipH="1" flipV="1">
              <a:off x="1657637" y="2324245"/>
              <a:ext cx="818330" cy="991878"/>
            </a:xfrm>
            <a:prstGeom prst="line">
              <a:avLst/>
            </a:prstGeom>
            <a:ln>
              <a:prstDash val="dash"/>
            </a:ln>
          </p:spPr>
          <p:style>
            <a:lnRef idx="2">
              <a:schemeClr val="accent1"/>
            </a:lnRef>
            <a:fillRef idx="0">
              <a:schemeClr val="accent1"/>
            </a:fillRef>
            <a:effectRef idx="1">
              <a:schemeClr val="accent1"/>
            </a:effectRef>
            <a:fontRef idx="minor">
              <a:schemeClr val="tx1"/>
            </a:fontRef>
          </p:style>
        </p:cxnSp>
        <p:pic>
          <p:nvPicPr>
            <p:cNvPr id="8" name="Picture 7" descr="spreadsheet.png"/>
            <p:cNvPicPr>
              <a:picLocks noChangeAspect="1"/>
            </p:cNvPicPr>
            <p:nvPr/>
          </p:nvPicPr>
          <p:blipFill>
            <a:blip r:embed="rId3"/>
            <a:stretch>
              <a:fillRect/>
            </a:stretch>
          </p:blipFill>
          <p:spPr>
            <a:xfrm>
              <a:off x="858879" y="1527850"/>
              <a:ext cx="975360" cy="975360"/>
            </a:xfrm>
            <a:prstGeom prst="rect">
              <a:avLst/>
            </a:prstGeom>
          </p:spPr>
        </p:pic>
        <p:pic>
          <p:nvPicPr>
            <p:cNvPr id="9" name="Picture 8" descr="text_xml.png"/>
            <p:cNvPicPr>
              <a:picLocks noChangeAspect="1"/>
            </p:cNvPicPr>
            <p:nvPr/>
          </p:nvPicPr>
          <p:blipFill>
            <a:blip r:embed="rId4"/>
            <a:stretch>
              <a:fillRect/>
            </a:stretch>
          </p:blipFill>
          <p:spPr>
            <a:xfrm>
              <a:off x="5888852" y="2015530"/>
              <a:ext cx="1300593" cy="1300593"/>
            </a:xfrm>
            <a:prstGeom prst="rect">
              <a:avLst/>
            </a:prstGeom>
          </p:spPr>
        </p:pic>
        <p:pic>
          <p:nvPicPr>
            <p:cNvPr id="10" name="Picture 9" descr="spreadsheet.png"/>
            <p:cNvPicPr>
              <a:picLocks noChangeAspect="1"/>
            </p:cNvPicPr>
            <p:nvPr/>
          </p:nvPicPr>
          <p:blipFill>
            <a:blip r:embed="rId3"/>
            <a:stretch>
              <a:fillRect/>
            </a:stretch>
          </p:blipFill>
          <p:spPr>
            <a:xfrm>
              <a:off x="2202023" y="5262256"/>
              <a:ext cx="975360" cy="975360"/>
            </a:xfrm>
            <a:prstGeom prst="rect">
              <a:avLst/>
            </a:prstGeom>
          </p:spPr>
        </p:pic>
        <p:pic>
          <p:nvPicPr>
            <p:cNvPr id="11" name="Picture 10" descr="spreadsheet.png"/>
            <p:cNvPicPr>
              <a:picLocks noChangeAspect="1"/>
            </p:cNvPicPr>
            <p:nvPr/>
          </p:nvPicPr>
          <p:blipFill>
            <a:blip r:embed="rId3"/>
            <a:stretch>
              <a:fillRect/>
            </a:stretch>
          </p:blipFill>
          <p:spPr>
            <a:xfrm>
              <a:off x="3512663" y="1527850"/>
              <a:ext cx="975360" cy="975360"/>
            </a:xfrm>
            <a:prstGeom prst="rect">
              <a:avLst/>
            </a:prstGeom>
          </p:spPr>
        </p:pic>
        <p:pic>
          <p:nvPicPr>
            <p:cNvPr id="12" name="Picture 11" descr="spreadsheet.png"/>
            <p:cNvPicPr>
              <a:picLocks noChangeAspect="1"/>
            </p:cNvPicPr>
            <p:nvPr/>
          </p:nvPicPr>
          <p:blipFill>
            <a:blip r:embed="rId3"/>
            <a:stretch>
              <a:fillRect/>
            </a:stretch>
          </p:blipFill>
          <p:spPr>
            <a:xfrm>
              <a:off x="2202023" y="3181806"/>
              <a:ext cx="975360" cy="975360"/>
            </a:xfrm>
            <a:prstGeom prst="rect">
              <a:avLst/>
            </a:prstGeom>
          </p:spPr>
        </p:pic>
        <p:sp>
          <p:nvSpPr>
            <p:cNvPr id="13" name="Rectangle 12"/>
            <p:cNvSpPr/>
            <p:nvPr/>
          </p:nvSpPr>
          <p:spPr>
            <a:xfrm>
              <a:off x="2069065" y="4253630"/>
              <a:ext cx="1443598" cy="404684"/>
            </a:xfrm>
            <a:prstGeom prst="rect">
              <a:avLst/>
            </a:prstGeom>
          </p:spPr>
          <p:txBody>
            <a:bodyPr wrap="square">
              <a:spAutoFit/>
            </a:bodyPr>
            <a:lstStyle/>
            <a:p>
              <a:r>
                <a:rPr lang="en-GB" sz="2300" b="1" kern="0" dirty="0">
                  <a:solidFill>
                    <a:schemeClr val="accent2">
                      <a:lumMod val="75000"/>
                    </a:schemeClr>
                  </a:solidFill>
                </a:rPr>
                <a:t>Event Core</a:t>
              </a:r>
              <a:endParaRPr lang="en-GB" sz="2300" b="1" dirty="0">
                <a:solidFill>
                  <a:schemeClr val="accent2">
                    <a:lumMod val="75000"/>
                  </a:schemeClr>
                </a:solidFill>
              </a:endParaRPr>
            </a:p>
          </p:txBody>
        </p:sp>
        <p:sp>
          <p:nvSpPr>
            <p:cNvPr id="14" name="Rectangle 13"/>
            <p:cNvSpPr/>
            <p:nvPr/>
          </p:nvSpPr>
          <p:spPr>
            <a:xfrm>
              <a:off x="3417076" y="2493033"/>
              <a:ext cx="1426512" cy="376774"/>
            </a:xfrm>
            <a:prstGeom prst="rect">
              <a:avLst/>
            </a:prstGeom>
          </p:spPr>
          <p:txBody>
            <a:bodyPr wrap="square">
              <a:spAutoFit/>
            </a:bodyPr>
            <a:lstStyle/>
            <a:p>
              <a:r>
                <a:rPr lang="en-GB" kern="0" dirty="0" smtClean="0">
                  <a:solidFill>
                    <a:schemeClr val="accent2">
                      <a:lumMod val="75000"/>
                    </a:schemeClr>
                  </a:solidFill>
                </a:rPr>
                <a:t>Occurrences</a:t>
              </a:r>
              <a:endParaRPr lang="en-GB" dirty="0">
                <a:solidFill>
                  <a:schemeClr val="accent2">
                    <a:lumMod val="75000"/>
                  </a:schemeClr>
                </a:solidFill>
              </a:endParaRPr>
            </a:p>
          </p:txBody>
        </p:sp>
        <p:sp>
          <p:nvSpPr>
            <p:cNvPr id="15" name="Rectangle 14"/>
            <p:cNvSpPr/>
            <p:nvPr/>
          </p:nvSpPr>
          <p:spPr>
            <a:xfrm>
              <a:off x="1779818" y="6190116"/>
              <a:ext cx="2275715" cy="376774"/>
            </a:xfrm>
            <a:prstGeom prst="rect">
              <a:avLst/>
            </a:prstGeom>
          </p:spPr>
          <p:txBody>
            <a:bodyPr wrap="square">
              <a:spAutoFit/>
            </a:bodyPr>
            <a:lstStyle/>
            <a:p>
              <a:r>
                <a:rPr lang="en-GB" kern="0" dirty="0" smtClean="0">
                  <a:solidFill>
                    <a:schemeClr val="accent2">
                      <a:lumMod val="75000"/>
                    </a:schemeClr>
                  </a:solidFill>
                </a:rPr>
                <a:t>Measurement or Fact</a:t>
              </a:r>
              <a:endParaRPr lang="en-GB" dirty="0">
                <a:solidFill>
                  <a:schemeClr val="accent2">
                    <a:lumMod val="75000"/>
                  </a:schemeClr>
                </a:solidFill>
              </a:endParaRPr>
            </a:p>
          </p:txBody>
        </p:sp>
        <p:pic>
          <p:nvPicPr>
            <p:cNvPr id="16" name="Picture 15" descr="text_xml.png"/>
            <p:cNvPicPr>
              <a:picLocks noChangeAspect="1"/>
            </p:cNvPicPr>
            <p:nvPr/>
          </p:nvPicPr>
          <p:blipFill>
            <a:blip r:embed="rId4"/>
            <a:stretch>
              <a:fillRect/>
            </a:stretch>
          </p:blipFill>
          <p:spPr>
            <a:xfrm>
              <a:off x="5888852" y="4066763"/>
              <a:ext cx="1300593" cy="1300593"/>
            </a:xfrm>
            <a:prstGeom prst="rect">
              <a:avLst/>
            </a:prstGeom>
          </p:spPr>
        </p:pic>
        <p:sp>
          <p:nvSpPr>
            <p:cNvPr id="17" name="Rectangle 16"/>
            <p:cNvSpPr/>
            <p:nvPr/>
          </p:nvSpPr>
          <p:spPr>
            <a:xfrm>
              <a:off x="5958302" y="3243803"/>
              <a:ext cx="1039028" cy="376774"/>
            </a:xfrm>
            <a:prstGeom prst="rect">
              <a:avLst/>
            </a:prstGeom>
          </p:spPr>
          <p:txBody>
            <a:bodyPr wrap="none">
              <a:spAutoFit/>
            </a:bodyPr>
            <a:lstStyle/>
            <a:p>
              <a:r>
                <a:rPr lang="en-GB" kern="0" dirty="0" smtClean="0">
                  <a:solidFill>
                    <a:schemeClr val="accent2">
                      <a:lumMod val="75000"/>
                    </a:schemeClr>
                  </a:solidFill>
                </a:rPr>
                <a:t>meta.xml</a:t>
              </a:r>
              <a:endParaRPr lang="en-GB" dirty="0">
                <a:solidFill>
                  <a:schemeClr val="accent2">
                    <a:lumMod val="75000"/>
                  </a:schemeClr>
                </a:solidFill>
              </a:endParaRPr>
            </a:p>
          </p:txBody>
        </p:sp>
        <p:sp>
          <p:nvSpPr>
            <p:cNvPr id="18" name="Rectangle 17"/>
            <p:cNvSpPr/>
            <p:nvPr/>
          </p:nvSpPr>
          <p:spPr>
            <a:xfrm>
              <a:off x="6006527" y="5306078"/>
              <a:ext cx="959158" cy="376774"/>
            </a:xfrm>
            <a:prstGeom prst="rect">
              <a:avLst/>
            </a:prstGeom>
          </p:spPr>
          <p:txBody>
            <a:bodyPr wrap="none">
              <a:spAutoFit/>
            </a:bodyPr>
            <a:lstStyle/>
            <a:p>
              <a:r>
                <a:rPr lang="en-GB" kern="0" dirty="0" smtClean="0">
                  <a:solidFill>
                    <a:schemeClr val="accent2">
                      <a:lumMod val="75000"/>
                    </a:schemeClr>
                  </a:solidFill>
                </a:rPr>
                <a:t>EML.xml</a:t>
              </a:r>
              <a:endParaRPr lang="en-GB" dirty="0">
                <a:solidFill>
                  <a:schemeClr val="accent2">
                    <a:lumMod val="75000"/>
                  </a:schemeClr>
                </a:solidFill>
              </a:endParaRPr>
            </a:p>
          </p:txBody>
        </p:sp>
        <p:sp>
          <p:nvSpPr>
            <p:cNvPr id="19" name="Rectangle 18"/>
            <p:cNvSpPr/>
            <p:nvPr/>
          </p:nvSpPr>
          <p:spPr>
            <a:xfrm>
              <a:off x="5256938" y="3113465"/>
              <a:ext cx="784189" cy="1353596"/>
            </a:xfrm>
            <a:prstGeom prst="rect">
              <a:avLst/>
            </a:prstGeom>
          </p:spPr>
          <p:txBody>
            <a:bodyPr wrap="square">
              <a:spAutoFit/>
            </a:bodyPr>
            <a:lstStyle/>
            <a:p>
              <a:r>
                <a:rPr lang="en-GB" sz="9100" kern="0" dirty="0">
                  <a:solidFill>
                    <a:schemeClr val="accent2">
                      <a:lumMod val="75000"/>
                    </a:schemeClr>
                  </a:solidFill>
                </a:rPr>
                <a:t>+</a:t>
              </a:r>
              <a:endParaRPr lang="en-GB" sz="9100" dirty="0">
                <a:solidFill>
                  <a:schemeClr val="accent2">
                    <a:lumMod val="75000"/>
                  </a:schemeClr>
                </a:solidFill>
              </a:endParaRPr>
            </a:p>
          </p:txBody>
        </p:sp>
        <p:sp>
          <p:nvSpPr>
            <p:cNvPr id="20" name="Rectangle 19"/>
            <p:cNvSpPr/>
            <p:nvPr/>
          </p:nvSpPr>
          <p:spPr>
            <a:xfrm>
              <a:off x="480402" y="1436913"/>
              <a:ext cx="7577638" cy="5142016"/>
            </a:xfrm>
            <a:prstGeom prst="rect">
              <a:avLst/>
            </a:prstGeom>
            <a:noFill/>
            <a:ln w="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21" name="Picture 20" descr="z_file_zip.png"/>
            <p:cNvPicPr>
              <a:picLocks noChangeAspect="1"/>
            </p:cNvPicPr>
            <p:nvPr/>
          </p:nvPicPr>
          <p:blipFill>
            <a:blip r:embed="rId5"/>
            <a:stretch>
              <a:fillRect/>
            </a:stretch>
          </p:blipFill>
          <p:spPr>
            <a:xfrm>
              <a:off x="7534735" y="1047187"/>
              <a:ext cx="975360" cy="975360"/>
            </a:xfrm>
            <a:prstGeom prst="rect">
              <a:avLst/>
            </a:prstGeom>
          </p:spPr>
        </p:pic>
        <p:sp>
          <p:nvSpPr>
            <p:cNvPr id="22" name="Rectangle 21"/>
            <p:cNvSpPr/>
            <p:nvPr/>
          </p:nvSpPr>
          <p:spPr>
            <a:xfrm>
              <a:off x="7153283" y="2130718"/>
              <a:ext cx="1776959" cy="669821"/>
            </a:xfrm>
            <a:prstGeom prst="rect">
              <a:avLst/>
            </a:prstGeom>
            <a:solidFill>
              <a:schemeClr val="bg1"/>
            </a:solidFill>
            <a:ln>
              <a:solidFill>
                <a:schemeClr val="bg1">
                  <a:lumMod val="50000"/>
                </a:schemeClr>
              </a:solidFill>
            </a:ln>
          </p:spPr>
          <p:txBody>
            <a:bodyPr wrap="square">
              <a:spAutoFit/>
            </a:bodyPr>
            <a:lstStyle/>
            <a:p>
              <a:pPr algn="ctr"/>
              <a:r>
                <a:rPr lang="en-GB" kern="0" dirty="0" smtClean="0">
                  <a:solidFill>
                    <a:schemeClr val="accent2">
                      <a:lumMod val="75000"/>
                    </a:schemeClr>
                  </a:solidFill>
                </a:rPr>
                <a:t>DwC Archive</a:t>
              </a:r>
            </a:p>
            <a:p>
              <a:pPr algn="ctr"/>
              <a:r>
                <a:rPr lang="en-GB" b="1" kern="0" dirty="0" smtClean="0">
                  <a:solidFill>
                    <a:srgbClr val="C00000"/>
                  </a:solidFill>
                </a:rPr>
                <a:t>Samples</a:t>
              </a:r>
              <a:endParaRPr lang="en-GB" b="1" dirty="0">
                <a:solidFill>
                  <a:srgbClr val="C00000"/>
                </a:solidFill>
              </a:endParaRPr>
            </a:p>
          </p:txBody>
        </p:sp>
        <p:sp>
          <p:nvSpPr>
            <p:cNvPr id="23" name="Rectangle 22"/>
            <p:cNvSpPr/>
            <p:nvPr/>
          </p:nvSpPr>
          <p:spPr>
            <a:xfrm>
              <a:off x="954614" y="2482250"/>
              <a:ext cx="827534" cy="376774"/>
            </a:xfrm>
            <a:prstGeom prst="rect">
              <a:avLst/>
            </a:prstGeom>
          </p:spPr>
          <p:txBody>
            <a:bodyPr wrap="square">
              <a:spAutoFit/>
            </a:bodyPr>
            <a:lstStyle/>
            <a:p>
              <a:r>
                <a:rPr lang="en-GB" kern="0" dirty="0" err="1" smtClean="0">
                  <a:solidFill>
                    <a:schemeClr val="accent2">
                      <a:lumMod val="75000"/>
                    </a:schemeClr>
                  </a:solidFill>
                </a:rPr>
                <a:t>Relevé</a:t>
              </a:r>
              <a:endParaRPr lang="en-GB" dirty="0">
                <a:solidFill>
                  <a:schemeClr val="accent2">
                    <a:lumMod val="75000"/>
                  </a:schemeClr>
                </a:solidFill>
              </a:endParaRPr>
            </a:p>
          </p:txBody>
        </p:sp>
      </p:grpSp>
    </p:spTree>
    <p:extLst>
      <p:ext uri="{BB962C8B-B14F-4D97-AF65-F5344CB8AC3E}">
        <p14:creationId xmlns:p14="http://schemas.microsoft.com/office/powerpoint/2010/main" val="29072545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790079" y="2388248"/>
            <a:ext cx="6459674" cy="28750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en-US" sz="6000" b="1" dirty="0">
                <a:latin typeface="Trebuchet MS" charset="0"/>
              </a:rPr>
              <a:t>Publish your biodiversity data with GBIF</a:t>
            </a:r>
          </a:p>
        </p:txBody>
      </p:sp>
      <p:pic>
        <p:nvPicPr>
          <p:cNvPr id="9" name="Picture 8"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Tree>
    <p:extLst>
      <p:ext uri="{BB962C8B-B14F-4D97-AF65-F5344CB8AC3E}">
        <p14:creationId xmlns:p14="http://schemas.microsoft.com/office/powerpoint/2010/main" val="77480817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6-06-20 at 11.48.02 .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2698" y="230897"/>
            <a:ext cx="5152240" cy="7153055"/>
          </a:xfrm>
          <a:prstGeom prst="rect">
            <a:avLst/>
          </a:prstGeom>
          <a:ln>
            <a:solidFill>
              <a:schemeClr val="bg1">
                <a:lumMod val="50000"/>
              </a:schemeClr>
            </a:solidFill>
          </a:ln>
          <a:effectLst>
            <a:outerShdw blurRad="50800" dist="38100" dir="2700000" algn="tl" rotWithShape="0">
              <a:srgbClr val="000000">
                <a:alpha val="43000"/>
              </a:srgbClr>
            </a:outerShdw>
          </a:effectLst>
        </p:spPr>
      </p:pic>
      <p:sp>
        <p:nvSpPr>
          <p:cNvPr id="5" name="Rectangle 4"/>
          <p:cNvSpPr/>
          <p:nvPr/>
        </p:nvSpPr>
        <p:spPr>
          <a:xfrm>
            <a:off x="5903348" y="3277054"/>
            <a:ext cx="4454344" cy="3139321"/>
          </a:xfrm>
          <a:prstGeom prst="rect">
            <a:avLst/>
          </a:prstGeom>
        </p:spPr>
        <p:txBody>
          <a:bodyPr wrap="square">
            <a:spAutoFit/>
          </a:bodyPr>
          <a:lstStyle/>
          <a:p>
            <a:r>
              <a:rPr lang="en-US" sz="1800" dirty="0" smtClean="0"/>
              <a:t>GBIF </a:t>
            </a:r>
            <a:r>
              <a:rPr lang="en-US" sz="1800" dirty="0"/>
              <a:t>Secretariat (2015). Getting Started: An overview of data publishing in the GBIF network, version 1.1. Copenhagen: Global Biodiversity Information Facility, 17 pp. ISBN: 87-92020-28-3 (for version 1.0). </a:t>
            </a:r>
            <a:r>
              <a:rPr lang="en-US" sz="1800" dirty="0">
                <a:hlinkClick r:id="rId3"/>
              </a:rPr>
              <a:t>http://www.gbif.org/resource/</a:t>
            </a:r>
            <a:r>
              <a:rPr lang="en-US" sz="1800" dirty="0" smtClean="0">
                <a:hlinkClick r:id="rId3"/>
              </a:rPr>
              <a:t>80635</a:t>
            </a:r>
            <a:r>
              <a:rPr lang="en-US" sz="1800" dirty="0" smtClean="0"/>
              <a:t> </a:t>
            </a:r>
          </a:p>
          <a:p>
            <a:endParaRPr lang="en-US" sz="1800" dirty="0" smtClean="0"/>
          </a:p>
          <a:p>
            <a:endParaRPr lang="en-US" sz="1800" dirty="0"/>
          </a:p>
          <a:p>
            <a:r>
              <a:rPr lang="en-US" sz="1800" dirty="0">
                <a:hlinkClick r:id="rId4"/>
              </a:rPr>
              <a:t>http://www.gbif.org/publishing-data/summary</a:t>
            </a:r>
            <a:endParaRPr lang="en-US" sz="1800" dirty="0"/>
          </a:p>
          <a:p>
            <a:endParaRPr lang="en-US" sz="1800" dirty="0"/>
          </a:p>
        </p:txBody>
      </p:sp>
      <p:sp>
        <p:nvSpPr>
          <p:cNvPr id="6" name="Title 1"/>
          <p:cNvSpPr txBox="1">
            <a:spLocks/>
          </p:cNvSpPr>
          <p:nvPr/>
        </p:nvSpPr>
        <p:spPr>
          <a:xfrm>
            <a:off x="5778124" y="302864"/>
            <a:ext cx="4579568" cy="1539770"/>
          </a:xfrm>
          <a:prstGeom prst="rect">
            <a:avLst/>
          </a:prstGeom>
        </p:spPr>
        <p:txBody>
          <a:bodyPr vert="horz" lIns="0" tIns="52059" rIns="0" bIns="52059" rtlCol="0" anchor="t" anchorCtr="0">
            <a:noAutofit/>
          </a:bodyPr>
          <a:lstStyle>
            <a:lvl1pPr algn="l" defTabSz="520596" rtl="0" eaLnBrk="1" latinLnBrk="0" hangingPunct="1">
              <a:spcBef>
                <a:spcPct val="0"/>
              </a:spcBef>
              <a:buNone/>
              <a:defRPr sz="3200" b="1" kern="1200" cap="all">
                <a:solidFill>
                  <a:srgbClr val="339837"/>
                </a:solidFill>
                <a:latin typeface="Arial"/>
                <a:ea typeface="+mj-ea"/>
                <a:cs typeface="Arial"/>
              </a:defRPr>
            </a:lvl1pPr>
          </a:lstStyle>
          <a:p>
            <a:pPr>
              <a:lnSpc>
                <a:spcPct val="120000"/>
              </a:lnSpc>
            </a:pPr>
            <a:r>
              <a:rPr lang="en-US" dirty="0" smtClean="0"/>
              <a:t>Getting started GBIF guidelines</a:t>
            </a:r>
            <a:endParaRPr lang="en-US" dirty="0"/>
          </a:p>
        </p:txBody>
      </p:sp>
    </p:spTree>
    <p:extLst>
      <p:ext uri="{BB962C8B-B14F-4D97-AF65-F5344CB8AC3E}">
        <p14:creationId xmlns:p14="http://schemas.microsoft.com/office/powerpoint/2010/main" val="1401537322"/>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1" descr="Screen Shot 2013-04-18 at 15.23.21 .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973640" y="1957821"/>
            <a:ext cx="8292973" cy="4443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Rectangle 1"/>
          <p:cNvSpPr txBox="1">
            <a:spLocks noChangeArrowheads="1"/>
          </p:cNvSpPr>
          <p:nvPr/>
        </p:nvSpPr>
        <p:spPr bwMode="auto">
          <a:xfrm>
            <a:off x="248659" y="292361"/>
            <a:ext cx="8092561" cy="1312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lIns="0" tIns="0" rIns="0" bIns="0"/>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45561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45561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45561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455613" eaLnBrk="0" fontAlgn="base" hangingPunct="0">
              <a:spcBef>
                <a:spcPct val="0"/>
              </a:spcBef>
              <a:spcAft>
                <a:spcPct val="0"/>
              </a:spcAft>
              <a:defRPr sz="2400">
                <a:solidFill>
                  <a:schemeClr val="tx1"/>
                </a:solidFill>
                <a:latin typeface="Arial" charset="0"/>
                <a:ea typeface="ＭＳ Ｐゴシック" charset="0"/>
              </a:defRPr>
            </a:lvl9pPr>
          </a:lstStyle>
          <a:p>
            <a:pPr algn="ctr">
              <a:lnSpc>
                <a:spcPct val="95000"/>
              </a:lnSpc>
            </a:pPr>
            <a:r>
              <a:rPr lang="en-US" sz="5000">
                <a:solidFill>
                  <a:srgbClr val="000000"/>
                </a:solidFill>
                <a:latin typeface="Calibri" charset="0"/>
              </a:rPr>
              <a:t>Data publishing guidelines</a:t>
            </a:r>
            <a:endParaRPr lang="en-US" sz="3600">
              <a:solidFill>
                <a:srgbClr val="000000"/>
              </a:solidFill>
              <a:latin typeface="Calibri" charset="0"/>
            </a:endParaRPr>
          </a:p>
        </p:txBody>
      </p:sp>
      <p:sp>
        <p:nvSpPr>
          <p:cNvPr id="19460" name="Rectangle 2"/>
          <p:cNvSpPr>
            <a:spLocks noChangeArrowheads="1"/>
          </p:cNvSpPr>
          <p:nvPr/>
        </p:nvSpPr>
        <p:spPr bwMode="auto">
          <a:xfrm>
            <a:off x="1897110" y="6715531"/>
            <a:ext cx="6980955" cy="459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274" tIns="52138" rIns="104274" bIns="52138">
            <a:spAutoFit/>
          </a:bodyPr>
          <a:lstStyle/>
          <a:p>
            <a:r>
              <a:rPr lang="en-US" sz="2300" dirty="0">
                <a:solidFill>
                  <a:srgbClr val="000000"/>
                </a:solidFill>
                <a:latin typeface="Calibri" charset="0"/>
                <a:hlinkClick r:id="rId4"/>
              </a:rPr>
              <a:t>http://www.gbif.org/resources?f[0]=gr_purpose%3A955</a:t>
            </a:r>
            <a:r>
              <a:rPr lang="en-US" sz="2300" dirty="0">
                <a:solidFill>
                  <a:srgbClr val="000000"/>
                </a:solidFill>
                <a:latin typeface="Calibri" charset="0"/>
              </a:rPr>
              <a:t> </a:t>
            </a:r>
            <a:endParaRPr lang="en-US" sz="2300" dirty="0"/>
          </a:p>
        </p:txBody>
      </p:sp>
    </p:spTree>
    <p:extLst>
      <p:ext uri="{BB962C8B-B14F-4D97-AF65-F5344CB8AC3E}">
        <p14:creationId xmlns:p14="http://schemas.microsoft.com/office/powerpoint/2010/main" val="1180122946"/>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6303" y="402757"/>
            <a:ext cx="4325190" cy="1027002"/>
          </a:xfrm>
        </p:spPr>
        <p:txBody>
          <a:bodyPr>
            <a:noAutofit/>
          </a:bodyPr>
          <a:lstStyle/>
          <a:p>
            <a:r>
              <a:rPr lang="en-US" dirty="0" smtClean="0"/>
              <a:t>Data publication in GBIF</a:t>
            </a:r>
            <a:endParaRPr lang="en-US" dirty="0"/>
          </a:p>
        </p:txBody>
      </p:sp>
      <p:sp>
        <p:nvSpPr>
          <p:cNvPr id="3" name="Text Placeholder 2"/>
          <p:cNvSpPr>
            <a:spLocks noGrp="1"/>
          </p:cNvSpPr>
          <p:nvPr>
            <p:ph type="body" sz="quarter" idx="13"/>
          </p:nvPr>
        </p:nvSpPr>
        <p:spPr>
          <a:xfrm>
            <a:off x="534436" y="1726613"/>
            <a:ext cx="5255194" cy="5133777"/>
          </a:xfrm>
        </p:spPr>
        <p:txBody>
          <a:bodyPr>
            <a:normAutofit/>
          </a:bodyPr>
          <a:lstStyle/>
          <a:p>
            <a:pPr>
              <a:spcAft>
                <a:spcPts val="1800"/>
              </a:spcAft>
            </a:pPr>
            <a:r>
              <a:rPr lang="en-US" dirty="0" smtClean="0"/>
              <a:t>Conversion to standardized format (Darwin Core, ABCD)</a:t>
            </a:r>
          </a:p>
          <a:p>
            <a:pPr>
              <a:spcAft>
                <a:spcPts val="1800"/>
              </a:spcAft>
            </a:pPr>
            <a:r>
              <a:rPr lang="en-US" dirty="0" smtClean="0"/>
              <a:t>Quality assessment &amp; clearance/endorsement</a:t>
            </a:r>
          </a:p>
          <a:p>
            <a:pPr>
              <a:spcAft>
                <a:spcPts val="1800"/>
              </a:spcAft>
            </a:pPr>
            <a:r>
              <a:rPr lang="en-US" dirty="0" smtClean="0"/>
              <a:t>Publication in GBIF</a:t>
            </a:r>
          </a:p>
          <a:p>
            <a:pPr>
              <a:spcAft>
                <a:spcPts val="1800"/>
              </a:spcAft>
            </a:pPr>
            <a:r>
              <a:rPr lang="en-US" dirty="0" smtClean="0"/>
              <a:t>Data accessed by scientists and other users</a:t>
            </a:r>
            <a:endParaRPr lang="en-US" dirty="0"/>
          </a:p>
        </p:txBody>
      </p:sp>
      <p:sp>
        <p:nvSpPr>
          <p:cNvPr id="6" name="Rectangle 5"/>
          <p:cNvSpPr/>
          <p:nvPr/>
        </p:nvSpPr>
        <p:spPr>
          <a:xfrm>
            <a:off x="7237954" y="3925389"/>
            <a:ext cx="184367" cy="235813"/>
          </a:xfrm>
          <a:prstGeom prst="rect">
            <a:avLst/>
          </a:prstGeom>
        </p:spPr>
        <p:txBody>
          <a:bodyPr wrap="none" lIns="91292" tIns="45646" rIns="91292" bIns="45646">
            <a:spAutoFit/>
          </a:bodyPr>
          <a:lstStyle/>
          <a:p>
            <a:r>
              <a:rPr lang="en-US" sz="1400" baseline="30000" dirty="0">
                <a:solidFill>
                  <a:srgbClr val="000000"/>
                </a:solidFill>
                <a:latin typeface="ArialMT"/>
              </a:rPr>
              <a:t> </a:t>
            </a:r>
            <a:endParaRPr lang="en-US" dirty="0"/>
          </a:p>
        </p:txBody>
      </p:sp>
      <p:pic>
        <p:nvPicPr>
          <p:cNvPr id="4" name="Picture 3" descr="IMG_417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50500" y="402757"/>
            <a:ext cx="3875167" cy="6212660"/>
          </a:xfrm>
          <a:prstGeom prst="rect">
            <a:avLst/>
          </a:prstGeom>
        </p:spPr>
      </p:pic>
      <p:sp>
        <p:nvSpPr>
          <p:cNvPr id="7" name="Rectangle 6"/>
          <p:cNvSpPr/>
          <p:nvPr/>
        </p:nvSpPr>
        <p:spPr>
          <a:xfrm>
            <a:off x="7303836" y="6272792"/>
            <a:ext cx="2697944" cy="261495"/>
          </a:xfrm>
          <a:prstGeom prst="rect">
            <a:avLst/>
          </a:prstGeom>
        </p:spPr>
        <p:txBody>
          <a:bodyPr wrap="none" lIns="91326" tIns="45663" rIns="91326" bIns="45663">
            <a:spAutoFit/>
          </a:bodyPr>
          <a:lstStyle/>
          <a:p>
            <a:r>
              <a:rPr lang="en-US" sz="1100" dirty="0">
                <a:solidFill>
                  <a:schemeClr val="bg1">
                    <a:lumMod val="85000"/>
                  </a:schemeClr>
                </a:solidFill>
              </a:rPr>
              <a:t>Photo CC-BY Dag </a:t>
            </a:r>
            <a:r>
              <a:rPr lang="en-US" sz="1100" dirty="0" smtClean="0">
                <a:solidFill>
                  <a:schemeClr val="bg1">
                    <a:lumMod val="85000"/>
                  </a:schemeClr>
                </a:solidFill>
              </a:rPr>
              <a:t>Endresen, Oslo, June </a:t>
            </a:r>
            <a:r>
              <a:rPr lang="en-US" sz="1100" dirty="0">
                <a:solidFill>
                  <a:schemeClr val="bg1">
                    <a:lumMod val="85000"/>
                  </a:schemeClr>
                </a:solidFill>
              </a:rPr>
              <a:t>2014</a:t>
            </a:r>
          </a:p>
        </p:txBody>
      </p:sp>
    </p:spTree>
    <p:extLst>
      <p:ext uri="{BB962C8B-B14F-4D97-AF65-F5344CB8AC3E}">
        <p14:creationId xmlns:p14="http://schemas.microsoft.com/office/powerpoint/2010/main" val="101154341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20802" y="959920"/>
            <a:ext cx="4096240" cy="5462918"/>
          </a:xfrm>
          <a:prstGeom prst="rect">
            <a:avLst/>
          </a:prstGeom>
        </p:spPr>
        <p:txBody>
          <a:bodyPr wrap="square" lIns="91326" tIns="45663" rIns="91326" bIns="45663">
            <a:spAutoFit/>
          </a:bodyPr>
          <a:lstStyle/>
          <a:p>
            <a:pPr>
              <a:spcAft>
                <a:spcPts val="1800"/>
              </a:spcAft>
            </a:pPr>
            <a:r>
              <a:rPr lang="en-US" sz="2900" b="1" dirty="0" smtClean="0">
                <a:solidFill>
                  <a:srgbClr val="008000"/>
                </a:solidFill>
              </a:rPr>
              <a:t>First step to start publishing data in GBIF is to seek endorsement as a data node/publisher.</a:t>
            </a:r>
          </a:p>
          <a:p>
            <a:pPr>
              <a:spcAft>
                <a:spcPts val="1800"/>
              </a:spcAft>
            </a:pPr>
            <a:endParaRPr lang="en-US" sz="2900" b="1" dirty="0">
              <a:solidFill>
                <a:srgbClr val="008000"/>
              </a:solidFill>
            </a:endParaRPr>
          </a:p>
          <a:p>
            <a:pPr>
              <a:spcAft>
                <a:spcPts val="1800"/>
              </a:spcAft>
            </a:pPr>
            <a:r>
              <a:rPr lang="en-US" sz="2900" b="1" dirty="0" smtClean="0">
                <a:solidFill>
                  <a:srgbClr val="008000"/>
                </a:solidFill>
              </a:rPr>
              <a:t>Endorsement requests are forwarded to the appropriate GBIF member node - or evaluated by the GBIF secretariat.</a:t>
            </a:r>
            <a:endParaRPr lang="en-US" sz="2900" dirty="0"/>
          </a:p>
        </p:txBody>
      </p:sp>
      <p:pic>
        <p:nvPicPr>
          <p:cNvPr id="7" name="Picture 6" descr="Screen Shot 2016-04-13 at 11.29.23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86396" y="0"/>
            <a:ext cx="5702243" cy="7562850"/>
          </a:xfrm>
          <a:prstGeom prst="rect">
            <a:avLst/>
          </a:prstGeom>
        </p:spPr>
      </p:pic>
      <p:pic>
        <p:nvPicPr>
          <p:cNvPr id="8" name="Picture 7" descr="Screen Shot 2016-04-13 at 11.30.45 .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23064" y="293794"/>
            <a:ext cx="760570" cy="960491"/>
          </a:xfrm>
          <a:prstGeom prst="rect">
            <a:avLst/>
          </a:prstGeom>
        </p:spPr>
      </p:pic>
      <p:cxnSp>
        <p:nvCxnSpPr>
          <p:cNvPr id="11" name="Straight Arrow Connector 10"/>
          <p:cNvCxnSpPr/>
          <p:nvPr/>
        </p:nvCxnSpPr>
        <p:spPr>
          <a:xfrm flipH="1">
            <a:off x="8084599" y="985635"/>
            <a:ext cx="663448" cy="0"/>
          </a:xfrm>
          <a:prstGeom prst="straightConnector1">
            <a:avLst/>
          </a:prstGeom>
          <a:ln>
            <a:solidFill>
              <a:schemeClr val="accent6"/>
            </a:solidFill>
            <a:tailEnd type="arrow"/>
          </a:ln>
        </p:spPr>
        <p:style>
          <a:lnRef idx="2">
            <a:schemeClr val="accent1"/>
          </a:lnRef>
          <a:fillRef idx="0">
            <a:schemeClr val="accent1"/>
          </a:fillRef>
          <a:effectRef idx="1">
            <a:schemeClr val="accent1"/>
          </a:effectRef>
          <a:fontRef idx="minor">
            <a:schemeClr val="tx1"/>
          </a:fontRef>
        </p:style>
      </p:cxnSp>
      <p:cxnSp>
        <p:nvCxnSpPr>
          <p:cNvPr id="13" name="Straight Arrow Connector 12"/>
          <p:cNvCxnSpPr/>
          <p:nvPr/>
        </p:nvCxnSpPr>
        <p:spPr>
          <a:xfrm flipH="1" flipV="1">
            <a:off x="8283634" y="1563747"/>
            <a:ext cx="663448" cy="542580"/>
          </a:xfrm>
          <a:prstGeom prst="straightConnector1">
            <a:avLst/>
          </a:prstGeom>
          <a:ln>
            <a:solidFill>
              <a:schemeClr val="accent6"/>
            </a:solidFill>
            <a:tailEnd type="arrow"/>
          </a:ln>
        </p:spPr>
        <p:style>
          <a:lnRef idx="2">
            <a:schemeClr val="accent1"/>
          </a:lnRef>
          <a:fillRef idx="0">
            <a:schemeClr val="accent1"/>
          </a:fillRef>
          <a:effectRef idx="1">
            <a:schemeClr val="accent1"/>
          </a:effectRef>
          <a:fontRef idx="minor">
            <a:schemeClr val="tx1"/>
          </a:fontRef>
        </p:style>
      </p:cxnSp>
      <p:sp>
        <p:nvSpPr>
          <p:cNvPr id="16" name="Rectangle 15"/>
          <p:cNvSpPr/>
          <p:nvPr/>
        </p:nvSpPr>
        <p:spPr>
          <a:xfrm>
            <a:off x="8786506" y="702075"/>
            <a:ext cx="320929" cy="415383"/>
          </a:xfrm>
          <a:prstGeom prst="rect">
            <a:avLst/>
          </a:prstGeom>
          <a:ln>
            <a:noFill/>
          </a:ln>
        </p:spPr>
        <p:txBody>
          <a:bodyPr wrap="none" lIns="91326" tIns="45663" rIns="91326" bIns="45663">
            <a:spAutoFit/>
          </a:bodyPr>
          <a:lstStyle/>
          <a:p>
            <a:r>
              <a:rPr lang="en-US" dirty="0">
                <a:solidFill>
                  <a:schemeClr val="accent6">
                    <a:lumMod val="75000"/>
                  </a:schemeClr>
                </a:solidFill>
              </a:rPr>
              <a:t>1</a:t>
            </a:r>
          </a:p>
        </p:txBody>
      </p:sp>
      <p:sp>
        <p:nvSpPr>
          <p:cNvPr id="17" name="Rectangle 16"/>
          <p:cNvSpPr/>
          <p:nvPr/>
        </p:nvSpPr>
        <p:spPr>
          <a:xfrm>
            <a:off x="8947295" y="1898581"/>
            <a:ext cx="320929" cy="415383"/>
          </a:xfrm>
          <a:prstGeom prst="rect">
            <a:avLst/>
          </a:prstGeom>
          <a:ln>
            <a:noFill/>
          </a:ln>
        </p:spPr>
        <p:txBody>
          <a:bodyPr wrap="none" lIns="91326" tIns="45663" rIns="91326" bIns="45663">
            <a:spAutoFit/>
          </a:bodyPr>
          <a:lstStyle/>
          <a:p>
            <a:r>
              <a:rPr lang="en-US" dirty="0" smtClean="0">
                <a:solidFill>
                  <a:schemeClr val="accent6">
                    <a:lumMod val="75000"/>
                  </a:schemeClr>
                </a:solidFill>
              </a:rPr>
              <a:t>2</a:t>
            </a:r>
            <a:endParaRPr lang="en-US" dirty="0">
              <a:solidFill>
                <a:schemeClr val="accent6">
                  <a:lumMod val="75000"/>
                </a:schemeClr>
              </a:solidFill>
            </a:endParaRPr>
          </a:p>
        </p:txBody>
      </p:sp>
      <p:sp>
        <p:nvSpPr>
          <p:cNvPr id="18" name="Oval 17"/>
          <p:cNvSpPr/>
          <p:nvPr/>
        </p:nvSpPr>
        <p:spPr>
          <a:xfrm>
            <a:off x="7440106" y="56862"/>
            <a:ext cx="473892" cy="284318"/>
          </a:xfrm>
          <a:prstGeom prst="ellipse">
            <a:avLst/>
          </a:prstGeom>
          <a:noFill/>
          <a:ln>
            <a:solidFill>
              <a:schemeClr val="accent6">
                <a:lumMod val="75000"/>
              </a:schemeClr>
            </a:solidFill>
          </a:ln>
        </p:spPr>
        <p:style>
          <a:lnRef idx="1">
            <a:schemeClr val="accent1"/>
          </a:lnRef>
          <a:fillRef idx="3">
            <a:schemeClr val="accent1"/>
          </a:fillRef>
          <a:effectRef idx="2">
            <a:schemeClr val="accent1"/>
          </a:effectRef>
          <a:fontRef idx="minor">
            <a:schemeClr val="lt1"/>
          </a:fontRef>
        </p:style>
        <p:txBody>
          <a:bodyPr lIns="91326" tIns="45663" rIns="91326" bIns="45663" rtlCol="0" anchor="ctr"/>
          <a:lstStyle/>
          <a:p>
            <a:pPr algn="ctr"/>
            <a:endParaRPr lang="en-US"/>
          </a:p>
        </p:txBody>
      </p:sp>
    </p:spTree>
    <p:extLst>
      <p:ext uri="{BB962C8B-B14F-4D97-AF65-F5344CB8AC3E}">
        <p14:creationId xmlns:p14="http://schemas.microsoft.com/office/powerpoint/2010/main" val="90052185"/>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288" y="1222201"/>
            <a:ext cx="4675187" cy="3328988"/>
          </a:xfrm>
          <a:prstGeom prst="rect">
            <a:avLst/>
          </a:prstGeom>
          <a:solidFill>
            <a:schemeClr val="bg2"/>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lIns="104653" tIns="52325" rIns="104653" bIns="52325" anchor="ctr"/>
          <a:lstStyle/>
          <a:p>
            <a:pPr algn="ctr">
              <a:defRPr/>
            </a:pPr>
            <a:endParaRPr lang="en-US"/>
          </a:p>
        </p:txBody>
      </p:sp>
      <p:pic>
        <p:nvPicPr>
          <p:cNvPr id="5" name="Picture 4" descr="-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115948" y="2759648"/>
            <a:ext cx="1954527" cy="1843926"/>
          </a:xfrm>
          <a:prstGeom prst="rect">
            <a:avLst/>
          </a:prstGeom>
        </p:spPr>
      </p:pic>
      <p:pic>
        <p:nvPicPr>
          <p:cNvPr id="34819" name="Picture 82" descr="Databas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34683" y="1091396"/>
            <a:ext cx="1330325" cy="1411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81" descr="Databas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45329" y="3258964"/>
            <a:ext cx="1330325" cy="1411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23" descr="Databas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50891" y="1398429"/>
            <a:ext cx="1871663"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3" name="Rectangle 57"/>
          <p:cNvSpPr>
            <a:spLocks noChangeArrowheads="1"/>
          </p:cNvSpPr>
          <p:nvPr/>
        </p:nvSpPr>
        <p:spPr bwMode="auto">
          <a:xfrm>
            <a:off x="698657" y="3398668"/>
            <a:ext cx="2071143" cy="831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734" tIns="45867" rIns="91734" bIns="45867">
            <a:spAutoFit/>
          </a:bodyPr>
          <a:lstStyle/>
          <a:p>
            <a:r>
              <a:rPr lang="en-US" sz="2400" dirty="0" smtClean="0">
                <a:solidFill>
                  <a:srgbClr val="005C7F"/>
                </a:solidFill>
                <a:latin typeface="Trebuchet MS" charset="0"/>
              </a:rPr>
              <a:t>Institute</a:t>
            </a:r>
          </a:p>
          <a:p>
            <a:r>
              <a:rPr lang="en-US" sz="2400" dirty="0" smtClean="0">
                <a:solidFill>
                  <a:srgbClr val="005C7F"/>
                </a:solidFill>
                <a:latin typeface="Trebuchet MS" charset="0"/>
              </a:rPr>
              <a:t>(AHP reserve)</a:t>
            </a:r>
            <a:endParaRPr lang="en-US" dirty="0"/>
          </a:p>
        </p:txBody>
      </p:sp>
      <p:pic>
        <p:nvPicPr>
          <p:cNvPr id="34826" name="Picture 83" descr="Databas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45329" y="5324304"/>
            <a:ext cx="1330325"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7" name="Rectangle 86"/>
          <p:cNvSpPr>
            <a:spLocks noChangeArrowheads="1"/>
          </p:cNvSpPr>
          <p:nvPr/>
        </p:nvSpPr>
        <p:spPr bwMode="auto">
          <a:xfrm>
            <a:off x="8393119" y="5324302"/>
            <a:ext cx="1966492" cy="831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734" tIns="45867" rIns="91734" bIns="45867">
            <a:spAutoFit/>
          </a:bodyPr>
          <a:lstStyle/>
          <a:p>
            <a:r>
              <a:rPr lang="en-US" sz="2400" dirty="0">
                <a:solidFill>
                  <a:srgbClr val="005C7F"/>
                </a:solidFill>
                <a:latin typeface="Trebuchet MS" charset="0"/>
              </a:rPr>
              <a:t>Biodiversity Conservation</a:t>
            </a:r>
            <a:endParaRPr lang="en-US" dirty="0"/>
          </a:p>
        </p:txBody>
      </p:sp>
      <p:cxnSp>
        <p:nvCxnSpPr>
          <p:cNvPr id="93" name="Straight Arrow Connector 92"/>
          <p:cNvCxnSpPr/>
          <p:nvPr/>
        </p:nvCxnSpPr>
        <p:spPr>
          <a:xfrm flipV="1">
            <a:off x="5183191" y="3708225"/>
            <a:ext cx="1609725" cy="209550"/>
          </a:xfrm>
          <a:prstGeom prst="straightConnector1">
            <a:avLst/>
          </a:prstGeom>
          <a:ln>
            <a:prstDash val="lgDash"/>
            <a:tailEnd type="arrow"/>
          </a:ln>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flipV="1">
            <a:off x="5183191" y="2223928"/>
            <a:ext cx="1609725" cy="1158875"/>
          </a:xfrm>
          <a:prstGeom prst="straightConnector1">
            <a:avLst/>
          </a:prstGeom>
          <a:ln>
            <a:prstDash val="lgDash"/>
            <a:tailEnd type="arrow"/>
          </a:ln>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a:off x="5183189" y="4405138"/>
            <a:ext cx="1762126" cy="1035050"/>
          </a:xfrm>
          <a:prstGeom prst="straightConnector1">
            <a:avLst/>
          </a:prstGeom>
          <a:ln>
            <a:prstDash val="lgDash"/>
            <a:tailEnd type="arrow"/>
          </a:ln>
        </p:spPr>
        <p:style>
          <a:lnRef idx="2">
            <a:schemeClr val="accent1"/>
          </a:lnRef>
          <a:fillRef idx="0">
            <a:schemeClr val="accent1"/>
          </a:fillRef>
          <a:effectRef idx="1">
            <a:schemeClr val="accent1"/>
          </a:effectRef>
          <a:fontRef idx="minor">
            <a:schemeClr val="tx1"/>
          </a:fontRef>
        </p:style>
      </p:cxnSp>
      <p:pic>
        <p:nvPicPr>
          <p:cNvPr id="34834" name="Picture 31" descr="Databas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556016" y="5810081"/>
            <a:ext cx="1331913"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35" name="Rectangle 32"/>
          <p:cNvSpPr>
            <a:spLocks noChangeArrowheads="1"/>
          </p:cNvSpPr>
          <p:nvPr/>
        </p:nvSpPr>
        <p:spPr bwMode="auto">
          <a:xfrm>
            <a:off x="4887929" y="5842542"/>
            <a:ext cx="1108075" cy="831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34" tIns="45867" rIns="91734" bIns="45867">
            <a:spAutoFit/>
          </a:bodyPr>
          <a:lstStyle/>
          <a:p>
            <a:r>
              <a:rPr lang="en-US" sz="2400" dirty="0">
                <a:solidFill>
                  <a:srgbClr val="005C7F"/>
                </a:solidFill>
                <a:latin typeface="Trebuchet MS" charset="0"/>
              </a:rPr>
              <a:t>GBIF portal</a:t>
            </a:r>
            <a:endParaRPr lang="en-US" dirty="0"/>
          </a:p>
        </p:txBody>
      </p:sp>
      <p:cxnSp>
        <p:nvCxnSpPr>
          <p:cNvPr id="36" name="Straight Arrow Connector 35"/>
          <p:cNvCxnSpPr/>
          <p:nvPr/>
        </p:nvCxnSpPr>
        <p:spPr>
          <a:xfrm>
            <a:off x="4230715" y="4670259"/>
            <a:ext cx="112688" cy="104933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2630488" y="2733504"/>
            <a:ext cx="733425" cy="5000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4841" name="Rectangle 1"/>
          <p:cNvSpPr>
            <a:spLocks noChangeArrowheads="1"/>
          </p:cNvSpPr>
          <p:nvPr/>
        </p:nvSpPr>
        <p:spPr bwMode="auto">
          <a:xfrm rot="-1279596">
            <a:off x="2929641" y="3104062"/>
            <a:ext cx="1543096" cy="738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281" tIns="45641" rIns="91281" bIns="45641">
            <a:spAutoFit/>
          </a:bodyPr>
          <a:lstStyle/>
          <a:p>
            <a:pPr algn="ctr"/>
            <a:r>
              <a:rPr lang="en-US" dirty="0">
                <a:solidFill>
                  <a:srgbClr val="FF0000"/>
                </a:solidFill>
              </a:rPr>
              <a:t>Darwin Core </a:t>
            </a:r>
          </a:p>
          <a:p>
            <a:pPr algn="ctr"/>
            <a:r>
              <a:rPr lang="en-US" dirty="0">
                <a:solidFill>
                  <a:srgbClr val="FF0000"/>
                </a:solidFill>
              </a:rPr>
              <a:t>archive</a:t>
            </a:r>
          </a:p>
        </p:txBody>
      </p:sp>
      <p:sp>
        <p:nvSpPr>
          <p:cNvPr id="34845" name="Rectangle 33"/>
          <p:cNvSpPr>
            <a:spLocks noChangeArrowheads="1"/>
          </p:cNvSpPr>
          <p:nvPr/>
        </p:nvSpPr>
        <p:spPr bwMode="auto">
          <a:xfrm>
            <a:off x="8630076" y="1220640"/>
            <a:ext cx="1147448" cy="846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734" tIns="45867" rIns="91734" bIns="45867">
            <a:spAutoFit/>
          </a:bodyPr>
          <a:lstStyle/>
          <a:p>
            <a:r>
              <a:rPr lang="en-US" dirty="0" smtClean="0">
                <a:solidFill>
                  <a:srgbClr val="005C7F"/>
                </a:solidFill>
                <a:latin typeface="Trebuchet MS" charset="0"/>
              </a:rPr>
              <a:t>Global</a:t>
            </a:r>
          </a:p>
          <a:p>
            <a:r>
              <a:rPr lang="en-US" sz="1400" dirty="0">
                <a:solidFill>
                  <a:srgbClr val="005C7F"/>
                </a:solidFill>
                <a:latin typeface="Trebuchet MS" charset="0"/>
              </a:rPr>
              <a:t>information</a:t>
            </a:r>
          </a:p>
          <a:p>
            <a:r>
              <a:rPr lang="en-US" sz="1400" dirty="0">
                <a:solidFill>
                  <a:srgbClr val="005C7F"/>
                </a:solidFill>
                <a:latin typeface="Trebuchet MS" charset="0"/>
              </a:rPr>
              <a:t>systems</a:t>
            </a:r>
            <a:endParaRPr lang="en-US" sz="1400" dirty="0"/>
          </a:p>
        </p:txBody>
      </p:sp>
      <p:pic>
        <p:nvPicPr>
          <p:cNvPr id="33" name="Picture 82" descr="Databas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012827" y="1259458"/>
            <a:ext cx="1330325" cy="1411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82" descr="Databas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90971" y="1427522"/>
            <a:ext cx="1330325" cy="1411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GBIF-2015-dotorg-display_0 copy.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025916" y="6312094"/>
            <a:ext cx="1044575" cy="955752"/>
          </a:xfrm>
          <a:prstGeom prst="rect">
            <a:avLst/>
          </a:prstGeom>
        </p:spPr>
      </p:pic>
      <p:pic>
        <p:nvPicPr>
          <p:cNvPr id="10" name="Picture 9" descr="GBIF-2015-dotorg-display_0.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052442" y="3260890"/>
            <a:ext cx="840123" cy="963752"/>
          </a:xfrm>
          <a:prstGeom prst="rect">
            <a:avLst/>
          </a:prstGeom>
        </p:spPr>
      </p:pic>
      <p:pic>
        <p:nvPicPr>
          <p:cNvPr id="35" name="Picture 2" descr="theme_eos_geo.png"/>
          <p:cNvPicPr>
            <a:picLocks noChangeAspect="1"/>
          </p:cNvPicPr>
          <p:nvPr/>
        </p:nvPicPr>
        <p:blipFill>
          <a:blip r:embed="rId7">
            <a:extLst>
              <a:ext uri="{28A0092B-C50C-407E-A947-70E740481C1C}">
                <a14:useLocalDpi xmlns:a14="http://schemas.microsoft.com/office/drawing/2010/main"/>
              </a:ext>
            </a:extLst>
          </a:blip>
          <a:srcRect/>
          <a:stretch>
            <a:fillRect/>
          </a:stretch>
        </p:blipFill>
        <p:spPr bwMode="auto">
          <a:xfrm>
            <a:off x="7596276" y="2229621"/>
            <a:ext cx="1137445" cy="572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2.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386768" y="3708226"/>
            <a:ext cx="1492834" cy="1212180"/>
          </a:xfrm>
          <a:prstGeom prst="rect">
            <a:avLst/>
          </a:prstGeom>
        </p:spPr>
      </p:pic>
      <p:sp>
        <p:nvSpPr>
          <p:cNvPr id="34829" name="Rectangle 90"/>
          <p:cNvSpPr>
            <a:spLocks noChangeArrowheads="1"/>
          </p:cNvSpPr>
          <p:nvPr/>
        </p:nvSpPr>
        <p:spPr bwMode="auto">
          <a:xfrm>
            <a:off x="8521296" y="3292520"/>
            <a:ext cx="1838325" cy="831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34" tIns="45867" rIns="91734" bIns="45867">
            <a:spAutoFit/>
          </a:bodyPr>
          <a:lstStyle/>
          <a:p>
            <a:r>
              <a:rPr lang="en-US" sz="2400" dirty="0">
                <a:solidFill>
                  <a:srgbClr val="005C7F"/>
                </a:solidFill>
                <a:latin typeface="Trebuchet MS" charset="0"/>
              </a:rPr>
              <a:t>Scientific</a:t>
            </a:r>
          </a:p>
          <a:p>
            <a:r>
              <a:rPr lang="en-US" sz="2400" dirty="0">
                <a:solidFill>
                  <a:srgbClr val="005C7F"/>
                </a:solidFill>
                <a:latin typeface="Trebuchet MS" charset="0"/>
              </a:rPr>
              <a:t>Research</a:t>
            </a:r>
            <a:endParaRPr lang="en-US" dirty="0"/>
          </a:p>
        </p:txBody>
      </p:sp>
      <p:pic>
        <p:nvPicPr>
          <p:cNvPr id="6" name="Picture 5" descr="-1.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93021" y="5719597"/>
            <a:ext cx="1100097" cy="1393456"/>
          </a:xfrm>
          <a:prstGeom prst="rect">
            <a:avLst/>
          </a:prstGeom>
        </p:spPr>
      </p:pic>
      <p:sp>
        <p:nvSpPr>
          <p:cNvPr id="38" name="Title 1"/>
          <p:cNvSpPr txBox="1">
            <a:spLocks/>
          </p:cNvSpPr>
          <p:nvPr/>
        </p:nvSpPr>
        <p:spPr>
          <a:xfrm>
            <a:off x="534432" y="302879"/>
            <a:ext cx="9619774" cy="657951"/>
          </a:xfrm>
          <a:prstGeom prst="rect">
            <a:avLst/>
          </a:prstGeom>
        </p:spPr>
        <p:txBody>
          <a:bodyPr vert="horz" lIns="0" tIns="52059" rIns="0" bIns="52059" rtlCol="0" anchor="t" anchorCtr="0">
            <a:normAutofit/>
          </a:bodyPr>
          <a:lstStyle>
            <a:lvl1pPr algn="l" defTabSz="521245" rtl="0" eaLnBrk="1" latinLnBrk="0" hangingPunct="1">
              <a:spcBef>
                <a:spcPct val="0"/>
              </a:spcBef>
              <a:buNone/>
              <a:defRPr sz="3200" b="1" kern="1200" cap="all">
                <a:solidFill>
                  <a:srgbClr val="339837"/>
                </a:solidFill>
                <a:latin typeface="Arial"/>
                <a:ea typeface="+mj-ea"/>
                <a:cs typeface="Arial"/>
              </a:defRPr>
            </a:lvl1pPr>
          </a:lstStyle>
          <a:p>
            <a:r>
              <a:rPr lang="en-US" dirty="0">
                <a:solidFill>
                  <a:srgbClr val="3E9034"/>
                </a:solidFill>
              </a:rPr>
              <a:t>Multiple-purpose data services</a:t>
            </a:r>
            <a:endParaRPr lang="en-US" b="0" dirty="0">
              <a:solidFill>
                <a:srgbClr val="3E9034"/>
              </a:solidFill>
            </a:endParaRPr>
          </a:p>
        </p:txBody>
      </p:sp>
      <p:pic>
        <p:nvPicPr>
          <p:cNvPr id="29" name="Picture 31" descr="Databas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98657" y="5423803"/>
            <a:ext cx="1331913"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37" name="Straight Arrow Connector 36"/>
          <p:cNvCxnSpPr/>
          <p:nvPr/>
        </p:nvCxnSpPr>
        <p:spPr>
          <a:xfrm flipH="1">
            <a:off x="2030570" y="4684547"/>
            <a:ext cx="1525446" cy="639757"/>
          </a:xfrm>
          <a:prstGeom prst="straightConnector1">
            <a:avLst/>
          </a:prstGeom>
          <a:ln>
            <a:prstDash val="lgDash"/>
            <a:tailEnd type="arrow"/>
          </a:ln>
        </p:spPr>
        <p:style>
          <a:lnRef idx="2">
            <a:schemeClr val="accent1"/>
          </a:lnRef>
          <a:fillRef idx="0">
            <a:schemeClr val="accent1"/>
          </a:fillRef>
          <a:effectRef idx="1">
            <a:schemeClr val="accent1"/>
          </a:effectRef>
          <a:fontRef idx="minor">
            <a:schemeClr val="tx1"/>
          </a:fontRef>
        </p:style>
      </p:cxnSp>
      <p:pic>
        <p:nvPicPr>
          <p:cNvPr id="8" name="Picture 7" descr="ASEAN Biodiversity logo.jp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19480" y="5854802"/>
            <a:ext cx="1011090" cy="746737"/>
          </a:xfrm>
          <a:prstGeom prst="rect">
            <a:avLst/>
          </a:prstGeom>
        </p:spPr>
      </p:pic>
      <p:sp>
        <p:nvSpPr>
          <p:cNvPr id="31" name="Rectangle 32"/>
          <p:cNvSpPr>
            <a:spLocks noChangeArrowheads="1"/>
          </p:cNvSpPr>
          <p:nvPr/>
        </p:nvSpPr>
        <p:spPr bwMode="auto">
          <a:xfrm>
            <a:off x="2030570" y="5456264"/>
            <a:ext cx="1108075" cy="831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34" tIns="45867" rIns="91734" bIns="45867">
            <a:spAutoFit/>
          </a:bodyPr>
          <a:lstStyle/>
          <a:p>
            <a:r>
              <a:rPr lang="en-US" sz="2400" dirty="0" smtClean="0">
                <a:solidFill>
                  <a:srgbClr val="005C7F"/>
                </a:solidFill>
                <a:latin typeface="Trebuchet MS" charset="0"/>
              </a:rPr>
              <a:t>ACB</a:t>
            </a:r>
          </a:p>
          <a:p>
            <a:r>
              <a:rPr lang="en-US" sz="2400" dirty="0" smtClean="0">
                <a:solidFill>
                  <a:srgbClr val="005C7F"/>
                </a:solidFill>
                <a:latin typeface="Trebuchet MS" charset="0"/>
              </a:rPr>
              <a:t>Portal</a:t>
            </a:r>
            <a:endParaRPr lang="en-US" dirty="0"/>
          </a:p>
        </p:txBody>
      </p:sp>
      <p:pic>
        <p:nvPicPr>
          <p:cNvPr id="11" name="Picture 10" descr="ASEAN emblem.gif"/>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275174" y="1877304"/>
            <a:ext cx="1247380" cy="1250756"/>
          </a:xfrm>
          <a:prstGeom prst="rect">
            <a:avLst/>
          </a:prstGeom>
        </p:spPr>
      </p:pic>
    </p:spTree>
    <p:extLst>
      <p:ext uri="{BB962C8B-B14F-4D97-AF65-F5344CB8AC3E}">
        <p14:creationId xmlns:p14="http://schemas.microsoft.com/office/powerpoint/2010/main" val="1536881013"/>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95288" y="1222201"/>
            <a:ext cx="4675187" cy="3328988"/>
          </a:xfrm>
          <a:prstGeom prst="rect">
            <a:avLst/>
          </a:prstGeom>
          <a:solidFill>
            <a:schemeClr val="bg2"/>
          </a:solidFill>
          <a:ln>
            <a:solidFill>
              <a:schemeClr val="bg1">
                <a:lumMod val="75000"/>
              </a:schemeClr>
            </a:solidFill>
          </a:ln>
        </p:spPr>
        <p:style>
          <a:lnRef idx="1">
            <a:schemeClr val="accent1"/>
          </a:lnRef>
          <a:fillRef idx="3">
            <a:schemeClr val="accent1"/>
          </a:fillRef>
          <a:effectRef idx="2">
            <a:schemeClr val="accent1"/>
          </a:effectRef>
          <a:fontRef idx="minor">
            <a:schemeClr val="lt1"/>
          </a:fontRef>
        </p:style>
        <p:txBody>
          <a:bodyPr lIns="104653" tIns="52325" rIns="104653" bIns="52325" anchor="ctr"/>
          <a:lstStyle/>
          <a:p>
            <a:pPr algn="ctr">
              <a:defRPr/>
            </a:pPr>
            <a:endParaRPr lang="en-US"/>
          </a:p>
        </p:txBody>
      </p:sp>
      <p:pic>
        <p:nvPicPr>
          <p:cNvPr id="34819" name="Picture 82" descr="Databas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097429" y="1091396"/>
            <a:ext cx="1330325" cy="1411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0" name="Picture 81" descr="Databas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08075" y="3258964"/>
            <a:ext cx="1330325" cy="1411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23" descr="Databas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50891" y="1398429"/>
            <a:ext cx="1871663"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3" name="Rectangle 57"/>
          <p:cNvSpPr>
            <a:spLocks noChangeArrowheads="1"/>
          </p:cNvSpPr>
          <p:nvPr/>
        </p:nvSpPr>
        <p:spPr bwMode="auto">
          <a:xfrm>
            <a:off x="698657" y="3398668"/>
            <a:ext cx="2071143" cy="831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734" tIns="45867" rIns="91734" bIns="45867">
            <a:spAutoFit/>
          </a:bodyPr>
          <a:lstStyle/>
          <a:p>
            <a:r>
              <a:rPr lang="en-US" sz="2400" dirty="0" smtClean="0">
                <a:solidFill>
                  <a:srgbClr val="005C7F"/>
                </a:solidFill>
                <a:latin typeface="Trebuchet MS" charset="0"/>
              </a:rPr>
              <a:t>Institute</a:t>
            </a:r>
          </a:p>
          <a:p>
            <a:r>
              <a:rPr lang="en-US" sz="2400" dirty="0" smtClean="0">
                <a:solidFill>
                  <a:srgbClr val="005C7F"/>
                </a:solidFill>
                <a:latin typeface="Trebuchet MS" charset="0"/>
              </a:rPr>
              <a:t>(AHP reserve)</a:t>
            </a:r>
            <a:endParaRPr lang="en-US" dirty="0"/>
          </a:p>
        </p:txBody>
      </p:sp>
      <p:pic>
        <p:nvPicPr>
          <p:cNvPr id="34826" name="Picture 83" descr="Databas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08075" y="5324304"/>
            <a:ext cx="1330325"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27" name="Rectangle 86"/>
          <p:cNvSpPr>
            <a:spLocks noChangeArrowheads="1"/>
          </p:cNvSpPr>
          <p:nvPr/>
        </p:nvSpPr>
        <p:spPr bwMode="auto">
          <a:xfrm>
            <a:off x="8655865" y="5324302"/>
            <a:ext cx="1966492" cy="831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734" tIns="45867" rIns="91734" bIns="45867">
            <a:spAutoFit/>
          </a:bodyPr>
          <a:lstStyle/>
          <a:p>
            <a:r>
              <a:rPr lang="en-US" sz="2400" dirty="0">
                <a:solidFill>
                  <a:srgbClr val="005C7F"/>
                </a:solidFill>
                <a:latin typeface="Trebuchet MS" charset="0"/>
              </a:rPr>
              <a:t>Biodiversity Conservation</a:t>
            </a:r>
            <a:endParaRPr lang="en-US" dirty="0"/>
          </a:p>
        </p:txBody>
      </p:sp>
      <p:cxnSp>
        <p:nvCxnSpPr>
          <p:cNvPr id="93" name="Straight Arrow Connector 92"/>
          <p:cNvCxnSpPr/>
          <p:nvPr/>
        </p:nvCxnSpPr>
        <p:spPr>
          <a:xfrm flipV="1">
            <a:off x="5799947" y="3708225"/>
            <a:ext cx="1255715" cy="2011372"/>
          </a:xfrm>
          <a:prstGeom prst="straightConnector1">
            <a:avLst/>
          </a:prstGeom>
          <a:ln>
            <a:prstDash val="lgDash"/>
            <a:tailEnd type="arrow"/>
          </a:ln>
        </p:spPr>
        <p:style>
          <a:lnRef idx="2">
            <a:schemeClr val="accent1"/>
          </a:lnRef>
          <a:fillRef idx="0">
            <a:schemeClr val="accent1"/>
          </a:fillRef>
          <a:effectRef idx="1">
            <a:schemeClr val="accent1"/>
          </a:effectRef>
          <a:fontRef idx="minor">
            <a:schemeClr val="tx1"/>
          </a:fontRef>
        </p:style>
      </p:cxnSp>
      <p:cxnSp>
        <p:nvCxnSpPr>
          <p:cNvPr id="95" name="Straight Arrow Connector 94"/>
          <p:cNvCxnSpPr/>
          <p:nvPr/>
        </p:nvCxnSpPr>
        <p:spPr>
          <a:xfrm flipV="1">
            <a:off x="5799947" y="2223929"/>
            <a:ext cx="1255715" cy="3322769"/>
          </a:xfrm>
          <a:prstGeom prst="straightConnector1">
            <a:avLst/>
          </a:prstGeom>
          <a:ln>
            <a:prstDash val="lgDash"/>
            <a:tailEnd type="arrow"/>
          </a:ln>
        </p:spPr>
        <p:style>
          <a:lnRef idx="2">
            <a:schemeClr val="accent1"/>
          </a:lnRef>
          <a:fillRef idx="0">
            <a:schemeClr val="accent1"/>
          </a:fillRef>
          <a:effectRef idx="1">
            <a:schemeClr val="accent1"/>
          </a:effectRef>
          <a:fontRef idx="minor">
            <a:schemeClr val="tx1"/>
          </a:fontRef>
        </p:style>
      </p:cxnSp>
      <p:cxnSp>
        <p:nvCxnSpPr>
          <p:cNvPr id="97" name="Straight Arrow Connector 96"/>
          <p:cNvCxnSpPr/>
          <p:nvPr/>
        </p:nvCxnSpPr>
        <p:spPr>
          <a:xfrm flipV="1">
            <a:off x="5799947" y="5440189"/>
            <a:ext cx="1408114" cy="279408"/>
          </a:xfrm>
          <a:prstGeom prst="straightConnector1">
            <a:avLst/>
          </a:prstGeom>
          <a:ln>
            <a:prstDash val="lgDash"/>
            <a:tailEnd type="arrow"/>
          </a:ln>
        </p:spPr>
        <p:style>
          <a:lnRef idx="2">
            <a:schemeClr val="accent1"/>
          </a:lnRef>
          <a:fillRef idx="0">
            <a:schemeClr val="accent1"/>
          </a:fillRef>
          <a:effectRef idx="1">
            <a:schemeClr val="accent1"/>
          </a:effectRef>
          <a:fontRef idx="minor">
            <a:schemeClr val="tx1"/>
          </a:fontRef>
        </p:style>
      </p:cxnSp>
      <p:pic>
        <p:nvPicPr>
          <p:cNvPr id="34834" name="Picture 31" descr="Databas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415804" y="5259072"/>
            <a:ext cx="1331913"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35" name="Rectangle 32"/>
          <p:cNvSpPr>
            <a:spLocks noChangeArrowheads="1"/>
          </p:cNvSpPr>
          <p:nvPr/>
        </p:nvSpPr>
        <p:spPr bwMode="auto">
          <a:xfrm>
            <a:off x="4751687" y="5188864"/>
            <a:ext cx="1108075" cy="8314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34" tIns="45867" rIns="91734" bIns="45867">
            <a:spAutoFit/>
          </a:bodyPr>
          <a:lstStyle/>
          <a:p>
            <a:r>
              <a:rPr lang="en-US" sz="2400" dirty="0">
                <a:solidFill>
                  <a:srgbClr val="005C7F"/>
                </a:solidFill>
                <a:latin typeface="Trebuchet MS" charset="0"/>
              </a:rPr>
              <a:t>GBIF portal</a:t>
            </a:r>
            <a:endParaRPr lang="en-US" dirty="0"/>
          </a:p>
        </p:txBody>
      </p:sp>
      <p:cxnSp>
        <p:nvCxnSpPr>
          <p:cNvPr id="36" name="Straight Arrow Connector 35"/>
          <p:cNvCxnSpPr/>
          <p:nvPr/>
        </p:nvCxnSpPr>
        <p:spPr>
          <a:xfrm>
            <a:off x="4115618" y="4670259"/>
            <a:ext cx="0" cy="51860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30" name="Straight Arrow Connector 29"/>
          <p:cNvCxnSpPr/>
          <p:nvPr/>
        </p:nvCxnSpPr>
        <p:spPr>
          <a:xfrm>
            <a:off x="2630488" y="2733504"/>
            <a:ext cx="733425" cy="50006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34845" name="Rectangle 33"/>
          <p:cNvSpPr>
            <a:spLocks noChangeArrowheads="1"/>
          </p:cNvSpPr>
          <p:nvPr/>
        </p:nvSpPr>
        <p:spPr bwMode="auto">
          <a:xfrm>
            <a:off x="8892822" y="1220640"/>
            <a:ext cx="1147448" cy="846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734" tIns="45867" rIns="91734" bIns="45867">
            <a:spAutoFit/>
          </a:bodyPr>
          <a:lstStyle/>
          <a:p>
            <a:r>
              <a:rPr lang="en-US" dirty="0" smtClean="0">
                <a:solidFill>
                  <a:srgbClr val="005C7F"/>
                </a:solidFill>
                <a:latin typeface="Trebuchet MS" charset="0"/>
              </a:rPr>
              <a:t>Global</a:t>
            </a:r>
          </a:p>
          <a:p>
            <a:r>
              <a:rPr lang="en-US" sz="1400" dirty="0">
                <a:solidFill>
                  <a:srgbClr val="005C7F"/>
                </a:solidFill>
                <a:latin typeface="Trebuchet MS" charset="0"/>
              </a:rPr>
              <a:t>information</a:t>
            </a:r>
          </a:p>
          <a:p>
            <a:r>
              <a:rPr lang="en-US" sz="1400" dirty="0">
                <a:solidFill>
                  <a:srgbClr val="005C7F"/>
                </a:solidFill>
                <a:latin typeface="Trebuchet MS" charset="0"/>
              </a:rPr>
              <a:t>systems</a:t>
            </a:r>
            <a:endParaRPr lang="en-US" sz="1400" dirty="0"/>
          </a:p>
        </p:txBody>
      </p:sp>
      <p:pic>
        <p:nvPicPr>
          <p:cNvPr id="33" name="Picture 82" descr="Databas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275573" y="1259458"/>
            <a:ext cx="1330325" cy="1411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 name="Picture 82" descr="Databas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53717" y="1427522"/>
            <a:ext cx="1330325" cy="14112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8" descr="GBIF-2015-dotorg-display_0 copy.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5704" y="5761085"/>
            <a:ext cx="1044575" cy="955752"/>
          </a:xfrm>
          <a:prstGeom prst="rect">
            <a:avLst/>
          </a:prstGeom>
        </p:spPr>
      </p:pic>
      <p:pic>
        <p:nvPicPr>
          <p:cNvPr id="35" name="Picture 2" descr="theme_eos_geo.png"/>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59022" y="2229621"/>
            <a:ext cx="1137445" cy="572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2.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649514" y="3708226"/>
            <a:ext cx="1492834" cy="1212180"/>
          </a:xfrm>
          <a:prstGeom prst="rect">
            <a:avLst/>
          </a:prstGeom>
        </p:spPr>
      </p:pic>
      <p:sp>
        <p:nvSpPr>
          <p:cNvPr id="34829" name="Rectangle 90"/>
          <p:cNvSpPr>
            <a:spLocks noChangeArrowheads="1"/>
          </p:cNvSpPr>
          <p:nvPr/>
        </p:nvSpPr>
        <p:spPr bwMode="auto">
          <a:xfrm>
            <a:off x="8784042" y="3292520"/>
            <a:ext cx="1838325" cy="831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34" tIns="45867" rIns="91734" bIns="45867">
            <a:spAutoFit/>
          </a:bodyPr>
          <a:lstStyle/>
          <a:p>
            <a:r>
              <a:rPr lang="en-US" sz="2400" dirty="0">
                <a:solidFill>
                  <a:srgbClr val="005C7F"/>
                </a:solidFill>
                <a:latin typeface="Trebuchet MS" charset="0"/>
              </a:rPr>
              <a:t>Scientific</a:t>
            </a:r>
          </a:p>
          <a:p>
            <a:r>
              <a:rPr lang="en-US" sz="2400" dirty="0">
                <a:solidFill>
                  <a:srgbClr val="005C7F"/>
                </a:solidFill>
                <a:latin typeface="Trebuchet MS" charset="0"/>
              </a:rPr>
              <a:t>Research</a:t>
            </a:r>
            <a:endParaRPr lang="en-US" dirty="0"/>
          </a:p>
        </p:txBody>
      </p:sp>
      <p:pic>
        <p:nvPicPr>
          <p:cNvPr id="6" name="Picture 5" descr="-1.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555767" y="5719597"/>
            <a:ext cx="1100097" cy="1393456"/>
          </a:xfrm>
          <a:prstGeom prst="rect">
            <a:avLst/>
          </a:prstGeom>
        </p:spPr>
      </p:pic>
      <p:sp>
        <p:nvSpPr>
          <p:cNvPr id="38" name="Title 1"/>
          <p:cNvSpPr txBox="1">
            <a:spLocks/>
          </p:cNvSpPr>
          <p:nvPr/>
        </p:nvSpPr>
        <p:spPr>
          <a:xfrm>
            <a:off x="534432" y="302879"/>
            <a:ext cx="9619774" cy="657951"/>
          </a:xfrm>
          <a:prstGeom prst="rect">
            <a:avLst/>
          </a:prstGeom>
        </p:spPr>
        <p:txBody>
          <a:bodyPr vert="horz" lIns="0" tIns="52059" rIns="0" bIns="52059" rtlCol="0" anchor="t" anchorCtr="0">
            <a:normAutofit/>
          </a:bodyPr>
          <a:lstStyle>
            <a:lvl1pPr algn="l" defTabSz="521245" rtl="0" eaLnBrk="1" latinLnBrk="0" hangingPunct="1">
              <a:spcBef>
                <a:spcPct val="0"/>
              </a:spcBef>
              <a:buNone/>
              <a:defRPr sz="3200" b="1" kern="1200" cap="all">
                <a:solidFill>
                  <a:srgbClr val="339837"/>
                </a:solidFill>
                <a:latin typeface="Arial"/>
                <a:ea typeface="+mj-ea"/>
                <a:cs typeface="Arial"/>
              </a:defRPr>
            </a:lvl1pPr>
          </a:lstStyle>
          <a:p>
            <a:r>
              <a:rPr lang="en-US" dirty="0" smtClean="0">
                <a:solidFill>
                  <a:srgbClr val="3E9034"/>
                </a:solidFill>
              </a:rPr>
              <a:t>Data </a:t>
            </a:r>
            <a:r>
              <a:rPr lang="en-US" smtClean="0">
                <a:solidFill>
                  <a:srgbClr val="3E9034"/>
                </a:solidFill>
              </a:rPr>
              <a:t>publishing clearance </a:t>
            </a:r>
            <a:r>
              <a:rPr lang="en-US" dirty="0" smtClean="0">
                <a:solidFill>
                  <a:srgbClr val="3E9034"/>
                </a:solidFill>
              </a:rPr>
              <a:t>at ACB?</a:t>
            </a:r>
            <a:endParaRPr lang="en-US" b="0" dirty="0">
              <a:solidFill>
                <a:srgbClr val="3E9034"/>
              </a:solidFill>
            </a:endParaRPr>
          </a:p>
        </p:txBody>
      </p:sp>
      <p:pic>
        <p:nvPicPr>
          <p:cNvPr id="29" name="Picture 31" descr="Databas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9959" y="3128060"/>
            <a:ext cx="1331913" cy="1411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descr="ASEAN Biodiversity logo.jp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80782" y="3546799"/>
            <a:ext cx="1011090" cy="746737"/>
          </a:xfrm>
          <a:prstGeom prst="rect">
            <a:avLst/>
          </a:prstGeom>
        </p:spPr>
      </p:pic>
      <p:sp>
        <p:nvSpPr>
          <p:cNvPr id="31" name="Rectangle 32"/>
          <p:cNvSpPr>
            <a:spLocks noChangeArrowheads="1"/>
          </p:cNvSpPr>
          <p:nvPr/>
        </p:nvSpPr>
        <p:spPr bwMode="auto">
          <a:xfrm>
            <a:off x="4691872" y="3160521"/>
            <a:ext cx="1108075" cy="831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734" tIns="45867" rIns="91734" bIns="45867">
            <a:spAutoFit/>
          </a:bodyPr>
          <a:lstStyle/>
          <a:p>
            <a:r>
              <a:rPr lang="en-US" sz="2400" dirty="0" smtClean="0">
                <a:solidFill>
                  <a:srgbClr val="005C7F"/>
                </a:solidFill>
                <a:latin typeface="Trebuchet MS" charset="0"/>
              </a:rPr>
              <a:t>ACB</a:t>
            </a:r>
          </a:p>
          <a:p>
            <a:r>
              <a:rPr lang="en-US" sz="2400" dirty="0" smtClean="0">
                <a:solidFill>
                  <a:srgbClr val="005C7F"/>
                </a:solidFill>
                <a:latin typeface="Trebuchet MS" charset="0"/>
              </a:rPr>
              <a:t>Portal</a:t>
            </a:r>
            <a:endParaRPr lang="en-US" dirty="0"/>
          </a:p>
        </p:txBody>
      </p:sp>
      <p:pic>
        <p:nvPicPr>
          <p:cNvPr id="11" name="Picture 10" descr="ASEAN emblem.gif"/>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75174" y="1877304"/>
            <a:ext cx="1247380" cy="1250756"/>
          </a:xfrm>
          <a:prstGeom prst="rect">
            <a:avLst/>
          </a:prstGeom>
        </p:spPr>
      </p:pic>
    </p:spTree>
    <p:extLst>
      <p:ext uri="{BB962C8B-B14F-4D97-AF65-F5344CB8AC3E}">
        <p14:creationId xmlns:p14="http://schemas.microsoft.com/office/powerpoint/2010/main" val="3929643156"/>
      </p:ext>
    </p:extLst>
  </p:cSld>
  <p:clrMapOvr>
    <a:masterClrMapping/>
  </p:clrMapOvr>
  <p:transition xmlns:p14="http://schemas.microsoft.com/office/powerpoint/2010/main">
    <p:fade/>
  </p:transition>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5" name="Picture 4" descr="whit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0688638" cy="756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872322" y="375186"/>
            <a:ext cx="8382000" cy="762000"/>
          </a:xfrm>
        </p:spPr>
        <p:txBody>
          <a:bodyPr>
            <a:noAutofit/>
          </a:bodyPr>
          <a:lstStyle/>
          <a:p>
            <a:pPr algn="r">
              <a:defRPr/>
            </a:pPr>
            <a:r>
              <a:rPr lang="en-US" dirty="0" smtClean="0">
                <a:solidFill>
                  <a:schemeClr val="accent2"/>
                </a:solidFill>
                <a:latin typeface="+mn-lt"/>
                <a:cs typeface="+mn-cs"/>
              </a:rPr>
              <a:t>Plant Genetic resources Network </a:t>
            </a:r>
            <a:r>
              <a:rPr lang="en-US" dirty="0">
                <a:solidFill>
                  <a:schemeClr val="accent2"/>
                </a:solidFill>
                <a:latin typeface="+mn-lt"/>
                <a:cs typeface="+mn-cs"/>
              </a:rPr>
              <a:t>Model</a:t>
            </a:r>
          </a:p>
        </p:txBody>
      </p:sp>
      <p:sp>
        <p:nvSpPr>
          <p:cNvPr id="36867" name="Rectangle 3"/>
          <p:cNvSpPr txBox="1">
            <a:spLocks noChangeArrowheads="1"/>
          </p:cNvSpPr>
          <p:nvPr/>
        </p:nvSpPr>
        <p:spPr bwMode="auto">
          <a:xfrm>
            <a:off x="6772998" y="1253962"/>
            <a:ext cx="3772765" cy="5912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0070" tIns="50033" rIns="100070" bIns="50033"/>
          <a:lstStyle>
            <a:lvl1pPr marL="374650" indent="-374650"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defTabSz="514350"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514350"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514350"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51435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spcBef>
                <a:spcPct val="25000"/>
              </a:spcBef>
              <a:buClr>
                <a:srgbClr val="A2C746"/>
              </a:buClr>
              <a:buSzPct val="75000"/>
              <a:buFont typeface="Wingdings" charset="0"/>
              <a:buChar char="v"/>
            </a:pPr>
            <a:r>
              <a:rPr lang="en-US" sz="1800" dirty="0">
                <a:solidFill>
                  <a:srgbClr val="005C7F"/>
                </a:solidFill>
                <a:latin typeface="Trebuchet MS" charset="0"/>
              </a:rPr>
              <a:t>Each dataset is shared from the holding gene bank.</a:t>
            </a:r>
          </a:p>
          <a:p>
            <a:pPr eaLnBrk="1" hangingPunct="1">
              <a:spcBef>
                <a:spcPct val="25000"/>
              </a:spcBef>
              <a:buClr>
                <a:srgbClr val="A2C746"/>
              </a:buClr>
              <a:buSzPct val="75000"/>
              <a:buFont typeface="Wingdings" charset="0"/>
              <a:buChar char="v"/>
            </a:pPr>
            <a:endParaRPr lang="en-US" sz="1400" dirty="0">
              <a:solidFill>
                <a:srgbClr val="005C7F"/>
              </a:solidFill>
              <a:latin typeface="Trebuchet MS" charset="0"/>
            </a:endParaRPr>
          </a:p>
          <a:p>
            <a:pPr eaLnBrk="1" hangingPunct="1">
              <a:spcBef>
                <a:spcPct val="25000"/>
              </a:spcBef>
              <a:buClr>
                <a:srgbClr val="A2C746"/>
              </a:buClr>
              <a:buSzPct val="75000"/>
              <a:buFont typeface="Wingdings" charset="0"/>
              <a:buChar char="v"/>
            </a:pPr>
            <a:r>
              <a:rPr lang="en-US" sz="1800" dirty="0">
                <a:solidFill>
                  <a:srgbClr val="005C7F"/>
                </a:solidFill>
                <a:latin typeface="Trebuchet MS" charset="0"/>
              </a:rPr>
              <a:t>The National Inventory (NI</a:t>
            </a:r>
            <a:r>
              <a:rPr lang="en-US" sz="1800" dirty="0" smtClean="0">
                <a:solidFill>
                  <a:srgbClr val="005C7F"/>
                </a:solidFill>
                <a:latin typeface="Trebuchet MS" charset="0"/>
              </a:rPr>
              <a:t>), National Focal Person (NFP) endorses </a:t>
            </a:r>
            <a:r>
              <a:rPr lang="en-US" sz="1800" dirty="0">
                <a:solidFill>
                  <a:srgbClr val="005C7F"/>
                </a:solidFill>
                <a:latin typeface="Trebuchet MS" charset="0"/>
              </a:rPr>
              <a:t>all national gene </a:t>
            </a:r>
            <a:r>
              <a:rPr lang="en-US" sz="1800" dirty="0" smtClean="0">
                <a:solidFill>
                  <a:srgbClr val="005C7F"/>
                </a:solidFill>
                <a:latin typeface="Trebuchet MS" charset="0"/>
              </a:rPr>
              <a:t>bank datasets </a:t>
            </a:r>
            <a:r>
              <a:rPr lang="en-US" sz="1800" dirty="0">
                <a:solidFill>
                  <a:srgbClr val="005C7F"/>
                </a:solidFill>
                <a:latin typeface="Trebuchet MS" charset="0"/>
              </a:rPr>
              <a:t>for EURISCO.</a:t>
            </a:r>
          </a:p>
          <a:p>
            <a:pPr eaLnBrk="1" hangingPunct="1">
              <a:spcBef>
                <a:spcPct val="25000"/>
              </a:spcBef>
              <a:buClr>
                <a:srgbClr val="A2C746"/>
              </a:buClr>
              <a:buSzPct val="75000"/>
              <a:buFont typeface="Wingdings" charset="0"/>
              <a:buChar char="v"/>
            </a:pPr>
            <a:endParaRPr lang="en-US" sz="1400" dirty="0">
              <a:solidFill>
                <a:srgbClr val="005C7F"/>
              </a:solidFill>
              <a:latin typeface="Trebuchet MS" charset="0"/>
            </a:endParaRPr>
          </a:p>
          <a:p>
            <a:pPr eaLnBrk="1" hangingPunct="1">
              <a:spcBef>
                <a:spcPct val="25000"/>
              </a:spcBef>
              <a:buClr>
                <a:srgbClr val="A2C746"/>
              </a:buClr>
              <a:buSzPct val="75000"/>
              <a:buFont typeface="Wingdings" charset="0"/>
              <a:buChar char="v"/>
            </a:pPr>
            <a:r>
              <a:rPr lang="en-US" sz="1800" dirty="0">
                <a:solidFill>
                  <a:srgbClr val="005C7F"/>
                </a:solidFill>
                <a:latin typeface="Trebuchet MS" charset="0"/>
              </a:rPr>
              <a:t>ECPGR Crop databases can access passport data from EURISCO and additional crop specific data from the gene bank IPT interface.</a:t>
            </a:r>
          </a:p>
          <a:p>
            <a:pPr eaLnBrk="1" hangingPunct="1">
              <a:spcBef>
                <a:spcPct val="25000"/>
              </a:spcBef>
              <a:buClr>
                <a:srgbClr val="A2C746"/>
              </a:buClr>
              <a:buSzPct val="75000"/>
              <a:buFont typeface="Wingdings" charset="0"/>
              <a:buChar char="v"/>
            </a:pPr>
            <a:endParaRPr lang="en-US" sz="1400" dirty="0">
              <a:solidFill>
                <a:srgbClr val="005C7F"/>
              </a:solidFill>
              <a:latin typeface="Trebuchet MS" charset="0"/>
            </a:endParaRPr>
          </a:p>
          <a:p>
            <a:pPr eaLnBrk="1" hangingPunct="1">
              <a:spcBef>
                <a:spcPct val="25000"/>
              </a:spcBef>
              <a:buClr>
                <a:srgbClr val="A2C746"/>
              </a:buClr>
              <a:buSzPct val="75000"/>
              <a:buFont typeface="Wingdings" charset="0"/>
              <a:buChar char="v"/>
            </a:pPr>
            <a:r>
              <a:rPr lang="en-US" sz="1800" dirty="0">
                <a:solidFill>
                  <a:srgbClr val="005C7F"/>
                </a:solidFill>
                <a:latin typeface="Trebuchet MS" charset="0"/>
              </a:rPr>
              <a:t>Standard data sharing tools ensure that the genebank dataset is available to other relevant decentralized thematic, regional or global networks.</a:t>
            </a:r>
          </a:p>
        </p:txBody>
      </p:sp>
      <p:pic>
        <p:nvPicPr>
          <p:cNvPr id="36868" name="Picture 35" descr="GBIF IPT EURISCO Diagram (SG).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12713" y="428625"/>
            <a:ext cx="6908800" cy="698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2"/>
          <p:cNvSpPr/>
          <p:nvPr/>
        </p:nvSpPr>
        <p:spPr>
          <a:xfrm>
            <a:off x="3330575" y="5713413"/>
            <a:ext cx="2919413" cy="598487"/>
          </a:xfrm>
          <a:prstGeom prst="rect">
            <a:avLst/>
          </a:prstGeom>
        </p:spPr>
        <p:txBody>
          <a:bodyPr lIns="104927" tIns="52464" rIns="104927" bIns="52464">
            <a:spAutoFit/>
          </a:bodyPr>
          <a:lstStyle/>
          <a:p>
            <a:pPr>
              <a:defRPr/>
            </a:pPr>
            <a:r>
              <a:rPr lang="en-US" sz="1600" dirty="0">
                <a:solidFill>
                  <a:schemeClr val="bg1">
                    <a:lumMod val="50000"/>
                  </a:schemeClr>
                </a:solidFill>
              </a:rPr>
              <a:t>Illustration from the GBIF annual report 2009, page 47.</a:t>
            </a:r>
          </a:p>
        </p:txBody>
      </p:sp>
    </p:spTree>
    <p:extLst>
      <p:ext uri="{BB962C8B-B14F-4D97-AF65-F5344CB8AC3E}">
        <p14:creationId xmlns:p14="http://schemas.microsoft.com/office/powerpoint/2010/main" val="1177345777"/>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79"/>
            <a:ext cx="9619774" cy="657951"/>
          </a:xfrm>
        </p:spPr>
        <p:txBody>
          <a:bodyPr>
            <a:normAutofit/>
          </a:bodyPr>
          <a:lstStyle/>
          <a:p>
            <a:r>
              <a:rPr lang="en-US" sz="3600" dirty="0">
                <a:solidFill>
                  <a:srgbClr val="3E9034"/>
                </a:solidFill>
              </a:rPr>
              <a:t>Publish data in GBIF</a:t>
            </a:r>
            <a:endParaRPr lang="en-US" sz="3600" b="0" dirty="0">
              <a:solidFill>
                <a:srgbClr val="3E9034"/>
              </a:solidFill>
            </a:endParaRPr>
          </a:p>
        </p:txBody>
      </p:sp>
      <p:sp>
        <p:nvSpPr>
          <p:cNvPr id="4" name="Text Placeholder 3"/>
          <p:cNvSpPr>
            <a:spLocks noGrp="1"/>
          </p:cNvSpPr>
          <p:nvPr>
            <p:ph type="body" sz="quarter" idx="10"/>
          </p:nvPr>
        </p:nvSpPr>
        <p:spPr/>
        <p:txBody>
          <a:bodyPr/>
          <a:lstStyle/>
          <a:p>
            <a:endParaRPr lang="en-US" dirty="0"/>
          </a:p>
        </p:txBody>
      </p:sp>
      <p:sp>
        <p:nvSpPr>
          <p:cNvPr id="5" name="TextBox 4"/>
          <p:cNvSpPr txBox="1"/>
          <p:nvPr/>
        </p:nvSpPr>
        <p:spPr>
          <a:xfrm>
            <a:off x="-148453" y="-19170"/>
            <a:ext cx="691320" cy="5029168"/>
          </a:xfrm>
          <a:prstGeom prst="rect">
            <a:avLst/>
          </a:prstGeom>
        </p:spPr>
        <p:txBody>
          <a:bodyPr vert="vert270" lIns="0" tIns="40991" rIns="0" bIns="40991" rtlCol="0">
            <a:noAutofit/>
          </a:bodyPr>
          <a:lstStyle>
            <a:lvl1pPr indent="0" algn="r">
              <a:spcBef>
                <a:spcPct val="20000"/>
              </a:spcBef>
              <a:buFont typeface="Arial"/>
              <a:buNone/>
              <a:defRPr lang="en-US" sz="4000" dirty="0" smtClean="0">
                <a:solidFill>
                  <a:srgbClr val="FDB002">
                    <a:alpha val="32000"/>
                  </a:srgbClr>
                </a:solidFill>
                <a:latin typeface="Arial"/>
                <a:cs typeface="Arial"/>
              </a:defRPr>
            </a:lvl1pPr>
            <a:lvl2pPr marL="742950" indent="-285750">
              <a:spcBef>
                <a:spcPct val="20000"/>
              </a:spcBef>
              <a:buFont typeface="Arial"/>
              <a:buChar char="•"/>
              <a:defRPr sz="2800">
                <a:latin typeface="Arial Narrow"/>
                <a:cs typeface="Arial Narrow"/>
              </a:defRPr>
            </a:lvl2pPr>
            <a:lvl3pPr marL="1143000" indent="-228600">
              <a:spcBef>
                <a:spcPct val="20000"/>
              </a:spcBef>
              <a:buFont typeface="Wingdings" charset="2"/>
              <a:buChar char="§"/>
              <a:defRPr sz="2400">
                <a:latin typeface="Arial Narrow"/>
                <a:cs typeface="Arial Narrow"/>
              </a:defRPr>
            </a:lvl3pPr>
            <a:lvl4pPr marL="1600200" indent="-228600">
              <a:spcBef>
                <a:spcPct val="20000"/>
              </a:spcBef>
              <a:buFont typeface="Arial"/>
              <a:buChar char="–"/>
              <a:defRPr sz="2000">
                <a:latin typeface="Arial Narrow"/>
                <a:cs typeface="Arial Narrow"/>
              </a:defRPr>
            </a:lvl4pPr>
            <a:lvl5pPr marL="2057400" indent="-228600">
              <a:spcBef>
                <a:spcPct val="20000"/>
              </a:spcBef>
              <a:buFont typeface="Arial"/>
              <a:buChar char="»"/>
              <a:defRPr sz="2000">
                <a:latin typeface="Arial Narrow"/>
                <a:cs typeface="Arial Narrow"/>
              </a:defRPr>
            </a:lvl5pPr>
            <a:lvl6pPr marL="2514600" indent="-228600">
              <a:spcBef>
                <a:spcPct val="20000"/>
              </a:spcBef>
              <a:buFont typeface="Arial"/>
              <a:buChar char="•"/>
              <a:defRPr sz="2000"/>
            </a:lvl6pPr>
            <a:lvl7pPr marL="2971800" indent="-228600">
              <a:spcBef>
                <a:spcPct val="20000"/>
              </a:spcBef>
              <a:buFont typeface="Arial"/>
              <a:buChar char="•"/>
              <a:defRPr sz="2000"/>
            </a:lvl7pPr>
            <a:lvl8pPr marL="3429000" indent="-228600">
              <a:spcBef>
                <a:spcPct val="20000"/>
              </a:spcBef>
              <a:buFont typeface="Arial"/>
              <a:buChar char="•"/>
              <a:defRPr sz="2000"/>
            </a:lvl8pPr>
            <a:lvl9pPr marL="3886200" indent="-228600">
              <a:spcBef>
                <a:spcPct val="20000"/>
              </a:spcBef>
              <a:buFont typeface="Arial"/>
              <a:buChar char="•"/>
              <a:defRPr sz="2000"/>
            </a:lvl9pPr>
          </a:lstStyle>
          <a:p>
            <a:r>
              <a:rPr lang="en-US" dirty="0" smtClean="0"/>
              <a:t>data publishing</a:t>
            </a:r>
            <a:endParaRPr lang="en-US" dirty="0"/>
          </a:p>
        </p:txBody>
      </p:sp>
      <p:sp>
        <p:nvSpPr>
          <p:cNvPr id="3" name="Content Placeholder 2"/>
          <p:cNvSpPr>
            <a:spLocks noGrp="1"/>
          </p:cNvSpPr>
          <p:nvPr>
            <p:ph idx="1"/>
          </p:nvPr>
        </p:nvSpPr>
        <p:spPr>
          <a:xfrm>
            <a:off x="843733" y="1240047"/>
            <a:ext cx="9310483" cy="5580172"/>
          </a:xfrm>
        </p:spPr>
        <p:txBody>
          <a:bodyPr>
            <a:normAutofit/>
          </a:bodyPr>
          <a:lstStyle/>
          <a:p>
            <a:pPr>
              <a:spcAft>
                <a:spcPts val="1800"/>
              </a:spcAft>
            </a:pPr>
            <a:r>
              <a:rPr lang="en-US" i="1" u="sng" dirty="0" smtClean="0"/>
              <a:t>Step 1</a:t>
            </a:r>
            <a:r>
              <a:rPr lang="en-US" dirty="0" smtClean="0"/>
              <a:t>: data holding research institutes seek </a:t>
            </a:r>
            <a:r>
              <a:rPr lang="en-US" dirty="0" smtClean="0">
                <a:solidFill>
                  <a:srgbClr val="0000FF"/>
                </a:solidFill>
              </a:rPr>
              <a:t>endorsement</a:t>
            </a:r>
            <a:r>
              <a:rPr lang="en-US" dirty="0" smtClean="0"/>
              <a:t> as an approved data publisher.</a:t>
            </a:r>
          </a:p>
          <a:p>
            <a:pPr>
              <a:spcAft>
                <a:spcPts val="1800"/>
              </a:spcAft>
            </a:pPr>
            <a:r>
              <a:rPr lang="en-US" i="1" u="sng" dirty="0" smtClean="0"/>
              <a:t>Step 2</a:t>
            </a:r>
            <a:r>
              <a:rPr lang="en-US" dirty="0" smtClean="0"/>
              <a:t>: datasets are identified and converted to standard </a:t>
            </a:r>
            <a:r>
              <a:rPr lang="en-US" dirty="0" smtClean="0">
                <a:solidFill>
                  <a:srgbClr val="0000FF"/>
                </a:solidFill>
              </a:rPr>
              <a:t>Darwin Core </a:t>
            </a:r>
            <a:r>
              <a:rPr lang="en-US" dirty="0" smtClean="0"/>
              <a:t>format.</a:t>
            </a:r>
          </a:p>
          <a:p>
            <a:pPr>
              <a:spcAft>
                <a:spcPts val="1800"/>
              </a:spcAft>
            </a:pPr>
            <a:r>
              <a:rPr lang="en-US" i="1" u="sng" dirty="0" smtClean="0"/>
              <a:t>Step 3</a:t>
            </a:r>
            <a:r>
              <a:rPr lang="en-US" dirty="0" smtClean="0"/>
              <a:t>: datasets can be </a:t>
            </a:r>
            <a:r>
              <a:rPr lang="en-US" dirty="0" smtClean="0">
                <a:solidFill>
                  <a:srgbClr val="0000FF"/>
                </a:solidFill>
              </a:rPr>
              <a:t>published</a:t>
            </a:r>
            <a:r>
              <a:rPr lang="en-US" dirty="0" smtClean="0"/>
              <a:t> directly from the data node and/or with the assistance from a national GBIF node.</a:t>
            </a:r>
          </a:p>
          <a:p>
            <a:pPr>
              <a:spcAft>
                <a:spcPts val="1800"/>
              </a:spcAft>
            </a:pPr>
            <a:r>
              <a:rPr lang="en-US" dirty="0" smtClean="0"/>
              <a:t>Citizen science data platforms also publish in GBIF.</a:t>
            </a:r>
            <a:endParaRPr lang="en-US" dirty="0"/>
          </a:p>
        </p:txBody>
      </p:sp>
    </p:spTree>
    <p:extLst>
      <p:ext uri="{BB962C8B-B14F-4D97-AF65-F5344CB8AC3E}">
        <p14:creationId xmlns:p14="http://schemas.microsoft.com/office/powerpoint/2010/main" val="1612844289"/>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publishing Methods</a:t>
            </a:r>
          </a:p>
        </p:txBody>
      </p:sp>
      <p:sp>
        <p:nvSpPr>
          <p:cNvPr id="4" name="Text Placeholder 3"/>
          <p:cNvSpPr>
            <a:spLocks noGrp="1"/>
          </p:cNvSpPr>
          <p:nvPr>
            <p:ph type="body" sz="quarter" idx="10"/>
          </p:nvPr>
        </p:nvSpPr>
        <p:spPr/>
        <p:txBody>
          <a:bodyPr/>
          <a:lstStyle/>
          <a:p>
            <a:r>
              <a:rPr lang="en-US" dirty="0"/>
              <a:t>Slide source: GB23 Nodes Madagascar October 2015 &amp; iDigBio Florida January </a:t>
            </a:r>
            <a:r>
              <a:rPr lang="en-US" dirty="0" smtClean="0"/>
              <a:t>2015</a:t>
            </a:r>
            <a:endParaRPr lang="en-US" dirty="0"/>
          </a:p>
        </p:txBody>
      </p:sp>
      <p:grpSp>
        <p:nvGrpSpPr>
          <p:cNvPr id="5" name="Group 4"/>
          <p:cNvGrpSpPr/>
          <p:nvPr/>
        </p:nvGrpSpPr>
        <p:grpSpPr>
          <a:xfrm>
            <a:off x="2251201" y="1360096"/>
            <a:ext cx="5138332" cy="5577149"/>
            <a:chOff x="2290026" y="1544637"/>
            <a:chExt cx="4395781" cy="5057364"/>
          </a:xfrm>
        </p:grpSpPr>
        <p:pic>
          <p:nvPicPr>
            <p:cNvPr id="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290026" y="1544637"/>
              <a:ext cx="4395781" cy="5057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73086" y="5824563"/>
              <a:ext cx="1196441" cy="70191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3" name="Picture 2" descr="2000px-Tomcat-logo.svg.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09064" y="3492716"/>
            <a:ext cx="515875" cy="324374"/>
          </a:xfrm>
          <a:prstGeom prst="rect">
            <a:avLst/>
          </a:prstGeom>
        </p:spPr>
      </p:pic>
    </p:spTree>
    <p:extLst>
      <p:ext uri="{BB962C8B-B14F-4D97-AF65-F5344CB8AC3E}">
        <p14:creationId xmlns:p14="http://schemas.microsoft.com/office/powerpoint/2010/main" val="195269798"/>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publishing Methods</a:t>
            </a:r>
            <a:endParaRPr lang="en-US" dirty="0"/>
          </a:p>
        </p:txBody>
      </p:sp>
      <p:sp>
        <p:nvSpPr>
          <p:cNvPr id="4" name="Text Placeholder 3"/>
          <p:cNvSpPr>
            <a:spLocks noGrp="1"/>
          </p:cNvSpPr>
          <p:nvPr>
            <p:ph type="body" sz="quarter" idx="10"/>
          </p:nvPr>
        </p:nvSpPr>
        <p:spPr/>
        <p:txBody>
          <a:bodyPr/>
          <a:lstStyle/>
          <a:p>
            <a:r>
              <a:rPr lang="en-US" dirty="0"/>
              <a:t>Slide source: GB23 Nodes Madagascar October 2015 &amp; iDigBio Florida January </a:t>
            </a:r>
            <a:r>
              <a:rPr lang="en-US" dirty="0" smtClean="0"/>
              <a:t>2015</a:t>
            </a:r>
            <a:endParaRPr lang="en-US" dirty="0"/>
          </a:p>
        </p:txBody>
      </p:sp>
      <p:grpSp>
        <p:nvGrpSpPr>
          <p:cNvPr id="9" name="Group 8"/>
          <p:cNvGrpSpPr/>
          <p:nvPr/>
        </p:nvGrpSpPr>
        <p:grpSpPr>
          <a:xfrm>
            <a:off x="765099" y="1181685"/>
            <a:ext cx="7877664" cy="5702722"/>
            <a:chOff x="1235034" y="1071553"/>
            <a:chExt cx="6739246" cy="5171234"/>
          </a:xfrm>
        </p:grpSpPr>
        <p:pic>
          <p:nvPicPr>
            <p:cNvPr id="5"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235034" y="1071553"/>
              <a:ext cx="6739246" cy="5171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descr="4.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58863" y="1722729"/>
              <a:ext cx="989359" cy="635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5" descr="1.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05185" y="4836544"/>
              <a:ext cx="390858" cy="36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498274" y="3904868"/>
              <a:ext cx="2125684" cy="136218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Tree>
    <p:extLst>
      <p:ext uri="{BB962C8B-B14F-4D97-AF65-F5344CB8AC3E}">
        <p14:creationId xmlns:p14="http://schemas.microsoft.com/office/powerpoint/2010/main" val="1855093098"/>
      </p:ext>
    </p:extLst>
  </p:cSld>
  <p:clrMapOvr>
    <a:masterClrMapping/>
  </p:clrMapOvr>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2650" y="1082415"/>
            <a:ext cx="9082524" cy="776544"/>
          </a:xfrm>
        </p:spPr>
        <p:txBody>
          <a:bodyPr>
            <a:noAutofit/>
          </a:bodyPr>
          <a:lstStyle/>
          <a:p>
            <a:pPr algn="l">
              <a:defRPr/>
            </a:pPr>
            <a:r>
              <a:rPr lang="en-US" sz="5400" dirty="0">
                <a:solidFill>
                  <a:schemeClr val="accent2"/>
                </a:solidFill>
                <a:latin typeface="+mn-lt"/>
                <a:cs typeface="+mn-cs"/>
              </a:rPr>
              <a:t>Data publishing toolkits</a:t>
            </a:r>
          </a:p>
        </p:txBody>
      </p:sp>
      <p:sp>
        <p:nvSpPr>
          <p:cNvPr id="10" name="Rectangle 9"/>
          <p:cNvSpPr/>
          <p:nvPr/>
        </p:nvSpPr>
        <p:spPr>
          <a:xfrm>
            <a:off x="3395405" y="2532690"/>
            <a:ext cx="5859947" cy="3288456"/>
          </a:xfrm>
          <a:prstGeom prst="rect">
            <a:avLst/>
          </a:prstGeom>
          <a:ln>
            <a:noFill/>
          </a:ln>
          <a:effectLst/>
        </p:spPr>
        <p:txBody>
          <a:bodyPr wrap="square" lIns="100071" tIns="50034" rIns="100071" bIns="50034">
            <a:spAutoFit/>
          </a:bodyPr>
          <a:lstStyle/>
          <a:p>
            <a:pPr>
              <a:spcAft>
                <a:spcPts val="2525"/>
              </a:spcAft>
              <a:defRPr/>
            </a:pPr>
            <a:r>
              <a:rPr lang="en-US" sz="3600" dirty="0" smtClean="0">
                <a:effectLst/>
                <a:ea typeface="ＭＳ Ｐゴシック" charset="-128"/>
                <a:cs typeface="ＭＳ Ｐゴシック" charset="-128"/>
              </a:rPr>
              <a:t>DiGIR </a:t>
            </a:r>
            <a:r>
              <a:rPr lang="en-US" sz="3600" dirty="0">
                <a:effectLst/>
                <a:ea typeface="ＭＳ Ｐゴシック" charset="-128"/>
                <a:cs typeface="ＭＳ Ｐゴシック" charset="-128"/>
              </a:rPr>
              <a:t>(PHP, 2001 - 2006)</a:t>
            </a:r>
          </a:p>
          <a:p>
            <a:pPr>
              <a:spcAft>
                <a:spcPts val="2525"/>
              </a:spcAft>
              <a:defRPr/>
            </a:pPr>
            <a:r>
              <a:rPr lang="en-US" sz="3600" dirty="0">
                <a:effectLst/>
                <a:ea typeface="ＭＳ Ｐゴシック" charset="-128"/>
                <a:cs typeface="ＭＳ Ｐゴシック" charset="-128"/>
              </a:rPr>
              <a:t>TapirLink (PHP, 2007 </a:t>
            </a:r>
            <a:r>
              <a:rPr lang="en-US" sz="3600" dirty="0">
                <a:effectLst/>
                <a:ea typeface="ＭＳ Ｐゴシック" charset="-128"/>
                <a:cs typeface="ＭＳ Ｐゴシック" charset="-128"/>
                <a:sym typeface="Wingdings"/>
              </a:rPr>
              <a:t></a:t>
            </a:r>
            <a:r>
              <a:rPr lang="en-US" sz="3600" dirty="0" smtClean="0">
                <a:effectLst/>
                <a:ea typeface="ＭＳ Ｐゴシック" charset="-128"/>
                <a:cs typeface="ＭＳ Ｐゴシック" charset="-128"/>
              </a:rPr>
              <a:t>)</a:t>
            </a:r>
            <a:endParaRPr lang="en-US" sz="3600" dirty="0">
              <a:effectLst/>
              <a:ea typeface="ＭＳ Ｐゴシック" charset="-128"/>
              <a:cs typeface="ＭＳ Ｐゴシック" charset="-128"/>
            </a:endParaRPr>
          </a:p>
          <a:p>
            <a:pPr>
              <a:spcAft>
                <a:spcPts val="2525"/>
              </a:spcAft>
              <a:defRPr/>
            </a:pPr>
            <a:r>
              <a:rPr lang="en-US" sz="3600" dirty="0">
                <a:effectLst/>
                <a:ea typeface="ＭＳ Ｐゴシック" charset="-128"/>
                <a:cs typeface="ＭＳ Ｐゴシック" charset="-128"/>
              </a:rPr>
              <a:t>BioCASE (Python, 2001 </a:t>
            </a:r>
            <a:r>
              <a:rPr lang="en-US" sz="3600" dirty="0">
                <a:effectLst/>
                <a:ea typeface="ＭＳ Ｐゴシック" charset="-128"/>
                <a:cs typeface="ＭＳ Ｐゴシック" charset="-128"/>
                <a:sym typeface="Wingdings"/>
              </a:rPr>
              <a:t></a:t>
            </a:r>
            <a:r>
              <a:rPr lang="en-US" sz="3600" dirty="0" smtClean="0">
                <a:effectLst/>
                <a:ea typeface="ＭＳ Ｐゴシック" charset="-128"/>
                <a:cs typeface="ＭＳ Ｐゴシック" charset="-128"/>
              </a:rPr>
              <a:t>)</a:t>
            </a:r>
            <a:endParaRPr lang="en-US" sz="400" dirty="0">
              <a:effectLst/>
              <a:ea typeface="ＭＳ Ｐゴシック" charset="-128"/>
              <a:cs typeface="ＭＳ Ｐゴシック" charset="-128"/>
            </a:endParaRPr>
          </a:p>
          <a:p>
            <a:pPr>
              <a:spcAft>
                <a:spcPts val="2525"/>
              </a:spcAft>
              <a:defRPr/>
            </a:pPr>
            <a:r>
              <a:rPr lang="en-US" sz="3600" dirty="0">
                <a:effectLst/>
                <a:ea typeface="ＭＳ Ｐゴシック" charset="-128"/>
                <a:cs typeface="ＭＳ Ｐゴシック" charset="-128"/>
              </a:rPr>
              <a:t>GBIF IPT (Java, 2009 </a:t>
            </a:r>
            <a:r>
              <a:rPr lang="en-US" sz="3600" dirty="0">
                <a:effectLst/>
                <a:ea typeface="ＭＳ Ｐゴシック" charset="-128"/>
                <a:cs typeface="ＭＳ Ｐゴシック" charset="-128"/>
                <a:sym typeface="Wingdings"/>
              </a:rPr>
              <a:t></a:t>
            </a:r>
            <a:r>
              <a:rPr lang="en-US" sz="3600" dirty="0">
                <a:effectLst/>
                <a:ea typeface="ＭＳ Ｐゴシック" charset="-128"/>
                <a:cs typeface="ＭＳ Ｐゴシック" charset="-128"/>
              </a:rPr>
              <a:t>)</a:t>
            </a:r>
          </a:p>
        </p:txBody>
      </p:sp>
      <p:pic>
        <p:nvPicPr>
          <p:cNvPr id="43012" name="Picture 14"/>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41488" y="4277147"/>
            <a:ext cx="901700" cy="617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4" name="Picture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41488" y="2666236"/>
            <a:ext cx="1117600" cy="425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6" name="Picture 3" descr="GBIF_logo_1.gif"/>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865314" y="5123246"/>
            <a:ext cx="690563" cy="633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7" name="Picture 16"/>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741488" y="3560280"/>
            <a:ext cx="1030288" cy="39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18" name="Rectangle 4"/>
          <p:cNvSpPr>
            <a:spLocks noChangeArrowheads="1"/>
          </p:cNvSpPr>
          <p:nvPr/>
        </p:nvSpPr>
        <p:spPr bwMode="auto">
          <a:xfrm>
            <a:off x="2572258" y="3382297"/>
            <a:ext cx="564192" cy="429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4867" tIns="52436" rIns="104867" bIns="52436">
            <a:spAutoFit/>
          </a:bodyPr>
          <a:lstStyle/>
          <a:p>
            <a:r>
              <a:rPr lang="en-US" dirty="0" smtClean="0"/>
              <a:t>"2"</a:t>
            </a:r>
            <a:endParaRPr lang="en-US" dirty="0"/>
          </a:p>
        </p:txBody>
      </p:sp>
    </p:spTree>
    <p:extLst>
      <p:ext uri="{BB962C8B-B14F-4D97-AF65-F5344CB8AC3E}">
        <p14:creationId xmlns:p14="http://schemas.microsoft.com/office/powerpoint/2010/main" val="371465901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Data publishing software: spreadsheets</a:t>
            </a:r>
            <a:endParaRPr lang="en-US" dirty="0"/>
          </a:p>
        </p:txBody>
      </p:sp>
      <p:sp>
        <p:nvSpPr>
          <p:cNvPr id="9" name="Content Placeholder 2"/>
          <p:cNvSpPr>
            <a:spLocks noGrp="1"/>
          </p:cNvSpPr>
          <p:nvPr>
            <p:ph idx="1"/>
          </p:nvPr>
        </p:nvSpPr>
        <p:spPr>
          <a:xfrm>
            <a:off x="905654" y="4835907"/>
            <a:ext cx="4525972" cy="1519324"/>
          </a:xfrm>
        </p:spPr>
        <p:txBody>
          <a:bodyPr/>
          <a:lstStyle/>
          <a:p>
            <a:pPr>
              <a:spcBef>
                <a:spcPct val="0"/>
              </a:spcBef>
              <a:spcAft>
                <a:spcPct val="0"/>
              </a:spcAft>
            </a:pPr>
            <a:r>
              <a:rPr lang="en-GB" altLang="en-US" sz="2700" dirty="0">
                <a:ea typeface="ＭＳ Ｐゴシック" pitchFamily="34" charset="-128"/>
              </a:rPr>
              <a:t>Metadata</a:t>
            </a:r>
          </a:p>
          <a:p>
            <a:pPr>
              <a:spcBef>
                <a:spcPct val="0"/>
              </a:spcBef>
              <a:spcAft>
                <a:spcPct val="0"/>
              </a:spcAft>
            </a:pPr>
            <a:r>
              <a:rPr lang="en-GB" altLang="en-US" sz="2700" dirty="0">
                <a:ea typeface="ＭＳ Ｐゴシック" pitchFamily="34" charset="-128"/>
              </a:rPr>
              <a:t>Primary Biodiversity data</a:t>
            </a:r>
          </a:p>
          <a:p>
            <a:pPr>
              <a:spcBef>
                <a:spcPct val="0"/>
              </a:spcBef>
              <a:spcAft>
                <a:spcPct val="0"/>
              </a:spcAft>
            </a:pPr>
            <a:r>
              <a:rPr lang="en-GB" altLang="en-US" sz="2700" dirty="0">
                <a:ea typeface="ＭＳ Ｐゴシック" pitchFamily="34" charset="-128"/>
              </a:rPr>
              <a:t>Species Checklists</a:t>
            </a:r>
          </a:p>
        </p:txBody>
      </p:sp>
      <p:sp>
        <p:nvSpPr>
          <p:cNvPr id="4" name="Text Placeholder 3"/>
          <p:cNvSpPr>
            <a:spLocks noGrp="1"/>
          </p:cNvSpPr>
          <p:nvPr>
            <p:ph type="body" sz="quarter" idx="10"/>
          </p:nvPr>
        </p:nvSpPr>
        <p:spPr/>
        <p:txBody>
          <a:bodyPr/>
          <a:lstStyle/>
          <a:p>
            <a:r>
              <a:rPr lang="en-US" dirty="0"/>
              <a:t>Slide source: </a:t>
            </a:r>
            <a:r>
              <a:rPr lang="en-US" dirty="0" smtClean="0"/>
              <a:t>iDigBio </a:t>
            </a:r>
            <a:r>
              <a:rPr lang="en-US" dirty="0"/>
              <a:t>Florida January </a:t>
            </a:r>
            <a:r>
              <a:rPr lang="en-US" dirty="0" smtClean="0"/>
              <a:t>2015</a:t>
            </a:r>
            <a:endParaRPr lang="en-US" dirty="0"/>
          </a:p>
        </p:txBody>
      </p:sp>
      <p:pic>
        <p:nvPicPr>
          <p:cNvPr id="10" name="Content Placeholder 4" descr="Spreadsheet Proceesing Graphic.png"/>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393379" y="1642606"/>
            <a:ext cx="4199372" cy="2869331"/>
          </a:xfrm>
          <a:prstGeom prst="rect">
            <a:avLst/>
          </a:prstGeom>
          <a:noFill/>
          <a:ln w="9525">
            <a:noFill/>
            <a:miter lim="800000"/>
            <a:headEnd/>
            <a:tailEnd/>
          </a:ln>
          <a:effectLst>
            <a:outerShdw dist="38100" dir="2700000" rotWithShape="0">
              <a:srgbClr val="808080">
                <a:alpha val="42999"/>
              </a:srgbClr>
            </a:outerShdw>
          </a:effectLst>
        </p:spPr>
      </p:pic>
      <p:pic>
        <p:nvPicPr>
          <p:cNvPr id="11" name="Content Placeholder 4" descr="Spreadsheet Proceesing Graphic.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bwMode="auto">
          <a:xfrm>
            <a:off x="5202613" y="2144736"/>
            <a:ext cx="4548287" cy="2959534"/>
          </a:xfrm>
          <a:prstGeom prst="rect">
            <a:avLst/>
          </a:prstGeom>
          <a:noFill/>
          <a:ln>
            <a:noFill/>
          </a:ln>
          <a:effectLst>
            <a:outerShdw blurRad="127000" dist="38100" dir="2700000">
              <a:srgbClr val="000000">
                <a:alpha val="43000"/>
              </a:srgbClr>
            </a:outerShdw>
          </a:effectLst>
          <a:scene3d>
            <a:camera prst="orthographicFront">
              <a:rot lat="0" lon="1500003" rev="20699993"/>
            </a:camera>
            <a:lightRig rig="threePt" dir="t"/>
          </a:scene3d>
          <a:extLst/>
        </p:spPr>
      </p:pic>
    </p:spTree>
    <p:extLst>
      <p:ext uri="{BB962C8B-B14F-4D97-AF65-F5344CB8AC3E}">
        <p14:creationId xmlns:p14="http://schemas.microsoft.com/office/powerpoint/2010/main" val="1832962777"/>
      </p:ext>
    </p:extLst>
  </p:cSld>
  <p:clrMapOvr>
    <a:masterClrMapping/>
  </p:clrMapOvr>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450109" y="932835"/>
            <a:ext cx="4096240" cy="3446982"/>
          </a:xfrm>
          <a:prstGeom prst="rect">
            <a:avLst/>
          </a:prstGeom>
        </p:spPr>
        <p:txBody>
          <a:bodyPr wrap="square" lIns="91326" tIns="45663" rIns="91326" bIns="45663">
            <a:spAutoFit/>
          </a:bodyPr>
          <a:lstStyle/>
          <a:p>
            <a:pPr>
              <a:spcAft>
                <a:spcPts val="1800"/>
              </a:spcAft>
            </a:pPr>
            <a:r>
              <a:rPr lang="en-US" sz="2900" b="1" dirty="0">
                <a:solidFill>
                  <a:srgbClr val="008000"/>
                </a:solidFill>
              </a:rPr>
              <a:t>Citizen Science </a:t>
            </a:r>
            <a:r>
              <a:rPr lang="en-US" sz="2900" dirty="0"/>
              <a:t>platforms publish biodiversity observations in GBIF</a:t>
            </a:r>
            <a:r>
              <a:rPr lang="en-US" sz="2900" dirty="0" smtClean="0"/>
              <a:t>.</a:t>
            </a:r>
            <a:endParaRPr lang="en-US" sz="2900" dirty="0"/>
          </a:p>
          <a:p>
            <a:pPr>
              <a:spcAft>
                <a:spcPts val="1800"/>
              </a:spcAft>
            </a:pPr>
            <a:r>
              <a:rPr lang="en-US" sz="2900" dirty="0" smtClean="0"/>
              <a:t>Amateur naturalists and self-taught citizens can report their own species observations.</a:t>
            </a:r>
            <a:endParaRPr lang="en-US" sz="2900" dirty="0"/>
          </a:p>
        </p:txBody>
      </p:sp>
      <p:pic>
        <p:nvPicPr>
          <p:cNvPr id="21" name="Picture 20" descr="Screen Shot 2016-04-12 at 12.18.34 .png">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85325" y="909618"/>
            <a:ext cx="2335937" cy="663202"/>
          </a:xfrm>
          <a:prstGeom prst="rect">
            <a:avLst/>
          </a:prstGeom>
        </p:spPr>
      </p:pic>
      <p:sp>
        <p:nvSpPr>
          <p:cNvPr id="22" name="Rectangle 21"/>
          <p:cNvSpPr/>
          <p:nvPr/>
        </p:nvSpPr>
        <p:spPr>
          <a:xfrm>
            <a:off x="7799759" y="1525430"/>
            <a:ext cx="1595078" cy="492327"/>
          </a:xfrm>
          <a:prstGeom prst="rect">
            <a:avLst/>
          </a:prstGeom>
        </p:spPr>
        <p:txBody>
          <a:bodyPr wrap="none" lIns="91326" tIns="45663" rIns="91326" bIns="45663">
            <a:spAutoFit/>
          </a:bodyPr>
          <a:lstStyle/>
          <a:p>
            <a:r>
              <a:rPr lang="en-US" sz="1300" dirty="0"/>
              <a:t>951,235 occurrences </a:t>
            </a:r>
          </a:p>
          <a:p>
            <a:r>
              <a:rPr lang="en-US" sz="1300" dirty="0"/>
              <a:t>published in GBIF</a:t>
            </a:r>
          </a:p>
        </p:txBody>
      </p:sp>
      <p:pic>
        <p:nvPicPr>
          <p:cNvPr id="23" name="Picture 22" descr="-1.png">
            <a:hlinkClick r:id="rId5"/>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145323" y="625441"/>
            <a:ext cx="2015656" cy="1290019"/>
          </a:xfrm>
          <a:prstGeom prst="rect">
            <a:avLst/>
          </a:prstGeom>
        </p:spPr>
      </p:pic>
      <p:sp>
        <p:nvSpPr>
          <p:cNvPr id="24" name="Rectangle 23"/>
          <p:cNvSpPr/>
          <p:nvPr/>
        </p:nvSpPr>
        <p:spPr>
          <a:xfrm>
            <a:off x="5710541" y="1500886"/>
            <a:ext cx="1625260" cy="492327"/>
          </a:xfrm>
          <a:prstGeom prst="rect">
            <a:avLst/>
          </a:prstGeom>
        </p:spPr>
        <p:txBody>
          <a:bodyPr wrap="none" lIns="91326" tIns="45663" rIns="91326" bIns="45663">
            <a:spAutoFit/>
          </a:bodyPr>
          <a:lstStyle/>
          <a:p>
            <a:r>
              <a:rPr lang="en-US" sz="1300" dirty="0"/>
              <a:t>212 mill. occurrences </a:t>
            </a:r>
          </a:p>
          <a:p>
            <a:r>
              <a:rPr lang="en-US" sz="1300" dirty="0"/>
              <a:t>published in GBIF</a:t>
            </a:r>
          </a:p>
        </p:txBody>
      </p:sp>
      <p:pic>
        <p:nvPicPr>
          <p:cNvPr id="25" name="Picture 24" descr="Screen Shot 2016-04-13 at 11.45.22 .png">
            <a:hlinkClick r:id="rId7"/>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41669" y="2889998"/>
            <a:ext cx="2122951" cy="462542"/>
          </a:xfrm>
          <a:prstGeom prst="rect">
            <a:avLst/>
          </a:prstGeom>
        </p:spPr>
      </p:pic>
      <p:sp>
        <p:nvSpPr>
          <p:cNvPr id="26" name="Rectangle 25"/>
          <p:cNvSpPr/>
          <p:nvPr/>
        </p:nvSpPr>
        <p:spPr>
          <a:xfrm>
            <a:off x="5753878" y="3354993"/>
            <a:ext cx="1508122" cy="492327"/>
          </a:xfrm>
          <a:prstGeom prst="rect">
            <a:avLst/>
          </a:prstGeom>
        </p:spPr>
        <p:txBody>
          <a:bodyPr wrap="none" lIns="91326" tIns="45663" rIns="91326" bIns="45663">
            <a:spAutoFit/>
          </a:bodyPr>
          <a:lstStyle/>
          <a:p>
            <a:r>
              <a:rPr lang="en-US" sz="1300" dirty="0"/>
              <a:t>28,990 occurrences </a:t>
            </a:r>
          </a:p>
          <a:p>
            <a:r>
              <a:rPr lang="en-US" sz="1300" dirty="0"/>
              <a:t>published in GBIF</a:t>
            </a:r>
          </a:p>
        </p:txBody>
      </p:sp>
      <p:pic>
        <p:nvPicPr>
          <p:cNvPr id="27" name="Picture 26" descr="toplogo_2.png">
            <a:hlinkClick r:id="rId9"/>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7843104" y="2810073"/>
            <a:ext cx="2467572" cy="498674"/>
          </a:xfrm>
          <a:prstGeom prst="rect">
            <a:avLst/>
          </a:prstGeom>
        </p:spPr>
      </p:pic>
      <p:sp>
        <p:nvSpPr>
          <p:cNvPr id="28" name="Rectangle 27"/>
          <p:cNvSpPr/>
          <p:nvPr/>
        </p:nvSpPr>
        <p:spPr>
          <a:xfrm>
            <a:off x="7799757" y="3310186"/>
            <a:ext cx="1508122" cy="492327"/>
          </a:xfrm>
          <a:prstGeom prst="rect">
            <a:avLst/>
          </a:prstGeom>
        </p:spPr>
        <p:txBody>
          <a:bodyPr wrap="none" lIns="91326" tIns="45663" rIns="91326" bIns="45663">
            <a:spAutoFit/>
          </a:bodyPr>
          <a:lstStyle/>
          <a:p>
            <a:r>
              <a:rPr lang="en-US" sz="1300" dirty="0"/>
              <a:t>14,719 occurrences </a:t>
            </a:r>
          </a:p>
          <a:p>
            <a:r>
              <a:rPr lang="en-US" sz="1300" dirty="0"/>
              <a:t>published in GBIF</a:t>
            </a:r>
          </a:p>
        </p:txBody>
      </p:sp>
      <p:sp>
        <p:nvSpPr>
          <p:cNvPr id="30" name="Rectangle 29"/>
          <p:cNvSpPr/>
          <p:nvPr/>
        </p:nvSpPr>
        <p:spPr>
          <a:xfrm>
            <a:off x="7783955" y="4826822"/>
            <a:ext cx="1543782" cy="492327"/>
          </a:xfrm>
          <a:prstGeom prst="rect">
            <a:avLst/>
          </a:prstGeom>
        </p:spPr>
        <p:txBody>
          <a:bodyPr wrap="none" lIns="91326" tIns="45663" rIns="91326" bIns="45663">
            <a:spAutoFit/>
          </a:bodyPr>
          <a:lstStyle/>
          <a:p>
            <a:r>
              <a:rPr lang="en-US" sz="1300" dirty="0"/>
              <a:t>16 mill. occurrences </a:t>
            </a:r>
          </a:p>
          <a:p>
            <a:r>
              <a:rPr lang="en-US" sz="1300" dirty="0"/>
              <a:t>published in GBIF</a:t>
            </a:r>
          </a:p>
        </p:txBody>
      </p:sp>
      <p:pic>
        <p:nvPicPr>
          <p:cNvPr id="31" name="Picture 30" descr="Screen Shot 2016-04-13 at 12.14.40 .png">
            <a:hlinkClick r:id="rId11"/>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7824406" y="4426252"/>
            <a:ext cx="1939928" cy="400575"/>
          </a:xfrm>
          <a:prstGeom prst="rect">
            <a:avLst/>
          </a:prstGeom>
        </p:spPr>
      </p:pic>
      <p:pic>
        <p:nvPicPr>
          <p:cNvPr id="32" name="Picture 31" descr="-2.png">
            <a:hlinkClick r:id="rId13"/>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238378" y="4426252"/>
            <a:ext cx="2011011" cy="400567"/>
          </a:xfrm>
          <a:prstGeom prst="rect">
            <a:avLst/>
          </a:prstGeom>
        </p:spPr>
      </p:pic>
      <p:sp>
        <p:nvSpPr>
          <p:cNvPr id="33" name="Rectangle 32"/>
          <p:cNvSpPr/>
          <p:nvPr/>
        </p:nvSpPr>
        <p:spPr>
          <a:xfrm>
            <a:off x="5744238" y="4838564"/>
            <a:ext cx="1543782" cy="492327"/>
          </a:xfrm>
          <a:prstGeom prst="rect">
            <a:avLst/>
          </a:prstGeom>
        </p:spPr>
        <p:txBody>
          <a:bodyPr wrap="none" lIns="91326" tIns="45663" rIns="91326" bIns="45663">
            <a:spAutoFit/>
          </a:bodyPr>
          <a:lstStyle/>
          <a:p>
            <a:r>
              <a:rPr lang="en-US" sz="1300" dirty="0"/>
              <a:t>42 mill. occurrences </a:t>
            </a:r>
          </a:p>
          <a:p>
            <a:r>
              <a:rPr lang="en-US" sz="1300" dirty="0"/>
              <a:t>published in GBIF</a:t>
            </a:r>
          </a:p>
        </p:txBody>
      </p:sp>
      <p:sp>
        <p:nvSpPr>
          <p:cNvPr id="35" name="Rectangle 34"/>
          <p:cNvSpPr/>
          <p:nvPr/>
        </p:nvSpPr>
        <p:spPr>
          <a:xfrm>
            <a:off x="6553955" y="6116139"/>
            <a:ext cx="2459999" cy="461550"/>
          </a:xfrm>
          <a:prstGeom prst="rect">
            <a:avLst/>
          </a:prstGeom>
        </p:spPr>
        <p:txBody>
          <a:bodyPr wrap="none" lIns="91326" tIns="45663" rIns="91326" bIns="45663">
            <a:spAutoFit/>
          </a:bodyPr>
          <a:lstStyle/>
          <a:p>
            <a:r>
              <a:rPr lang="is-IS" sz="2400" dirty="0"/>
              <a:t>and many more ...</a:t>
            </a:r>
            <a:endParaRPr lang="en-US" dirty="0"/>
          </a:p>
        </p:txBody>
      </p:sp>
      <p:pic>
        <p:nvPicPr>
          <p:cNvPr id="3" name="Picture 2" descr="explor_07.jpg"/>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450110" y="4821712"/>
            <a:ext cx="3904388" cy="1505699"/>
          </a:xfrm>
          <a:prstGeom prst="rect">
            <a:avLst/>
          </a:prstGeom>
        </p:spPr>
      </p:pic>
      <p:sp>
        <p:nvSpPr>
          <p:cNvPr id="6" name="Text Placeholder 5"/>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818626289"/>
      </p:ext>
    </p:extLst>
  </p:cSld>
  <p:clrMapOvr>
    <a:masterClrMapping/>
  </p:clrMapOvr>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790079" y="2388248"/>
            <a:ext cx="6459674" cy="2736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da-DK" sz="5700" b="1" dirty="0" smtClean="0">
                <a:latin typeface="Trebuchet MS" charset="0"/>
              </a:rPr>
              <a:t>GBIF Integrated data Publishing Toolkit</a:t>
            </a:r>
            <a:endParaRPr lang="en-US" sz="5700" b="1" dirty="0">
              <a:latin typeface="Trebuchet MS" charset="0"/>
            </a:endParaRPr>
          </a:p>
        </p:txBody>
      </p:sp>
      <p:pic>
        <p:nvPicPr>
          <p:cNvPr id="9" name="Picture 8"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Tree>
    <p:extLst>
      <p:ext uri="{BB962C8B-B14F-4D97-AF65-F5344CB8AC3E}">
        <p14:creationId xmlns:p14="http://schemas.microsoft.com/office/powerpoint/2010/main" val="1153909806"/>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publishing landscape</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780066189"/>
              </p:ext>
            </p:extLst>
          </p:nvPr>
        </p:nvGraphicFramePr>
        <p:xfrm>
          <a:off x="534431" y="1444295"/>
          <a:ext cx="9837506" cy="53115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 Placeholder 3"/>
          <p:cNvSpPr>
            <a:spLocks noGrp="1"/>
          </p:cNvSpPr>
          <p:nvPr>
            <p:ph type="body" sz="quarter" idx="10"/>
          </p:nvPr>
        </p:nvSpPr>
        <p:spPr/>
        <p:txBody>
          <a:bodyPr/>
          <a:lstStyle/>
          <a:p>
            <a:r>
              <a:rPr lang="en-US" dirty="0"/>
              <a:t>Slide source: </a:t>
            </a:r>
            <a:r>
              <a:rPr lang="en-US" dirty="0" smtClean="0"/>
              <a:t>modified from GB23 </a:t>
            </a:r>
            <a:r>
              <a:rPr lang="en-US" dirty="0"/>
              <a:t>Nodes Madagascar October </a:t>
            </a:r>
            <a:r>
              <a:rPr lang="en-US" dirty="0" smtClean="0"/>
              <a:t>2015</a:t>
            </a:r>
            <a:endParaRPr lang="en-US" dirty="0"/>
          </a:p>
        </p:txBody>
      </p:sp>
      <p:sp>
        <p:nvSpPr>
          <p:cNvPr id="6" name="TextBox 5"/>
          <p:cNvSpPr txBox="1"/>
          <p:nvPr/>
        </p:nvSpPr>
        <p:spPr>
          <a:xfrm>
            <a:off x="846179" y="3958793"/>
            <a:ext cx="564123" cy="305361"/>
          </a:xfrm>
          <a:prstGeom prst="rect">
            <a:avLst/>
          </a:prstGeom>
          <a:noFill/>
        </p:spPr>
        <p:txBody>
          <a:bodyPr wrap="square" lIns="104287" tIns="52144" rIns="104287" bIns="52144" rtlCol="0">
            <a:spAutoFit/>
          </a:bodyPr>
          <a:lstStyle/>
          <a:p>
            <a:r>
              <a:rPr lang="en-US" sz="1300" dirty="0"/>
              <a:t>2007</a:t>
            </a:r>
          </a:p>
        </p:txBody>
      </p:sp>
      <p:sp>
        <p:nvSpPr>
          <p:cNvPr id="7" name="TextBox 6"/>
          <p:cNvSpPr txBox="1"/>
          <p:nvPr/>
        </p:nvSpPr>
        <p:spPr>
          <a:xfrm>
            <a:off x="1821018" y="3958793"/>
            <a:ext cx="564123" cy="305361"/>
          </a:xfrm>
          <a:prstGeom prst="rect">
            <a:avLst/>
          </a:prstGeom>
          <a:noFill/>
        </p:spPr>
        <p:txBody>
          <a:bodyPr wrap="square" lIns="104287" tIns="52144" rIns="104287" bIns="52144" rtlCol="0">
            <a:spAutoFit/>
          </a:bodyPr>
          <a:lstStyle/>
          <a:p>
            <a:r>
              <a:rPr lang="en-US" sz="1300" dirty="0"/>
              <a:t>2008</a:t>
            </a:r>
          </a:p>
        </p:txBody>
      </p:sp>
      <p:sp>
        <p:nvSpPr>
          <p:cNvPr id="8" name="TextBox 7"/>
          <p:cNvSpPr txBox="1"/>
          <p:nvPr/>
        </p:nvSpPr>
        <p:spPr>
          <a:xfrm>
            <a:off x="2944316" y="3958793"/>
            <a:ext cx="564123" cy="305361"/>
          </a:xfrm>
          <a:prstGeom prst="rect">
            <a:avLst/>
          </a:prstGeom>
          <a:noFill/>
        </p:spPr>
        <p:txBody>
          <a:bodyPr wrap="square" lIns="104287" tIns="52144" rIns="104287" bIns="52144" rtlCol="0">
            <a:spAutoFit/>
          </a:bodyPr>
          <a:lstStyle/>
          <a:p>
            <a:r>
              <a:rPr lang="en-US" sz="1300" dirty="0"/>
              <a:t>2009</a:t>
            </a:r>
          </a:p>
        </p:txBody>
      </p:sp>
      <p:sp>
        <p:nvSpPr>
          <p:cNvPr id="9" name="TextBox 8"/>
          <p:cNvSpPr txBox="1"/>
          <p:nvPr/>
        </p:nvSpPr>
        <p:spPr>
          <a:xfrm>
            <a:off x="4023076" y="3958793"/>
            <a:ext cx="564123" cy="305361"/>
          </a:xfrm>
          <a:prstGeom prst="rect">
            <a:avLst/>
          </a:prstGeom>
          <a:noFill/>
        </p:spPr>
        <p:txBody>
          <a:bodyPr wrap="square" lIns="104287" tIns="52144" rIns="104287" bIns="52144" rtlCol="0">
            <a:spAutoFit/>
          </a:bodyPr>
          <a:lstStyle/>
          <a:p>
            <a:r>
              <a:rPr lang="en-US" sz="1300" dirty="0"/>
              <a:t>2010</a:t>
            </a:r>
          </a:p>
        </p:txBody>
      </p:sp>
      <p:sp>
        <p:nvSpPr>
          <p:cNvPr id="10" name="TextBox 9"/>
          <p:cNvSpPr txBox="1"/>
          <p:nvPr/>
        </p:nvSpPr>
        <p:spPr>
          <a:xfrm>
            <a:off x="5181014" y="3958793"/>
            <a:ext cx="564123" cy="305361"/>
          </a:xfrm>
          <a:prstGeom prst="rect">
            <a:avLst/>
          </a:prstGeom>
          <a:noFill/>
        </p:spPr>
        <p:txBody>
          <a:bodyPr wrap="square" lIns="104287" tIns="52144" rIns="104287" bIns="52144" rtlCol="0">
            <a:spAutoFit/>
          </a:bodyPr>
          <a:lstStyle/>
          <a:p>
            <a:r>
              <a:rPr lang="en-US" sz="1300" dirty="0"/>
              <a:t>2011</a:t>
            </a:r>
          </a:p>
        </p:txBody>
      </p:sp>
      <p:sp>
        <p:nvSpPr>
          <p:cNvPr id="11" name="TextBox 10"/>
          <p:cNvSpPr txBox="1"/>
          <p:nvPr/>
        </p:nvSpPr>
        <p:spPr>
          <a:xfrm>
            <a:off x="6264723" y="3958793"/>
            <a:ext cx="564123" cy="305361"/>
          </a:xfrm>
          <a:prstGeom prst="rect">
            <a:avLst/>
          </a:prstGeom>
          <a:noFill/>
        </p:spPr>
        <p:txBody>
          <a:bodyPr wrap="square" lIns="104287" tIns="52144" rIns="104287" bIns="52144" rtlCol="0">
            <a:spAutoFit/>
          </a:bodyPr>
          <a:lstStyle/>
          <a:p>
            <a:r>
              <a:rPr lang="en-US" sz="1300" dirty="0"/>
              <a:t>2012</a:t>
            </a:r>
          </a:p>
        </p:txBody>
      </p:sp>
      <p:sp>
        <p:nvSpPr>
          <p:cNvPr id="12" name="TextBox 11"/>
          <p:cNvSpPr txBox="1"/>
          <p:nvPr/>
        </p:nvSpPr>
        <p:spPr>
          <a:xfrm>
            <a:off x="8287254" y="3958793"/>
            <a:ext cx="564123" cy="305361"/>
          </a:xfrm>
          <a:prstGeom prst="rect">
            <a:avLst/>
          </a:prstGeom>
          <a:noFill/>
        </p:spPr>
        <p:txBody>
          <a:bodyPr wrap="square" lIns="104287" tIns="52144" rIns="104287" bIns="52144" rtlCol="0">
            <a:spAutoFit/>
          </a:bodyPr>
          <a:lstStyle/>
          <a:p>
            <a:pPr algn="ctr"/>
            <a:r>
              <a:rPr lang="en-US" sz="1300" dirty="0"/>
              <a:t>2014</a:t>
            </a:r>
          </a:p>
        </p:txBody>
      </p:sp>
      <p:sp>
        <p:nvSpPr>
          <p:cNvPr id="13" name="TextBox 12"/>
          <p:cNvSpPr txBox="1"/>
          <p:nvPr/>
        </p:nvSpPr>
        <p:spPr>
          <a:xfrm>
            <a:off x="7264312" y="3958793"/>
            <a:ext cx="564123" cy="305361"/>
          </a:xfrm>
          <a:prstGeom prst="rect">
            <a:avLst/>
          </a:prstGeom>
          <a:noFill/>
        </p:spPr>
        <p:txBody>
          <a:bodyPr wrap="square" lIns="104287" tIns="52144" rIns="104287" bIns="52144" rtlCol="0">
            <a:spAutoFit/>
          </a:bodyPr>
          <a:lstStyle/>
          <a:p>
            <a:r>
              <a:rPr lang="en-US" sz="1300" dirty="0"/>
              <a:t>2013</a:t>
            </a:r>
          </a:p>
        </p:txBody>
      </p:sp>
      <p:pic>
        <p:nvPicPr>
          <p:cNvPr id="14" name="Picture 16"/>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2060" y="5077590"/>
            <a:ext cx="1160409" cy="41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14"/>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357518" y="5719249"/>
            <a:ext cx="878349" cy="567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2000px-Tomcat-logo.svg.png"/>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743823" y="2352886"/>
            <a:ext cx="1125855" cy="707920"/>
          </a:xfrm>
          <a:prstGeom prst="rect">
            <a:avLst/>
          </a:prstGeom>
        </p:spPr>
      </p:pic>
      <p:sp>
        <p:nvSpPr>
          <p:cNvPr id="16" name="Oval 15"/>
          <p:cNvSpPr/>
          <p:nvPr/>
        </p:nvSpPr>
        <p:spPr>
          <a:xfrm>
            <a:off x="9249202" y="3856055"/>
            <a:ext cx="563009" cy="531150"/>
          </a:xfrm>
          <a:prstGeom prst="ellipse">
            <a:avLst/>
          </a:prstGeom>
        </p:spPr>
        <p:style>
          <a:lnRef idx="0">
            <a:schemeClr val="lt1">
              <a:hueOff val="0"/>
              <a:satOff val="0"/>
              <a:lumOff val="0"/>
              <a:alphaOff val="0"/>
            </a:schemeClr>
          </a:lnRef>
          <a:fillRef idx="3">
            <a:schemeClr val="accent1">
              <a:hueOff val="0"/>
              <a:satOff val="0"/>
              <a:lumOff val="0"/>
              <a:alphaOff val="0"/>
            </a:schemeClr>
          </a:fillRef>
          <a:effectRef idx="2">
            <a:schemeClr val="accent1">
              <a:hueOff val="0"/>
              <a:satOff val="0"/>
              <a:lumOff val="0"/>
              <a:alphaOff val="0"/>
            </a:schemeClr>
          </a:effectRef>
          <a:fontRef idx="minor">
            <a:schemeClr val="lt1"/>
          </a:fontRef>
        </p:style>
      </p:sp>
      <p:sp>
        <p:nvSpPr>
          <p:cNvPr id="17" name="TextBox 16"/>
          <p:cNvSpPr txBox="1"/>
          <p:nvPr/>
        </p:nvSpPr>
        <p:spPr>
          <a:xfrm>
            <a:off x="9248088" y="3958793"/>
            <a:ext cx="564123" cy="305361"/>
          </a:xfrm>
          <a:prstGeom prst="rect">
            <a:avLst/>
          </a:prstGeom>
          <a:noFill/>
        </p:spPr>
        <p:txBody>
          <a:bodyPr wrap="square" lIns="104287" tIns="52144" rIns="104287" bIns="52144" rtlCol="0">
            <a:spAutoFit/>
          </a:bodyPr>
          <a:lstStyle/>
          <a:p>
            <a:pPr algn="ctr"/>
            <a:r>
              <a:rPr lang="en-US" sz="1300" dirty="0"/>
              <a:t>2015</a:t>
            </a:r>
          </a:p>
        </p:txBody>
      </p:sp>
      <p:sp>
        <p:nvSpPr>
          <p:cNvPr id="18" name="Rectangle 17"/>
          <p:cNvSpPr/>
          <p:nvPr/>
        </p:nvSpPr>
        <p:spPr>
          <a:xfrm>
            <a:off x="9299661" y="5006489"/>
            <a:ext cx="993101" cy="720860"/>
          </a:xfrm>
          <a:prstGeom prst="rect">
            <a:avLst/>
          </a:prstGeom>
        </p:spPr>
        <p:txBody>
          <a:bodyPr wrap="square" lIns="104287" tIns="52144" rIns="104287" bIns="52144">
            <a:spAutoFit/>
          </a:bodyPr>
          <a:lstStyle/>
          <a:p>
            <a:pPr lvl="0"/>
            <a:r>
              <a:rPr lang="en-US" sz="1000" b="1" dirty="0"/>
              <a:t>Event core </a:t>
            </a:r>
            <a:r>
              <a:rPr lang="en-US" sz="1000" dirty="0"/>
              <a:t>is released for use (October 2015).</a:t>
            </a:r>
          </a:p>
        </p:txBody>
      </p:sp>
      <p:pic>
        <p:nvPicPr>
          <p:cNvPr id="19" name="Picture 18" descr="datacite-logo-web.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9137648" y="1607380"/>
            <a:ext cx="1060542" cy="952885"/>
          </a:xfrm>
          <a:prstGeom prst="rect">
            <a:avLst/>
          </a:prstGeom>
        </p:spPr>
      </p:pic>
      <p:sp>
        <p:nvSpPr>
          <p:cNvPr id="20" name="Rectangle 19"/>
          <p:cNvSpPr/>
          <p:nvPr/>
        </p:nvSpPr>
        <p:spPr>
          <a:xfrm>
            <a:off x="9249203" y="2560265"/>
            <a:ext cx="948987" cy="566971"/>
          </a:xfrm>
          <a:prstGeom prst="rect">
            <a:avLst/>
          </a:prstGeom>
        </p:spPr>
        <p:txBody>
          <a:bodyPr wrap="square" lIns="104287" tIns="52144" rIns="104287" bIns="52144">
            <a:spAutoFit/>
          </a:bodyPr>
          <a:lstStyle/>
          <a:p>
            <a:pPr lvl="0"/>
            <a:r>
              <a:rPr lang="en-US" sz="1000" dirty="0"/>
              <a:t>Dataset DOIs with DataCite (March 2015).</a:t>
            </a:r>
          </a:p>
        </p:txBody>
      </p:sp>
      <p:pic>
        <p:nvPicPr>
          <p:cNvPr id="21" name="Picture 20" descr="20x20.bmp"/>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114232" y="5466329"/>
            <a:ext cx="952517" cy="1105990"/>
          </a:xfrm>
          <a:prstGeom prst="rect">
            <a:avLst/>
          </a:prstGeom>
        </p:spPr>
      </p:pic>
      <p:sp>
        <p:nvSpPr>
          <p:cNvPr id="22" name="Rectangle 21"/>
          <p:cNvSpPr/>
          <p:nvPr/>
        </p:nvSpPr>
        <p:spPr>
          <a:xfrm>
            <a:off x="7003581" y="2814295"/>
            <a:ext cx="1120548" cy="720860"/>
          </a:xfrm>
          <a:prstGeom prst="rect">
            <a:avLst/>
          </a:prstGeom>
        </p:spPr>
        <p:txBody>
          <a:bodyPr wrap="square" lIns="104287" tIns="52144" rIns="104287" bIns="52144">
            <a:spAutoFit/>
          </a:bodyPr>
          <a:lstStyle/>
          <a:p>
            <a:pPr lvl="0"/>
            <a:r>
              <a:rPr lang="en-US" sz="1000" dirty="0"/>
              <a:t>IPT becomes the dominant data-publishing solution in GBIF.</a:t>
            </a:r>
          </a:p>
        </p:txBody>
      </p:sp>
    </p:spTree>
    <p:extLst>
      <p:ext uri="{BB962C8B-B14F-4D97-AF65-F5344CB8AC3E}">
        <p14:creationId xmlns:p14="http://schemas.microsoft.com/office/powerpoint/2010/main" val="2689556348"/>
      </p:ext>
    </p:extLst>
  </p:cSld>
  <p:clrMapOvr>
    <a:masterClrMapping/>
  </p:clrMapOvr>
  <p:timing>
    <p:tnLst>
      <p:par>
        <p:cTn xmlns:p14="http://schemas.microsoft.com/office/powerpoint/2010/mai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publishing landscape - statistics</a:t>
            </a:r>
            <a:endParaRPr lang="en-US" dirty="0"/>
          </a:p>
        </p:txBody>
      </p:sp>
      <p:sp>
        <p:nvSpPr>
          <p:cNvPr id="4" name="Text Placeholder 3"/>
          <p:cNvSpPr>
            <a:spLocks noGrp="1"/>
          </p:cNvSpPr>
          <p:nvPr>
            <p:ph type="body" sz="quarter" idx="10"/>
          </p:nvPr>
        </p:nvSpPr>
        <p:spPr/>
        <p:txBody>
          <a:bodyPr/>
          <a:lstStyle/>
          <a:p>
            <a:r>
              <a:rPr lang="en-US" dirty="0"/>
              <a:t>Slide source: GB23 Nodes Madagascar October </a:t>
            </a:r>
            <a:r>
              <a:rPr lang="en-US" dirty="0" smtClean="0"/>
              <a:t>- </a:t>
            </a:r>
            <a:r>
              <a:rPr lang="en-US" dirty="0" smtClean="0">
                <a:hlinkClick r:id="rId3"/>
              </a:rPr>
              <a:t>http</a:t>
            </a:r>
            <a:r>
              <a:rPr lang="en-US" dirty="0">
                <a:hlinkClick r:id="rId3"/>
              </a:rPr>
              <a:t>://www.gbif.org/ipt/</a:t>
            </a:r>
            <a:r>
              <a:rPr lang="en-US" dirty="0" smtClean="0">
                <a:hlinkClick r:id="rId3"/>
              </a:rPr>
              <a:t>stats</a:t>
            </a:r>
            <a:r>
              <a:rPr lang="en-US" dirty="0" smtClean="0"/>
              <a:t> </a:t>
            </a:r>
            <a:endParaRPr lang="en-US" dirty="0"/>
          </a:p>
        </p:txBody>
      </p:sp>
      <p:pic>
        <p:nvPicPr>
          <p:cNvPr id="8" name="Picture 7" descr="Untitled.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384" y="1187713"/>
            <a:ext cx="10431319" cy="5632671"/>
          </a:xfrm>
          <a:prstGeom prst="rect">
            <a:avLst/>
          </a:prstGeom>
        </p:spPr>
      </p:pic>
    </p:spTree>
    <p:extLst>
      <p:ext uri="{BB962C8B-B14F-4D97-AF65-F5344CB8AC3E}">
        <p14:creationId xmlns:p14="http://schemas.microsoft.com/office/powerpoint/2010/main" val="1472579069"/>
      </p:ext>
    </p:extLst>
  </p:cSld>
  <p:clrMapOvr>
    <a:masterClrMapping/>
  </p:clrMapOvr>
  <p:timing>
    <p:tnLst>
      <p:par>
        <p:cTn xmlns:p14="http://schemas.microsoft.com/office/powerpoint/2010/mai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40869" y="504822"/>
            <a:ext cx="4685943" cy="5155142"/>
          </a:xfrm>
          <a:prstGeom prst="rect">
            <a:avLst/>
          </a:prstGeom>
        </p:spPr>
        <p:txBody>
          <a:bodyPr wrap="square" lIns="91326" tIns="45663" rIns="91326" bIns="45663">
            <a:spAutoFit/>
          </a:bodyPr>
          <a:lstStyle/>
          <a:p>
            <a:pPr>
              <a:spcAft>
                <a:spcPts val="1800"/>
              </a:spcAft>
            </a:pPr>
            <a:r>
              <a:rPr lang="en-US" sz="2900" b="1" dirty="0" smtClean="0">
                <a:solidFill>
                  <a:srgbClr val="008000"/>
                </a:solidFill>
              </a:rPr>
              <a:t>The GBIF Integrated data Publishing Toolkit (IPT) </a:t>
            </a:r>
          </a:p>
          <a:p>
            <a:pPr>
              <a:spcAft>
                <a:spcPts val="1800"/>
              </a:spcAft>
            </a:pPr>
            <a:r>
              <a:rPr lang="en-US" sz="2000" dirty="0"/>
              <a:t>is a free open source software tool written in Java that is used to publish and share biodiversity datasets through the GBIF network.</a:t>
            </a:r>
          </a:p>
          <a:p>
            <a:pPr>
              <a:spcAft>
                <a:spcPts val="1800"/>
              </a:spcAft>
            </a:pPr>
            <a:r>
              <a:rPr lang="en-US" sz="2900" dirty="0">
                <a:hlinkClick r:id="rId3"/>
              </a:rPr>
              <a:t>http://www.gbif.org/</a:t>
            </a:r>
            <a:r>
              <a:rPr lang="en-US" sz="2900" dirty="0" smtClean="0">
                <a:hlinkClick r:id="rId3"/>
              </a:rPr>
              <a:t>ipt</a:t>
            </a:r>
            <a:endParaRPr lang="en-US" sz="2900" dirty="0" smtClean="0"/>
          </a:p>
          <a:p>
            <a:pPr>
              <a:spcAft>
                <a:spcPts val="1800"/>
              </a:spcAft>
            </a:pPr>
            <a:endParaRPr lang="en-US" sz="1000" dirty="0"/>
          </a:p>
          <a:p>
            <a:pPr>
              <a:spcAft>
                <a:spcPts val="1800"/>
              </a:spcAft>
            </a:pPr>
            <a:r>
              <a:rPr lang="en-US" sz="2900" dirty="0" smtClean="0"/>
              <a:t>IPT User Manual:</a:t>
            </a:r>
          </a:p>
          <a:p>
            <a:pPr>
              <a:spcAft>
                <a:spcPts val="1800"/>
              </a:spcAft>
            </a:pPr>
            <a:r>
              <a:rPr lang="en-US" sz="2400" dirty="0">
                <a:hlinkClick r:id="rId4"/>
              </a:rPr>
              <a:t>https://github.com/gbif/ipt/wiki/</a:t>
            </a:r>
            <a:r>
              <a:rPr lang="en-US" sz="2400" dirty="0" smtClean="0">
                <a:hlinkClick r:id="rId4"/>
              </a:rPr>
              <a:t>IPT2ManualNotes.wiki</a:t>
            </a:r>
            <a:r>
              <a:rPr lang="en-US" sz="2400" dirty="0" smtClean="0"/>
              <a:t> </a:t>
            </a:r>
            <a:endParaRPr lang="en-US" sz="2400" dirty="0"/>
          </a:p>
        </p:txBody>
      </p:sp>
      <p:sp>
        <p:nvSpPr>
          <p:cNvPr id="4" name="Rectangle 3"/>
          <p:cNvSpPr/>
          <p:nvPr/>
        </p:nvSpPr>
        <p:spPr>
          <a:xfrm>
            <a:off x="340868" y="6240817"/>
            <a:ext cx="4383980" cy="830997"/>
          </a:xfrm>
          <a:prstGeom prst="rect">
            <a:avLst/>
          </a:prstGeom>
        </p:spPr>
        <p:txBody>
          <a:bodyPr wrap="square">
            <a:spAutoFit/>
          </a:bodyPr>
          <a:lstStyle/>
          <a:p>
            <a:r>
              <a:rPr lang="en-US" sz="1200" dirty="0"/>
              <a:t>Robertson T, Döring M, Guralnick R, Bloom D, Wieczorek J, Braak K, Otegui J, Russell L, Desmet P (2014). The GBIF integrated publishing toolkit: Facilitating the efficient publishing of biodiversity data on the internet. PLoS One 9(8). </a:t>
            </a:r>
            <a:r>
              <a:rPr lang="en-US" sz="1200" dirty="0">
                <a:hlinkClick r:id="rId5"/>
              </a:rPr>
              <a:t>doi:10.1371/journal.pone.0102623</a:t>
            </a:r>
            <a:endParaRPr lang="en-US" sz="1200" dirty="0"/>
          </a:p>
        </p:txBody>
      </p:sp>
      <p:pic>
        <p:nvPicPr>
          <p:cNvPr id="6" name="Picture 5" descr="Screen Shot 2016-06-14 at 13.18.16 .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39965" y="373051"/>
            <a:ext cx="5257728" cy="794964"/>
          </a:xfrm>
          <a:prstGeom prst="rect">
            <a:avLst/>
          </a:prstGeom>
        </p:spPr>
      </p:pic>
      <p:pic>
        <p:nvPicPr>
          <p:cNvPr id="10" name="Picture 9" descr="IPTAdminBeforeRegistration.pn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239965" y="1598489"/>
            <a:ext cx="5174734" cy="4214904"/>
          </a:xfrm>
          <a:prstGeom prst="rect">
            <a:avLst/>
          </a:prstGeom>
        </p:spPr>
      </p:pic>
      <p:pic>
        <p:nvPicPr>
          <p:cNvPr id="14" name="Picture 13" descr="Screen Shot 2016-06-14 at 13.20.12 .png"/>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239964" y="6348404"/>
            <a:ext cx="5257729" cy="711985"/>
          </a:xfrm>
          <a:prstGeom prst="rect">
            <a:avLst/>
          </a:prstGeom>
        </p:spPr>
      </p:pic>
      <p:sp>
        <p:nvSpPr>
          <p:cNvPr id="12" name="Rectangle 11"/>
          <p:cNvSpPr/>
          <p:nvPr/>
        </p:nvSpPr>
        <p:spPr>
          <a:xfrm>
            <a:off x="5239965" y="373051"/>
            <a:ext cx="5257728" cy="6698763"/>
          </a:xfrm>
          <a:prstGeom prst="rect">
            <a:avLst/>
          </a:prstGeom>
          <a:noFill/>
          <a:ln>
            <a:solidFill>
              <a:schemeClr val="bg1">
                <a:lumMod val="5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33867683"/>
      </p:ext>
    </p:extLst>
  </p:cSld>
  <p:clrMapOvr>
    <a:masterClrMapping/>
  </p:clrMapOvr>
  <p:timing>
    <p:tnLst>
      <p:par>
        <p:cTn xmlns:p14="http://schemas.microsoft.com/office/powerpoint/2010/mai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2821567" cy="7562225"/>
          </a:xfrm>
          <a:prstGeom prst="rect">
            <a:avLst/>
          </a:prstGeom>
        </p:spPr>
      </p:pic>
      <p:sp>
        <p:nvSpPr>
          <p:cNvPr id="3" name="TextBox 5"/>
          <p:cNvSpPr txBox="1">
            <a:spLocks noChangeArrowheads="1"/>
          </p:cNvSpPr>
          <p:nvPr/>
        </p:nvSpPr>
        <p:spPr bwMode="auto">
          <a:xfrm>
            <a:off x="2790079" y="2697155"/>
            <a:ext cx="6459674" cy="982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4017" tIns="52007" rIns="104017" bIns="52007">
            <a:spAutoFit/>
          </a:bodyPr>
          <a:lstStyle>
            <a:lvl1pPr>
              <a:defRPr sz="3200">
                <a:solidFill>
                  <a:schemeClr val="tx1"/>
                </a:solidFill>
                <a:latin typeface="Calibri" charset="0"/>
                <a:ea typeface="ＭＳ Ｐゴシック" charset="0"/>
                <a:cs typeface="ＭＳ Ｐゴシック" charset="0"/>
              </a:defRPr>
            </a:lvl1pPr>
            <a:lvl2pPr>
              <a:defRPr sz="2800">
                <a:solidFill>
                  <a:schemeClr val="tx1"/>
                </a:solidFill>
                <a:latin typeface="Calibri" charset="0"/>
                <a:ea typeface="ＭＳ Ｐゴシック" charset="0"/>
              </a:defRPr>
            </a:lvl2pPr>
            <a:lvl3pPr>
              <a:defRPr sz="2400">
                <a:solidFill>
                  <a:schemeClr val="tx1"/>
                </a:solidFill>
                <a:latin typeface="Calibri" charset="0"/>
                <a:ea typeface="ＭＳ Ｐゴシック" charset="0"/>
              </a:defRPr>
            </a:lvl3pPr>
            <a:lvl4pPr>
              <a:defRPr sz="2000">
                <a:solidFill>
                  <a:schemeClr val="tx1"/>
                </a:solidFill>
                <a:latin typeface="Calibri" charset="0"/>
                <a:ea typeface="ＭＳ Ｐゴシック" charset="0"/>
              </a:defRPr>
            </a:lvl4pPr>
            <a:lvl5pPr>
              <a:defRPr sz="2000">
                <a:solidFill>
                  <a:schemeClr val="tx1"/>
                </a:solidFill>
                <a:latin typeface="Calibri" charset="0"/>
                <a:ea typeface="ＭＳ Ｐゴシック" charset="0"/>
              </a:defRPr>
            </a:lvl5pPr>
            <a:lvl6pPr eaLnBrk="0" fontAlgn="base" hangingPunct="0">
              <a:spcAft>
                <a:spcPct val="0"/>
              </a:spcAft>
              <a:buFont typeface="Arial" charset="0"/>
              <a:buChar char="»"/>
              <a:defRPr sz="2000">
                <a:solidFill>
                  <a:schemeClr val="tx1"/>
                </a:solidFill>
                <a:latin typeface="Calibri" charset="0"/>
                <a:ea typeface="ＭＳ Ｐゴシック" charset="0"/>
              </a:defRPr>
            </a:lvl6pPr>
            <a:lvl7pPr eaLnBrk="0" fontAlgn="base" hangingPunct="0">
              <a:spcAft>
                <a:spcPct val="0"/>
              </a:spcAft>
              <a:buFont typeface="Arial" charset="0"/>
              <a:buChar char="»"/>
              <a:defRPr sz="2000">
                <a:solidFill>
                  <a:schemeClr val="tx1"/>
                </a:solidFill>
                <a:latin typeface="Calibri" charset="0"/>
                <a:ea typeface="ＭＳ Ｐゴシック" charset="0"/>
              </a:defRPr>
            </a:lvl7pPr>
            <a:lvl8pPr eaLnBrk="0" fontAlgn="base" hangingPunct="0">
              <a:spcAft>
                <a:spcPct val="0"/>
              </a:spcAft>
              <a:buFont typeface="Arial" charset="0"/>
              <a:buChar char="»"/>
              <a:defRPr sz="2000">
                <a:solidFill>
                  <a:schemeClr val="tx1"/>
                </a:solidFill>
                <a:latin typeface="Calibri" charset="0"/>
                <a:ea typeface="ＭＳ Ｐゴシック" charset="0"/>
              </a:defRPr>
            </a:lvl8pPr>
            <a:lvl9pPr eaLnBrk="0" fontAlgn="base" hangingPunct="0">
              <a:spcAft>
                <a:spcPct val="0"/>
              </a:spcAft>
              <a:buFont typeface="Arial" charset="0"/>
              <a:buChar char="»"/>
              <a:defRPr sz="2000">
                <a:solidFill>
                  <a:schemeClr val="tx1"/>
                </a:solidFill>
                <a:latin typeface="Calibri" charset="0"/>
                <a:ea typeface="ＭＳ Ｐゴシック" charset="0"/>
              </a:defRPr>
            </a:lvl9pPr>
          </a:lstStyle>
          <a:p>
            <a:pPr algn="ctr"/>
            <a:r>
              <a:rPr lang="da-DK" sz="5700" b="1" dirty="0">
                <a:latin typeface="Trebuchet MS" charset="0"/>
              </a:rPr>
              <a:t>Download data</a:t>
            </a:r>
            <a:endParaRPr lang="en-US" sz="5700" b="1" dirty="0">
              <a:latin typeface="Trebuchet MS" charset="0"/>
            </a:endParaRPr>
          </a:p>
        </p:txBody>
      </p:sp>
      <p:pic>
        <p:nvPicPr>
          <p:cNvPr id="9" name="Picture 8"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Tree>
    <p:extLst>
      <p:ext uri="{BB962C8B-B14F-4D97-AF65-F5344CB8AC3E}">
        <p14:creationId xmlns:p14="http://schemas.microsoft.com/office/powerpoint/2010/main" val="2273882277"/>
      </p:ext>
    </p:extLst>
  </p:cSld>
  <p:clrMapOvr>
    <a:masterClrMapping/>
  </p:clrMapOvr>
  <p:timing>
    <p:tnLst>
      <p:par>
        <p:cTn xmlns:p14="http://schemas.microsoft.com/office/powerpoint/2010/mai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ítulo 1"/>
          <p:cNvSpPr>
            <a:spLocks noGrp="1"/>
          </p:cNvSpPr>
          <p:nvPr>
            <p:ph type="title"/>
          </p:nvPr>
        </p:nvSpPr>
        <p:spPr bwMode="auto">
          <a:xfrm>
            <a:off x="534201" y="538175"/>
            <a:ext cx="7722278" cy="1025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hangingPunct="1"/>
            <a:r>
              <a:rPr lang="es-ES">
                <a:latin typeface="Helvetica" charset="0"/>
                <a:ea typeface="ＭＳ Ｐゴシック" charset="0"/>
              </a:rPr>
              <a:t>GBIF DATA PORTAL </a:t>
            </a:r>
          </a:p>
        </p:txBody>
      </p:sp>
      <p:pic>
        <p:nvPicPr>
          <p:cNvPr id="2" name="Picture 1" descr="Screen Shot 2016-04-12 at 12.27.28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
            <a:ext cx="10688638" cy="7052229"/>
          </a:xfrm>
          <a:prstGeom prst="rect">
            <a:avLst/>
          </a:prstGeom>
        </p:spPr>
      </p:pic>
    </p:spTree>
    <p:extLst>
      <p:ext uri="{BB962C8B-B14F-4D97-AF65-F5344CB8AC3E}">
        <p14:creationId xmlns:p14="http://schemas.microsoft.com/office/powerpoint/2010/main" val="3710894855"/>
      </p:ext>
    </p:extLst>
  </p:cSld>
  <p:clrMapOvr>
    <a:masterClrMapping/>
  </p:clrMapOvr>
  <p:timing>
    <p:tnLst>
      <p:par>
        <p:cTn xmlns:p14="http://schemas.microsoft.com/office/powerpoint/2010/mai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Screen Shot 2016-04-12 at 12.28.45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688638" cy="7562850"/>
          </a:xfrm>
          <a:prstGeom prst="rect">
            <a:avLst/>
          </a:prstGeom>
        </p:spPr>
      </p:pic>
    </p:spTree>
    <p:extLst>
      <p:ext uri="{BB962C8B-B14F-4D97-AF65-F5344CB8AC3E}">
        <p14:creationId xmlns:p14="http://schemas.microsoft.com/office/powerpoint/2010/main" val="1382318093"/>
      </p:ext>
    </p:extLst>
  </p:cSld>
  <p:clrMapOvr>
    <a:masterClrMapping/>
  </p:clrMapOvr>
  <p:timing>
    <p:tnLst>
      <p:par>
        <p:cTn xmlns:p14="http://schemas.microsoft.com/office/powerpoint/2010/mai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6-04-12 at 12.30.59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688638" cy="7562850"/>
          </a:xfrm>
          <a:prstGeom prst="rect">
            <a:avLst/>
          </a:prstGeom>
        </p:spPr>
      </p:pic>
      <p:pic>
        <p:nvPicPr>
          <p:cNvPr id="7" name="Picture 6" descr="Screen Shot 2016-04-12 at 12.31.53 .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06999" y="2708550"/>
            <a:ext cx="3281639" cy="4854300"/>
          </a:xfrm>
          <a:prstGeom prst="rect">
            <a:avLst/>
          </a:prstGeom>
        </p:spPr>
      </p:pic>
    </p:spTree>
    <p:extLst>
      <p:ext uri="{BB962C8B-B14F-4D97-AF65-F5344CB8AC3E}">
        <p14:creationId xmlns:p14="http://schemas.microsoft.com/office/powerpoint/2010/main" val="503318174"/>
      </p:ext>
    </p:extLst>
  </p:cSld>
  <p:clrMapOvr>
    <a:masterClrMapping/>
  </p:clrMapOvr>
  <p:timing>
    <p:tnLst>
      <p:par>
        <p:cTn xmlns:p14="http://schemas.microsoft.com/office/powerpoint/2010/mai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ítulo 1"/>
          <p:cNvSpPr>
            <a:spLocks noGrp="1"/>
          </p:cNvSpPr>
          <p:nvPr>
            <p:ph type="title"/>
          </p:nvPr>
        </p:nvSpPr>
        <p:spPr bwMode="auto">
          <a:xfrm>
            <a:off x="534201" y="303214"/>
            <a:ext cx="7722278" cy="1260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hangingPunct="1"/>
            <a:r>
              <a:rPr lang="es-ES">
                <a:latin typeface="Helvetica" charset="0"/>
                <a:ea typeface="ＭＳ Ｐゴシック" charset="0"/>
              </a:rPr>
              <a:t>SPECIES SEARCH</a:t>
            </a:r>
          </a:p>
        </p:txBody>
      </p:sp>
      <p:pic>
        <p:nvPicPr>
          <p:cNvPr id="2" name="Picture 1" descr="Screen Shot 2016-04-12 at 12.33.29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5915789" cy="7562850"/>
          </a:xfrm>
          <a:prstGeom prst="rect">
            <a:avLst/>
          </a:prstGeom>
        </p:spPr>
      </p:pic>
      <p:pic>
        <p:nvPicPr>
          <p:cNvPr id="3" name="Picture 2" descr="Screen Shot 2016-04-12 at 12.34.20 .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414412" y="852528"/>
            <a:ext cx="4244454" cy="1271254"/>
          </a:xfrm>
          <a:prstGeom prst="rect">
            <a:avLst/>
          </a:prstGeom>
        </p:spPr>
      </p:pic>
      <p:pic>
        <p:nvPicPr>
          <p:cNvPr id="4" name="Picture 3" descr="Screen Shot 2016-04-12 at 12.34.27 .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6712" y="2319151"/>
            <a:ext cx="4261926" cy="2555421"/>
          </a:xfrm>
          <a:prstGeom prst="rect">
            <a:avLst/>
          </a:prstGeom>
        </p:spPr>
      </p:pic>
      <p:pic>
        <p:nvPicPr>
          <p:cNvPr id="5" name="Picture 4" descr="Screen Shot 2016-04-12 at 12.34.39 .pn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26723" y="5252074"/>
            <a:ext cx="4261927" cy="1875641"/>
          </a:xfrm>
          <a:prstGeom prst="rect">
            <a:avLst/>
          </a:prstGeom>
        </p:spPr>
      </p:pic>
    </p:spTree>
    <p:extLst>
      <p:ext uri="{BB962C8B-B14F-4D97-AF65-F5344CB8AC3E}">
        <p14:creationId xmlns:p14="http://schemas.microsoft.com/office/powerpoint/2010/main" val="3429219603"/>
      </p:ext>
    </p:extLst>
  </p:cSld>
  <p:clrMapOvr>
    <a:masterClrMapping/>
  </p:clrMapOvr>
  <p:timing>
    <p:tnLst>
      <p:par>
        <p:cTn xmlns:p14="http://schemas.microsoft.com/office/powerpoint/2010/mai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4432" y="302870"/>
            <a:ext cx="9619774" cy="1135213"/>
          </a:xfrm>
        </p:spPr>
        <p:txBody>
          <a:bodyPr/>
          <a:lstStyle/>
          <a:p>
            <a:r>
              <a:rPr lang="en-US" dirty="0" smtClean="0"/>
              <a:t>GBIF Portal – download data</a:t>
            </a:r>
            <a:endParaRPr lang="en-US" dirty="0"/>
          </a:p>
        </p:txBody>
      </p:sp>
      <p:sp>
        <p:nvSpPr>
          <p:cNvPr id="3" name="Content Placeholder 2"/>
          <p:cNvSpPr>
            <a:spLocks noGrp="1"/>
          </p:cNvSpPr>
          <p:nvPr>
            <p:ph idx="1"/>
          </p:nvPr>
        </p:nvSpPr>
        <p:spPr>
          <a:xfrm>
            <a:off x="534432" y="1270041"/>
            <a:ext cx="9619774" cy="6037580"/>
          </a:xfrm>
        </p:spPr>
        <p:txBody>
          <a:bodyPr>
            <a:normAutofit fontScale="92500" lnSpcReduction="20000"/>
          </a:bodyPr>
          <a:lstStyle/>
          <a:p>
            <a:pPr>
              <a:spcBef>
                <a:spcPts val="0"/>
              </a:spcBef>
              <a:spcAft>
                <a:spcPts val="1200"/>
              </a:spcAft>
            </a:pPr>
            <a:r>
              <a:rPr lang="en-US" dirty="0" smtClean="0"/>
              <a:t>Before downloading species occurrence data from GBIF, please take the time to register.</a:t>
            </a:r>
          </a:p>
          <a:p>
            <a:pPr>
              <a:spcBef>
                <a:spcPts val="0"/>
              </a:spcBef>
              <a:spcAft>
                <a:spcPts val="1200"/>
              </a:spcAft>
            </a:pPr>
            <a:r>
              <a:rPr lang="en-US" dirty="0">
                <a:hlinkClick r:id="rId3"/>
              </a:rPr>
              <a:t>http://www.gbif.org/user/</a:t>
            </a:r>
            <a:r>
              <a:rPr lang="en-US" dirty="0" smtClean="0">
                <a:hlinkClick r:id="rId3"/>
              </a:rPr>
              <a:t>register</a:t>
            </a:r>
            <a:r>
              <a:rPr lang="en-US" dirty="0" smtClean="0"/>
              <a:t> </a:t>
            </a:r>
          </a:p>
          <a:p>
            <a:pPr>
              <a:spcBef>
                <a:spcPts val="0"/>
              </a:spcBef>
              <a:spcAft>
                <a:spcPts val="1200"/>
              </a:spcAft>
            </a:pPr>
            <a:r>
              <a:rPr lang="en-US" dirty="0" smtClean="0"/>
              <a:t>Downloads from the GBIF portal are packaged as a Darwin Core Archive (DwC-A).</a:t>
            </a:r>
          </a:p>
          <a:p>
            <a:pPr>
              <a:spcBef>
                <a:spcPts val="0"/>
              </a:spcBef>
              <a:spcAft>
                <a:spcPts val="1200"/>
              </a:spcAft>
            </a:pPr>
            <a:r>
              <a:rPr lang="en-US" dirty="0" smtClean="0">
                <a:hlinkClick r:id="rId4"/>
              </a:rPr>
              <a:t>http</a:t>
            </a:r>
            <a:r>
              <a:rPr lang="en-US" dirty="0">
                <a:hlinkClick r:id="rId4"/>
              </a:rPr>
              <a:t>://www.gbif.org/faq/datause</a:t>
            </a:r>
            <a:r>
              <a:rPr lang="en-US" dirty="0"/>
              <a:t> </a:t>
            </a:r>
          </a:p>
          <a:p>
            <a:pPr>
              <a:spcBef>
                <a:spcPts val="0"/>
              </a:spcBef>
              <a:spcAft>
                <a:spcPts val="1200"/>
              </a:spcAft>
            </a:pPr>
            <a:r>
              <a:rPr lang="en-US" dirty="0" smtClean="0"/>
              <a:t>The species occurrence data are found in the “</a:t>
            </a:r>
            <a:r>
              <a:rPr lang="en-US" i="1" dirty="0" smtClean="0"/>
              <a:t>occurrence.txt</a:t>
            </a:r>
            <a:r>
              <a:rPr lang="en-US" dirty="0" smtClean="0"/>
              <a:t>” data file.</a:t>
            </a:r>
          </a:p>
          <a:p>
            <a:pPr>
              <a:spcBef>
                <a:spcPts val="0"/>
              </a:spcBef>
              <a:spcAft>
                <a:spcPts val="1200"/>
              </a:spcAft>
            </a:pPr>
            <a:r>
              <a:rPr lang="en-US" dirty="0" smtClean="0"/>
              <a:t>This tab-delimited text file can be imported to a spreadsheet such as Excel or to a database.</a:t>
            </a:r>
          </a:p>
          <a:p>
            <a:pPr>
              <a:spcBef>
                <a:spcPts val="0"/>
              </a:spcBef>
              <a:spcAft>
                <a:spcPts val="1200"/>
              </a:spcAft>
            </a:pPr>
            <a:r>
              <a:rPr lang="en-US" i="1" dirty="0" smtClean="0">
                <a:solidFill>
                  <a:schemeClr val="accent6"/>
                </a:solidFill>
              </a:rPr>
              <a:t>NOTE: the data files can become very large! So look at the file size before you open them in MS Excel.</a:t>
            </a:r>
            <a:endParaRPr lang="en-US" i="1" dirty="0">
              <a:solidFill>
                <a:schemeClr val="accent6"/>
              </a:solidFill>
            </a:endParaRPr>
          </a:p>
        </p:txBody>
      </p:sp>
    </p:spTree>
    <p:extLst>
      <p:ext uri="{BB962C8B-B14F-4D97-AF65-F5344CB8AC3E}">
        <p14:creationId xmlns:p14="http://schemas.microsoft.com/office/powerpoint/2010/main" val="922624796"/>
      </p:ext>
    </p:extLst>
  </p:cSld>
  <p:clrMapOvr>
    <a:masterClrMapping/>
  </p:clrMapOvr>
  <p:timing>
    <p:tnLst>
      <p:par>
        <p:cTn xmlns:p14="http://schemas.microsoft.com/office/powerpoint/2010/mai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Screen Shot 2014-10-09 at 14.15.10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0688638" cy="7562850"/>
          </a:xfrm>
          <a:prstGeom prst="rect">
            <a:avLst/>
          </a:prstGeom>
        </p:spPr>
      </p:pic>
      <p:cxnSp>
        <p:nvCxnSpPr>
          <p:cNvPr id="3" name="Straight Arrow Connector 2"/>
          <p:cNvCxnSpPr/>
          <p:nvPr/>
        </p:nvCxnSpPr>
        <p:spPr>
          <a:xfrm flipV="1">
            <a:off x="6944902" y="273259"/>
            <a:ext cx="2620414" cy="1592547"/>
          </a:xfrm>
          <a:prstGeom prst="straightConnector1">
            <a:avLst/>
          </a:prstGeom>
          <a:ln w="50800">
            <a:solidFill>
              <a:srgbClr val="FFFF00"/>
            </a:solidFill>
            <a:tailEnd type="arrow"/>
          </a:ln>
        </p:spPr>
        <p:style>
          <a:lnRef idx="2">
            <a:schemeClr val="accent1"/>
          </a:lnRef>
          <a:fillRef idx="0">
            <a:schemeClr val="accent1"/>
          </a:fillRef>
          <a:effectRef idx="1">
            <a:schemeClr val="accent1"/>
          </a:effectRef>
          <a:fontRef idx="minor">
            <a:schemeClr val="tx1"/>
          </a:fontRef>
        </p:style>
      </p:cxnSp>
      <p:cxnSp>
        <p:nvCxnSpPr>
          <p:cNvPr id="5" name="Straight Arrow Connector 4"/>
          <p:cNvCxnSpPr/>
          <p:nvPr/>
        </p:nvCxnSpPr>
        <p:spPr>
          <a:xfrm flipH="1">
            <a:off x="2540035" y="2281304"/>
            <a:ext cx="4404867" cy="515584"/>
          </a:xfrm>
          <a:prstGeom prst="straightConnector1">
            <a:avLst/>
          </a:prstGeom>
          <a:ln w="50800">
            <a:solidFill>
              <a:srgbClr val="FFFF00"/>
            </a:solidFill>
            <a:tailEnd type="arrow"/>
          </a:ln>
        </p:spPr>
        <p:style>
          <a:lnRef idx="2">
            <a:schemeClr val="accent1"/>
          </a:lnRef>
          <a:fillRef idx="0">
            <a:schemeClr val="accent1"/>
          </a:fillRef>
          <a:effectRef idx="1">
            <a:schemeClr val="accent1"/>
          </a:effectRef>
          <a:fontRef idx="minor">
            <a:schemeClr val="tx1"/>
          </a:fontRef>
        </p:style>
      </p:cxnSp>
      <p:sp>
        <p:nvSpPr>
          <p:cNvPr id="9" name="Rectangle 8"/>
          <p:cNvSpPr/>
          <p:nvPr/>
        </p:nvSpPr>
        <p:spPr>
          <a:xfrm>
            <a:off x="3845323" y="1865806"/>
            <a:ext cx="5993287" cy="415498"/>
          </a:xfrm>
          <a:prstGeom prst="rect">
            <a:avLst/>
          </a:prstGeom>
        </p:spPr>
        <p:txBody>
          <a:bodyPr wrap="square">
            <a:spAutoFit/>
          </a:bodyPr>
          <a:lstStyle/>
          <a:p>
            <a:r>
              <a:rPr lang="en-US" dirty="0">
                <a:solidFill>
                  <a:srgbClr val="FFFF00"/>
                </a:solidFill>
              </a:rPr>
              <a:t>Login to find your current and previous downloads</a:t>
            </a:r>
          </a:p>
        </p:txBody>
      </p:sp>
    </p:spTree>
    <p:extLst>
      <p:ext uri="{BB962C8B-B14F-4D97-AF65-F5344CB8AC3E}">
        <p14:creationId xmlns:p14="http://schemas.microsoft.com/office/powerpoint/2010/main" val="3707072346"/>
      </p:ext>
    </p:extLst>
  </p:cSld>
  <p:clrMapOvr>
    <a:masterClrMapping/>
  </p:clrMapOvr>
  <p:timing>
    <p:tnLst>
      <p:par>
        <p:cTn xmlns:p14="http://schemas.microsoft.com/office/powerpoint/2010/mai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Título 1"/>
          <p:cNvSpPr>
            <a:spLocks noGrp="1"/>
          </p:cNvSpPr>
          <p:nvPr>
            <p:ph type="title"/>
          </p:nvPr>
        </p:nvSpPr>
        <p:spPr bwMode="auto">
          <a:xfrm>
            <a:off x="534201" y="1295400"/>
            <a:ext cx="7722278" cy="9540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pPr eaLnBrk="1" hangingPunct="1"/>
            <a:r>
              <a:rPr lang="es-ES" sz="4400">
                <a:latin typeface="Helvetica" charset="0"/>
                <a:ea typeface="ＭＳ Ｐゴシック" charset="0"/>
              </a:rPr>
              <a:t>GBIF DATA PORTAL API </a:t>
            </a:r>
          </a:p>
        </p:txBody>
      </p:sp>
      <p:sp>
        <p:nvSpPr>
          <p:cNvPr id="31747" name="Rectángulo 2"/>
          <p:cNvSpPr>
            <a:spLocks noChangeArrowheads="1"/>
          </p:cNvSpPr>
          <p:nvPr/>
        </p:nvSpPr>
        <p:spPr bwMode="auto">
          <a:xfrm>
            <a:off x="534208" y="1897075"/>
            <a:ext cx="7007397" cy="4676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04798" tIns="52398" rIns="104798" bIns="52398">
            <a:spAutoFit/>
          </a:bodyPr>
          <a:lstStyle/>
          <a:p>
            <a:pPr defTabSz="523987">
              <a:defRPr/>
            </a:pPr>
            <a:endParaRPr lang="en-US" sz="4600" b="1" dirty="0">
              <a:solidFill>
                <a:srgbClr val="008000"/>
              </a:solidFill>
              <a:latin typeface="Calibri" charset="0"/>
            </a:endParaRPr>
          </a:p>
          <a:p>
            <a:pPr defTabSz="523987">
              <a:defRPr/>
            </a:pPr>
            <a:r>
              <a:rPr lang="en-US" sz="4600" b="1" dirty="0">
                <a:solidFill>
                  <a:srgbClr val="008000"/>
                </a:solidFill>
                <a:latin typeface="Helvetica" charset="0"/>
              </a:rPr>
              <a:t>An interface to access data published through the GBIF network using web services.</a:t>
            </a:r>
          </a:p>
          <a:p>
            <a:pPr defTabSz="523987">
              <a:defRPr/>
            </a:pPr>
            <a:endParaRPr lang="en-GB" sz="4600" b="1" dirty="0">
              <a:solidFill>
                <a:schemeClr val="accent3">
                  <a:lumMod val="50000"/>
                </a:schemeClr>
              </a:solidFill>
              <a:latin typeface="Helvetica" charset="0"/>
            </a:endParaRPr>
          </a:p>
          <a:p>
            <a:pPr marL="523987" lvl="1" defTabSz="523987">
              <a:defRPr/>
            </a:pPr>
            <a:endParaRPr lang="en-GB" dirty="0">
              <a:solidFill>
                <a:schemeClr val="accent3">
                  <a:lumMod val="50000"/>
                </a:schemeClr>
              </a:solidFill>
              <a:latin typeface="Calibri" charset="0"/>
            </a:endParaRPr>
          </a:p>
        </p:txBody>
      </p:sp>
      <p:pic>
        <p:nvPicPr>
          <p:cNvPr id="5" name="Picture 4" descr="Screen Shot 2015-05-21 at 07.54.57 .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9309" y="0"/>
            <a:ext cx="2325036" cy="7562850"/>
          </a:xfrm>
          <a:prstGeom prst="rect">
            <a:avLst/>
          </a:prstGeom>
        </p:spPr>
      </p:pic>
    </p:spTree>
    <p:extLst>
      <p:ext uri="{BB962C8B-B14F-4D97-AF65-F5344CB8AC3E}">
        <p14:creationId xmlns:p14="http://schemas.microsoft.com/office/powerpoint/2010/main" val="457918096"/>
      </p:ext>
    </p:extLst>
  </p:cSld>
  <p:clrMapOvr>
    <a:masterClrMapping/>
  </p:clrMapOvr>
  <p:timing>
    <p:tnLst>
      <p:par>
        <p:cTn xmlns:p14="http://schemas.microsoft.com/office/powerpoint/2010/mai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1"/>
          <p:cNvSpPr>
            <a:spLocks noGrp="1"/>
          </p:cNvSpPr>
          <p:nvPr>
            <p:ph type="title"/>
          </p:nvPr>
        </p:nvSpPr>
        <p:spPr bwMode="auto">
          <a:xfrm>
            <a:off x="933843" y="392014"/>
            <a:ext cx="7722278" cy="12604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p>
            <a:r>
              <a:rPr lang="en-US" dirty="0">
                <a:latin typeface="Trebuchet MS" charset="0"/>
                <a:ea typeface="ＭＳ Ｐゴシック" charset="0"/>
              </a:rPr>
              <a:t>rOpenSci : rgbif</a:t>
            </a:r>
          </a:p>
        </p:txBody>
      </p:sp>
      <p:sp>
        <p:nvSpPr>
          <p:cNvPr id="3" name="Content Placeholder 2"/>
          <p:cNvSpPr>
            <a:spLocks noGrp="1"/>
          </p:cNvSpPr>
          <p:nvPr>
            <p:ph idx="1"/>
          </p:nvPr>
        </p:nvSpPr>
        <p:spPr>
          <a:xfrm>
            <a:off x="933843" y="1355631"/>
            <a:ext cx="7722278" cy="1610460"/>
          </a:xfrm>
        </p:spPr>
        <p:txBody>
          <a:bodyPr/>
          <a:lstStyle/>
          <a:p>
            <a:pPr defTabSz="523987">
              <a:defRPr/>
            </a:pPr>
            <a:r>
              <a:rPr lang="en-US" sz="1600" dirty="0">
                <a:solidFill>
                  <a:srgbClr val="660066"/>
                </a:solidFill>
              </a:rPr>
              <a:t>library</a:t>
            </a:r>
            <a:r>
              <a:rPr lang="en-US" sz="1600" dirty="0"/>
              <a:t>(rgbif) </a:t>
            </a:r>
          </a:p>
          <a:p>
            <a:pPr defTabSz="523987">
              <a:defRPr/>
            </a:pPr>
            <a:r>
              <a:rPr lang="en-US" sz="1600" dirty="0"/>
              <a:t>key &lt;- </a:t>
            </a:r>
            <a:r>
              <a:rPr lang="en-US" sz="1600" dirty="0" err="1">
                <a:solidFill>
                  <a:srgbClr val="660066"/>
                </a:solidFill>
              </a:rPr>
              <a:t>name_backbone</a:t>
            </a:r>
            <a:r>
              <a:rPr lang="en-US" sz="1600" dirty="0"/>
              <a:t>(name='</a:t>
            </a:r>
            <a:r>
              <a:rPr lang="en-US" sz="1600" i="1" dirty="0">
                <a:solidFill>
                  <a:schemeClr val="accent3">
                    <a:lumMod val="50000"/>
                  </a:schemeClr>
                </a:solidFill>
              </a:rPr>
              <a:t>Hepatica </a:t>
            </a:r>
            <a:r>
              <a:rPr lang="en-US" sz="1600" i="1" dirty="0" err="1">
                <a:solidFill>
                  <a:schemeClr val="accent3">
                    <a:lumMod val="50000"/>
                  </a:schemeClr>
                </a:solidFill>
              </a:rPr>
              <a:t>nobilis</a:t>
            </a:r>
            <a:r>
              <a:rPr lang="en-US" sz="1600" dirty="0"/>
              <a:t>', kingdom=‘</a:t>
            </a:r>
            <a:r>
              <a:rPr lang="en-US" sz="1600" dirty="0">
                <a:solidFill>
                  <a:srgbClr val="4F6228"/>
                </a:solidFill>
              </a:rPr>
              <a:t>Plantae</a:t>
            </a:r>
            <a:r>
              <a:rPr lang="en-US" sz="1600" dirty="0"/>
              <a:t>')$speciesKey</a:t>
            </a:r>
          </a:p>
          <a:p>
            <a:pPr defTabSz="523987">
              <a:defRPr/>
            </a:pPr>
            <a:r>
              <a:rPr lang="en-US" sz="1600" dirty="0" err="1"/>
              <a:t>sp</a:t>
            </a:r>
            <a:r>
              <a:rPr lang="en-US" sz="1600" dirty="0"/>
              <a:t> &lt;- </a:t>
            </a:r>
            <a:r>
              <a:rPr lang="en-US" sz="1600" dirty="0" err="1">
                <a:solidFill>
                  <a:srgbClr val="660066"/>
                </a:solidFill>
              </a:rPr>
              <a:t>occ_search</a:t>
            </a:r>
            <a:r>
              <a:rPr lang="en-US" sz="1600" dirty="0"/>
              <a:t>(taxonKey=key, return='</a:t>
            </a:r>
            <a:r>
              <a:rPr lang="en-US" sz="1600" dirty="0">
                <a:solidFill>
                  <a:srgbClr val="4F6228"/>
                </a:solidFill>
              </a:rPr>
              <a:t>data</a:t>
            </a:r>
            <a:r>
              <a:rPr lang="en-US" sz="1600" dirty="0"/>
              <a:t>', </a:t>
            </a:r>
            <a:r>
              <a:rPr lang="en-US" sz="1600" dirty="0" err="1"/>
              <a:t>hasCoordinate</a:t>
            </a:r>
            <a:r>
              <a:rPr lang="en-US" sz="1600" dirty="0"/>
              <a:t>=</a:t>
            </a:r>
            <a:r>
              <a:rPr lang="en-US" sz="1600" dirty="0">
                <a:solidFill>
                  <a:srgbClr val="4F6228"/>
                </a:solidFill>
              </a:rPr>
              <a:t>TRUE</a:t>
            </a:r>
            <a:r>
              <a:rPr lang="en-US" sz="1600" dirty="0"/>
              <a:t>, limit=</a:t>
            </a:r>
            <a:r>
              <a:rPr lang="en-US" sz="1600" dirty="0">
                <a:solidFill>
                  <a:srgbClr val="4F6228"/>
                </a:solidFill>
              </a:rPr>
              <a:t>1000</a:t>
            </a:r>
            <a:r>
              <a:rPr lang="en-US" sz="1600" dirty="0"/>
              <a:t>)</a:t>
            </a:r>
          </a:p>
          <a:p>
            <a:pPr defTabSz="523987">
              <a:defRPr/>
            </a:pPr>
            <a:r>
              <a:rPr lang="en-US" sz="1600" dirty="0" err="1">
                <a:solidFill>
                  <a:srgbClr val="660066"/>
                </a:solidFill>
              </a:rPr>
              <a:t>gbifmap</a:t>
            </a:r>
            <a:r>
              <a:rPr lang="en-US" sz="1600" dirty="0"/>
              <a:t>(</a:t>
            </a:r>
            <a:r>
              <a:rPr lang="en-US" sz="1600" dirty="0" err="1"/>
              <a:t>sp</a:t>
            </a:r>
            <a:r>
              <a:rPr lang="en-US" sz="1600" dirty="0"/>
              <a:t>)</a:t>
            </a:r>
          </a:p>
        </p:txBody>
      </p:sp>
      <p:pic>
        <p:nvPicPr>
          <p:cNvPr id="70660"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277760" y="518787"/>
            <a:ext cx="1947543" cy="7244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Picture 3" descr="Rplot.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251" y="2778459"/>
            <a:ext cx="9398000" cy="4495800"/>
          </a:xfrm>
          <a:prstGeom prst="rect">
            <a:avLst/>
          </a:prstGeom>
        </p:spPr>
      </p:pic>
    </p:spTree>
    <p:extLst>
      <p:ext uri="{BB962C8B-B14F-4D97-AF65-F5344CB8AC3E}">
        <p14:creationId xmlns:p14="http://schemas.microsoft.com/office/powerpoint/2010/main" val="45347712"/>
      </p:ext>
    </p:extLst>
  </p:cSld>
  <p:clrMapOvr>
    <a:masterClrMapping/>
  </p:clrMapOvr>
  <p:timing>
    <p:tnLst>
      <p:par>
        <p:cTn xmlns:p14="http://schemas.microsoft.com/office/powerpoint/2010/mai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4" y="3892651"/>
            <a:ext cx="10687754" cy="3670200"/>
          </a:xfrm>
          <a:prstGeom prst="rect">
            <a:avLst/>
          </a:prstGeom>
        </p:spPr>
      </p:pic>
      <p:pic>
        <p:nvPicPr>
          <p:cNvPr id="5" name="Picture 4" descr="GBIF-2015-mark.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28007" y="293056"/>
            <a:ext cx="1584750" cy="1584750"/>
          </a:xfrm>
          <a:prstGeom prst="rect">
            <a:avLst/>
          </a:prstGeom>
        </p:spPr>
      </p:pic>
      <p:sp>
        <p:nvSpPr>
          <p:cNvPr id="6" name="Rectangle 5"/>
          <p:cNvSpPr/>
          <p:nvPr/>
        </p:nvSpPr>
        <p:spPr>
          <a:xfrm>
            <a:off x="4384143" y="1686525"/>
            <a:ext cx="5945362" cy="3046713"/>
          </a:xfrm>
          <a:prstGeom prst="rect">
            <a:avLst/>
          </a:prstGeom>
        </p:spPr>
        <p:txBody>
          <a:bodyPr wrap="square" lIns="91167" tIns="45584" rIns="91167" bIns="45584">
            <a:spAutoFit/>
          </a:bodyPr>
          <a:lstStyle/>
          <a:p>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Data publishing </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workshop</a:t>
            </a:r>
          </a:p>
          <a:p>
            <a:r>
              <a:rPr lang="en-US" sz="44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GBIF data publishing</a:t>
            </a:r>
          </a:p>
          <a:p>
            <a:endParaRPr lang="en-US" sz="36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Second day  5</a:t>
            </a:r>
            <a:r>
              <a:rPr lang="en-US" sz="2800" b="1" i="1" baseline="30000"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th</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July 2016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Los </a:t>
            </a:r>
            <a:r>
              <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Baños</a:t>
            </a:r>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 Laguna, Philippines </a:t>
            </a:r>
          </a:p>
          <a:p>
            <a:r>
              <a:rPr lang="en-US" sz="2800" b="1" i="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Dag Endresen, GBIF Norway, UiO</a:t>
            </a:r>
            <a:endParaRPr lang="en-US" sz="2800" b="1" i="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2785033602"/>
      </p:ext>
    </p:extLst>
  </p:cSld>
  <p:clrMapOvr>
    <a:masterClrMapping/>
  </p:clrMapOvr>
</p:sld>
</file>

<file path=ppt/theme/theme1.xml><?xml version="1.0" encoding="utf-8"?>
<a:theme xmlns:a="http://schemas.openxmlformats.org/drawingml/2006/main" name="GBIF_v2">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36034</TotalTime>
  <Words>5228</Words>
  <Application>Microsoft Macintosh PowerPoint</Application>
  <PresentationFormat>Custom</PresentationFormat>
  <Paragraphs>502</Paragraphs>
  <Slides>48</Slides>
  <Notes>46</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GBIF_v2</vt:lpstr>
      <vt:lpstr>PowerPoint Presentation</vt:lpstr>
      <vt:lpstr>Topics</vt:lpstr>
      <vt:lpstr>PowerPoint Presentation</vt:lpstr>
      <vt:lpstr>PowerPoint Presentation</vt:lpstr>
      <vt:lpstr>PowerPoint Presentation</vt:lpstr>
      <vt:lpstr>Data Standards</vt:lpstr>
      <vt:lpstr>PowerPoint Presentation</vt:lpstr>
      <vt:lpstr>PowerPoint Presentation</vt:lpstr>
      <vt:lpstr>Darwin Core Archive (DwC-A)</vt:lpstr>
      <vt:lpstr>Star schema</vt:lpstr>
      <vt:lpstr>PowerPoint Presentation</vt:lpstr>
      <vt:lpstr>Mapping cores – Data types</vt:lpstr>
      <vt:lpstr>Biodiversity data types – sample data</vt:lpstr>
      <vt:lpstr>Event core</vt:lpstr>
      <vt:lpstr>Extensions</vt:lpstr>
      <vt:lpstr>Darwin Core Archive extensions</vt:lpstr>
      <vt:lpstr>Controlled value vocabularies</vt:lpstr>
      <vt:lpstr>Star schema example - occurrence</vt:lpstr>
      <vt:lpstr>Star schema example - checklist</vt:lpstr>
      <vt:lpstr>Star schema example - Event</vt:lpstr>
      <vt:lpstr>PowerPoint Presentation</vt:lpstr>
      <vt:lpstr>PowerPoint Presentation</vt:lpstr>
      <vt:lpstr>PowerPoint Presentation</vt:lpstr>
      <vt:lpstr>Data publication in GBIF</vt:lpstr>
      <vt:lpstr>PowerPoint Presentation</vt:lpstr>
      <vt:lpstr>PowerPoint Presentation</vt:lpstr>
      <vt:lpstr>PowerPoint Presentation</vt:lpstr>
      <vt:lpstr>Plant Genetic resources Network Model</vt:lpstr>
      <vt:lpstr>Publish data in GBIF</vt:lpstr>
      <vt:lpstr>Data publishing Methods</vt:lpstr>
      <vt:lpstr>Data publishing Methods</vt:lpstr>
      <vt:lpstr>Data publishing toolkits</vt:lpstr>
      <vt:lpstr>Data publishing software: spreadsheets</vt:lpstr>
      <vt:lpstr>PowerPoint Presentation</vt:lpstr>
      <vt:lpstr>PowerPoint Presentation</vt:lpstr>
      <vt:lpstr>data publishing landscape</vt:lpstr>
      <vt:lpstr>Data publishing landscape - statistics</vt:lpstr>
      <vt:lpstr>PowerPoint Presentation</vt:lpstr>
      <vt:lpstr>PowerPoint Presentation</vt:lpstr>
      <vt:lpstr>GBIF DATA PORTAL </vt:lpstr>
      <vt:lpstr>PowerPoint Presentation</vt:lpstr>
      <vt:lpstr>PowerPoint Presentation</vt:lpstr>
      <vt:lpstr>SPECIES SEARCH</vt:lpstr>
      <vt:lpstr>GBIF Portal – download data</vt:lpstr>
      <vt:lpstr>PowerPoint Presentation</vt:lpstr>
      <vt:lpstr>GBIF DATA PORTAL API </vt:lpstr>
      <vt:lpstr>rOpenSci : rgbif</vt:lpstr>
      <vt:lpstr>PowerPoint Presentation</vt:lpstr>
    </vt:vector>
  </TitlesOfParts>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mblaursen</dc:creator>
  <cp:lastModifiedBy>Dag Endresen</cp:lastModifiedBy>
  <cp:revision>1166</cp:revision>
  <cp:lastPrinted>2016-06-28T13:19:42Z</cp:lastPrinted>
  <dcterms:created xsi:type="dcterms:W3CDTF">2013-11-11T19:58:28Z</dcterms:created>
  <dcterms:modified xsi:type="dcterms:W3CDTF">2016-07-05T00:36:50Z</dcterms:modified>
</cp:coreProperties>
</file>