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handoutMasterIdLst>
    <p:handoutMasterId r:id="rId47"/>
  </p:handoutMasterIdLst>
  <p:sldIdLst>
    <p:sldId id="392" r:id="rId2"/>
    <p:sldId id="394" r:id="rId3"/>
    <p:sldId id="451" r:id="rId4"/>
    <p:sldId id="398" r:id="rId5"/>
    <p:sldId id="428" r:id="rId6"/>
    <p:sldId id="410" r:id="rId7"/>
    <p:sldId id="429" r:id="rId8"/>
    <p:sldId id="391" r:id="rId9"/>
    <p:sldId id="430" r:id="rId10"/>
    <p:sldId id="431" r:id="rId11"/>
    <p:sldId id="432" r:id="rId12"/>
    <p:sldId id="433" r:id="rId13"/>
    <p:sldId id="434" r:id="rId14"/>
    <p:sldId id="453" r:id="rId15"/>
    <p:sldId id="454" r:id="rId16"/>
    <p:sldId id="455" r:id="rId17"/>
    <p:sldId id="449" r:id="rId18"/>
    <p:sldId id="450" r:id="rId19"/>
    <p:sldId id="435" r:id="rId20"/>
    <p:sldId id="436" r:id="rId21"/>
    <p:sldId id="437" r:id="rId22"/>
    <p:sldId id="438" r:id="rId23"/>
    <p:sldId id="439" r:id="rId24"/>
    <p:sldId id="440" r:id="rId25"/>
    <p:sldId id="448" r:id="rId26"/>
    <p:sldId id="441" r:id="rId27"/>
    <p:sldId id="442" r:id="rId28"/>
    <p:sldId id="443" r:id="rId29"/>
    <p:sldId id="444" r:id="rId30"/>
    <p:sldId id="445" r:id="rId31"/>
    <p:sldId id="446" r:id="rId32"/>
    <p:sldId id="447" r:id="rId33"/>
    <p:sldId id="459" r:id="rId34"/>
    <p:sldId id="457" r:id="rId35"/>
    <p:sldId id="463" r:id="rId36"/>
    <p:sldId id="464" r:id="rId37"/>
    <p:sldId id="460" r:id="rId38"/>
    <p:sldId id="461" r:id="rId39"/>
    <p:sldId id="462" r:id="rId40"/>
    <p:sldId id="467" r:id="rId41"/>
    <p:sldId id="458" r:id="rId42"/>
    <p:sldId id="456" r:id="rId43"/>
    <p:sldId id="466" r:id="rId44"/>
    <p:sldId id="393" r:id="rId45"/>
  </p:sldIdLst>
  <p:sldSz cx="10688638" cy="7562850"/>
  <p:notesSz cx="6858000" cy="9144000"/>
  <p:defaultText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mpreethi Aipanjiguly"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9034"/>
    <a:srgbClr val="175CA1"/>
    <a:srgbClr val="D66F27"/>
    <a:srgbClr val="006600"/>
    <a:srgbClr val="3A3A3A"/>
    <a:srgbClr val="008000"/>
    <a:srgbClr val="339837"/>
    <a:srgbClr val="FDB002"/>
    <a:srgbClr val="7E785F"/>
    <a:srgbClr val="3A35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4" autoAdjust="0"/>
    <p:restoredTop sz="76651" autoAdjust="0"/>
  </p:normalViewPr>
  <p:slideViewPr>
    <p:cSldViewPr snapToGrid="0" snapToObjects="1">
      <p:cViewPr varScale="1">
        <p:scale>
          <a:sx n="71" d="100"/>
          <a:sy n="71" d="100"/>
        </p:scale>
        <p:origin x="-1288" y="-112"/>
      </p:cViewPr>
      <p:guideLst>
        <p:guide orient="horz" pos="1569"/>
        <p:guide pos="2208"/>
      </p:guideLst>
    </p:cSldViewPr>
  </p:slideViewPr>
  <p:outlineViewPr>
    <p:cViewPr>
      <p:scale>
        <a:sx n="33" d="100"/>
        <a:sy n="33" d="100"/>
      </p:scale>
      <p:origin x="0" y="10336"/>
    </p:cViewPr>
  </p:outlineViewPr>
  <p:notesTextViewPr>
    <p:cViewPr>
      <p:scale>
        <a:sx n="100" d="100"/>
        <a:sy n="100" d="100"/>
      </p:scale>
      <p:origin x="0" y="0"/>
    </p:cViewPr>
  </p:notesTextViewPr>
  <p:sorterViewPr>
    <p:cViewPr varScale="1">
      <p:scale>
        <a:sx n="100" d="100"/>
        <a:sy n="100" d="100"/>
      </p:scale>
      <p:origin x="0" y="53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handoutMaster" Target="handoutMasters/handoutMaster1.xml"/><Relationship Id="rId48" Type="http://schemas.openxmlformats.org/officeDocument/2006/relationships/printerSettings" Target="printerSettings/printerSettings1.bin"/><Relationship Id="rId49" Type="http://schemas.openxmlformats.org/officeDocument/2006/relationships/commentAuthors" Target="commentAuthor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FA743E-9000-484B-9485-2BC01E5C63CF}" type="datetimeFigureOut">
              <a:rPr lang="en-US" smtClean="0"/>
              <a:t>2016-07-13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045E04-2735-D14F-9745-C020B295B5A7}" type="slidenum">
              <a:rPr lang="en-US" smtClean="0"/>
              <a:t>‹#›</a:t>
            </a:fld>
            <a:endParaRPr lang="en-US"/>
          </a:p>
        </p:txBody>
      </p:sp>
    </p:spTree>
    <p:extLst>
      <p:ext uri="{BB962C8B-B14F-4D97-AF65-F5344CB8AC3E}">
        <p14:creationId xmlns:p14="http://schemas.microsoft.com/office/powerpoint/2010/main" val="2649710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5C11-D0F1-1F46-B28E-9084657905D0}" type="datetimeFigureOut">
              <a:rPr lang="en-US" smtClean="0"/>
              <a:t>2016-07-13</a:t>
            </a:fld>
            <a:endParaRPr lang="en-US"/>
          </a:p>
        </p:txBody>
      </p:sp>
      <p:sp>
        <p:nvSpPr>
          <p:cNvPr id="4" name="Slide Image Placeholder 3"/>
          <p:cNvSpPr>
            <a:spLocks noGrp="1" noRot="1" noChangeAspect="1"/>
          </p:cNvSpPr>
          <p:nvPr>
            <p:ph type="sldImg" idx="2"/>
          </p:nvPr>
        </p:nvSpPr>
        <p:spPr>
          <a:xfrm>
            <a:off x="1006475" y="685800"/>
            <a:ext cx="48450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29C-91F7-CD43-B485-EB526DB269DE}" type="slidenum">
              <a:rPr lang="en-US" smtClean="0"/>
              <a:t>‹#›</a:t>
            </a:fld>
            <a:endParaRPr lang="en-US"/>
          </a:p>
        </p:txBody>
      </p:sp>
    </p:spTree>
    <p:extLst>
      <p:ext uri="{BB962C8B-B14F-4D97-AF65-F5344CB8AC3E}">
        <p14:creationId xmlns:p14="http://schemas.microsoft.com/office/powerpoint/2010/main" val="3164724602"/>
      </p:ext>
    </p:extLst>
  </p:cSld>
  <p:clrMap bg1="lt1" tx1="dk1" bg2="lt2" tx2="dk2" accent1="accent1" accent2="accent2" accent3="accent3" accent4="accent4" accent5="accent5" accent6="accent6" hlink="hlink" folHlink="folHlink"/>
  <p:notesStyle>
    <a:lvl1pPr marL="0" algn="l" defTabSz="520596" rtl="0" eaLnBrk="1" latinLnBrk="0" hangingPunct="1">
      <a:defRPr sz="1400" kern="1200">
        <a:solidFill>
          <a:schemeClr val="tx1"/>
        </a:solidFill>
        <a:latin typeface="+mn-lt"/>
        <a:ea typeface="+mn-ea"/>
        <a:cs typeface="+mn-cs"/>
      </a:defRPr>
    </a:lvl1pPr>
    <a:lvl2pPr marL="520596" algn="l" defTabSz="520596" rtl="0" eaLnBrk="1" latinLnBrk="0" hangingPunct="1">
      <a:defRPr sz="1400" kern="1200">
        <a:solidFill>
          <a:schemeClr val="tx1"/>
        </a:solidFill>
        <a:latin typeface="+mn-lt"/>
        <a:ea typeface="+mn-ea"/>
        <a:cs typeface="+mn-cs"/>
      </a:defRPr>
    </a:lvl2pPr>
    <a:lvl3pPr marL="1041198" algn="l" defTabSz="520596" rtl="0" eaLnBrk="1" latinLnBrk="0" hangingPunct="1">
      <a:defRPr sz="1400" kern="1200">
        <a:solidFill>
          <a:schemeClr val="tx1"/>
        </a:solidFill>
        <a:latin typeface="+mn-lt"/>
        <a:ea typeface="+mn-ea"/>
        <a:cs typeface="+mn-cs"/>
      </a:defRPr>
    </a:lvl3pPr>
    <a:lvl4pPr marL="1561797" algn="l" defTabSz="520596" rtl="0" eaLnBrk="1" latinLnBrk="0" hangingPunct="1">
      <a:defRPr sz="1400" kern="1200">
        <a:solidFill>
          <a:schemeClr val="tx1"/>
        </a:solidFill>
        <a:latin typeface="+mn-lt"/>
        <a:ea typeface="+mn-ea"/>
        <a:cs typeface="+mn-cs"/>
      </a:defRPr>
    </a:lvl4pPr>
    <a:lvl5pPr marL="2082396" algn="l" defTabSz="520596" rtl="0" eaLnBrk="1" latinLnBrk="0" hangingPunct="1">
      <a:defRPr sz="1400" kern="1200">
        <a:solidFill>
          <a:schemeClr val="tx1"/>
        </a:solidFill>
        <a:latin typeface="+mn-lt"/>
        <a:ea typeface="+mn-ea"/>
        <a:cs typeface="+mn-cs"/>
      </a:defRPr>
    </a:lvl5pPr>
    <a:lvl6pPr marL="2602994" algn="l" defTabSz="520596" rtl="0" eaLnBrk="1" latinLnBrk="0" hangingPunct="1">
      <a:defRPr sz="1400" kern="1200">
        <a:solidFill>
          <a:schemeClr val="tx1"/>
        </a:solidFill>
        <a:latin typeface="+mn-lt"/>
        <a:ea typeface="+mn-ea"/>
        <a:cs typeface="+mn-cs"/>
      </a:defRPr>
    </a:lvl6pPr>
    <a:lvl7pPr marL="3123595" algn="l" defTabSz="520596" rtl="0" eaLnBrk="1" latinLnBrk="0" hangingPunct="1">
      <a:defRPr sz="1400" kern="1200">
        <a:solidFill>
          <a:schemeClr val="tx1"/>
        </a:solidFill>
        <a:latin typeface="+mn-lt"/>
        <a:ea typeface="+mn-ea"/>
        <a:cs typeface="+mn-cs"/>
      </a:defRPr>
    </a:lvl7pPr>
    <a:lvl8pPr marL="3644194" algn="l" defTabSz="520596" rtl="0" eaLnBrk="1" latinLnBrk="0" hangingPunct="1">
      <a:defRPr sz="1400" kern="1200">
        <a:solidFill>
          <a:schemeClr val="tx1"/>
        </a:solidFill>
        <a:latin typeface="+mn-lt"/>
        <a:ea typeface="+mn-ea"/>
        <a:cs typeface="+mn-cs"/>
      </a:defRPr>
    </a:lvl8pPr>
    <a:lvl9pPr marL="4164794" algn="l" defTabSz="52059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s://github.com/gbif/ipt/wiki/IPT2ManualNotes.wiki"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code.google.com/p/gbif-providertoolkit/wiki/IPTServerPreparation" TargetMode="External"/><Relationship Id="rId4" Type="http://schemas.openxmlformats.org/officeDocument/2006/relationships/hyperlink" Target="http://zeroturnaround.com/rebellabs/the-great-java-application-server-debate-with-tomcat-jboss-glassfish-jetty-and-liberty-profile" TargetMode="External"/><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 Id="rId3" Type="http://schemas.openxmlformats.org/officeDocument/2006/relationships/hyperlink" Target="https://github.com/gbif/ipt/wiki/IPT2ManualNotes.wiki" TargetMode="Externa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bim-mirror.aseanbiodiversity.org:8080/ipt_test/" TargetMode="External"/><Relationship Id="rId4" Type="http://schemas.openxmlformats.org/officeDocument/2006/relationships/hyperlink" Target="http://www.gbif-uat.org/installation/94087c7f-8682-4984-a65d-7bacb95d1665" TargetMode="External"/><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bim-mirror.aseanbiodiversity.org:8080/ipt_test/" TargetMode="External"/><Relationship Id="rId4" Type="http://schemas.openxmlformats.org/officeDocument/2006/relationships/hyperlink" Target="http://www.gbif-uat.org/installation/94087c7f-8682-4984-a65d-7bacb95d1665" TargetMode="External"/><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bim-mirror.aseanbiodiversity.org:8080/ipt_test/" TargetMode="External"/><Relationship Id="rId4" Type="http://schemas.openxmlformats.org/officeDocument/2006/relationships/hyperlink" Target="http://bim-mirror.aseanbiodiversity.org:8080/ipt_test/resource?r=makiling_mmfr" TargetMode="External"/><Relationship Id="rId5" Type="http://schemas.openxmlformats.org/officeDocument/2006/relationships/hyperlink" Target="http://www.gbif-uat.org/dataset/bcbf7a3f-9869-440a-829c-bfcd16451117" TargetMode="External"/><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 Id="rId3" Type="http://schemas.openxmlformats.org/officeDocument/2006/relationships/hyperlink" Target="http://data.gbif.no/ipt-sandbox/"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GBIF/BIFA data publishing workshop, 4-8 July 2016, ASEAN Heritage Parks, ASEAN Centre for Biodiversity, Los Baños, Laguna, Philippines</a:t>
            </a:r>
          </a:p>
          <a:p>
            <a:r>
              <a:rPr lang="en-US" baseline="0" dirty="0" smtClean="0"/>
              <a:t>Slides CC-BY/CC0 Dag Endresen, Global Biodiversity Information Facility (GBIF) in Norway, UiO Natural History Museum in Oslo, University of Oslo (feel free to reuse slides)</a:t>
            </a:r>
          </a:p>
          <a:p>
            <a:r>
              <a:rPr lang="en-US" baseline="0" dirty="0" smtClean="0"/>
              <a:t>Day 4: 7</a:t>
            </a:r>
            <a:r>
              <a:rPr lang="en-US" baseline="30000" dirty="0" smtClean="0"/>
              <a:t>th</a:t>
            </a:r>
            <a:r>
              <a:rPr lang="en-US" baseline="0" dirty="0" smtClean="0"/>
              <a:t> July 2016: The GBIF Facility –GBIF biodiversity data publishing with IPT (2016-07</a:t>
            </a:r>
            <a:r>
              <a:rPr lang="en-US" baseline="0" smtClean="0"/>
              <a:t>-07, 08:20 </a:t>
            </a:r>
            <a:r>
              <a:rPr lang="en-US" baseline="0" dirty="0" smtClean="0"/>
              <a:t>– </a:t>
            </a:r>
            <a:r>
              <a:rPr lang="en-US" baseline="0" smtClean="0"/>
              <a:t>09:00, 40 </a:t>
            </a:r>
            <a:r>
              <a:rPr lang="en-US" baseline="0" dirty="0" smtClean="0"/>
              <a:t>minutes)</a:t>
            </a:r>
          </a:p>
          <a:p>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b="1" dirty="0" smtClean="0"/>
              <a:t>Mobilizing biodiversity data from ASEAN protected areas</a:t>
            </a:r>
          </a:p>
          <a:p>
            <a:r>
              <a:rPr lang="en-US" dirty="0" smtClean="0"/>
              <a:t>The goal of this project is to facilitate the mobilization of biodiversity information from the Association of Southeast Asian Nations (ASEAN) Heritage Parks – regionally significant protected areas for biodiversity.</a:t>
            </a:r>
          </a:p>
          <a:p>
            <a:r>
              <a:rPr lang="en-US" dirty="0" smtClean="0"/>
              <a:t>At present, biodiversity data collected from park surveys are documented through various means and do not always conform to global standards. A workshop for selected park management staff will strengthen their skills in biodiversity information management and data publishing through hands-on exercises using datasets from the heritage parks. This project will also orient heritage park staff towards monitoring sites with camera traps, and prepare them for the publishing of sample-based data in the future.</a:t>
            </a:r>
          </a:p>
          <a:p>
            <a:r>
              <a:rPr lang="en-US" dirty="0" smtClean="0"/>
              <a:t>The outcome of the project will be an increase in the availability and access to data from the protected areas, to assist policy development.</a:t>
            </a:r>
          </a:p>
          <a:p>
            <a:r>
              <a:rPr lang="en-US" dirty="0" smtClean="0"/>
              <a:t>http://www.gbif.org/programme/</a:t>
            </a:r>
            <a:r>
              <a:rPr lang="en-US" dirty="0" err="1" smtClean="0"/>
              <a:t>bifa</a:t>
            </a:r>
            <a:r>
              <a:rPr lang="en-US" dirty="0" smtClean="0"/>
              <a:t>/2015/ASEAN-heritage-parks</a:t>
            </a:r>
          </a:p>
          <a:p>
            <a:endParaRPr lang="en-US" dirty="0" smtClean="0"/>
          </a:p>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a:t>
            </a:r>
            <a:r>
              <a:rPr lang="en-US" baseline="0" dirty="0" smtClean="0"/>
              <a:t> Norwegian GBIF data publishing workshop in Trondheim October 2015, http://</a:t>
            </a:r>
            <a:r>
              <a:rPr lang="en-US" baseline="0" dirty="0" err="1" smtClean="0"/>
              <a:t>www.gbif.no</a:t>
            </a:r>
            <a:r>
              <a:rPr lang="en-US" baseline="0" dirty="0" smtClean="0"/>
              <a:t>/events/2015/data-publishing-workshop-october-2015.html</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a:t>
            </a:fld>
            <a:endParaRPr lang="en-US"/>
          </a:p>
        </p:txBody>
      </p:sp>
    </p:spTree>
    <p:extLst>
      <p:ext uri="{BB962C8B-B14F-4D97-AF65-F5344CB8AC3E}">
        <p14:creationId xmlns:p14="http://schemas.microsoft.com/office/powerpoint/2010/main" val="2651858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a:t>
            </a:fld>
            <a:endParaRPr lang="en-US"/>
          </a:p>
        </p:txBody>
      </p:sp>
    </p:spTree>
    <p:extLst>
      <p:ext uri="{BB962C8B-B14F-4D97-AF65-F5344CB8AC3E}">
        <p14:creationId xmlns:p14="http://schemas.microsoft.com/office/powerpoint/2010/main" val="2578108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600" dirty="0" smtClean="0"/>
              <a:t>Slide source: Modified</a:t>
            </a:r>
            <a:r>
              <a:rPr lang="en-US" sz="1600"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sz="1600" dirty="0" smtClean="0">
                <a:ea typeface="+mn-ea"/>
              </a:rPr>
              <a:t>Alberto González-Talaván</a:t>
            </a:r>
            <a:r>
              <a:rPr lang="en-US" sz="1600" baseline="30000" dirty="0" smtClean="0">
                <a:ea typeface="+mn-ea"/>
              </a:rPr>
              <a:t>1~</a:t>
            </a:r>
            <a:r>
              <a:rPr lang="en-US" sz="1600" baseline="0" dirty="0" smtClean="0">
                <a:ea typeface="+mn-ea"/>
              </a:rPr>
              <a:t> </a:t>
            </a:r>
            <a:r>
              <a:rPr lang="en-US" sz="1400" dirty="0" smtClean="0">
                <a:ea typeface="+mn-ea"/>
              </a:rPr>
              <a:t>Data Sharing, Data Standards, and Demystifying the IPT</a:t>
            </a:r>
            <a:r>
              <a:rPr lang="en-US" sz="1400" baseline="0" dirty="0" smtClean="0">
                <a:ea typeface="+mn-ea"/>
              </a:rPr>
              <a:t> ~ </a:t>
            </a:r>
            <a:r>
              <a:rPr lang="en-US" sz="1400" dirty="0" smtClean="0">
                <a:ea typeface="+mn-ea"/>
              </a:rPr>
              <a:t>Gainesville, FL, USA. </a:t>
            </a:r>
            <a:r>
              <a:rPr lang="en-US" sz="1400" smtClean="0">
                <a:ea typeface="+mn-ea"/>
              </a:rPr>
              <a:t>13 January 2015</a:t>
            </a:r>
            <a:endParaRPr lang="en-US" sz="1600" smtClean="0"/>
          </a:p>
          <a:p>
            <a:endParaRPr lang="en-GB" dirty="0"/>
          </a:p>
        </p:txBody>
      </p:sp>
      <p:sp>
        <p:nvSpPr>
          <p:cNvPr id="4" name="Slide Number Placeholder 3"/>
          <p:cNvSpPr>
            <a:spLocks noGrp="1"/>
          </p:cNvSpPr>
          <p:nvPr>
            <p:ph type="sldNum" sz="quarter" idx="10"/>
          </p:nvPr>
        </p:nvSpPr>
        <p:spPr/>
        <p:txBody>
          <a:bodyPr/>
          <a:lstStyle/>
          <a:p>
            <a:pPr>
              <a:defRPr/>
            </a:pPr>
            <a:fld id="{6BA7E11F-83AF-8E4C-954D-5AB1D905A63C}"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6</a:t>
            </a:fld>
            <a:endParaRPr lang="en-US"/>
          </a:p>
        </p:txBody>
      </p:sp>
    </p:spTree>
    <p:extLst>
      <p:ext uri="{BB962C8B-B14F-4D97-AF65-F5344CB8AC3E}">
        <p14:creationId xmlns:p14="http://schemas.microsoft.com/office/powerpoint/2010/main" val="1202411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7</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dirty="0" smtClean="0">
                <a:hlinkClick r:id="rId3"/>
              </a:rPr>
              <a:t>https://github.com/gbif/ipt/wiki/IPT2ManualNotes.wiki</a:t>
            </a:r>
            <a:r>
              <a:rPr lang="en-US" sz="1400" dirty="0" smtClean="0"/>
              <a:t> </a:t>
            </a:r>
          </a:p>
          <a:p>
            <a:endParaRPr lang="en-US"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8</a:t>
            </a:fld>
            <a:endParaRPr lang="en-US"/>
          </a:p>
        </p:txBody>
      </p:sp>
    </p:spTree>
    <p:extLst>
      <p:ext uri="{BB962C8B-B14F-4D97-AF65-F5344CB8AC3E}">
        <p14:creationId xmlns:p14="http://schemas.microsoft.com/office/powerpoint/2010/main" val="3282702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Slide source:</a:t>
            </a:r>
            <a:r>
              <a:rPr lang="en-US" sz="1400" baseline="0" dirty="0" smtClean="0"/>
              <a:t> Laura Russell, iDigBio, IPT Installation Webinar 7 January 2015, http://www.gbif.org/resource/81919</a:t>
            </a:r>
            <a:endParaRPr lang="en-US" sz="1400" dirty="0" smtClean="0"/>
          </a:p>
          <a:p>
            <a:r>
              <a:rPr lang="en-US" sz="1400" dirty="0" smtClean="0"/>
              <a:t>Internet Connectivity</a:t>
            </a:r>
            <a:endParaRPr lang="en-US" sz="1400" baseline="0" dirty="0" smtClean="0"/>
          </a:p>
          <a:p>
            <a:r>
              <a:rPr lang="en-US" sz="1400" baseline="0" dirty="0" smtClean="0"/>
              <a:t>The IPT is designed under the assumption that the server on which it is run has consistent Internet connectivity. Though many functions of the IPT work even when offline, some aspects of the IPT (GBIF registration, extension installation, controlled vocabularies, and external databases for source data), require communication with external Internet resources. From the perspective of IPT administration and management, the speed of the Internet connection affects only such communications. Access to the IPT web application and its services from beyond a local intranet also requires consistent connectivity, and slow connectivity may have an adverse affect on these aspects, especially when transferring large data sets.</a:t>
            </a:r>
          </a:p>
          <a:p>
            <a:r>
              <a:rPr lang="en-US" sz="1400" baseline="0" dirty="0" smtClean="0"/>
              <a:t>Stable URL</a:t>
            </a:r>
          </a:p>
          <a:p>
            <a:r>
              <a:rPr lang="en-US" sz="1400" baseline="0" dirty="0" smtClean="0"/>
              <a:t>Though it can be used simply as a tool to generate Darwin Core Archives (see http://</a:t>
            </a:r>
            <a:r>
              <a:rPr lang="en-US" sz="1400" baseline="0" dirty="0" err="1" smtClean="0"/>
              <a:t>rs.tdwg.org</a:t>
            </a:r>
            <a:r>
              <a:rPr lang="en-US" sz="1400" baseline="0" dirty="0" smtClean="0"/>
              <a:t>/</a:t>
            </a:r>
            <a:r>
              <a:rPr lang="en-US" sz="1400" baseline="0" dirty="0" err="1" smtClean="0"/>
              <a:t>dwc</a:t>
            </a:r>
            <a:r>
              <a:rPr lang="en-US" sz="1400" baseline="0" dirty="0" smtClean="0"/>
              <a:t>/terms/guides/text/), the IPT is meant to be a discoverable and accessible Internet-based application and service. To support this functionality, the server on which the IPT is installed must be able to support access to the application and services through a stable URL.</a:t>
            </a:r>
          </a:p>
        </p:txBody>
      </p:sp>
      <p:sp>
        <p:nvSpPr>
          <p:cNvPr id="4" name="Slide Number Placeholder 3"/>
          <p:cNvSpPr>
            <a:spLocks noGrp="1"/>
          </p:cNvSpPr>
          <p:nvPr>
            <p:ph type="sldNum" sz="quarter" idx="10"/>
          </p:nvPr>
        </p:nvSpPr>
        <p:spPr/>
        <p:txBody>
          <a:bodyPr/>
          <a:lstStyle/>
          <a:p>
            <a:pPr>
              <a:defRPr/>
            </a:pPr>
            <a:fld id="{6BA7E11F-83AF-8E4C-954D-5AB1D905A63C}" type="slidenum">
              <a:rPr lang="en-US" smtClean="0"/>
              <a:pPr>
                <a:defRPr/>
              </a:pPr>
              <a:t>9</a:t>
            </a:fld>
            <a:endParaRPr lang="en-US"/>
          </a:p>
        </p:txBody>
      </p:sp>
    </p:spTree>
    <p:extLst>
      <p:ext uri="{BB962C8B-B14F-4D97-AF65-F5344CB8AC3E}">
        <p14:creationId xmlns:p14="http://schemas.microsoft.com/office/powerpoint/2010/main" val="1765904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dirty="0" smtClean="0"/>
              <a:t>Slide source:</a:t>
            </a:r>
            <a:r>
              <a:rPr lang="en-US" sz="1400" baseline="0" dirty="0" smtClean="0"/>
              <a:t> Laura Russell, iDigBio, IPT Installation Webinar 7 January 2015, http://www.gbif.org/resource/81919</a:t>
            </a:r>
            <a:endParaRPr lang="en-US" dirty="0" smtClean="0"/>
          </a:p>
          <a:p>
            <a:r>
              <a:rPr lang="en-US" dirty="0" smtClean="0"/>
              <a:t>Memory</a:t>
            </a:r>
          </a:p>
          <a:p>
            <a:r>
              <a:rPr lang="en-US" dirty="0" smtClean="0"/>
              <a:t>The server hosting the IPT installation must make at least 256 MB RAM memory available to the application.  Additional memory can be made</a:t>
            </a:r>
            <a:r>
              <a:rPr lang="en-US" baseline="0" dirty="0" smtClean="0"/>
              <a:t> available by configuring the </a:t>
            </a:r>
            <a:endParaRPr lang="en-US" dirty="0" smtClean="0"/>
          </a:p>
          <a:p>
            <a:r>
              <a:rPr lang="en-US" dirty="0" smtClean="0"/>
              <a:t>Disk Space</a:t>
            </a:r>
          </a:p>
          <a:p>
            <a:r>
              <a:rPr lang="en-US" dirty="0" smtClean="0"/>
              <a:t>The space required by the IPT application is less then 20MB. The contents of the IPT data directory after installation require less than 1MB of disk storage, writable by the IPT. However, the content of the data directory will grow as resources are created, and will require space roughly equal to the size of the files or tables containing the imported data sets. A reasonable estimate for the size of a relatively rich occurrence data set is one kilobyte per record. Normal usage of the IPT appends information to the log files, which will grow over time, but which generally require minimal disk space.</a:t>
            </a:r>
          </a:p>
        </p:txBody>
      </p:sp>
      <p:sp>
        <p:nvSpPr>
          <p:cNvPr id="4" name="Slide Number Placeholder 3"/>
          <p:cNvSpPr>
            <a:spLocks noGrp="1"/>
          </p:cNvSpPr>
          <p:nvPr>
            <p:ph type="sldNum" sz="quarter" idx="10"/>
          </p:nvPr>
        </p:nvSpPr>
        <p:spPr/>
        <p:txBody>
          <a:bodyPr/>
          <a:lstStyle/>
          <a:p>
            <a:pPr>
              <a:defRPr/>
            </a:pPr>
            <a:fld id="{6BA7E11F-83AF-8E4C-954D-5AB1D905A63C}" type="slidenum">
              <a:rPr lang="en-US" smtClean="0"/>
              <a:pPr>
                <a:defRPr/>
              </a:pPr>
              <a:t>10</a:t>
            </a:fld>
            <a:endParaRPr lang="en-US"/>
          </a:p>
        </p:txBody>
      </p:sp>
    </p:spTree>
    <p:extLst>
      <p:ext uri="{BB962C8B-B14F-4D97-AF65-F5344CB8AC3E}">
        <p14:creationId xmlns:p14="http://schemas.microsoft.com/office/powerpoint/2010/main" val="3274635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dirty="0" smtClean="0"/>
              <a:t>Slide source:</a:t>
            </a:r>
            <a:r>
              <a:rPr lang="en-US" sz="1400" baseline="0" dirty="0" smtClean="0"/>
              <a:t> Laura Russell, iDigBio, IPT Installation Webinar 7 January 2015, http://www.gbif.org/resource/81919</a:t>
            </a:r>
            <a:endParaRPr lang="en-US" dirty="0" smtClean="0"/>
          </a:p>
          <a:p>
            <a:r>
              <a:rPr lang="en-US" dirty="0" smtClean="0"/>
              <a:t>Java</a:t>
            </a:r>
          </a:p>
          <a:p>
            <a:r>
              <a:rPr lang="en-US" dirty="0" smtClean="0"/>
              <a:t>The server hosting the IPT must have a version no less than Java 6 installed and functional prior to the installation of the IPT.</a:t>
            </a:r>
          </a:p>
          <a:p>
            <a:r>
              <a:rPr lang="en-US" dirty="0" smtClean="0"/>
              <a:t>Servlet Container</a:t>
            </a:r>
          </a:p>
          <a:p>
            <a:r>
              <a:rPr lang="en-US" dirty="0" smtClean="0"/>
              <a:t>A Servlet Container is a program which can receive requests from web pages and redirect those requests to a Java object (the servlet</a:t>
            </a:r>
            <a:r>
              <a:rPr lang="en-US" baseline="0" dirty="0" smtClean="0"/>
              <a:t> object) for processing</a:t>
            </a:r>
            <a:endParaRPr lang="en-US" dirty="0" smtClean="0"/>
          </a:p>
          <a:p>
            <a:pPr>
              <a:lnSpc>
                <a:spcPct val="120000"/>
              </a:lnSpc>
              <a:spcAft>
                <a:spcPts val="1000"/>
              </a:spcAft>
            </a:pPr>
            <a:r>
              <a:rPr lang="en-US" dirty="0" smtClean="0"/>
              <a:t>The IPT application comes packaged with Jetty and therefore requires no further servlet container. Jetty also requires Maven</a:t>
            </a:r>
            <a:r>
              <a:rPr lang="en-US" baseline="0" dirty="0" smtClean="0"/>
              <a:t> and Subversion as well to run. (Mac OSX comes with all 3 installed)</a:t>
            </a:r>
            <a:endParaRPr lang="en-US" dirty="0" smtClean="0"/>
          </a:p>
          <a:p>
            <a:pPr>
              <a:lnSpc>
                <a:spcPct val="120000"/>
              </a:lnSpc>
              <a:spcAft>
                <a:spcPts val="1000"/>
              </a:spcAft>
            </a:pPr>
            <a:r>
              <a:rPr lang="en-US" dirty="0" smtClean="0"/>
              <a:t>IPT can be deployed in another servlet container (e.g., Tomcat) that is already in use. </a:t>
            </a:r>
          </a:p>
          <a:p>
            <a:pPr>
              <a:lnSpc>
                <a:spcPct val="120000"/>
              </a:lnSpc>
              <a:spcAft>
                <a:spcPts val="1000"/>
              </a:spcAft>
            </a:pPr>
            <a:r>
              <a:rPr lang="en-US" dirty="0" smtClean="0"/>
              <a:t>Information about how to use various servlet containers with the IPT can be found at </a:t>
            </a:r>
            <a:r>
              <a:rPr lang="en-GB" sz="1200" dirty="0" smtClean="0">
                <a:hlinkClick r:id="rId3"/>
              </a:rPr>
              <a:t>https://code.google.com/p/gbif-providertoolkit/wiki/IPTServerPreparation</a:t>
            </a:r>
            <a:endParaRPr lang="en-GB" sz="1200"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Comparison of servlet containers can be found at </a:t>
            </a:r>
            <a:r>
              <a:rPr lang="en-US" sz="1200" dirty="0" smtClean="0">
                <a:hlinkClick r:id="rId4"/>
              </a:rPr>
              <a:t>http://zeroturnaround.com/rebellabs/the-great-java-application-server-debate-with-tomcat-jboss-glassfish-jetty-and-liberty-profile</a:t>
            </a:r>
            <a:endParaRPr lang="en-GB" sz="1200" dirty="0" smtClean="0"/>
          </a:p>
        </p:txBody>
      </p:sp>
      <p:sp>
        <p:nvSpPr>
          <p:cNvPr id="4" name="Slide Number Placeholder 3"/>
          <p:cNvSpPr>
            <a:spLocks noGrp="1"/>
          </p:cNvSpPr>
          <p:nvPr>
            <p:ph type="sldNum" sz="quarter" idx="10"/>
          </p:nvPr>
        </p:nvSpPr>
        <p:spPr/>
        <p:txBody>
          <a:bodyPr/>
          <a:lstStyle/>
          <a:p>
            <a:pPr>
              <a:defRPr/>
            </a:pPr>
            <a:fld id="{6BA7E11F-83AF-8E4C-954D-5AB1D905A63C}" type="slidenum">
              <a:rPr lang="en-US" smtClean="0"/>
              <a:pPr>
                <a:defRPr/>
              </a:pPr>
              <a:t>11</a:t>
            </a:fld>
            <a:endParaRPr lang="en-US"/>
          </a:p>
        </p:txBody>
      </p:sp>
    </p:spTree>
    <p:extLst>
      <p:ext uri="{BB962C8B-B14F-4D97-AF65-F5344CB8AC3E}">
        <p14:creationId xmlns:p14="http://schemas.microsoft.com/office/powerpoint/2010/main" val="852627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p:txBody>
      </p:sp>
      <p:sp>
        <p:nvSpPr>
          <p:cNvPr id="4" name="Slide Number Placeholder 3"/>
          <p:cNvSpPr>
            <a:spLocks noGrp="1"/>
          </p:cNvSpPr>
          <p:nvPr>
            <p:ph type="sldNum" sz="quarter" idx="10"/>
          </p:nvPr>
        </p:nvSpPr>
        <p:spPr/>
        <p:txBody>
          <a:bodyPr/>
          <a:lstStyle/>
          <a:p>
            <a:fld id="{37A0329C-91F7-CD43-B485-EB526DB269DE}" type="slidenum">
              <a:rPr lang="en-US" smtClean="0"/>
              <a:t>12</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13</a:t>
            </a:fld>
            <a:endParaRPr lang="en-US"/>
          </a:p>
        </p:txBody>
      </p:sp>
    </p:spTree>
    <p:extLst>
      <p:ext uri="{BB962C8B-B14F-4D97-AF65-F5344CB8AC3E}">
        <p14:creationId xmlns:p14="http://schemas.microsoft.com/office/powerpoint/2010/main" val="3191332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14</a:t>
            </a:fld>
            <a:endParaRPr lang="en-US"/>
          </a:p>
        </p:txBody>
      </p:sp>
    </p:spTree>
    <p:extLst>
      <p:ext uri="{BB962C8B-B14F-4D97-AF65-F5344CB8AC3E}">
        <p14:creationId xmlns:p14="http://schemas.microsoft.com/office/powerpoint/2010/main" val="3191332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15</a:t>
            </a:fld>
            <a:endParaRPr lang="en-US"/>
          </a:p>
        </p:txBody>
      </p:sp>
    </p:spTree>
    <p:extLst>
      <p:ext uri="{BB962C8B-B14F-4D97-AF65-F5344CB8AC3E}">
        <p14:creationId xmlns:p14="http://schemas.microsoft.com/office/powerpoint/2010/main" val="3191332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16</a:t>
            </a:fld>
            <a:endParaRPr lang="en-US"/>
          </a:p>
        </p:txBody>
      </p:sp>
    </p:spTree>
    <p:extLst>
      <p:ext uri="{BB962C8B-B14F-4D97-AF65-F5344CB8AC3E}">
        <p14:creationId xmlns:p14="http://schemas.microsoft.com/office/powerpoint/2010/main" val="3191332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p:txBody>
      </p:sp>
      <p:sp>
        <p:nvSpPr>
          <p:cNvPr id="4" name="Slide Number Placeholder 3"/>
          <p:cNvSpPr>
            <a:spLocks noGrp="1"/>
          </p:cNvSpPr>
          <p:nvPr>
            <p:ph type="sldNum" sz="quarter" idx="10"/>
          </p:nvPr>
        </p:nvSpPr>
        <p:spPr/>
        <p:txBody>
          <a:bodyPr/>
          <a:lstStyle/>
          <a:p>
            <a:fld id="{37A0329C-91F7-CD43-B485-EB526DB269DE}" type="slidenum">
              <a:rPr lang="en-US" smtClean="0"/>
              <a:t>17</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18</a:t>
            </a:fld>
            <a:endParaRPr lang="en-US"/>
          </a:p>
        </p:txBody>
      </p:sp>
    </p:spTree>
    <p:extLst>
      <p:ext uri="{BB962C8B-B14F-4D97-AF65-F5344CB8AC3E}">
        <p14:creationId xmlns:p14="http://schemas.microsoft.com/office/powerpoint/2010/main" val="3191332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19</a:t>
            </a:fld>
            <a:endParaRPr lang="en-US"/>
          </a:p>
        </p:txBody>
      </p:sp>
    </p:spTree>
    <p:extLst>
      <p:ext uri="{BB962C8B-B14F-4D97-AF65-F5344CB8AC3E}">
        <p14:creationId xmlns:p14="http://schemas.microsoft.com/office/powerpoint/2010/main" val="39636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20</a:t>
            </a:fld>
            <a:endParaRPr lang="en-US"/>
          </a:p>
        </p:txBody>
      </p:sp>
    </p:spTree>
    <p:extLst>
      <p:ext uri="{BB962C8B-B14F-4D97-AF65-F5344CB8AC3E}">
        <p14:creationId xmlns:p14="http://schemas.microsoft.com/office/powerpoint/2010/main" val="3755498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21</a:t>
            </a:fld>
            <a:endParaRPr lang="en-US"/>
          </a:p>
        </p:txBody>
      </p:sp>
    </p:spTree>
    <p:extLst>
      <p:ext uri="{BB962C8B-B14F-4D97-AF65-F5344CB8AC3E}">
        <p14:creationId xmlns:p14="http://schemas.microsoft.com/office/powerpoint/2010/main" val="527699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22</a:t>
            </a:fld>
            <a:endParaRPr lang="en-US"/>
          </a:p>
        </p:txBody>
      </p:sp>
    </p:spTree>
    <p:extLst>
      <p:ext uri="{BB962C8B-B14F-4D97-AF65-F5344CB8AC3E}">
        <p14:creationId xmlns:p14="http://schemas.microsoft.com/office/powerpoint/2010/main" val="7509300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23</a:t>
            </a:fld>
            <a:endParaRPr lang="en-US"/>
          </a:p>
        </p:txBody>
      </p:sp>
    </p:spTree>
    <p:extLst>
      <p:ext uri="{BB962C8B-B14F-4D97-AF65-F5344CB8AC3E}">
        <p14:creationId xmlns:p14="http://schemas.microsoft.com/office/powerpoint/2010/main" val="3922390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24</a:t>
            </a:fld>
            <a:endParaRPr lang="en-US"/>
          </a:p>
        </p:txBody>
      </p:sp>
    </p:spTree>
    <p:extLst>
      <p:ext uri="{BB962C8B-B14F-4D97-AF65-F5344CB8AC3E}">
        <p14:creationId xmlns:p14="http://schemas.microsoft.com/office/powerpoint/2010/main" val="3377774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p:txBody>
      </p:sp>
      <p:sp>
        <p:nvSpPr>
          <p:cNvPr id="4" name="Slide Number Placeholder 3"/>
          <p:cNvSpPr>
            <a:spLocks noGrp="1"/>
          </p:cNvSpPr>
          <p:nvPr>
            <p:ph type="sldNum" sz="quarter" idx="10"/>
          </p:nvPr>
        </p:nvSpPr>
        <p:spPr/>
        <p:txBody>
          <a:bodyPr/>
          <a:lstStyle/>
          <a:p>
            <a:fld id="{37A0329C-91F7-CD43-B485-EB526DB269DE}" type="slidenum">
              <a:rPr lang="en-US" smtClean="0"/>
              <a:t>25</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26</a:t>
            </a:fld>
            <a:endParaRPr lang="en-US"/>
          </a:p>
        </p:txBody>
      </p:sp>
    </p:spTree>
    <p:extLst>
      <p:ext uri="{BB962C8B-B14F-4D97-AF65-F5344CB8AC3E}">
        <p14:creationId xmlns:p14="http://schemas.microsoft.com/office/powerpoint/2010/main" val="3309343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27</a:t>
            </a:fld>
            <a:endParaRPr lang="en-US"/>
          </a:p>
        </p:txBody>
      </p:sp>
    </p:spTree>
    <p:extLst>
      <p:ext uri="{BB962C8B-B14F-4D97-AF65-F5344CB8AC3E}">
        <p14:creationId xmlns:p14="http://schemas.microsoft.com/office/powerpoint/2010/main" val="251972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28</a:t>
            </a:fld>
            <a:endParaRPr lang="en-US"/>
          </a:p>
        </p:txBody>
      </p:sp>
    </p:spTree>
    <p:extLst>
      <p:ext uri="{BB962C8B-B14F-4D97-AF65-F5344CB8AC3E}">
        <p14:creationId xmlns:p14="http://schemas.microsoft.com/office/powerpoint/2010/main" val="16749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29</a:t>
            </a:fld>
            <a:endParaRPr lang="en-US"/>
          </a:p>
        </p:txBody>
      </p:sp>
    </p:spTree>
    <p:extLst>
      <p:ext uri="{BB962C8B-B14F-4D97-AF65-F5344CB8AC3E}">
        <p14:creationId xmlns:p14="http://schemas.microsoft.com/office/powerpoint/2010/main" val="11827632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30</a:t>
            </a:fld>
            <a:endParaRPr lang="en-US"/>
          </a:p>
        </p:txBody>
      </p:sp>
    </p:spTree>
    <p:extLst>
      <p:ext uri="{BB962C8B-B14F-4D97-AF65-F5344CB8AC3E}">
        <p14:creationId xmlns:p14="http://schemas.microsoft.com/office/powerpoint/2010/main" val="7669996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31</a:t>
            </a:fld>
            <a:endParaRPr lang="en-US"/>
          </a:p>
        </p:txBody>
      </p:sp>
    </p:spTree>
    <p:extLst>
      <p:ext uri="{BB962C8B-B14F-4D97-AF65-F5344CB8AC3E}">
        <p14:creationId xmlns:p14="http://schemas.microsoft.com/office/powerpoint/2010/main" val="3357755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32</a:t>
            </a:fld>
            <a:endParaRPr lang="en-US"/>
          </a:p>
        </p:txBody>
      </p:sp>
    </p:spTree>
    <p:extLst>
      <p:ext uri="{BB962C8B-B14F-4D97-AF65-F5344CB8AC3E}">
        <p14:creationId xmlns:p14="http://schemas.microsoft.com/office/powerpoint/2010/main" val="551866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p:txBody>
      </p:sp>
      <p:sp>
        <p:nvSpPr>
          <p:cNvPr id="4" name="Slide Number Placeholder 3"/>
          <p:cNvSpPr>
            <a:spLocks noGrp="1"/>
          </p:cNvSpPr>
          <p:nvPr>
            <p:ph type="sldNum" sz="quarter" idx="10"/>
          </p:nvPr>
        </p:nvSpPr>
        <p:spPr/>
        <p:txBody>
          <a:bodyPr/>
          <a:lstStyle/>
          <a:p>
            <a:fld id="{37A0329C-91F7-CD43-B485-EB526DB269DE}" type="slidenum">
              <a:rPr lang="en-US" smtClean="0"/>
              <a:t>33</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http://bim-mirror.aseanbiodiversity.org:8080/</a:t>
            </a:r>
            <a:r>
              <a:rPr lang="en-US" dirty="0" err="1" smtClean="0"/>
              <a:t>ipt_test</a:t>
            </a:r>
            <a:r>
              <a:rPr lang="en-US" dirty="0" smtClean="0"/>
              <a:t>/manage/</a:t>
            </a:r>
            <a:r>
              <a:rPr lang="en-US" dirty="0" err="1" smtClean="0"/>
              <a:t>resource.do?r</a:t>
            </a:r>
            <a:r>
              <a:rPr lang="en-US" dirty="0" smtClean="0"/>
              <a:t>=</a:t>
            </a:r>
            <a:r>
              <a:rPr lang="en-US" dirty="0" err="1" smtClean="0"/>
              <a:t>makiling_mmfr</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34</a:t>
            </a:fld>
            <a:endParaRPr lang="en-US"/>
          </a:p>
        </p:txBody>
      </p:sp>
    </p:spTree>
    <p:extLst>
      <p:ext uri="{BB962C8B-B14F-4D97-AF65-F5344CB8AC3E}">
        <p14:creationId xmlns:p14="http://schemas.microsoft.com/office/powerpoint/2010/main" val="27567612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http://bim-mirror.aseanbiodiversity.org:8080/</a:t>
            </a:r>
            <a:r>
              <a:rPr lang="en-US" dirty="0" err="1" smtClean="0"/>
              <a:t>ipt_test</a:t>
            </a:r>
            <a:r>
              <a:rPr lang="en-US" dirty="0" smtClean="0"/>
              <a:t>/manage/</a:t>
            </a:r>
            <a:r>
              <a:rPr lang="en-US" dirty="0" err="1" smtClean="0"/>
              <a:t>resource.do?r</a:t>
            </a:r>
            <a:r>
              <a:rPr lang="en-US" dirty="0" smtClean="0"/>
              <a:t>=</a:t>
            </a:r>
            <a:r>
              <a:rPr lang="en-US" dirty="0" err="1" smtClean="0"/>
              <a:t>makiling_mmfr</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35</a:t>
            </a:fld>
            <a:endParaRPr lang="en-US"/>
          </a:p>
        </p:txBody>
      </p:sp>
    </p:spTree>
    <p:extLst>
      <p:ext uri="{BB962C8B-B14F-4D97-AF65-F5344CB8AC3E}">
        <p14:creationId xmlns:p14="http://schemas.microsoft.com/office/powerpoint/2010/main" val="5783612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www.gbif-uat.org</a:t>
            </a:r>
            <a:r>
              <a:rPr lang="en-US" dirty="0" smtClean="0"/>
              <a:t>/dataset/bcbf7a3f-9869-440a-829c-bfcd16451117</a:t>
            </a:r>
          </a:p>
          <a:p>
            <a:r>
              <a:rPr lang="en-US" dirty="0" smtClean="0"/>
              <a:t>http://bim-mirror.aseanbiodiversity.org:8080/</a:t>
            </a:r>
            <a:r>
              <a:rPr lang="en-US" dirty="0" err="1" smtClean="0"/>
              <a:t>ipt_test</a:t>
            </a:r>
            <a:r>
              <a:rPr lang="en-US" dirty="0" smtClean="0"/>
              <a:t>/manage/</a:t>
            </a:r>
            <a:r>
              <a:rPr lang="en-US" dirty="0" err="1" smtClean="0"/>
              <a:t>resource.do?r</a:t>
            </a:r>
            <a:r>
              <a:rPr lang="en-US" dirty="0" smtClean="0"/>
              <a:t>=</a:t>
            </a:r>
            <a:r>
              <a:rPr lang="en-US" dirty="0" err="1" smtClean="0"/>
              <a:t>makiling_mmfr</a:t>
            </a:r>
            <a:endParaRPr lang="en-US" dirty="0" smtClean="0"/>
          </a:p>
          <a:p>
            <a:r>
              <a:rPr lang="en-US" dirty="0" smtClean="0"/>
              <a:t>--</a:t>
            </a:r>
          </a:p>
          <a:p>
            <a:r>
              <a:rPr lang="en-US" dirty="0" smtClean="0"/>
              <a:t>http://bim-mirror.aseanbiodiversity.org:8080/</a:t>
            </a:r>
            <a:r>
              <a:rPr lang="en-US" dirty="0" err="1" smtClean="0"/>
              <a:t>ipt</a:t>
            </a:r>
            <a:r>
              <a:rPr lang="en-US" dirty="0" smtClean="0"/>
              <a:t>/</a:t>
            </a:r>
            <a:r>
              <a:rPr lang="en-US" dirty="0" err="1" smtClean="0"/>
              <a:t>resource?r</a:t>
            </a:r>
            <a:r>
              <a:rPr lang="en-US" dirty="0" smtClean="0"/>
              <a:t>=</a:t>
            </a:r>
            <a:r>
              <a:rPr lang="en-US" dirty="0" err="1" smtClean="0"/>
              <a:t>mcme_uplb_museum_plant_collection</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36</a:t>
            </a:fld>
            <a:endParaRPr lang="en-US"/>
          </a:p>
        </p:txBody>
      </p:sp>
    </p:spTree>
    <p:extLst>
      <p:ext uri="{BB962C8B-B14F-4D97-AF65-F5344CB8AC3E}">
        <p14:creationId xmlns:p14="http://schemas.microsoft.com/office/powerpoint/2010/main" val="37692721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a:t>
            </a:r>
            <a:r>
              <a:rPr lang="en-US" sz="1400" b="0" kern="1200" dirty="0" smtClean="0">
                <a:solidFill>
                  <a:schemeClr val="tx1"/>
                </a:solidFill>
                <a:effectLst/>
                <a:latin typeface="+mn-lt"/>
                <a:ea typeface="+mn-ea"/>
                <a:cs typeface="+mn-cs"/>
              </a:rPr>
              <a:t>2015, </a:t>
            </a:r>
            <a:r>
              <a:rPr lang="en-US" sz="1400" dirty="0" smtClean="0">
                <a:solidFill>
                  <a:srgbClr val="000000"/>
                </a:solidFill>
                <a:latin typeface="Cambria" panose="02040503050406030204" pitchFamily="18" charset="0"/>
              </a:rPr>
              <a:t>Data Sharing, Data Standards, and Demystifying the IPT Workshop</a:t>
            </a:r>
            <a:r>
              <a:rPr lang="en-US" sz="1400" b="0" kern="1200" dirty="0" smtClean="0">
                <a:solidFill>
                  <a:schemeClr val="tx1"/>
                </a:solidFill>
                <a:effectLst/>
                <a:latin typeface="+mn-lt"/>
                <a:ea typeface="+mn-ea"/>
                <a:cs typeface="+mn-cs"/>
              </a:rPr>
              <a: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 :: </a:t>
            </a:r>
            <a:r>
              <a:rPr lang="en-US" sz="1400" dirty="0" smtClean="0">
                <a:solidFill>
                  <a:srgbClr val="000000"/>
                </a:solidFill>
                <a:latin typeface="Cambria" panose="02040503050406030204" pitchFamily="18" charset="0"/>
              </a:rPr>
              <a:t>Laura Russell (David </a:t>
            </a:r>
            <a:r>
              <a:rPr lang="en-US" sz="1400" dirty="0" err="1" smtClean="0">
                <a:solidFill>
                  <a:srgbClr val="000000"/>
                </a:solidFill>
                <a:latin typeface="Cambria" panose="02040503050406030204" pitchFamily="18" charset="0"/>
              </a:rPr>
              <a:t>Shorthouse</a:t>
            </a:r>
            <a:r>
              <a:rPr lang="en-US" sz="1400" dirty="0" smtClean="0">
                <a:solidFill>
                  <a:srgbClr val="000000"/>
                </a:solidFill>
                <a:latin typeface="Cambria" panose="02040503050406030204" pitchFamily="18" charset="0"/>
              </a:rPr>
              <a:t>) - </a:t>
            </a:r>
            <a:r>
              <a:rPr lang="en-US" dirty="0" smtClean="0"/>
              <a:t>Demo: Publishing with the IPT: </a:t>
            </a:r>
            <a:r>
              <a:rPr lang="en-US" dirty="0" smtClean="0">
                <a:ea typeface="+mn-ea"/>
              </a:rPr>
              <a:t>Adding a data source and mapping data</a:t>
            </a:r>
          </a:p>
        </p:txBody>
      </p:sp>
      <p:sp>
        <p:nvSpPr>
          <p:cNvPr id="4" name="Slide Number Placeholder 3"/>
          <p:cNvSpPr>
            <a:spLocks noGrp="1"/>
          </p:cNvSpPr>
          <p:nvPr>
            <p:ph type="sldNum" sz="quarter" idx="10"/>
          </p:nvPr>
        </p:nvSpPr>
        <p:spPr/>
        <p:txBody>
          <a:bodyPr/>
          <a:lstStyle/>
          <a:p>
            <a:fld id="{37A0329C-91F7-CD43-B485-EB526DB269DE}" type="slidenum">
              <a:rPr lang="en-US" smtClean="0"/>
              <a:t>37</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dirty="0" smtClean="0">
                <a:hlinkClick r:id="rId3"/>
              </a:rPr>
              <a:t>https://github.com/gbif/ipt/wiki/IPT2ManualNotes.wiki</a:t>
            </a:r>
            <a:r>
              <a:rPr lang="en-US" dirty="0" smtClean="0"/>
              <a:t> </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38</a:t>
            </a:fld>
            <a:endParaRPr lang="en-US"/>
          </a:p>
        </p:txBody>
      </p:sp>
    </p:spTree>
    <p:extLst>
      <p:ext uri="{BB962C8B-B14F-4D97-AF65-F5344CB8AC3E}">
        <p14:creationId xmlns:p14="http://schemas.microsoft.com/office/powerpoint/2010/main" val="5603345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ACP BIFA Workshop demo IPT:</a:t>
            </a:r>
            <a:endParaRPr lang="en-US" dirty="0" smtClean="0">
              <a:hlinkClick r:id="rId3"/>
            </a:endParaRPr>
          </a:p>
          <a:p>
            <a:r>
              <a:rPr lang="en-US" dirty="0" smtClean="0">
                <a:hlinkClick r:id="rId3"/>
              </a:rPr>
              <a:t>http://bim-mirror.aseanbiodiversity.org:8080/ipt_test/</a:t>
            </a:r>
            <a:r>
              <a:rPr lang="en-US" dirty="0" smtClean="0"/>
              <a:t> </a:t>
            </a:r>
          </a:p>
          <a:p>
            <a:endParaRPr lang="en-US" dirty="0" smtClean="0"/>
          </a:p>
          <a:p>
            <a:r>
              <a:rPr lang="en-US" dirty="0" smtClean="0"/>
              <a:t>Login: </a:t>
            </a:r>
            <a:r>
              <a:rPr lang="en-US" dirty="0" smtClean="0"/>
              <a:t>&lt;</a:t>
            </a:r>
            <a:r>
              <a:rPr lang="en-US" dirty="0" smtClean="0">
                <a:solidFill>
                  <a:srgbClr val="FF0000"/>
                </a:solidFill>
              </a:rPr>
              <a:t>removed from public slides</a:t>
            </a:r>
            <a:r>
              <a:rPr lang="en-US" dirty="0" smtClean="0"/>
              <a:t>&gt;</a:t>
            </a:r>
          </a:p>
          <a:p>
            <a:r>
              <a:rPr lang="en-US" dirty="0" smtClean="0"/>
              <a:t>Password</a:t>
            </a:r>
            <a:r>
              <a:rPr lang="en-US" dirty="0" smtClean="0"/>
              <a:t>: </a:t>
            </a:r>
            <a:r>
              <a:rPr lang="en-US" dirty="0" smtClean="0"/>
              <a:t>&lt;</a:t>
            </a:r>
            <a:r>
              <a:rPr lang="en-US" dirty="0" smtClean="0">
                <a:solidFill>
                  <a:srgbClr val="FF0000"/>
                </a:solidFill>
              </a:rPr>
              <a:t>removed from public slides</a:t>
            </a:r>
            <a:r>
              <a:rPr lang="en-US" dirty="0" smtClean="0"/>
              <a:t>&gt;</a:t>
            </a:r>
          </a:p>
          <a:p>
            <a:endParaRPr lang="en-US" dirty="0" smtClean="0"/>
          </a:p>
          <a:p>
            <a:r>
              <a:rPr lang="en-US" dirty="0" smtClean="0"/>
              <a:t>GBIF Demo portal (after you publish and register):</a:t>
            </a:r>
          </a:p>
          <a:p>
            <a:r>
              <a:rPr lang="en-US" dirty="0" smtClean="0">
                <a:hlinkClick r:id="rId4"/>
              </a:rPr>
              <a:t>http://www.gbif-uat.org/installation/94087c7f-8682-4984-a65d-7bacb95d1665</a:t>
            </a:r>
            <a:r>
              <a:rPr lang="en-US" dirty="0" smtClean="0"/>
              <a:t> </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39</a:t>
            </a:fld>
            <a:endParaRPr lang="en-US"/>
          </a:p>
        </p:txBody>
      </p:sp>
    </p:spTree>
    <p:extLst>
      <p:ext uri="{BB962C8B-B14F-4D97-AF65-F5344CB8AC3E}">
        <p14:creationId xmlns:p14="http://schemas.microsoft.com/office/powerpoint/2010/main" val="5449760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ACP BIFA Workshop demo IPT:</a:t>
            </a:r>
            <a:endParaRPr lang="en-US" dirty="0" smtClean="0">
              <a:hlinkClick r:id="rId3"/>
            </a:endParaRPr>
          </a:p>
          <a:p>
            <a:r>
              <a:rPr lang="en-US" dirty="0" smtClean="0">
                <a:hlinkClick r:id="rId3"/>
              </a:rPr>
              <a:t>http://bim-mirror.aseanbiodiversity.org:8080/ipt_test/</a:t>
            </a:r>
            <a:r>
              <a:rPr lang="en-US" dirty="0" smtClean="0"/>
              <a:t> </a:t>
            </a:r>
          </a:p>
          <a:p>
            <a:endParaRPr lang="en-US" dirty="0" smtClean="0"/>
          </a:p>
          <a:p>
            <a:r>
              <a:rPr lang="en-US" dirty="0" smtClean="0"/>
              <a:t>Login: </a:t>
            </a:r>
            <a:r>
              <a:rPr lang="en-US" dirty="0" smtClean="0"/>
              <a:t>&lt;</a:t>
            </a:r>
            <a:r>
              <a:rPr lang="en-US" dirty="0" smtClean="0">
                <a:solidFill>
                  <a:srgbClr val="FF0000"/>
                </a:solidFill>
              </a:rPr>
              <a:t>removed from public slides</a:t>
            </a:r>
            <a:r>
              <a:rPr lang="en-US" dirty="0" smtClean="0"/>
              <a:t>&gt;</a:t>
            </a:r>
          </a:p>
          <a:p>
            <a:r>
              <a:rPr lang="en-US" dirty="0" smtClean="0"/>
              <a:t>Password</a:t>
            </a:r>
            <a:r>
              <a:rPr lang="en-US" dirty="0" smtClean="0"/>
              <a:t>: </a:t>
            </a:r>
            <a:r>
              <a:rPr lang="en-US" dirty="0" smtClean="0"/>
              <a:t>&lt;</a:t>
            </a:r>
            <a:r>
              <a:rPr lang="en-US" dirty="0" smtClean="0">
                <a:solidFill>
                  <a:srgbClr val="FF0000"/>
                </a:solidFill>
              </a:rPr>
              <a:t>removed from public slides</a:t>
            </a:r>
            <a:r>
              <a:rPr lang="en-US" dirty="0" smtClean="0"/>
              <a:t>&gt;</a:t>
            </a:r>
          </a:p>
          <a:p>
            <a:endParaRPr lang="en-US" dirty="0" smtClean="0"/>
          </a:p>
          <a:p>
            <a:r>
              <a:rPr lang="en-US" dirty="0" smtClean="0"/>
              <a:t>GBIF Demo portal (after you publish and register):</a:t>
            </a:r>
          </a:p>
          <a:p>
            <a:r>
              <a:rPr lang="en-US" dirty="0" smtClean="0">
                <a:hlinkClick r:id="rId4"/>
              </a:rPr>
              <a:t>http://www.gbif-uat.org/installation/94087c7f-8682-4984-a65d-7bacb95d1665</a:t>
            </a:r>
            <a:r>
              <a:rPr lang="en-US" dirty="0" smtClean="0"/>
              <a:t> </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40</a:t>
            </a:fld>
            <a:endParaRPr lang="en-US"/>
          </a:p>
        </p:txBody>
      </p:sp>
    </p:spTree>
    <p:extLst>
      <p:ext uri="{BB962C8B-B14F-4D97-AF65-F5344CB8AC3E}">
        <p14:creationId xmlns:p14="http://schemas.microsoft.com/office/powerpoint/2010/main" val="5449760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ACP BIFA Workshop demo IPT (test dataset):</a:t>
            </a:r>
            <a:endParaRPr lang="en-US" dirty="0" smtClean="0">
              <a:hlinkClick r:id="rId3"/>
            </a:endParaRPr>
          </a:p>
          <a:p>
            <a:r>
              <a:rPr lang="en-US" dirty="0" smtClean="0">
                <a:hlinkClick r:id="rId4"/>
              </a:rPr>
              <a:t>http://bim-mirror.aseanbiodiversity.org:8080/ipt_test/resource?r=makiling_mmfr</a:t>
            </a:r>
            <a:r>
              <a:rPr lang="en-US" dirty="0" smtClean="0"/>
              <a:t> </a:t>
            </a:r>
          </a:p>
          <a:p>
            <a:endParaRPr lang="en-US" dirty="0" smtClean="0"/>
          </a:p>
          <a:p>
            <a:r>
              <a:rPr lang="en-US" dirty="0" smtClean="0"/>
              <a:t>GBIF Demo portal (after publish and register):</a:t>
            </a:r>
          </a:p>
          <a:p>
            <a:r>
              <a:rPr lang="en-US" dirty="0" smtClean="0">
                <a:hlinkClick r:id="rId5"/>
              </a:rPr>
              <a:t>http://www.gbif-uat.org/dataset/bcbf7a3f-9869-440a-829c-bfcd16451117</a:t>
            </a:r>
            <a:r>
              <a:rPr lang="en-US" dirty="0" smtClean="0"/>
              <a:t> </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41</a:t>
            </a:fld>
            <a:endParaRPr lang="en-US"/>
          </a:p>
        </p:txBody>
      </p:sp>
    </p:spTree>
    <p:extLst>
      <p:ext uri="{BB962C8B-B14F-4D97-AF65-F5344CB8AC3E}">
        <p14:creationId xmlns:p14="http://schemas.microsoft.com/office/powerpoint/2010/main" val="21431157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GBIF Norway Demo IPT (for this workshop):</a:t>
            </a:r>
          </a:p>
          <a:p>
            <a:r>
              <a:rPr lang="en-US" dirty="0" smtClean="0">
                <a:hlinkClick r:id="rId3"/>
              </a:rPr>
              <a:t>http://data.gbif.no/ipt-sandbox/</a:t>
            </a:r>
            <a:r>
              <a:rPr lang="en-US" dirty="0" smtClean="0"/>
              <a:t> </a:t>
            </a:r>
          </a:p>
          <a:p>
            <a:r>
              <a:rPr lang="en-US" dirty="0" smtClean="0"/>
              <a:t>Admin login: </a:t>
            </a:r>
            <a:r>
              <a:rPr lang="en-US" dirty="0" smtClean="0"/>
              <a:t>&lt;</a:t>
            </a:r>
            <a:r>
              <a:rPr lang="en-US" dirty="0" smtClean="0">
                <a:solidFill>
                  <a:srgbClr val="FF0000"/>
                </a:solidFill>
              </a:rPr>
              <a:t>removed from public slides</a:t>
            </a:r>
            <a:r>
              <a:rPr lang="en-US" dirty="0" smtClean="0"/>
              <a:t>&gt;</a:t>
            </a:r>
          </a:p>
          <a:p>
            <a:pPr marL="0" marR="0" indent="0" algn="l" defTabSz="520596" rtl="0" eaLnBrk="1" fontAlgn="auto" latinLnBrk="0" hangingPunct="1">
              <a:lnSpc>
                <a:spcPct val="100000"/>
              </a:lnSpc>
              <a:spcBef>
                <a:spcPts val="0"/>
              </a:spcBef>
              <a:spcAft>
                <a:spcPts val="0"/>
              </a:spcAft>
              <a:buClrTx/>
              <a:buSzTx/>
              <a:buFontTx/>
              <a:buNone/>
              <a:tabLst/>
              <a:defRPr/>
            </a:pPr>
            <a:r>
              <a:rPr lang="en-US" dirty="0" smtClean="0"/>
              <a:t>Admin </a:t>
            </a:r>
            <a:r>
              <a:rPr lang="en-US" dirty="0" smtClean="0"/>
              <a:t>password: </a:t>
            </a:r>
            <a:r>
              <a:rPr lang="en-US" dirty="0" smtClean="0"/>
              <a:t>&lt;</a:t>
            </a:r>
            <a:r>
              <a:rPr lang="en-US" dirty="0" smtClean="0">
                <a:solidFill>
                  <a:srgbClr val="FF0000"/>
                </a:solidFill>
              </a:rPr>
              <a:t>removed from public slides</a:t>
            </a:r>
            <a:r>
              <a:rPr lang="en-US" dirty="0" smtClean="0"/>
              <a:t>&gt;</a:t>
            </a:r>
          </a:p>
          <a:p>
            <a:endParaRPr lang="en-US" dirty="0" smtClean="0">
              <a:solidFill>
                <a:srgbClr val="008000"/>
              </a:solidFill>
            </a:endParaRPr>
          </a:p>
        </p:txBody>
      </p:sp>
      <p:sp>
        <p:nvSpPr>
          <p:cNvPr id="4" name="Slide Number Placeholder 3"/>
          <p:cNvSpPr>
            <a:spLocks noGrp="1"/>
          </p:cNvSpPr>
          <p:nvPr>
            <p:ph type="sldNum" sz="quarter" idx="10"/>
          </p:nvPr>
        </p:nvSpPr>
        <p:spPr/>
        <p:txBody>
          <a:bodyPr/>
          <a:lstStyle/>
          <a:p>
            <a:fld id="{37A0329C-91F7-CD43-B485-EB526DB269DE}" type="slidenum">
              <a:rPr lang="en-US" smtClean="0"/>
              <a:t>42</a:t>
            </a:fld>
            <a:endParaRPr lang="en-US"/>
          </a:p>
        </p:txBody>
      </p:sp>
    </p:spTree>
    <p:extLst>
      <p:ext uri="{BB962C8B-B14F-4D97-AF65-F5344CB8AC3E}">
        <p14:creationId xmlns:p14="http://schemas.microsoft.com/office/powerpoint/2010/main" val="11144691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44</a:t>
            </a:fld>
            <a:endParaRPr lang="en-US"/>
          </a:p>
        </p:txBody>
      </p:sp>
    </p:spTree>
    <p:extLst>
      <p:ext uri="{BB962C8B-B14F-4D97-AF65-F5344CB8AC3E}">
        <p14:creationId xmlns:p14="http://schemas.microsoft.com/office/powerpoint/2010/main" val="2271275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15024" y="6974628"/>
            <a:ext cx="972486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63"/>
            <a:ext cx="9413796" cy="357136"/>
          </a:xfrm>
        </p:spPr>
        <p:txBody>
          <a:bodyPr lIns="0">
            <a:normAutofit/>
          </a:bodyPr>
          <a:lstStyle>
            <a:lvl1pPr marL="0" indent="0" algn="r">
              <a:buNone/>
              <a:defRPr sz="1000" b="0" cap="all" baseline="0">
                <a:solidFill>
                  <a:schemeClr val="tx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Location / date / NOTES / CAPTIONS / SOURCES</a:t>
            </a:r>
            <a:endParaRPr lang="en-US" dirty="0"/>
          </a:p>
        </p:txBody>
      </p:sp>
      <p:sp>
        <p:nvSpPr>
          <p:cNvPr id="2" name="Title 1"/>
          <p:cNvSpPr>
            <a:spLocks noGrp="1"/>
          </p:cNvSpPr>
          <p:nvPr>
            <p:ph type="title" hasCustomPrompt="1"/>
          </p:nvPr>
        </p:nvSpPr>
        <p:spPr>
          <a:xfrm>
            <a:off x="515024" y="2408909"/>
            <a:ext cx="9414647" cy="3566678"/>
          </a:xfrm>
        </p:spPr>
        <p:txBody>
          <a:bodyPr anchor="b" anchorCtr="0">
            <a:noAutofit/>
          </a:bodyPr>
          <a:lstStyle>
            <a:lvl1pPr algn="l">
              <a:defRPr sz="6200" b="0" i="0" cap="none">
                <a:solidFill>
                  <a:srgbClr val="3E9034"/>
                </a:solidFill>
                <a:latin typeface="Arial"/>
                <a:cs typeface="Arial"/>
              </a:defRPr>
            </a:lvl1pPr>
          </a:lstStyle>
          <a:p>
            <a:r>
              <a:rPr lang="en-US" dirty="0" smtClean="0"/>
              <a:t>TITLE</a:t>
            </a:r>
            <a:endParaRPr lang="en-US" dirty="0"/>
          </a:p>
        </p:txBody>
      </p:sp>
      <p:sp>
        <p:nvSpPr>
          <p:cNvPr id="3" name="Text Placeholder 2"/>
          <p:cNvSpPr>
            <a:spLocks noGrp="1"/>
          </p:cNvSpPr>
          <p:nvPr>
            <p:ph type="body" idx="1" hasCustomPrompt="1"/>
          </p:nvPr>
        </p:nvSpPr>
        <p:spPr>
          <a:xfrm>
            <a:off x="515024" y="6068969"/>
            <a:ext cx="9414647" cy="792887"/>
          </a:xfrm>
        </p:spPr>
        <p:txBody>
          <a:bodyPr lIns="0" rIns="0" anchor="b">
            <a:noAutofit/>
          </a:bodyPr>
          <a:lstStyle>
            <a:lvl1pPr marL="0" indent="0" algn="r">
              <a:lnSpc>
                <a:spcPct val="100000"/>
              </a:lnSpc>
              <a:spcBef>
                <a:spcPts val="0"/>
              </a:spcBef>
              <a:spcAft>
                <a:spcPts val="0"/>
              </a:spcAft>
              <a:buNone/>
              <a:defRPr sz="2700" b="0" i="1" kern="1000" cap="none" spc="-57">
                <a:solidFill>
                  <a:schemeClr val="tx1"/>
                </a:solidFill>
                <a:latin typeface="Arial Narrow"/>
                <a:cs typeface="Arial Narrow"/>
              </a:defRPr>
            </a:lvl1pPr>
            <a:lvl2pPr marL="520596" indent="0">
              <a:buNone/>
              <a:defRPr sz="2100">
                <a:solidFill>
                  <a:schemeClr val="tx1">
                    <a:tint val="75000"/>
                  </a:schemeClr>
                </a:solidFill>
              </a:defRPr>
            </a:lvl2pPr>
            <a:lvl3pPr marL="1041198" indent="0">
              <a:buNone/>
              <a:defRPr sz="1800">
                <a:solidFill>
                  <a:schemeClr val="tx1">
                    <a:tint val="75000"/>
                  </a:schemeClr>
                </a:solidFill>
              </a:defRPr>
            </a:lvl3pPr>
            <a:lvl4pPr marL="1561797" indent="0">
              <a:buNone/>
              <a:defRPr sz="1600">
                <a:solidFill>
                  <a:schemeClr val="tx1">
                    <a:tint val="75000"/>
                  </a:schemeClr>
                </a:solidFill>
              </a:defRPr>
            </a:lvl4pPr>
            <a:lvl5pPr marL="2082396" indent="0">
              <a:buNone/>
              <a:defRPr sz="1600">
                <a:solidFill>
                  <a:schemeClr val="tx1">
                    <a:tint val="75000"/>
                  </a:schemeClr>
                </a:solidFill>
              </a:defRPr>
            </a:lvl5pPr>
            <a:lvl6pPr marL="2602994" indent="0">
              <a:buNone/>
              <a:defRPr sz="1600">
                <a:solidFill>
                  <a:schemeClr val="tx1">
                    <a:tint val="75000"/>
                  </a:schemeClr>
                </a:solidFill>
              </a:defRPr>
            </a:lvl6pPr>
            <a:lvl7pPr marL="3123595" indent="0">
              <a:buNone/>
              <a:defRPr sz="1600">
                <a:solidFill>
                  <a:schemeClr val="tx1">
                    <a:tint val="75000"/>
                  </a:schemeClr>
                </a:solidFill>
              </a:defRPr>
            </a:lvl7pPr>
            <a:lvl8pPr marL="3644194" indent="0">
              <a:buNone/>
              <a:defRPr sz="1600">
                <a:solidFill>
                  <a:schemeClr val="tx1">
                    <a:tint val="75000"/>
                  </a:schemeClr>
                </a:solidFill>
              </a:defRPr>
            </a:lvl8pPr>
            <a:lvl9pPr marL="4164794" indent="0">
              <a:buNone/>
              <a:defRPr sz="1600">
                <a:solidFill>
                  <a:schemeClr val="tx1">
                    <a:tint val="75000"/>
                  </a:schemeClr>
                </a:solidFill>
              </a:defRPr>
            </a:lvl9pPr>
          </a:lstStyle>
          <a:p>
            <a:pPr lvl="0"/>
            <a:r>
              <a:rPr lang="en-US" dirty="0" smtClean="0"/>
              <a:t>Presenter</a:t>
            </a:r>
            <a:br>
              <a:rPr lang="en-US" dirty="0" smtClean="0"/>
            </a:br>
            <a:r>
              <a:rPr lang="en-US" dirty="0" smtClean="0"/>
              <a:t>Title</a:t>
            </a:r>
          </a:p>
        </p:txBody>
      </p:sp>
      <p:pic>
        <p:nvPicPr>
          <p:cNvPr id="9" name="Picture 8" descr="GBIF-2015-full.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111" y="88453"/>
            <a:ext cx="3837907" cy="1375878"/>
          </a:xfrm>
          <a:prstGeom prst="rect">
            <a:avLst/>
          </a:prstGeom>
        </p:spPr>
      </p:pic>
    </p:spTree>
    <p:extLst>
      <p:ext uri="{BB962C8B-B14F-4D97-AF65-F5344CB8AC3E}">
        <p14:creationId xmlns:p14="http://schemas.microsoft.com/office/powerpoint/2010/main" val="70431283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432" y="302864"/>
            <a:ext cx="9619774" cy="875512"/>
          </a:xfrm>
        </p:spPr>
        <p:txBody>
          <a:bodyPr anchor="t">
            <a:normAutofit/>
          </a:bodyPr>
          <a:lstStyle>
            <a:lvl1pPr algn="l">
              <a:defRPr sz="3200" b="1">
                <a:solidFill>
                  <a:srgbClr val="339837"/>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sz="36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7" name="Straight Connector 6"/>
          <p:cNvCxnSpPr/>
          <p:nvPr userDrawn="1"/>
        </p:nvCxnSpPr>
        <p:spPr>
          <a:xfrm>
            <a:off x="515026" y="7065662"/>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56207262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78"/>
            <a:ext cx="10154206" cy="621485"/>
          </a:xfrm>
          <a:solidFill>
            <a:schemeClr val="tx1">
              <a:alpha val="70000"/>
            </a:schemeClr>
          </a:solidFill>
        </p:spPr>
        <p:txBody>
          <a:bodyPr lIns="520596"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a:solidFill>
                  <a:schemeClr val="bg1"/>
                </a:solidFill>
                <a:latin typeface="Arial Narrow"/>
                <a:cs typeface="Arial Narrow"/>
              </a:defRPr>
            </a:lvl1pPr>
            <a:lvl2pPr>
              <a:defRPr>
                <a:solidFill>
                  <a:schemeClr val="bg1"/>
                </a:solidFill>
                <a:latin typeface="Arial Narrow"/>
                <a:cs typeface="Arial Narrow"/>
              </a:defRPr>
            </a:lvl2pPr>
            <a:lvl3pPr>
              <a:defRPr>
                <a:solidFill>
                  <a:schemeClr val="bg1"/>
                </a:solidFill>
                <a:latin typeface="Arial Narrow"/>
                <a:cs typeface="Arial Narrow"/>
              </a:defRPr>
            </a:lvl3pPr>
            <a:lvl4pPr>
              <a:defRPr>
                <a:solidFill>
                  <a:schemeClr val="bg1"/>
                </a:solidFill>
                <a:latin typeface="Arial Narrow"/>
                <a:cs typeface="Arial Narrow"/>
              </a:defRPr>
            </a:lvl4pPr>
            <a:lvl5pPr>
              <a:defRPr>
                <a:solidFill>
                  <a:schemeClr val="bg1"/>
                </a:solidFill>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7642096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ctoid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38" y="1444310"/>
            <a:ext cx="4401287" cy="5144049"/>
          </a:xfrm>
        </p:spPr>
        <p:txBody>
          <a:bodyPr/>
          <a:lstStyle>
            <a:lvl1pPr marL="0" indent="0">
              <a:buNone/>
              <a:defRPr>
                <a:solidFill>
                  <a:schemeClr val="tx1"/>
                </a:solidFill>
              </a:defRPr>
            </a:lvl1pPr>
            <a:lvl2pPr marL="520596" indent="0">
              <a:buNone/>
              <a:defRPr>
                <a:solidFill>
                  <a:schemeClr val="tx1"/>
                </a:solidFill>
              </a:defRPr>
            </a:lvl2pPr>
            <a:lvl3pPr marL="1041198" indent="0">
              <a:buNone/>
              <a:defRPr>
                <a:solidFill>
                  <a:schemeClr val="tx1"/>
                </a:solidFill>
              </a:defRPr>
            </a:lvl3pPr>
            <a:lvl4pPr marL="1561797" indent="0">
              <a:buNone/>
              <a:defRPr>
                <a:solidFill>
                  <a:schemeClr val="tx1"/>
                </a:solidFill>
              </a:defRPr>
            </a:lvl4pPr>
            <a:lvl5pPr marL="2082396" inden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83370738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actoid Slid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50" y="1444310"/>
            <a:ext cx="4388265" cy="5119479"/>
          </a:xfrm>
        </p:spPr>
        <p:txBody>
          <a:bodyPr/>
          <a:lstStyle>
            <a:lvl1pPr marL="0" indent="0">
              <a:buNone/>
              <a:defRPr>
                <a:solidFill>
                  <a:schemeClr val="bg1"/>
                </a:solidFill>
              </a:defRPr>
            </a:lvl1pPr>
            <a:lvl2pPr marL="520596" indent="0">
              <a:buNone/>
              <a:defRPr>
                <a:solidFill>
                  <a:schemeClr val="bg1"/>
                </a:solidFill>
              </a:defRPr>
            </a:lvl2pPr>
            <a:lvl3pPr marL="1041198" indent="0">
              <a:buNone/>
              <a:defRPr>
                <a:solidFill>
                  <a:schemeClr val="bg1"/>
                </a:solidFill>
              </a:defRPr>
            </a:lvl3pPr>
            <a:lvl4pPr marL="1561797" indent="0">
              <a:buNone/>
              <a:defRPr>
                <a:solidFill>
                  <a:schemeClr val="bg1"/>
                </a:solidFill>
              </a:defRPr>
            </a:lvl4pPr>
            <a:lvl5pPr marL="2082396" indent="0">
              <a:buNone/>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9967384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78"/>
            <a:ext cx="10154206" cy="621485"/>
          </a:xfrm>
          <a:noFill/>
        </p:spPr>
        <p:txBody>
          <a:bodyPr lIns="520596"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cxnSp>
        <p:nvCxnSpPr>
          <p:cNvPr id="7" name="Straight Connector 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520581890"/>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ree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78"/>
            <a:ext cx="10154206" cy="621485"/>
          </a:xfrm>
          <a:solidFill>
            <a:schemeClr val="tx1">
              <a:alpha val="70000"/>
            </a:schemeClr>
          </a:solidFill>
        </p:spPr>
        <p:txBody>
          <a:bodyPr lIns="520596"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8"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958607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33983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04080001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6EB33E"/>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6"/>
            <a:ext cx="4720815" cy="5311502"/>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1" name="Straight Connector 10"/>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32614844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p>
            <a:endParaRPr lang="en-US"/>
          </a:p>
        </p:txBody>
      </p:sp>
      <p:cxnSp>
        <p:nvCxnSpPr>
          <p:cNvPr id="16" name="Straight Connector 1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7"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69535744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hree Colum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lvl1pPr>
              <a:defRPr>
                <a:solidFill>
                  <a:schemeClr val="bg1"/>
                </a:solidFill>
              </a:defRPr>
            </a:lvl1p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lvl1pPr>
              <a:defRPr>
                <a:solidFill>
                  <a:schemeClr val="bg1"/>
                </a:solidFill>
              </a:defRPr>
            </a:lvl1p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lvl1pPr>
              <a:defRPr>
                <a:solidFill>
                  <a:schemeClr val="bg1"/>
                </a:solidFill>
              </a:defRPr>
            </a:lvl1pPr>
          </a:lstStyle>
          <a:p>
            <a:endParaRPr lang="en-US"/>
          </a:p>
        </p:txBody>
      </p:sp>
      <p:sp>
        <p:nvSpPr>
          <p:cNvPr id="12"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4" name="Straight Connector 13"/>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806706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in-Use-Case-Study">
    <p:spTree>
      <p:nvGrpSpPr>
        <p:cNvPr id="1" name=""/>
        <p:cNvGrpSpPr/>
        <p:nvPr/>
      </p:nvGrpSpPr>
      <p:grpSpPr>
        <a:xfrm>
          <a:off x="0" y="0"/>
          <a:ext cx="0" cy="0"/>
          <a:chOff x="0" y="0"/>
          <a:chExt cx="0" cy="0"/>
        </a:xfrm>
      </p:grpSpPr>
      <p:sp>
        <p:nvSpPr>
          <p:cNvPr id="15"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DOI or URL</a:t>
            </a:r>
            <a:endParaRPr lang="en-US" dirty="0"/>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627051" y="4274196"/>
            <a:ext cx="4630054" cy="2487242"/>
          </a:xfrm>
        </p:spPr>
        <p:txBody>
          <a:bodyPr/>
          <a:lstStyle>
            <a:lvl1pPr marL="204963" indent="-204963">
              <a:lnSpc>
                <a:spcPct val="120000"/>
              </a:lnSpc>
              <a:spcBef>
                <a:spcPts val="0"/>
              </a:spcBef>
              <a:spcAft>
                <a:spcPts val="342"/>
              </a:spcAft>
              <a:buFont typeface="Arial"/>
              <a:buChar char="•"/>
              <a:defRPr sz="27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38"/>
            <a:ext cx="4676279" cy="4576225"/>
          </a:xfrm>
        </p:spPr>
        <p:txBody>
          <a:bodyPr/>
          <a:lstStyle>
            <a:lvl1pPr>
              <a:defRPr baseline="0"/>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91" rIns="0" bIns="40991">
            <a:noAutofit/>
          </a:bodyPr>
          <a:lstStyle>
            <a:lvl1pPr marL="0" algn="r" defTabSz="520596" rtl="0" eaLnBrk="1" latinLnBrk="0" hangingPunct="1">
              <a:defRPr lang="en-US" sz="4600" kern="1200" dirty="0" smtClean="0">
                <a:solidFill>
                  <a:srgbClr val="FDB002">
                    <a:alpha val="32000"/>
                  </a:srgbClr>
                </a:solidFill>
                <a:latin typeface="Arial"/>
                <a:ea typeface="+mn-ea"/>
                <a:cs typeface="Arial"/>
              </a:defRPr>
            </a:lvl1pPr>
          </a:lstStyle>
          <a:p>
            <a:pPr lvl="0"/>
            <a:r>
              <a:rPr lang="en-US" dirty="0" smtClean="0"/>
              <a:t>topic</a:t>
            </a:r>
          </a:p>
        </p:txBody>
      </p:sp>
      <p:sp>
        <p:nvSpPr>
          <p:cNvPr id="14" name="Content Placeholder 3"/>
          <p:cNvSpPr>
            <a:spLocks noGrp="1"/>
          </p:cNvSpPr>
          <p:nvPr>
            <p:ph sz="half" idx="17" hasCustomPrompt="1"/>
          </p:nvPr>
        </p:nvSpPr>
        <p:spPr>
          <a:xfrm>
            <a:off x="627049" y="302868"/>
            <a:ext cx="7575785" cy="1797924"/>
          </a:xfrm>
        </p:spPr>
        <p:txBody>
          <a:bodyPr>
            <a:normAutofit/>
          </a:bodyPr>
          <a:lstStyle>
            <a:lvl1pPr marL="0" indent="0">
              <a:lnSpc>
                <a:spcPct val="120000"/>
              </a:lnSpc>
              <a:spcBef>
                <a:spcPts val="0"/>
              </a:spcBef>
              <a:spcAft>
                <a:spcPts val="342"/>
              </a:spcAft>
              <a:buFont typeface="Arial"/>
              <a:buNone/>
              <a:defRPr sz="36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591968654"/>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ata-in-Use-Case-Study-REV">
    <p:bg>
      <p:bgPr>
        <a:solidFill>
          <a:schemeClr val="tx1"/>
        </a:solidFill>
        <a:effectLst/>
      </p:bgPr>
    </p:bg>
    <p:spTree>
      <p:nvGrpSpPr>
        <p:cNvPr id="1" name=""/>
        <p:cNvGrpSpPr/>
        <p:nvPr/>
      </p:nvGrpSpPr>
      <p:grpSpPr>
        <a:xfrm>
          <a:off x="0" y="0"/>
          <a:ext cx="0" cy="0"/>
          <a:chOff x="0" y="0"/>
          <a:chExt cx="0" cy="0"/>
        </a:xfrm>
      </p:grpSpPr>
      <p:sp>
        <p:nvSpPr>
          <p:cNvPr id="10" name="Content Placeholder 3"/>
          <p:cNvSpPr>
            <a:spLocks noGrp="1"/>
          </p:cNvSpPr>
          <p:nvPr>
            <p:ph sz="half" idx="11" hasCustomPrompt="1"/>
          </p:nvPr>
        </p:nvSpPr>
        <p:spPr>
          <a:xfrm>
            <a:off x="627051" y="4274196"/>
            <a:ext cx="4630054" cy="2487242"/>
          </a:xfrm>
        </p:spPr>
        <p:txBody>
          <a:bodyPr/>
          <a:lstStyle>
            <a:lvl1pPr marL="204963" indent="-204963">
              <a:lnSpc>
                <a:spcPct val="120000"/>
              </a:lnSpc>
              <a:spcBef>
                <a:spcPts val="0"/>
              </a:spcBef>
              <a:spcAft>
                <a:spcPts val="342"/>
              </a:spcAft>
              <a:buFont typeface="Arial"/>
              <a:buChar char="•"/>
              <a:defRPr sz="27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solidFill>
                  <a:schemeClr val="bg1"/>
                </a:solidFill>
              </a:defRPr>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38"/>
            <a:ext cx="4676279" cy="4576225"/>
          </a:xfrm>
        </p:spPr>
        <p:txBody>
          <a:bodyPr/>
          <a:lstStyle>
            <a:lvl1pPr>
              <a:defRPr baseline="0">
                <a:solidFill>
                  <a:schemeClr val="bg1"/>
                </a:solidFill>
              </a:defRPr>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lvl1pPr>
              <a:defRPr>
                <a:solidFill>
                  <a:schemeClr val="bg1"/>
                </a:solidFill>
              </a:defRPr>
            </a:lvl1p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91" rIns="0" bIns="40991">
            <a:noAutofit/>
          </a:bodyPr>
          <a:lstStyle>
            <a:lvl1pPr marL="0" algn="r" defTabSz="520596" rtl="0" eaLnBrk="1" latinLnBrk="0" hangingPunct="1">
              <a:defRPr lang="en-US" sz="4600" kern="1200" dirty="0" smtClean="0">
                <a:solidFill>
                  <a:srgbClr val="339837"/>
                </a:solidFill>
                <a:latin typeface="Arial"/>
                <a:ea typeface="+mn-ea"/>
                <a:cs typeface="Arial"/>
              </a:defRPr>
            </a:lvl1pPr>
          </a:lstStyle>
          <a:p>
            <a:pPr lvl="0"/>
            <a:r>
              <a:rPr lang="en-US" dirty="0" smtClean="0"/>
              <a:t>topic</a:t>
            </a:r>
          </a:p>
        </p:txBody>
      </p:sp>
      <p:sp>
        <p:nvSpPr>
          <p:cNvPr id="14"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7" name="Straight Connector 1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Content Placeholder 3"/>
          <p:cNvSpPr>
            <a:spLocks noGrp="1"/>
          </p:cNvSpPr>
          <p:nvPr>
            <p:ph sz="half" idx="17" hasCustomPrompt="1"/>
          </p:nvPr>
        </p:nvSpPr>
        <p:spPr>
          <a:xfrm>
            <a:off x="627051" y="302868"/>
            <a:ext cx="7575786" cy="1797924"/>
          </a:xfrm>
        </p:spPr>
        <p:txBody>
          <a:bodyPr>
            <a:noAutofit/>
          </a:bodyPr>
          <a:lstStyle>
            <a:lvl1pPr marL="0" indent="0">
              <a:lnSpc>
                <a:spcPct val="120000"/>
              </a:lnSpc>
              <a:spcBef>
                <a:spcPts val="0"/>
              </a:spcBef>
              <a:spcAft>
                <a:spcPts val="342"/>
              </a:spcAft>
              <a:buFont typeface="Arial"/>
              <a:buNone/>
              <a:defRPr sz="36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2" name="Picture 11"/>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109960042"/>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in-Sidebar">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4" name="Content Placeholder 3"/>
          <p:cNvSpPr>
            <a:spLocks noGrp="1"/>
          </p:cNvSpPr>
          <p:nvPr>
            <p:ph sz="half" idx="2"/>
          </p:nvPr>
        </p:nvSpPr>
        <p:spPr>
          <a:xfrm>
            <a:off x="7066610" y="948858"/>
            <a:ext cx="3071931"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p:txBody>
      </p:sp>
      <p:sp>
        <p:nvSpPr>
          <p:cNvPr id="8" name="Content Placeholder 2"/>
          <p:cNvSpPr>
            <a:spLocks noGrp="1"/>
          </p:cNvSpPr>
          <p:nvPr>
            <p:ph sz="half" idx="11"/>
          </p:nvPr>
        </p:nvSpPr>
        <p:spPr>
          <a:xfrm>
            <a:off x="515026" y="948858"/>
            <a:ext cx="6347724"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0" name="Straight Connector 9"/>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464821970"/>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554388"/>
          </a:xfrm>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964639"/>
            <a:ext cx="4722671" cy="705516"/>
          </a:xfrm>
        </p:spPr>
        <p:txBody>
          <a:bodyPr anchor="b"/>
          <a:lstStyle>
            <a:lvl1pPr marL="0" indent="0">
              <a:buNone/>
              <a:defRPr sz="2700" b="1"/>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1786954"/>
            <a:ext cx="4722671" cy="4969704"/>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5429685" y="964639"/>
            <a:ext cx="4724526" cy="705516"/>
          </a:xfrm>
        </p:spPr>
        <p:txBody>
          <a:bodyPr anchor="b"/>
          <a:lstStyle>
            <a:lvl1pPr marL="0" indent="0">
              <a:buNone/>
              <a:defRPr sz="2700" b="1"/>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1786952"/>
            <a:ext cx="4724526" cy="4969706"/>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75783759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Titl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6"/>
            <a:ext cx="9619774" cy="974756"/>
          </a:xfrm>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1459475"/>
            <a:ext cx="4722671" cy="705516"/>
          </a:xfrm>
        </p:spPr>
        <p:txBody>
          <a:bodyPr anchor="b"/>
          <a:lstStyle>
            <a:lvl1pPr marL="0" indent="0">
              <a:buNone/>
              <a:defRPr sz="2700" b="1">
                <a:solidFill>
                  <a:schemeClr val="bg1"/>
                </a:solidFill>
              </a:defRPr>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2165004"/>
            <a:ext cx="4722671"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429685" y="1459475"/>
            <a:ext cx="4724526" cy="705516"/>
          </a:xfrm>
        </p:spPr>
        <p:txBody>
          <a:bodyPr anchor="b"/>
          <a:lstStyle>
            <a:lvl1pPr marL="0" indent="0">
              <a:buNone/>
              <a:defRPr sz="2700" b="1">
                <a:solidFill>
                  <a:schemeClr val="bg1"/>
                </a:solidFill>
              </a:defRPr>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2165004"/>
            <a:ext cx="4724526"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3" name="Straight Connector 12"/>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42900298"/>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52200115"/>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8"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032868397"/>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8137533"/>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REV">
    <p:bg>
      <p:bgPr>
        <a:solidFill>
          <a:schemeClr val="tx1"/>
        </a:solidFill>
        <a:effectLst/>
      </p:bgPr>
    </p:bg>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8" name="Straight Connector 7"/>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6124477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 Centered">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01"/>
            <a:ext cx="9085342" cy="1621111"/>
          </a:xfrm>
        </p:spPr>
        <p:txBody>
          <a:bodyPr>
            <a:noAutofit/>
          </a:bodyPr>
          <a:lstStyle>
            <a:lvl1pPr>
              <a:defRPr sz="5500">
                <a:solidFill>
                  <a:srgbClr val="339837"/>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1603299" y="4801338"/>
            <a:ext cx="7482047" cy="1771810"/>
          </a:xfrm>
        </p:spPr>
        <p:txBody>
          <a:bodyPr/>
          <a:lstStyle>
            <a:lvl1pPr marL="0" indent="0" algn="ctr">
              <a:buNone/>
              <a:defRPr>
                <a:solidFill>
                  <a:schemeClr val="tx1">
                    <a:tint val="75000"/>
                  </a:schemeClr>
                </a:solidFill>
                <a:latin typeface="Arial Narrow"/>
                <a:cs typeface="Arial Narrow"/>
              </a:defRPr>
            </a:lvl1pPr>
            <a:lvl2pPr marL="520596" indent="0" algn="ctr">
              <a:buNone/>
              <a:defRPr>
                <a:solidFill>
                  <a:schemeClr val="tx1">
                    <a:tint val="75000"/>
                  </a:schemeClr>
                </a:solidFill>
              </a:defRPr>
            </a:lvl2pPr>
            <a:lvl3pPr marL="1041198" indent="0" algn="ctr">
              <a:buNone/>
              <a:defRPr>
                <a:solidFill>
                  <a:schemeClr val="tx1">
                    <a:tint val="75000"/>
                  </a:schemeClr>
                </a:solidFill>
              </a:defRPr>
            </a:lvl3pPr>
            <a:lvl4pPr marL="1561797" indent="0" algn="ctr">
              <a:buNone/>
              <a:defRPr>
                <a:solidFill>
                  <a:schemeClr val="tx1">
                    <a:tint val="75000"/>
                  </a:schemeClr>
                </a:solidFill>
              </a:defRPr>
            </a:lvl4pPr>
            <a:lvl5pPr marL="2082396" indent="0" algn="ctr">
              <a:buNone/>
              <a:defRPr>
                <a:solidFill>
                  <a:schemeClr val="tx1">
                    <a:tint val="75000"/>
                  </a:schemeClr>
                </a:solidFill>
              </a:defRPr>
            </a:lvl5pPr>
            <a:lvl6pPr marL="2602994" indent="0" algn="ctr">
              <a:buNone/>
              <a:defRPr>
                <a:solidFill>
                  <a:schemeClr val="tx1">
                    <a:tint val="75000"/>
                  </a:schemeClr>
                </a:solidFill>
              </a:defRPr>
            </a:lvl6pPr>
            <a:lvl7pPr marL="3123595" indent="0" algn="ctr">
              <a:buNone/>
              <a:defRPr>
                <a:solidFill>
                  <a:schemeClr val="tx1">
                    <a:tint val="75000"/>
                  </a:schemeClr>
                </a:solidFill>
              </a:defRPr>
            </a:lvl7pPr>
            <a:lvl8pPr marL="3644194" indent="0" algn="ctr">
              <a:buNone/>
              <a:defRPr>
                <a:solidFill>
                  <a:schemeClr val="tx1">
                    <a:tint val="75000"/>
                  </a:schemeClr>
                </a:solidFill>
              </a:defRPr>
            </a:lvl8pPr>
            <a:lvl9pPr marL="4164794" indent="0" algn="ctr">
              <a:buNone/>
              <a:defRPr>
                <a:solidFill>
                  <a:schemeClr val="tx1">
                    <a:tint val="75000"/>
                  </a:schemeClr>
                </a:solidFill>
              </a:defRPr>
            </a:lvl9pPr>
          </a:lstStyle>
          <a:p>
            <a:r>
              <a:rPr lang="en-US" smtClean="0"/>
              <a:t>Click to edit Master subtitle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3738611773"/>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23"/>
            <a:ext cx="9085342" cy="1621111"/>
          </a:xfrm>
        </p:spPr>
        <p:txBody>
          <a:bodyPr/>
          <a:lstStyle/>
          <a:p>
            <a:r>
              <a:rPr lang="nb-NO" smtClean="0"/>
              <a:t>Click to edit Master title style</a:t>
            </a:r>
            <a:endParaRPr lang="en-US"/>
          </a:p>
        </p:txBody>
      </p:sp>
      <p:sp>
        <p:nvSpPr>
          <p:cNvPr id="3" name="Subtitle 2"/>
          <p:cNvSpPr>
            <a:spLocks noGrp="1"/>
          </p:cNvSpPr>
          <p:nvPr>
            <p:ph type="subTitle" idx="1"/>
          </p:nvPr>
        </p:nvSpPr>
        <p:spPr>
          <a:xfrm>
            <a:off x="1603306" y="4285615"/>
            <a:ext cx="7482047" cy="1932728"/>
          </a:xfrm>
        </p:spPr>
        <p:txBody>
          <a:bodyPr/>
          <a:lstStyle>
            <a:lvl1pPr marL="0" indent="0" algn="ctr">
              <a:buNone/>
              <a:defRPr>
                <a:solidFill>
                  <a:schemeClr val="tx1">
                    <a:tint val="75000"/>
                  </a:schemeClr>
                </a:solidFill>
              </a:defRPr>
            </a:lvl1pPr>
            <a:lvl2pPr marL="519688" indent="0" algn="ctr">
              <a:buNone/>
              <a:defRPr>
                <a:solidFill>
                  <a:schemeClr val="tx1">
                    <a:tint val="75000"/>
                  </a:schemeClr>
                </a:solidFill>
              </a:defRPr>
            </a:lvl2pPr>
            <a:lvl3pPr marL="1039396" indent="0" algn="ctr">
              <a:buNone/>
              <a:defRPr>
                <a:solidFill>
                  <a:schemeClr val="tx1">
                    <a:tint val="75000"/>
                  </a:schemeClr>
                </a:solidFill>
              </a:defRPr>
            </a:lvl3pPr>
            <a:lvl4pPr marL="1559097" indent="0" algn="ctr">
              <a:buNone/>
              <a:defRPr>
                <a:solidFill>
                  <a:schemeClr val="tx1">
                    <a:tint val="75000"/>
                  </a:schemeClr>
                </a:solidFill>
              </a:defRPr>
            </a:lvl4pPr>
            <a:lvl5pPr marL="2078794" indent="0" algn="ctr">
              <a:buNone/>
              <a:defRPr>
                <a:solidFill>
                  <a:schemeClr val="tx1">
                    <a:tint val="75000"/>
                  </a:schemeClr>
                </a:solidFill>
              </a:defRPr>
            </a:lvl5pPr>
            <a:lvl6pPr marL="2598491" indent="0" algn="ctr">
              <a:buNone/>
              <a:defRPr>
                <a:solidFill>
                  <a:schemeClr val="tx1">
                    <a:tint val="75000"/>
                  </a:schemeClr>
                </a:solidFill>
              </a:defRPr>
            </a:lvl6pPr>
            <a:lvl7pPr marL="3118193" indent="0" algn="ctr">
              <a:buNone/>
              <a:defRPr>
                <a:solidFill>
                  <a:schemeClr val="tx1">
                    <a:tint val="75000"/>
                  </a:schemeClr>
                </a:solidFill>
              </a:defRPr>
            </a:lvl7pPr>
            <a:lvl8pPr marL="3637892" indent="0" algn="ctr">
              <a:buNone/>
              <a:defRPr>
                <a:solidFill>
                  <a:schemeClr val="tx1">
                    <a:tint val="75000"/>
                  </a:schemeClr>
                </a:solidFill>
              </a:defRPr>
            </a:lvl8pPr>
            <a:lvl9pPr marL="4157589"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a:xfrm>
            <a:off x="534432" y="7009643"/>
            <a:ext cx="2494016" cy="402652"/>
          </a:xfrm>
          <a:prstGeom prst="rect">
            <a:avLst/>
          </a:prstGeom>
        </p:spPr>
        <p:txBody>
          <a:bodyPr lIns="91281" tIns="45641" rIns="91281" bIns="45641"/>
          <a:lstStyle/>
          <a:p>
            <a:fld id="{968C2AC7-14B7-1546-A1EC-D9F5A5847096}" type="datetimeFigureOut">
              <a:rPr lang="en-US" smtClean="0"/>
              <a:t>2016-07-13</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281" tIns="45641" rIns="91281" bIns="45641"/>
          <a:lstStyle/>
          <a:p>
            <a:endParaRPr lang="en-US"/>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281" tIns="45641" rIns="91281" bIns="45641"/>
          <a:lstStyle/>
          <a:p>
            <a:fld id="{BA5FC41D-C8C7-614E-A692-64D6A2BE9D16}" type="slidenum">
              <a:rPr lang="en-US" smtClean="0"/>
              <a:t>‹#›</a:t>
            </a:fld>
            <a:endParaRPr lang="en-US"/>
          </a:p>
        </p:txBody>
      </p:sp>
    </p:spTree>
    <p:extLst>
      <p:ext uri="{BB962C8B-B14F-4D97-AF65-F5344CB8AC3E}">
        <p14:creationId xmlns:p14="http://schemas.microsoft.com/office/powerpoint/2010/main" val="2683601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a:xfrm>
            <a:off x="534432" y="7009643"/>
            <a:ext cx="2494016" cy="402652"/>
          </a:xfrm>
          <a:prstGeom prst="rect">
            <a:avLst/>
          </a:prstGeom>
        </p:spPr>
        <p:txBody>
          <a:bodyPr lIns="91281" tIns="45641" rIns="91281" bIns="45641"/>
          <a:lstStyle/>
          <a:p>
            <a:fld id="{968C2AC7-14B7-1546-A1EC-D9F5A5847096}" type="datetimeFigureOut">
              <a:rPr lang="en-US" smtClean="0"/>
              <a:t>2016-07-13</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281" tIns="45641" rIns="91281" bIns="45641"/>
          <a:lstStyle/>
          <a:p>
            <a:endParaRPr lang="en-US"/>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281" tIns="45641" rIns="91281" bIns="45641"/>
          <a:lstStyle/>
          <a:p>
            <a:fld id="{BA5FC41D-C8C7-614E-A692-64D6A2BE9D16}" type="slidenum">
              <a:rPr lang="en-US" smtClean="0"/>
              <a:t>‹#›</a:t>
            </a:fld>
            <a:endParaRPr lang="en-US"/>
          </a:p>
        </p:txBody>
      </p:sp>
    </p:spTree>
    <p:extLst>
      <p:ext uri="{BB962C8B-B14F-4D97-AF65-F5344CB8AC3E}">
        <p14:creationId xmlns:p14="http://schemas.microsoft.com/office/powerpoint/2010/main" val="825551264"/>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432" y="302868"/>
            <a:ext cx="9619774" cy="1260475"/>
          </a:xfrm>
          <a:prstGeom prst="rect">
            <a:avLst/>
          </a:prstGeom>
        </p:spPr>
        <p:txBody>
          <a:bodyPr vert="horz" lIns="0" tIns="52059" rIns="0" bIns="52059"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432" y="1764681"/>
            <a:ext cx="9619774" cy="4991131"/>
          </a:xfrm>
          <a:prstGeom prst="rect">
            <a:avLst/>
          </a:prstGeom>
        </p:spPr>
        <p:txBody>
          <a:bodyPr vert="horz" lIns="104121" tIns="52059" rIns="104121" bIns="52059"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5988116"/>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50" r:id="rId3"/>
    <p:sldLayoutId id="2147483668" r:id="rId4"/>
    <p:sldLayoutId id="2147483674" r:id="rId5"/>
    <p:sldLayoutId id="2147483667" r:id="rId6"/>
    <p:sldLayoutId id="2147483675" r:id="rId7"/>
    <p:sldLayoutId id="2147483652" r:id="rId8"/>
    <p:sldLayoutId id="2147483669" r:id="rId9"/>
    <p:sldLayoutId id="2147483677" r:id="rId10"/>
    <p:sldLayoutId id="2147483682" r:id="rId11"/>
    <p:sldLayoutId id="2147483679" r:id="rId12"/>
    <p:sldLayoutId id="2147483681" r:id="rId13"/>
    <p:sldLayoutId id="2147483678" r:id="rId14"/>
    <p:sldLayoutId id="2147483653" r:id="rId15"/>
    <p:sldLayoutId id="2147483670" r:id="rId16"/>
    <p:sldLayoutId id="2147483654" r:id="rId17"/>
    <p:sldLayoutId id="2147483676" r:id="rId18"/>
    <p:sldLayoutId id="2147483655" r:id="rId19"/>
    <p:sldLayoutId id="2147483671" r:id="rId20"/>
    <p:sldLayoutId id="2147483649" r:id="rId21"/>
    <p:sldLayoutId id="2147483683" r:id="rId22"/>
    <p:sldLayoutId id="2147483684" r:id="rId23"/>
  </p:sldLayoutIdLst>
  <p:timing>
    <p:tnLst>
      <p:par>
        <p:cTn xmlns:p14="http://schemas.microsoft.com/office/powerpoint/2010/main" id="1" dur="indefinite" restart="never" nodeType="tmRoot"/>
      </p:par>
    </p:tnLst>
  </p:timing>
  <p:txStyles>
    <p:titleStyle>
      <a:lvl1pPr algn="l" defTabSz="520596" rtl="0" eaLnBrk="1" latinLnBrk="0" hangingPunct="1">
        <a:spcBef>
          <a:spcPct val="0"/>
        </a:spcBef>
        <a:buNone/>
        <a:defRPr sz="3200" b="1" kern="1200" cap="all">
          <a:solidFill>
            <a:srgbClr val="339837"/>
          </a:solidFill>
          <a:latin typeface="Arial"/>
          <a:ea typeface="+mj-ea"/>
          <a:cs typeface="Arial"/>
        </a:defRPr>
      </a:lvl1pPr>
    </p:titleStyle>
    <p:bodyStyle>
      <a:lvl1pPr marL="0" indent="0" algn="l" defTabSz="520596" rtl="0" eaLnBrk="1" latinLnBrk="0" hangingPunct="1">
        <a:spcBef>
          <a:spcPct val="20000"/>
        </a:spcBef>
        <a:buFont typeface="Arial"/>
        <a:buNone/>
        <a:defRPr sz="3600" kern="1200">
          <a:solidFill>
            <a:schemeClr val="tx1"/>
          </a:solidFill>
          <a:latin typeface="Arial Narrow"/>
          <a:ea typeface="+mn-ea"/>
          <a:cs typeface="Arial Narrow"/>
        </a:defRPr>
      </a:lvl1pPr>
      <a:lvl2pPr marL="845973" indent="-325373" algn="l" defTabSz="520596" rtl="0" eaLnBrk="1" latinLnBrk="0" hangingPunct="1">
        <a:spcBef>
          <a:spcPct val="20000"/>
        </a:spcBef>
        <a:buFont typeface="Arial"/>
        <a:buChar char="•"/>
        <a:defRPr sz="3200" kern="1200">
          <a:solidFill>
            <a:schemeClr val="tx1"/>
          </a:solidFill>
          <a:latin typeface="Arial Narrow"/>
          <a:ea typeface="+mn-ea"/>
          <a:cs typeface="Arial Narrow"/>
        </a:defRPr>
      </a:lvl2pPr>
      <a:lvl3pPr marL="1301498" indent="-260296" algn="l" defTabSz="520596" rtl="0" eaLnBrk="1" latinLnBrk="0" hangingPunct="1">
        <a:spcBef>
          <a:spcPct val="20000"/>
        </a:spcBef>
        <a:buFont typeface="Wingdings" charset="2"/>
        <a:buChar char="§"/>
        <a:defRPr sz="2700" kern="1200">
          <a:solidFill>
            <a:schemeClr val="tx1"/>
          </a:solidFill>
          <a:latin typeface="Arial Narrow"/>
          <a:ea typeface="+mn-ea"/>
          <a:cs typeface="Arial Narrow"/>
        </a:defRPr>
      </a:lvl3pPr>
      <a:lvl4pPr marL="1822096" indent="-260296" algn="l" defTabSz="520596" rtl="0" eaLnBrk="1" latinLnBrk="0" hangingPunct="1">
        <a:spcBef>
          <a:spcPct val="20000"/>
        </a:spcBef>
        <a:buFont typeface="Arial"/>
        <a:buChar char="–"/>
        <a:defRPr sz="2300" kern="1200">
          <a:solidFill>
            <a:schemeClr val="tx1"/>
          </a:solidFill>
          <a:latin typeface="Arial Narrow"/>
          <a:ea typeface="+mn-ea"/>
          <a:cs typeface="Arial Narrow"/>
        </a:defRPr>
      </a:lvl4pPr>
      <a:lvl5pPr marL="2342696" indent="-260296" algn="l" defTabSz="520596" rtl="0" eaLnBrk="1" latinLnBrk="0" hangingPunct="1">
        <a:spcBef>
          <a:spcPct val="20000"/>
        </a:spcBef>
        <a:buFont typeface="Arial"/>
        <a:buChar char="»"/>
        <a:defRPr sz="2300" kern="1200">
          <a:solidFill>
            <a:schemeClr val="tx1"/>
          </a:solidFill>
          <a:latin typeface="Arial Narrow"/>
          <a:ea typeface="+mn-ea"/>
          <a:cs typeface="Arial Narrow"/>
        </a:defRPr>
      </a:lvl5pPr>
      <a:lvl6pPr marL="2863294" indent="-260296" algn="l" defTabSz="520596" rtl="0" eaLnBrk="1" latinLnBrk="0" hangingPunct="1">
        <a:spcBef>
          <a:spcPct val="20000"/>
        </a:spcBef>
        <a:buFont typeface="Arial"/>
        <a:buChar char="•"/>
        <a:defRPr sz="2300" kern="1200">
          <a:solidFill>
            <a:schemeClr val="tx1"/>
          </a:solidFill>
          <a:latin typeface="+mn-lt"/>
          <a:ea typeface="+mn-ea"/>
          <a:cs typeface="+mn-cs"/>
        </a:defRPr>
      </a:lvl6pPr>
      <a:lvl7pPr marL="3383894" indent="-260296" algn="l" defTabSz="520596" rtl="0" eaLnBrk="1" latinLnBrk="0" hangingPunct="1">
        <a:spcBef>
          <a:spcPct val="20000"/>
        </a:spcBef>
        <a:buFont typeface="Arial"/>
        <a:buChar char="•"/>
        <a:defRPr sz="2300" kern="1200">
          <a:solidFill>
            <a:schemeClr val="tx1"/>
          </a:solidFill>
          <a:latin typeface="+mn-lt"/>
          <a:ea typeface="+mn-ea"/>
          <a:cs typeface="+mn-cs"/>
        </a:defRPr>
      </a:lvl7pPr>
      <a:lvl8pPr marL="3904493" indent="-260296" algn="l" defTabSz="520596" rtl="0" eaLnBrk="1" latinLnBrk="0" hangingPunct="1">
        <a:spcBef>
          <a:spcPct val="20000"/>
        </a:spcBef>
        <a:buFont typeface="Arial"/>
        <a:buChar char="•"/>
        <a:defRPr sz="2300" kern="1200">
          <a:solidFill>
            <a:schemeClr val="tx1"/>
          </a:solidFill>
          <a:latin typeface="+mn-lt"/>
          <a:ea typeface="+mn-ea"/>
          <a:cs typeface="+mn-cs"/>
        </a:defRPr>
      </a:lvl8pPr>
      <a:lvl9pPr marL="4425093" indent="-260296" algn="l" defTabSz="520596"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2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hyperlink" Target="http://bim-mirror.aseanbiodiversity.org:8080/ipt_test/" TargetMode="External"/><Relationship Id="rId4" Type="http://schemas.openxmlformats.org/officeDocument/2006/relationships/hyperlink" Target="http://www.gbif-uat.org/installation/94087c7f-8682-4984-a65d-7bacb95d1665" TargetMode="External"/><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1" Type="http://schemas.openxmlformats.org/officeDocument/2006/relationships/image" Target="../media/image19.png"/><Relationship Id="rId12" Type="http://schemas.openxmlformats.org/officeDocument/2006/relationships/image" Target="../media/image20.png"/><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www.gbif.org/ipt" TargetMode="External"/><Relationship Id="rId4" Type="http://schemas.openxmlformats.org/officeDocument/2006/relationships/hyperlink" Target="https://github.com/gbif/ipt/wiki/IPT2ManualNotes.wiki" TargetMode="External"/><Relationship Id="rId5" Type="http://schemas.openxmlformats.org/officeDocument/2006/relationships/hyperlink" Target="http://doi.org/10.1371/journal.pone.0102623" TargetMode="External"/><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1" Type="http://schemas.openxmlformats.org/officeDocument/2006/relationships/slideLayout" Target="../slideLayouts/slideLayout23.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gbif.org/resource/81919"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gbif.org/resource/81919"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gbif.org/resource/81919" TargetMode="External"/><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hyperlink" Target="https://www.idigbio.org/" TargetMode="External"/><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hyperlink" Target="https://www.idigbio.org/" TargetMode="Externa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hyperlink" Target="http://bim-mirror.aseanbiodiversity.org:8080/ipt_test/manage/resource.do?r=makiling_mmfr" TargetMode="External"/><Relationship Id="rId4" Type="http://schemas.openxmlformats.org/officeDocument/2006/relationships/image" Target="../media/image46.png"/><Relationship Id="rId5"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hyperlink" Target="http://bim-mirror.aseanbiodiversity.org:8080/ipt_test/manage/resource.do?r=makiling_mmfr" TargetMode="External"/><Relationship Id="rId8"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3" Type="http://schemas.openxmlformats.org/officeDocument/2006/relationships/hyperlink" Target="http://www.gbif-uat.org/dataset/bcbf7a3f-9869-440a-829c-bfcd16451117" TargetMode="External"/><Relationship Id="rId4" Type="http://schemas.openxmlformats.org/officeDocument/2006/relationships/image" Target="../media/image53.png"/><Relationship Id="rId1" Type="http://schemas.openxmlformats.org/officeDocument/2006/relationships/slideLayout" Target="../slideLayouts/slideLayout23.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github.com/gbif/ipt/wiki/IPT2ManualNotes.wiki"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bim-mirror.aseanbiodiversity.org:8080/ipt_test/" TargetMode="External"/><Relationship Id="rId4" Type="http://schemas.openxmlformats.org/officeDocument/2006/relationships/hyperlink" Target="http://www.gbif-uat.org/installation/94087c7f-8682-4984-a65d-7bacb95d1665" TargetMode="External"/><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23.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3" Type="http://schemas.openxmlformats.org/officeDocument/2006/relationships/hyperlink" Target="http://bim-mirror.aseanbiodiversity.org:8080/ipt_test/" TargetMode="External"/><Relationship Id="rId4" Type="http://schemas.openxmlformats.org/officeDocument/2006/relationships/hyperlink" Target="http://bim-mirror.aseanbiodiversity.org:8080/ipt_test/resource?r=makiling_mmfr" TargetMode="External"/><Relationship Id="rId5" Type="http://schemas.openxmlformats.org/officeDocument/2006/relationships/hyperlink" Target="http://www.gbif-uat.org/dataset/bcbf7a3f-9869-440a-829c-bfcd16451117" TargetMode="External"/><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http://data.gbif.no/ipt-sandbox/"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github.com/gbif/ipt/" TargetMode="External"/><Relationship Id="rId4" Type="http://schemas.openxmlformats.org/officeDocument/2006/relationships/hyperlink" Target="http://community.gbif.org/pg/groups/3529/gbif-ipt-helpdesk-and-training-experts/" TargetMode="External"/><Relationship Id="rId5" Type="http://schemas.openxmlformats.org/officeDocument/2006/relationships/hyperlink" Target="http://lists.gbif.org/mailman/listinfo/ipt/" TargetMode="External"/><Relationship Id="rId6" Type="http://schemas.openxmlformats.org/officeDocument/2006/relationships/hyperlink" Target="https://github.com/gbif/ipt/wiki/IPT2ManualNotes.wiki" TargetMode="External"/><Relationship Id="rId1" Type="http://schemas.openxmlformats.org/officeDocument/2006/relationships/slideLayout" Target="../slideLayouts/slideLayout2.xml"/><Relationship Id="rId2" Type="http://schemas.openxmlformats.org/officeDocument/2006/relationships/hyperlink" Target="mailto:helpdesk@gbif.org"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sp>
        <p:nvSpPr>
          <p:cNvPr id="3" name="Rectangle 2"/>
          <p:cNvSpPr/>
          <p:nvPr/>
        </p:nvSpPr>
        <p:spPr>
          <a:xfrm>
            <a:off x="4955763" y="2138295"/>
            <a:ext cx="5373742" cy="3723822"/>
          </a:xfrm>
          <a:prstGeom prst="rect">
            <a:avLst/>
          </a:prstGeom>
        </p:spPr>
        <p:txBody>
          <a:bodyPr wrap="square" lIns="91167" tIns="45584" rIns="91167" bIns="45584">
            <a:spAutoFit/>
          </a:bodyPr>
          <a:lstStyle/>
          <a:p>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publishing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workshop</a:t>
            </a:r>
          </a:p>
          <a:p>
            <a:r>
              <a:rPr lang="en-US"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IPT - Integrated data publishing toolkit</a:t>
            </a:r>
          </a:p>
          <a:p>
            <a:endParaRPr lang="en-US" sz="36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Forth day  7</a:t>
            </a:r>
            <a:r>
              <a:rPr lang="en-US" sz="28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July 2016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Los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Baños</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Laguna, Philippines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Dag Endresen, GBIF Norway, UiO</a:t>
            </a:r>
            <a:endPar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7" name="Picture 6" descr="Screen Shot 2016-06-17 at 09.53.3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2648" y="6020974"/>
            <a:ext cx="927100" cy="1218896"/>
          </a:xfrm>
          <a:prstGeom prst="rect">
            <a:avLst/>
          </a:prstGeom>
        </p:spPr>
      </p:pic>
      <p:pic>
        <p:nvPicPr>
          <p:cNvPr id="6" name="Picture 5" descr="GBIF-2015.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1836" y="6319065"/>
            <a:ext cx="1866792" cy="826347"/>
          </a:xfrm>
          <a:prstGeom prst="rect">
            <a:avLst/>
          </a:prstGeom>
        </p:spPr>
      </p:pic>
      <p:pic>
        <p:nvPicPr>
          <p:cNvPr id="8" name="Picture 7" descr="GBIF-2015-mar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pic>
        <p:nvPicPr>
          <p:cNvPr id="10" name="Picture 9" descr="Screen Shot 2016-06-17 at 09.53.3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7938" y="6127540"/>
            <a:ext cx="927100" cy="1064506"/>
          </a:xfrm>
          <a:prstGeom prst="rect">
            <a:avLst/>
          </a:prstGeom>
        </p:spPr>
      </p:pic>
      <p:pic>
        <p:nvPicPr>
          <p:cNvPr id="9" name="Picture 8" descr="ASEAN-Emblem, Seal_of_ASEA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2345" y="6271246"/>
            <a:ext cx="847516" cy="847516"/>
          </a:xfrm>
          <a:prstGeom prst="rect">
            <a:avLst/>
          </a:prstGeom>
        </p:spPr>
      </p:pic>
    </p:spTree>
    <p:extLst>
      <p:ext uri="{BB962C8B-B14F-4D97-AF65-F5344CB8AC3E}">
        <p14:creationId xmlns:p14="http://schemas.microsoft.com/office/powerpoint/2010/main" val="36173782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1" descr="C:\Users\dpaul\AppData\Local\Microsoft\Windows\Temporary Internet Files\Content.IE5\KZQW2BHG\MP900442177[1].jpg"/>
          <p:cNvPicPr>
            <a:picLocks noChangeAspect="1" noChangeArrowheads="1"/>
          </p:cNvPicPr>
          <p:nvPr/>
        </p:nvPicPr>
        <p:blipFill rotWithShape="1">
          <a:blip r:embed="rId2">
            <a:extLst>
              <a:ext uri="{28A0092B-C50C-407E-A947-70E740481C1C}">
                <a14:useLocalDpi xmlns:a14="http://schemas.microsoft.com/office/drawing/2010/main"/>
              </a:ext>
            </a:extLst>
          </a:blip>
          <a:srcRect r="11170"/>
          <a:stretch/>
        </p:blipFill>
        <p:spPr bwMode="auto">
          <a:xfrm>
            <a:off x="6496098" y="2147549"/>
            <a:ext cx="3658108" cy="365869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34432" y="302864"/>
            <a:ext cx="7432652" cy="875512"/>
          </a:xfrm>
        </p:spPr>
        <p:txBody>
          <a:bodyPr/>
          <a:lstStyle/>
          <a:p>
            <a:r>
              <a:rPr lang="en-US" dirty="0" smtClean="0"/>
              <a:t>INDEX</a:t>
            </a:r>
            <a:endParaRPr lang="en-US" dirty="0"/>
          </a:p>
        </p:txBody>
      </p:sp>
      <p:sp>
        <p:nvSpPr>
          <p:cNvPr id="3" name="Content Placeholder 2"/>
          <p:cNvSpPr>
            <a:spLocks noGrp="1"/>
          </p:cNvSpPr>
          <p:nvPr>
            <p:ph idx="1"/>
          </p:nvPr>
        </p:nvSpPr>
        <p:spPr>
          <a:xfrm>
            <a:off x="502944" y="1964378"/>
            <a:ext cx="6896579" cy="4369406"/>
          </a:xfrm>
        </p:spPr>
        <p:txBody>
          <a:bodyPr>
            <a:normAutofit/>
          </a:bodyPr>
          <a:lstStyle/>
          <a:p>
            <a:pPr marL="571500" indent="-571500">
              <a:buFont typeface="Arial"/>
              <a:buChar char="•"/>
            </a:pPr>
            <a:r>
              <a:rPr lang="en-US" dirty="0" smtClean="0"/>
              <a:t>GBIF Integrated data Publishing Toolkit, IPT</a:t>
            </a:r>
          </a:p>
          <a:p>
            <a:pPr marL="571500" indent="-571500">
              <a:buFont typeface="Arial"/>
              <a:buChar char="•"/>
            </a:pPr>
            <a:r>
              <a:rPr lang="en-US" dirty="0" smtClean="0"/>
              <a:t>Install IPT</a:t>
            </a:r>
          </a:p>
          <a:p>
            <a:pPr marL="571500" indent="-571500">
              <a:buFont typeface="Arial"/>
              <a:buChar char="•"/>
            </a:pPr>
            <a:r>
              <a:rPr lang="en-US" dirty="0" smtClean="0"/>
              <a:t>Add and map data source</a:t>
            </a:r>
          </a:p>
          <a:p>
            <a:pPr marL="571500" indent="-571500">
              <a:buFont typeface="Arial"/>
              <a:buChar char="•"/>
            </a:pPr>
            <a:r>
              <a:rPr lang="en-US" dirty="0" smtClean="0"/>
              <a:t>Event core</a:t>
            </a:r>
          </a:p>
          <a:p>
            <a:endParaRPr lang="en-US" b="1" dirty="0" smtClean="0"/>
          </a:p>
        </p:txBody>
      </p:sp>
      <p:sp>
        <p:nvSpPr>
          <p:cNvPr id="4" name="Text Placeholder 3"/>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68936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9"/>
            <a:ext cx="9619774" cy="923244"/>
          </a:xfrm>
        </p:spPr>
        <p:txBody>
          <a:bodyPr/>
          <a:lstStyle/>
          <a:p>
            <a:r>
              <a:rPr lang="en-US" dirty="0" smtClean="0"/>
              <a:t>Demo hands-on IPT</a:t>
            </a:r>
            <a:endParaRPr lang="en-US" dirty="0"/>
          </a:p>
        </p:txBody>
      </p:sp>
      <p:sp>
        <p:nvSpPr>
          <p:cNvPr id="3" name="Content Placeholder 2"/>
          <p:cNvSpPr>
            <a:spLocks noGrp="1"/>
          </p:cNvSpPr>
          <p:nvPr>
            <p:ph idx="1"/>
          </p:nvPr>
        </p:nvSpPr>
        <p:spPr>
          <a:xfrm>
            <a:off x="534432" y="1226113"/>
            <a:ext cx="9333125" cy="5721856"/>
          </a:xfrm>
        </p:spPr>
        <p:txBody>
          <a:bodyPr>
            <a:normAutofit lnSpcReduction="10000"/>
          </a:bodyPr>
          <a:lstStyle/>
          <a:p>
            <a:r>
              <a:rPr lang="en-US" dirty="0" smtClean="0"/>
              <a:t>ACP BIFA Workshop demo IPT:</a:t>
            </a:r>
            <a:endParaRPr lang="en-US" dirty="0" smtClean="0">
              <a:hlinkClick r:id="rId3"/>
            </a:endParaRPr>
          </a:p>
          <a:p>
            <a:r>
              <a:rPr lang="en-US" dirty="0" smtClean="0">
                <a:hlinkClick r:id="rId3"/>
              </a:rPr>
              <a:t>http</a:t>
            </a:r>
            <a:r>
              <a:rPr lang="en-US" dirty="0">
                <a:hlinkClick r:id="rId3"/>
              </a:rPr>
              <a:t>://bim-mirror.aseanbiodiversity.org:8080/</a:t>
            </a:r>
            <a:r>
              <a:rPr lang="en-US" dirty="0" smtClean="0">
                <a:hlinkClick r:id="rId3"/>
              </a:rPr>
              <a:t>ipt_test/</a:t>
            </a:r>
            <a:r>
              <a:rPr lang="en-US" dirty="0" smtClean="0"/>
              <a:t> </a:t>
            </a:r>
          </a:p>
          <a:p>
            <a:endParaRPr lang="en-US" dirty="0" smtClean="0"/>
          </a:p>
          <a:p>
            <a:r>
              <a:rPr lang="en-US" dirty="0" smtClean="0"/>
              <a:t>Login: </a:t>
            </a:r>
            <a:r>
              <a:rPr lang="en-US" dirty="0" smtClean="0"/>
              <a:t>&lt;</a:t>
            </a:r>
            <a:r>
              <a:rPr lang="en-US" dirty="0" smtClean="0">
                <a:solidFill>
                  <a:srgbClr val="FF0000"/>
                </a:solidFill>
              </a:rPr>
              <a:t>removed from public slides</a:t>
            </a:r>
            <a:r>
              <a:rPr lang="en-US" dirty="0" smtClean="0"/>
              <a:t>&gt;</a:t>
            </a:r>
            <a:endParaRPr lang="en-US" dirty="0" smtClean="0"/>
          </a:p>
          <a:p>
            <a:r>
              <a:rPr lang="en-US" dirty="0" smtClean="0"/>
              <a:t>Password: </a:t>
            </a:r>
            <a:r>
              <a:rPr lang="en-US" dirty="0"/>
              <a:t>&lt;</a:t>
            </a:r>
            <a:r>
              <a:rPr lang="en-US" dirty="0">
                <a:solidFill>
                  <a:srgbClr val="FF0000"/>
                </a:solidFill>
              </a:rPr>
              <a:t>removed from public slides</a:t>
            </a:r>
            <a:r>
              <a:rPr lang="en-US" dirty="0" smtClean="0"/>
              <a:t>&gt;</a:t>
            </a:r>
            <a:endParaRPr lang="en-US" dirty="0"/>
          </a:p>
          <a:p>
            <a:endParaRPr lang="en-US" dirty="0" smtClean="0"/>
          </a:p>
          <a:p>
            <a:r>
              <a:rPr lang="en-US" dirty="0" smtClean="0"/>
              <a:t>GBIF Demo portal (after you publish and register):</a:t>
            </a:r>
            <a:endParaRPr lang="en-US" dirty="0"/>
          </a:p>
          <a:p>
            <a:r>
              <a:rPr lang="en-US" dirty="0">
                <a:hlinkClick r:id="rId4"/>
              </a:rPr>
              <a:t>http://www.gbif-uat.org/installation/94087c7f-8682-4984-a65d-</a:t>
            </a:r>
            <a:r>
              <a:rPr lang="en-US" dirty="0" smtClean="0">
                <a:hlinkClick r:id="rId4"/>
              </a:rPr>
              <a:t>7bacb95d1665</a:t>
            </a:r>
            <a:r>
              <a:rPr lang="en-US" dirty="0" smtClean="0"/>
              <a:t> </a:t>
            </a:r>
          </a:p>
        </p:txBody>
      </p:sp>
    </p:spTree>
    <p:extLst>
      <p:ext uri="{BB962C8B-B14F-4D97-AF65-F5344CB8AC3E}">
        <p14:creationId xmlns:p14="http://schemas.microsoft.com/office/powerpoint/2010/main" val="1856552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790079" y="2388248"/>
            <a:ext cx="6459674" cy="273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da-DK" sz="5700" b="1" dirty="0" smtClean="0">
                <a:latin typeface="Trebuchet MS" charset="0"/>
              </a:rPr>
              <a:t>GBIF Integrated data Publishing Toolkit - IPT</a:t>
            </a:r>
            <a:endParaRPr lang="en-US" sz="5700" b="1" dirty="0">
              <a:latin typeface="Trebuchet MS" charset="0"/>
            </a:endParaRP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115390980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580534"/>
            <a:ext cx="9619774" cy="746963"/>
          </a:xfrm>
        </p:spPr>
        <p:txBody>
          <a:bodyPr>
            <a:normAutofit/>
          </a:bodyPr>
          <a:lstStyle/>
          <a:p>
            <a:r>
              <a:rPr lang="en-US" sz="2800" dirty="0" smtClean="0"/>
              <a:t>The GBIF Integrated Publishing Toolkit: Vision</a:t>
            </a:r>
            <a:endParaRPr lang="en-US" sz="2800" dirty="0"/>
          </a:p>
        </p:txBody>
      </p:sp>
      <p:grpSp>
        <p:nvGrpSpPr>
          <p:cNvPr id="3" name="Group 2"/>
          <p:cNvGrpSpPr/>
          <p:nvPr/>
        </p:nvGrpSpPr>
        <p:grpSpPr>
          <a:xfrm>
            <a:off x="465027" y="1645108"/>
            <a:ext cx="4848061" cy="2506149"/>
            <a:chOff x="457200" y="1539401"/>
            <a:chExt cx="4147457" cy="2272578"/>
          </a:xfrm>
        </p:grpSpPr>
        <p:sp>
          <p:nvSpPr>
            <p:cNvPr id="7" name="TextBox 6"/>
            <p:cNvSpPr txBox="1">
              <a:spLocks noChangeArrowheads="1"/>
            </p:cNvSpPr>
            <p:nvPr/>
          </p:nvSpPr>
          <p:spPr bwMode="auto">
            <a:xfrm>
              <a:off x="457200" y="1539401"/>
              <a:ext cx="4147457" cy="2272578"/>
            </a:xfrm>
            <a:prstGeom prst="rect">
              <a:avLst/>
            </a:prstGeom>
            <a:ln/>
            <a:extLst/>
          </p:spPr>
          <p:style>
            <a:lnRef idx="2">
              <a:schemeClr val="accent3"/>
            </a:lnRef>
            <a:fillRef idx="1">
              <a:schemeClr val="lt1"/>
            </a:fillRef>
            <a:effectRef idx="0">
              <a:schemeClr val="accent3"/>
            </a:effectRef>
            <a:fontRef idx="minor">
              <a:schemeClr val="dk1"/>
            </a:fontRef>
          </p:style>
          <p:txBody>
            <a:bodyPr lIns="50800" tIns="50800" rIns="166398" bIns="50800"/>
            <a:lstStyle>
              <a:defPPr>
                <a:defRPr lang="en-US"/>
              </a:defPPr>
              <a:lvl1pPr algn="l" rtl="0" fontAlgn="base">
                <a:spcBef>
                  <a:spcPct val="0"/>
                </a:spcBef>
                <a:spcAft>
                  <a:spcPct val="0"/>
                </a:spcAft>
                <a:defRPr sz="3400" kern="1200">
                  <a:solidFill>
                    <a:srgbClr val="000000"/>
                  </a:solidFill>
                  <a:latin typeface="Arial" pitchFamily="34" charset="0"/>
                  <a:ea typeface="ヒラギノ角ゴ ProN W3" charset="-128"/>
                  <a:cs typeface="+mn-cs"/>
                  <a:sym typeface="Arial" pitchFamily="34" charset="0"/>
                </a:defRPr>
              </a:lvl1pPr>
              <a:lvl2pPr marL="457200" algn="l" rtl="0" fontAlgn="base">
                <a:spcBef>
                  <a:spcPct val="0"/>
                </a:spcBef>
                <a:spcAft>
                  <a:spcPct val="0"/>
                </a:spcAft>
                <a:defRPr sz="3400" kern="1200">
                  <a:solidFill>
                    <a:srgbClr val="000000"/>
                  </a:solidFill>
                  <a:latin typeface="Arial" pitchFamily="34" charset="0"/>
                  <a:ea typeface="ヒラギノ角ゴ ProN W3" charset="-128"/>
                  <a:cs typeface="+mn-cs"/>
                  <a:sym typeface="Arial" pitchFamily="34" charset="0"/>
                </a:defRPr>
              </a:lvl2pPr>
              <a:lvl3pPr marL="914400" algn="l" rtl="0" fontAlgn="base">
                <a:spcBef>
                  <a:spcPct val="0"/>
                </a:spcBef>
                <a:spcAft>
                  <a:spcPct val="0"/>
                </a:spcAft>
                <a:defRPr sz="3400" kern="1200">
                  <a:solidFill>
                    <a:srgbClr val="000000"/>
                  </a:solidFill>
                  <a:latin typeface="Arial" pitchFamily="34" charset="0"/>
                  <a:ea typeface="ヒラギノ角ゴ ProN W3" charset="-128"/>
                  <a:cs typeface="+mn-cs"/>
                  <a:sym typeface="Arial" pitchFamily="34" charset="0"/>
                </a:defRPr>
              </a:lvl3pPr>
              <a:lvl4pPr marL="1371600" algn="l" rtl="0" fontAlgn="base">
                <a:spcBef>
                  <a:spcPct val="0"/>
                </a:spcBef>
                <a:spcAft>
                  <a:spcPct val="0"/>
                </a:spcAft>
                <a:defRPr sz="3400" kern="1200">
                  <a:solidFill>
                    <a:srgbClr val="000000"/>
                  </a:solidFill>
                  <a:latin typeface="Arial" pitchFamily="34" charset="0"/>
                  <a:ea typeface="ヒラギノ角ゴ ProN W3" charset="-128"/>
                  <a:cs typeface="+mn-cs"/>
                  <a:sym typeface="Arial" pitchFamily="34" charset="0"/>
                </a:defRPr>
              </a:lvl4pPr>
              <a:lvl5pPr marL="1828800" algn="l" rtl="0" fontAlgn="base">
                <a:spcBef>
                  <a:spcPct val="0"/>
                </a:spcBef>
                <a:spcAft>
                  <a:spcPct val="0"/>
                </a:spcAft>
                <a:defRPr sz="3400" kern="1200">
                  <a:solidFill>
                    <a:srgbClr val="000000"/>
                  </a:solidFill>
                  <a:latin typeface="Arial" pitchFamily="34" charset="0"/>
                  <a:ea typeface="ヒラギノ角ゴ ProN W3" charset="-128"/>
                  <a:cs typeface="+mn-cs"/>
                  <a:sym typeface="Arial" pitchFamily="34" charset="0"/>
                </a:defRPr>
              </a:lvl5pPr>
              <a:lvl6pPr marL="2286000" algn="l" defTabSz="914400" rtl="0" eaLnBrk="1" latinLnBrk="0" hangingPunct="1">
                <a:defRPr sz="3400" kern="1200">
                  <a:solidFill>
                    <a:srgbClr val="000000"/>
                  </a:solidFill>
                  <a:latin typeface="Arial" pitchFamily="34" charset="0"/>
                  <a:ea typeface="ヒラギノ角ゴ ProN W3" charset="-128"/>
                  <a:cs typeface="+mn-cs"/>
                  <a:sym typeface="Arial" pitchFamily="34" charset="0"/>
                </a:defRPr>
              </a:lvl6pPr>
              <a:lvl7pPr marL="2743200" algn="l" defTabSz="914400" rtl="0" eaLnBrk="1" latinLnBrk="0" hangingPunct="1">
                <a:defRPr sz="3400" kern="1200">
                  <a:solidFill>
                    <a:srgbClr val="000000"/>
                  </a:solidFill>
                  <a:latin typeface="Arial" pitchFamily="34" charset="0"/>
                  <a:ea typeface="ヒラギノ角ゴ ProN W3" charset="-128"/>
                  <a:cs typeface="+mn-cs"/>
                  <a:sym typeface="Arial" pitchFamily="34" charset="0"/>
                </a:defRPr>
              </a:lvl7pPr>
              <a:lvl8pPr marL="3200400" algn="l" defTabSz="914400" rtl="0" eaLnBrk="1" latinLnBrk="0" hangingPunct="1">
                <a:defRPr sz="3400" kern="1200">
                  <a:solidFill>
                    <a:srgbClr val="000000"/>
                  </a:solidFill>
                  <a:latin typeface="Arial" pitchFamily="34" charset="0"/>
                  <a:ea typeface="ヒラギノ角ゴ ProN W3" charset="-128"/>
                  <a:cs typeface="+mn-cs"/>
                  <a:sym typeface="Arial" pitchFamily="34" charset="0"/>
                </a:defRPr>
              </a:lvl8pPr>
              <a:lvl9pPr marL="3657600" algn="l" defTabSz="914400" rtl="0" eaLnBrk="1" latinLnBrk="0" hangingPunct="1">
                <a:defRPr sz="3400" kern="1200">
                  <a:solidFill>
                    <a:srgbClr val="000000"/>
                  </a:solidFill>
                  <a:latin typeface="Arial" pitchFamily="34" charset="0"/>
                  <a:ea typeface="ヒラギノ角ゴ ProN W3" charset="-128"/>
                  <a:cs typeface="+mn-cs"/>
                  <a:sym typeface="Arial" pitchFamily="34" charset="0"/>
                </a:defRPr>
              </a:lvl9pPr>
            </a:lstStyle>
            <a:p>
              <a:pPr defTabSz="1042873">
                <a:lnSpc>
                  <a:spcPct val="150000"/>
                </a:lnSpc>
                <a:spcBef>
                  <a:spcPts val="1255"/>
                </a:spcBef>
                <a:buSzPct val="100000"/>
                <a:defRPr/>
              </a:pPr>
              <a:r>
                <a:rPr lang="en-US" altLang="en-US" sz="1800" dirty="0">
                  <a:latin typeface="Calibri" pitchFamily="34" charset="0"/>
                  <a:sym typeface="Calibri" pitchFamily="34" charset="0"/>
                </a:rPr>
                <a:t>   </a:t>
              </a:r>
              <a:r>
                <a:rPr lang="en-US" altLang="en-US" sz="1800" dirty="0" smtClean="0">
                  <a:latin typeface="Calibri" pitchFamily="34" charset="0"/>
                  <a:sym typeface="Calibri" pitchFamily="34" charset="0"/>
                </a:rPr>
                <a:t>    A </a:t>
              </a:r>
              <a:r>
                <a:rPr lang="en-US" altLang="en-US" sz="1800" dirty="0">
                  <a:latin typeface="Calibri" pitchFamily="34" charset="0"/>
                  <a:sym typeface="Calibri" pitchFamily="34" charset="0"/>
                </a:rPr>
                <a:t>single platform allowing the sharing of</a:t>
              </a:r>
            </a:p>
            <a:p>
              <a:pPr marL="1042873" lvl="2" defTabSz="1042873">
                <a:lnSpc>
                  <a:spcPct val="150000"/>
                </a:lnSpc>
                <a:spcBef>
                  <a:spcPts val="1255"/>
                </a:spcBef>
                <a:buSzPct val="100000"/>
                <a:defRPr/>
              </a:pPr>
              <a:r>
                <a:rPr lang="en-US" altLang="en-US" sz="1800" dirty="0" smtClean="0">
                  <a:latin typeface="Calibri" pitchFamily="34" charset="0"/>
                  <a:sym typeface="Calibri" pitchFamily="34" charset="0"/>
                </a:rPr>
                <a:t>  Primary </a:t>
              </a:r>
              <a:r>
                <a:rPr lang="en-US" altLang="en-US" sz="1800" dirty="0">
                  <a:latin typeface="Calibri" pitchFamily="34" charset="0"/>
                  <a:sym typeface="Calibri" pitchFamily="34" charset="0"/>
                </a:rPr>
                <a:t>biodiversity data</a:t>
              </a:r>
            </a:p>
            <a:p>
              <a:pPr marL="1042873" lvl="2" defTabSz="1042873">
                <a:lnSpc>
                  <a:spcPct val="150000"/>
                </a:lnSpc>
                <a:spcBef>
                  <a:spcPts val="1255"/>
                </a:spcBef>
                <a:buSzPct val="100000"/>
                <a:defRPr/>
              </a:pPr>
              <a:r>
                <a:rPr lang="en-US" altLang="en-US" sz="1800" dirty="0" smtClean="0">
                  <a:latin typeface="Calibri" pitchFamily="34" charset="0"/>
                  <a:sym typeface="Calibri" pitchFamily="34" charset="0"/>
                </a:rPr>
                <a:t>  Species </a:t>
              </a:r>
              <a:r>
                <a:rPr lang="en-US" altLang="en-US" sz="1800" dirty="0">
                  <a:latin typeface="Calibri" pitchFamily="34" charset="0"/>
                  <a:sym typeface="Calibri" pitchFamily="34" charset="0"/>
                </a:rPr>
                <a:t>name information</a:t>
              </a:r>
            </a:p>
            <a:p>
              <a:pPr marL="1042873" lvl="2" defTabSz="1042873">
                <a:lnSpc>
                  <a:spcPct val="150000"/>
                </a:lnSpc>
                <a:spcBef>
                  <a:spcPts val="1255"/>
                </a:spcBef>
                <a:buSzPct val="100000"/>
                <a:defRPr/>
              </a:pPr>
              <a:r>
                <a:rPr lang="en-US" altLang="en-US" sz="1800" dirty="0" smtClean="0">
                  <a:latin typeface="Calibri" pitchFamily="34" charset="0"/>
                  <a:sym typeface="Calibri" pitchFamily="34" charset="0"/>
                </a:rPr>
                <a:t>  Dataset </a:t>
              </a:r>
              <a:r>
                <a:rPr lang="en-US" altLang="en-US" sz="1800" dirty="0">
                  <a:latin typeface="Calibri" pitchFamily="34" charset="0"/>
                  <a:sym typeface="Calibri" pitchFamily="34" charset="0"/>
                </a:rPr>
                <a:t>descriptions (metadata)</a:t>
              </a:r>
            </a:p>
            <a:p>
              <a:pPr defTabSz="1042873">
                <a:lnSpc>
                  <a:spcPct val="150000"/>
                </a:lnSpc>
                <a:spcBef>
                  <a:spcPts val="1141"/>
                </a:spcBef>
                <a:buSzPct val="100000"/>
                <a:defRPr/>
              </a:pPr>
              <a:endParaRPr lang="en-US" altLang="en-US" sz="1800" dirty="0">
                <a:latin typeface="Calibri" pitchFamily="34" charset="0"/>
                <a:sym typeface="Calibri" pitchFamily="34" charset="0"/>
              </a:endParaRPr>
            </a:p>
            <a:p>
              <a:pPr defTabSz="1042873">
                <a:lnSpc>
                  <a:spcPct val="150000"/>
                </a:lnSpc>
                <a:spcBef>
                  <a:spcPts val="1141"/>
                </a:spcBef>
                <a:buSzPct val="100000"/>
                <a:buFont typeface="Lucida Grande" charset="0"/>
                <a:buChar char="‣"/>
                <a:defRPr/>
              </a:pPr>
              <a:endParaRPr lang="en-US" altLang="en-US" sz="1800" dirty="0">
                <a:latin typeface="Calibri" pitchFamily="34" charset="0"/>
                <a:sym typeface="Calibri" pitchFamily="34" charset="0"/>
              </a:endParaRPr>
            </a:p>
          </p:txBody>
        </p:sp>
        <p:pic>
          <p:nvPicPr>
            <p:cNvPr id="9" name="Picture 3" descr="Specimen.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764606" y="2104711"/>
              <a:ext cx="576263" cy="365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taxon.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868682" y="2558864"/>
              <a:ext cx="436562"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descr="metadata.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15603" y="3044249"/>
              <a:ext cx="52705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Group 25"/>
          <p:cNvGrpSpPr/>
          <p:nvPr/>
        </p:nvGrpSpPr>
        <p:grpSpPr>
          <a:xfrm>
            <a:off x="5496751" y="1609946"/>
            <a:ext cx="4844854" cy="2541311"/>
            <a:chOff x="4726154" y="1590641"/>
            <a:chExt cx="4144714" cy="2304463"/>
          </a:xfrm>
        </p:grpSpPr>
        <p:sp>
          <p:nvSpPr>
            <p:cNvPr id="16" name="Rectangle 5"/>
            <p:cNvSpPr txBox="1">
              <a:spLocks noChangeArrowheads="1"/>
            </p:cNvSpPr>
            <p:nvPr/>
          </p:nvSpPr>
          <p:spPr bwMode="auto">
            <a:xfrm>
              <a:off x="4726154" y="1590641"/>
              <a:ext cx="4144714" cy="2304463"/>
            </a:xfrm>
            <a:prstGeom prst="rect">
              <a:avLst/>
            </a:prstGeom>
            <a:ln/>
          </p:spPr>
          <p:style>
            <a:lnRef idx="2">
              <a:schemeClr val="accent4"/>
            </a:lnRef>
            <a:fillRef idx="1">
              <a:schemeClr val="lt1"/>
            </a:fillRef>
            <a:effectRef idx="0">
              <a:schemeClr val="accent4"/>
            </a:effectRef>
            <a:fontRef idx="minor">
              <a:schemeClr val="dk1"/>
            </a:fontRef>
          </p:style>
          <p:txBody>
            <a:bodyPr lIns="50800" tIns="50800" rIns="166398" bIns="50800"/>
            <a:lstStyle>
              <a:lvl1pPr marL="382588" indent="-342900" eaLnBrk="0" hangingPunct="0">
                <a:defRPr sz="3400">
                  <a:solidFill>
                    <a:srgbClr val="000000"/>
                  </a:solidFill>
                  <a:latin typeface="Arial" pitchFamily="34" charset="0"/>
                  <a:ea typeface="ヒラギノ角ゴ ProN W3" charset="-128"/>
                  <a:sym typeface="Arial" pitchFamily="34" charset="0"/>
                </a:defRPr>
              </a:lvl1pPr>
              <a:lvl2pPr marL="742950" indent="-285750" eaLnBrk="0" hangingPunct="0">
                <a:defRPr sz="3400">
                  <a:solidFill>
                    <a:srgbClr val="000000"/>
                  </a:solidFill>
                  <a:latin typeface="Arial" pitchFamily="34" charset="0"/>
                  <a:ea typeface="ヒラギノ角ゴ ProN W3" charset="-128"/>
                  <a:sym typeface="Arial" pitchFamily="34" charset="0"/>
                </a:defRPr>
              </a:lvl2pPr>
              <a:lvl3pPr marL="1296988" indent="-342900" eaLnBrk="0" hangingPunct="0">
                <a:defRPr sz="3400">
                  <a:solidFill>
                    <a:srgbClr val="000000"/>
                  </a:solidFill>
                  <a:latin typeface="Arial" pitchFamily="34" charset="0"/>
                  <a:ea typeface="ヒラギノ角ゴ ProN W3" charset="-128"/>
                  <a:sym typeface="Arial" pitchFamily="34" charset="0"/>
                </a:defRPr>
              </a:lvl3pPr>
              <a:lvl4pPr marL="1754188" indent="-342900" eaLnBrk="0" hangingPunct="0">
                <a:defRPr sz="3400">
                  <a:solidFill>
                    <a:srgbClr val="000000"/>
                  </a:solidFill>
                  <a:latin typeface="Arial" pitchFamily="34" charset="0"/>
                  <a:ea typeface="ヒラギノ角ゴ ProN W3" charset="-128"/>
                  <a:sym typeface="Arial" pitchFamily="34" charset="0"/>
                </a:defRPr>
              </a:lvl4pPr>
              <a:lvl5pPr marL="2057400" indent="-228600" eaLnBrk="0" hangingPunct="0">
                <a:defRPr sz="3400">
                  <a:solidFill>
                    <a:srgbClr val="000000"/>
                  </a:solidFill>
                  <a:latin typeface="Arial" pitchFamily="34" charset="0"/>
                  <a:ea typeface="ヒラギノ角ゴ ProN W3" charset="-128"/>
                  <a:sym typeface="Arial" pitchFamily="34" charset="0"/>
                </a:defRPr>
              </a:lvl5pPr>
              <a:lvl6pPr marL="25146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6pPr>
              <a:lvl7pPr marL="29718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7pPr>
              <a:lvl8pPr marL="34290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8pPr>
              <a:lvl9pPr marL="38862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9pPr>
            </a:lstStyle>
            <a:p>
              <a:pPr marL="39688" indent="0" eaLnBrk="1" hangingPunct="1">
                <a:lnSpc>
                  <a:spcPct val="150000"/>
                </a:lnSpc>
                <a:spcBef>
                  <a:spcPts val="1255"/>
                </a:spcBef>
                <a:buSzPct val="100000"/>
              </a:pPr>
              <a:r>
                <a:rPr lang="en-US" altLang="en-US" sz="1800" dirty="0" smtClean="0">
                  <a:latin typeface="Calibri" pitchFamily="34" charset="0"/>
                  <a:sym typeface="Calibri" pitchFamily="34" charset="0"/>
                </a:rPr>
                <a:t>    The </a:t>
              </a:r>
              <a:r>
                <a:rPr lang="en-US" altLang="en-US" sz="1800" dirty="0">
                  <a:latin typeface="Calibri" pitchFamily="34" charset="0"/>
                  <a:sym typeface="Calibri" pitchFamily="34" charset="0"/>
                </a:rPr>
                <a:t>ability to register with GBIF</a:t>
              </a:r>
            </a:p>
            <a:p>
              <a:pPr lvl="2" eaLnBrk="1" hangingPunct="1">
                <a:buSzPct val="100000"/>
                <a:buFont typeface="Lucida Grande" charset="0"/>
                <a:buChar char="‣"/>
              </a:pPr>
              <a:r>
                <a:rPr lang="en-US" altLang="en-US" sz="1800" dirty="0">
                  <a:latin typeface="Calibri" pitchFamily="34" charset="0"/>
                  <a:sym typeface="Calibri" pitchFamily="34" charset="0"/>
                </a:rPr>
                <a:t>Technical contact information</a:t>
              </a:r>
            </a:p>
            <a:p>
              <a:pPr marL="1609574" lvl="3" indent="0" eaLnBrk="1" hangingPunct="1">
                <a:buSzPct val="100000"/>
              </a:pPr>
              <a:r>
                <a:rPr lang="en-US" altLang="en-US" sz="1800" dirty="0">
                  <a:latin typeface="Calibri" pitchFamily="34" charset="0"/>
                  <a:sym typeface="Calibri" pitchFamily="34" charset="0"/>
                </a:rPr>
                <a:t>E.g. Internet URLs</a:t>
              </a:r>
            </a:p>
            <a:p>
              <a:pPr lvl="3" eaLnBrk="1" hangingPunct="1">
                <a:buSzPct val="100000"/>
                <a:buFont typeface="Lucida Grande" charset="0"/>
                <a:buChar char="‣"/>
              </a:pPr>
              <a:endParaRPr lang="en-US" altLang="en-US" sz="1200" dirty="0">
                <a:latin typeface="Calibri" pitchFamily="34" charset="0"/>
                <a:sym typeface="Calibri" pitchFamily="34" charset="0"/>
              </a:endParaRPr>
            </a:p>
            <a:p>
              <a:pPr lvl="2" eaLnBrk="1" hangingPunct="1">
                <a:buSzPct val="100000"/>
                <a:buFont typeface="Lucida Grande" charset="0"/>
                <a:buChar char="‣"/>
              </a:pPr>
              <a:r>
                <a:rPr lang="en-US" altLang="en-US" sz="1800" dirty="0">
                  <a:latin typeface="Calibri" pitchFamily="34" charset="0"/>
                  <a:sym typeface="Calibri" pitchFamily="34" charset="0"/>
                </a:rPr>
                <a:t>Physical contact information</a:t>
              </a:r>
            </a:p>
            <a:p>
              <a:pPr marL="1609574" lvl="3" indent="0" eaLnBrk="1" hangingPunct="1">
                <a:buSzPct val="100000"/>
              </a:pPr>
              <a:r>
                <a:rPr lang="en-US" altLang="en-US" sz="1800" dirty="0">
                  <a:latin typeface="Calibri" pitchFamily="34" charset="0"/>
                  <a:sym typeface="Calibri" pitchFamily="34" charset="0"/>
                </a:rPr>
                <a:t>E.g. telephone details</a:t>
              </a:r>
            </a:p>
            <a:p>
              <a:pPr lvl="3" eaLnBrk="1" hangingPunct="1">
                <a:buSzPct val="100000"/>
                <a:buFont typeface="Lucida Grande" charset="0"/>
                <a:buChar char="‣"/>
              </a:pPr>
              <a:endParaRPr lang="en-US" altLang="en-US" sz="1100" dirty="0">
                <a:latin typeface="Calibri" pitchFamily="34" charset="0"/>
                <a:sym typeface="Calibri" pitchFamily="34" charset="0"/>
              </a:endParaRPr>
            </a:p>
            <a:p>
              <a:pPr lvl="2" eaLnBrk="1" hangingPunct="1">
                <a:buSzPct val="100000"/>
                <a:buFont typeface="Lucida Grande" charset="0"/>
                <a:buChar char="‣"/>
              </a:pPr>
              <a:r>
                <a:rPr lang="en-US" altLang="en-US" sz="1800" dirty="0">
                  <a:latin typeface="Calibri" pitchFamily="34" charset="0"/>
                  <a:sym typeface="Calibri" pitchFamily="34" charset="0"/>
                </a:rPr>
                <a:t>Institutional affiliations</a:t>
              </a:r>
            </a:p>
            <a:p>
              <a:pPr marL="1609574" lvl="3" indent="0" eaLnBrk="1" hangingPunct="1">
                <a:buSzPct val="100000"/>
              </a:pPr>
              <a:r>
                <a:rPr lang="en-US" altLang="en-US" sz="1800" dirty="0">
                  <a:latin typeface="Calibri" pitchFamily="34" charset="0"/>
                  <a:sym typeface="Calibri" pitchFamily="34" charset="0"/>
                </a:rPr>
                <a:t>Accurate attribution</a:t>
              </a:r>
            </a:p>
            <a:p>
              <a:pPr eaLnBrk="1" hangingPunct="1">
                <a:lnSpc>
                  <a:spcPct val="150000"/>
                </a:lnSpc>
                <a:spcBef>
                  <a:spcPts val="1141"/>
                </a:spcBef>
                <a:buSzPct val="100000"/>
              </a:pPr>
              <a:endParaRPr lang="en-US" altLang="en-US" sz="4300" dirty="0">
                <a:solidFill>
                  <a:schemeClr val="tx1"/>
                </a:solidFill>
                <a:latin typeface="Calibri" pitchFamily="34" charset="0"/>
                <a:sym typeface="Calibri" pitchFamily="34" charset="0"/>
              </a:endParaRPr>
            </a:p>
            <a:p>
              <a:pPr eaLnBrk="1" hangingPunct="1">
                <a:lnSpc>
                  <a:spcPct val="150000"/>
                </a:lnSpc>
                <a:spcBef>
                  <a:spcPts val="1141"/>
                </a:spcBef>
                <a:buSzPct val="100000"/>
                <a:buFont typeface="Lucida Grande" charset="0"/>
                <a:buChar char="‣"/>
              </a:pPr>
              <a:endParaRPr lang="en-US" altLang="en-US" sz="4300" dirty="0">
                <a:solidFill>
                  <a:schemeClr val="tx1"/>
                </a:solidFill>
                <a:latin typeface="Calibri" pitchFamily="34" charset="0"/>
                <a:sym typeface="Calibri" pitchFamily="34" charset="0"/>
              </a:endParaRPr>
            </a:p>
          </p:txBody>
        </p:sp>
        <p:pic>
          <p:nvPicPr>
            <p:cNvPr id="17" name="Picture 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199614" y="2024712"/>
              <a:ext cx="540657" cy="54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8"/>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18644" y="2624440"/>
              <a:ext cx="454023" cy="454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0"/>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215135" y="3228267"/>
              <a:ext cx="505032" cy="505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AutoShape 2" descr="https://cdn1.iconfinder.com/data/icons/database/PNG/512/Database_1.png"/>
          <p:cNvSpPr>
            <a:spLocks noChangeAspect="1" noChangeArrowheads="1"/>
          </p:cNvSpPr>
          <p:nvPr/>
        </p:nvSpPr>
        <p:spPr bwMode="auto">
          <a:xfrm>
            <a:off x="181855" y="-2578722"/>
            <a:ext cx="5700607" cy="537802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4287" tIns="52144" rIns="104287" bIns="52144" numCol="1" anchor="t" anchorCtr="0" compatLnSpc="1">
            <a:prstTxWarp prst="textNoShape">
              <a:avLst/>
            </a:prstTxWarp>
          </a:bodyPr>
          <a:lstStyle/>
          <a:p>
            <a:endParaRPr lang="en-US"/>
          </a:p>
        </p:txBody>
      </p:sp>
      <p:grpSp>
        <p:nvGrpSpPr>
          <p:cNvPr id="28" name="Group 27"/>
          <p:cNvGrpSpPr/>
          <p:nvPr/>
        </p:nvGrpSpPr>
        <p:grpSpPr>
          <a:xfrm>
            <a:off x="458091" y="4321506"/>
            <a:ext cx="4854998" cy="2344156"/>
            <a:chOff x="415641" y="4049486"/>
            <a:chExt cx="4153392" cy="2125683"/>
          </a:xfrm>
        </p:grpSpPr>
        <p:sp>
          <p:nvSpPr>
            <p:cNvPr id="20" name="Rectangle 5"/>
            <p:cNvSpPr txBox="1">
              <a:spLocks noChangeArrowheads="1"/>
            </p:cNvSpPr>
            <p:nvPr/>
          </p:nvSpPr>
          <p:spPr bwMode="auto">
            <a:xfrm>
              <a:off x="415641" y="4049486"/>
              <a:ext cx="4153392" cy="2125683"/>
            </a:xfrm>
            <a:prstGeom prst="rect">
              <a:avLst/>
            </a:prstGeom>
            <a:ln/>
          </p:spPr>
          <p:style>
            <a:lnRef idx="2">
              <a:schemeClr val="accent1"/>
            </a:lnRef>
            <a:fillRef idx="1">
              <a:schemeClr val="lt1"/>
            </a:fillRef>
            <a:effectRef idx="0">
              <a:schemeClr val="accent1"/>
            </a:effectRef>
            <a:fontRef idx="minor">
              <a:schemeClr val="dk1"/>
            </a:fontRef>
          </p:style>
          <p:txBody>
            <a:bodyPr lIns="50800" tIns="50800" rIns="166398" bIns="50800"/>
            <a:lstStyle>
              <a:lvl1pPr marL="382588" indent="-342900" eaLnBrk="0" hangingPunct="0">
                <a:defRPr sz="3400">
                  <a:solidFill>
                    <a:srgbClr val="000000"/>
                  </a:solidFill>
                  <a:latin typeface="Arial" pitchFamily="34" charset="0"/>
                  <a:ea typeface="ヒラギノ角ゴ ProN W3" charset="-128"/>
                  <a:sym typeface="Arial" pitchFamily="34" charset="0"/>
                </a:defRPr>
              </a:lvl1pPr>
              <a:lvl2pPr marL="839788" indent="-342900" eaLnBrk="0" hangingPunct="0">
                <a:defRPr sz="3400">
                  <a:solidFill>
                    <a:srgbClr val="000000"/>
                  </a:solidFill>
                  <a:latin typeface="Arial" pitchFamily="34" charset="0"/>
                  <a:ea typeface="ヒラギノ角ゴ ProN W3" charset="-128"/>
                  <a:sym typeface="Arial" pitchFamily="34" charset="0"/>
                </a:defRPr>
              </a:lvl2pPr>
              <a:lvl3pPr marL="1143000" indent="-228600" eaLnBrk="0" hangingPunct="0">
                <a:defRPr sz="3400">
                  <a:solidFill>
                    <a:srgbClr val="000000"/>
                  </a:solidFill>
                  <a:latin typeface="Arial" pitchFamily="34" charset="0"/>
                  <a:ea typeface="ヒラギノ角ゴ ProN W3" charset="-128"/>
                  <a:sym typeface="Arial" pitchFamily="34" charset="0"/>
                </a:defRPr>
              </a:lvl3pPr>
              <a:lvl4pPr marL="1600200" indent="-228600" eaLnBrk="0" hangingPunct="0">
                <a:defRPr sz="3400">
                  <a:solidFill>
                    <a:srgbClr val="000000"/>
                  </a:solidFill>
                  <a:latin typeface="Arial" pitchFamily="34" charset="0"/>
                  <a:ea typeface="ヒラギノ角ゴ ProN W3" charset="-128"/>
                  <a:sym typeface="Arial" pitchFamily="34" charset="0"/>
                </a:defRPr>
              </a:lvl4pPr>
              <a:lvl5pPr marL="2057400" indent="-228600" eaLnBrk="0" hangingPunct="0">
                <a:defRPr sz="3400">
                  <a:solidFill>
                    <a:srgbClr val="000000"/>
                  </a:solidFill>
                  <a:latin typeface="Arial" pitchFamily="34" charset="0"/>
                  <a:ea typeface="ヒラギノ角ゴ ProN W3" charset="-128"/>
                  <a:sym typeface="Arial" pitchFamily="34" charset="0"/>
                </a:defRPr>
              </a:lvl5pPr>
              <a:lvl6pPr marL="25146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6pPr>
              <a:lvl7pPr marL="29718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7pPr>
              <a:lvl8pPr marL="34290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8pPr>
              <a:lvl9pPr marL="38862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9pPr>
            </a:lstStyle>
            <a:p>
              <a:pPr marL="45264" indent="0" eaLnBrk="1" hangingPunct="1">
                <a:lnSpc>
                  <a:spcPct val="150000"/>
                </a:lnSpc>
                <a:spcBef>
                  <a:spcPts val="1255"/>
                </a:spcBef>
                <a:buSzPct val="100000"/>
              </a:pPr>
              <a:r>
                <a:rPr lang="en-US" altLang="en-US" sz="1800" dirty="0" smtClean="0">
                  <a:latin typeface="Calibri" pitchFamily="34" charset="0"/>
                  <a:sym typeface="Calibri" pitchFamily="34" charset="0"/>
                </a:rPr>
                <a:t>  Connect </a:t>
              </a:r>
              <a:endParaRPr lang="en-US" altLang="en-US" sz="1800" dirty="0">
                <a:latin typeface="Calibri" pitchFamily="34" charset="0"/>
                <a:sym typeface="Calibri" pitchFamily="34" charset="0"/>
              </a:endParaRPr>
            </a:p>
            <a:p>
              <a:pPr marL="914400" lvl="2" indent="0" eaLnBrk="1" hangingPunct="1">
                <a:spcAft>
                  <a:spcPts val="684"/>
                </a:spcAft>
                <a:buSzPct val="100000"/>
              </a:pPr>
              <a:r>
                <a:rPr lang="en-US" altLang="en-US" sz="1800" dirty="0">
                  <a:latin typeface="Calibri" pitchFamily="34" charset="0"/>
                  <a:sym typeface="Calibri" pitchFamily="34" charset="0"/>
                </a:rPr>
                <a:t>Databases</a:t>
              </a:r>
            </a:p>
            <a:p>
              <a:pPr lvl="2" eaLnBrk="1" hangingPunct="1">
                <a:spcAft>
                  <a:spcPts val="684"/>
                </a:spcAft>
                <a:buSzPct val="100000"/>
                <a:buFont typeface="Lucida Grande" charset="0"/>
                <a:buChar char="‣"/>
              </a:pPr>
              <a:endParaRPr lang="en-US" altLang="en-US" sz="1600" dirty="0">
                <a:latin typeface="Calibri" pitchFamily="34" charset="0"/>
                <a:sym typeface="Calibri" pitchFamily="34" charset="0"/>
              </a:endParaRPr>
            </a:p>
            <a:p>
              <a:pPr marL="914400" lvl="2" indent="0" eaLnBrk="1" hangingPunct="1">
                <a:spcAft>
                  <a:spcPts val="684"/>
                </a:spcAft>
                <a:buSzPct val="100000"/>
              </a:pPr>
              <a:r>
                <a:rPr lang="en-US" altLang="en-US" sz="1800" dirty="0">
                  <a:latin typeface="Calibri" pitchFamily="34" charset="0"/>
                  <a:sym typeface="Calibri" pitchFamily="34" charset="0"/>
                </a:rPr>
                <a:t>Upload text </a:t>
              </a:r>
              <a:r>
                <a:rPr lang="en-US" altLang="en-US" sz="1800" dirty="0" smtClean="0">
                  <a:latin typeface="Calibri" pitchFamily="34" charset="0"/>
                  <a:sym typeface="Calibri" pitchFamily="34" charset="0"/>
                </a:rPr>
                <a:t>files</a:t>
              </a:r>
            </a:p>
            <a:p>
              <a:pPr marL="914400" lvl="2" indent="0" eaLnBrk="1" hangingPunct="1">
                <a:spcAft>
                  <a:spcPts val="684"/>
                </a:spcAft>
                <a:buSzPct val="100000"/>
              </a:pPr>
              <a:r>
                <a:rPr lang="en-US" altLang="en-US" sz="1800" dirty="0" smtClean="0">
                  <a:latin typeface="Calibri" pitchFamily="34" charset="0"/>
                  <a:sym typeface="Calibri" pitchFamily="34" charset="0"/>
                </a:rPr>
                <a:t>Lower </a:t>
              </a:r>
              <a:r>
                <a:rPr lang="en-US" altLang="en-US" sz="1800" dirty="0">
                  <a:latin typeface="Calibri" pitchFamily="34" charset="0"/>
                  <a:sym typeface="Calibri" pitchFamily="34" charset="0"/>
                </a:rPr>
                <a:t>the technical threshold for participation</a:t>
              </a:r>
            </a:p>
            <a:p>
              <a:pPr eaLnBrk="1" hangingPunct="1">
                <a:lnSpc>
                  <a:spcPct val="150000"/>
                </a:lnSpc>
                <a:spcBef>
                  <a:spcPts val="1141"/>
                </a:spcBef>
                <a:buSzPct val="100000"/>
                <a:buFont typeface="Lucida Grande" charset="0"/>
                <a:buChar char="‣"/>
              </a:pPr>
              <a:endParaRPr lang="en-US" altLang="en-US" sz="4300" dirty="0">
                <a:solidFill>
                  <a:schemeClr val="tx1"/>
                </a:solidFill>
                <a:latin typeface="Calibri" pitchFamily="34" charset="0"/>
                <a:sym typeface="Calibri" pitchFamily="34" charset="0"/>
              </a:endParaRPr>
            </a:p>
          </p:txBody>
        </p:sp>
        <p:pic>
          <p:nvPicPr>
            <p:cNvPr id="22" name="Picture 7" descr="https://cdn1.iconfinder.com/data/icons/database/PNG/512/Database_1.pn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12339" y="4406102"/>
              <a:ext cx="513574" cy="51357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spreadsheet.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29711" y="5072995"/>
              <a:ext cx="471336" cy="471336"/>
            </a:xfrm>
            <a:prstGeom prst="rect">
              <a:avLst/>
            </a:prstGeom>
          </p:spPr>
        </p:pic>
      </p:grpSp>
      <p:grpSp>
        <p:nvGrpSpPr>
          <p:cNvPr id="29" name="Group 28"/>
          <p:cNvGrpSpPr/>
          <p:nvPr/>
        </p:nvGrpSpPr>
        <p:grpSpPr>
          <a:xfrm>
            <a:off x="5496753" y="4321506"/>
            <a:ext cx="4844854" cy="2344156"/>
            <a:chOff x="4726155" y="4049486"/>
            <a:chExt cx="4144714" cy="2125683"/>
          </a:xfrm>
        </p:grpSpPr>
        <p:sp>
          <p:nvSpPr>
            <p:cNvPr id="24" name="Rectangle 5"/>
            <p:cNvSpPr txBox="1">
              <a:spLocks noChangeArrowheads="1"/>
            </p:cNvSpPr>
            <p:nvPr/>
          </p:nvSpPr>
          <p:spPr bwMode="auto">
            <a:xfrm>
              <a:off x="4726155" y="4049486"/>
              <a:ext cx="4144714" cy="2125683"/>
            </a:xfrm>
            <a:prstGeom prst="rect">
              <a:avLst/>
            </a:prstGeom>
            <a:ln/>
          </p:spPr>
          <p:style>
            <a:lnRef idx="2">
              <a:schemeClr val="accent6"/>
            </a:lnRef>
            <a:fillRef idx="1">
              <a:schemeClr val="lt1"/>
            </a:fillRef>
            <a:effectRef idx="0">
              <a:schemeClr val="accent6"/>
            </a:effectRef>
            <a:fontRef idx="minor">
              <a:schemeClr val="dk1"/>
            </a:fontRef>
          </p:style>
          <p:txBody>
            <a:bodyPr lIns="50800" tIns="50800" rIns="166398" bIns="50800"/>
            <a:lstStyle>
              <a:lvl1pPr marL="382588" indent="-342900" eaLnBrk="0" hangingPunct="0">
                <a:defRPr sz="3400">
                  <a:solidFill>
                    <a:srgbClr val="000000"/>
                  </a:solidFill>
                  <a:latin typeface="Arial" pitchFamily="34" charset="0"/>
                  <a:ea typeface="ヒラギノ角ゴ ProN W3" charset="-128"/>
                  <a:sym typeface="Arial" pitchFamily="34" charset="0"/>
                </a:defRPr>
              </a:lvl1pPr>
              <a:lvl2pPr marL="742950" indent="-285750" eaLnBrk="0" hangingPunct="0">
                <a:defRPr sz="3400">
                  <a:solidFill>
                    <a:srgbClr val="000000"/>
                  </a:solidFill>
                  <a:latin typeface="Arial" pitchFamily="34" charset="0"/>
                  <a:ea typeface="ヒラギノ角ゴ ProN W3" charset="-128"/>
                  <a:sym typeface="Arial" pitchFamily="34" charset="0"/>
                </a:defRPr>
              </a:lvl2pPr>
              <a:lvl3pPr marL="1143000" indent="-228600" eaLnBrk="0" hangingPunct="0">
                <a:defRPr sz="3400">
                  <a:solidFill>
                    <a:srgbClr val="000000"/>
                  </a:solidFill>
                  <a:latin typeface="Arial" pitchFamily="34" charset="0"/>
                  <a:ea typeface="ヒラギノ角ゴ ProN W3" charset="-128"/>
                  <a:sym typeface="Arial" pitchFamily="34" charset="0"/>
                </a:defRPr>
              </a:lvl3pPr>
              <a:lvl4pPr marL="1600200" indent="-228600" eaLnBrk="0" hangingPunct="0">
                <a:defRPr sz="3400">
                  <a:solidFill>
                    <a:srgbClr val="000000"/>
                  </a:solidFill>
                  <a:latin typeface="Arial" pitchFamily="34" charset="0"/>
                  <a:ea typeface="ヒラギノ角ゴ ProN W3" charset="-128"/>
                  <a:sym typeface="Arial" pitchFamily="34" charset="0"/>
                </a:defRPr>
              </a:lvl4pPr>
              <a:lvl5pPr marL="2057400" indent="-228600" eaLnBrk="0" hangingPunct="0">
                <a:defRPr sz="3400">
                  <a:solidFill>
                    <a:srgbClr val="000000"/>
                  </a:solidFill>
                  <a:latin typeface="Arial" pitchFamily="34" charset="0"/>
                  <a:ea typeface="ヒラギノ角ゴ ProN W3" charset="-128"/>
                  <a:sym typeface="Arial" pitchFamily="34" charset="0"/>
                </a:defRPr>
              </a:lvl5pPr>
              <a:lvl6pPr marL="25146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6pPr>
              <a:lvl7pPr marL="29718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7pPr>
              <a:lvl8pPr marL="34290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8pPr>
              <a:lvl9pPr marL="3886200" indent="-228600" eaLnBrk="0" fontAlgn="base" hangingPunct="0">
                <a:spcBef>
                  <a:spcPct val="0"/>
                </a:spcBef>
                <a:spcAft>
                  <a:spcPct val="0"/>
                </a:spcAft>
                <a:defRPr sz="3400">
                  <a:solidFill>
                    <a:srgbClr val="000000"/>
                  </a:solidFill>
                  <a:latin typeface="Arial" pitchFamily="34" charset="0"/>
                  <a:ea typeface="ヒラギノ角ゴ ProN W3" charset="-128"/>
                  <a:sym typeface="Arial" pitchFamily="34" charset="0"/>
                </a:defRPr>
              </a:lvl9pPr>
            </a:lstStyle>
            <a:p>
              <a:pPr lvl="2" eaLnBrk="1" hangingPunct="1">
                <a:spcBef>
                  <a:spcPts val="1255"/>
                </a:spcBef>
                <a:buSzPct val="100000"/>
                <a:buFont typeface="Lucida Grande" charset="0"/>
                <a:buChar char="‣"/>
              </a:pPr>
              <a:endParaRPr lang="en-US" altLang="en-US" sz="600" dirty="0">
                <a:latin typeface="Calibri" pitchFamily="34" charset="0"/>
                <a:sym typeface="Calibri" pitchFamily="34" charset="0"/>
              </a:endParaRPr>
            </a:p>
            <a:p>
              <a:pPr marL="914400" lvl="2" indent="0" eaLnBrk="1" hangingPunct="1">
                <a:spcBef>
                  <a:spcPts val="1255"/>
                </a:spcBef>
                <a:buSzPct val="100000"/>
              </a:pPr>
              <a:r>
                <a:rPr lang="en-US" altLang="en-US" sz="1800" dirty="0" smtClean="0">
                  <a:latin typeface="Calibri" pitchFamily="34" charset="0"/>
                  <a:sym typeface="Calibri" pitchFamily="34" charset="0"/>
                </a:rPr>
                <a:t>Flexibility </a:t>
              </a:r>
              <a:r>
                <a:rPr lang="en-US" altLang="en-US" sz="1800" dirty="0">
                  <a:latin typeface="Calibri" pitchFamily="34" charset="0"/>
                  <a:sym typeface="Calibri" pitchFamily="34" charset="0"/>
                </a:rPr>
                <a:t>to accommodate data extensions</a:t>
              </a:r>
            </a:p>
            <a:p>
              <a:pPr marL="914400" lvl="2" indent="0" eaLnBrk="1" hangingPunct="1">
                <a:spcBef>
                  <a:spcPts val="1255"/>
                </a:spcBef>
                <a:buSzPct val="100000"/>
              </a:pPr>
              <a:r>
                <a:rPr lang="en-US" altLang="en-US" sz="1800" dirty="0" smtClean="0">
                  <a:latin typeface="Calibri" pitchFamily="34" charset="0"/>
                  <a:sym typeface="Calibri" pitchFamily="34" charset="0"/>
                </a:rPr>
                <a:t>Support </a:t>
              </a:r>
              <a:r>
                <a:rPr lang="en-US" altLang="en-US" sz="1800" dirty="0">
                  <a:latin typeface="Calibri" pitchFamily="34" charset="0"/>
                  <a:sym typeface="Calibri" pitchFamily="34" charset="0"/>
                </a:rPr>
                <a:t>efficient and simple transfer of content</a:t>
              </a:r>
            </a:p>
            <a:p>
              <a:pPr marL="914400" lvl="2" indent="0" eaLnBrk="1" hangingPunct="1">
                <a:spcBef>
                  <a:spcPts val="1255"/>
                </a:spcBef>
                <a:buSzPct val="100000"/>
              </a:pPr>
              <a:r>
                <a:rPr lang="en-US" altLang="en-US" sz="1800" dirty="0" smtClean="0">
                  <a:latin typeface="Calibri" pitchFamily="34" charset="0"/>
                  <a:sym typeface="Calibri" pitchFamily="34" charset="0"/>
                </a:rPr>
                <a:t>An </a:t>
              </a:r>
              <a:r>
                <a:rPr lang="en-US" altLang="en-US" sz="1800" dirty="0">
                  <a:latin typeface="Calibri" pitchFamily="34" charset="0"/>
                  <a:sym typeface="Calibri" pitchFamily="34" charset="0"/>
                </a:rPr>
                <a:t>open source project</a:t>
              </a:r>
            </a:p>
          </p:txBody>
        </p:sp>
        <p:pic>
          <p:nvPicPr>
            <p:cNvPr id="25" name="Picture 5"/>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891345" y="5480082"/>
              <a:ext cx="562413" cy="48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http://www.wpclipart.com/weather/weather_icons/weather_icons_3/lightning_weather_icon.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064696" y="4907670"/>
              <a:ext cx="245851" cy="409751"/>
            </a:xfrm>
            <a:prstGeom prst="rect">
              <a:avLst/>
            </a:prstGeom>
            <a:noFill/>
            <a:extLst>
              <a:ext uri="{909E8E84-426E-40dd-AFC4-6F175D3DCCD1}">
                <a14:hiddenFill xmlns:a14="http://schemas.microsoft.com/office/drawing/2010/main">
                  <a:solidFill>
                    <a:srgbClr val="FFFFFF"/>
                  </a:solidFill>
                </a14:hiddenFill>
              </a:ext>
            </a:extLst>
          </p:spPr>
        </p:pic>
        <p:sp>
          <p:nvSpPr>
            <p:cNvPr id="27" name="5-Point Star 26"/>
            <p:cNvSpPr/>
            <p:nvPr/>
          </p:nvSpPr>
          <p:spPr bwMode="auto">
            <a:xfrm rot="2055609">
              <a:off x="4980488" y="4248705"/>
              <a:ext cx="478061" cy="419267"/>
            </a:xfrm>
            <a:prstGeom prst="star5">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82945" tIns="41473" rIns="82945" bIns="41473" numCol="1" rtlCol="0" anchor="t" anchorCtr="0" compatLnSpc="1">
              <a:prstTxWarp prst="textNoShape">
                <a:avLst/>
              </a:prstTxWarp>
            </a:bodyPr>
            <a:lstStyle/>
            <a:p>
              <a:pPr defTabSz="472995" hangingPunct="0">
                <a:lnSpc>
                  <a:spcPct val="93000"/>
                </a:lnSpc>
                <a:buClr>
                  <a:srgbClr val="000000"/>
                </a:buClr>
                <a:buSzPct val="100000"/>
              </a:pPr>
              <a:endParaRPr lang="en-GB" sz="1800" dirty="0">
                <a:ea typeface="SimSun" charset="-122"/>
              </a:endParaRPr>
            </a:p>
          </p:txBody>
        </p:sp>
      </p:grpSp>
      <p:sp>
        <p:nvSpPr>
          <p:cNvPr id="4" name="Rectangle 3"/>
          <p:cNvSpPr/>
          <p:nvPr/>
        </p:nvSpPr>
        <p:spPr>
          <a:xfrm>
            <a:off x="4994093" y="7090172"/>
            <a:ext cx="5343525" cy="338554"/>
          </a:xfrm>
          <a:prstGeom prst="rect">
            <a:avLst/>
          </a:prstGeom>
        </p:spPr>
        <p:txBody>
          <a:bodyPr>
            <a:spAutoFit/>
          </a:bodyPr>
          <a:lstStyle/>
          <a:p>
            <a:r>
              <a:rPr lang="en-US" sz="1600" dirty="0"/>
              <a:t>Slide source: GBIF GB23 Nodes training &amp; iDigBio, Florida 2015</a:t>
            </a:r>
          </a:p>
        </p:txBody>
      </p:sp>
    </p:spTree>
    <p:extLst>
      <p:ext uri="{BB962C8B-B14F-4D97-AF65-F5344CB8AC3E}">
        <p14:creationId xmlns:p14="http://schemas.microsoft.com/office/powerpoint/2010/main" val="419674545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Darwin Core Archive - Star schema</a:t>
            </a:r>
            <a:endParaRPr lang="en-US" dirty="0"/>
          </a:p>
        </p:txBody>
      </p:sp>
      <p:sp>
        <p:nvSpPr>
          <p:cNvPr id="4" name="Text Placeholder 3"/>
          <p:cNvSpPr>
            <a:spLocks noGrp="1"/>
          </p:cNvSpPr>
          <p:nvPr>
            <p:ph type="body" sz="quarter" idx="10"/>
          </p:nvPr>
        </p:nvSpPr>
        <p:spPr/>
        <p:txBody>
          <a:bodyPr/>
          <a:lstStyle/>
          <a:p>
            <a:r>
              <a:rPr lang="en-US" dirty="0"/>
              <a:t>Slide source: GBIF GB23 Nodes training &amp; iDigBio, Florida 2015</a:t>
            </a:r>
          </a:p>
        </p:txBody>
      </p:sp>
      <p:grpSp>
        <p:nvGrpSpPr>
          <p:cNvPr id="5" name="Group 4"/>
          <p:cNvGrpSpPr/>
          <p:nvPr/>
        </p:nvGrpSpPr>
        <p:grpSpPr>
          <a:xfrm>
            <a:off x="536698" y="752373"/>
            <a:ext cx="9877218" cy="6100282"/>
            <a:chOff x="746720" y="1180333"/>
            <a:chExt cx="8449840" cy="5531742"/>
          </a:xfrm>
        </p:grpSpPr>
        <p:sp>
          <p:nvSpPr>
            <p:cNvPr id="6" name="Rectangle 5"/>
            <p:cNvSpPr/>
            <p:nvPr/>
          </p:nvSpPr>
          <p:spPr>
            <a:xfrm>
              <a:off x="4615867" y="4893612"/>
              <a:ext cx="616278" cy="376774"/>
            </a:xfrm>
            <a:prstGeom prst="rect">
              <a:avLst/>
            </a:prstGeom>
          </p:spPr>
          <p:txBody>
            <a:bodyPr wrap="none">
              <a:spAutoFit/>
            </a:bodyPr>
            <a:lstStyle/>
            <a:p>
              <a:r>
                <a:rPr lang="en-GB" kern="0" dirty="0" smtClean="0">
                  <a:solidFill>
                    <a:schemeClr val="accent2">
                      <a:lumMod val="75000"/>
                    </a:schemeClr>
                  </a:solidFill>
                </a:rPr>
                <a:t>Ext 2</a:t>
              </a:r>
              <a:endParaRPr lang="en-GB" dirty="0">
                <a:solidFill>
                  <a:schemeClr val="accent2">
                    <a:lumMod val="75000"/>
                  </a:schemeClr>
                </a:solidFill>
              </a:endParaRPr>
            </a:p>
          </p:txBody>
        </p:sp>
        <p:cxnSp>
          <p:nvCxnSpPr>
            <p:cNvPr id="7" name="Straight Connector 6"/>
            <p:cNvCxnSpPr/>
            <p:nvPr/>
          </p:nvCxnSpPr>
          <p:spPr>
            <a:xfrm flipH="1">
              <a:off x="1612877" y="3918252"/>
              <a:ext cx="1129408" cy="739916"/>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flipV="1">
              <a:off x="3171743" y="3801156"/>
              <a:ext cx="1634081" cy="58562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2973779" y="4160569"/>
              <a:ext cx="0" cy="147170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3125443" y="2457391"/>
              <a:ext cx="809034" cy="111755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flipV="1">
              <a:off x="1923955" y="2457391"/>
              <a:ext cx="818330" cy="991878"/>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12" name="5-Point Star 11"/>
            <p:cNvSpPr/>
            <p:nvPr/>
          </p:nvSpPr>
          <p:spPr bwMode="auto">
            <a:xfrm rot="2055609">
              <a:off x="1000530" y="1859866"/>
              <a:ext cx="4245637" cy="3723488"/>
            </a:xfrm>
            <a:prstGeom prst="star5">
              <a:avLst/>
            </a:prstGeom>
            <a:solidFill>
              <a:schemeClr val="accent1">
                <a:lumMod val="20000"/>
                <a:lumOff val="80000"/>
                <a:alpha val="50000"/>
              </a:schemeClr>
            </a:solidFill>
            <a:ln w="9525" cap="flat" cmpd="sng" algn="ctr">
              <a:noFill/>
              <a:prstDash val="solid"/>
              <a:round/>
              <a:headEnd type="none" w="med" len="med"/>
              <a:tailEnd type="none" w="med" len="med"/>
            </a:ln>
            <a:effectLst/>
          </p:spPr>
          <p:txBody>
            <a:bodyPr vert="horz" wrap="square" lIns="82945" tIns="41473" rIns="82945" bIns="41473" numCol="1" rtlCol="0" anchor="t" anchorCtr="0" compatLnSpc="1">
              <a:prstTxWarp prst="textNoShape">
                <a:avLst/>
              </a:prstTxWarp>
            </a:bodyPr>
            <a:lstStyle/>
            <a:p>
              <a:pPr defTabSz="472995" hangingPunct="0">
                <a:lnSpc>
                  <a:spcPct val="93000"/>
                </a:lnSpc>
                <a:buClr>
                  <a:srgbClr val="000000"/>
                </a:buClr>
                <a:buSzPct val="100000"/>
              </a:pPr>
              <a:endParaRPr lang="en-GB" sz="1800" dirty="0">
                <a:ea typeface="SimSun" charset="-122"/>
              </a:endParaRPr>
            </a:p>
          </p:txBody>
        </p:sp>
        <p:pic>
          <p:nvPicPr>
            <p:cNvPr id="13" name="Picture 12" descr="spreadsheet.png"/>
            <p:cNvPicPr>
              <a:picLocks noChangeAspect="1"/>
            </p:cNvPicPr>
            <p:nvPr/>
          </p:nvPicPr>
          <p:blipFill>
            <a:blip r:embed="rId3"/>
            <a:stretch>
              <a:fillRect/>
            </a:stretch>
          </p:blipFill>
          <p:spPr>
            <a:xfrm>
              <a:off x="1125197" y="1660996"/>
              <a:ext cx="975360" cy="975360"/>
            </a:xfrm>
            <a:prstGeom prst="rect">
              <a:avLst/>
            </a:prstGeom>
          </p:spPr>
        </p:pic>
        <p:pic>
          <p:nvPicPr>
            <p:cNvPr id="14" name="Picture 13" descr="text_xml.png"/>
            <p:cNvPicPr>
              <a:picLocks noChangeAspect="1"/>
            </p:cNvPicPr>
            <p:nvPr/>
          </p:nvPicPr>
          <p:blipFill>
            <a:blip r:embed="rId4"/>
            <a:stretch>
              <a:fillRect/>
            </a:stretch>
          </p:blipFill>
          <p:spPr>
            <a:xfrm>
              <a:off x="6155170" y="2148676"/>
              <a:ext cx="1300593" cy="1300593"/>
            </a:xfrm>
            <a:prstGeom prst="rect">
              <a:avLst/>
            </a:prstGeom>
          </p:spPr>
        </p:pic>
        <p:pic>
          <p:nvPicPr>
            <p:cNvPr id="15" name="Picture 14" descr="spreadsheet.png"/>
            <p:cNvPicPr>
              <a:picLocks noChangeAspect="1"/>
            </p:cNvPicPr>
            <p:nvPr/>
          </p:nvPicPr>
          <p:blipFill>
            <a:blip r:embed="rId3"/>
            <a:stretch>
              <a:fillRect/>
            </a:stretch>
          </p:blipFill>
          <p:spPr>
            <a:xfrm>
              <a:off x="2468341" y="5395402"/>
              <a:ext cx="975360" cy="975360"/>
            </a:xfrm>
            <a:prstGeom prst="rect">
              <a:avLst/>
            </a:prstGeom>
          </p:spPr>
        </p:pic>
        <p:pic>
          <p:nvPicPr>
            <p:cNvPr id="16" name="Picture 15" descr="spreadsheet.png"/>
            <p:cNvPicPr>
              <a:picLocks noChangeAspect="1"/>
            </p:cNvPicPr>
            <p:nvPr/>
          </p:nvPicPr>
          <p:blipFill>
            <a:blip r:embed="rId3"/>
            <a:stretch>
              <a:fillRect/>
            </a:stretch>
          </p:blipFill>
          <p:spPr>
            <a:xfrm>
              <a:off x="3778981" y="1660996"/>
              <a:ext cx="975360" cy="975360"/>
            </a:xfrm>
            <a:prstGeom prst="rect">
              <a:avLst/>
            </a:prstGeom>
          </p:spPr>
        </p:pic>
        <p:pic>
          <p:nvPicPr>
            <p:cNvPr id="17" name="Picture 16" descr="spreadsheet.png"/>
            <p:cNvPicPr>
              <a:picLocks noChangeAspect="1"/>
            </p:cNvPicPr>
            <p:nvPr/>
          </p:nvPicPr>
          <p:blipFill>
            <a:blip r:embed="rId3"/>
            <a:stretch>
              <a:fillRect/>
            </a:stretch>
          </p:blipFill>
          <p:spPr>
            <a:xfrm>
              <a:off x="2468341" y="3314952"/>
              <a:ext cx="975360" cy="975360"/>
            </a:xfrm>
            <a:prstGeom prst="rect">
              <a:avLst/>
            </a:prstGeom>
          </p:spPr>
        </p:pic>
        <p:sp>
          <p:nvSpPr>
            <p:cNvPr id="18" name="Rectangle 17"/>
            <p:cNvSpPr/>
            <p:nvPr/>
          </p:nvSpPr>
          <p:spPr>
            <a:xfrm>
              <a:off x="2586841" y="4386776"/>
              <a:ext cx="597267" cy="376774"/>
            </a:xfrm>
            <a:prstGeom prst="rect">
              <a:avLst/>
            </a:prstGeom>
          </p:spPr>
          <p:txBody>
            <a:bodyPr wrap="none">
              <a:spAutoFit/>
            </a:bodyPr>
            <a:lstStyle/>
            <a:p>
              <a:r>
                <a:rPr lang="en-GB" kern="0" dirty="0" smtClean="0">
                  <a:solidFill>
                    <a:schemeClr val="accent2">
                      <a:lumMod val="75000"/>
                    </a:schemeClr>
                  </a:solidFill>
                </a:rPr>
                <a:t>Core</a:t>
              </a:r>
              <a:endParaRPr lang="en-GB" dirty="0">
                <a:solidFill>
                  <a:schemeClr val="accent2">
                    <a:lumMod val="75000"/>
                  </a:schemeClr>
                </a:solidFill>
              </a:endParaRPr>
            </a:p>
          </p:txBody>
        </p:sp>
        <p:pic>
          <p:nvPicPr>
            <p:cNvPr id="19" name="Picture 18" descr="spreadsheet.png"/>
            <p:cNvPicPr>
              <a:picLocks noChangeAspect="1"/>
            </p:cNvPicPr>
            <p:nvPr/>
          </p:nvPicPr>
          <p:blipFill>
            <a:blip r:embed="rId3"/>
            <a:stretch>
              <a:fillRect/>
            </a:stretch>
          </p:blipFill>
          <p:spPr>
            <a:xfrm>
              <a:off x="4525893" y="3918252"/>
              <a:ext cx="975360" cy="975360"/>
            </a:xfrm>
            <a:prstGeom prst="rect">
              <a:avLst/>
            </a:prstGeom>
          </p:spPr>
        </p:pic>
        <p:sp>
          <p:nvSpPr>
            <p:cNvPr id="20" name="Rectangle 19"/>
            <p:cNvSpPr/>
            <p:nvPr/>
          </p:nvSpPr>
          <p:spPr>
            <a:xfrm>
              <a:off x="3861298" y="2626179"/>
              <a:ext cx="616278" cy="376774"/>
            </a:xfrm>
            <a:prstGeom prst="rect">
              <a:avLst/>
            </a:prstGeom>
          </p:spPr>
          <p:txBody>
            <a:bodyPr wrap="none">
              <a:spAutoFit/>
            </a:bodyPr>
            <a:lstStyle/>
            <a:p>
              <a:r>
                <a:rPr lang="en-GB" kern="0" dirty="0" smtClean="0">
                  <a:solidFill>
                    <a:schemeClr val="accent2">
                      <a:lumMod val="75000"/>
                    </a:schemeClr>
                  </a:solidFill>
                </a:rPr>
                <a:t>Ext 1</a:t>
              </a:r>
              <a:endParaRPr lang="en-GB" dirty="0">
                <a:solidFill>
                  <a:schemeClr val="accent2">
                    <a:lumMod val="75000"/>
                  </a:schemeClr>
                </a:solidFill>
              </a:endParaRPr>
            </a:p>
          </p:txBody>
        </p:sp>
        <p:sp>
          <p:nvSpPr>
            <p:cNvPr id="21" name="Rectangle 20"/>
            <p:cNvSpPr/>
            <p:nvPr/>
          </p:nvSpPr>
          <p:spPr>
            <a:xfrm>
              <a:off x="2587557" y="6323262"/>
              <a:ext cx="616278" cy="376774"/>
            </a:xfrm>
            <a:prstGeom prst="rect">
              <a:avLst/>
            </a:prstGeom>
          </p:spPr>
          <p:txBody>
            <a:bodyPr wrap="none">
              <a:spAutoFit/>
            </a:bodyPr>
            <a:lstStyle/>
            <a:p>
              <a:r>
                <a:rPr lang="en-GB" kern="0" dirty="0" smtClean="0">
                  <a:solidFill>
                    <a:schemeClr val="accent2">
                      <a:lumMod val="75000"/>
                    </a:schemeClr>
                  </a:solidFill>
                </a:rPr>
                <a:t>Ext 3</a:t>
              </a:r>
              <a:endParaRPr lang="en-GB" dirty="0">
                <a:solidFill>
                  <a:schemeClr val="accent2">
                    <a:lumMod val="75000"/>
                  </a:schemeClr>
                </a:solidFill>
              </a:endParaRPr>
            </a:p>
          </p:txBody>
        </p:sp>
        <p:pic>
          <p:nvPicPr>
            <p:cNvPr id="22" name="Picture 21" descr="text_xml.png"/>
            <p:cNvPicPr>
              <a:picLocks noChangeAspect="1"/>
            </p:cNvPicPr>
            <p:nvPr/>
          </p:nvPicPr>
          <p:blipFill>
            <a:blip r:embed="rId4"/>
            <a:stretch>
              <a:fillRect/>
            </a:stretch>
          </p:blipFill>
          <p:spPr>
            <a:xfrm>
              <a:off x="6155170" y="4199909"/>
              <a:ext cx="1300593" cy="1300593"/>
            </a:xfrm>
            <a:prstGeom prst="rect">
              <a:avLst/>
            </a:prstGeom>
          </p:spPr>
        </p:pic>
        <p:sp>
          <p:nvSpPr>
            <p:cNvPr id="23" name="Rectangle 22"/>
            <p:cNvSpPr/>
            <p:nvPr/>
          </p:nvSpPr>
          <p:spPr>
            <a:xfrm>
              <a:off x="6224620" y="3376949"/>
              <a:ext cx="1039028" cy="376774"/>
            </a:xfrm>
            <a:prstGeom prst="rect">
              <a:avLst/>
            </a:prstGeom>
          </p:spPr>
          <p:txBody>
            <a:bodyPr wrap="none">
              <a:spAutoFit/>
            </a:bodyPr>
            <a:lstStyle/>
            <a:p>
              <a:r>
                <a:rPr lang="en-GB" kern="0" dirty="0" smtClean="0">
                  <a:solidFill>
                    <a:schemeClr val="accent2">
                      <a:lumMod val="75000"/>
                    </a:schemeClr>
                  </a:solidFill>
                </a:rPr>
                <a:t>meta.xml</a:t>
              </a:r>
              <a:endParaRPr lang="en-GB" dirty="0">
                <a:solidFill>
                  <a:schemeClr val="accent2">
                    <a:lumMod val="75000"/>
                  </a:schemeClr>
                </a:solidFill>
              </a:endParaRPr>
            </a:p>
          </p:txBody>
        </p:sp>
        <p:sp>
          <p:nvSpPr>
            <p:cNvPr id="24" name="Rectangle 23"/>
            <p:cNvSpPr/>
            <p:nvPr/>
          </p:nvSpPr>
          <p:spPr>
            <a:xfrm>
              <a:off x="6272845" y="5439224"/>
              <a:ext cx="959158" cy="376774"/>
            </a:xfrm>
            <a:prstGeom prst="rect">
              <a:avLst/>
            </a:prstGeom>
          </p:spPr>
          <p:txBody>
            <a:bodyPr wrap="none">
              <a:spAutoFit/>
            </a:bodyPr>
            <a:lstStyle/>
            <a:p>
              <a:r>
                <a:rPr lang="en-GB" kern="0" dirty="0" smtClean="0">
                  <a:solidFill>
                    <a:schemeClr val="accent2">
                      <a:lumMod val="75000"/>
                    </a:schemeClr>
                  </a:solidFill>
                </a:rPr>
                <a:t>EML.xml</a:t>
              </a:r>
              <a:endParaRPr lang="en-GB" dirty="0">
                <a:solidFill>
                  <a:schemeClr val="accent2">
                    <a:lumMod val="75000"/>
                  </a:schemeClr>
                </a:solidFill>
              </a:endParaRPr>
            </a:p>
          </p:txBody>
        </p:sp>
        <p:pic>
          <p:nvPicPr>
            <p:cNvPr id="25" name="Picture 24" descr="spreadsheet.png"/>
            <p:cNvPicPr>
              <a:picLocks noChangeAspect="1"/>
            </p:cNvPicPr>
            <p:nvPr/>
          </p:nvPicPr>
          <p:blipFill>
            <a:blip r:embed="rId3"/>
            <a:stretch>
              <a:fillRect/>
            </a:stretch>
          </p:blipFill>
          <p:spPr>
            <a:xfrm>
              <a:off x="948595" y="4268428"/>
              <a:ext cx="975360" cy="975360"/>
            </a:xfrm>
            <a:prstGeom prst="rect">
              <a:avLst/>
            </a:prstGeom>
          </p:spPr>
        </p:pic>
        <p:sp>
          <p:nvSpPr>
            <p:cNvPr id="26" name="Rectangle 25"/>
            <p:cNvSpPr/>
            <p:nvPr/>
          </p:nvSpPr>
          <p:spPr>
            <a:xfrm>
              <a:off x="5523256" y="3246611"/>
              <a:ext cx="784189" cy="1353596"/>
            </a:xfrm>
            <a:prstGeom prst="rect">
              <a:avLst/>
            </a:prstGeom>
          </p:spPr>
          <p:txBody>
            <a:bodyPr wrap="square">
              <a:spAutoFit/>
            </a:bodyPr>
            <a:lstStyle/>
            <a:p>
              <a:r>
                <a:rPr lang="en-GB" sz="9100" kern="0" dirty="0">
                  <a:solidFill>
                    <a:schemeClr val="accent2">
                      <a:lumMod val="75000"/>
                    </a:schemeClr>
                  </a:solidFill>
                </a:rPr>
                <a:t>+</a:t>
              </a:r>
              <a:endParaRPr lang="en-GB" sz="9100" dirty="0">
                <a:solidFill>
                  <a:schemeClr val="accent2">
                    <a:lumMod val="75000"/>
                  </a:schemeClr>
                </a:solidFill>
              </a:endParaRPr>
            </a:p>
          </p:txBody>
        </p:sp>
        <p:sp>
          <p:nvSpPr>
            <p:cNvPr id="27" name="Rectangle 26"/>
            <p:cNvSpPr/>
            <p:nvPr/>
          </p:nvSpPr>
          <p:spPr>
            <a:xfrm>
              <a:off x="746720" y="1570059"/>
              <a:ext cx="7577638" cy="5142016"/>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8" name="Picture 27" descr="z_file_zip.png"/>
            <p:cNvPicPr>
              <a:picLocks noChangeAspect="1"/>
            </p:cNvPicPr>
            <p:nvPr/>
          </p:nvPicPr>
          <p:blipFill>
            <a:blip r:embed="rId5"/>
            <a:stretch>
              <a:fillRect/>
            </a:stretch>
          </p:blipFill>
          <p:spPr>
            <a:xfrm>
              <a:off x="7801053" y="1180333"/>
              <a:ext cx="975360" cy="975360"/>
            </a:xfrm>
            <a:prstGeom prst="rect">
              <a:avLst/>
            </a:prstGeom>
          </p:spPr>
        </p:pic>
        <p:sp>
          <p:nvSpPr>
            <p:cNvPr id="29" name="Rectangle 28"/>
            <p:cNvSpPr/>
            <p:nvPr/>
          </p:nvSpPr>
          <p:spPr>
            <a:xfrm>
              <a:off x="7419601" y="2263864"/>
              <a:ext cx="1776959" cy="376774"/>
            </a:xfrm>
            <a:prstGeom prst="rect">
              <a:avLst/>
            </a:prstGeom>
            <a:solidFill>
              <a:schemeClr val="bg1"/>
            </a:solidFill>
            <a:ln>
              <a:solidFill>
                <a:schemeClr val="bg1">
                  <a:lumMod val="50000"/>
                </a:schemeClr>
              </a:solidFill>
            </a:ln>
          </p:spPr>
          <p:txBody>
            <a:bodyPr wrap="square">
              <a:spAutoFit/>
            </a:bodyPr>
            <a:lstStyle/>
            <a:p>
              <a:pPr algn="ctr"/>
              <a:r>
                <a:rPr lang="en-GB" kern="0" dirty="0" smtClean="0">
                  <a:solidFill>
                    <a:schemeClr val="accent2">
                      <a:lumMod val="75000"/>
                    </a:schemeClr>
                  </a:solidFill>
                </a:rPr>
                <a:t>DwC Archive</a:t>
              </a:r>
              <a:endParaRPr lang="en-GB" dirty="0">
                <a:solidFill>
                  <a:schemeClr val="accent2">
                    <a:lumMod val="75000"/>
                  </a:schemeClr>
                </a:solidFill>
              </a:endParaRPr>
            </a:p>
          </p:txBody>
        </p:sp>
        <p:sp>
          <p:nvSpPr>
            <p:cNvPr id="30" name="Rectangle 29"/>
            <p:cNvSpPr/>
            <p:nvPr/>
          </p:nvSpPr>
          <p:spPr>
            <a:xfrm>
              <a:off x="1038569" y="5243788"/>
              <a:ext cx="616278" cy="376774"/>
            </a:xfrm>
            <a:prstGeom prst="rect">
              <a:avLst/>
            </a:prstGeom>
          </p:spPr>
          <p:txBody>
            <a:bodyPr wrap="none">
              <a:spAutoFit/>
            </a:bodyPr>
            <a:lstStyle/>
            <a:p>
              <a:r>
                <a:rPr lang="en-GB" kern="0" dirty="0" smtClean="0">
                  <a:solidFill>
                    <a:schemeClr val="accent2">
                      <a:lumMod val="75000"/>
                    </a:schemeClr>
                  </a:solidFill>
                </a:rPr>
                <a:t>Ext 4</a:t>
              </a:r>
              <a:endParaRPr lang="en-GB" dirty="0">
                <a:solidFill>
                  <a:schemeClr val="accent2">
                    <a:lumMod val="75000"/>
                  </a:schemeClr>
                </a:solidFill>
              </a:endParaRPr>
            </a:p>
          </p:txBody>
        </p:sp>
        <p:sp>
          <p:nvSpPr>
            <p:cNvPr id="31" name="Rectangle 30"/>
            <p:cNvSpPr/>
            <p:nvPr/>
          </p:nvSpPr>
          <p:spPr>
            <a:xfrm>
              <a:off x="1215171" y="2615396"/>
              <a:ext cx="616278" cy="376774"/>
            </a:xfrm>
            <a:prstGeom prst="rect">
              <a:avLst/>
            </a:prstGeom>
          </p:spPr>
          <p:txBody>
            <a:bodyPr wrap="none">
              <a:spAutoFit/>
            </a:bodyPr>
            <a:lstStyle/>
            <a:p>
              <a:r>
                <a:rPr lang="en-GB" kern="0" dirty="0" smtClean="0">
                  <a:solidFill>
                    <a:schemeClr val="accent2">
                      <a:lumMod val="75000"/>
                    </a:schemeClr>
                  </a:solidFill>
                </a:rPr>
                <a:t>Ext 5</a:t>
              </a:r>
              <a:endParaRPr lang="en-GB" dirty="0">
                <a:solidFill>
                  <a:schemeClr val="accent2">
                    <a:lumMod val="75000"/>
                  </a:schemeClr>
                </a:solidFill>
              </a:endParaRPr>
            </a:p>
          </p:txBody>
        </p:sp>
      </p:grpSp>
    </p:spTree>
    <p:extLst>
      <p:ext uri="{BB962C8B-B14F-4D97-AF65-F5344CB8AC3E}">
        <p14:creationId xmlns:p14="http://schemas.microsoft.com/office/powerpoint/2010/main" val="39462308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625621" y="2945583"/>
            <a:ext cx="5743471" cy="982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Install IPT</a:t>
            </a:r>
            <a:endParaRPr lang="en-US" sz="5700" b="1" dirty="0">
              <a:latin typeface="Trebuchet MS" charset="0"/>
            </a:endParaRP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277899922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0869" y="504822"/>
            <a:ext cx="4685943" cy="5155142"/>
          </a:xfrm>
          <a:prstGeom prst="rect">
            <a:avLst/>
          </a:prstGeom>
        </p:spPr>
        <p:txBody>
          <a:bodyPr wrap="square" lIns="91326" tIns="45663" rIns="91326" bIns="45663">
            <a:spAutoFit/>
          </a:bodyPr>
          <a:lstStyle/>
          <a:p>
            <a:pPr>
              <a:spcAft>
                <a:spcPts val="1800"/>
              </a:spcAft>
            </a:pPr>
            <a:r>
              <a:rPr lang="en-US" sz="2900" b="1" dirty="0" smtClean="0">
                <a:solidFill>
                  <a:srgbClr val="008000"/>
                </a:solidFill>
              </a:rPr>
              <a:t>The GBIF Integrated data Publishing Toolkit (IPT) </a:t>
            </a:r>
          </a:p>
          <a:p>
            <a:pPr>
              <a:spcAft>
                <a:spcPts val="1800"/>
              </a:spcAft>
            </a:pPr>
            <a:r>
              <a:rPr lang="en-US" sz="2000" dirty="0"/>
              <a:t>is a free open source software tool written in Java that is used to publish and share biodiversity datasets through the GBIF network.</a:t>
            </a:r>
          </a:p>
          <a:p>
            <a:pPr>
              <a:spcAft>
                <a:spcPts val="1800"/>
              </a:spcAft>
            </a:pPr>
            <a:r>
              <a:rPr lang="en-US" sz="2900" dirty="0">
                <a:hlinkClick r:id="rId3"/>
              </a:rPr>
              <a:t>http://www.gbif.org/</a:t>
            </a:r>
            <a:r>
              <a:rPr lang="en-US" sz="2900" dirty="0" smtClean="0">
                <a:hlinkClick r:id="rId3"/>
              </a:rPr>
              <a:t>ipt</a:t>
            </a:r>
            <a:endParaRPr lang="en-US" sz="2900" dirty="0" smtClean="0"/>
          </a:p>
          <a:p>
            <a:pPr>
              <a:spcAft>
                <a:spcPts val="1800"/>
              </a:spcAft>
            </a:pPr>
            <a:endParaRPr lang="en-US" sz="1000" dirty="0"/>
          </a:p>
          <a:p>
            <a:pPr>
              <a:spcAft>
                <a:spcPts val="1800"/>
              </a:spcAft>
            </a:pPr>
            <a:r>
              <a:rPr lang="en-US" sz="2900" dirty="0" smtClean="0"/>
              <a:t>IPT User Manual:</a:t>
            </a:r>
          </a:p>
          <a:p>
            <a:pPr>
              <a:spcAft>
                <a:spcPts val="1800"/>
              </a:spcAft>
            </a:pPr>
            <a:r>
              <a:rPr lang="en-US" sz="2400" dirty="0">
                <a:hlinkClick r:id="rId4"/>
              </a:rPr>
              <a:t>https://github.com/gbif/ipt/wiki/</a:t>
            </a:r>
            <a:r>
              <a:rPr lang="en-US" sz="2400" dirty="0" smtClean="0">
                <a:hlinkClick r:id="rId4"/>
              </a:rPr>
              <a:t>IPT2ManualNotes.wiki</a:t>
            </a:r>
            <a:r>
              <a:rPr lang="en-US" sz="2400" dirty="0" smtClean="0"/>
              <a:t> </a:t>
            </a:r>
            <a:endParaRPr lang="en-US" sz="2400" dirty="0"/>
          </a:p>
        </p:txBody>
      </p:sp>
      <p:sp>
        <p:nvSpPr>
          <p:cNvPr id="4" name="Rectangle 3"/>
          <p:cNvSpPr/>
          <p:nvPr/>
        </p:nvSpPr>
        <p:spPr>
          <a:xfrm>
            <a:off x="340868" y="6240817"/>
            <a:ext cx="4383980" cy="830997"/>
          </a:xfrm>
          <a:prstGeom prst="rect">
            <a:avLst/>
          </a:prstGeom>
        </p:spPr>
        <p:txBody>
          <a:bodyPr wrap="square">
            <a:spAutoFit/>
          </a:bodyPr>
          <a:lstStyle/>
          <a:p>
            <a:r>
              <a:rPr lang="en-US" sz="1200" dirty="0"/>
              <a:t>Robertson T, Döring M, Guralnick R, Bloom D, Wieczorek J, Braak K, Otegui J, Russell L, Desmet P (2014). The GBIF integrated publishing toolkit: Facilitating the efficient publishing of biodiversity data on the internet. PLoS One 9(8). </a:t>
            </a:r>
            <a:r>
              <a:rPr lang="en-US" sz="1200" dirty="0">
                <a:hlinkClick r:id="rId5"/>
              </a:rPr>
              <a:t>doi:10.1371/journal.pone.0102623</a:t>
            </a:r>
            <a:endParaRPr lang="en-US" sz="1200" dirty="0"/>
          </a:p>
        </p:txBody>
      </p:sp>
      <p:pic>
        <p:nvPicPr>
          <p:cNvPr id="6" name="Picture 5" descr="Screen Shot 2016-06-14 at 13.18.16 .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39965" y="373051"/>
            <a:ext cx="5257728" cy="794964"/>
          </a:xfrm>
          <a:prstGeom prst="rect">
            <a:avLst/>
          </a:prstGeom>
        </p:spPr>
      </p:pic>
      <p:pic>
        <p:nvPicPr>
          <p:cNvPr id="10" name="Picture 9" descr="IPTAdminBeforeRegistratio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39965" y="1598489"/>
            <a:ext cx="5174734" cy="4214904"/>
          </a:xfrm>
          <a:prstGeom prst="rect">
            <a:avLst/>
          </a:prstGeom>
        </p:spPr>
      </p:pic>
      <p:pic>
        <p:nvPicPr>
          <p:cNvPr id="14" name="Picture 13" descr="Screen Shot 2016-06-14 at 13.20.12 .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39964" y="6348404"/>
            <a:ext cx="5257729" cy="711985"/>
          </a:xfrm>
          <a:prstGeom prst="rect">
            <a:avLst/>
          </a:prstGeom>
        </p:spPr>
      </p:pic>
      <p:sp>
        <p:nvSpPr>
          <p:cNvPr id="12" name="Rectangle 11"/>
          <p:cNvSpPr/>
          <p:nvPr/>
        </p:nvSpPr>
        <p:spPr>
          <a:xfrm>
            <a:off x="5239965" y="373051"/>
            <a:ext cx="5257728" cy="6698763"/>
          </a:xfrm>
          <a:prstGeom prst="rect">
            <a:avLst/>
          </a:prstGeom>
          <a:no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386768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540073"/>
            <a:ext cx="9619774" cy="769676"/>
          </a:xfrm>
        </p:spPr>
        <p:txBody>
          <a:bodyPr/>
          <a:lstStyle/>
          <a:p>
            <a:r>
              <a:rPr lang="en-US" dirty="0" smtClean="0"/>
              <a:t>Requirements – Connectivity and URL</a:t>
            </a:r>
            <a:endParaRPr lang="en-US" dirty="0"/>
          </a:p>
        </p:txBody>
      </p:sp>
      <p:sp>
        <p:nvSpPr>
          <p:cNvPr id="3" name="Content Placeholder 2"/>
          <p:cNvSpPr>
            <a:spLocks noGrp="1"/>
          </p:cNvSpPr>
          <p:nvPr>
            <p:ph idx="1"/>
          </p:nvPr>
        </p:nvSpPr>
        <p:spPr>
          <a:xfrm>
            <a:off x="534432" y="1634816"/>
            <a:ext cx="9619774" cy="5120985"/>
          </a:xfrm>
        </p:spPr>
        <p:txBody>
          <a:bodyPr/>
          <a:lstStyle/>
          <a:p>
            <a:r>
              <a:rPr lang="en-US" dirty="0" smtClean="0"/>
              <a:t>Internet Connectivity</a:t>
            </a:r>
          </a:p>
          <a:p>
            <a:pPr lvl="1"/>
            <a:r>
              <a:rPr lang="en-US" dirty="0" smtClean="0"/>
              <a:t>Many aspects of the IPT require communication with external Internet services</a:t>
            </a:r>
          </a:p>
          <a:p>
            <a:pPr marL="520600" lvl="1" indent="0">
              <a:buNone/>
            </a:pPr>
            <a:endParaRPr lang="en-US" dirty="0" smtClean="0"/>
          </a:p>
          <a:p>
            <a:r>
              <a:rPr lang="en-US" dirty="0" smtClean="0"/>
              <a:t>Public and Stable URL</a:t>
            </a:r>
          </a:p>
          <a:p>
            <a:pPr lvl="1"/>
            <a:r>
              <a:rPr lang="en-US" dirty="0" smtClean="0"/>
              <a:t>IPT is meant to be discoverable and accessible</a:t>
            </a:r>
          </a:p>
          <a:p>
            <a:pPr lvl="1"/>
            <a:r>
              <a:rPr lang="en-US" dirty="0" smtClean="0"/>
              <a:t>Domain name preferable to an IP address</a:t>
            </a:r>
          </a:p>
          <a:p>
            <a:pPr lvl="1"/>
            <a:endParaRPr lang="en-US" dirty="0"/>
          </a:p>
        </p:txBody>
      </p:sp>
      <p:sp>
        <p:nvSpPr>
          <p:cNvPr id="4" name="Text Placeholder 3"/>
          <p:cNvSpPr>
            <a:spLocks noGrp="1"/>
          </p:cNvSpPr>
          <p:nvPr>
            <p:ph type="body" sz="quarter" idx="10"/>
          </p:nvPr>
        </p:nvSpPr>
        <p:spPr/>
        <p:txBody>
          <a:bodyPr/>
          <a:lstStyle/>
          <a:p>
            <a:r>
              <a:rPr lang="en-US" dirty="0" smtClean="0"/>
              <a:t>Slide source: </a:t>
            </a:r>
            <a:r>
              <a:rPr lang="en-US" dirty="0" smtClean="0">
                <a:hlinkClick r:id="rId3"/>
              </a:rPr>
              <a:t>Laura Russell, iDigBio, 2015</a:t>
            </a:r>
            <a:endParaRPr lang="en-US" dirty="0"/>
          </a:p>
        </p:txBody>
      </p:sp>
    </p:spTree>
    <p:extLst>
      <p:ext uri="{BB962C8B-B14F-4D97-AF65-F5344CB8AC3E}">
        <p14:creationId xmlns:p14="http://schemas.microsoft.com/office/powerpoint/2010/main" val="357583816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525476"/>
            <a:ext cx="9619774" cy="652899"/>
          </a:xfrm>
        </p:spPr>
        <p:txBody>
          <a:bodyPr/>
          <a:lstStyle/>
          <a:p>
            <a:r>
              <a:rPr lang="en-US" dirty="0" smtClean="0"/>
              <a:t>Requirements – Memory and Disk Space</a:t>
            </a:r>
            <a:endParaRPr lang="en-US" dirty="0"/>
          </a:p>
        </p:txBody>
      </p:sp>
      <p:sp>
        <p:nvSpPr>
          <p:cNvPr id="3" name="Content Placeholder 2"/>
          <p:cNvSpPr>
            <a:spLocks noGrp="1"/>
          </p:cNvSpPr>
          <p:nvPr>
            <p:ph idx="1"/>
          </p:nvPr>
        </p:nvSpPr>
        <p:spPr>
          <a:xfrm>
            <a:off x="534432" y="1678606"/>
            <a:ext cx="9619774" cy="5077195"/>
          </a:xfrm>
        </p:spPr>
        <p:txBody>
          <a:bodyPr>
            <a:normAutofit/>
          </a:bodyPr>
          <a:lstStyle/>
          <a:p>
            <a:r>
              <a:rPr lang="en-US" dirty="0" smtClean="0"/>
              <a:t>Memory</a:t>
            </a:r>
          </a:p>
          <a:p>
            <a:pPr lvl="1"/>
            <a:r>
              <a:rPr lang="en-US" dirty="0" smtClean="0"/>
              <a:t>Minimum 256MB RAM (</a:t>
            </a:r>
            <a:r>
              <a:rPr lang="en-US" i="1" dirty="0" smtClean="0"/>
              <a:t>more is better</a:t>
            </a:r>
            <a:r>
              <a:rPr lang="en-US" dirty="0" smtClean="0"/>
              <a:t>)</a:t>
            </a:r>
          </a:p>
          <a:p>
            <a:pPr marL="520600" lvl="1" indent="0">
              <a:buNone/>
            </a:pPr>
            <a:endParaRPr lang="en-US" dirty="0" smtClean="0"/>
          </a:p>
          <a:p>
            <a:r>
              <a:rPr lang="en-US" dirty="0" smtClean="0"/>
              <a:t>Disk Space</a:t>
            </a:r>
          </a:p>
          <a:p>
            <a:pPr lvl="1"/>
            <a:r>
              <a:rPr lang="en-US" dirty="0" smtClean="0"/>
              <a:t>IPT application and configuration files less than 25 MB</a:t>
            </a:r>
          </a:p>
          <a:p>
            <a:pPr lvl="1"/>
            <a:r>
              <a:rPr lang="en-US" dirty="0" smtClean="0"/>
              <a:t>Size of data directory grows as resources are created. </a:t>
            </a:r>
          </a:p>
        </p:txBody>
      </p:sp>
      <p:sp>
        <p:nvSpPr>
          <p:cNvPr id="4" name="Text Placeholder 3"/>
          <p:cNvSpPr>
            <a:spLocks noGrp="1"/>
          </p:cNvSpPr>
          <p:nvPr>
            <p:ph type="body" sz="quarter" idx="10"/>
          </p:nvPr>
        </p:nvSpPr>
        <p:spPr/>
        <p:txBody>
          <a:bodyPr/>
          <a:lstStyle/>
          <a:p>
            <a:r>
              <a:rPr lang="en-US" dirty="0"/>
              <a:t>Slide source: </a:t>
            </a:r>
            <a:r>
              <a:rPr lang="en-US" dirty="0">
                <a:hlinkClick r:id="rId3"/>
              </a:rPr>
              <a:t>Laura Russell, iDigBio, </a:t>
            </a:r>
            <a:r>
              <a:rPr lang="en-US" dirty="0" smtClean="0">
                <a:hlinkClick r:id="rId3"/>
              </a:rPr>
              <a:t>2015</a:t>
            </a:r>
            <a:endParaRPr lang="en-US" dirty="0"/>
          </a:p>
        </p:txBody>
      </p:sp>
    </p:spTree>
    <p:extLst>
      <p:ext uri="{BB962C8B-B14F-4D97-AF65-F5344CB8AC3E}">
        <p14:creationId xmlns:p14="http://schemas.microsoft.com/office/powerpoint/2010/main" val="248089930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481686"/>
            <a:ext cx="9619774" cy="696689"/>
          </a:xfrm>
        </p:spPr>
        <p:txBody>
          <a:bodyPr>
            <a:normAutofit fontScale="90000"/>
          </a:bodyPr>
          <a:lstStyle/>
          <a:p>
            <a:r>
              <a:rPr lang="en-US" dirty="0" smtClean="0"/>
              <a:t>Requirements – Java and Servlet Container</a:t>
            </a:r>
            <a:endParaRPr lang="en-US" dirty="0"/>
          </a:p>
        </p:txBody>
      </p:sp>
      <p:sp>
        <p:nvSpPr>
          <p:cNvPr id="3" name="Content Placeholder 2"/>
          <p:cNvSpPr>
            <a:spLocks noGrp="1"/>
          </p:cNvSpPr>
          <p:nvPr>
            <p:ph idx="1"/>
          </p:nvPr>
        </p:nvSpPr>
        <p:spPr>
          <a:xfrm>
            <a:off x="534432" y="1444298"/>
            <a:ext cx="8574083" cy="5311503"/>
          </a:xfrm>
        </p:spPr>
        <p:txBody>
          <a:bodyPr/>
          <a:lstStyle/>
          <a:p>
            <a:r>
              <a:rPr lang="en-US" dirty="0" smtClean="0"/>
              <a:t>Java</a:t>
            </a:r>
          </a:p>
          <a:p>
            <a:pPr lvl="1"/>
            <a:r>
              <a:rPr lang="en-US" dirty="0" smtClean="0"/>
              <a:t>Java 6 or Java 7</a:t>
            </a:r>
          </a:p>
          <a:p>
            <a:pPr lvl="1"/>
            <a:r>
              <a:rPr lang="en-US" dirty="0" smtClean="0"/>
              <a:t>Installed prior </a:t>
            </a:r>
            <a:r>
              <a:rPr lang="en-US" dirty="0"/>
              <a:t>to </a:t>
            </a:r>
            <a:r>
              <a:rPr lang="en-US" dirty="0" smtClean="0"/>
              <a:t>installing IPT</a:t>
            </a:r>
          </a:p>
          <a:p>
            <a:pPr marL="520600" lvl="1" indent="0">
              <a:buNone/>
            </a:pPr>
            <a:endParaRPr lang="en-US" dirty="0"/>
          </a:p>
          <a:p>
            <a:r>
              <a:rPr lang="en-US" dirty="0" smtClean="0"/>
              <a:t>Servlet Container</a:t>
            </a:r>
          </a:p>
          <a:p>
            <a:pPr lvl="1"/>
            <a:r>
              <a:rPr lang="en-US" dirty="0"/>
              <a:t>IPT </a:t>
            </a:r>
            <a:r>
              <a:rPr lang="en-US" dirty="0" smtClean="0"/>
              <a:t>is packaged </a:t>
            </a:r>
            <a:r>
              <a:rPr lang="en-US" dirty="0"/>
              <a:t>with Jetty</a:t>
            </a:r>
          </a:p>
          <a:p>
            <a:pPr lvl="1"/>
            <a:r>
              <a:rPr lang="en-US" dirty="0"/>
              <a:t>IPT can be deployed with other servlet containers (e.g. </a:t>
            </a:r>
            <a:r>
              <a:rPr lang="en-US" dirty="0">
                <a:solidFill>
                  <a:srgbClr val="0000FF"/>
                </a:solidFill>
              </a:rPr>
              <a:t>Tomcat</a:t>
            </a:r>
            <a:r>
              <a:rPr lang="en-US" dirty="0" smtClean="0"/>
              <a:t>)</a:t>
            </a:r>
          </a:p>
        </p:txBody>
      </p:sp>
      <p:sp>
        <p:nvSpPr>
          <p:cNvPr id="4" name="Text Placeholder 3"/>
          <p:cNvSpPr>
            <a:spLocks noGrp="1"/>
          </p:cNvSpPr>
          <p:nvPr>
            <p:ph type="body" sz="quarter" idx="10"/>
          </p:nvPr>
        </p:nvSpPr>
        <p:spPr/>
        <p:txBody>
          <a:bodyPr/>
          <a:lstStyle/>
          <a:p>
            <a:r>
              <a:rPr lang="en-US" dirty="0"/>
              <a:t>Slide source: </a:t>
            </a:r>
            <a:r>
              <a:rPr lang="en-US" dirty="0">
                <a:hlinkClick r:id="rId3"/>
              </a:rPr>
              <a:t>Laura Russell, iDigBio, </a:t>
            </a:r>
            <a:r>
              <a:rPr lang="en-US" dirty="0" smtClean="0">
                <a:hlinkClick r:id="rId3"/>
              </a:rPr>
              <a:t>2015</a:t>
            </a:r>
            <a:endParaRPr lang="en-US" dirty="0"/>
          </a:p>
        </p:txBody>
      </p:sp>
      <p:pic>
        <p:nvPicPr>
          <p:cNvPr id="5" name="Picture 4" descr="2000px-Tomcat-logo.sv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5983" y="2668605"/>
            <a:ext cx="2919396" cy="1945777"/>
          </a:xfrm>
          <a:prstGeom prst="rect">
            <a:avLst/>
          </a:prstGeom>
        </p:spPr>
      </p:pic>
    </p:spTree>
    <p:extLst>
      <p:ext uri="{BB962C8B-B14F-4D97-AF65-F5344CB8AC3E}">
        <p14:creationId xmlns:p14="http://schemas.microsoft.com/office/powerpoint/2010/main" val="128091248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625621" y="2945583"/>
            <a:ext cx="6026705" cy="185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IPT - add new user account</a:t>
            </a:r>
            <a:endParaRPr lang="en-US" sz="5700" b="1" dirty="0">
              <a:latin typeface="Trebuchet MS" charset="0"/>
            </a:endParaRP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350203223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add user account</a:t>
            </a:r>
            <a:endParaRPr lang="en-US" dirty="0"/>
          </a:p>
        </p:txBody>
      </p:sp>
      <p:sp>
        <p:nvSpPr>
          <p:cNvPr id="6" name="Text Placeholder 5"/>
          <p:cNvSpPr>
            <a:spLocks noGrp="1"/>
          </p:cNvSpPr>
          <p:nvPr>
            <p:ph type="body" sz="quarter" idx="10"/>
          </p:nvPr>
        </p:nvSpPr>
        <p:spPr/>
        <p:txBody>
          <a:bodyPr/>
          <a:lstStyle/>
          <a:p>
            <a:endParaRPr lang="en-US" dirty="0"/>
          </a:p>
        </p:txBody>
      </p:sp>
      <p:pic>
        <p:nvPicPr>
          <p:cNvPr id="5" name="Picture 4" descr="Screen Shot 2016-07-04 at 05.50.11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7453"/>
            <a:ext cx="10688638" cy="5102892"/>
          </a:xfrm>
          <a:prstGeom prst="rect">
            <a:avLst/>
          </a:prstGeom>
        </p:spPr>
      </p:pic>
      <p:sp>
        <p:nvSpPr>
          <p:cNvPr id="8" name="Oval 7"/>
          <p:cNvSpPr/>
          <p:nvPr/>
        </p:nvSpPr>
        <p:spPr>
          <a:xfrm>
            <a:off x="9152304" y="1262604"/>
            <a:ext cx="817431" cy="715232"/>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57150" cmpd="sng">
                <a:solidFill>
                  <a:schemeClr val="tx1"/>
                </a:solidFill>
              </a:ln>
            </a:endParaRPr>
          </a:p>
        </p:txBody>
      </p:sp>
      <p:cxnSp>
        <p:nvCxnSpPr>
          <p:cNvPr id="7" name="Straight Arrow Connector 6"/>
          <p:cNvCxnSpPr/>
          <p:nvPr/>
        </p:nvCxnSpPr>
        <p:spPr>
          <a:xfrm flipV="1">
            <a:off x="7108729" y="1868361"/>
            <a:ext cx="2043575" cy="802812"/>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6000493" y="2671173"/>
            <a:ext cx="2216472" cy="461665"/>
          </a:xfrm>
          <a:prstGeom prst="rect">
            <a:avLst/>
          </a:prstGeom>
        </p:spPr>
        <p:txBody>
          <a:bodyPr wrap="none">
            <a:spAutoFit/>
          </a:bodyPr>
          <a:lstStyle/>
          <a:p>
            <a:r>
              <a:rPr lang="en-US" sz="2400" dirty="0" smtClean="0">
                <a:solidFill>
                  <a:srgbClr val="FF0000"/>
                </a:solidFill>
                <a:latin typeface="Cambria" panose="02040503050406030204" pitchFamily="18" charset="0"/>
              </a:rPr>
              <a:t>Login as Admin</a:t>
            </a:r>
            <a:endParaRPr lang="en-US" dirty="0">
              <a:solidFill>
                <a:srgbClr val="FF0000"/>
              </a:solidFill>
            </a:endParaRPr>
          </a:p>
        </p:txBody>
      </p:sp>
      <p:sp>
        <p:nvSpPr>
          <p:cNvPr id="14" name="Rectangle 13"/>
          <p:cNvSpPr/>
          <p:nvPr/>
        </p:nvSpPr>
        <p:spPr>
          <a:xfrm>
            <a:off x="5867985" y="2671173"/>
            <a:ext cx="2525278" cy="569266"/>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64203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add user account (2)</a:t>
            </a:r>
            <a:endParaRPr lang="en-US" dirty="0"/>
          </a:p>
        </p:txBody>
      </p:sp>
      <p:sp>
        <p:nvSpPr>
          <p:cNvPr id="6" name="Text Placeholder 5"/>
          <p:cNvSpPr>
            <a:spLocks noGrp="1"/>
          </p:cNvSpPr>
          <p:nvPr>
            <p:ph type="body" sz="quarter" idx="10"/>
          </p:nvPr>
        </p:nvSpPr>
        <p:spPr/>
        <p:txBody>
          <a:bodyPr/>
          <a:lstStyle/>
          <a:p>
            <a:endParaRPr lang="en-US" dirty="0"/>
          </a:p>
        </p:txBody>
      </p:sp>
      <p:pic>
        <p:nvPicPr>
          <p:cNvPr id="4" name="Picture 3" descr="Screen Shot 2016-07-04 at 05.53.13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sp>
        <p:nvSpPr>
          <p:cNvPr id="5" name="Oval 4"/>
          <p:cNvSpPr/>
          <p:nvPr/>
        </p:nvSpPr>
        <p:spPr>
          <a:xfrm>
            <a:off x="3401096" y="904988"/>
            <a:ext cx="1722443" cy="715232"/>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57150" cmpd="sng">
                <a:solidFill>
                  <a:schemeClr val="tx1"/>
                </a:solidFill>
              </a:ln>
            </a:endParaRPr>
          </a:p>
        </p:txBody>
      </p:sp>
      <p:cxnSp>
        <p:nvCxnSpPr>
          <p:cNvPr id="8" name="Straight Arrow Connector 7"/>
          <p:cNvCxnSpPr/>
          <p:nvPr/>
        </p:nvCxnSpPr>
        <p:spPr>
          <a:xfrm flipH="1">
            <a:off x="2525277" y="1620220"/>
            <a:ext cx="1605669" cy="1240709"/>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148826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add user account (3)</a:t>
            </a:r>
            <a:endParaRPr lang="en-US" dirty="0"/>
          </a:p>
        </p:txBody>
      </p:sp>
      <p:sp>
        <p:nvSpPr>
          <p:cNvPr id="6" name="Text Placeholder 5"/>
          <p:cNvSpPr>
            <a:spLocks noGrp="1"/>
          </p:cNvSpPr>
          <p:nvPr>
            <p:ph type="body" sz="quarter" idx="10"/>
          </p:nvPr>
        </p:nvSpPr>
        <p:spPr/>
        <p:txBody>
          <a:bodyPr/>
          <a:lstStyle/>
          <a:p>
            <a:endParaRPr lang="en-US" dirty="0"/>
          </a:p>
        </p:txBody>
      </p:sp>
      <p:pic>
        <p:nvPicPr>
          <p:cNvPr id="4" name="Picture 3" descr="Screen Shot 2016-07-04 at 05.55.47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080" y="1"/>
            <a:ext cx="8672991" cy="7562849"/>
          </a:xfrm>
          <a:prstGeom prst="rect">
            <a:avLst/>
          </a:prstGeom>
          <a:ln>
            <a:solidFill>
              <a:schemeClr val="tx1">
                <a:lumMod val="50000"/>
                <a:lumOff val="50000"/>
              </a:schemeClr>
            </a:solidFill>
          </a:ln>
        </p:spPr>
      </p:pic>
    </p:spTree>
    <p:extLst>
      <p:ext uri="{BB962C8B-B14F-4D97-AF65-F5344CB8AC3E}">
        <p14:creationId xmlns:p14="http://schemas.microsoft.com/office/powerpoint/2010/main" val="400937621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add user account (4)</a:t>
            </a:r>
            <a:endParaRPr lang="en-US" dirty="0"/>
          </a:p>
        </p:txBody>
      </p:sp>
      <p:sp>
        <p:nvSpPr>
          <p:cNvPr id="6" name="Text Placeholder 5"/>
          <p:cNvSpPr>
            <a:spLocks noGrp="1"/>
          </p:cNvSpPr>
          <p:nvPr>
            <p:ph type="body" sz="quarter" idx="10"/>
          </p:nvPr>
        </p:nvSpPr>
        <p:spPr/>
        <p:txBody>
          <a:bodyPr/>
          <a:lstStyle/>
          <a:p>
            <a:endParaRPr lang="en-US" dirty="0"/>
          </a:p>
        </p:txBody>
      </p:sp>
      <p:pic>
        <p:nvPicPr>
          <p:cNvPr id="4" name="Picture 3" descr="Screen Shot 2016-07-04 at 05.59.02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78376"/>
            <a:ext cx="10688638" cy="5355293"/>
          </a:xfrm>
          <a:prstGeom prst="rect">
            <a:avLst/>
          </a:prstGeom>
        </p:spPr>
      </p:pic>
      <p:sp>
        <p:nvSpPr>
          <p:cNvPr id="7" name="Oval 6"/>
          <p:cNvSpPr/>
          <p:nvPr/>
        </p:nvSpPr>
        <p:spPr>
          <a:xfrm>
            <a:off x="116776" y="3576160"/>
            <a:ext cx="1415907" cy="1269902"/>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57150" cmpd="sng">
                <a:solidFill>
                  <a:schemeClr val="tx1"/>
                </a:solidFill>
              </a:ln>
            </a:endParaRPr>
          </a:p>
        </p:txBody>
      </p:sp>
    </p:spTree>
    <p:extLst>
      <p:ext uri="{BB962C8B-B14F-4D97-AF65-F5344CB8AC3E}">
        <p14:creationId xmlns:p14="http://schemas.microsoft.com/office/powerpoint/2010/main" val="400937621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625621" y="2945583"/>
            <a:ext cx="6026705" cy="185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IPT - add new data source</a:t>
            </a:r>
            <a:endParaRPr lang="en-US" sz="5700" b="1" dirty="0">
              <a:latin typeface="Trebuchet MS" charset="0"/>
            </a:endParaRP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128900262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Source Data – File Upload</a:t>
            </a:r>
            <a:endParaRPr lang="en-US" dirty="0"/>
          </a:p>
        </p:txBody>
      </p:sp>
      <p:sp>
        <p:nvSpPr>
          <p:cNvPr id="6" name="Text Placeholder 5"/>
          <p:cNvSpPr>
            <a:spLocks noGrp="1"/>
          </p:cNvSpPr>
          <p:nvPr>
            <p:ph type="body" sz="quarter" idx="10"/>
          </p:nvPr>
        </p:nvSpPr>
        <p:spPr/>
        <p:txBody>
          <a:bodyPr/>
          <a:lstStyle/>
          <a:p>
            <a:r>
              <a:rPr lang="en-US" dirty="0" smtClean="0"/>
              <a:t>Slide modified from: </a:t>
            </a:r>
            <a:r>
              <a:rPr lang="en-US" dirty="0" smtClean="0">
                <a:hlinkClick r:id="rId3"/>
              </a:rPr>
              <a:t>iDigBio workshop 2015</a:t>
            </a:r>
            <a:endParaRPr lang="en-US" dirty="0"/>
          </a:p>
        </p:txBody>
      </p:sp>
      <p:grpSp>
        <p:nvGrpSpPr>
          <p:cNvPr id="4" name="Group 3"/>
          <p:cNvGrpSpPr/>
          <p:nvPr/>
        </p:nvGrpSpPr>
        <p:grpSpPr>
          <a:xfrm>
            <a:off x="276855" y="1460963"/>
            <a:ext cx="10151989" cy="4969466"/>
            <a:chOff x="236846" y="1735136"/>
            <a:chExt cx="8684903" cy="4506317"/>
          </a:xfrm>
        </p:grpSpPr>
        <p:pic>
          <p:nvPicPr>
            <p:cNvPr id="7" name="Picture 6" descr="ttrs_ferns_source_da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846" y="1735136"/>
              <a:ext cx="8684903" cy="4506317"/>
            </a:xfrm>
            <a:prstGeom prst="rect">
              <a:avLst/>
            </a:prstGeom>
          </p:spPr>
        </p:pic>
        <p:sp>
          <p:nvSpPr>
            <p:cNvPr id="3" name="Rectangle 2"/>
            <p:cNvSpPr/>
            <p:nvPr/>
          </p:nvSpPr>
          <p:spPr>
            <a:xfrm>
              <a:off x="236846" y="4476750"/>
              <a:ext cx="1684029" cy="26987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4934303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Source Data – File Upload</a:t>
            </a:r>
            <a:endParaRPr lang="en-US" dirty="0"/>
          </a:p>
        </p:txBody>
      </p:sp>
      <p:grpSp>
        <p:nvGrpSpPr>
          <p:cNvPr id="11" name="Group 10"/>
          <p:cNvGrpSpPr/>
          <p:nvPr/>
        </p:nvGrpSpPr>
        <p:grpSpPr>
          <a:xfrm>
            <a:off x="922175" y="1294675"/>
            <a:ext cx="8131530" cy="3288863"/>
            <a:chOff x="1250949" y="1544637"/>
            <a:chExt cx="6956425" cy="2982344"/>
          </a:xfrm>
        </p:grpSpPr>
        <p:pic>
          <p:nvPicPr>
            <p:cNvPr id="4" name="Picture 3" descr="ttrs_ferns_source_data_uplo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949" y="1544637"/>
              <a:ext cx="6956425" cy="2982344"/>
            </a:xfrm>
            <a:prstGeom prst="rect">
              <a:avLst/>
            </a:prstGeom>
          </p:spPr>
        </p:pic>
        <p:sp>
          <p:nvSpPr>
            <p:cNvPr id="7" name="Rectangle 6"/>
            <p:cNvSpPr/>
            <p:nvPr/>
          </p:nvSpPr>
          <p:spPr>
            <a:xfrm>
              <a:off x="2935596" y="2032000"/>
              <a:ext cx="4605029" cy="26987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824971" y="4079875"/>
              <a:ext cx="604529" cy="26987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643825" y="4539748"/>
            <a:ext cx="3562879" cy="2366851"/>
            <a:chOff x="1012824" y="4526981"/>
            <a:chExt cx="3048000" cy="2146263"/>
          </a:xfrm>
        </p:grpSpPr>
        <p:pic>
          <p:nvPicPr>
            <p:cNvPr id="5" name="Picture 4" descr="ttrs_ferns_source_data_upload_add.png"/>
            <p:cNvPicPr>
              <a:picLocks noChangeAspect="1"/>
            </p:cNvPicPr>
            <p:nvPr/>
          </p:nvPicPr>
          <p:blipFill rotWithShape="1">
            <a:blip r:embed="rId4">
              <a:extLst>
                <a:ext uri="{28A0092B-C50C-407E-A947-70E740481C1C}">
                  <a14:useLocalDpi xmlns:a14="http://schemas.microsoft.com/office/drawing/2010/main" val="0"/>
                </a:ext>
              </a:extLst>
            </a:blip>
            <a:srcRect l="2340"/>
            <a:stretch/>
          </p:blipFill>
          <p:spPr>
            <a:xfrm>
              <a:off x="1012824" y="4526981"/>
              <a:ext cx="3048000" cy="2146263"/>
            </a:xfrm>
            <a:prstGeom prst="rect">
              <a:avLst/>
            </a:prstGeom>
          </p:spPr>
        </p:pic>
        <p:sp>
          <p:nvSpPr>
            <p:cNvPr id="9" name="Rectangle 8"/>
            <p:cNvSpPr/>
            <p:nvPr/>
          </p:nvSpPr>
          <p:spPr>
            <a:xfrm>
              <a:off x="3078472" y="4907756"/>
              <a:ext cx="556904" cy="296863"/>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p:cNvSpPr txBox="1"/>
          <p:nvPr/>
        </p:nvSpPr>
        <p:spPr>
          <a:xfrm>
            <a:off x="4206704" y="4776110"/>
            <a:ext cx="5407414" cy="1875022"/>
          </a:xfrm>
          <a:prstGeom prst="rect">
            <a:avLst/>
          </a:prstGeom>
          <a:noFill/>
        </p:spPr>
        <p:txBody>
          <a:bodyPr wrap="square" lIns="104287" tIns="52144" rIns="104287" bIns="52144" rtlCol="0">
            <a:spAutoFit/>
          </a:bodyPr>
          <a:lstStyle/>
          <a:p>
            <a:pPr marL="521437" indent="-521437">
              <a:buFont typeface="+mj-lt"/>
              <a:buAutoNum type="arabicPeriod"/>
            </a:pPr>
            <a:r>
              <a:rPr lang="en-US" sz="2300" dirty="0"/>
              <a:t>Select an occurrence file and click the Open button.</a:t>
            </a:r>
          </a:p>
          <a:p>
            <a:pPr marL="521437" indent="-521437">
              <a:buFont typeface="+mj-lt"/>
              <a:buAutoNum type="arabicPeriod"/>
            </a:pPr>
            <a:r>
              <a:rPr lang="en-US" sz="2300" dirty="0"/>
              <a:t>Once the file is selected and the file name shows next to “Choose File,” click the Add button.</a:t>
            </a:r>
          </a:p>
        </p:txBody>
      </p:sp>
      <p:sp>
        <p:nvSpPr>
          <p:cNvPr id="13" name="Text Placeholder 5"/>
          <p:cNvSpPr>
            <a:spLocks noGrp="1"/>
          </p:cNvSpPr>
          <p:nvPr>
            <p:ph type="body" sz="quarter" idx="10"/>
          </p:nvPr>
        </p:nvSpPr>
        <p:spPr/>
        <p:txBody>
          <a:bodyPr/>
          <a:lstStyle/>
          <a:p>
            <a:r>
              <a:rPr lang="en-US" dirty="0" smtClean="0"/>
              <a:t>Slide modified from: </a:t>
            </a:r>
            <a:r>
              <a:rPr lang="en-US" dirty="0" smtClean="0">
                <a:hlinkClick r:id="rId5"/>
              </a:rPr>
              <a:t>iDigBio workshop 2015</a:t>
            </a:r>
            <a:endParaRPr lang="en-US" dirty="0"/>
          </a:p>
        </p:txBody>
      </p:sp>
    </p:spTree>
    <p:extLst>
      <p:ext uri="{BB962C8B-B14F-4D97-AF65-F5344CB8AC3E}">
        <p14:creationId xmlns:p14="http://schemas.microsoft.com/office/powerpoint/2010/main" val="350882563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Source Data – Upload Review</a:t>
            </a:r>
            <a:endParaRPr lang="en-US" dirty="0"/>
          </a:p>
        </p:txBody>
      </p:sp>
      <p:grpSp>
        <p:nvGrpSpPr>
          <p:cNvPr id="11" name="Group 10"/>
          <p:cNvGrpSpPr/>
          <p:nvPr/>
        </p:nvGrpSpPr>
        <p:grpSpPr>
          <a:xfrm>
            <a:off x="613887" y="1221884"/>
            <a:ext cx="9282042" cy="5482569"/>
            <a:chOff x="974725" y="1571285"/>
            <a:chExt cx="7940674" cy="4971599"/>
          </a:xfrm>
        </p:grpSpPr>
        <p:pic>
          <p:nvPicPr>
            <p:cNvPr id="4" name="Picture 3" descr="ttrs_ferns_data_source_upload_review.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725" y="1571285"/>
              <a:ext cx="7194550" cy="4971599"/>
            </a:xfrm>
            <a:prstGeom prst="rect">
              <a:avLst/>
            </a:prstGeom>
          </p:spPr>
        </p:pic>
        <p:sp>
          <p:nvSpPr>
            <p:cNvPr id="5" name="Line Callout 1 4"/>
            <p:cNvSpPr/>
            <p:nvPr/>
          </p:nvSpPr>
          <p:spPr>
            <a:xfrm>
              <a:off x="5858933" y="2311399"/>
              <a:ext cx="2184402" cy="372534"/>
            </a:xfrm>
            <a:prstGeom prst="borderCallout1">
              <a:avLst>
                <a:gd name="adj1" fmla="val 50569"/>
                <a:gd name="adj2" fmla="val -1356"/>
                <a:gd name="adj3" fmla="val 214773"/>
                <a:gd name="adj4" fmla="val -19728"/>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42 columns as read from source</a:t>
              </a:r>
            </a:p>
          </p:txBody>
        </p:sp>
        <p:sp>
          <p:nvSpPr>
            <p:cNvPr id="6" name="Line Callout 1 5"/>
            <p:cNvSpPr/>
            <p:nvPr/>
          </p:nvSpPr>
          <p:spPr>
            <a:xfrm>
              <a:off x="6502398" y="3699933"/>
              <a:ext cx="2184402" cy="372534"/>
            </a:xfrm>
            <a:prstGeom prst="borderCallout1">
              <a:avLst>
                <a:gd name="adj1" fmla="val 50569"/>
                <a:gd name="adj2" fmla="val -1356"/>
                <a:gd name="adj3" fmla="val -1136"/>
                <a:gd name="adj4" fmla="val -39108"/>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Upload file location on server</a:t>
              </a:r>
            </a:p>
          </p:txBody>
        </p:sp>
        <p:sp>
          <p:nvSpPr>
            <p:cNvPr id="7" name="Line Callout 1 6"/>
            <p:cNvSpPr/>
            <p:nvPr/>
          </p:nvSpPr>
          <p:spPr>
            <a:xfrm>
              <a:off x="6265332" y="4301065"/>
              <a:ext cx="2650067" cy="372534"/>
            </a:xfrm>
            <a:prstGeom prst="borderCallout1">
              <a:avLst>
                <a:gd name="adj1" fmla="val 50569"/>
                <a:gd name="adj2" fmla="val -1246"/>
                <a:gd name="adj3" fmla="val -60227"/>
                <a:gd name="adj4" fmla="val -31124"/>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Number of records as read from source</a:t>
              </a:r>
            </a:p>
          </p:txBody>
        </p:sp>
        <p:sp>
          <p:nvSpPr>
            <p:cNvPr id="8" name="Rectangle 7"/>
            <p:cNvSpPr/>
            <p:nvPr/>
          </p:nvSpPr>
          <p:spPr>
            <a:xfrm>
              <a:off x="974725" y="5077883"/>
              <a:ext cx="6865408" cy="1272117"/>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Line Callout 1 8"/>
            <p:cNvSpPr/>
            <p:nvPr/>
          </p:nvSpPr>
          <p:spPr>
            <a:xfrm>
              <a:off x="1532466" y="4301065"/>
              <a:ext cx="2650067" cy="372534"/>
            </a:xfrm>
            <a:prstGeom prst="borderCallout1">
              <a:avLst>
                <a:gd name="adj1" fmla="val 50569"/>
                <a:gd name="adj2" fmla="val -1246"/>
                <a:gd name="adj3" fmla="val 198863"/>
                <a:gd name="adj4" fmla="val -12594"/>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File specifications as read from source</a:t>
              </a:r>
            </a:p>
          </p:txBody>
        </p:sp>
        <p:sp>
          <p:nvSpPr>
            <p:cNvPr id="10" name="Rectangle 9"/>
            <p:cNvSpPr/>
            <p:nvPr/>
          </p:nvSpPr>
          <p:spPr>
            <a:xfrm>
              <a:off x="5029200" y="4572000"/>
              <a:ext cx="556904" cy="296863"/>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363329362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Source Data – Upload Preview</a:t>
            </a:r>
            <a:endParaRPr lang="en-US" dirty="0"/>
          </a:p>
        </p:txBody>
      </p:sp>
      <p:pic>
        <p:nvPicPr>
          <p:cNvPr id="3" name="Picture 2" descr="ttrs_ferns_data_source_upload_preview.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435" y="1036357"/>
            <a:ext cx="8499987" cy="5853225"/>
          </a:xfrm>
          <a:prstGeom prst="rect">
            <a:avLst/>
          </a:prstGeom>
        </p:spPr>
      </p:pic>
      <p:sp>
        <p:nvSpPr>
          <p:cNvPr id="6"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194743574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Source Data – Upload Complete</a:t>
            </a:r>
            <a:endParaRPr lang="en-US" dirty="0"/>
          </a:p>
        </p:txBody>
      </p:sp>
      <p:pic>
        <p:nvPicPr>
          <p:cNvPr id="4" name="Picture 3" descr="ttrs_ferns_source_data_upload_comple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306" y="2591833"/>
            <a:ext cx="8924026" cy="1671296"/>
          </a:xfrm>
          <a:prstGeom prst="rect">
            <a:avLst/>
          </a:prstGeom>
        </p:spPr>
      </p:pic>
      <p:sp>
        <p:nvSpPr>
          <p:cNvPr id="5" name="Rectangle 4"/>
          <p:cNvSpPr/>
          <p:nvPr/>
        </p:nvSpPr>
        <p:spPr>
          <a:xfrm>
            <a:off x="4008239" y="3730929"/>
            <a:ext cx="4898959" cy="336127"/>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lIns="104287" tIns="52144" rIns="104287" bIns="52144" rtlCol="0" anchor="ctr"/>
          <a:lstStyle/>
          <a:p>
            <a:pPr algn="ctr"/>
            <a:endParaRPr lang="en-US"/>
          </a:p>
        </p:txBody>
      </p:sp>
      <p:sp>
        <p:nvSpPr>
          <p:cNvPr id="7"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193995488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Source Data – Database Connection</a:t>
            </a:r>
            <a:endParaRPr lang="en-US" dirty="0"/>
          </a:p>
        </p:txBody>
      </p:sp>
      <p:grpSp>
        <p:nvGrpSpPr>
          <p:cNvPr id="5" name="Group 4"/>
          <p:cNvGrpSpPr/>
          <p:nvPr/>
        </p:nvGrpSpPr>
        <p:grpSpPr>
          <a:xfrm>
            <a:off x="262258" y="1460963"/>
            <a:ext cx="10151989" cy="4969466"/>
            <a:chOff x="236846" y="1735136"/>
            <a:chExt cx="8684903" cy="4506317"/>
          </a:xfrm>
        </p:grpSpPr>
        <p:pic>
          <p:nvPicPr>
            <p:cNvPr id="7" name="Picture 6" descr="ttrs_ferns_source_data.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46" y="1735136"/>
              <a:ext cx="8684903" cy="4506317"/>
            </a:xfrm>
            <a:prstGeom prst="rect">
              <a:avLst/>
            </a:prstGeom>
          </p:spPr>
        </p:pic>
        <p:sp>
          <p:nvSpPr>
            <p:cNvPr id="3" name="Rectangle 2"/>
            <p:cNvSpPr/>
            <p:nvPr/>
          </p:nvSpPr>
          <p:spPr>
            <a:xfrm>
              <a:off x="236846" y="4699000"/>
              <a:ext cx="1239529" cy="26987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387579232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Source Data – Database Connection</a:t>
            </a:r>
            <a:endParaRPr lang="en-US" dirty="0"/>
          </a:p>
        </p:txBody>
      </p:sp>
      <p:pic>
        <p:nvPicPr>
          <p:cNvPr id="3" name="Picture 2" descr="ttrs-ferns-database-connecti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982" y="1487165"/>
            <a:ext cx="7722945" cy="5107409"/>
          </a:xfrm>
          <a:prstGeom prst="rect">
            <a:avLst/>
          </a:prstGeom>
        </p:spPr>
      </p:pic>
      <p:sp>
        <p:nvSpPr>
          <p:cNvPr id="6"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222365911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625621" y="2945583"/>
            <a:ext cx="6026705" cy="185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IPT</a:t>
            </a:r>
          </a:p>
          <a:p>
            <a:pPr algn="ctr"/>
            <a:r>
              <a:rPr lang="en-US" sz="5700" b="1" dirty="0" smtClean="0">
                <a:latin typeface="Trebuchet MS" charset="0"/>
              </a:rPr>
              <a:t>mapping data</a:t>
            </a:r>
            <a:endParaRPr lang="en-US" sz="5700" b="1" dirty="0">
              <a:latin typeface="Trebuchet MS" charset="0"/>
            </a:endParaRP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117564866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Darwin Core Mappings</a:t>
            </a:r>
            <a:endParaRPr lang="en-US" dirty="0"/>
          </a:p>
        </p:txBody>
      </p:sp>
      <p:grpSp>
        <p:nvGrpSpPr>
          <p:cNvPr id="6" name="Group 5"/>
          <p:cNvGrpSpPr/>
          <p:nvPr/>
        </p:nvGrpSpPr>
        <p:grpSpPr>
          <a:xfrm>
            <a:off x="605964" y="2468431"/>
            <a:ext cx="9476710" cy="2666120"/>
            <a:chOff x="518395" y="2238376"/>
            <a:chExt cx="8107210" cy="2417640"/>
          </a:xfrm>
        </p:grpSpPr>
        <p:pic>
          <p:nvPicPr>
            <p:cNvPr id="4" name="Picture 3" descr="IPTMapping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395" y="2238376"/>
              <a:ext cx="8107210" cy="2417640"/>
            </a:xfrm>
            <a:prstGeom prst="rect">
              <a:avLst/>
            </a:prstGeom>
          </p:spPr>
        </p:pic>
        <p:sp>
          <p:nvSpPr>
            <p:cNvPr id="5" name="Rectangle 4"/>
            <p:cNvSpPr/>
            <p:nvPr/>
          </p:nvSpPr>
          <p:spPr>
            <a:xfrm>
              <a:off x="518395" y="4159250"/>
              <a:ext cx="2815355" cy="496766"/>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202104965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IPT Darwin Core Mappings – Selecting Source</a:t>
            </a:r>
            <a:endParaRPr lang="en-US" dirty="0"/>
          </a:p>
        </p:txBody>
      </p:sp>
      <p:grpSp>
        <p:nvGrpSpPr>
          <p:cNvPr id="5" name="Group 4"/>
          <p:cNvGrpSpPr/>
          <p:nvPr/>
        </p:nvGrpSpPr>
        <p:grpSpPr>
          <a:xfrm>
            <a:off x="490641" y="1511004"/>
            <a:ext cx="9619774" cy="4716924"/>
            <a:chOff x="457200" y="1833460"/>
            <a:chExt cx="8229600" cy="4277311"/>
          </a:xfrm>
        </p:grpSpPr>
        <p:pic>
          <p:nvPicPr>
            <p:cNvPr id="3" name="Picture 2" descr="IPTMappingsSelectSourc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833460"/>
              <a:ext cx="8229600" cy="4277311"/>
            </a:xfrm>
            <a:prstGeom prst="rect">
              <a:avLst/>
            </a:prstGeom>
          </p:spPr>
        </p:pic>
        <p:sp>
          <p:nvSpPr>
            <p:cNvPr id="4" name="Rectangle 3"/>
            <p:cNvSpPr/>
            <p:nvPr/>
          </p:nvSpPr>
          <p:spPr>
            <a:xfrm>
              <a:off x="713096" y="5181600"/>
              <a:ext cx="1801504" cy="457199"/>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91540720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Darwin Core Mappings – </a:t>
            </a:r>
            <a:r>
              <a:rPr lang="en-US" dirty="0" err="1" smtClean="0"/>
              <a:t>Automapping</a:t>
            </a:r>
            <a:endParaRPr lang="en-US" dirty="0"/>
          </a:p>
        </p:txBody>
      </p:sp>
      <p:grpSp>
        <p:nvGrpSpPr>
          <p:cNvPr id="12" name="Group 11"/>
          <p:cNvGrpSpPr/>
          <p:nvPr/>
        </p:nvGrpSpPr>
        <p:grpSpPr>
          <a:xfrm>
            <a:off x="579727" y="1269802"/>
            <a:ext cx="9003693" cy="5466477"/>
            <a:chOff x="720725" y="1524000"/>
            <a:chExt cx="7702550" cy="4957007"/>
          </a:xfrm>
        </p:grpSpPr>
        <p:grpSp>
          <p:nvGrpSpPr>
            <p:cNvPr id="10" name="Group 9"/>
            <p:cNvGrpSpPr/>
            <p:nvPr/>
          </p:nvGrpSpPr>
          <p:grpSpPr>
            <a:xfrm>
              <a:off x="720725" y="1524000"/>
              <a:ext cx="7702550" cy="4957007"/>
              <a:chOff x="720725" y="1524000"/>
              <a:chExt cx="7702550" cy="4957007"/>
            </a:xfrm>
          </p:grpSpPr>
          <p:pic>
            <p:nvPicPr>
              <p:cNvPr id="6" name="Picture 5" descr="IPTMappinsAutoMa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725" y="1741596"/>
                <a:ext cx="7702550" cy="4739411"/>
              </a:xfrm>
              <a:prstGeom prst="rect">
                <a:avLst/>
              </a:prstGeom>
            </p:spPr>
          </p:pic>
          <p:sp>
            <p:nvSpPr>
              <p:cNvPr id="7" name="Line Callout 1 6"/>
              <p:cNvSpPr/>
              <p:nvPr/>
            </p:nvSpPr>
            <p:spPr>
              <a:xfrm>
                <a:off x="4953000" y="1524000"/>
                <a:ext cx="3302000" cy="372534"/>
              </a:xfrm>
              <a:prstGeom prst="borderCallout1">
                <a:avLst>
                  <a:gd name="adj1" fmla="val 46308"/>
                  <a:gd name="adj2" fmla="val -629"/>
                  <a:gd name="adj3" fmla="val 103978"/>
                  <a:gd name="adj4" fmla="val -35090"/>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If source names match </a:t>
                </a:r>
                <a:r>
                  <a:rPr lang="en-US" sz="1400" dirty="0" err="1">
                    <a:solidFill>
                      <a:schemeClr val="tx1"/>
                    </a:solidFill>
                  </a:rPr>
                  <a:t>DwC</a:t>
                </a:r>
                <a:r>
                  <a:rPr lang="en-US" sz="1400" dirty="0">
                    <a:solidFill>
                      <a:schemeClr val="tx1"/>
                    </a:solidFill>
                  </a:rPr>
                  <a:t>, </a:t>
                </a:r>
                <a:r>
                  <a:rPr lang="en-US" sz="1400" dirty="0" err="1">
                    <a:solidFill>
                      <a:schemeClr val="tx1"/>
                    </a:solidFill>
                  </a:rPr>
                  <a:t>automapping</a:t>
                </a:r>
                <a:r>
                  <a:rPr lang="en-US" sz="1400" dirty="0">
                    <a:solidFill>
                      <a:schemeClr val="tx1"/>
                    </a:solidFill>
                  </a:rPr>
                  <a:t> </a:t>
                </a:r>
                <a:r>
                  <a:rPr lang="en-US" sz="1400" dirty="0" err="1">
                    <a:solidFill>
                      <a:schemeClr val="tx1"/>
                    </a:solidFill>
                  </a:rPr>
                  <a:t>occurrs</a:t>
                </a:r>
                <a:endParaRPr lang="en-US" sz="1400" dirty="0">
                  <a:solidFill>
                    <a:schemeClr val="tx1"/>
                  </a:solidFill>
                </a:endParaRPr>
              </a:p>
            </p:txBody>
          </p:sp>
          <p:sp>
            <p:nvSpPr>
              <p:cNvPr id="8" name="Line Callout 1 7"/>
              <p:cNvSpPr/>
              <p:nvPr/>
            </p:nvSpPr>
            <p:spPr>
              <a:xfrm>
                <a:off x="4049182" y="2125132"/>
                <a:ext cx="3031067" cy="372534"/>
              </a:xfrm>
              <a:prstGeom prst="borderCallout1">
                <a:avLst>
                  <a:gd name="adj1" fmla="val 50569"/>
                  <a:gd name="adj2" fmla="val -1356"/>
                  <a:gd name="adj3" fmla="val 44319"/>
                  <a:gd name="adj4" fmla="val -58972"/>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Alerts users to missing required field</a:t>
                </a:r>
              </a:p>
            </p:txBody>
          </p:sp>
          <p:sp>
            <p:nvSpPr>
              <p:cNvPr id="9" name="Line Callout 1 8"/>
              <p:cNvSpPr/>
              <p:nvPr/>
            </p:nvSpPr>
            <p:spPr>
              <a:xfrm>
                <a:off x="5668433" y="4593166"/>
                <a:ext cx="2184402" cy="372534"/>
              </a:xfrm>
              <a:prstGeom prst="borderCallout1">
                <a:avLst>
                  <a:gd name="adj1" fmla="val 50569"/>
                  <a:gd name="adj2" fmla="val -1356"/>
                  <a:gd name="adj3" fmla="val 142330"/>
                  <a:gd name="adj4" fmla="val -32809"/>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smtClean="0">
                    <a:solidFill>
                      <a:schemeClr val="tx1"/>
                    </a:solidFill>
                  </a:rPr>
                  <a:t>Please remember occurrenceID</a:t>
                </a:r>
                <a:endParaRPr lang="en-US" sz="1400" dirty="0">
                  <a:solidFill>
                    <a:schemeClr val="tx1"/>
                  </a:solidFill>
                </a:endParaRPr>
              </a:p>
            </p:txBody>
          </p:sp>
        </p:grpSp>
        <p:sp>
          <p:nvSpPr>
            <p:cNvPr id="11" name="Line Callout 1 10"/>
            <p:cNvSpPr/>
            <p:nvPr/>
          </p:nvSpPr>
          <p:spPr>
            <a:xfrm>
              <a:off x="5858933" y="3168649"/>
              <a:ext cx="2184402" cy="372534"/>
            </a:xfrm>
            <a:prstGeom prst="borderCallout1">
              <a:avLst>
                <a:gd name="adj1" fmla="val 50569"/>
                <a:gd name="adj2" fmla="val -1356"/>
                <a:gd name="adj3" fmla="val -36647"/>
                <a:gd name="adj4" fmla="val -96763"/>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Shortcut to Data Source</a:t>
              </a:r>
            </a:p>
          </p:txBody>
        </p:sp>
      </p:grpSp>
      <p:sp>
        <p:nvSpPr>
          <p:cNvPr id="15"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294557021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IPT Darwin Core Mappings – Unmapped Fields</a:t>
            </a:r>
            <a:endParaRPr lang="en-US" dirty="0"/>
          </a:p>
        </p:txBody>
      </p:sp>
      <p:grpSp>
        <p:nvGrpSpPr>
          <p:cNvPr id="6" name="Group 5"/>
          <p:cNvGrpSpPr/>
          <p:nvPr/>
        </p:nvGrpSpPr>
        <p:grpSpPr>
          <a:xfrm>
            <a:off x="1629914" y="1308229"/>
            <a:ext cx="7298143" cy="5317340"/>
            <a:chOff x="2443326" y="1595221"/>
            <a:chExt cx="6243473" cy="4821769"/>
          </a:xfrm>
        </p:grpSpPr>
        <p:pic>
          <p:nvPicPr>
            <p:cNvPr id="4" name="Picture 3" descr="IPTMappingsUnmappedColumn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3326" y="1595221"/>
              <a:ext cx="4257348" cy="4821769"/>
            </a:xfrm>
            <a:prstGeom prst="rect">
              <a:avLst/>
            </a:prstGeom>
          </p:spPr>
        </p:pic>
        <p:sp>
          <p:nvSpPr>
            <p:cNvPr id="5" name="Line Callout 1 4"/>
            <p:cNvSpPr/>
            <p:nvPr/>
          </p:nvSpPr>
          <p:spPr>
            <a:xfrm>
              <a:off x="5858932" y="2311399"/>
              <a:ext cx="2827867" cy="498476"/>
            </a:xfrm>
            <a:prstGeom prst="borderCallout1">
              <a:avLst>
                <a:gd name="adj1" fmla="val 50569"/>
                <a:gd name="adj2" fmla="val -1356"/>
                <a:gd name="adj3" fmla="val 214773"/>
                <a:gd name="adj4" fmla="val -19728"/>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Additional columns provided in the source that should be mapped to </a:t>
              </a:r>
              <a:r>
                <a:rPr lang="en-US" sz="1400" dirty="0" err="1">
                  <a:solidFill>
                    <a:schemeClr val="tx1"/>
                  </a:solidFill>
                </a:rPr>
                <a:t>DwC</a:t>
              </a:r>
              <a:r>
                <a:rPr lang="en-US" sz="1400" dirty="0">
                  <a:solidFill>
                    <a:schemeClr val="tx1"/>
                  </a:solidFill>
                </a:rPr>
                <a:t> terms</a:t>
              </a:r>
            </a:p>
          </p:txBody>
        </p:sp>
      </p:grpSp>
      <p:sp>
        <p:nvSpPr>
          <p:cNvPr id="8"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162308884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Darwin Core Mappings – Dropdowns</a:t>
            </a:r>
            <a:endParaRPr lang="en-US" dirty="0"/>
          </a:p>
        </p:txBody>
      </p:sp>
      <p:grpSp>
        <p:nvGrpSpPr>
          <p:cNvPr id="6" name="Group 5"/>
          <p:cNvGrpSpPr/>
          <p:nvPr/>
        </p:nvGrpSpPr>
        <p:grpSpPr>
          <a:xfrm>
            <a:off x="487763" y="1449712"/>
            <a:ext cx="9608055" cy="4726780"/>
            <a:chOff x="467226" y="1889126"/>
            <a:chExt cx="8219574" cy="4286249"/>
          </a:xfrm>
        </p:grpSpPr>
        <p:pic>
          <p:nvPicPr>
            <p:cNvPr id="4" name="Picture 3" descr="IPTMappingsRecommendedVocabulari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226" y="1889126"/>
              <a:ext cx="8219574" cy="3066202"/>
            </a:xfrm>
            <a:prstGeom prst="rect">
              <a:avLst/>
            </a:prstGeom>
          </p:spPr>
        </p:pic>
        <p:sp>
          <p:nvSpPr>
            <p:cNvPr id="5" name="Line Callout 1 4"/>
            <p:cNvSpPr/>
            <p:nvPr/>
          </p:nvSpPr>
          <p:spPr>
            <a:xfrm>
              <a:off x="4206875" y="5296956"/>
              <a:ext cx="3270250" cy="878419"/>
            </a:xfrm>
            <a:prstGeom prst="borderCallout1">
              <a:avLst>
                <a:gd name="adj1" fmla="val -183806"/>
                <a:gd name="adj2" fmla="val 120010"/>
                <a:gd name="adj3" fmla="val 44318"/>
                <a:gd name="adj4" fmla="val 102365"/>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Some terms, like type, have recommended vocabularies, that you can use if the data is not present in your source.  </a:t>
              </a:r>
              <a:r>
                <a:rPr lang="en-US" sz="1400" dirty="0" err="1">
                  <a:solidFill>
                    <a:schemeClr val="tx1"/>
                  </a:solidFill>
                </a:rPr>
                <a:t>basisOfRecord</a:t>
              </a:r>
              <a:r>
                <a:rPr lang="en-US" sz="1400" dirty="0">
                  <a:solidFill>
                    <a:schemeClr val="tx1"/>
                  </a:solidFill>
                </a:rPr>
                <a:t> is another term with a recommended vocabulary.</a:t>
              </a:r>
            </a:p>
          </p:txBody>
        </p:sp>
      </p:grpSp>
      <p:sp>
        <p:nvSpPr>
          <p:cNvPr id="8"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131014329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Darwin Core Mappings – Preview data</a:t>
            </a:r>
            <a:endParaRPr lang="en-US" dirty="0"/>
          </a:p>
        </p:txBody>
      </p:sp>
      <p:grpSp>
        <p:nvGrpSpPr>
          <p:cNvPr id="6" name="Group 5"/>
          <p:cNvGrpSpPr/>
          <p:nvPr/>
        </p:nvGrpSpPr>
        <p:grpSpPr>
          <a:xfrm>
            <a:off x="639213" y="1396175"/>
            <a:ext cx="9150068" cy="5049374"/>
            <a:chOff x="859028" y="1825625"/>
            <a:chExt cx="7827772" cy="4578777"/>
          </a:xfrm>
        </p:grpSpPr>
        <p:pic>
          <p:nvPicPr>
            <p:cNvPr id="4" name="Picture 3" descr="IPTMappingsPreview.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028" y="1825625"/>
              <a:ext cx="7425944" cy="4578777"/>
            </a:xfrm>
            <a:prstGeom prst="rect">
              <a:avLst/>
            </a:prstGeom>
          </p:spPr>
        </p:pic>
        <p:sp>
          <p:nvSpPr>
            <p:cNvPr id="5" name="Line Callout 1 4"/>
            <p:cNvSpPr/>
            <p:nvPr/>
          </p:nvSpPr>
          <p:spPr>
            <a:xfrm>
              <a:off x="5303308" y="2971800"/>
              <a:ext cx="3383492" cy="394758"/>
            </a:xfrm>
            <a:prstGeom prst="borderCallout1">
              <a:avLst>
                <a:gd name="adj1" fmla="val 50569"/>
                <a:gd name="adj2" fmla="val -1356"/>
                <a:gd name="adj3" fmla="val -7538"/>
                <a:gd name="adj4" fmla="val -27896"/>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Mapped fields with data in the first 5 records, show a preview of that data.</a:t>
              </a:r>
            </a:p>
          </p:txBody>
        </p:sp>
      </p:grpSp>
      <p:sp>
        <p:nvSpPr>
          <p:cNvPr id="8"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402860022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Darwin Core Mappings – Fill-in Values</a:t>
            </a:r>
            <a:endParaRPr lang="en-US" dirty="0"/>
          </a:p>
        </p:txBody>
      </p:sp>
      <p:grpSp>
        <p:nvGrpSpPr>
          <p:cNvPr id="7" name="Group 6"/>
          <p:cNvGrpSpPr/>
          <p:nvPr/>
        </p:nvGrpSpPr>
        <p:grpSpPr>
          <a:xfrm>
            <a:off x="644249" y="2293365"/>
            <a:ext cx="9400140" cy="2088245"/>
            <a:chOff x="551147" y="2079625"/>
            <a:chExt cx="8041706" cy="1893623"/>
          </a:xfrm>
        </p:grpSpPr>
        <p:pic>
          <p:nvPicPr>
            <p:cNvPr id="5" name="Picture 4" descr="IPTMappingsFillI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147" y="2873375"/>
              <a:ext cx="8041706" cy="1099873"/>
            </a:xfrm>
            <a:prstGeom prst="rect">
              <a:avLst/>
            </a:prstGeom>
          </p:spPr>
        </p:pic>
        <p:sp>
          <p:nvSpPr>
            <p:cNvPr id="6" name="Line Callout 1 5"/>
            <p:cNvSpPr/>
            <p:nvPr/>
          </p:nvSpPr>
          <p:spPr>
            <a:xfrm>
              <a:off x="4206876" y="2079625"/>
              <a:ext cx="4254500" cy="381000"/>
            </a:xfrm>
            <a:prstGeom prst="borderCallout1">
              <a:avLst>
                <a:gd name="adj1" fmla="val 113069"/>
                <a:gd name="adj2" fmla="val 55825"/>
                <a:gd name="adj3" fmla="val 231209"/>
                <a:gd name="adj4" fmla="val 30203"/>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If no mapping is provided for a term, a value can be supplied.</a:t>
              </a:r>
            </a:p>
          </p:txBody>
        </p:sp>
      </p:grpSp>
      <p:sp>
        <p:nvSpPr>
          <p:cNvPr id="8" name="Text Placeholder 5"/>
          <p:cNvSpPr>
            <a:spLocks noGrp="1"/>
          </p:cNvSpPr>
          <p:nvPr>
            <p:ph type="body" sz="quarter" idx="10"/>
          </p:nvPr>
        </p:nvSpPr>
        <p:spPr/>
        <p:txBody>
          <a:bodyPr/>
          <a:lstStyle/>
          <a:p>
            <a:r>
              <a:rPr lang="en-US" dirty="0" smtClean="0"/>
              <a:t>Slide modified from: </a:t>
            </a:r>
            <a:r>
              <a:rPr lang="en-US" dirty="0" smtClean="0">
                <a:hlinkClick r:id="rId4"/>
              </a:rPr>
              <a:t>iDigBio workshop 2015</a:t>
            </a:r>
            <a:endParaRPr lang="en-US" dirty="0"/>
          </a:p>
        </p:txBody>
      </p:sp>
    </p:spTree>
    <p:extLst>
      <p:ext uri="{BB962C8B-B14F-4D97-AF65-F5344CB8AC3E}">
        <p14:creationId xmlns:p14="http://schemas.microsoft.com/office/powerpoint/2010/main" val="262772679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625621" y="2945583"/>
            <a:ext cx="6026705" cy="273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IPT dataset</a:t>
            </a:r>
          </a:p>
          <a:p>
            <a:pPr algn="ctr"/>
            <a:r>
              <a:rPr lang="en-US" sz="5700" b="1" dirty="0" smtClean="0">
                <a:latin typeface="Trebuchet MS" charset="0"/>
              </a:rPr>
              <a:t>publish and register</a:t>
            </a:r>
            <a:endParaRPr lang="en-US" sz="5700" b="1" dirty="0">
              <a:latin typeface="Trebuchet MS" charset="0"/>
            </a:endParaRP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262777391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Publish dataset</a:t>
            </a:r>
            <a:endParaRPr lang="en-US" dirty="0"/>
          </a:p>
        </p:txBody>
      </p:sp>
      <p:sp>
        <p:nvSpPr>
          <p:cNvPr id="9" name="Text Placeholder 8"/>
          <p:cNvSpPr>
            <a:spLocks noGrp="1"/>
          </p:cNvSpPr>
          <p:nvPr>
            <p:ph type="body" sz="quarter" idx="10"/>
          </p:nvPr>
        </p:nvSpPr>
        <p:spPr/>
        <p:txBody>
          <a:bodyPr/>
          <a:lstStyle/>
          <a:p>
            <a:endParaRPr lang="en-US"/>
          </a:p>
        </p:txBody>
      </p:sp>
      <p:pic>
        <p:nvPicPr>
          <p:cNvPr id="5" name="Picture 4" descr="Screen Shot 2016-07-06 at 09.32.47 .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012" y="4378382"/>
            <a:ext cx="9563100" cy="2044700"/>
          </a:xfrm>
          <a:prstGeom prst="rect">
            <a:avLst/>
          </a:prstGeom>
        </p:spPr>
      </p:pic>
      <p:pic>
        <p:nvPicPr>
          <p:cNvPr id="6" name="Picture 5"/>
          <p:cNvPicPr>
            <a:picLocks noChangeAspect="1"/>
          </p:cNvPicPr>
          <p:nvPr/>
        </p:nvPicPr>
        <p:blipFill>
          <a:blip r:embed="rId5"/>
          <a:stretch>
            <a:fillRect/>
          </a:stretch>
        </p:blipFill>
        <p:spPr>
          <a:xfrm>
            <a:off x="215011" y="1517662"/>
            <a:ext cx="10473627" cy="2219359"/>
          </a:xfrm>
          <a:prstGeom prst="rect">
            <a:avLst/>
          </a:prstGeom>
        </p:spPr>
      </p:pic>
    </p:spTree>
    <p:extLst>
      <p:ext uri="{BB962C8B-B14F-4D97-AF65-F5344CB8AC3E}">
        <p14:creationId xmlns:p14="http://schemas.microsoft.com/office/powerpoint/2010/main" val="1528568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Register dataset</a:t>
            </a:r>
            <a:endParaRPr lang="en-US" dirty="0"/>
          </a:p>
        </p:txBody>
      </p:sp>
      <p:sp>
        <p:nvSpPr>
          <p:cNvPr id="20" name="Text Placeholder 19"/>
          <p:cNvSpPr>
            <a:spLocks noGrp="1"/>
          </p:cNvSpPr>
          <p:nvPr>
            <p:ph type="body" sz="quarter" idx="10"/>
          </p:nvPr>
        </p:nvSpPr>
        <p:spPr/>
        <p:txBody>
          <a:bodyPr/>
          <a:lstStyle/>
          <a:p>
            <a:endParaRPr lang="en-US"/>
          </a:p>
        </p:txBody>
      </p:sp>
      <p:pic>
        <p:nvPicPr>
          <p:cNvPr id="3" name="Picture 2"/>
          <p:cNvPicPr>
            <a:picLocks noChangeAspect="1"/>
          </p:cNvPicPr>
          <p:nvPr/>
        </p:nvPicPr>
        <p:blipFill>
          <a:blip r:embed="rId3"/>
          <a:stretch>
            <a:fillRect/>
          </a:stretch>
        </p:blipFill>
        <p:spPr>
          <a:xfrm>
            <a:off x="0" y="1109337"/>
            <a:ext cx="10688638" cy="858212"/>
          </a:xfrm>
          <a:prstGeom prst="rect">
            <a:avLst/>
          </a:prstGeom>
        </p:spPr>
      </p:pic>
      <p:pic>
        <p:nvPicPr>
          <p:cNvPr id="4" name="Picture 3"/>
          <p:cNvPicPr>
            <a:picLocks noChangeAspect="1"/>
          </p:cNvPicPr>
          <p:nvPr/>
        </p:nvPicPr>
        <p:blipFill>
          <a:blip r:embed="rId4"/>
          <a:stretch>
            <a:fillRect/>
          </a:stretch>
        </p:blipFill>
        <p:spPr>
          <a:xfrm>
            <a:off x="0" y="1989990"/>
            <a:ext cx="10688638" cy="1147998"/>
          </a:xfrm>
          <a:prstGeom prst="rect">
            <a:avLst/>
          </a:prstGeom>
        </p:spPr>
      </p:pic>
      <p:pic>
        <p:nvPicPr>
          <p:cNvPr id="7" name="Picture 6"/>
          <p:cNvPicPr>
            <a:picLocks noChangeAspect="1"/>
          </p:cNvPicPr>
          <p:nvPr/>
        </p:nvPicPr>
        <p:blipFill>
          <a:blip r:embed="rId5"/>
          <a:stretch>
            <a:fillRect/>
          </a:stretch>
        </p:blipFill>
        <p:spPr>
          <a:xfrm>
            <a:off x="0" y="3813672"/>
            <a:ext cx="10688638" cy="1147998"/>
          </a:xfrm>
          <a:prstGeom prst="rect">
            <a:avLst/>
          </a:prstGeom>
        </p:spPr>
      </p:pic>
      <p:pic>
        <p:nvPicPr>
          <p:cNvPr id="8" name="Picture 7"/>
          <p:cNvPicPr>
            <a:picLocks noChangeAspect="1"/>
          </p:cNvPicPr>
          <p:nvPr/>
        </p:nvPicPr>
        <p:blipFill>
          <a:blip r:embed="rId6"/>
          <a:stretch>
            <a:fillRect/>
          </a:stretch>
        </p:blipFill>
        <p:spPr>
          <a:xfrm>
            <a:off x="6920469" y="2165154"/>
            <a:ext cx="2985589" cy="3455452"/>
          </a:xfrm>
          <a:prstGeom prst="rect">
            <a:avLst/>
          </a:prstGeom>
          <a:ln>
            <a:solidFill>
              <a:schemeClr val="tx1">
                <a:lumMod val="50000"/>
                <a:lumOff val="50000"/>
              </a:schemeClr>
            </a:solidFill>
          </a:ln>
          <a:effectLst>
            <a:outerShdw blurRad="50800" dist="38100" dir="2700000" algn="tl" rotWithShape="0">
              <a:srgbClr val="000000">
                <a:alpha val="43000"/>
              </a:srgbClr>
            </a:outerShdw>
          </a:effectLst>
        </p:spPr>
      </p:pic>
      <p:pic>
        <p:nvPicPr>
          <p:cNvPr id="9" name="Picture 8" descr="Screen Shot 2016-07-06 at 09.41.20 .png">
            <a:hlinkClick r:id="rId7"/>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813109"/>
            <a:ext cx="10688638" cy="1749741"/>
          </a:xfrm>
          <a:prstGeom prst="rect">
            <a:avLst/>
          </a:prstGeom>
        </p:spPr>
      </p:pic>
      <p:cxnSp>
        <p:nvCxnSpPr>
          <p:cNvPr id="10" name="Straight Arrow Connector 9"/>
          <p:cNvCxnSpPr/>
          <p:nvPr/>
        </p:nvCxnSpPr>
        <p:spPr>
          <a:xfrm flipV="1">
            <a:off x="1415907" y="2860927"/>
            <a:ext cx="5167330" cy="1459658"/>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1561879" y="2754976"/>
            <a:ext cx="3036170" cy="523220"/>
          </a:xfrm>
          <a:prstGeom prst="rect">
            <a:avLst/>
          </a:prstGeom>
        </p:spPr>
        <p:txBody>
          <a:bodyPr wrap="square">
            <a:spAutoFit/>
          </a:bodyPr>
          <a:lstStyle/>
          <a:p>
            <a:r>
              <a:rPr lang="en-US" sz="1400" dirty="0"/>
              <a:t>The button labeled "Register" will only be enabled if </a:t>
            </a:r>
            <a:r>
              <a:rPr lang="en-US" sz="1400" dirty="0" smtClean="0"/>
              <a:t>metadata complete</a:t>
            </a:r>
            <a:endParaRPr lang="en-US" sz="1400" dirty="0"/>
          </a:p>
        </p:txBody>
      </p:sp>
    </p:spTree>
    <p:extLst>
      <p:ext uri="{BB962C8B-B14F-4D97-AF65-F5344CB8AC3E}">
        <p14:creationId xmlns:p14="http://schemas.microsoft.com/office/powerpoint/2010/main" val="485758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9"/>
            <a:ext cx="9619774" cy="923244"/>
          </a:xfrm>
        </p:spPr>
        <p:txBody>
          <a:bodyPr/>
          <a:lstStyle/>
          <a:p>
            <a:r>
              <a:rPr lang="en-US" dirty="0" err="1" smtClean="0"/>
              <a:t>PubliC</a:t>
            </a:r>
            <a:r>
              <a:rPr lang="en-US" dirty="0" smtClean="0"/>
              <a:t> dataset</a:t>
            </a:r>
            <a:endParaRPr lang="en-US" dirty="0"/>
          </a:p>
        </p:txBody>
      </p:sp>
      <p:pic>
        <p:nvPicPr>
          <p:cNvPr id="3" name="Picture 2" descr="Screen Shot 2016-07-06 at 09.48.32 .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0688638" cy="7562849"/>
          </a:xfrm>
          <a:prstGeom prst="rect">
            <a:avLst/>
          </a:prstGeom>
        </p:spPr>
      </p:pic>
    </p:spTree>
    <p:extLst>
      <p:ext uri="{BB962C8B-B14F-4D97-AF65-F5344CB8AC3E}">
        <p14:creationId xmlns:p14="http://schemas.microsoft.com/office/powerpoint/2010/main" val="1122582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625621" y="2945583"/>
            <a:ext cx="6026705" cy="185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IPT hands-on</a:t>
            </a:r>
          </a:p>
          <a:p>
            <a:pPr algn="ctr"/>
            <a:r>
              <a:rPr lang="en-US" sz="5700" b="1" dirty="0" smtClean="0">
                <a:latin typeface="Trebuchet MS" charset="0"/>
              </a:rPr>
              <a:t>try yourself</a:t>
            </a:r>
            <a:endParaRPr lang="en-US" sz="5700" b="1" dirty="0">
              <a:latin typeface="Trebuchet MS" charset="0"/>
            </a:endParaRP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406358737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 hands-on IPT – User manual</a:t>
            </a:r>
            <a:endParaRPr lang="en-US" dirty="0"/>
          </a:p>
        </p:txBody>
      </p:sp>
      <p:sp>
        <p:nvSpPr>
          <p:cNvPr id="3" name="Content Placeholder 2"/>
          <p:cNvSpPr>
            <a:spLocks noGrp="1"/>
          </p:cNvSpPr>
          <p:nvPr>
            <p:ph idx="1"/>
          </p:nvPr>
        </p:nvSpPr>
        <p:spPr>
          <a:xfrm>
            <a:off x="534432" y="2087310"/>
            <a:ext cx="9619774" cy="4668491"/>
          </a:xfrm>
        </p:spPr>
        <p:txBody>
          <a:bodyPr>
            <a:normAutofit/>
          </a:bodyPr>
          <a:lstStyle/>
          <a:p>
            <a:r>
              <a:rPr lang="en-US" dirty="0" smtClean="0"/>
              <a:t>GBIF IPT Manual</a:t>
            </a:r>
            <a:endParaRPr lang="en-US" dirty="0"/>
          </a:p>
          <a:p>
            <a:r>
              <a:rPr lang="en-US" dirty="0">
                <a:hlinkClick r:id="rId3"/>
              </a:rPr>
              <a:t>https://github.com/gbif/ipt/wiki/IPT2ManualNotes.wiki</a:t>
            </a:r>
            <a:r>
              <a:rPr lang="en-US" dirty="0"/>
              <a:t> </a:t>
            </a:r>
          </a:p>
          <a:p>
            <a:endParaRPr lang="en-US" dirty="0" smtClean="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8635961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 hands-on IPT – Try yourself</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ACP BIFA Workshop demo IPT:</a:t>
            </a:r>
            <a:endParaRPr lang="en-US" dirty="0" smtClean="0">
              <a:hlinkClick r:id="rId3"/>
            </a:endParaRPr>
          </a:p>
          <a:p>
            <a:r>
              <a:rPr lang="en-US" dirty="0" smtClean="0">
                <a:hlinkClick r:id="rId3"/>
              </a:rPr>
              <a:t>http</a:t>
            </a:r>
            <a:r>
              <a:rPr lang="en-US" dirty="0">
                <a:hlinkClick r:id="rId3"/>
              </a:rPr>
              <a:t>://bim-mirror.aseanbiodiversity.org:8080/</a:t>
            </a:r>
            <a:r>
              <a:rPr lang="en-US" dirty="0" smtClean="0">
                <a:hlinkClick r:id="rId3"/>
              </a:rPr>
              <a:t>ipt_test/</a:t>
            </a:r>
            <a:r>
              <a:rPr lang="en-US" dirty="0" smtClean="0"/>
              <a:t> </a:t>
            </a:r>
          </a:p>
          <a:p>
            <a:endParaRPr lang="en-US" dirty="0" smtClean="0"/>
          </a:p>
          <a:p>
            <a:r>
              <a:rPr lang="en-US" dirty="0" smtClean="0"/>
              <a:t>Login: </a:t>
            </a:r>
            <a:r>
              <a:rPr lang="en-US" dirty="0"/>
              <a:t>&lt;</a:t>
            </a:r>
            <a:r>
              <a:rPr lang="en-US" dirty="0">
                <a:solidFill>
                  <a:srgbClr val="FF0000"/>
                </a:solidFill>
              </a:rPr>
              <a:t>removed from public slides</a:t>
            </a:r>
            <a:r>
              <a:rPr lang="en-US" dirty="0"/>
              <a:t>&gt;</a:t>
            </a:r>
          </a:p>
          <a:p>
            <a:r>
              <a:rPr lang="en-US" dirty="0" smtClean="0"/>
              <a:t>Password</a:t>
            </a:r>
            <a:r>
              <a:rPr lang="en-US" dirty="0" smtClean="0"/>
              <a:t>: </a:t>
            </a:r>
            <a:r>
              <a:rPr lang="en-US" dirty="0"/>
              <a:t>&lt;</a:t>
            </a:r>
            <a:r>
              <a:rPr lang="en-US" dirty="0">
                <a:solidFill>
                  <a:srgbClr val="FF0000"/>
                </a:solidFill>
              </a:rPr>
              <a:t>removed from public slides</a:t>
            </a:r>
            <a:r>
              <a:rPr lang="en-US" dirty="0" smtClean="0"/>
              <a:t>&gt;</a:t>
            </a:r>
            <a:endParaRPr lang="en-US" dirty="0"/>
          </a:p>
          <a:p>
            <a:endParaRPr lang="en-US" dirty="0" smtClean="0"/>
          </a:p>
          <a:p>
            <a:r>
              <a:rPr lang="en-US" dirty="0" smtClean="0"/>
              <a:t>GBIF Demo portal (after you publish and register):</a:t>
            </a:r>
            <a:endParaRPr lang="en-US" dirty="0"/>
          </a:p>
          <a:p>
            <a:r>
              <a:rPr lang="en-US" dirty="0">
                <a:hlinkClick r:id="rId4"/>
              </a:rPr>
              <a:t>http://www.gbif-uat.org/installation/94087c7f-8682-4984-a65d-</a:t>
            </a:r>
            <a:r>
              <a:rPr lang="en-US" dirty="0" smtClean="0">
                <a:hlinkClick r:id="rId4"/>
              </a:rPr>
              <a:t>7bacb95d1665</a:t>
            </a:r>
            <a:r>
              <a:rPr lang="en-US" dirty="0" smtClean="0"/>
              <a:t> </a:t>
            </a:r>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0090732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373" y="25534"/>
            <a:ext cx="9619774" cy="602119"/>
          </a:xfrm>
        </p:spPr>
        <p:txBody>
          <a:bodyPr/>
          <a:lstStyle/>
          <a:p>
            <a:r>
              <a:rPr lang="en-US" dirty="0" smtClean="0"/>
              <a:t>Demo hands-on IPT – User Accounts</a:t>
            </a:r>
            <a:endParaRPr lang="en-US" dirty="0"/>
          </a:p>
        </p:txBody>
      </p:sp>
      <p:pic>
        <p:nvPicPr>
          <p:cNvPr id="3" name="Picture 2" descr="Screen Shot 2016-07-07 at 01.50.09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08869"/>
            <a:ext cx="10688638" cy="1548807"/>
          </a:xfrm>
          <a:prstGeom prst="rect">
            <a:avLst/>
          </a:prstGeom>
        </p:spPr>
      </p:pic>
      <p:pic>
        <p:nvPicPr>
          <p:cNvPr id="4" name="Picture 3" descr="Screen Shot 2016-07-07 at 01.52.13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0688638" cy="6008869"/>
          </a:xfrm>
          <a:prstGeom prst="rect">
            <a:avLst/>
          </a:prstGeom>
        </p:spPr>
      </p:pic>
    </p:spTree>
    <p:extLst>
      <p:ext uri="{BB962C8B-B14F-4D97-AF65-F5344CB8AC3E}">
        <p14:creationId xmlns:p14="http://schemas.microsoft.com/office/powerpoint/2010/main" val="8854174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 hands-on IPT</a:t>
            </a:r>
            <a:endParaRPr lang="en-US" dirty="0"/>
          </a:p>
        </p:txBody>
      </p:sp>
      <p:sp>
        <p:nvSpPr>
          <p:cNvPr id="3" name="Content Placeholder 2"/>
          <p:cNvSpPr>
            <a:spLocks noGrp="1"/>
          </p:cNvSpPr>
          <p:nvPr>
            <p:ph idx="1"/>
          </p:nvPr>
        </p:nvSpPr>
        <p:spPr/>
        <p:txBody>
          <a:bodyPr>
            <a:normAutofit/>
          </a:bodyPr>
          <a:lstStyle/>
          <a:p>
            <a:r>
              <a:rPr lang="en-US" dirty="0" smtClean="0"/>
              <a:t>ACP BIFA Workshop demo IPT (test dataset):</a:t>
            </a:r>
            <a:endParaRPr lang="en-US" dirty="0" smtClean="0">
              <a:hlinkClick r:id="rId3"/>
            </a:endParaRPr>
          </a:p>
          <a:p>
            <a:r>
              <a:rPr lang="en-US" dirty="0" smtClean="0">
                <a:hlinkClick r:id="rId4"/>
              </a:rPr>
              <a:t>http</a:t>
            </a:r>
            <a:r>
              <a:rPr lang="en-US" dirty="0">
                <a:hlinkClick r:id="rId4"/>
              </a:rPr>
              <a:t>://bim-mirror.aseanbiodiversity.org:8080/ipt_test/resource?r=</a:t>
            </a:r>
            <a:r>
              <a:rPr lang="en-US" dirty="0" smtClean="0">
                <a:hlinkClick r:id="rId4"/>
              </a:rPr>
              <a:t>makiling_mmfr</a:t>
            </a:r>
            <a:r>
              <a:rPr lang="en-US" dirty="0" smtClean="0"/>
              <a:t> </a:t>
            </a:r>
          </a:p>
          <a:p>
            <a:endParaRPr lang="en-US" dirty="0" smtClean="0"/>
          </a:p>
          <a:p>
            <a:r>
              <a:rPr lang="en-US" dirty="0" smtClean="0"/>
              <a:t>GBIF Demo portal (after publish and register):</a:t>
            </a:r>
          </a:p>
          <a:p>
            <a:r>
              <a:rPr lang="en-US" dirty="0">
                <a:hlinkClick r:id="rId5"/>
              </a:rPr>
              <a:t>http://www.gbif-uat.org/dataset/bcbf7a3f-9869-440a-829c-</a:t>
            </a:r>
            <a:r>
              <a:rPr lang="en-US" dirty="0" smtClean="0">
                <a:hlinkClick r:id="rId5"/>
              </a:rPr>
              <a:t>bfcd16451117</a:t>
            </a:r>
            <a:r>
              <a:rPr lang="en-US" dirty="0" smtClean="0"/>
              <a:t> </a:t>
            </a:r>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5285683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 hands-on IPT – Alternative</a:t>
            </a:r>
            <a:endParaRPr lang="en-US" dirty="0"/>
          </a:p>
        </p:txBody>
      </p:sp>
      <p:sp>
        <p:nvSpPr>
          <p:cNvPr id="3" name="Content Placeholder 2"/>
          <p:cNvSpPr>
            <a:spLocks noGrp="1"/>
          </p:cNvSpPr>
          <p:nvPr>
            <p:ph idx="1"/>
          </p:nvPr>
        </p:nvSpPr>
        <p:spPr/>
        <p:txBody>
          <a:bodyPr>
            <a:normAutofit/>
          </a:bodyPr>
          <a:lstStyle/>
          <a:p>
            <a:r>
              <a:rPr lang="en-US" dirty="0" smtClean="0"/>
              <a:t>GBIF </a:t>
            </a:r>
            <a:r>
              <a:rPr lang="en-US" dirty="0"/>
              <a:t>Norway Demo </a:t>
            </a:r>
            <a:r>
              <a:rPr lang="en-US" dirty="0" smtClean="0"/>
              <a:t>IPT (for this workshop):</a:t>
            </a:r>
            <a:endParaRPr lang="en-US" dirty="0"/>
          </a:p>
          <a:p>
            <a:r>
              <a:rPr lang="en-US" dirty="0">
                <a:hlinkClick r:id="rId3"/>
              </a:rPr>
              <a:t>http://data.gbif.no/ipt-sandbox</a:t>
            </a:r>
            <a:r>
              <a:rPr lang="en-US" dirty="0" smtClean="0">
                <a:hlinkClick r:id="rId3"/>
              </a:rPr>
              <a:t>/</a:t>
            </a:r>
            <a:r>
              <a:rPr lang="en-US" dirty="0" smtClean="0"/>
              <a:t> </a:t>
            </a:r>
            <a:endParaRPr lang="en-US" dirty="0"/>
          </a:p>
          <a:p>
            <a:r>
              <a:rPr lang="en-US" dirty="0" smtClean="0"/>
              <a:t>Admin login</a:t>
            </a:r>
            <a:r>
              <a:rPr lang="en-US" dirty="0"/>
              <a:t>: </a:t>
            </a:r>
            <a:r>
              <a:rPr lang="en-US" dirty="0"/>
              <a:t>&lt;</a:t>
            </a:r>
            <a:r>
              <a:rPr lang="en-US" dirty="0">
                <a:solidFill>
                  <a:srgbClr val="FF0000"/>
                </a:solidFill>
              </a:rPr>
              <a:t>removed from public slides</a:t>
            </a:r>
            <a:r>
              <a:rPr lang="en-US" dirty="0"/>
              <a:t>&gt;</a:t>
            </a:r>
          </a:p>
          <a:p>
            <a:r>
              <a:rPr lang="en-US" dirty="0" smtClean="0"/>
              <a:t>Admin </a:t>
            </a:r>
            <a:r>
              <a:rPr lang="en-US" dirty="0" smtClean="0"/>
              <a:t>password</a:t>
            </a:r>
            <a:r>
              <a:rPr lang="en-US" dirty="0"/>
              <a:t>: </a:t>
            </a:r>
            <a:r>
              <a:rPr lang="en-US" dirty="0"/>
              <a:t>&lt;</a:t>
            </a:r>
            <a:r>
              <a:rPr lang="en-US" dirty="0">
                <a:solidFill>
                  <a:srgbClr val="FF0000"/>
                </a:solidFill>
              </a:rPr>
              <a:t>removed from public slides</a:t>
            </a:r>
            <a:r>
              <a:rPr lang="en-US" dirty="0" smtClean="0"/>
              <a:t>&gt;</a:t>
            </a:r>
            <a:endParaRPr lang="en-US" dirty="0" smtClean="0">
              <a:solidFill>
                <a:srgbClr val="008000"/>
              </a:solidFill>
            </a:endParaRPr>
          </a:p>
          <a:p>
            <a:endParaRPr lang="en-US" b="1" i="1" dirty="0" smtClean="0"/>
          </a:p>
          <a:p>
            <a:r>
              <a:rPr lang="en-US" i="1" dirty="0" smtClean="0">
                <a:solidFill>
                  <a:schemeClr val="accent6"/>
                </a:solidFill>
              </a:rPr>
              <a:t>(you can create your own user account)</a:t>
            </a:r>
            <a:endParaRPr lang="en-US" i="1" dirty="0">
              <a:solidFill>
                <a:schemeClr val="accent6"/>
              </a:solidFill>
            </a:endParaRPr>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1162848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IPT Support</a:t>
            </a:r>
            <a:endParaRPr lang="en-US" dirty="0"/>
          </a:p>
        </p:txBody>
      </p:sp>
      <p:sp>
        <p:nvSpPr>
          <p:cNvPr id="3" name="Content Placeholder 2"/>
          <p:cNvSpPr>
            <a:spLocks noGrp="1"/>
          </p:cNvSpPr>
          <p:nvPr>
            <p:ph idx="1"/>
          </p:nvPr>
        </p:nvSpPr>
        <p:spPr/>
        <p:txBody>
          <a:bodyPr>
            <a:normAutofit lnSpcReduction="10000"/>
          </a:bodyPr>
          <a:lstStyle/>
          <a:p>
            <a:pPr marL="571500" indent="-571500">
              <a:spcBef>
                <a:spcPts val="0"/>
              </a:spcBef>
              <a:spcAft>
                <a:spcPts val="1200"/>
              </a:spcAft>
              <a:buFont typeface="Arial"/>
              <a:buChar char="•"/>
            </a:pPr>
            <a:r>
              <a:rPr lang="en-US" dirty="0"/>
              <a:t>GBIF Helpdesk: </a:t>
            </a:r>
            <a:r>
              <a:rPr lang="en-US" dirty="0">
                <a:hlinkClick r:id="rId2"/>
              </a:rPr>
              <a:t>helpdesk@</a:t>
            </a:r>
            <a:r>
              <a:rPr lang="en-US" dirty="0" smtClean="0">
                <a:hlinkClick r:id="rId2"/>
              </a:rPr>
              <a:t>gbif.org</a:t>
            </a:r>
            <a:r>
              <a:rPr lang="en-US" dirty="0" smtClean="0"/>
              <a:t> </a:t>
            </a:r>
          </a:p>
          <a:p>
            <a:pPr marL="571500" indent="-571500">
              <a:spcBef>
                <a:spcPts val="0"/>
              </a:spcBef>
              <a:spcAft>
                <a:spcPts val="1200"/>
              </a:spcAft>
              <a:buFont typeface="Arial"/>
              <a:buChar char="•"/>
            </a:pPr>
            <a:r>
              <a:rPr lang="en-US" dirty="0" smtClean="0"/>
              <a:t>IPT GitHub site: </a:t>
            </a:r>
            <a:r>
              <a:rPr lang="en-US" dirty="0">
                <a:hlinkClick r:id="rId3"/>
              </a:rPr>
              <a:t>https://github.com/gbif/ipt</a:t>
            </a:r>
            <a:r>
              <a:rPr lang="en-US" dirty="0" smtClean="0">
                <a:hlinkClick r:id="rId3"/>
              </a:rPr>
              <a:t>/</a:t>
            </a:r>
            <a:r>
              <a:rPr lang="en-US" dirty="0" smtClean="0"/>
              <a:t> </a:t>
            </a:r>
          </a:p>
          <a:p>
            <a:pPr marL="571500" indent="-571500">
              <a:spcBef>
                <a:spcPts val="0"/>
              </a:spcBef>
              <a:spcAft>
                <a:spcPts val="1200"/>
              </a:spcAft>
              <a:buFont typeface="Arial"/>
              <a:buChar char="•"/>
            </a:pPr>
            <a:r>
              <a:rPr lang="en-US" dirty="0" smtClean="0"/>
              <a:t>Community site: </a:t>
            </a:r>
            <a:r>
              <a:rPr lang="en-US" dirty="0">
                <a:hlinkClick r:id="rId4"/>
              </a:rPr>
              <a:t>http://community.gbif.org/pg/groups/3529/gbif-ipt-helpdesk-and-training-experts</a:t>
            </a:r>
            <a:r>
              <a:rPr lang="en-US" dirty="0" smtClean="0">
                <a:hlinkClick r:id="rId4"/>
              </a:rPr>
              <a:t>/</a:t>
            </a:r>
            <a:endParaRPr lang="en-US" dirty="0"/>
          </a:p>
          <a:p>
            <a:pPr marL="571500" indent="-571500">
              <a:spcBef>
                <a:spcPts val="0"/>
              </a:spcBef>
              <a:spcAft>
                <a:spcPts val="1200"/>
              </a:spcAft>
              <a:buFont typeface="Arial"/>
              <a:buChar char="•"/>
            </a:pPr>
            <a:r>
              <a:rPr lang="en-US" dirty="0" smtClean="0"/>
              <a:t>IPT mailing list: </a:t>
            </a:r>
            <a:r>
              <a:rPr lang="en-US" dirty="0">
                <a:hlinkClick r:id="rId5"/>
              </a:rPr>
              <a:t>http://lists.gbif.org/mailman/listinfo/ipt</a:t>
            </a:r>
            <a:r>
              <a:rPr lang="en-US" dirty="0" smtClean="0">
                <a:hlinkClick r:id="rId5"/>
              </a:rPr>
              <a:t>/</a:t>
            </a:r>
            <a:endParaRPr lang="en-US" dirty="0" smtClean="0"/>
          </a:p>
          <a:p>
            <a:pPr marL="571500" indent="-571500">
              <a:spcBef>
                <a:spcPts val="0"/>
              </a:spcBef>
              <a:spcAft>
                <a:spcPts val="1200"/>
              </a:spcAft>
              <a:buFont typeface="Arial"/>
              <a:buChar char="•"/>
            </a:pPr>
            <a:r>
              <a:rPr lang="en-US" dirty="0" smtClean="0"/>
              <a:t>IPT user </a:t>
            </a:r>
            <a:r>
              <a:rPr lang="en-US" dirty="0"/>
              <a:t>manual: </a:t>
            </a:r>
            <a:r>
              <a:rPr lang="en-US" dirty="0">
                <a:hlinkClick r:id="rId6"/>
              </a:rPr>
              <a:t>https://github.com/gbif/ipt/wiki/</a:t>
            </a:r>
            <a:r>
              <a:rPr lang="en-US" dirty="0" smtClean="0">
                <a:hlinkClick r:id="rId6"/>
              </a:rPr>
              <a:t>IPT2ManualNotes.wiki</a:t>
            </a:r>
            <a:r>
              <a:rPr lang="en-US" dirty="0" smtClean="0"/>
              <a:t> </a:t>
            </a:r>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2106274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 y="3892651"/>
            <a:ext cx="10687754" cy="3670200"/>
          </a:xfrm>
          <a:prstGeom prst="rect">
            <a:avLst/>
          </a:prstGeom>
        </p:spPr>
      </p:pic>
      <p:pic>
        <p:nvPicPr>
          <p:cNvPr id="5" name="Picture 4"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
        <p:nvSpPr>
          <p:cNvPr id="6" name="Rectangle 5"/>
          <p:cNvSpPr/>
          <p:nvPr/>
        </p:nvSpPr>
        <p:spPr>
          <a:xfrm>
            <a:off x="4384143" y="1686525"/>
            <a:ext cx="5945362" cy="3723822"/>
          </a:xfrm>
          <a:prstGeom prst="rect">
            <a:avLst/>
          </a:prstGeom>
        </p:spPr>
        <p:txBody>
          <a:bodyPr wrap="square" lIns="91167" tIns="45584" rIns="91167" bIns="45584">
            <a:spAutoFit/>
          </a:bodyPr>
          <a:lstStyle/>
          <a:p>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publishing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workshop</a:t>
            </a:r>
          </a:p>
          <a:p>
            <a:r>
              <a:rPr lang="en-US"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IPT – Integrated data publishing toolkit</a:t>
            </a:r>
          </a:p>
          <a:p>
            <a:endParaRPr lang="en-US" sz="36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Forth day  7</a:t>
            </a:r>
            <a:r>
              <a:rPr lang="en-US" sz="28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July 2016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Los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Baños</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Laguna, Philippines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Dag Endresen, GBIF Norway, UiO</a:t>
            </a:r>
            <a:endPar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8503360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GBIF_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36467</TotalTime>
  <Words>3728</Words>
  <Application>Microsoft Macintosh PowerPoint</Application>
  <PresentationFormat>Custom</PresentationFormat>
  <Paragraphs>317</Paragraphs>
  <Slides>44</Slides>
  <Notes>42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GBIF_v2</vt:lpstr>
      <vt:lpstr>PowerPoint Presentation</vt:lpstr>
      <vt:lpstr>INDEX</vt:lpstr>
      <vt:lpstr>Demo hands-on IPT</vt:lpstr>
      <vt:lpstr>PowerPoint Presentation</vt:lpstr>
      <vt:lpstr>The GBIF Integrated Publishing Toolkit: Vision</vt:lpstr>
      <vt:lpstr>Darwin Core Archive - Star schema</vt:lpstr>
      <vt:lpstr>PowerPoint Presentation</vt:lpstr>
      <vt:lpstr>PowerPoint Presentation</vt:lpstr>
      <vt:lpstr>Requirements – Connectivity and URL</vt:lpstr>
      <vt:lpstr>Requirements – Memory and Disk Space</vt:lpstr>
      <vt:lpstr>Requirements – Java and Servlet Container</vt:lpstr>
      <vt:lpstr>PowerPoint Presentation</vt:lpstr>
      <vt:lpstr>IPT add user account</vt:lpstr>
      <vt:lpstr>IPT add user account (2)</vt:lpstr>
      <vt:lpstr>IPT add user account (3)</vt:lpstr>
      <vt:lpstr>IPT add user account (4)</vt:lpstr>
      <vt:lpstr>PowerPoint Presentation</vt:lpstr>
      <vt:lpstr>IPT Source Data – File Upload</vt:lpstr>
      <vt:lpstr>IPT Source Data – File Upload</vt:lpstr>
      <vt:lpstr>IPT Source Data – Upload Review</vt:lpstr>
      <vt:lpstr>IPT Source Data – Upload Preview</vt:lpstr>
      <vt:lpstr>IPT Source Data – Upload Complete</vt:lpstr>
      <vt:lpstr>IPT Source Data – Database Connection</vt:lpstr>
      <vt:lpstr>IPT Source Data – Database Connection</vt:lpstr>
      <vt:lpstr>PowerPoint Presentation</vt:lpstr>
      <vt:lpstr>IPT Darwin Core Mappings</vt:lpstr>
      <vt:lpstr>IPT Darwin Core Mappings – Selecting Source</vt:lpstr>
      <vt:lpstr>IPT Darwin Core Mappings – Automapping</vt:lpstr>
      <vt:lpstr>IPT Darwin Core Mappings – Unmapped Fields</vt:lpstr>
      <vt:lpstr>IPT Darwin Core Mappings – Dropdowns</vt:lpstr>
      <vt:lpstr>IPT Darwin Core Mappings – Preview data</vt:lpstr>
      <vt:lpstr>IPT Darwin Core Mappings – Fill-in Values</vt:lpstr>
      <vt:lpstr>PowerPoint Presentation</vt:lpstr>
      <vt:lpstr>Publish dataset</vt:lpstr>
      <vt:lpstr>Register dataset</vt:lpstr>
      <vt:lpstr>PubliC dataset</vt:lpstr>
      <vt:lpstr>PowerPoint Presentation</vt:lpstr>
      <vt:lpstr>Demo hands-on IPT – User manual</vt:lpstr>
      <vt:lpstr>Demo hands-on IPT – Try yourself</vt:lpstr>
      <vt:lpstr>Demo hands-on IPT – User Accounts</vt:lpstr>
      <vt:lpstr>Demo hands-on IPT</vt:lpstr>
      <vt:lpstr>Demo hands-on IPT – Alternative</vt:lpstr>
      <vt:lpstr>IPT Support</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mblaursen</dc:creator>
  <cp:lastModifiedBy>Dag Endresen</cp:lastModifiedBy>
  <cp:revision>1213</cp:revision>
  <cp:lastPrinted>2016-04-13T08:00:34Z</cp:lastPrinted>
  <dcterms:created xsi:type="dcterms:W3CDTF">2013-11-11T19:58:28Z</dcterms:created>
  <dcterms:modified xsi:type="dcterms:W3CDTF">2016-07-13T08:41:51Z</dcterms:modified>
</cp:coreProperties>
</file>