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92" r:id="rId2"/>
    <p:sldId id="424" r:id="rId3"/>
    <p:sldId id="425" r:id="rId4"/>
    <p:sldId id="426" r:id="rId5"/>
    <p:sldId id="427" r:id="rId6"/>
    <p:sldId id="428" r:id="rId7"/>
    <p:sldId id="431" r:id="rId8"/>
    <p:sldId id="432" r:id="rId9"/>
    <p:sldId id="433" r:id="rId10"/>
    <p:sldId id="434" r:id="rId11"/>
    <p:sldId id="43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423" r:id="rId20"/>
    <p:sldId id="393" r:id="rId21"/>
  </p:sldIdLst>
  <p:sldSz cx="10688638" cy="7562850"/>
  <p:notesSz cx="6858000" cy="9144000"/>
  <p:defaultTextStyle>
    <a:defPPr>
      <a:defRPr lang="en-US"/>
    </a:defPPr>
    <a:lvl1pPr marL="0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0596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1198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1797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2396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29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3595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41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64794" algn="l" defTabSz="52059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mpreethi Aipanjiguly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9034"/>
    <a:srgbClr val="175CA1"/>
    <a:srgbClr val="D66F27"/>
    <a:srgbClr val="006600"/>
    <a:srgbClr val="3A3A3A"/>
    <a:srgbClr val="008000"/>
    <a:srgbClr val="339837"/>
    <a:srgbClr val="FDB002"/>
    <a:srgbClr val="7E785F"/>
    <a:srgbClr val="3A3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4" autoAdjust="0"/>
    <p:restoredTop sz="86674" autoAdjust="0"/>
  </p:normalViewPr>
  <p:slideViewPr>
    <p:cSldViewPr snapToGrid="0" snapToObjects="1">
      <p:cViewPr varScale="1">
        <p:scale>
          <a:sx n="79" d="100"/>
          <a:sy n="79" d="100"/>
        </p:scale>
        <p:origin x="-1464" y="-120"/>
      </p:cViewPr>
      <p:guideLst>
        <p:guide orient="horz" pos="1569"/>
        <p:guide pos="2208"/>
      </p:guideLst>
    </p:cSldViewPr>
  </p:slideViewPr>
  <p:outlineViewPr>
    <p:cViewPr>
      <p:scale>
        <a:sx n="33" d="100"/>
        <a:sy n="33" d="100"/>
      </p:scale>
      <p:origin x="0" y="103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A743E-9000-484B-9485-2BC01E5C63CF}" type="datetimeFigureOut">
              <a:rPr lang="en-US" smtClean="0"/>
              <a:t>2016-06-29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5E04-2735-D14F-9745-C020B295B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10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5C11-D0F1-1F46-B28E-9084657905D0}" type="datetimeFigureOut">
              <a:rPr lang="en-US" smtClean="0"/>
              <a:t>2016-06-29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0329C-91F7-CD43-B485-EB526DB26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2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0596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1198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1797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2396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29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3595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41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64794" algn="l" defTabSz="52059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GBIF/BIFA data publishing workshop, 4-8 July 2016, ASEAN Heritage Parks, ASEAN Centre for Biodiversity, Los Baños, Laguna, Philippines</a:t>
            </a:r>
          </a:p>
          <a:p>
            <a:r>
              <a:rPr lang="en-US" baseline="0" dirty="0" smtClean="0"/>
              <a:t>Slides CC-BY/CC0 Dag Endresen, Global Biodiversity Information Facility (GBIF) in Norway, UiO Natural History Museum in Oslo, University of Oslo (feel free to reuse slides)</a:t>
            </a:r>
          </a:p>
          <a:p>
            <a:r>
              <a:rPr lang="en-US" baseline="0" dirty="0" smtClean="0"/>
              <a:t>Day 4: 7</a:t>
            </a:r>
            <a:r>
              <a:rPr lang="en-US" baseline="30000" dirty="0" smtClean="0"/>
              <a:t>th</a:t>
            </a:r>
            <a:r>
              <a:rPr lang="en-US" baseline="0" dirty="0" smtClean="0"/>
              <a:t> July 2016: IPT </a:t>
            </a:r>
            <a:r>
              <a:rPr lang="nb-NO" baseline="0" dirty="0" smtClean="0"/>
              <a:t>Event </a:t>
            </a:r>
            <a:r>
              <a:rPr lang="nb-NO" baseline="0" dirty="0" err="1" smtClean="0"/>
              <a:t>core</a:t>
            </a:r>
            <a:r>
              <a:rPr lang="nb-NO" baseline="0" dirty="0" smtClean="0"/>
              <a:t>, sampling and </a:t>
            </a:r>
            <a:r>
              <a:rPr lang="nb-NO" baseline="0" dirty="0" err="1" smtClean="0"/>
              <a:t>monitoring</a:t>
            </a:r>
            <a:r>
              <a:rPr lang="nb-NO" baseline="0" dirty="0" smtClean="0"/>
              <a:t> data</a:t>
            </a:r>
            <a:endParaRPr lang="en-US" baseline="0" dirty="0" smtClean="0"/>
          </a:p>
          <a:p>
            <a:endParaRPr lang="en-US" dirty="0" smtClean="0"/>
          </a:p>
          <a:p>
            <a:pPr marL="0" marR="0" indent="0" algn="l" defTabSz="5198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Mobilizing biodiversity data from ASEAN protected areas</a:t>
            </a:r>
          </a:p>
          <a:p>
            <a:r>
              <a:rPr lang="en-US" dirty="0" smtClean="0"/>
              <a:t>The goal of this project is to facilitate the mobilization of biodiversity information from the Association of Southeast Asian Nations (ASEAN) Heritage Parks – regionally significant protected areas for biodiversity.</a:t>
            </a:r>
          </a:p>
          <a:p>
            <a:r>
              <a:rPr lang="en-US" dirty="0" smtClean="0"/>
              <a:t>At present, biodiversity data collected from park surveys are documented through various means and do not always conform to global standards. A workshop for selected park management staff will strengthen their skills in biodiversity information management and data publishing through hands-on exercises using datasets from the heritage parks. This project will also orient heritage park staff towards monitoring sites with camera traps, and prepare them for the publishing of sample-based data in the future.</a:t>
            </a:r>
          </a:p>
          <a:p>
            <a:r>
              <a:rPr lang="en-US" dirty="0" smtClean="0"/>
              <a:t>The outcome of the project will be an increase in the availability and access to data from the protected areas, to assist policy development.</a:t>
            </a:r>
          </a:p>
          <a:p>
            <a:r>
              <a:rPr lang="en-US" dirty="0" smtClean="0"/>
              <a:t>http://www.gbif.org/programme/</a:t>
            </a:r>
            <a:r>
              <a:rPr lang="en-US" dirty="0" err="1" smtClean="0"/>
              <a:t>bifa</a:t>
            </a:r>
            <a:r>
              <a:rPr lang="en-US" dirty="0" smtClean="0"/>
              <a:t>/2015/ASEAN-heritage-parks</a:t>
            </a:r>
          </a:p>
          <a:p>
            <a:endParaRPr lang="en-US" dirty="0" smtClean="0"/>
          </a:p>
          <a:p>
            <a:r>
              <a:rPr lang="en-US" dirty="0" smtClean="0"/>
              <a:t>Slide source: GB23 Nodes Madagascar October 2015, http://</a:t>
            </a:r>
            <a:r>
              <a:rPr lang="en-US" dirty="0" err="1" smtClean="0"/>
              <a:t>community.gbif.org</a:t>
            </a:r>
            <a:r>
              <a:rPr lang="en-US" dirty="0" smtClean="0"/>
              <a:t>/</a:t>
            </a:r>
            <a:r>
              <a:rPr lang="en-US" dirty="0" err="1" smtClean="0"/>
              <a:t>pg</a:t>
            </a:r>
            <a:r>
              <a:rPr lang="en-US" dirty="0" smtClean="0"/>
              <a:t>/pages/view/47903/ &amp;</a:t>
            </a:r>
            <a:r>
              <a:rPr lang="en-US" baseline="0" dirty="0" smtClean="0"/>
              <a:t> Norwegian GBIF data publishing workshop in Trondheim October 2015, http://</a:t>
            </a:r>
            <a:r>
              <a:rPr lang="en-US" baseline="0" dirty="0" err="1" smtClean="0"/>
              <a:t>www.gbif.no</a:t>
            </a:r>
            <a:r>
              <a:rPr lang="en-US" baseline="0" dirty="0" smtClean="0"/>
              <a:t>/events/2015/data-publishing-workshop-october-2015.html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58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6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4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4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85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52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57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6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6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Slide source: Modified</a:t>
            </a:r>
            <a:r>
              <a:rPr lang="en-US" sz="1400" baseline="0" dirty="0" smtClean="0"/>
              <a:t> from </a:t>
            </a:r>
            <a:r>
              <a:rPr lang="en-US" sz="7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1B </a:t>
            </a:r>
            <a:r>
              <a:rPr lang="en-US" sz="7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Publishing Primary Biodiversity Data by </a:t>
            </a:r>
            <a:r>
              <a:rPr lang="en-US" sz="1400" dirty="0" smtClean="0">
                <a:ea typeface="+mn-ea"/>
              </a:rPr>
              <a:t>Alberto González-Talaván</a:t>
            </a:r>
            <a:r>
              <a:rPr lang="en-US" sz="1400" baseline="30000" dirty="0" smtClean="0">
                <a:ea typeface="+mn-ea"/>
              </a:rPr>
              <a:t>1~</a:t>
            </a:r>
            <a:r>
              <a:rPr lang="en-US" sz="1400" baseline="0" dirty="0" smtClean="0">
                <a:ea typeface="+mn-ea"/>
              </a:rPr>
              <a:t> </a:t>
            </a:r>
            <a:r>
              <a:rPr lang="en-US" sz="1200" dirty="0" smtClean="0">
                <a:ea typeface="+mn-ea"/>
              </a:rPr>
              <a:t>Data Sharing, Data Standards, and Demystifying the IPT</a:t>
            </a:r>
            <a:r>
              <a:rPr lang="en-US" sz="1200" baseline="0" dirty="0" smtClean="0">
                <a:ea typeface="+mn-ea"/>
              </a:rPr>
              <a:t> ~ </a:t>
            </a:r>
            <a:r>
              <a:rPr lang="en-US" sz="1200" dirty="0" smtClean="0">
                <a:ea typeface="+mn-ea"/>
              </a:rPr>
              <a:t>Gainesville, FL, USA. 13 January 2015, http://www.gbif.org/resource/82197</a:t>
            </a:r>
            <a:endParaRPr lang="en-US" sz="1400" dirty="0" smtClean="0"/>
          </a:p>
          <a:p>
            <a:pPr marL="0" marR="0" indent="0" algn="l" defTabSz="5205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05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0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61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53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6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67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843E0C-7FAE-431A-A3F6-660C0A651BF6}" type="slidenum">
              <a:rPr lang="en-US" smtClean="0"/>
              <a:t>19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http://www.gbif.org/publishing-data/data-papers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433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7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515024" y="6974628"/>
            <a:ext cx="9724860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63"/>
            <a:ext cx="9413796" cy="357136"/>
          </a:xfrm>
        </p:spPr>
        <p:txBody>
          <a:bodyPr lIns="0">
            <a:normAutofit/>
          </a:bodyPr>
          <a:lstStyle>
            <a:lvl1pPr marL="0" indent="0" algn="r">
              <a:buNone/>
              <a:defRPr sz="1000" b="0" cap="all" baseline="0">
                <a:solidFill>
                  <a:schemeClr val="tx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Location / date / NOTES / CAPTIONS /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024" y="2408909"/>
            <a:ext cx="9414647" cy="3566678"/>
          </a:xfrm>
        </p:spPr>
        <p:txBody>
          <a:bodyPr anchor="b" anchorCtr="0">
            <a:noAutofit/>
          </a:bodyPr>
          <a:lstStyle>
            <a:lvl1pPr algn="l">
              <a:defRPr sz="6200" b="0" i="0" cap="none">
                <a:solidFill>
                  <a:srgbClr val="3E9034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15024" y="6068969"/>
            <a:ext cx="9414647" cy="792887"/>
          </a:xfrm>
        </p:spPr>
        <p:txBody>
          <a:bodyPr lIns="0" rIns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700" b="0" i="1" kern="1000" cap="none" spc="-57">
                <a:solidFill>
                  <a:schemeClr val="tx1"/>
                </a:solidFill>
                <a:latin typeface="Arial Narrow"/>
                <a:cs typeface="Arial Narrow"/>
              </a:defRPr>
            </a:lvl1pPr>
            <a:lvl2pPr marL="52059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17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23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35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41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47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</a:t>
            </a:r>
            <a:br>
              <a:rPr lang="en-US" dirty="0" smtClean="0"/>
            </a:br>
            <a:r>
              <a:rPr lang="en-US" dirty="0" smtClean="0"/>
              <a:t>Title</a:t>
            </a:r>
          </a:p>
        </p:txBody>
      </p:sp>
      <p:pic>
        <p:nvPicPr>
          <p:cNvPr id="9" name="Picture 8" descr="GBIF-2015-full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11" y="88453"/>
            <a:ext cx="3837907" cy="137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12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4432" y="302864"/>
            <a:ext cx="9619774" cy="875512"/>
          </a:xfrm>
        </p:spPr>
        <p:txBody>
          <a:bodyPr anchor="t">
            <a:normAutofit/>
          </a:bodyPr>
          <a:lstStyle>
            <a:lvl1pPr algn="l">
              <a:defRPr sz="3200" b="1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44298"/>
            <a:ext cx="9619774" cy="5311503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 Narrow"/>
                <a:cs typeface="Arial Narrow"/>
              </a:defRPr>
            </a:lvl1pPr>
            <a:lvl2pPr>
              <a:defRPr>
                <a:latin typeface="Arial Narrow"/>
                <a:cs typeface="Arial Narrow"/>
              </a:defRPr>
            </a:lvl2pPr>
            <a:lvl3pPr>
              <a:defRPr>
                <a:latin typeface="Arial Narrow"/>
                <a:cs typeface="Arial Narrow"/>
              </a:defRPr>
            </a:lvl3pPr>
            <a:lvl4pPr>
              <a:defRPr>
                <a:latin typeface="Arial Narrow"/>
                <a:cs typeface="Arial Narrow"/>
              </a:defRPr>
            </a:lvl4pPr>
            <a:lvl5pPr>
              <a:defRPr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5026" y="7065662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72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78"/>
            <a:ext cx="10154206" cy="621485"/>
          </a:xfrm>
          <a:solidFill>
            <a:schemeClr val="tx1">
              <a:alpha val="70000"/>
            </a:schemeClr>
          </a:solidFill>
        </p:spPr>
        <p:txBody>
          <a:bodyPr lIns="520596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44298"/>
            <a:ext cx="9619774" cy="531150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 Narrow"/>
                <a:cs typeface="Arial Narrow"/>
              </a:defRPr>
            </a:lvl1pPr>
            <a:lvl2pPr>
              <a:defRPr>
                <a:solidFill>
                  <a:schemeClr val="bg1"/>
                </a:solidFill>
                <a:latin typeface="Arial Narrow"/>
                <a:cs typeface="Arial Narrow"/>
              </a:defRPr>
            </a:lvl2pPr>
            <a:lvl3pPr>
              <a:defRPr>
                <a:solidFill>
                  <a:schemeClr val="bg1"/>
                </a:solidFill>
                <a:latin typeface="Arial Narrow"/>
                <a:cs typeface="Arial Narrow"/>
              </a:defRPr>
            </a:lvl3pPr>
            <a:lvl4pPr>
              <a:defRPr>
                <a:solidFill>
                  <a:schemeClr val="bg1"/>
                </a:solidFill>
                <a:latin typeface="Arial Narrow"/>
                <a:cs typeface="Arial Narrow"/>
              </a:defRPr>
            </a:lvl4pPr>
            <a:lvl5pPr>
              <a:defRPr>
                <a:solidFill>
                  <a:schemeClr val="bg1"/>
                </a:solidFill>
                <a:latin typeface="Arial Narrow"/>
                <a:cs typeface="Arial Narrow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2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987041"/>
          </a:xfrm>
        </p:spPr>
        <p:txBody>
          <a:bodyPr/>
          <a:lstStyle>
            <a:lvl1pPr>
              <a:defRPr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38" y="1444310"/>
            <a:ext cx="4401287" cy="514404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520596" indent="0">
              <a:buNone/>
              <a:defRPr>
                <a:solidFill>
                  <a:schemeClr val="tx1"/>
                </a:solidFill>
              </a:defRPr>
            </a:lvl2pPr>
            <a:lvl3pPr marL="1041198" indent="0">
              <a:buNone/>
              <a:defRPr>
                <a:solidFill>
                  <a:schemeClr val="tx1"/>
                </a:solidFill>
              </a:defRPr>
            </a:lvl3pPr>
            <a:lvl4pPr marL="1561797" indent="0">
              <a:buNone/>
              <a:defRPr>
                <a:solidFill>
                  <a:schemeClr val="tx1"/>
                </a:solidFill>
              </a:defRPr>
            </a:lvl4pPr>
            <a:lvl5pPr marL="2082396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07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oid Slide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987041"/>
          </a:xfrm>
        </p:spPr>
        <p:txBody>
          <a:bodyPr/>
          <a:lstStyle>
            <a:lvl1pPr>
              <a:defRPr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4450" y="1444310"/>
            <a:ext cx="4388265" cy="511947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520596" indent="0">
              <a:buNone/>
              <a:defRPr>
                <a:solidFill>
                  <a:schemeClr val="bg1"/>
                </a:solidFill>
              </a:defRPr>
            </a:lvl2pPr>
            <a:lvl3pPr marL="1041198" indent="0">
              <a:buNone/>
              <a:defRPr>
                <a:solidFill>
                  <a:schemeClr val="bg1"/>
                </a:solidFill>
              </a:defRPr>
            </a:lvl3pPr>
            <a:lvl4pPr marL="1561797" indent="0">
              <a:buNone/>
              <a:defRPr>
                <a:solidFill>
                  <a:schemeClr val="bg1"/>
                </a:solidFill>
              </a:defRPr>
            </a:lvl4pPr>
            <a:lvl5pPr marL="208239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7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78"/>
            <a:ext cx="10154206" cy="621485"/>
          </a:xfrm>
          <a:noFill/>
        </p:spPr>
        <p:txBody>
          <a:bodyPr lIns="520596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8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ree Content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02878"/>
            <a:ext cx="10154206" cy="621485"/>
          </a:xfrm>
          <a:solidFill>
            <a:schemeClr val="tx1">
              <a:alpha val="70000"/>
            </a:schemeClr>
          </a:solidFill>
        </p:spPr>
        <p:txBody>
          <a:bodyPr lIns="520596" anchor="t">
            <a:normAutofit/>
          </a:bodyPr>
          <a:lstStyle>
            <a:lvl1pPr algn="l">
              <a:defRPr sz="3200" b="1">
                <a:solidFill>
                  <a:srgbClr val="6EB33E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4"/>
            <a:ext cx="9619774" cy="985622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444298"/>
            <a:ext cx="4720815" cy="53115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444298"/>
            <a:ext cx="4720815" cy="53115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00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4"/>
            <a:ext cx="9619774" cy="985622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444298"/>
            <a:ext cx="4720815" cy="531150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444296"/>
            <a:ext cx="4720815" cy="5311502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4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0818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8" y="3242222"/>
            <a:ext cx="3071931" cy="351357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15026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066563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790772" y="948858"/>
            <a:ext cx="3071978" cy="2293364"/>
          </a:xfrm>
        </p:spPr>
        <p:txBody>
          <a:bodyPr/>
          <a:lstStyle/>
          <a:p>
            <a:endParaRPr lang="en-US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57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0818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8" y="3242222"/>
            <a:ext cx="3071931" cy="3513576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300">
                <a:solidFill>
                  <a:schemeClr val="bg1"/>
                </a:solidFill>
              </a:defRPr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15026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066563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3790772" y="948858"/>
            <a:ext cx="3071978" cy="22933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-in-Use-Case-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DOI or URL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7051" y="4274196"/>
            <a:ext cx="4630054" cy="2487242"/>
          </a:xfrm>
        </p:spPr>
        <p:txBody>
          <a:bodyPr/>
          <a:lstStyle>
            <a:lvl1pPr marL="204963" indent="-204963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Char char="•"/>
              <a:defRPr sz="2700" baseline="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202837" y="302868"/>
            <a:ext cx="1951372" cy="1797924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5477927" y="2184838"/>
            <a:ext cx="4676279" cy="45762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627051" y="2184823"/>
            <a:ext cx="4630054" cy="2088538"/>
          </a:xfrm>
        </p:spPr>
        <p:txBody>
          <a:bodyPr/>
          <a:lstStyle/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53563" y="-12074"/>
            <a:ext cx="643843" cy="7727412"/>
          </a:xfrm>
        </p:spPr>
        <p:txBody>
          <a:bodyPr vert="vert270" lIns="0" tIns="40991" rIns="0" bIns="40991">
            <a:noAutofit/>
          </a:bodyPr>
          <a:lstStyle>
            <a:lvl1pPr marL="0" algn="r" defTabSz="520596" rtl="0" eaLnBrk="1" latinLnBrk="0" hangingPunct="1">
              <a:defRPr lang="en-US" sz="4600" kern="1200" dirty="0" smtClean="0">
                <a:solidFill>
                  <a:srgbClr val="FDB002">
                    <a:alpha val="32000"/>
                  </a:srgbClr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27049" y="302868"/>
            <a:ext cx="7575785" cy="1797924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None/>
              <a:defRPr sz="3600" baseline="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6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-in-Use-Case-Study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27051" y="4274196"/>
            <a:ext cx="4630054" cy="2487242"/>
          </a:xfrm>
        </p:spPr>
        <p:txBody>
          <a:bodyPr/>
          <a:lstStyle>
            <a:lvl1pPr marL="204963" indent="-204963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Char char="•"/>
              <a:defRPr sz="2700" baseline="0">
                <a:solidFill>
                  <a:schemeClr val="bg1"/>
                </a:solidFill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Key points</a:t>
            </a:r>
          </a:p>
          <a:p>
            <a:pPr lvl="0"/>
            <a:r>
              <a:rPr lang="en-US" dirty="0" smtClean="0"/>
              <a:t>Highlighting</a:t>
            </a:r>
          </a:p>
          <a:p>
            <a:pPr lvl="0"/>
            <a:r>
              <a:rPr lang="en-US" dirty="0" smtClean="0"/>
              <a:t>Use case</a:t>
            </a:r>
          </a:p>
          <a:p>
            <a:pPr lvl="0"/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8202837" y="302868"/>
            <a:ext cx="1951372" cy="179792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Logo / journal cover</a:t>
            </a:r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5477927" y="2184838"/>
            <a:ext cx="4676279" cy="45762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Representative graphic / map / visual from article</a:t>
            </a:r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627051" y="2184823"/>
            <a:ext cx="4630054" cy="20885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Species photo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-153563" y="-12074"/>
            <a:ext cx="643843" cy="7727412"/>
          </a:xfrm>
        </p:spPr>
        <p:txBody>
          <a:bodyPr vert="vert270" lIns="0" tIns="40991" rIns="0" bIns="40991">
            <a:noAutofit/>
          </a:bodyPr>
          <a:lstStyle>
            <a:lvl1pPr marL="0" algn="r" defTabSz="520596" rtl="0" eaLnBrk="1" latinLnBrk="0" hangingPunct="1">
              <a:defRPr lang="en-US" sz="4600" kern="1200" dirty="0" smtClean="0">
                <a:solidFill>
                  <a:srgbClr val="339837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 dirty="0" smtClean="0"/>
              <a:t>topic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27051" y="302868"/>
            <a:ext cx="7575786" cy="1797924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342"/>
              </a:spcAft>
              <a:buFont typeface="Arial"/>
              <a:buNone/>
              <a:defRPr sz="3600" baseline="0">
                <a:solidFill>
                  <a:schemeClr val="bg1"/>
                </a:solidFill>
              </a:defRPr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Title/Author clipping or citation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60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-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518168"/>
          </a:xfrm>
        </p:spPr>
        <p:txBody>
          <a:bodyPr anchor="t" anchorCtr="0">
            <a:no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66610" y="948858"/>
            <a:ext cx="3071931" cy="58069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515026" y="948858"/>
            <a:ext cx="6347724" cy="580694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21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7"/>
            <a:ext cx="9619774" cy="554388"/>
          </a:xfrm>
        </p:spPr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964639"/>
            <a:ext cx="4722671" cy="705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1786954"/>
            <a:ext cx="4722671" cy="496970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964639"/>
            <a:ext cx="4724526" cy="705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1786952"/>
            <a:ext cx="4724526" cy="496970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837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itle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974756"/>
          </a:xfrm>
        </p:spPr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459475"/>
            <a:ext cx="4722671" cy="705516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bg1"/>
                </a:solidFill>
              </a:defRPr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165004"/>
            <a:ext cx="4722671" cy="4603953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1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5" y="1459475"/>
            <a:ext cx="4724526" cy="705516"/>
          </a:xfrm>
        </p:spPr>
        <p:txBody>
          <a:bodyPr anchor="b"/>
          <a:lstStyle>
            <a:lvl1pPr marL="0" indent="0">
              <a:buNone/>
              <a:defRPr sz="2700" b="1">
                <a:solidFill>
                  <a:schemeClr val="bg1"/>
                </a:solidFill>
              </a:defRPr>
            </a:lvl1pPr>
            <a:lvl2pPr marL="520596" indent="0">
              <a:buNone/>
              <a:defRPr sz="2300" b="1"/>
            </a:lvl2pPr>
            <a:lvl3pPr marL="1041198" indent="0">
              <a:buNone/>
              <a:defRPr sz="2100" b="1"/>
            </a:lvl3pPr>
            <a:lvl4pPr marL="1561797" indent="0">
              <a:buNone/>
              <a:defRPr sz="1800" b="1"/>
            </a:lvl4pPr>
            <a:lvl5pPr marL="2082396" indent="0">
              <a:buNone/>
              <a:defRPr sz="1800" b="1"/>
            </a:lvl5pPr>
            <a:lvl6pPr marL="2602994" indent="0">
              <a:buNone/>
              <a:defRPr sz="1800" b="1"/>
            </a:lvl6pPr>
            <a:lvl7pPr marL="3123595" indent="0">
              <a:buNone/>
              <a:defRPr sz="1800" b="1"/>
            </a:lvl7pPr>
            <a:lvl8pPr marL="3644194" indent="0">
              <a:buNone/>
              <a:defRPr sz="1800" b="1"/>
            </a:lvl8pPr>
            <a:lvl9pPr marL="4164794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5" y="2165004"/>
            <a:ext cx="4724526" cy="4603953"/>
          </a:xfrm>
        </p:spPr>
        <p:txBody>
          <a:bodyPr/>
          <a:lstStyle>
            <a:lvl1pPr>
              <a:defRPr sz="2700">
                <a:solidFill>
                  <a:schemeClr val="bg1"/>
                </a:solidFill>
              </a:defRPr>
            </a:lvl1pPr>
            <a:lvl2pPr>
              <a:defRPr sz="2300">
                <a:solidFill>
                  <a:schemeClr val="bg1"/>
                </a:solidFill>
              </a:defRPr>
            </a:lvl2pPr>
            <a:lvl3pPr>
              <a:defRPr sz="21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00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339837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001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 algn="l">
              <a:defRPr sz="3200" b="1" cap="all">
                <a:solidFill>
                  <a:srgbClr val="6EB33E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68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15875" y="7065676"/>
            <a:ext cx="8365196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/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7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REV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218463" y="7065676"/>
            <a:ext cx="5352978" cy="422495"/>
          </a:xfrm>
        </p:spPr>
        <p:txBody>
          <a:bodyPr lIns="0" anchor="ctr" anchorCtr="0">
            <a:noAutofit/>
          </a:bodyPr>
          <a:lstStyle>
            <a:lvl1pPr marL="0" indent="0" algn="r">
              <a:buNone/>
              <a:defRPr sz="1000" b="0" cap="none" baseline="0">
                <a:solidFill>
                  <a:schemeClr val="bg1"/>
                </a:solidFill>
              </a:defRPr>
            </a:lvl1pPr>
            <a:lvl2pPr marL="520596" indent="0">
              <a:buNone/>
              <a:defRPr/>
            </a:lvl2pPr>
            <a:lvl3pPr marL="1041198" indent="0">
              <a:buNone/>
              <a:defRPr/>
            </a:lvl3pPr>
            <a:lvl4pPr marL="1561797" indent="0">
              <a:buNone/>
              <a:defRPr/>
            </a:lvl4pPr>
            <a:lvl5pPr marL="2082396" indent="0">
              <a:buNone/>
              <a:defRPr/>
            </a:lvl5pPr>
          </a:lstStyle>
          <a:p>
            <a:pPr lvl="0"/>
            <a:r>
              <a:rPr lang="en-US" dirty="0" smtClean="0"/>
              <a:t>NOTES / CAPTIONS / SOURCES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15024" y="6974628"/>
            <a:ext cx="7963748" cy="0"/>
          </a:xfrm>
          <a:prstGeom prst="line">
            <a:avLst/>
          </a:prstGeom>
          <a:ln w="31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6889" y="6708485"/>
            <a:ext cx="1375668" cy="8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4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401"/>
            <a:ext cx="9085342" cy="1621111"/>
          </a:xfrm>
        </p:spPr>
        <p:txBody>
          <a:bodyPr>
            <a:noAutofit/>
          </a:bodyPr>
          <a:lstStyle>
            <a:lvl1pPr>
              <a:defRPr sz="5500">
                <a:solidFill>
                  <a:srgbClr val="339837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9" y="4801338"/>
            <a:ext cx="7482047" cy="177181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/>
                <a:cs typeface="Arial Narrow"/>
              </a:defRPr>
            </a:lvl1pPr>
            <a:lvl2pPr marL="520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1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2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2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3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4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4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15026" y="7002329"/>
            <a:ext cx="8366046" cy="0"/>
          </a:xfrm>
          <a:prstGeom prst="line">
            <a:avLst/>
          </a:prstGeom>
          <a:ln w="3175" cmpd="sng">
            <a:solidFill>
              <a:srgbClr val="33983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225" y="6853665"/>
            <a:ext cx="1125119" cy="70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1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423"/>
            <a:ext cx="9085342" cy="1621111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30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93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9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8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8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8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7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75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432" y="7009643"/>
            <a:ext cx="2494016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fld id="{968C2AC7-14B7-1546-A1EC-D9F5A5847096}" type="datetimeFigureOut">
              <a:rPr lang="en-US" smtClean="0"/>
              <a:t>2016-06-29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1962" y="7009643"/>
            <a:ext cx="3384735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60194" y="7009643"/>
            <a:ext cx="2494016" cy="402652"/>
          </a:xfrm>
          <a:prstGeom prst="rect">
            <a:avLst/>
          </a:prstGeom>
        </p:spPr>
        <p:txBody>
          <a:bodyPr lIns="91281" tIns="45641" rIns="91281" bIns="45641"/>
          <a:lstStyle/>
          <a:p>
            <a:fld id="{BA5FC41D-C8C7-614E-A692-64D6A2BE9D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0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8"/>
            <a:ext cx="9619774" cy="1260475"/>
          </a:xfrm>
          <a:prstGeom prst="rect">
            <a:avLst/>
          </a:prstGeom>
        </p:spPr>
        <p:txBody>
          <a:bodyPr vert="horz" lIns="0" tIns="52059" rIns="0" bIns="52059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81"/>
            <a:ext cx="9619774" cy="4991131"/>
          </a:xfrm>
          <a:prstGeom prst="rect">
            <a:avLst/>
          </a:prstGeom>
        </p:spPr>
        <p:txBody>
          <a:bodyPr vert="horz" lIns="104121" tIns="52059" rIns="104121" bIns="5205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5988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50" r:id="rId3"/>
    <p:sldLayoutId id="2147483668" r:id="rId4"/>
    <p:sldLayoutId id="2147483674" r:id="rId5"/>
    <p:sldLayoutId id="2147483667" r:id="rId6"/>
    <p:sldLayoutId id="2147483675" r:id="rId7"/>
    <p:sldLayoutId id="2147483652" r:id="rId8"/>
    <p:sldLayoutId id="2147483669" r:id="rId9"/>
    <p:sldLayoutId id="2147483677" r:id="rId10"/>
    <p:sldLayoutId id="2147483682" r:id="rId11"/>
    <p:sldLayoutId id="2147483679" r:id="rId12"/>
    <p:sldLayoutId id="2147483681" r:id="rId13"/>
    <p:sldLayoutId id="2147483678" r:id="rId14"/>
    <p:sldLayoutId id="2147483653" r:id="rId15"/>
    <p:sldLayoutId id="2147483670" r:id="rId16"/>
    <p:sldLayoutId id="2147483654" r:id="rId17"/>
    <p:sldLayoutId id="2147483676" r:id="rId18"/>
    <p:sldLayoutId id="2147483655" r:id="rId19"/>
    <p:sldLayoutId id="2147483671" r:id="rId20"/>
    <p:sldLayoutId id="2147483649" r:id="rId21"/>
    <p:sldLayoutId id="2147483683" r:id="rId22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520596" rtl="0" eaLnBrk="1" latinLnBrk="0" hangingPunct="1">
        <a:spcBef>
          <a:spcPct val="0"/>
        </a:spcBef>
        <a:buNone/>
        <a:defRPr sz="3200" b="1" kern="1200" cap="all">
          <a:solidFill>
            <a:srgbClr val="339837"/>
          </a:solidFill>
          <a:latin typeface="Arial"/>
          <a:ea typeface="+mj-ea"/>
          <a:cs typeface="Arial"/>
        </a:defRPr>
      </a:lvl1pPr>
    </p:titleStyle>
    <p:bodyStyle>
      <a:lvl1pPr marL="0" indent="0" algn="l" defTabSz="520596" rtl="0" eaLnBrk="1" latinLnBrk="0" hangingPunct="1">
        <a:spcBef>
          <a:spcPct val="20000"/>
        </a:spcBef>
        <a:buFont typeface="Arial"/>
        <a:buNone/>
        <a:defRPr sz="36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845973" indent="-325373" algn="l" defTabSz="520596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301498" indent="-260296" algn="l" defTabSz="520596" rtl="0" eaLnBrk="1" latinLnBrk="0" hangingPunct="1">
        <a:spcBef>
          <a:spcPct val="20000"/>
        </a:spcBef>
        <a:buFont typeface="Wingdings" charset="2"/>
        <a:buChar char="§"/>
        <a:defRPr sz="27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822096" indent="-260296" algn="l" defTabSz="520596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342696" indent="-260296" algn="l" defTabSz="520596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863294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3894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4493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5093" indent="-260296" algn="l" defTabSz="520596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596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198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1797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2396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29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3595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41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4794" algn="l" defTabSz="52059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gbif.org/resource/8219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hyperlink" Target="http://www.gbif.org/resource/82197" TargetMode="External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55763" y="2138295"/>
            <a:ext cx="5373742" cy="3723822"/>
          </a:xfrm>
          <a:prstGeom prst="rect">
            <a:avLst/>
          </a:prstGeom>
        </p:spPr>
        <p:txBody>
          <a:bodyPr wrap="square" lIns="91167" tIns="45584" rIns="91167" bIns="45584">
            <a:spAutoFit/>
          </a:bodyPr>
          <a:lstStyle/>
          <a:p>
            <a: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Data publishing </a:t>
            </a:r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workshop</a:t>
            </a:r>
          </a:p>
          <a:p>
            <a:r>
              <a:rPr lang="en-US" sz="4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IPT Event core, sampling data</a:t>
            </a:r>
            <a:endParaRPr lang="en-US" sz="3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36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Forth day  7</a:t>
            </a:r>
            <a:r>
              <a:rPr lang="en-US" sz="2800" b="1" i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July 2016 </a:t>
            </a:r>
          </a:p>
          <a:p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Los </a:t>
            </a:r>
            <a: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Baños</a:t>
            </a:r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Laguna, Philippines </a:t>
            </a:r>
          </a:p>
          <a:p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Dag Endresen, GBIF Norway, UiO</a:t>
            </a:r>
            <a:endParaRPr lang="en-US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" name="Picture 6" descr="Screen Shot 2016-06-17 at 09.53.32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48" y="6020974"/>
            <a:ext cx="927100" cy="1218896"/>
          </a:xfrm>
          <a:prstGeom prst="rect">
            <a:avLst/>
          </a:prstGeom>
        </p:spPr>
      </p:pic>
      <p:pic>
        <p:nvPicPr>
          <p:cNvPr id="6" name="Picture 5" descr="GBIF-201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836" y="6319065"/>
            <a:ext cx="1866792" cy="826347"/>
          </a:xfrm>
          <a:prstGeom prst="rect">
            <a:avLst/>
          </a:prstGeom>
        </p:spPr>
      </p:pic>
      <p:pic>
        <p:nvPicPr>
          <p:cNvPr id="8" name="Picture 7" descr="GBIF-2015-mark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007" y="293056"/>
            <a:ext cx="1584750" cy="1584750"/>
          </a:xfrm>
          <a:prstGeom prst="rect">
            <a:avLst/>
          </a:prstGeom>
        </p:spPr>
      </p:pic>
      <p:pic>
        <p:nvPicPr>
          <p:cNvPr id="10" name="Picture 9" descr="Screen Shot 2016-06-17 at 09.53.32 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938" y="6127540"/>
            <a:ext cx="927100" cy="1064506"/>
          </a:xfrm>
          <a:prstGeom prst="rect">
            <a:avLst/>
          </a:prstGeom>
        </p:spPr>
      </p:pic>
      <p:pic>
        <p:nvPicPr>
          <p:cNvPr id="9" name="Picture 8" descr="ASEAN-Emblem, Seal_of_ASEA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345" y="6271246"/>
            <a:ext cx="847516" cy="84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7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eckbo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58" y="0"/>
            <a:ext cx="3266480" cy="68731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093" y="1681825"/>
            <a:ext cx="5240828" cy="4494503"/>
          </a:xfrm>
        </p:spPr>
        <p:txBody>
          <a:bodyPr>
            <a:normAutofit/>
          </a:bodyPr>
          <a:lstStyle/>
          <a:p>
            <a:pPr marL="586616" indent="-586616">
              <a:buAutoNum type="arabicPeriod"/>
            </a:pPr>
            <a:r>
              <a:rPr lang="nb-NO" dirty="0" smtClean="0"/>
              <a:t>Event </a:t>
            </a:r>
            <a:r>
              <a:rPr lang="nb-NO" dirty="0" err="1" smtClean="0"/>
              <a:t>core</a:t>
            </a:r>
            <a:r>
              <a:rPr lang="nb-NO" dirty="0" smtClean="0"/>
              <a:t> (for IPT)</a:t>
            </a:r>
          </a:p>
          <a:p>
            <a:pPr marL="586616" indent="-586616">
              <a:buAutoNum type="arabicPeriod"/>
            </a:pPr>
            <a:r>
              <a:rPr lang="nb-NO" dirty="0" smtClean="0"/>
              <a:t>Metadata for sample-</a:t>
            </a:r>
            <a:r>
              <a:rPr lang="nb-NO" dirty="0" err="1" smtClean="0"/>
              <a:t>based</a:t>
            </a:r>
            <a:r>
              <a:rPr lang="nb-NO" dirty="0" smtClean="0"/>
              <a:t> data</a:t>
            </a:r>
            <a:endParaRPr lang="en-US" dirty="0" smtClean="0"/>
          </a:p>
          <a:p>
            <a:endParaRPr lang="en-US" b="1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7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21567" cy="7562225"/>
          </a:xfrm>
          <a:prstGeom prst="rect">
            <a:avLst/>
          </a:prstGeom>
        </p:spPr>
      </p:pic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790079" y="2388248"/>
            <a:ext cx="6459674" cy="98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017" tIns="52007" rIns="104017" bIns="52007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da-DK" sz="5700" b="1" dirty="0" smtClean="0">
                <a:latin typeface="Trebuchet MS" charset="0"/>
              </a:rPr>
              <a:t>Event </a:t>
            </a:r>
            <a:r>
              <a:rPr lang="da-DK" sz="5700" b="1" dirty="0" err="1" smtClean="0">
                <a:latin typeface="Trebuchet MS" charset="0"/>
              </a:rPr>
              <a:t>core</a:t>
            </a:r>
            <a:endParaRPr lang="en-US" sz="5700" b="1" dirty="0">
              <a:latin typeface="Trebuchet MS" charset="0"/>
            </a:endParaRPr>
          </a:p>
        </p:txBody>
      </p:sp>
      <p:pic>
        <p:nvPicPr>
          <p:cNvPr id="9" name="Picture 8" descr="GBIF-2015-mar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007" y="293056"/>
            <a:ext cx="1584750" cy="158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3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193" y="1363832"/>
            <a:ext cx="9526252" cy="5311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4432" y="302864"/>
            <a:ext cx="8019202" cy="875512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Enabling Sample-Data publishing: Star schema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044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92561" y="1687349"/>
            <a:ext cx="8136844" cy="4308123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>
              <a:spcAft>
                <a:spcPts val="2053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7 essential terms </a:t>
            </a:r>
            <a:r>
              <a:rPr lang="en-GB" sz="3200" dirty="0">
                <a:latin typeface="Arial Narrow" panose="020B0606020202030204" pitchFamily="34" charset="0"/>
                <a:ea typeface="Calibri" pitchFamily="34" charset="0"/>
                <a:cs typeface="Times New Roman" pitchFamily="18" charset="0"/>
              </a:rPr>
              <a:t>for encoding sample data:</a:t>
            </a:r>
            <a:endParaRPr lang="en-GB" sz="3200" dirty="0">
              <a:latin typeface="Arial Narrow" panose="020B0606020202030204" pitchFamily="34" charset="0"/>
              <a:cs typeface="Times New Roman" pitchFamily="18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GB" sz="3200" dirty="0" err="1">
                <a:latin typeface="Arial Narrow" panose="020B0606020202030204" pitchFamily="34" charset="0"/>
              </a:rPr>
              <a:t>eventID</a:t>
            </a:r>
            <a:endParaRPr lang="en-GB" sz="3200" dirty="0">
              <a:latin typeface="Arial Narrow" panose="020B0606020202030204" pitchFamily="34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US" sz="3200" dirty="0">
                <a:latin typeface="Arial Narrow" panose="020B0606020202030204" pitchFamily="34" charset="0"/>
              </a:rPr>
              <a:t>parentEventID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3200" dirty="0">
              <a:latin typeface="Arial Narrow" panose="020B0606020202030204" pitchFamily="34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GB" sz="3200" dirty="0" err="1">
                <a:latin typeface="Arial Narrow" panose="020B0606020202030204" pitchFamily="34" charset="0"/>
              </a:rPr>
              <a:t>samplingProtocol</a:t>
            </a:r>
            <a:endParaRPr lang="en-GB" sz="3200" dirty="0">
              <a:latin typeface="Arial Narrow" panose="020B0606020202030204" pitchFamily="34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GB" sz="3200" dirty="0" err="1">
                <a:latin typeface="Arial Narrow" panose="020B0606020202030204" pitchFamily="34" charset="0"/>
              </a:rPr>
              <a:t>sampleSize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3200" dirty="0">
              <a:latin typeface="Arial Narrow" panose="020B0606020202030204" pitchFamily="34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GB" sz="3200" dirty="0" err="1">
                <a:latin typeface="Arial Narrow" panose="020B0606020202030204" pitchFamily="34" charset="0"/>
              </a:rPr>
              <a:t>sampleSizeUnit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3200" dirty="0">
              <a:latin typeface="Arial Narrow" panose="020B0606020202030204" pitchFamily="34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US" sz="3200" dirty="0" err="1">
                <a:latin typeface="Arial Narrow" panose="020B0606020202030204" pitchFamily="34" charset="0"/>
              </a:rPr>
              <a:t>organismQuantity</a:t>
            </a:r>
            <a:r>
              <a:rPr lang="en-US" sz="3200" dirty="0">
                <a:latin typeface="Arial Narrow" panose="020B0606020202030204" pitchFamily="34" charset="0"/>
              </a:rPr>
              <a:t> </a:t>
            </a:r>
            <a:r>
              <a:rPr lang="en-GB" sz="32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  <a:endParaRPr lang="en-GB" sz="3200" dirty="0">
              <a:latin typeface="Arial Narrow" panose="020B0606020202030204" pitchFamily="34" charset="0"/>
            </a:endParaRPr>
          </a:p>
          <a:p>
            <a:pPr marL="847334" indent="-847334">
              <a:buFont typeface="+mj-lt"/>
              <a:buAutoNum type="arabicPeriod"/>
            </a:pPr>
            <a:r>
              <a:rPr lang="en-US" sz="3200" dirty="0" err="1">
                <a:latin typeface="Arial Narrow" panose="020B0606020202030204" pitchFamily="34" charset="0"/>
              </a:rPr>
              <a:t>organismQuantityType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(new)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4433" y="302864"/>
            <a:ext cx="8060064" cy="875512"/>
          </a:xfrm>
        </p:spPr>
        <p:txBody>
          <a:bodyPr>
            <a:normAutofit fontScale="90000"/>
          </a:bodyPr>
          <a:lstStyle/>
          <a:p>
            <a:r>
              <a:rPr lang="nl-BE" dirty="0"/>
              <a:t>Enabling </a:t>
            </a:r>
            <a:r>
              <a:rPr lang="nl-BE" dirty="0" smtClean="0"/>
              <a:t>Sample-Data publishing: </a:t>
            </a:r>
            <a:r>
              <a:rPr lang="en-GB" kern="0" dirty="0" smtClean="0"/>
              <a:t>DWC vocabulary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43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3" y="1399160"/>
            <a:ext cx="5923190" cy="2699900"/>
          </a:xfrm>
          <a:prstGeom prst="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429" y="1591642"/>
            <a:ext cx="5925627" cy="5305292"/>
          </a:xfrm>
          <a:prstGeom prst="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955008" y="3127661"/>
            <a:ext cx="2104296" cy="63527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4632" y="4218730"/>
            <a:ext cx="4079427" cy="322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87" tIns="52144" rIns="104287" bIns="52144">
            <a:spAutoFit/>
          </a:bodyPr>
          <a:lstStyle/>
          <a:p>
            <a:pPr>
              <a:spcAft>
                <a:spcPts val="1369"/>
              </a:spcAft>
              <a:defRPr/>
            </a:pPr>
            <a:r>
              <a:rPr lang="fr-BE" altLang="en-US" b="1" dirty="0" smtClean="0">
                <a:latin typeface="Arial Narrow" panose="020B0606020202030204" pitchFamily="34" charset="0"/>
              </a:rPr>
              <a:t>NEW FEATURES:</a:t>
            </a:r>
          </a:p>
          <a:p>
            <a:pPr marL="325898" indent="-325898">
              <a:buFont typeface="Arial" panose="020B0604020202020204" pitchFamily="34" charset="0"/>
              <a:buChar char="•"/>
              <a:defRPr/>
            </a:pPr>
            <a:r>
              <a:rPr lang="fr-BE" altLang="en-US" sz="2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Event core and extensions.</a:t>
            </a:r>
          </a:p>
          <a:p>
            <a:pPr marL="325898" indent="-325898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Possibility </a:t>
            </a:r>
            <a:r>
              <a:rPr lang="en-GB" dirty="0">
                <a:latin typeface="Arial Narrow" panose="020B0606020202030204" pitchFamily="34" charset="0"/>
                <a:ea typeface="SimSun" charset="-122"/>
              </a:rPr>
              <a:t>to assign DOIs to </a:t>
            </a: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resources.</a:t>
            </a:r>
            <a:endParaRPr lang="en-GB" dirty="0">
              <a:latin typeface="Arial Narrow" panose="020B0606020202030204" pitchFamily="34" charset="0"/>
              <a:ea typeface="SimSun" charset="-122"/>
            </a:endParaRPr>
          </a:p>
          <a:p>
            <a:pPr marL="325898" indent="-325898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Auto-generation </a:t>
            </a:r>
            <a:r>
              <a:rPr lang="en-GB" dirty="0">
                <a:latin typeface="Arial Narrow" panose="020B0606020202030204" pitchFamily="34" charset="0"/>
                <a:ea typeface="SimSun" charset="-122"/>
              </a:rPr>
              <a:t>of a citation for a resource including the version number and </a:t>
            </a: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DOI.</a:t>
            </a:r>
            <a:endParaRPr lang="en-GB" dirty="0">
              <a:latin typeface="Arial Narrow" panose="020B0606020202030204" pitchFamily="34" charset="0"/>
              <a:ea typeface="SimSun" charset="-122"/>
            </a:endParaRPr>
          </a:p>
          <a:p>
            <a:pPr marL="325898" indent="-325898"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Machine </a:t>
            </a:r>
            <a:r>
              <a:rPr lang="en-GB" dirty="0">
                <a:latin typeface="Arial Narrow" panose="020B0606020202030204" pitchFamily="34" charset="0"/>
                <a:ea typeface="SimSun" charset="-122"/>
              </a:rPr>
              <a:t>readable </a:t>
            </a:r>
            <a:r>
              <a:rPr lang="en-GB" dirty="0" smtClean="0">
                <a:latin typeface="Arial Narrow" panose="020B0606020202030204" pitchFamily="34" charset="0"/>
                <a:ea typeface="SimSun" charset="-122"/>
              </a:rPr>
              <a:t>licenses.</a:t>
            </a:r>
            <a:endParaRPr lang="fr-BE" dirty="0">
              <a:latin typeface="Arial Narrow" panose="020B0606020202030204" pitchFamily="34" charset="0"/>
              <a:ea typeface="SimSun" charset="-122"/>
            </a:endParaRPr>
          </a:p>
          <a:p>
            <a:pPr>
              <a:defRPr/>
            </a:pPr>
            <a:r>
              <a:rPr lang="fr-BE" altLang="en-US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endParaRPr lang="en-US" altLang="en-US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Enabling </a:t>
            </a:r>
            <a:r>
              <a:rPr lang="nl-BE" dirty="0" smtClean="0"/>
              <a:t>Sample-Data publishing: IPT </a:t>
            </a:r>
            <a:r>
              <a:rPr lang="nl-BE" sz="2300" dirty="0"/>
              <a:t>v</a:t>
            </a:r>
            <a:r>
              <a:rPr lang="nl-BE" dirty="0" smtClean="0"/>
              <a:t>.2.3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52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2326" y="1444295"/>
            <a:ext cx="6403987" cy="5311502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52087" y="1780294"/>
            <a:ext cx="1914711" cy="139928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287" tIns="52144" rIns="104287" bIns="52144"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72308" y="2444929"/>
            <a:ext cx="657629" cy="47645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287" tIns="52144" rIns="104287" bIns="52144"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Event CORE – KEY TERMS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267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new DwC terms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1663" y="1275087"/>
            <a:ext cx="5432593" cy="597749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3200" b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eventID and parentEventID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15876" y="1916826"/>
            <a:ext cx="9691292" cy="2252962"/>
          </a:xfrm>
          <a:prstGeom prst="rect">
            <a:avLst/>
          </a:prstGeom>
        </p:spPr>
        <p:txBody>
          <a:bodyPr vert="horz" lIns="104287" tIns="52144" rIns="104287" bIns="52144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1077" indent="-391077">
              <a:buFont typeface="Arial" panose="020B0604020202020204" pitchFamily="34" charset="0"/>
              <a:buChar char="•"/>
            </a:pPr>
            <a:r>
              <a:rPr lang="en-US" sz="2700" dirty="0"/>
              <a:t>Sampling events can be related to each other (e.g. nested samples) via a common parent identifier.</a:t>
            </a:r>
          </a:p>
          <a:p>
            <a:pPr marL="391077" indent="-391077">
              <a:buFont typeface="Arial" panose="020B0604020202020204" pitchFamily="34" charset="0"/>
              <a:buChar char="•"/>
            </a:pPr>
            <a:r>
              <a:rPr lang="en-US" sz="2700" dirty="0"/>
              <a:t>Information on the nature of the relationship (e.g. part of a monitoring series) can be described in the project section of the accompanying metadata.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053979" y="3897737"/>
            <a:ext cx="6085782" cy="2897769"/>
            <a:chOff x="3468129" y="3419140"/>
            <a:chExt cx="5206313" cy="262770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8129" y="3419140"/>
              <a:ext cx="5206313" cy="2488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3945924" y="5769841"/>
              <a:ext cx="45555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1400" dirty="0">
                  <a:latin typeface="Arial Narrow" panose="020B0606020202030204" pitchFamily="34" charset="0"/>
                </a:rPr>
                <a:t>A Whittaker plot with sub-plots of varying area</a:t>
              </a:r>
              <a:endParaRPr lang="en-US" sz="1400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302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new DwC terms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1663" y="1275087"/>
            <a:ext cx="2445998" cy="597749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3200" b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sampleSize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6844" y="3134150"/>
            <a:ext cx="3243693" cy="920914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3200" b="1" dirty="0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sampleSizeUnit </a:t>
            </a:r>
            <a:r>
              <a:rPr lang="en-US" dirty="0">
                <a:solidFill>
                  <a:srgbClr val="328127"/>
                </a:solidFill>
              </a:rPr>
              <a:t/>
            </a:r>
            <a:br>
              <a:rPr lang="en-US" dirty="0">
                <a:solidFill>
                  <a:srgbClr val="328127"/>
                </a:solidFill>
              </a:rPr>
            </a:b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75226" y="1916826"/>
            <a:ext cx="9231942" cy="1244577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A numeric value for the time duration, length, area or volume involved in the sampling event.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99" y="3765520"/>
            <a:ext cx="9330892" cy="1244577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The unit of measurement used in the sampling event, e.g., minute, hour, day, </a:t>
            </a:r>
            <a:r>
              <a:rPr lang="en-US" sz="2700" dirty="0" err="1"/>
              <a:t>metre</a:t>
            </a:r>
            <a:r>
              <a:rPr lang="en-US" sz="2700" dirty="0"/>
              <a:t>, square </a:t>
            </a:r>
            <a:r>
              <a:rPr lang="en-US" sz="2700" dirty="0" err="1"/>
              <a:t>metre</a:t>
            </a:r>
            <a:r>
              <a:rPr lang="en-US" sz="2700" dirty="0"/>
              <a:t>, cubic </a:t>
            </a:r>
            <a:r>
              <a:rPr lang="en-US" sz="2700" dirty="0" err="1"/>
              <a:t>metre</a:t>
            </a:r>
            <a:r>
              <a:rPr lang="en-US" sz="2700" dirty="0"/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614881"/>
              </p:ext>
            </p:extLst>
          </p:nvPr>
        </p:nvGraphicFramePr>
        <p:xfrm>
          <a:off x="1745683" y="5001464"/>
          <a:ext cx="7125758" cy="187579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562879"/>
                <a:gridCol w="3562879"/>
              </a:tblGrid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sampleSize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sampleSizeUnit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2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hour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6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m2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1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litre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3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km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45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Occurrence extension: KEY TERMS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6329" y="887447"/>
            <a:ext cx="6086750" cy="5944100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4067" y="2748788"/>
            <a:ext cx="1962499" cy="476453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4287" tIns="52144" rIns="104287" bIns="52144"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391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Data: new </a:t>
            </a:r>
            <a:r>
              <a:rPr lang="nl-BE" sz="3600" dirty="0" err="1"/>
              <a:t>DwC</a:t>
            </a:r>
            <a:r>
              <a:rPr lang="nl-BE" sz="3600" dirty="0"/>
              <a:t> </a:t>
            </a:r>
            <a:r>
              <a:rPr lang="nl-BE" sz="3600" dirty="0" err="1"/>
              <a:t>terms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1663" y="1129732"/>
            <a:ext cx="3721989" cy="597749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3200" b="1" dirty="0" err="1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organismQuantity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845" y="3097811"/>
            <a:ext cx="4649326" cy="597749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3200" b="1" dirty="0" err="1">
                <a:solidFill>
                  <a:srgbClr val="3281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organismQuantityType</a:t>
            </a:r>
            <a:endParaRPr lang="en-US" dirty="0">
              <a:solidFill>
                <a:srgbClr val="328127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75226" y="1771472"/>
            <a:ext cx="9231942" cy="1244577"/>
          </a:xfrm>
          <a:prstGeom prst="rect">
            <a:avLst/>
          </a:prstGeom>
        </p:spPr>
        <p:txBody>
          <a:bodyPr vert="horz" lIns="104287" tIns="52144" rIns="104287" bIns="52144" rtlCol="0">
            <a:normAutofit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A number or enumeration value for the quantity of organisms. Use with </a:t>
            </a:r>
            <a:r>
              <a:rPr lang="en-US" sz="2700" dirty="0" err="1"/>
              <a:t>organismQuantityType</a:t>
            </a:r>
            <a:r>
              <a:rPr lang="en-US" sz="2700" dirty="0"/>
              <a:t> to indicate the type of entity that is being quantified.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82199" y="3729181"/>
            <a:ext cx="9330892" cy="1244577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The type of entity to which the number or enumeration value reported for the quantity of organisms in </a:t>
            </a:r>
            <a:r>
              <a:rPr lang="en-US" sz="2700" dirty="0" err="1"/>
              <a:t>organismQuantity</a:t>
            </a:r>
            <a:r>
              <a:rPr lang="en-US" sz="2700" dirty="0"/>
              <a:t> refers.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83358"/>
              </p:ext>
            </p:extLst>
          </p:nvPr>
        </p:nvGraphicFramePr>
        <p:xfrm>
          <a:off x="1774572" y="5015096"/>
          <a:ext cx="7125758" cy="187579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562879"/>
                <a:gridCol w="3562879"/>
              </a:tblGrid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organismQuantity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organismQuantityType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14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Individuals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r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err="1" smtClean="0"/>
                        <a:t>BraunBlanquetScale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31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%</a:t>
                      </a:r>
                      <a:r>
                        <a:rPr lang="es-ES" sz="1800" dirty="0" err="1" smtClean="0"/>
                        <a:t>Biomass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  <a:tr h="36973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0.4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/>
                        <a:t>%</a:t>
                      </a:r>
                      <a:r>
                        <a:rPr lang="es-ES" sz="1800" dirty="0" err="1" smtClean="0"/>
                        <a:t>Species</a:t>
                      </a:r>
                      <a:endParaRPr lang="en-GB" sz="1800" dirty="0"/>
                    </a:p>
                  </a:txBody>
                  <a:tcPr marL="106886" marR="106886" marT="50419" marB="50419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90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21567" cy="7562225"/>
          </a:xfrm>
          <a:prstGeom prst="rect">
            <a:avLst/>
          </a:prstGeom>
        </p:spPr>
      </p:pic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2790079" y="2697155"/>
            <a:ext cx="6459674" cy="185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017" tIns="52007" rIns="104017" bIns="52007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da-DK" sz="5700" b="1" dirty="0" smtClean="0">
                <a:latin typeface="Trebuchet MS" charset="0"/>
              </a:rPr>
              <a:t>Event </a:t>
            </a:r>
            <a:r>
              <a:rPr lang="da-DK" sz="5700" b="1" dirty="0" err="1" smtClean="0">
                <a:latin typeface="Trebuchet MS" charset="0"/>
              </a:rPr>
              <a:t>core</a:t>
            </a:r>
            <a:r>
              <a:rPr lang="da-DK" sz="5700" b="1" dirty="0" smtClean="0">
                <a:latin typeface="Trebuchet MS" charset="0"/>
              </a:rPr>
              <a:t> &amp; metadata</a:t>
            </a:r>
            <a:endParaRPr lang="en-US" sz="5700" b="1" dirty="0">
              <a:latin typeface="Trebuchet MS" charset="0"/>
            </a:endParaRPr>
          </a:p>
        </p:txBody>
      </p:sp>
      <p:pic>
        <p:nvPicPr>
          <p:cNvPr id="9" name="Picture 8" descr="GBIF-2015-mar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007" y="293056"/>
            <a:ext cx="1584750" cy="158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8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Metadata is </a:t>
            </a:r>
            <a:r>
              <a:rPr lang="en-US" b="1" dirty="0" smtClean="0"/>
              <a:t>ESSENTIAL</a:t>
            </a:r>
            <a:r>
              <a:rPr lang="en-US" dirty="0" smtClean="0"/>
              <a:t> for sample-based data:</a:t>
            </a:r>
          </a:p>
          <a:p>
            <a:pPr marL="521437" indent="-521437">
              <a:buFont typeface="Wingdings" panose="05000000000000000000" pitchFamily="2" charset="2"/>
              <a:buChar char="ü"/>
            </a:pPr>
            <a:r>
              <a:rPr lang="en-US" dirty="0" smtClean="0"/>
              <a:t>Documenting </a:t>
            </a:r>
            <a:r>
              <a:rPr lang="en-US" dirty="0"/>
              <a:t>the </a:t>
            </a:r>
            <a:r>
              <a:rPr lang="en-US" dirty="0" smtClean="0"/>
              <a:t>project data: description of sampling/monitoring activity.</a:t>
            </a:r>
          </a:p>
          <a:p>
            <a:pPr marL="521437" indent="-521437">
              <a:buFont typeface="Wingdings" panose="05000000000000000000" pitchFamily="2" charset="2"/>
              <a:buChar char="ü"/>
            </a:pPr>
            <a:r>
              <a:rPr lang="en-US" dirty="0" smtClean="0"/>
              <a:t>Documenting sampling methods: protocols, data quality and sampling steps</a:t>
            </a:r>
            <a:r>
              <a:rPr lang="en-US" dirty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Dataset </a:t>
            </a:r>
            <a:r>
              <a:rPr lang="en-US" dirty="0"/>
              <a:t>documentation enables </a:t>
            </a:r>
            <a:r>
              <a:rPr lang="en-US" dirty="0" smtClean="0"/>
              <a:t>users </a:t>
            </a:r>
            <a:r>
              <a:rPr lang="en-US" dirty="0"/>
              <a:t>to evaluate the </a:t>
            </a:r>
            <a:r>
              <a:rPr lang="en-US" b="1" i="1" dirty="0" smtClean="0">
                <a:solidFill>
                  <a:srgbClr val="FDB002"/>
                </a:solidFill>
              </a:rPr>
              <a:t>fitness for use </a:t>
            </a:r>
            <a:r>
              <a:rPr lang="en-US" dirty="0" smtClean="0"/>
              <a:t>of </a:t>
            </a:r>
            <a:r>
              <a:rPr lang="en-US" dirty="0"/>
              <a:t>a </a:t>
            </a:r>
            <a:r>
              <a:rPr lang="en-US" dirty="0" smtClean="0"/>
              <a:t>dataset.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15875" y="7124629"/>
            <a:ext cx="8365196" cy="354843"/>
          </a:xfrm>
        </p:spPr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r>
              <a:rPr lang="en-GB" dirty="0"/>
              <a:t>,</a:t>
            </a:r>
            <a:r>
              <a:rPr lang="en-GB" dirty="0" smtClean="0"/>
              <a:t> </a:t>
            </a:r>
            <a:r>
              <a:rPr lang="en-US" dirty="0">
                <a:hlinkClick r:id="rId3"/>
              </a:rPr>
              <a:t>Alberto González-Talaván</a:t>
            </a:r>
            <a:r>
              <a:rPr lang="en-US" baseline="30000" dirty="0">
                <a:hlinkClick r:id="rId3"/>
              </a:rPr>
              <a:t> 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importance of metadata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1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97" y="1192196"/>
            <a:ext cx="7231425" cy="5599212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063" y="1835301"/>
            <a:ext cx="6392129" cy="4647227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METADATA: project </a:t>
            </a:r>
            <a:r>
              <a:rPr lang="nl-BE" dirty="0"/>
              <a:t>data </a:t>
            </a:r>
            <a:r>
              <a:rPr lang="nl-BE" dirty="0" smtClean="0"/>
              <a:t>&amp; </a:t>
            </a:r>
            <a:r>
              <a:rPr lang="nl-BE" dirty="0"/>
              <a:t>Sampling 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795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262602"/>
            <a:ext cx="9619774" cy="4565253"/>
          </a:xfrm>
        </p:spPr>
        <p:txBody>
          <a:bodyPr>
            <a:normAutofit/>
          </a:bodyPr>
          <a:lstStyle/>
          <a:p>
            <a:pPr marL="391077" indent="-391077">
              <a:buFont typeface="Arial" panose="020B0604020202020204" pitchFamily="34" charset="0"/>
              <a:buChar char="•"/>
            </a:pPr>
            <a:r>
              <a:rPr lang="en-US" sz="2700" i="1" dirty="0"/>
              <a:t>“</a:t>
            </a:r>
            <a:r>
              <a:rPr lang="en-US" sz="2700" b="1" i="1" u="sng" dirty="0">
                <a:solidFill>
                  <a:schemeClr val="accent6"/>
                </a:solidFill>
              </a:rPr>
              <a:t>Seasonal (4 seasons)</a:t>
            </a:r>
            <a:r>
              <a:rPr lang="en-US" sz="2700" b="1" i="1" dirty="0">
                <a:solidFill>
                  <a:schemeClr val="accent2"/>
                </a:solidFill>
              </a:rPr>
              <a:t> </a:t>
            </a:r>
            <a:r>
              <a:rPr lang="en-US" sz="2700" i="1" dirty="0"/>
              <a:t>records of </a:t>
            </a:r>
            <a:r>
              <a:rPr lang="en-US" sz="2700" i="1" dirty="0" err="1"/>
              <a:t>zoobenthic</a:t>
            </a:r>
            <a:r>
              <a:rPr lang="en-US" sz="2700" i="1" dirty="0"/>
              <a:t> communities across confinement gradient in </a:t>
            </a:r>
            <a:r>
              <a:rPr lang="en-US" sz="2700" b="1" i="1" u="sng" dirty="0">
                <a:solidFill>
                  <a:schemeClr val="accent6"/>
                </a:solidFill>
              </a:rPr>
              <a:t>5 coastal lagoons</a:t>
            </a:r>
            <a:r>
              <a:rPr lang="en-US" sz="2700" b="1" i="1" dirty="0">
                <a:solidFill>
                  <a:schemeClr val="accent2"/>
                </a:solidFill>
              </a:rPr>
              <a:t> </a:t>
            </a:r>
            <a:r>
              <a:rPr lang="en-US" sz="2700" i="1" dirty="0"/>
              <a:t>(</a:t>
            </a:r>
            <a:r>
              <a:rPr lang="en-US" sz="2700" i="1" dirty="0" err="1"/>
              <a:t>Mazoma</a:t>
            </a:r>
            <a:r>
              <a:rPr lang="en-US" sz="2700" i="1" dirty="0"/>
              <a:t>, </a:t>
            </a:r>
            <a:r>
              <a:rPr lang="en-US" sz="2700" i="1" dirty="0" err="1"/>
              <a:t>Tsopeli,Tsoukalio</a:t>
            </a:r>
            <a:r>
              <a:rPr lang="en-US" sz="2700" i="1" dirty="0"/>
              <a:t>, </a:t>
            </a:r>
            <a:r>
              <a:rPr lang="en-US" sz="2700" i="1" dirty="0" err="1"/>
              <a:t>Rodia</a:t>
            </a:r>
            <a:r>
              <a:rPr lang="en-US" sz="2700" i="1" dirty="0"/>
              <a:t> and </a:t>
            </a:r>
            <a:r>
              <a:rPr lang="en-US" sz="2700" i="1" dirty="0" err="1"/>
              <a:t>Logarou</a:t>
            </a:r>
            <a:r>
              <a:rPr lang="en-US" sz="2700" i="1" dirty="0"/>
              <a:t>)”.</a:t>
            </a:r>
          </a:p>
          <a:p>
            <a:pPr marL="391077" indent="-391077">
              <a:buFont typeface="Arial" panose="020B0604020202020204" pitchFamily="34" charset="0"/>
              <a:buChar char="•"/>
            </a:pPr>
            <a:r>
              <a:rPr lang="en-US" sz="2700" i="1" dirty="0"/>
              <a:t>“The floristic inventories was conducted </a:t>
            </a:r>
            <a:r>
              <a:rPr lang="en-US" sz="2700" b="1" i="1" u="sng" dirty="0">
                <a:solidFill>
                  <a:schemeClr val="accent6"/>
                </a:solidFill>
              </a:rPr>
              <a:t>at the Sierra Nevada (Andalusia, southeast Spain)</a:t>
            </a:r>
            <a:r>
              <a:rPr lang="en-US" sz="2700" i="1" dirty="0"/>
              <a:t>. Forest cover in Sierra Nevada is dominated by pine plantations (</a:t>
            </a:r>
            <a:r>
              <a:rPr lang="en-US" sz="2700" i="1" dirty="0" err="1"/>
              <a:t>Pinus</a:t>
            </a:r>
            <a:r>
              <a:rPr lang="en-US" sz="2700" i="1" dirty="0"/>
              <a:t> </a:t>
            </a:r>
            <a:r>
              <a:rPr lang="en-US" sz="2700" i="1" dirty="0" err="1"/>
              <a:t>halepensis</a:t>
            </a:r>
            <a:r>
              <a:rPr lang="en-US" sz="2700" i="1" dirty="0"/>
              <a:t> Mill., </a:t>
            </a:r>
            <a:r>
              <a:rPr lang="en-US" sz="2700" i="1" dirty="0" err="1"/>
              <a:t>Pinus</a:t>
            </a:r>
            <a:r>
              <a:rPr lang="en-US" sz="2700" i="1" dirty="0"/>
              <a:t> </a:t>
            </a:r>
            <a:r>
              <a:rPr lang="en-US" sz="2700" i="1" dirty="0" err="1"/>
              <a:t>pinaster</a:t>
            </a:r>
            <a:r>
              <a:rPr lang="en-US" sz="2700" i="1" dirty="0"/>
              <a:t> </a:t>
            </a:r>
            <a:r>
              <a:rPr lang="en-US" sz="2700" i="1" dirty="0" err="1"/>
              <a:t>Ait</a:t>
            </a:r>
            <a:r>
              <a:rPr lang="en-US" sz="2700" i="1" dirty="0"/>
              <a:t>., </a:t>
            </a:r>
            <a:r>
              <a:rPr lang="en-US" sz="2700" i="1" dirty="0" err="1"/>
              <a:t>Pinus</a:t>
            </a:r>
            <a:r>
              <a:rPr lang="en-US" sz="2700" i="1" dirty="0"/>
              <a:t> </a:t>
            </a:r>
            <a:r>
              <a:rPr lang="en-US" sz="2700" i="1" dirty="0" err="1"/>
              <a:t>nigra</a:t>
            </a:r>
            <a:r>
              <a:rPr lang="en-US" sz="2700" i="1" dirty="0"/>
              <a:t> Arnold. subsp. </a:t>
            </a:r>
            <a:r>
              <a:rPr lang="en-US" sz="2700" i="1" dirty="0" err="1"/>
              <a:t>salzmannii</a:t>
            </a:r>
            <a:r>
              <a:rPr lang="en-US" sz="2700" i="1" dirty="0"/>
              <a:t> (</a:t>
            </a:r>
            <a:r>
              <a:rPr lang="en-US" sz="2700" i="1" dirty="0" err="1"/>
              <a:t>Dunal</a:t>
            </a:r>
            <a:r>
              <a:rPr lang="en-US" sz="2700" i="1" dirty="0"/>
              <a:t>) Franco, and Pinus sylvestris L.) that covering approximately 40,000 ha…”.</a:t>
            </a:r>
          </a:p>
          <a:p>
            <a:pPr marL="391077" indent="-391077">
              <a:buFont typeface="Arial" panose="020B0604020202020204" pitchFamily="34" charset="0"/>
              <a:buChar char="•"/>
            </a:pPr>
            <a:r>
              <a:rPr lang="en-US" sz="2700" i="1" dirty="0"/>
              <a:t>“Transect walks were conducted </a:t>
            </a:r>
            <a:r>
              <a:rPr lang="en-US" sz="2700" b="1" i="1" u="sng" dirty="0">
                <a:solidFill>
                  <a:schemeClr val="accent6"/>
                </a:solidFill>
              </a:rPr>
              <a:t>once in two weeks</a:t>
            </a:r>
            <a:r>
              <a:rPr lang="en-US" sz="2700" b="1" i="1" dirty="0">
                <a:solidFill>
                  <a:schemeClr val="accent2"/>
                </a:solidFill>
              </a:rPr>
              <a:t> </a:t>
            </a:r>
            <a:r>
              <a:rPr lang="en-US" sz="2700" i="1" dirty="0"/>
              <a:t>from the beginning of October to the end of June </a:t>
            </a:r>
            <a:r>
              <a:rPr lang="en-US" sz="2700" b="1" i="1" u="sng" dirty="0">
                <a:solidFill>
                  <a:schemeClr val="accent6"/>
                </a:solidFill>
              </a:rPr>
              <a:t>on the territory of Israel</a:t>
            </a:r>
            <a:r>
              <a:rPr lang="en-US" sz="2700" i="1" dirty="0"/>
              <a:t>”.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EXAMPLE: </a:t>
            </a:r>
            <a:r>
              <a:rPr lang="nl-BE" dirty="0"/>
              <a:t>Study extent</a:t>
            </a:r>
            <a:endParaRPr lang="en-GB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0" y="6006355"/>
            <a:ext cx="10688638" cy="71889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 area/habitat + Sampling frequency</a:t>
            </a:r>
          </a:p>
        </p:txBody>
      </p:sp>
    </p:spTree>
    <p:extLst>
      <p:ext uri="{BB962C8B-B14F-4D97-AF65-F5344CB8AC3E}">
        <p14:creationId xmlns:p14="http://schemas.microsoft.com/office/powerpoint/2010/main" val="37485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875" y="1135421"/>
            <a:ext cx="9619774" cy="4867952"/>
          </a:xfrm>
        </p:spPr>
        <p:txBody>
          <a:bodyPr>
            <a:noAutofit/>
          </a:bodyPr>
          <a:lstStyle/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100" i="1" dirty="0"/>
              <a:t>“</a:t>
            </a:r>
            <a:r>
              <a:rPr lang="en-US" sz="2500" b="1" i="1" u="sng" dirty="0">
                <a:solidFill>
                  <a:schemeClr val="accent6"/>
                </a:solidFill>
              </a:rPr>
              <a:t>Box corer</a:t>
            </a:r>
            <a:r>
              <a:rPr lang="en-US" sz="2500" i="1" dirty="0"/>
              <a:t> for 0.03 square meters area sampled”.</a:t>
            </a:r>
          </a:p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500" i="1" dirty="0"/>
              <a:t>“Transect lengths range between 300 and 600 m in length, and divide into </a:t>
            </a:r>
            <a:r>
              <a:rPr lang="en-US" sz="2500" b="1" i="1" u="sng" dirty="0">
                <a:solidFill>
                  <a:schemeClr val="accent6"/>
                </a:solidFill>
              </a:rPr>
              <a:t>50 m sections</a:t>
            </a:r>
            <a:r>
              <a:rPr lang="en-US" sz="2500" i="1" dirty="0"/>
              <a:t>. Transect usually cover a single habitat type. In each visit, transect-walkers count all butterfly species that can be </a:t>
            </a:r>
            <a:r>
              <a:rPr lang="en-US" sz="2500" b="1" i="1" u="sng" dirty="0">
                <a:solidFill>
                  <a:schemeClr val="accent6"/>
                </a:solidFill>
              </a:rPr>
              <a:t>seen within a range of 5 m range</a:t>
            </a:r>
            <a:r>
              <a:rPr lang="en-US" sz="2500" i="1" dirty="0"/>
              <a:t>. </a:t>
            </a:r>
            <a:r>
              <a:rPr lang="en-US" sz="2500" b="1" i="1" u="sng" dirty="0">
                <a:solidFill>
                  <a:schemeClr val="accent6"/>
                </a:solidFill>
              </a:rPr>
              <a:t>Special </a:t>
            </a:r>
            <a:r>
              <a:rPr lang="en-US" sz="2500" b="1" i="1" u="sng" dirty="0" err="1">
                <a:solidFill>
                  <a:schemeClr val="accent6"/>
                </a:solidFill>
              </a:rPr>
              <a:t>behaviours</a:t>
            </a:r>
            <a:r>
              <a:rPr lang="en-US" sz="2500" i="1" dirty="0"/>
              <a:t> (egg laying or </a:t>
            </a:r>
            <a:r>
              <a:rPr lang="en-US" sz="2500" i="1" dirty="0" err="1"/>
              <a:t>nectaring</a:t>
            </a:r>
            <a:r>
              <a:rPr lang="en-US" sz="2500" i="1" dirty="0"/>
              <a:t>), as well as butterfly larvae or eggs, can be registered as well”.</a:t>
            </a:r>
          </a:p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500" i="1" dirty="0"/>
              <a:t>“The dataset includes data from 1,879 sites, collected using standard </a:t>
            </a:r>
            <a:r>
              <a:rPr lang="en-US" sz="2500" b="1" i="1" u="sng" dirty="0">
                <a:solidFill>
                  <a:schemeClr val="accent6"/>
                </a:solidFill>
              </a:rPr>
              <a:t>RLS survey </a:t>
            </a:r>
            <a:r>
              <a:rPr lang="en-US" sz="2500" i="1" dirty="0"/>
              <a:t>methods, described in detail in an online methods manual. Surveys involve underwater visual census by SCUBA divers along a 50 m transect line, laid along a depth contour on hard substrate. All fish species observed within 5 m of the transect line </a:t>
            </a:r>
            <a:r>
              <a:rPr lang="en-US" sz="2500" b="1" i="1" u="sng" dirty="0">
                <a:solidFill>
                  <a:schemeClr val="accent6"/>
                </a:solidFill>
              </a:rPr>
              <a:t>were recorded on a waterproof datasheet</a:t>
            </a:r>
            <a:r>
              <a:rPr lang="en-US" sz="2500" i="1" dirty="0"/>
              <a:t> as the diver swam slowly along the line (at approximately 2 m/min)…”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178331"/>
            <a:ext cx="10688638" cy="936303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en-US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of sampling procedures</a:t>
            </a:r>
          </a:p>
          <a:p>
            <a:endParaRPr lang="en-US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</a:t>
            </a:r>
            <a:r>
              <a:rPr lang="nl-BE" dirty="0" smtClean="0"/>
              <a:t>: </a:t>
            </a:r>
            <a:r>
              <a:rPr lang="nl-BE" dirty="0"/>
              <a:t>Sampling description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53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803" y="1259708"/>
            <a:ext cx="9619774" cy="5108350"/>
          </a:xfrm>
        </p:spPr>
        <p:txBody>
          <a:bodyPr>
            <a:noAutofit/>
          </a:bodyPr>
          <a:lstStyle/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700" i="1" dirty="0"/>
              <a:t>“</a:t>
            </a:r>
            <a:r>
              <a:rPr lang="en-US" sz="2700" b="1" i="1" u="sng" dirty="0">
                <a:solidFill>
                  <a:schemeClr val="accent6"/>
                </a:solidFill>
              </a:rPr>
              <a:t>Record validation </a:t>
            </a:r>
            <a:r>
              <a:rPr lang="en-US" sz="2700" i="1" dirty="0"/>
              <a:t>and cleaning was incorporated at several steps of the documentation process: the scientific names on labels were </a:t>
            </a:r>
            <a:r>
              <a:rPr lang="en-US" sz="2700" b="1" i="1" u="sng" dirty="0">
                <a:solidFill>
                  <a:schemeClr val="accent6"/>
                </a:solidFill>
              </a:rPr>
              <a:t>checked with a taxonomic thesaurus</a:t>
            </a:r>
            <a:r>
              <a:rPr lang="en-US" sz="2700" i="1" dirty="0"/>
              <a:t>… We assigned scientific names in accordance to current taxonomy trends. </a:t>
            </a:r>
            <a:r>
              <a:rPr lang="en-US" sz="2700" b="1" i="1" u="sng" dirty="0">
                <a:solidFill>
                  <a:schemeClr val="accent6"/>
                </a:solidFill>
              </a:rPr>
              <a:t>Geographic coordinates were verified</a:t>
            </a:r>
            <a:r>
              <a:rPr lang="en-US" sz="2700" i="1" dirty="0"/>
              <a:t> using the “Check Coordinates” function in DIVA-GIS”.</a:t>
            </a:r>
          </a:p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700" i="1" dirty="0"/>
              <a:t>“Every reported record is </a:t>
            </a:r>
            <a:r>
              <a:rPr lang="en-US" sz="2700" b="1" i="1" u="sng" dirty="0">
                <a:solidFill>
                  <a:schemeClr val="accent6"/>
                </a:solidFill>
              </a:rPr>
              <a:t>flagged ‘</a:t>
            </a:r>
            <a:r>
              <a:rPr lang="en-US" sz="2700" b="1" i="1" u="sng" dirty="0" err="1">
                <a:solidFill>
                  <a:schemeClr val="accent6"/>
                </a:solidFill>
              </a:rPr>
              <a:t>forApproval</a:t>
            </a:r>
            <a:r>
              <a:rPr lang="en-US" sz="2700" b="1" i="1" u="sng" dirty="0">
                <a:solidFill>
                  <a:schemeClr val="accent6"/>
                </a:solidFill>
              </a:rPr>
              <a:t>’</a:t>
            </a:r>
            <a:r>
              <a:rPr lang="en-US" sz="2700" i="1" dirty="0"/>
              <a:t>. Record status is changed to "Approved" upon and </a:t>
            </a:r>
            <a:r>
              <a:rPr lang="en-US" sz="2700" b="1" i="1" u="sng" dirty="0">
                <a:solidFill>
                  <a:schemeClr val="accent6"/>
                </a:solidFill>
              </a:rPr>
              <a:t>by expert only</a:t>
            </a:r>
            <a:r>
              <a:rPr lang="en-US" sz="2700" i="1" dirty="0"/>
              <a:t>“.</a:t>
            </a:r>
          </a:p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700" i="1" dirty="0"/>
              <a:t>“</a:t>
            </a:r>
            <a:r>
              <a:rPr lang="en-US" sz="2700" b="1" i="1" u="sng" dirty="0">
                <a:solidFill>
                  <a:schemeClr val="accent6"/>
                </a:solidFill>
              </a:rPr>
              <a:t>Each sampling plot was checked </a:t>
            </a:r>
            <a:r>
              <a:rPr lang="en-US" sz="2700" i="1" dirty="0"/>
              <a:t>to ensure whether the geographical coordinates were correct. The databases of </a:t>
            </a:r>
            <a:r>
              <a:rPr lang="en-US" sz="2700" b="1" i="1" u="sng" dirty="0">
                <a:solidFill>
                  <a:schemeClr val="accent6"/>
                </a:solidFill>
              </a:rPr>
              <a:t>International Plant Names Index (IPNI, 2013) and Catalogue of Life/Species 2000 to verify the taxonomical classification</a:t>
            </a:r>
            <a:r>
              <a:rPr lang="en-US" sz="2700" i="1" dirty="0"/>
              <a:t>”.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39953"/>
            <a:ext cx="10688638" cy="52080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en-US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control actions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</a:t>
            </a:r>
            <a:r>
              <a:rPr lang="nl-BE" dirty="0" smtClean="0"/>
              <a:t>: </a:t>
            </a:r>
            <a:r>
              <a:rPr lang="nl-BE" dirty="0"/>
              <a:t>Quality control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857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875" y="1061195"/>
            <a:ext cx="9619774" cy="5285881"/>
          </a:xfrm>
        </p:spPr>
        <p:txBody>
          <a:bodyPr>
            <a:noAutofit/>
          </a:bodyPr>
          <a:lstStyle/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300" i="1" dirty="0"/>
              <a:t>“</a:t>
            </a:r>
            <a:r>
              <a:rPr lang="en-US" sz="2300" b="1" i="1" u="sng" dirty="0">
                <a:solidFill>
                  <a:schemeClr val="accent6"/>
                </a:solidFill>
              </a:rPr>
              <a:t>Replicates were collected </a:t>
            </a:r>
            <a:r>
              <a:rPr lang="en-US" sz="2300" i="1" dirty="0"/>
              <a:t>at two stations, one inside and one outside the lagoon, using a box corer (0.03 m2 sampling surface). The </a:t>
            </a:r>
            <a:r>
              <a:rPr lang="en-US" sz="2300" b="1" i="1" u="sng" dirty="0">
                <a:solidFill>
                  <a:schemeClr val="accent6"/>
                </a:solidFill>
              </a:rPr>
              <a:t>samples were sieved </a:t>
            </a:r>
            <a:r>
              <a:rPr lang="en-US" sz="2300" i="1" dirty="0"/>
              <a:t>through a 0.5 mm mesh sieve, stained with Rose Bengal and preserved in 4% formalin. All benthic organisms were sorted in the lab and </a:t>
            </a:r>
            <a:r>
              <a:rPr lang="en-US" sz="2300" b="1" i="1" u="sng" dirty="0">
                <a:solidFill>
                  <a:schemeClr val="accent6"/>
                </a:solidFill>
              </a:rPr>
              <a:t>identified and counted </a:t>
            </a:r>
            <a:r>
              <a:rPr lang="en-US" sz="2300" i="1" dirty="0"/>
              <a:t>using stereo- and microscopes”.</a:t>
            </a:r>
          </a:p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300" i="1" dirty="0"/>
              <a:t>“</a:t>
            </a:r>
            <a:r>
              <a:rPr lang="en-US" sz="2300" b="1" i="1" u="sng" dirty="0">
                <a:solidFill>
                  <a:schemeClr val="accent6"/>
                </a:solidFill>
              </a:rPr>
              <a:t>1.</a:t>
            </a:r>
            <a:r>
              <a:rPr lang="en-US" sz="2300" i="1" dirty="0"/>
              <a:t> Selection and rout of transect is accompanied by an scientific/principal investigator. </a:t>
            </a:r>
            <a:r>
              <a:rPr lang="en-US" sz="2300" b="1" i="1" u="sng" dirty="0">
                <a:solidFill>
                  <a:schemeClr val="accent6"/>
                </a:solidFill>
              </a:rPr>
              <a:t>2. </a:t>
            </a:r>
            <a:r>
              <a:rPr lang="en-US" sz="2300" i="1" dirty="0"/>
              <a:t>Identification</a:t>
            </a:r>
            <a:r>
              <a:rPr lang="en-US" sz="2300" b="1" i="1" dirty="0">
                <a:solidFill>
                  <a:schemeClr val="accent6"/>
                </a:solidFill>
              </a:rPr>
              <a:t> </a:t>
            </a:r>
            <a:r>
              <a:rPr lang="en-US" sz="2300" i="1" dirty="0"/>
              <a:t>of the capabilities of the observer are verified tested along timeline </a:t>
            </a:r>
            <a:r>
              <a:rPr lang="en-US" sz="2300" b="1" i="1" u="sng" dirty="0">
                <a:solidFill>
                  <a:schemeClr val="accent6"/>
                </a:solidFill>
              </a:rPr>
              <a:t>3.</a:t>
            </a:r>
            <a:r>
              <a:rPr lang="en-US" sz="2300" i="1" dirty="0"/>
              <a:t> Time start and weather condition are recorded first. </a:t>
            </a:r>
            <a:r>
              <a:rPr lang="en-US" sz="2300" b="1" i="1" u="sng" dirty="0">
                <a:solidFill>
                  <a:schemeClr val="accent6"/>
                </a:solidFill>
              </a:rPr>
              <a:t>4.</a:t>
            </a:r>
            <a:r>
              <a:rPr lang="en-US" sz="2300" i="1" dirty="0"/>
              <a:t> During transect walk, the number seen of every species is counted…”.</a:t>
            </a:r>
          </a:p>
          <a:p>
            <a:pPr marL="325898" indent="-325898">
              <a:buFont typeface="Arial" panose="020B0604020202020204" pitchFamily="34" charset="0"/>
              <a:buChar char="•"/>
            </a:pPr>
            <a:r>
              <a:rPr lang="en-US" sz="2300" i="1" dirty="0"/>
              <a:t>“This dataset was compiled from data collected in a combination of </a:t>
            </a:r>
            <a:r>
              <a:rPr lang="en-US" sz="2300" b="1" i="1" u="sng" dirty="0">
                <a:solidFill>
                  <a:schemeClr val="accent6"/>
                </a:solidFill>
              </a:rPr>
              <a:t>collaborative surveys </a:t>
            </a:r>
            <a:r>
              <a:rPr lang="en-US" sz="2300" i="1" dirty="0"/>
              <a:t>with scientific colleagues worldwide, targeted RLS field campaigns and ad-hoc local surveys by trained RLS divers at their regular dive sites or when on holidays. </a:t>
            </a:r>
            <a:r>
              <a:rPr lang="en-US" sz="2300" b="1" i="1" u="sng" dirty="0">
                <a:solidFill>
                  <a:schemeClr val="accent6"/>
                </a:solidFill>
              </a:rPr>
              <a:t>Field campaigns </a:t>
            </a:r>
            <a:r>
              <a:rPr lang="en-US" sz="2300" i="1" dirty="0"/>
              <a:t>involved small groups of divers (usually 4 to 8) undertaking survey dives over a period of four days to two weeks under the direction and supervision of a scientist or experienced survey diver“.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</a:t>
            </a:r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metadata</a:t>
            </a:r>
            <a:r>
              <a:rPr lang="es-ES" dirty="0"/>
              <a:t> </a:t>
            </a:r>
            <a:r>
              <a:rPr lang="es-ES" dirty="0" smtClean="0"/>
              <a:t>EXAMPLE</a:t>
            </a:r>
            <a:r>
              <a:rPr lang="nl-BE" dirty="0" smtClean="0"/>
              <a:t>: </a:t>
            </a:r>
            <a:r>
              <a:rPr lang="nl-BE" dirty="0"/>
              <a:t>Step description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6393077"/>
            <a:ext cx="10688638" cy="52080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ctr"/>
            <a:r>
              <a:rPr lang="en-US" sz="27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Methods, procedures, processing steps</a:t>
            </a:r>
          </a:p>
        </p:txBody>
      </p:sp>
    </p:spTree>
    <p:extLst>
      <p:ext uri="{BB962C8B-B14F-4D97-AF65-F5344CB8AC3E}">
        <p14:creationId xmlns:p14="http://schemas.microsoft.com/office/powerpoint/2010/main" val="279929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46" y="1199954"/>
            <a:ext cx="7207567" cy="5121485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Slide source: GBIF GB23 Nodes training </a:t>
            </a:r>
            <a:r>
              <a:rPr lang="en-US" dirty="0" smtClean="0"/>
              <a:t>2015,</a:t>
            </a:r>
            <a:r>
              <a:rPr lang="en-GB" dirty="0" smtClean="0"/>
              <a:t> </a:t>
            </a:r>
            <a:r>
              <a:rPr lang="en-US" dirty="0">
                <a:hlinkClick r:id="rId4"/>
              </a:rPr>
              <a:t>Alberto González-Talaván</a:t>
            </a:r>
            <a:r>
              <a:rPr lang="en-US" baseline="30000" dirty="0">
                <a:hlinkClick r:id="rId4"/>
              </a:rPr>
              <a:t> </a:t>
            </a:r>
            <a:endParaRPr lang="en-GB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995" y="2727211"/>
            <a:ext cx="6121425" cy="4052654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Metadata </a:t>
            </a:r>
            <a:r>
              <a:rPr lang="nl-BE" dirty="0" smtClean="0"/>
              <a:t>and data papers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65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" y="3892651"/>
            <a:ext cx="10687754" cy="3670200"/>
          </a:xfrm>
          <a:prstGeom prst="rect">
            <a:avLst/>
          </a:prstGeom>
        </p:spPr>
      </p:pic>
      <p:pic>
        <p:nvPicPr>
          <p:cNvPr id="5" name="Picture 4" descr="GBIF-2015-mar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007" y="293056"/>
            <a:ext cx="1584750" cy="15847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84143" y="1686525"/>
            <a:ext cx="5794216" cy="3723822"/>
          </a:xfrm>
          <a:prstGeom prst="rect">
            <a:avLst/>
          </a:prstGeom>
        </p:spPr>
        <p:txBody>
          <a:bodyPr wrap="square" lIns="91167" tIns="45584" rIns="91167" bIns="45584">
            <a:spAutoFit/>
          </a:bodyPr>
          <a:lstStyle/>
          <a:p>
            <a: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Data publishing </a:t>
            </a:r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workshop</a:t>
            </a:r>
          </a:p>
          <a:p>
            <a:r>
              <a:rPr lang="en-US" sz="4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IPT Event core, sampling data</a:t>
            </a:r>
            <a:endParaRPr lang="en-US" sz="3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sz="36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Forth day  7</a:t>
            </a:r>
            <a:r>
              <a:rPr lang="en-US" sz="2800" b="1" i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July 2016 </a:t>
            </a:r>
          </a:p>
          <a:p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Los </a:t>
            </a:r>
            <a:r>
              <a:rPr lang="en-US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Baños</a:t>
            </a:r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Laguna, Philippines </a:t>
            </a:r>
          </a:p>
          <a:p>
            <a:r>
              <a:rPr lang="en-US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Dag Endresen, GBIF Norway, UiO</a:t>
            </a:r>
            <a:endParaRPr lang="en-US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5033602"/>
      </p:ext>
    </p:extLst>
  </p:cSld>
  <p:clrMapOvr>
    <a:masterClrMapping/>
  </p:clrMapOvr>
</p:sld>
</file>

<file path=ppt/theme/theme1.xml><?xml version="1.0" encoding="utf-8"?>
<a:theme xmlns:a="http://schemas.openxmlformats.org/drawingml/2006/main" name="GBIF_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36401</TotalTime>
  <Words>1522</Words>
  <Application>Microsoft Macintosh PowerPoint</Application>
  <PresentationFormat>Custom</PresentationFormat>
  <Paragraphs>143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GBIF_v2</vt:lpstr>
      <vt:lpstr>PowerPoint Presentation</vt:lpstr>
      <vt:lpstr>INDEX</vt:lpstr>
      <vt:lpstr>PowerPoint Presentation</vt:lpstr>
      <vt:lpstr>Enabling Sample-Data publishing: Star schema</vt:lpstr>
      <vt:lpstr>Enabling Sample-Data publishing: DWC vocabulary</vt:lpstr>
      <vt:lpstr>Enabling Sample-Data publishing: IPT v.2.3</vt:lpstr>
      <vt:lpstr>Event CORE – KEY TERMS</vt:lpstr>
      <vt:lpstr>new DwC terms</vt:lpstr>
      <vt:lpstr>new DwC terms</vt:lpstr>
      <vt:lpstr>Occurrence extension: KEY TERMS </vt:lpstr>
      <vt:lpstr>Data: new DwC terms</vt:lpstr>
      <vt:lpstr>PowerPoint Presentation</vt:lpstr>
      <vt:lpstr>The importance of metadata</vt:lpstr>
      <vt:lpstr>METADATA: project data &amp; Sampling Methods</vt:lpstr>
      <vt:lpstr>Metadata EXAMPLE: Study extent</vt:lpstr>
      <vt:lpstr>metadata EXAMPLE: Sampling description</vt:lpstr>
      <vt:lpstr>metadata EXAMPLE: Quality control</vt:lpstr>
      <vt:lpstr>metadata EXAMPLE: Step description</vt:lpstr>
      <vt:lpstr>Metadata and data papers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mblaursen</dc:creator>
  <cp:lastModifiedBy>Dag Endresen</cp:lastModifiedBy>
  <cp:revision>1212</cp:revision>
  <cp:lastPrinted>2016-04-13T08:00:34Z</cp:lastPrinted>
  <dcterms:created xsi:type="dcterms:W3CDTF">2013-11-11T19:58:28Z</dcterms:created>
  <dcterms:modified xsi:type="dcterms:W3CDTF">2016-06-29T11:45:29Z</dcterms:modified>
</cp:coreProperties>
</file>