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0"/>
  </p:notesMasterIdLst>
  <p:handoutMasterIdLst>
    <p:handoutMasterId r:id="rId61"/>
  </p:handoutMasterIdLst>
  <p:sldIdLst>
    <p:sldId id="392" r:id="rId2"/>
    <p:sldId id="424" r:id="rId3"/>
    <p:sldId id="484" r:id="rId4"/>
    <p:sldId id="483" r:id="rId5"/>
    <p:sldId id="468" r:id="rId6"/>
    <p:sldId id="475" r:id="rId7"/>
    <p:sldId id="476" r:id="rId8"/>
    <p:sldId id="472" r:id="rId9"/>
    <p:sldId id="404" r:id="rId10"/>
    <p:sldId id="425" r:id="rId11"/>
    <p:sldId id="426" r:id="rId12"/>
    <p:sldId id="486" r:id="rId13"/>
    <p:sldId id="447" r:id="rId14"/>
    <p:sldId id="430" r:id="rId15"/>
    <p:sldId id="431" r:id="rId16"/>
    <p:sldId id="427" r:id="rId17"/>
    <p:sldId id="451" r:id="rId18"/>
    <p:sldId id="452" r:id="rId19"/>
    <p:sldId id="482" r:id="rId20"/>
    <p:sldId id="428" r:id="rId21"/>
    <p:sldId id="449" r:id="rId22"/>
    <p:sldId id="474" r:id="rId23"/>
    <p:sldId id="488" r:id="rId24"/>
    <p:sldId id="490" r:id="rId25"/>
    <p:sldId id="489" r:id="rId26"/>
    <p:sldId id="450" r:id="rId27"/>
    <p:sldId id="442" r:id="rId28"/>
    <p:sldId id="443" r:id="rId29"/>
    <p:sldId id="444" r:id="rId30"/>
    <p:sldId id="445" r:id="rId31"/>
    <p:sldId id="448" r:id="rId32"/>
    <p:sldId id="457" r:id="rId33"/>
    <p:sldId id="458" r:id="rId34"/>
    <p:sldId id="466" r:id="rId35"/>
    <p:sldId id="459" r:id="rId36"/>
    <p:sldId id="460" r:id="rId37"/>
    <p:sldId id="461" r:id="rId38"/>
    <p:sldId id="462" r:id="rId39"/>
    <p:sldId id="463" r:id="rId40"/>
    <p:sldId id="464" r:id="rId41"/>
    <p:sldId id="465" r:id="rId42"/>
    <p:sldId id="456" r:id="rId43"/>
    <p:sldId id="435" r:id="rId44"/>
    <p:sldId id="434" r:id="rId45"/>
    <p:sldId id="485" r:id="rId46"/>
    <p:sldId id="453" r:id="rId47"/>
    <p:sldId id="454" r:id="rId48"/>
    <p:sldId id="469" r:id="rId49"/>
    <p:sldId id="470" r:id="rId50"/>
    <p:sldId id="471" r:id="rId51"/>
    <p:sldId id="477" r:id="rId52"/>
    <p:sldId id="478" r:id="rId53"/>
    <p:sldId id="479" r:id="rId54"/>
    <p:sldId id="480" r:id="rId55"/>
    <p:sldId id="487" r:id="rId56"/>
    <p:sldId id="481" r:id="rId57"/>
    <p:sldId id="491" r:id="rId58"/>
    <p:sldId id="393" r:id="rId59"/>
  </p:sldIdLst>
  <p:sldSz cx="10688638" cy="7562850"/>
  <p:notesSz cx="6858000" cy="9144000"/>
  <p:defaultTex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mpreethi Aipanjiguly"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9034"/>
    <a:srgbClr val="175CA1"/>
    <a:srgbClr val="D66F27"/>
    <a:srgbClr val="006600"/>
    <a:srgbClr val="3A3A3A"/>
    <a:srgbClr val="008000"/>
    <a:srgbClr val="339837"/>
    <a:srgbClr val="FDB002"/>
    <a:srgbClr val="7E785F"/>
    <a:srgbClr val="3A35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4" autoAdjust="0"/>
    <p:restoredTop sz="83979" autoAdjust="0"/>
  </p:normalViewPr>
  <p:slideViewPr>
    <p:cSldViewPr snapToGrid="0" snapToObjects="1">
      <p:cViewPr varScale="1">
        <p:scale>
          <a:sx n="126" d="100"/>
          <a:sy n="126" d="100"/>
        </p:scale>
        <p:origin x="-688" y="-104"/>
      </p:cViewPr>
      <p:guideLst>
        <p:guide orient="horz" pos="1569"/>
        <p:guide pos="2208"/>
      </p:guideLst>
    </p:cSldViewPr>
  </p:slideViewPr>
  <p:outlineViewPr>
    <p:cViewPr>
      <p:scale>
        <a:sx n="33" d="100"/>
        <a:sy n="33" d="100"/>
      </p:scale>
      <p:origin x="0" y="10336"/>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commentAuthors" Target="commentAuthors.xml"/><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handoutMaster" Target="handoutMasters/handoutMaster1.xml"/><Relationship Id="rId62"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7139C0-D564-4BBB-990B-C6AF56232B3E}"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GB"/>
        </a:p>
      </dgm:t>
    </dgm:pt>
    <dgm:pt modelId="{0A7202D4-62AA-47D5-9C40-66BDE5F39276}">
      <dgm:prSet custT="1"/>
      <dgm:spPr/>
      <dgm:t>
        <a:bodyPr/>
        <a:lstStyle/>
        <a:p>
          <a:pPr rtl="0"/>
          <a:r>
            <a:rPr lang="en-US" sz="1600" dirty="0" smtClean="0">
              <a:latin typeface="Century Gothic" pitchFamily="34" charset="0"/>
            </a:rPr>
            <a:t>For all content types!</a:t>
          </a:r>
          <a:endParaRPr lang="en-GB" sz="1600" dirty="0">
            <a:latin typeface="Century Gothic" pitchFamily="34" charset="0"/>
          </a:endParaRPr>
        </a:p>
      </dgm:t>
    </dgm:pt>
    <dgm:pt modelId="{EB23870F-C6D3-4610-9765-E6CB5F55973A}" type="parTrans" cxnId="{626D57BF-A8B6-41A8-97FE-730AAD164AD2}">
      <dgm:prSet/>
      <dgm:spPr/>
      <dgm:t>
        <a:bodyPr/>
        <a:lstStyle/>
        <a:p>
          <a:endParaRPr lang="en-GB"/>
        </a:p>
      </dgm:t>
    </dgm:pt>
    <dgm:pt modelId="{467BA4BD-95D5-429D-AE5D-0C355F019227}" type="sibTrans" cxnId="{626D57BF-A8B6-41A8-97FE-730AAD164AD2}">
      <dgm:prSet/>
      <dgm:spPr/>
      <dgm:t>
        <a:bodyPr/>
        <a:lstStyle/>
        <a:p>
          <a:endParaRPr lang="en-GB"/>
        </a:p>
      </dgm:t>
    </dgm:pt>
    <dgm:pt modelId="{AED30A54-0513-4FCC-B1B1-244134AAF7E7}" type="pres">
      <dgm:prSet presAssocID="{147139C0-D564-4BBB-990B-C6AF56232B3E}" presName="Name0" presStyleCnt="0">
        <dgm:presLayoutVars>
          <dgm:chMax val="7"/>
          <dgm:dir/>
          <dgm:animLvl val="lvl"/>
          <dgm:resizeHandles val="exact"/>
        </dgm:presLayoutVars>
      </dgm:prSet>
      <dgm:spPr/>
      <dgm:t>
        <a:bodyPr/>
        <a:lstStyle/>
        <a:p>
          <a:endParaRPr lang="en-GB"/>
        </a:p>
      </dgm:t>
    </dgm:pt>
    <dgm:pt modelId="{07DB5DDA-EF50-4767-B8F1-82B51576343A}" type="pres">
      <dgm:prSet presAssocID="{0A7202D4-62AA-47D5-9C40-66BDE5F39276}" presName="circle1" presStyleLbl="node1" presStyleIdx="0" presStyleCnt="1"/>
      <dgm:spPr/>
      <dgm:t>
        <a:bodyPr/>
        <a:lstStyle/>
        <a:p>
          <a:endParaRPr lang="en-GB"/>
        </a:p>
      </dgm:t>
    </dgm:pt>
    <dgm:pt modelId="{873A229D-3BFB-4343-953F-328282F8A8AD}" type="pres">
      <dgm:prSet presAssocID="{0A7202D4-62AA-47D5-9C40-66BDE5F39276}" presName="space" presStyleCnt="0"/>
      <dgm:spPr/>
    </dgm:pt>
    <dgm:pt modelId="{A51A614C-1975-402E-A21A-FB040CDF58F1}" type="pres">
      <dgm:prSet presAssocID="{0A7202D4-62AA-47D5-9C40-66BDE5F39276}" presName="rect1" presStyleLbl="alignAcc1" presStyleIdx="0" presStyleCnt="1" custLinFactNeighborX="0" custLinFactNeighborY="45487"/>
      <dgm:spPr/>
      <dgm:t>
        <a:bodyPr/>
        <a:lstStyle/>
        <a:p>
          <a:endParaRPr lang="en-GB"/>
        </a:p>
      </dgm:t>
    </dgm:pt>
    <dgm:pt modelId="{848F1F9D-01EC-4A2F-BD2E-2B7CA42D1434}" type="pres">
      <dgm:prSet presAssocID="{0A7202D4-62AA-47D5-9C40-66BDE5F39276}" presName="rect1ParTxNoCh" presStyleLbl="alignAcc1" presStyleIdx="0" presStyleCnt="1">
        <dgm:presLayoutVars>
          <dgm:chMax val="1"/>
          <dgm:bulletEnabled val="1"/>
        </dgm:presLayoutVars>
      </dgm:prSet>
      <dgm:spPr/>
      <dgm:t>
        <a:bodyPr/>
        <a:lstStyle/>
        <a:p>
          <a:endParaRPr lang="en-GB"/>
        </a:p>
      </dgm:t>
    </dgm:pt>
  </dgm:ptLst>
  <dgm:cxnLst>
    <dgm:cxn modelId="{32CB5174-EFD7-004A-92CE-5E026A61D661}" type="presOf" srcId="{0A7202D4-62AA-47D5-9C40-66BDE5F39276}" destId="{A51A614C-1975-402E-A21A-FB040CDF58F1}" srcOrd="0" destOrd="0" presId="urn:microsoft.com/office/officeart/2005/8/layout/target3"/>
    <dgm:cxn modelId="{626D57BF-A8B6-41A8-97FE-730AAD164AD2}" srcId="{147139C0-D564-4BBB-990B-C6AF56232B3E}" destId="{0A7202D4-62AA-47D5-9C40-66BDE5F39276}" srcOrd="0" destOrd="0" parTransId="{EB23870F-C6D3-4610-9765-E6CB5F55973A}" sibTransId="{467BA4BD-95D5-429D-AE5D-0C355F019227}"/>
    <dgm:cxn modelId="{F3110649-0BE0-D041-A986-217508B93E96}" type="presOf" srcId="{147139C0-D564-4BBB-990B-C6AF56232B3E}" destId="{AED30A54-0513-4FCC-B1B1-244134AAF7E7}" srcOrd="0" destOrd="0" presId="urn:microsoft.com/office/officeart/2005/8/layout/target3"/>
    <dgm:cxn modelId="{DF724FFB-7E47-B14F-B369-2D975D845F22}" type="presOf" srcId="{0A7202D4-62AA-47D5-9C40-66BDE5F39276}" destId="{848F1F9D-01EC-4A2F-BD2E-2B7CA42D1434}" srcOrd="1" destOrd="0" presId="urn:microsoft.com/office/officeart/2005/8/layout/target3"/>
    <dgm:cxn modelId="{9EA72BB4-CDEB-354A-A3FD-9D9FF93CB92F}" type="presParOf" srcId="{AED30A54-0513-4FCC-B1B1-244134AAF7E7}" destId="{07DB5DDA-EF50-4767-B8F1-82B51576343A}" srcOrd="0" destOrd="0" presId="urn:microsoft.com/office/officeart/2005/8/layout/target3"/>
    <dgm:cxn modelId="{53487119-18F3-6F40-A7B1-EBEB47FA0867}" type="presParOf" srcId="{AED30A54-0513-4FCC-B1B1-244134AAF7E7}" destId="{873A229D-3BFB-4343-953F-328282F8A8AD}" srcOrd="1" destOrd="0" presId="urn:microsoft.com/office/officeart/2005/8/layout/target3"/>
    <dgm:cxn modelId="{A537EA83-4468-C74B-924C-35E0E274DE13}" type="presParOf" srcId="{AED30A54-0513-4FCC-B1B1-244134AAF7E7}" destId="{A51A614C-1975-402E-A21A-FB040CDF58F1}" srcOrd="2" destOrd="0" presId="urn:microsoft.com/office/officeart/2005/8/layout/target3"/>
    <dgm:cxn modelId="{FA07AD37-D885-5C40-B132-F0FC18F323E4}" type="presParOf" srcId="{AED30A54-0513-4FCC-B1B1-244134AAF7E7}" destId="{848F1F9D-01EC-4A2F-BD2E-2B7CA42D1434}" srcOrd="3" destOrd="0" presId="urn:microsoft.com/office/officeart/2005/8/layout/targe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7139C0-D564-4BBB-990B-C6AF56232B3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GB"/>
        </a:p>
      </dgm:t>
    </dgm:pt>
    <dgm:pt modelId="{0A7202D4-62AA-47D5-9C40-66BDE5F39276}">
      <dgm:prSet custT="1"/>
      <dgm:spPr/>
      <dgm:t>
        <a:bodyPr/>
        <a:lstStyle/>
        <a:p>
          <a:pPr rtl="0"/>
          <a:r>
            <a:rPr lang="en-US" sz="1600" dirty="0" smtClean="0">
              <a:latin typeface="Century Gothic" pitchFamily="34" charset="0"/>
            </a:rPr>
            <a:t>With GitHub integration!</a:t>
          </a:r>
          <a:endParaRPr lang="en-GB" sz="1600" dirty="0">
            <a:latin typeface="Century Gothic" pitchFamily="34" charset="0"/>
          </a:endParaRPr>
        </a:p>
      </dgm:t>
    </dgm:pt>
    <dgm:pt modelId="{EB23870F-C6D3-4610-9765-E6CB5F55973A}" type="parTrans" cxnId="{626D57BF-A8B6-41A8-97FE-730AAD164AD2}">
      <dgm:prSet/>
      <dgm:spPr/>
      <dgm:t>
        <a:bodyPr/>
        <a:lstStyle/>
        <a:p>
          <a:endParaRPr lang="en-GB"/>
        </a:p>
      </dgm:t>
    </dgm:pt>
    <dgm:pt modelId="{467BA4BD-95D5-429D-AE5D-0C355F019227}" type="sibTrans" cxnId="{626D57BF-A8B6-41A8-97FE-730AAD164AD2}">
      <dgm:prSet/>
      <dgm:spPr/>
      <dgm:t>
        <a:bodyPr/>
        <a:lstStyle/>
        <a:p>
          <a:endParaRPr lang="en-GB"/>
        </a:p>
      </dgm:t>
    </dgm:pt>
    <dgm:pt modelId="{AED30A54-0513-4FCC-B1B1-244134AAF7E7}" type="pres">
      <dgm:prSet presAssocID="{147139C0-D564-4BBB-990B-C6AF56232B3E}" presName="Name0" presStyleCnt="0">
        <dgm:presLayoutVars>
          <dgm:chMax val="7"/>
          <dgm:dir/>
          <dgm:animLvl val="lvl"/>
          <dgm:resizeHandles val="exact"/>
        </dgm:presLayoutVars>
      </dgm:prSet>
      <dgm:spPr/>
      <dgm:t>
        <a:bodyPr/>
        <a:lstStyle/>
        <a:p>
          <a:endParaRPr lang="en-GB"/>
        </a:p>
      </dgm:t>
    </dgm:pt>
    <dgm:pt modelId="{07DB5DDA-EF50-4767-B8F1-82B51576343A}" type="pres">
      <dgm:prSet presAssocID="{0A7202D4-62AA-47D5-9C40-66BDE5F39276}" presName="circle1" presStyleLbl="node1" presStyleIdx="0" presStyleCnt="1"/>
      <dgm:spPr/>
    </dgm:pt>
    <dgm:pt modelId="{873A229D-3BFB-4343-953F-328282F8A8AD}" type="pres">
      <dgm:prSet presAssocID="{0A7202D4-62AA-47D5-9C40-66BDE5F39276}" presName="space" presStyleCnt="0"/>
      <dgm:spPr/>
    </dgm:pt>
    <dgm:pt modelId="{A51A614C-1975-402E-A21A-FB040CDF58F1}" type="pres">
      <dgm:prSet presAssocID="{0A7202D4-62AA-47D5-9C40-66BDE5F39276}" presName="rect1" presStyleLbl="alignAcc1" presStyleIdx="0" presStyleCnt="1" custLinFactNeighborX="0" custLinFactNeighborY="-29624"/>
      <dgm:spPr/>
      <dgm:t>
        <a:bodyPr/>
        <a:lstStyle/>
        <a:p>
          <a:endParaRPr lang="en-GB"/>
        </a:p>
      </dgm:t>
    </dgm:pt>
    <dgm:pt modelId="{848F1F9D-01EC-4A2F-BD2E-2B7CA42D1434}" type="pres">
      <dgm:prSet presAssocID="{0A7202D4-62AA-47D5-9C40-66BDE5F39276}" presName="rect1ParTxNoCh" presStyleLbl="alignAcc1" presStyleIdx="0" presStyleCnt="1">
        <dgm:presLayoutVars>
          <dgm:chMax val="1"/>
          <dgm:bulletEnabled val="1"/>
        </dgm:presLayoutVars>
      </dgm:prSet>
      <dgm:spPr/>
      <dgm:t>
        <a:bodyPr/>
        <a:lstStyle/>
        <a:p>
          <a:endParaRPr lang="en-GB"/>
        </a:p>
      </dgm:t>
    </dgm:pt>
  </dgm:ptLst>
  <dgm:cxnLst>
    <dgm:cxn modelId="{C249A7A8-4A76-EE45-A609-88C4AEFC99AE}" type="presOf" srcId="{0A7202D4-62AA-47D5-9C40-66BDE5F39276}" destId="{A51A614C-1975-402E-A21A-FB040CDF58F1}" srcOrd="0" destOrd="0" presId="urn:microsoft.com/office/officeart/2005/8/layout/target3"/>
    <dgm:cxn modelId="{626D57BF-A8B6-41A8-97FE-730AAD164AD2}" srcId="{147139C0-D564-4BBB-990B-C6AF56232B3E}" destId="{0A7202D4-62AA-47D5-9C40-66BDE5F39276}" srcOrd="0" destOrd="0" parTransId="{EB23870F-C6D3-4610-9765-E6CB5F55973A}" sibTransId="{467BA4BD-95D5-429D-AE5D-0C355F019227}"/>
    <dgm:cxn modelId="{4F79344E-6D26-ED46-820B-02A1977F134E}" type="presOf" srcId="{147139C0-D564-4BBB-990B-C6AF56232B3E}" destId="{AED30A54-0513-4FCC-B1B1-244134AAF7E7}" srcOrd="0" destOrd="0" presId="urn:microsoft.com/office/officeart/2005/8/layout/target3"/>
    <dgm:cxn modelId="{1FFF6942-E61F-1146-9DBE-455E3FB8D574}" type="presOf" srcId="{0A7202D4-62AA-47D5-9C40-66BDE5F39276}" destId="{848F1F9D-01EC-4A2F-BD2E-2B7CA42D1434}" srcOrd="1" destOrd="0" presId="urn:microsoft.com/office/officeart/2005/8/layout/target3"/>
    <dgm:cxn modelId="{43130912-F771-C947-8E58-DC9340D42358}" type="presParOf" srcId="{AED30A54-0513-4FCC-B1B1-244134AAF7E7}" destId="{07DB5DDA-EF50-4767-B8F1-82B51576343A}" srcOrd="0" destOrd="0" presId="urn:microsoft.com/office/officeart/2005/8/layout/target3"/>
    <dgm:cxn modelId="{E6858799-F0DC-D841-9DF9-32740A4DCA94}" type="presParOf" srcId="{AED30A54-0513-4FCC-B1B1-244134AAF7E7}" destId="{873A229D-3BFB-4343-953F-328282F8A8AD}" srcOrd="1" destOrd="0" presId="urn:microsoft.com/office/officeart/2005/8/layout/target3"/>
    <dgm:cxn modelId="{195C413C-D7C4-F14D-8EF0-5386DE157B45}" type="presParOf" srcId="{AED30A54-0513-4FCC-B1B1-244134AAF7E7}" destId="{A51A614C-1975-402E-A21A-FB040CDF58F1}" srcOrd="2" destOrd="0" presId="urn:microsoft.com/office/officeart/2005/8/layout/target3"/>
    <dgm:cxn modelId="{3EED76BA-FEF7-734A-93AA-D6C903AEEAE6}" type="presParOf" srcId="{AED30A54-0513-4FCC-B1B1-244134AAF7E7}" destId="{848F1F9D-01EC-4A2F-BD2E-2B7CA42D1434}" srcOrd="3" destOrd="0" presId="urn:microsoft.com/office/officeart/2005/8/layout/target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F090AA-2B27-46C9-9635-563BC304BA1C}" type="doc">
      <dgm:prSet loTypeId="urn:microsoft.com/office/officeart/2005/8/layout/process1" loCatId="process" qsTypeId="urn:microsoft.com/office/officeart/2005/8/quickstyle/simple1" qsCatId="simple" csTypeId="urn:microsoft.com/office/officeart/2005/8/colors/accent1_2" csCatId="accent1" phldr="1"/>
      <dgm:spPr/>
    </dgm:pt>
    <dgm:pt modelId="{0DBF7FD3-5E7F-4690-B843-C347E25C187C}">
      <dgm:prSet phldrT="[Text]"/>
      <dgm:spPr/>
      <dgm:t>
        <a:bodyPr/>
        <a:lstStyle/>
        <a:p>
          <a:r>
            <a:rPr lang="en-US" dirty="0" smtClean="0"/>
            <a:t>Upload</a:t>
          </a:r>
          <a:endParaRPr lang="en-GB" dirty="0"/>
        </a:p>
      </dgm:t>
    </dgm:pt>
    <dgm:pt modelId="{6D881A2D-E47D-4DDF-8D09-96D531327B09}" type="parTrans" cxnId="{786E334B-6C98-4B6D-ADE1-76CE49EB7F58}">
      <dgm:prSet/>
      <dgm:spPr/>
      <dgm:t>
        <a:bodyPr/>
        <a:lstStyle/>
        <a:p>
          <a:endParaRPr lang="en-GB"/>
        </a:p>
      </dgm:t>
    </dgm:pt>
    <dgm:pt modelId="{08E8774D-E21D-4EDD-834F-05550F2D4B4B}" type="sibTrans" cxnId="{786E334B-6C98-4B6D-ADE1-76CE49EB7F58}">
      <dgm:prSet/>
      <dgm:spPr/>
      <dgm:t>
        <a:bodyPr/>
        <a:lstStyle/>
        <a:p>
          <a:endParaRPr lang="en-GB"/>
        </a:p>
      </dgm:t>
    </dgm:pt>
    <dgm:pt modelId="{9AF4E29A-012E-4E0D-B520-B5138E9E3848}">
      <dgm:prSet phldrT="[Text]"/>
      <dgm:spPr/>
      <dgm:t>
        <a:bodyPr/>
        <a:lstStyle/>
        <a:p>
          <a:r>
            <a:rPr lang="en-US" dirty="0" smtClean="0"/>
            <a:t>Describe</a:t>
          </a:r>
          <a:endParaRPr lang="en-GB" dirty="0"/>
        </a:p>
      </dgm:t>
    </dgm:pt>
    <dgm:pt modelId="{18E1F6B1-4121-4C96-9CBD-38FC6279E042}" type="parTrans" cxnId="{B37CEEE4-2F23-436F-9159-AB1F0941B43E}">
      <dgm:prSet/>
      <dgm:spPr/>
      <dgm:t>
        <a:bodyPr/>
        <a:lstStyle/>
        <a:p>
          <a:endParaRPr lang="en-GB"/>
        </a:p>
      </dgm:t>
    </dgm:pt>
    <dgm:pt modelId="{8E1756B2-7C72-472F-889F-2B6CB3F532E7}" type="sibTrans" cxnId="{B37CEEE4-2F23-436F-9159-AB1F0941B43E}">
      <dgm:prSet/>
      <dgm:spPr/>
      <dgm:t>
        <a:bodyPr/>
        <a:lstStyle/>
        <a:p>
          <a:endParaRPr lang="en-GB"/>
        </a:p>
      </dgm:t>
    </dgm:pt>
    <dgm:pt modelId="{95CA659E-3C48-452B-9C7C-B4A82541F88C}">
      <dgm:prSet phldrT="[Text]"/>
      <dgm:spPr/>
      <dgm:t>
        <a:bodyPr/>
        <a:lstStyle/>
        <a:p>
          <a:r>
            <a:rPr lang="en-US" dirty="0" smtClean="0"/>
            <a:t>Publish</a:t>
          </a:r>
          <a:endParaRPr lang="en-GB" dirty="0"/>
        </a:p>
      </dgm:t>
    </dgm:pt>
    <dgm:pt modelId="{397B57CE-8FF8-4349-80D3-3BCC39E6DEC3}" type="parTrans" cxnId="{1ED92E76-5BCD-4D4C-93EA-A2018001528E}">
      <dgm:prSet/>
      <dgm:spPr/>
      <dgm:t>
        <a:bodyPr/>
        <a:lstStyle/>
        <a:p>
          <a:endParaRPr lang="en-GB"/>
        </a:p>
      </dgm:t>
    </dgm:pt>
    <dgm:pt modelId="{A16D33BB-E7B3-446A-93C0-2189BE70EA1F}" type="sibTrans" cxnId="{1ED92E76-5BCD-4D4C-93EA-A2018001528E}">
      <dgm:prSet/>
      <dgm:spPr/>
      <dgm:t>
        <a:bodyPr/>
        <a:lstStyle/>
        <a:p>
          <a:endParaRPr lang="en-GB"/>
        </a:p>
      </dgm:t>
    </dgm:pt>
    <dgm:pt modelId="{B8FC6F46-2C8E-423A-8E69-5048DBCEF63B}" type="pres">
      <dgm:prSet presAssocID="{25F090AA-2B27-46C9-9635-563BC304BA1C}" presName="Name0" presStyleCnt="0">
        <dgm:presLayoutVars>
          <dgm:dir/>
          <dgm:resizeHandles val="exact"/>
        </dgm:presLayoutVars>
      </dgm:prSet>
      <dgm:spPr/>
    </dgm:pt>
    <dgm:pt modelId="{2C51DD16-DBBE-49CC-80CD-10461D373927}" type="pres">
      <dgm:prSet presAssocID="{0DBF7FD3-5E7F-4690-B843-C347E25C187C}" presName="node" presStyleLbl="node1" presStyleIdx="0" presStyleCnt="3">
        <dgm:presLayoutVars>
          <dgm:bulletEnabled val="1"/>
        </dgm:presLayoutVars>
      </dgm:prSet>
      <dgm:spPr/>
      <dgm:t>
        <a:bodyPr/>
        <a:lstStyle/>
        <a:p>
          <a:endParaRPr lang="en-GB"/>
        </a:p>
      </dgm:t>
    </dgm:pt>
    <dgm:pt modelId="{D089262C-D395-4F97-A880-3D019271CE21}" type="pres">
      <dgm:prSet presAssocID="{08E8774D-E21D-4EDD-834F-05550F2D4B4B}" presName="sibTrans" presStyleLbl="sibTrans2D1" presStyleIdx="0" presStyleCnt="2"/>
      <dgm:spPr/>
      <dgm:t>
        <a:bodyPr/>
        <a:lstStyle/>
        <a:p>
          <a:endParaRPr lang="en-GB"/>
        </a:p>
      </dgm:t>
    </dgm:pt>
    <dgm:pt modelId="{59908945-440E-472A-8132-1F6732C54258}" type="pres">
      <dgm:prSet presAssocID="{08E8774D-E21D-4EDD-834F-05550F2D4B4B}" presName="connectorText" presStyleLbl="sibTrans2D1" presStyleIdx="0" presStyleCnt="2"/>
      <dgm:spPr/>
      <dgm:t>
        <a:bodyPr/>
        <a:lstStyle/>
        <a:p>
          <a:endParaRPr lang="en-GB"/>
        </a:p>
      </dgm:t>
    </dgm:pt>
    <dgm:pt modelId="{6B0DA8F4-D067-4310-BFE2-0B23FBC02B5C}" type="pres">
      <dgm:prSet presAssocID="{9AF4E29A-012E-4E0D-B520-B5138E9E3848}" presName="node" presStyleLbl="node1" presStyleIdx="1" presStyleCnt="3">
        <dgm:presLayoutVars>
          <dgm:bulletEnabled val="1"/>
        </dgm:presLayoutVars>
      </dgm:prSet>
      <dgm:spPr/>
      <dgm:t>
        <a:bodyPr/>
        <a:lstStyle/>
        <a:p>
          <a:endParaRPr lang="en-GB"/>
        </a:p>
      </dgm:t>
    </dgm:pt>
    <dgm:pt modelId="{11AF66DD-E171-405C-9950-631C02E5E1A5}" type="pres">
      <dgm:prSet presAssocID="{8E1756B2-7C72-472F-889F-2B6CB3F532E7}" presName="sibTrans" presStyleLbl="sibTrans2D1" presStyleIdx="1" presStyleCnt="2"/>
      <dgm:spPr/>
      <dgm:t>
        <a:bodyPr/>
        <a:lstStyle/>
        <a:p>
          <a:endParaRPr lang="en-GB"/>
        </a:p>
      </dgm:t>
    </dgm:pt>
    <dgm:pt modelId="{2C6BA3A7-5D38-4340-A7F4-36E758206B2C}" type="pres">
      <dgm:prSet presAssocID="{8E1756B2-7C72-472F-889F-2B6CB3F532E7}" presName="connectorText" presStyleLbl="sibTrans2D1" presStyleIdx="1" presStyleCnt="2"/>
      <dgm:spPr/>
      <dgm:t>
        <a:bodyPr/>
        <a:lstStyle/>
        <a:p>
          <a:endParaRPr lang="en-GB"/>
        </a:p>
      </dgm:t>
    </dgm:pt>
    <dgm:pt modelId="{FCA7215A-EA08-4D19-84F4-6BF758138F5D}" type="pres">
      <dgm:prSet presAssocID="{95CA659E-3C48-452B-9C7C-B4A82541F88C}" presName="node" presStyleLbl="node1" presStyleIdx="2" presStyleCnt="3">
        <dgm:presLayoutVars>
          <dgm:bulletEnabled val="1"/>
        </dgm:presLayoutVars>
      </dgm:prSet>
      <dgm:spPr/>
      <dgm:t>
        <a:bodyPr/>
        <a:lstStyle/>
        <a:p>
          <a:endParaRPr lang="en-GB"/>
        </a:p>
      </dgm:t>
    </dgm:pt>
  </dgm:ptLst>
  <dgm:cxnLst>
    <dgm:cxn modelId="{9D0D13A7-9200-7F48-9D15-96FAC9F85D96}" type="presOf" srcId="{0DBF7FD3-5E7F-4690-B843-C347E25C187C}" destId="{2C51DD16-DBBE-49CC-80CD-10461D373927}" srcOrd="0" destOrd="0" presId="urn:microsoft.com/office/officeart/2005/8/layout/process1"/>
    <dgm:cxn modelId="{1ED92E76-5BCD-4D4C-93EA-A2018001528E}" srcId="{25F090AA-2B27-46C9-9635-563BC304BA1C}" destId="{95CA659E-3C48-452B-9C7C-B4A82541F88C}" srcOrd="2" destOrd="0" parTransId="{397B57CE-8FF8-4349-80D3-3BCC39E6DEC3}" sibTransId="{A16D33BB-E7B3-446A-93C0-2189BE70EA1F}"/>
    <dgm:cxn modelId="{786E334B-6C98-4B6D-ADE1-76CE49EB7F58}" srcId="{25F090AA-2B27-46C9-9635-563BC304BA1C}" destId="{0DBF7FD3-5E7F-4690-B843-C347E25C187C}" srcOrd="0" destOrd="0" parTransId="{6D881A2D-E47D-4DDF-8D09-96D531327B09}" sibTransId="{08E8774D-E21D-4EDD-834F-05550F2D4B4B}"/>
    <dgm:cxn modelId="{1E3E94AB-91ED-F744-8443-59A73C19B7A4}" type="presOf" srcId="{8E1756B2-7C72-472F-889F-2B6CB3F532E7}" destId="{2C6BA3A7-5D38-4340-A7F4-36E758206B2C}" srcOrd="1" destOrd="0" presId="urn:microsoft.com/office/officeart/2005/8/layout/process1"/>
    <dgm:cxn modelId="{58152ACB-E45C-0F4F-83E6-E85DBABDC97B}" type="presOf" srcId="{95CA659E-3C48-452B-9C7C-B4A82541F88C}" destId="{FCA7215A-EA08-4D19-84F4-6BF758138F5D}" srcOrd="0" destOrd="0" presId="urn:microsoft.com/office/officeart/2005/8/layout/process1"/>
    <dgm:cxn modelId="{215B825A-5EDB-DE41-8487-A528369386A9}" type="presOf" srcId="{08E8774D-E21D-4EDD-834F-05550F2D4B4B}" destId="{D089262C-D395-4F97-A880-3D019271CE21}" srcOrd="0" destOrd="0" presId="urn:microsoft.com/office/officeart/2005/8/layout/process1"/>
    <dgm:cxn modelId="{B37CEEE4-2F23-436F-9159-AB1F0941B43E}" srcId="{25F090AA-2B27-46C9-9635-563BC304BA1C}" destId="{9AF4E29A-012E-4E0D-B520-B5138E9E3848}" srcOrd="1" destOrd="0" parTransId="{18E1F6B1-4121-4C96-9CBD-38FC6279E042}" sibTransId="{8E1756B2-7C72-472F-889F-2B6CB3F532E7}"/>
    <dgm:cxn modelId="{CE56C254-94AD-5049-A49A-3D85E4B89F3D}" type="presOf" srcId="{8E1756B2-7C72-472F-889F-2B6CB3F532E7}" destId="{11AF66DD-E171-405C-9950-631C02E5E1A5}" srcOrd="0" destOrd="0" presId="urn:microsoft.com/office/officeart/2005/8/layout/process1"/>
    <dgm:cxn modelId="{AD77B6B4-2EB9-DC46-BF1E-DF922DA012FA}" type="presOf" srcId="{25F090AA-2B27-46C9-9635-563BC304BA1C}" destId="{B8FC6F46-2C8E-423A-8E69-5048DBCEF63B}" srcOrd="0" destOrd="0" presId="urn:microsoft.com/office/officeart/2005/8/layout/process1"/>
    <dgm:cxn modelId="{F06FC9E8-9988-F84B-9CDF-93DD61A74D90}" type="presOf" srcId="{9AF4E29A-012E-4E0D-B520-B5138E9E3848}" destId="{6B0DA8F4-D067-4310-BFE2-0B23FBC02B5C}" srcOrd="0" destOrd="0" presId="urn:microsoft.com/office/officeart/2005/8/layout/process1"/>
    <dgm:cxn modelId="{024C886D-7771-DB4E-A42A-FD1173B3D359}" type="presOf" srcId="{08E8774D-E21D-4EDD-834F-05550F2D4B4B}" destId="{59908945-440E-472A-8132-1F6732C54258}" srcOrd="1" destOrd="0" presId="urn:microsoft.com/office/officeart/2005/8/layout/process1"/>
    <dgm:cxn modelId="{03352447-5219-F949-967C-F7F4DFC13FE9}" type="presParOf" srcId="{B8FC6F46-2C8E-423A-8E69-5048DBCEF63B}" destId="{2C51DD16-DBBE-49CC-80CD-10461D373927}" srcOrd="0" destOrd="0" presId="urn:microsoft.com/office/officeart/2005/8/layout/process1"/>
    <dgm:cxn modelId="{F8A2FF0D-0524-D249-9E30-96781CFA6481}" type="presParOf" srcId="{B8FC6F46-2C8E-423A-8E69-5048DBCEF63B}" destId="{D089262C-D395-4F97-A880-3D019271CE21}" srcOrd="1" destOrd="0" presId="urn:microsoft.com/office/officeart/2005/8/layout/process1"/>
    <dgm:cxn modelId="{42E99BEA-7082-2340-AD27-34F99BAE17CF}" type="presParOf" srcId="{D089262C-D395-4F97-A880-3D019271CE21}" destId="{59908945-440E-472A-8132-1F6732C54258}" srcOrd="0" destOrd="0" presId="urn:microsoft.com/office/officeart/2005/8/layout/process1"/>
    <dgm:cxn modelId="{4CFBE7E2-7169-A54A-9514-5A888D76DB79}" type="presParOf" srcId="{B8FC6F46-2C8E-423A-8E69-5048DBCEF63B}" destId="{6B0DA8F4-D067-4310-BFE2-0B23FBC02B5C}" srcOrd="2" destOrd="0" presId="urn:microsoft.com/office/officeart/2005/8/layout/process1"/>
    <dgm:cxn modelId="{250231F7-5102-9E4B-8DC3-A6E48131BE52}" type="presParOf" srcId="{B8FC6F46-2C8E-423A-8E69-5048DBCEF63B}" destId="{11AF66DD-E171-405C-9950-631C02E5E1A5}" srcOrd="3" destOrd="0" presId="urn:microsoft.com/office/officeart/2005/8/layout/process1"/>
    <dgm:cxn modelId="{0681E95E-C6F0-9B48-A74B-2EA07B62CAD4}" type="presParOf" srcId="{11AF66DD-E171-405C-9950-631C02E5E1A5}" destId="{2C6BA3A7-5D38-4340-A7F4-36E758206B2C}" srcOrd="0" destOrd="0" presId="urn:microsoft.com/office/officeart/2005/8/layout/process1"/>
    <dgm:cxn modelId="{AE062B49-A03F-CC42-BC9E-070A1E8C899B}" type="presParOf" srcId="{B8FC6F46-2C8E-423A-8E69-5048DBCEF63B}" destId="{FCA7215A-EA08-4D19-84F4-6BF758138F5D}" srcOrd="4" destOrd="0" presId="urn:microsoft.com/office/officeart/2005/8/layout/process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7139C0-D564-4BBB-990B-C6AF56232B3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GB"/>
        </a:p>
      </dgm:t>
    </dgm:pt>
    <dgm:pt modelId="{0A7202D4-62AA-47D5-9C40-66BDE5F39276}">
      <dgm:prSet custT="1"/>
      <dgm:spPr/>
      <dgm:t>
        <a:bodyPr/>
        <a:lstStyle/>
        <a:p>
          <a:pPr rtl="0"/>
          <a:r>
            <a:rPr lang="en-US" sz="1600" dirty="0" smtClean="0">
              <a:latin typeface="Century Gothic" pitchFamily="34" charset="0"/>
            </a:rPr>
            <a:t>Create communities!</a:t>
          </a:r>
          <a:endParaRPr lang="en-GB" sz="1600" dirty="0">
            <a:latin typeface="Century Gothic" pitchFamily="34" charset="0"/>
          </a:endParaRPr>
        </a:p>
      </dgm:t>
    </dgm:pt>
    <dgm:pt modelId="{EB23870F-C6D3-4610-9765-E6CB5F55973A}" type="parTrans" cxnId="{626D57BF-A8B6-41A8-97FE-730AAD164AD2}">
      <dgm:prSet/>
      <dgm:spPr/>
      <dgm:t>
        <a:bodyPr/>
        <a:lstStyle/>
        <a:p>
          <a:endParaRPr lang="en-GB"/>
        </a:p>
      </dgm:t>
    </dgm:pt>
    <dgm:pt modelId="{467BA4BD-95D5-429D-AE5D-0C355F019227}" type="sibTrans" cxnId="{626D57BF-A8B6-41A8-97FE-730AAD164AD2}">
      <dgm:prSet/>
      <dgm:spPr/>
      <dgm:t>
        <a:bodyPr/>
        <a:lstStyle/>
        <a:p>
          <a:endParaRPr lang="en-GB"/>
        </a:p>
      </dgm:t>
    </dgm:pt>
    <dgm:pt modelId="{AED30A54-0513-4FCC-B1B1-244134AAF7E7}" type="pres">
      <dgm:prSet presAssocID="{147139C0-D564-4BBB-990B-C6AF56232B3E}" presName="Name0" presStyleCnt="0">
        <dgm:presLayoutVars>
          <dgm:chMax val="7"/>
          <dgm:dir/>
          <dgm:animLvl val="lvl"/>
          <dgm:resizeHandles val="exact"/>
        </dgm:presLayoutVars>
      </dgm:prSet>
      <dgm:spPr/>
      <dgm:t>
        <a:bodyPr/>
        <a:lstStyle/>
        <a:p>
          <a:endParaRPr lang="en-GB"/>
        </a:p>
      </dgm:t>
    </dgm:pt>
    <dgm:pt modelId="{07DB5DDA-EF50-4767-B8F1-82B51576343A}" type="pres">
      <dgm:prSet presAssocID="{0A7202D4-62AA-47D5-9C40-66BDE5F39276}" presName="circle1" presStyleLbl="node1" presStyleIdx="0" presStyleCnt="1"/>
      <dgm:spPr/>
    </dgm:pt>
    <dgm:pt modelId="{873A229D-3BFB-4343-953F-328282F8A8AD}" type="pres">
      <dgm:prSet presAssocID="{0A7202D4-62AA-47D5-9C40-66BDE5F39276}" presName="space" presStyleCnt="0"/>
      <dgm:spPr/>
    </dgm:pt>
    <dgm:pt modelId="{A51A614C-1975-402E-A21A-FB040CDF58F1}" type="pres">
      <dgm:prSet presAssocID="{0A7202D4-62AA-47D5-9C40-66BDE5F39276}" presName="rect1" presStyleLbl="alignAcc1" presStyleIdx="0" presStyleCnt="1" custLinFactX="-68991" custLinFactNeighborX="-100000" custLinFactNeighborY="-70887"/>
      <dgm:spPr/>
      <dgm:t>
        <a:bodyPr/>
        <a:lstStyle/>
        <a:p>
          <a:endParaRPr lang="en-GB"/>
        </a:p>
      </dgm:t>
    </dgm:pt>
    <dgm:pt modelId="{848F1F9D-01EC-4A2F-BD2E-2B7CA42D1434}" type="pres">
      <dgm:prSet presAssocID="{0A7202D4-62AA-47D5-9C40-66BDE5F39276}" presName="rect1ParTxNoCh" presStyleLbl="alignAcc1" presStyleIdx="0" presStyleCnt="1">
        <dgm:presLayoutVars>
          <dgm:chMax val="1"/>
          <dgm:bulletEnabled val="1"/>
        </dgm:presLayoutVars>
      </dgm:prSet>
      <dgm:spPr/>
      <dgm:t>
        <a:bodyPr/>
        <a:lstStyle/>
        <a:p>
          <a:endParaRPr lang="en-GB"/>
        </a:p>
      </dgm:t>
    </dgm:pt>
  </dgm:ptLst>
  <dgm:cxnLst>
    <dgm:cxn modelId="{626D57BF-A8B6-41A8-97FE-730AAD164AD2}" srcId="{147139C0-D564-4BBB-990B-C6AF56232B3E}" destId="{0A7202D4-62AA-47D5-9C40-66BDE5F39276}" srcOrd="0" destOrd="0" parTransId="{EB23870F-C6D3-4610-9765-E6CB5F55973A}" sibTransId="{467BA4BD-95D5-429D-AE5D-0C355F019227}"/>
    <dgm:cxn modelId="{C1769495-ED5A-8742-AA8B-437048CD9EEB}" type="presOf" srcId="{0A7202D4-62AA-47D5-9C40-66BDE5F39276}" destId="{A51A614C-1975-402E-A21A-FB040CDF58F1}" srcOrd="0" destOrd="0" presId="urn:microsoft.com/office/officeart/2005/8/layout/target3"/>
    <dgm:cxn modelId="{871A804F-1095-B046-9BF5-469D1AAD2149}" type="presOf" srcId="{147139C0-D564-4BBB-990B-C6AF56232B3E}" destId="{AED30A54-0513-4FCC-B1B1-244134AAF7E7}" srcOrd="0" destOrd="0" presId="urn:microsoft.com/office/officeart/2005/8/layout/target3"/>
    <dgm:cxn modelId="{2B7DF8FD-70E3-EA40-B5A3-563D730AF42C}" type="presOf" srcId="{0A7202D4-62AA-47D5-9C40-66BDE5F39276}" destId="{848F1F9D-01EC-4A2F-BD2E-2B7CA42D1434}" srcOrd="1" destOrd="0" presId="urn:microsoft.com/office/officeart/2005/8/layout/target3"/>
    <dgm:cxn modelId="{A63EF066-7939-614B-9E5D-B46EC46EAD4A}" type="presParOf" srcId="{AED30A54-0513-4FCC-B1B1-244134AAF7E7}" destId="{07DB5DDA-EF50-4767-B8F1-82B51576343A}" srcOrd="0" destOrd="0" presId="urn:microsoft.com/office/officeart/2005/8/layout/target3"/>
    <dgm:cxn modelId="{1EE102CF-750C-5146-8BDA-C39DB76587AF}" type="presParOf" srcId="{AED30A54-0513-4FCC-B1B1-244134AAF7E7}" destId="{873A229D-3BFB-4343-953F-328282F8A8AD}" srcOrd="1" destOrd="0" presId="urn:microsoft.com/office/officeart/2005/8/layout/target3"/>
    <dgm:cxn modelId="{F14E0A6F-A2E6-7F47-8A72-ACB0E55E1020}" type="presParOf" srcId="{AED30A54-0513-4FCC-B1B1-244134AAF7E7}" destId="{A51A614C-1975-402E-A21A-FB040CDF58F1}" srcOrd="2" destOrd="0" presId="urn:microsoft.com/office/officeart/2005/8/layout/target3"/>
    <dgm:cxn modelId="{AB588B1D-858E-AE44-A77E-49D12E9A3D62}" type="presParOf" srcId="{AED30A54-0513-4FCC-B1B1-244134AAF7E7}" destId="{848F1F9D-01EC-4A2F-BD2E-2B7CA42D1434}" srcOrd="3" destOrd="0" presId="urn:microsoft.com/office/officeart/2005/8/layout/target3"/>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DB5DDA-EF50-4767-B8F1-82B51576343A}">
      <dsp:nvSpPr>
        <dsp:cNvPr id="0" name=""/>
        <dsp:cNvSpPr/>
      </dsp:nvSpPr>
      <dsp:spPr>
        <a:xfrm>
          <a:off x="0" y="0"/>
          <a:ext cx="407291" cy="40729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1A614C-1975-402E-A21A-FB040CDF58F1}">
      <dsp:nvSpPr>
        <dsp:cNvPr id="0" name=""/>
        <dsp:cNvSpPr/>
      </dsp:nvSpPr>
      <dsp:spPr>
        <a:xfrm>
          <a:off x="203645" y="0"/>
          <a:ext cx="3211111" cy="40729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latin typeface="Century Gothic" pitchFamily="34" charset="0"/>
            </a:rPr>
            <a:t>For all content types!</a:t>
          </a:r>
          <a:endParaRPr lang="en-GB" sz="1600" kern="1200" dirty="0">
            <a:latin typeface="Century Gothic" pitchFamily="34" charset="0"/>
          </a:endParaRPr>
        </a:p>
      </dsp:txBody>
      <dsp:txXfrm>
        <a:off x="203645" y="0"/>
        <a:ext cx="3211111" cy="4072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DB5DDA-EF50-4767-B8F1-82B51576343A}">
      <dsp:nvSpPr>
        <dsp:cNvPr id="0" name=""/>
        <dsp:cNvSpPr/>
      </dsp:nvSpPr>
      <dsp:spPr>
        <a:xfrm>
          <a:off x="0" y="0"/>
          <a:ext cx="407291" cy="40729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1A614C-1975-402E-A21A-FB040CDF58F1}">
      <dsp:nvSpPr>
        <dsp:cNvPr id="0" name=""/>
        <dsp:cNvSpPr/>
      </dsp:nvSpPr>
      <dsp:spPr>
        <a:xfrm>
          <a:off x="203645" y="0"/>
          <a:ext cx="3211111" cy="40729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latin typeface="Century Gothic" pitchFamily="34" charset="0"/>
            </a:rPr>
            <a:t>With GitHub integration!</a:t>
          </a:r>
          <a:endParaRPr lang="en-GB" sz="1600" kern="1200" dirty="0">
            <a:latin typeface="Century Gothic" pitchFamily="34" charset="0"/>
          </a:endParaRPr>
        </a:p>
      </dsp:txBody>
      <dsp:txXfrm>
        <a:off x="203645" y="0"/>
        <a:ext cx="3211111" cy="4072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51DD16-DBBE-49CC-80CD-10461D373927}">
      <dsp:nvSpPr>
        <dsp:cNvPr id="0" name=""/>
        <dsp:cNvSpPr/>
      </dsp:nvSpPr>
      <dsp:spPr>
        <a:xfrm>
          <a:off x="5434" y="0"/>
          <a:ext cx="1624406" cy="6818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Upload</a:t>
          </a:r>
          <a:endParaRPr lang="en-GB" sz="2900" kern="1200" dirty="0"/>
        </a:p>
      </dsp:txBody>
      <dsp:txXfrm>
        <a:off x="25405" y="19971"/>
        <a:ext cx="1584464" cy="641920"/>
      </dsp:txXfrm>
    </dsp:sp>
    <dsp:sp modelId="{D089262C-D395-4F97-A880-3D019271CE21}">
      <dsp:nvSpPr>
        <dsp:cNvPr id="0" name=""/>
        <dsp:cNvSpPr/>
      </dsp:nvSpPr>
      <dsp:spPr>
        <a:xfrm>
          <a:off x="1792282" y="139504"/>
          <a:ext cx="344374" cy="4028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GB" sz="1700" kern="1200"/>
        </a:p>
      </dsp:txBody>
      <dsp:txXfrm>
        <a:off x="1792282" y="220074"/>
        <a:ext cx="241062" cy="241712"/>
      </dsp:txXfrm>
    </dsp:sp>
    <dsp:sp modelId="{6B0DA8F4-D067-4310-BFE2-0B23FBC02B5C}">
      <dsp:nvSpPr>
        <dsp:cNvPr id="0" name=""/>
        <dsp:cNvSpPr/>
      </dsp:nvSpPr>
      <dsp:spPr>
        <a:xfrm>
          <a:off x="2279604" y="0"/>
          <a:ext cx="1624406" cy="6818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Describe</a:t>
          </a:r>
          <a:endParaRPr lang="en-GB" sz="2900" kern="1200" dirty="0"/>
        </a:p>
      </dsp:txBody>
      <dsp:txXfrm>
        <a:off x="2299575" y="19971"/>
        <a:ext cx="1584464" cy="641920"/>
      </dsp:txXfrm>
    </dsp:sp>
    <dsp:sp modelId="{11AF66DD-E171-405C-9950-631C02E5E1A5}">
      <dsp:nvSpPr>
        <dsp:cNvPr id="0" name=""/>
        <dsp:cNvSpPr/>
      </dsp:nvSpPr>
      <dsp:spPr>
        <a:xfrm>
          <a:off x="4066452" y="139504"/>
          <a:ext cx="344374" cy="4028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GB" sz="1700" kern="1200"/>
        </a:p>
      </dsp:txBody>
      <dsp:txXfrm>
        <a:off x="4066452" y="220074"/>
        <a:ext cx="241062" cy="241712"/>
      </dsp:txXfrm>
    </dsp:sp>
    <dsp:sp modelId="{FCA7215A-EA08-4D19-84F4-6BF758138F5D}">
      <dsp:nvSpPr>
        <dsp:cNvPr id="0" name=""/>
        <dsp:cNvSpPr/>
      </dsp:nvSpPr>
      <dsp:spPr>
        <a:xfrm>
          <a:off x="4553774" y="0"/>
          <a:ext cx="1624406" cy="6818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kern="1200" dirty="0" smtClean="0"/>
            <a:t>Publish</a:t>
          </a:r>
          <a:endParaRPr lang="en-GB" sz="2900" kern="1200" dirty="0"/>
        </a:p>
      </dsp:txBody>
      <dsp:txXfrm>
        <a:off x="4573745" y="19971"/>
        <a:ext cx="1584464" cy="6419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DB5DDA-EF50-4767-B8F1-82B51576343A}">
      <dsp:nvSpPr>
        <dsp:cNvPr id="0" name=""/>
        <dsp:cNvSpPr/>
      </dsp:nvSpPr>
      <dsp:spPr>
        <a:xfrm>
          <a:off x="0" y="0"/>
          <a:ext cx="407291" cy="407291"/>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1A614C-1975-402E-A21A-FB040CDF58F1}">
      <dsp:nvSpPr>
        <dsp:cNvPr id="0" name=""/>
        <dsp:cNvSpPr/>
      </dsp:nvSpPr>
      <dsp:spPr>
        <a:xfrm>
          <a:off x="0" y="0"/>
          <a:ext cx="3211111" cy="40729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latin typeface="Century Gothic" pitchFamily="34" charset="0"/>
            </a:rPr>
            <a:t>Create communities!</a:t>
          </a:r>
          <a:endParaRPr lang="en-GB" sz="1600" kern="1200" dirty="0">
            <a:latin typeface="Century Gothic" pitchFamily="34" charset="0"/>
          </a:endParaRPr>
        </a:p>
      </dsp:txBody>
      <dsp:txXfrm>
        <a:off x="0" y="0"/>
        <a:ext cx="3211111" cy="407291"/>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FA743E-9000-484B-9485-2BC01E5C63CF}" type="datetimeFigureOut">
              <a:rPr lang="en-US" smtClean="0"/>
              <a:t>2016-07-14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045E04-2735-D14F-9745-C020B295B5A7}" type="slidenum">
              <a:rPr lang="en-US" smtClean="0"/>
              <a:t>‹#›</a:t>
            </a:fld>
            <a:endParaRPr lang="en-US"/>
          </a:p>
        </p:txBody>
      </p:sp>
    </p:spTree>
    <p:extLst>
      <p:ext uri="{BB962C8B-B14F-4D97-AF65-F5344CB8AC3E}">
        <p14:creationId xmlns:p14="http://schemas.microsoft.com/office/powerpoint/2010/main" val="2649710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2016-07-14</a:t>
            </a:fld>
            <a:endParaRPr lang="en-US"/>
          </a:p>
        </p:txBody>
      </p:sp>
      <p:sp>
        <p:nvSpPr>
          <p:cNvPr id="4" name="Slide Image Placeholder 3"/>
          <p:cNvSpPr>
            <a:spLocks noGrp="1" noRot="1" noChangeAspect="1"/>
          </p:cNvSpPr>
          <p:nvPr>
            <p:ph type="sldImg" idx="2"/>
          </p:nvPr>
        </p:nvSpPr>
        <p:spPr>
          <a:xfrm>
            <a:off x="1006475" y="685800"/>
            <a:ext cx="48450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520596" rtl="0" eaLnBrk="1" latinLnBrk="0" hangingPunct="1">
      <a:defRPr sz="1400" kern="1200">
        <a:solidFill>
          <a:schemeClr val="tx1"/>
        </a:solidFill>
        <a:latin typeface="+mn-lt"/>
        <a:ea typeface="+mn-ea"/>
        <a:cs typeface="+mn-cs"/>
      </a:defRPr>
    </a:lvl1pPr>
    <a:lvl2pPr marL="520596" algn="l" defTabSz="520596" rtl="0" eaLnBrk="1" latinLnBrk="0" hangingPunct="1">
      <a:defRPr sz="1400" kern="1200">
        <a:solidFill>
          <a:schemeClr val="tx1"/>
        </a:solidFill>
        <a:latin typeface="+mn-lt"/>
        <a:ea typeface="+mn-ea"/>
        <a:cs typeface="+mn-cs"/>
      </a:defRPr>
    </a:lvl2pPr>
    <a:lvl3pPr marL="1041198" algn="l" defTabSz="520596" rtl="0" eaLnBrk="1" latinLnBrk="0" hangingPunct="1">
      <a:defRPr sz="1400" kern="1200">
        <a:solidFill>
          <a:schemeClr val="tx1"/>
        </a:solidFill>
        <a:latin typeface="+mn-lt"/>
        <a:ea typeface="+mn-ea"/>
        <a:cs typeface="+mn-cs"/>
      </a:defRPr>
    </a:lvl3pPr>
    <a:lvl4pPr marL="1561797" algn="l" defTabSz="520596" rtl="0" eaLnBrk="1" latinLnBrk="0" hangingPunct="1">
      <a:defRPr sz="1400" kern="1200">
        <a:solidFill>
          <a:schemeClr val="tx1"/>
        </a:solidFill>
        <a:latin typeface="+mn-lt"/>
        <a:ea typeface="+mn-ea"/>
        <a:cs typeface="+mn-cs"/>
      </a:defRPr>
    </a:lvl4pPr>
    <a:lvl5pPr marL="2082396" algn="l" defTabSz="520596" rtl="0" eaLnBrk="1" latinLnBrk="0" hangingPunct="1">
      <a:defRPr sz="1400" kern="1200">
        <a:solidFill>
          <a:schemeClr val="tx1"/>
        </a:solidFill>
        <a:latin typeface="+mn-lt"/>
        <a:ea typeface="+mn-ea"/>
        <a:cs typeface="+mn-cs"/>
      </a:defRPr>
    </a:lvl5pPr>
    <a:lvl6pPr marL="2602994" algn="l" defTabSz="520596" rtl="0" eaLnBrk="1" latinLnBrk="0" hangingPunct="1">
      <a:defRPr sz="1400" kern="1200">
        <a:solidFill>
          <a:schemeClr val="tx1"/>
        </a:solidFill>
        <a:latin typeface="+mn-lt"/>
        <a:ea typeface="+mn-ea"/>
        <a:cs typeface="+mn-cs"/>
      </a:defRPr>
    </a:lvl6pPr>
    <a:lvl7pPr marL="3123595" algn="l" defTabSz="520596" rtl="0" eaLnBrk="1" latinLnBrk="0" hangingPunct="1">
      <a:defRPr sz="1400" kern="1200">
        <a:solidFill>
          <a:schemeClr val="tx1"/>
        </a:solidFill>
        <a:latin typeface="+mn-lt"/>
        <a:ea typeface="+mn-ea"/>
        <a:cs typeface="+mn-cs"/>
      </a:defRPr>
    </a:lvl7pPr>
    <a:lvl8pPr marL="3644194" algn="l" defTabSz="520596" rtl="0" eaLnBrk="1" latinLnBrk="0" hangingPunct="1">
      <a:defRPr sz="1400" kern="1200">
        <a:solidFill>
          <a:schemeClr val="tx1"/>
        </a:solidFill>
        <a:latin typeface="+mn-lt"/>
        <a:ea typeface="+mn-ea"/>
        <a:cs typeface="+mn-cs"/>
      </a:defRPr>
    </a:lvl8pPr>
    <a:lvl9pPr marL="4164794" algn="l" defTabSz="52059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arxiv.org/ct?url=http://dx.doi.org/10.1371/journal.pcbi.1003542&amp;v=85ae7514"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arxiv.org/ct?url=http://dx.doi.org/10.1371/journal.pcbi.1003542&amp;v=85ae7514"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commons.wikimedia.org/wiki/Flickr" TargetMode="External"/><Relationship Id="rId4" Type="http://schemas.openxmlformats.org/officeDocument/2006/relationships/hyperlink" Target="http://flickr.com/photos/14498569@N05/2434418686" TargetMode="External"/><Relationship Id="rId5" Type="http://schemas.openxmlformats.org/officeDocument/2006/relationships/hyperlink" Target="http://flickr.com/photos/14498569@N05" TargetMode="External"/><Relationship Id="rId6" Type="http://schemas.openxmlformats.org/officeDocument/2006/relationships/hyperlink" Target="http://commons.wikimedia.org/wiki/User:Gerolsteiner91" TargetMode="External"/><Relationship Id="rId7" Type="http://schemas.openxmlformats.org/officeDocument/2006/relationships/hyperlink" Target="http://en.wikipedia.org/wiki/en:Creative_Commons" TargetMode="External"/><Relationship Id="rId8" Type="http://schemas.openxmlformats.org/officeDocument/2006/relationships/hyperlink" Target="http://creativecommons.org/licenses/by-sa/2.0/deed.en" TargetMode="External"/><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hyperlink" Target="http://www.gbif.org/page/8199"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 Id="rId3" Type="http://schemas.openxmlformats.org/officeDocument/2006/relationships/hyperlink" Target="http://www.tdwg.org/standards/312"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 Id="rId3" Type="http://schemas.openxmlformats.org/officeDocument/2006/relationships/hyperlink" Target="http://arctos.database.museum/guid/UAMb:Herb:123"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 Id="rId3" Type="http://schemas.openxmlformats.org/officeDocument/2006/relationships/hyperlink" Target="http://www.flickr.com/photos/annarbor/4350629792"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dx.doi.org/10.3897/zookeys.150.2002" TargetMode="External"/><Relationship Id="rId4" Type="http://schemas.openxmlformats.org/officeDocument/2006/relationships/hyperlink" Target="http://dx.doi.org/10.1890/08-1494.1" TargetMode="External"/><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GBIF/BIFA data publishing workshop, 4-8 July 2016, ASEAN Heritage Parks, ASEAN Centre for Biodiversity, Los Baños, Laguna, Philippines</a:t>
            </a:r>
          </a:p>
          <a:p>
            <a:r>
              <a:rPr lang="en-US" baseline="0" dirty="0" smtClean="0"/>
              <a:t>Slides CC-BY/CC0 Dag Endresen, Global Biodiversity Information Facility (GBIF) in Norway, UiO Natural History Museum in Oslo, University of Oslo (feel free to reuse slides)</a:t>
            </a:r>
          </a:p>
          <a:p>
            <a:r>
              <a:rPr lang="en-US" baseline="0" dirty="0" smtClean="0"/>
              <a:t>Day 5: 8</a:t>
            </a:r>
            <a:r>
              <a:rPr lang="en-US" baseline="30000" dirty="0" smtClean="0"/>
              <a:t>th</a:t>
            </a:r>
            <a:r>
              <a:rPr lang="en-US" baseline="0" dirty="0" smtClean="0"/>
              <a:t> July 2016: The GBIF Facility – Data management, dataset metadata, Pensoft data paper (2016-07-06, 08:30 – 09:30, 1 hour)</a:t>
            </a:r>
          </a:p>
          <a:p>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b="1" dirty="0" smtClean="0"/>
              <a:t>Mobilizing biodiversity data from ASEAN protected areas</a:t>
            </a:r>
          </a:p>
          <a:p>
            <a:r>
              <a:rPr lang="en-US" dirty="0" smtClean="0"/>
              <a:t>The goal of this project is to facilitate the mobilization of biodiversity information from the Association of Southeast Asian Nations (ASEAN) Heritage Parks – regionally significant protected areas for biodiversity.</a:t>
            </a:r>
          </a:p>
          <a:p>
            <a:r>
              <a:rPr lang="en-US" dirty="0" smtClean="0"/>
              <a:t>At present, biodiversity data collected from park surveys are documented through various means and do not always conform to global standards. A workshop for selected park management staff will strengthen their skills in biodiversity information management and data publishing through hands-on exercises using datasets from the heritage parks. This project will also orient heritage park staff towards monitoring sites with camera traps, and prepare them for the publishing of sample-based data in the future.</a:t>
            </a:r>
          </a:p>
          <a:p>
            <a:r>
              <a:rPr lang="en-US" dirty="0" smtClean="0"/>
              <a:t>The outcome of the project will be an increase in the availability and access to data from the protected areas, to assist policy development.</a:t>
            </a:r>
          </a:p>
          <a:p>
            <a:r>
              <a:rPr lang="en-US" dirty="0" smtClean="0"/>
              <a:t>http://www.gbif.org/programme/</a:t>
            </a:r>
            <a:r>
              <a:rPr lang="en-US" dirty="0" err="1" smtClean="0"/>
              <a:t>bifa</a:t>
            </a:r>
            <a:r>
              <a:rPr lang="en-US" dirty="0" smtClean="0"/>
              <a:t>/2015/ASEAN-heritage-parks</a:t>
            </a:r>
          </a:p>
          <a:p>
            <a:endParaRPr lang="en-US" dirty="0" smtClean="0"/>
          </a:p>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t>
            </a:r>
            <a:endParaRPr lang="en-US" dirty="0" smtClean="0"/>
          </a:p>
          <a:p>
            <a:r>
              <a:rPr lang="en-US" baseline="0" dirty="0" smtClean="0"/>
              <a:t>&amp; Norwegian </a:t>
            </a:r>
            <a:r>
              <a:rPr lang="en-US" baseline="0" dirty="0" smtClean="0"/>
              <a:t>GBIF data publishing workshop in Trondheim October 2015, http://</a:t>
            </a:r>
            <a:r>
              <a:rPr lang="en-US" baseline="0" dirty="0" err="1" smtClean="0"/>
              <a:t>www.gbif.no</a:t>
            </a:r>
            <a:r>
              <a:rPr lang="en-US" baseline="0" dirty="0" smtClean="0"/>
              <a:t>/events/2015/data-publishing-workshop-october-2015.</a:t>
            </a:r>
            <a:r>
              <a:rPr lang="en-US" baseline="0" dirty="0" smtClean="0"/>
              <a:t>html</a:t>
            </a:r>
          </a:p>
          <a:p>
            <a:endParaRPr lang="en-US" baseline="0" dirty="0" smtClean="0"/>
          </a:p>
          <a:p>
            <a:r>
              <a:rPr lang="en-US" dirty="0" smtClean="0"/>
              <a:t>Credits: EUDAT/</a:t>
            </a:r>
            <a:r>
              <a:rPr lang="en-US" dirty="0" err="1" smtClean="0"/>
              <a:t>OpenAire</a:t>
            </a:r>
            <a:r>
              <a:rPr lang="en-US" dirty="0" smtClean="0"/>
              <a:t>, December 2015 &amp; May 2016, CC-BY-4.0 </a:t>
            </a:r>
            <a:br>
              <a:rPr lang="en-US" dirty="0" smtClean="0"/>
            </a:br>
            <a:r>
              <a:rPr lang="en-US" dirty="0" smtClean="0"/>
              <a:t>* http://</a:t>
            </a:r>
            <a:r>
              <a:rPr lang="en-US" dirty="0" err="1" smtClean="0"/>
              <a:t>www.slideshare.net</a:t>
            </a:r>
            <a:r>
              <a:rPr lang="en-US" dirty="0" smtClean="0"/>
              <a:t>/EUDAT/</a:t>
            </a:r>
            <a:r>
              <a:rPr lang="en-US" dirty="0" err="1" smtClean="0"/>
              <a:t>eudat</a:t>
            </a:r>
            <a:r>
              <a:rPr lang="en-US" dirty="0" smtClean="0"/>
              <a:t>-research-data-management </a:t>
            </a:r>
            <a:br>
              <a:rPr lang="en-US" dirty="0" smtClean="0"/>
            </a:br>
            <a:r>
              <a:rPr lang="en-US" dirty="0" smtClean="0"/>
              <a:t>* http://</a:t>
            </a:r>
            <a:r>
              <a:rPr lang="en-US" dirty="0" err="1" smtClean="0"/>
              <a:t>www.slideshare.net</a:t>
            </a:r>
            <a:r>
              <a:rPr lang="en-US" dirty="0" smtClean="0"/>
              <a:t>/EUDAT/research-data-management-introduction-eudatopen-aire-webinar?ref=https://</a:t>
            </a:r>
            <a:r>
              <a:rPr lang="en-US" dirty="0" err="1" smtClean="0"/>
              <a:t>eudat.eu</a:t>
            </a:r>
            <a:r>
              <a:rPr lang="en-US" dirty="0" smtClean="0"/>
              <a:t>/events/webinar/research-data-management-an-introductory-webinar-from-openaire-and-eudat </a:t>
            </a:r>
            <a:br>
              <a:rPr lang="en-US" dirty="0" smtClean="0"/>
            </a:br>
            <a:r>
              <a:rPr lang="en-US" dirty="0" smtClean="0"/>
              <a:t>* https://</a:t>
            </a:r>
            <a:r>
              <a:rPr lang="en-US" dirty="0" err="1" smtClean="0"/>
              <a:t>eudat.eu</a:t>
            </a:r>
            <a:r>
              <a:rPr lang="en-US" dirty="0" smtClean="0"/>
              <a:t>/events/webinar/research-data-management-an-introductory-webinar-from-openaire-and-eudat </a:t>
            </a:r>
            <a:br>
              <a:rPr lang="en-US" dirty="0" smtClean="0"/>
            </a:br>
            <a:r>
              <a:rPr lang="en-US" dirty="0" smtClean="0"/>
              <a:t>* http://</a:t>
            </a:r>
            <a:r>
              <a:rPr lang="en-US" dirty="0" err="1" smtClean="0"/>
              <a:t>www.instantpresenter.com</a:t>
            </a:r>
            <a:r>
              <a:rPr lang="en-US" dirty="0" smtClean="0"/>
              <a:t>/</a:t>
            </a:r>
            <a:r>
              <a:rPr lang="en-US" dirty="0" err="1" smtClean="0"/>
              <a:t>WebConference</a:t>
            </a:r>
            <a:r>
              <a:rPr lang="en-US" dirty="0" smtClean="0"/>
              <a:t>/</a:t>
            </a:r>
            <a:r>
              <a:rPr lang="en-US" dirty="0" err="1" smtClean="0"/>
              <a:t>RecordingDefault.aspx?c_psrid</a:t>
            </a:r>
            <a:r>
              <a:rPr lang="en-US" dirty="0" smtClean="0"/>
              <a:t>=EB57D6888147 </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a:t>
            </a:fld>
            <a:endParaRPr lang="en-US"/>
          </a:p>
        </p:txBody>
      </p:sp>
    </p:spTree>
    <p:extLst>
      <p:ext uri="{BB962C8B-B14F-4D97-AF65-F5344CB8AC3E}">
        <p14:creationId xmlns:p14="http://schemas.microsoft.com/office/powerpoint/2010/main" val="2651858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dirty="0" smtClean="0"/>
              <a:t>Source: EMC/IDC Digital Universe Study, 2012, http://</a:t>
            </a:r>
            <a:r>
              <a:rPr lang="en-US" dirty="0" err="1" smtClean="0"/>
              <a:t>www.informationleap.com</a:t>
            </a:r>
            <a:r>
              <a:rPr lang="en-US" dirty="0" smtClean="0"/>
              <a:t>/</a:t>
            </a:r>
            <a:r>
              <a:rPr lang="en-US" dirty="0" err="1" smtClean="0"/>
              <a:t>infographics</a:t>
            </a:r>
            <a:r>
              <a:rPr lang="en-US" dirty="0" smtClean="0"/>
              <a:t>/digital-universe-business-</a:t>
            </a:r>
            <a:r>
              <a:rPr lang="en-US" dirty="0" err="1" smtClean="0"/>
              <a:t>infographic.htm</a:t>
            </a:r>
            <a:endParaRPr lang="en-US" dirty="0" smtClean="0"/>
          </a:p>
          <a:p>
            <a:r>
              <a:rPr lang="en-US" dirty="0" smtClean="0"/>
              <a:t>http://</a:t>
            </a:r>
            <a:r>
              <a:rPr lang="en-US" dirty="0" err="1" smtClean="0"/>
              <a:t>www.informationleap.com</a:t>
            </a:r>
            <a:r>
              <a:rPr lang="en-US" dirty="0" smtClean="0"/>
              <a:t>/about/news/press/2012/20121211-01.htm</a:t>
            </a:r>
          </a:p>
          <a:p>
            <a:r>
              <a:rPr lang="en-US" dirty="0" smtClean="0"/>
              <a:t>http://</a:t>
            </a:r>
            <a:r>
              <a:rPr lang="en-US" dirty="0" err="1" smtClean="0"/>
              <a:t>www.emc.com</a:t>
            </a:r>
            <a:r>
              <a:rPr lang="en-US" dirty="0" smtClean="0"/>
              <a:t>/leadership/digital-universe/</a:t>
            </a:r>
            <a:r>
              <a:rPr lang="en-US" dirty="0" err="1" smtClean="0"/>
              <a:t>index.htm</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a:t>
            </a:fld>
            <a:endParaRPr lang="en-US"/>
          </a:p>
        </p:txBody>
      </p:sp>
    </p:spTree>
    <p:extLst>
      <p:ext uri="{BB962C8B-B14F-4D97-AF65-F5344CB8AC3E}">
        <p14:creationId xmlns:p14="http://schemas.microsoft.com/office/powerpoint/2010/main" val="224130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r>
              <a:rPr lang="en-GB" dirty="0" smtClean="0"/>
              <a:t>There’s been a data explosion.</a:t>
            </a:r>
            <a:r>
              <a:rPr lang="en-GB" baseline="0" dirty="0" smtClean="0"/>
              <a:t> </a:t>
            </a:r>
          </a:p>
          <a:p>
            <a:r>
              <a:rPr lang="en-GB" sz="1200" b="1" i="0" kern="1200" dirty="0" smtClean="0">
                <a:solidFill>
                  <a:schemeClr val="tx1"/>
                </a:solidFill>
                <a:effectLst/>
                <a:latin typeface="+mn-lt"/>
                <a:ea typeface="+mn-ea"/>
                <a:cs typeface="+mn-cs"/>
              </a:rPr>
              <a:t>1</a:t>
            </a:r>
            <a:r>
              <a:rPr lang="en-GB" sz="1200" b="0" i="0" kern="1200" dirty="0" smtClean="0">
                <a:solidFill>
                  <a:schemeClr val="tx1"/>
                </a:solidFill>
                <a:effectLst/>
                <a:latin typeface="+mn-lt"/>
                <a:ea typeface="+mn-ea"/>
                <a:cs typeface="+mn-cs"/>
              </a:rPr>
              <a:t>. 90% of all the data in the world has been generated over the last 2 years.</a:t>
            </a:r>
          </a:p>
          <a:p>
            <a:r>
              <a:rPr lang="en-GB" sz="1200" b="1" i="0" kern="1200" dirty="0" smtClean="0">
                <a:solidFill>
                  <a:schemeClr val="tx1"/>
                </a:solidFill>
                <a:effectLst/>
                <a:latin typeface="+mn-lt"/>
                <a:ea typeface="+mn-ea"/>
                <a:cs typeface="+mn-cs"/>
              </a:rPr>
              <a:t>2</a:t>
            </a:r>
            <a:r>
              <a:rPr lang="en-GB" sz="1200" b="0" i="0" kern="1200" dirty="0" smtClean="0">
                <a:solidFill>
                  <a:schemeClr val="tx1"/>
                </a:solidFill>
                <a:effectLst/>
                <a:latin typeface="+mn-lt"/>
                <a:ea typeface="+mn-ea"/>
                <a:cs typeface="+mn-cs"/>
              </a:rPr>
              <a:t>. Scientific data output is currently increasing at an annual rate of 30%.</a:t>
            </a:r>
          </a:p>
          <a:p>
            <a:r>
              <a:rPr lang="en-GB" baseline="0" dirty="0" smtClean="0"/>
              <a:t>As the amount of data being created now is growing exponentially, the biggest challenge is being able to navigate and use it. This is why data management is critical. </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a:t>
            </a:fld>
            <a:endParaRPr lang="en-US"/>
          </a:p>
        </p:txBody>
      </p:sp>
    </p:spTree>
    <p:extLst>
      <p:ext uri="{BB962C8B-B14F-4D97-AF65-F5344CB8AC3E}">
        <p14:creationId xmlns:p14="http://schemas.microsoft.com/office/powerpoint/2010/main" val="2241304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r>
              <a:rPr lang="en-GB" dirty="0" smtClean="0"/>
              <a:t>Image CC-BY-NC-SA-2.0 Dave Hill,  </a:t>
            </a:r>
            <a:r>
              <a:rPr lang="en-GB" sz="1400" dirty="0" smtClean="0">
                <a:latin typeface="Century Gothic" panose="020B0502020202020204" pitchFamily="34" charset="0"/>
              </a:rPr>
              <a:t>https://</a:t>
            </a:r>
            <a:r>
              <a:rPr lang="en-GB" sz="1400" dirty="0" err="1" smtClean="0">
                <a:latin typeface="Century Gothic" panose="020B0502020202020204" pitchFamily="34" charset="0"/>
              </a:rPr>
              <a:t>www.flickr.com</a:t>
            </a:r>
            <a:r>
              <a:rPr lang="en-GB" sz="1400" dirty="0" smtClean="0">
                <a:latin typeface="Century Gothic" panose="020B0502020202020204" pitchFamily="34" charset="0"/>
              </a:rPr>
              <a:t>/photos/dmh650/4031607067</a:t>
            </a:r>
            <a:endParaRPr lang="en-GB" dirty="0" smtClean="0"/>
          </a:p>
          <a:p>
            <a:r>
              <a:rPr lang="en-GB" dirty="0" smtClean="0"/>
              <a:t>Digital data are fragile. There are lots of ways in which data can be lost. Hardware and software can fail, formats can become obsolete,</a:t>
            </a:r>
            <a:r>
              <a:rPr lang="en-GB" baseline="0" dirty="0" smtClean="0"/>
              <a:t> you can lose the knowledge and skills needed to understand the data, and you can lose the investment needed to keep the data accessible. </a:t>
            </a:r>
            <a:r>
              <a:rPr lang="en-GB" sz="1200" b="1" i="0" kern="1200" dirty="0" smtClean="0">
                <a:solidFill>
                  <a:schemeClr val="tx1"/>
                </a:solidFill>
                <a:effectLst/>
                <a:latin typeface="+mn-lt"/>
                <a:ea typeface="+mn-ea"/>
                <a:cs typeface="+mn-cs"/>
              </a:rPr>
              <a:t>Despite significant investment, data is not being managed effectively</a:t>
            </a:r>
            <a:endParaRPr lang="en-GB" sz="1200" b="0" i="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The current estimated total global spend on research and development is $1.5 trillion, which could be at risk.</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Much of the data generated is lost – in one study, the odds of sourcing datasets declined by 17% each year.</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The same study found 80% of datasets over 20 years old not available.</a:t>
            </a:r>
          </a:p>
          <a:p>
            <a:endParaRPr lang="en-GB" dirty="0"/>
          </a:p>
        </p:txBody>
      </p:sp>
      <p:sp>
        <p:nvSpPr>
          <p:cNvPr id="4" name="Slide Number Placeholder 3"/>
          <p:cNvSpPr>
            <a:spLocks noGrp="1"/>
          </p:cNvSpPr>
          <p:nvPr>
            <p:ph type="sldNum" sz="quarter" idx="10"/>
          </p:nvPr>
        </p:nvSpPr>
        <p:spPr/>
        <p:txBody>
          <a:bodyPr/>
          <a:lstStyle/>
          <a:p>
            <a:fld id="{4A135094-64D1-F647-9BB8-82B15787932B}"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endParaRPr lang="en-GB" dirty="0" smtClean="0"/>
          </a:p>
          <a:p>
            <a:r>
              <a:rPr lang="en-GB" dirty="0" smtClean="0"/>
              <a:t>There are lots of places you can</a:t>
            </a:r>
            <a:r>
              <a:rPr lang="en-GB" baseline="0" dirty="0" smtClean="0"/>
              <a:t> store your data. You’re best to use managed services where possible as they’re more resilient. If you store data on standalone computers, memory sticks or in the cloud, be mindful of the risk of loss or security breaches.</a:t>
            </a:r>
            <a:endParaRPr lang="en-GB" dirty="0"/>
          </a:p>
        </p:txBody>
      </p:sp>
      <p:sp>
        <p:nvSpPr>
          <p:cNvPr id="4" name="Slide Number Placeholder 3"/>
          <p:cNvSpPr>
            <a:spLocks noGrp="1"/>
          </p:cNvSpPr>
          <p:nvPr>
            <p:ph type="sldNum" sz="quarter" idx="10"/>
          </p:nvPr>
        </p:nvSpPr>
        <p:spPr/>
        <p:txBody>
          <a:bodyPr/>
          <a:lstStyle/>
          <a:p>
            <a:fld id="{4A135094-64D1-F647-9BB8-82B15787932B}"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endParaRPr lang="en-GB" dirty="0" smtClean="0"/>
          </a:p>
          <a:p>
            <a:r>
              <a:rPr lang="en-GB" dirty="0" smtClean="0"/>
              <a:t>Remember that backup and preservation are not</a:t>
            </a:r>
            <a:r>
              <a:rPr lang="en-GB" baseline="0" dirty="0" smtClean="0"/>
              <a:t> the same thing (though the terms are often used interchangeably).</a:t>
            </a:r>
          </a:p>
          <a:p>
            <a:r>
              <a:rPr lang="en-GB" baseline="0" dirty="0" smtClean="0"/>
              <a:t>Backups are performed regularly to take periodic snapshots of the data for the short to medium term, whereas archiving is preserving the final version of the data for the long-term.</a:t>
            </a:r>
          </a:p>
          <a:p>
            <a:r>
              <a:rPr lang="en-GB" baseline="0" dirty="0" smtClean="0"/>
              <a:t>You should make sure your data are backed-up during the active phase of research and that any data needed for the long-term are archived.</a:t>
            </a:r>
            <a:endParaRPr lang="en-GB" dirty="0"/>
          </a:p>
        </p:txBody>
      </p:sp>
      <p:sp>
        <p:nvSpPr>
          <p:cNvPr id="4" name="Slide Number Placeholder 3"/>
          <p:cNvSpPr>
            <a:spLocks noGrp="1"/>
          </p:cNvSpPr>
          <p:nvPr>
            <p:ph type="sldNum" sz="quarter" idx="10"/>
          </p:nvPr>
        </p:nvSpPr>
        <p:spPr/>
        <p:txBody>
          <a:bodyPr/>
          <a:lstStyle/>
          <a:p>
            <a:fld id="{4A135094-64D1-F647-9BB8-82B15787932B}"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8</a:t>
            </a:fld>
            <a:endParaRPr lang="en-US"/>
          </a:p>
        </p:txBody>
      </p:sp>
    </p:spTree>
    <p:extLst>
      <p:ext uri="{BB962C8B-B14F-4D97-AF65-F5344CB8AC3E}">
        <p14:creationId xmlns:p14="http://schemas.microsoft.com/office/powerpoint/2010/main" val="647933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9</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Slide source: Data Management Plan,</a:t>
            </a:r>
            <a:r>
              <a:rPr lang="en-US" i="1" baseline="0" dirty="0" smtClean="0"/>
              <a:t> </a:t>
            </a:r>
            <a:r>
              <a:rPr lang="en-US" i="1" dirty="0" smtClean="0"/>
              <a:t>Georgia Tech Library, http://d7.library.gatech.edu/research-data/data-management-plan-components</a:t>
            </a:r>
          </a:p>
          <a:p>
            <a:r>
              <a:rPr lang="en-US" i="1" dirty="0" smtClean="0"/>
              <a:t>Graphics created by </a:t>
            </a:r>
            <a:r>
              <a:rPr lang="en-US" i="1" dirty="0" err="1" smtClean="0"/>
              <a:t>Jørgen</a:t>
            </a:r>
            <a:r>
              <a:rPr lang="en-US" i="1" dirty="0" smtClean="0"/>
              <a:t> Stamp and published under a Creative Commons Attribution 2.5 Denmark License.</a:t>
            </a:r>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10 Simple Rules for the Care and Feeding of Scientific Data,</a:t>
            </a:r>
            <a:r>
              <a:rPr lang="en-US" b="1" baseline="0" dirty="0" smtClean="0"/>
              <a:t> </a:t>
            </a:r>
            <a:r>
              <a:rPr lang="en-US" dirty="0" smtClean="0"/>
              <a:t>http://</a:t>
            </a:r>
            <a:r>
              <a:rPr lang="en-US" dirty="0" err="1" smtClean="0"/>
              <a:t>arxiv.org</a:t>
            </a:r>
            <a:r>
              <a:rPr lang="en-US" dirty="0" smtClean="0"/>
              <a:t>/abs/1401.2134, doi:</a:t>
            </a:r>
            <a:r>
              <a:rPr lang="nb-NO" dirty="0" smtClean="0">
                <a:hlinkClick r:id="rId3"/>
              </a:rPr>
              <a:t>10.1371/journal.pcbi.1003542</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10</a:t>
            </a:fld>
            <a:endParaRPr lang="en-US"/>
          </a:p>
        </p:txBody>
      </p:sp>
    </p:spTree>
    <p:extLst>
      <p:ext uri="{BB962C8B-B14F-4D97-AF65-F5344CB8AC3E}">
        <p14:creationId xmlns:p14="http://schemas.microsoft.com/office/powerpoint/2010/main" val="2033837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Slide source: Data Management Plan,</a:t>
            </a:r>
            <a:r>
              <a:rPr lang="en-US" i="1" baseline="0" dirty="0" smtClean="0"/>
              <a:t> </a:t>
            </a:r>
            <a:r>
              <a:rPr lang="en-US" i="1" dirty="0" smtClean="0"/>
              <a:t>http://d7.library.gatech.edu/research-data/data-management-plan-components</a:t>
            </a:r>
          </a:p>
          <a:p>
            <a:r>
              <a:rPr lang="en-US" i="1" dirty="0" smtClean="0"/>
              <a:t>Graphics created by </a:t>
            </a:r>
            <a:r>
              <a:rPr lang="en-US" i="1" dirty="0" err="1" smtClean="0"/>
              <a:t>Jørgen</a:t>
            </a:r>
            <a:r>
              <a:rPr lang="en-US" i="1" dirty="0" smtClean="0"/>
              <a:t> Stamp and published under a Creative Commons Attribution 2.5 Denmark License.</a:t>
            </a:r>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10 Simple Rules for the Care and Feeding of Scientific Data,</a:t>
            </a:r>
            <a:r>
              <a:rPr lang="en-US" b="1" baseline="0" dirty="0" smtClean="0"/>
              <a:t> </a:t>
            </a:r>
            <a:r>
              <a:rPr lang="en-US" dirty="0" smtClean="0"/>
              <a:t>http://</a:t>
            </a:r>
            <a:r>
              <a:rPr lang="en-US" dirty="0" err="1" smtClean="0"/>
              <a:t>arxiv.org</a:t>
            </a:r>
            <a:r>
              <a:rPr lang="en-US" dirty="0" smtClean="0"/>
              <a:t>/abs/1401.2134, doi:</a:t>
            </a:r>
            <a:r>
              <a:rPr lang="nb-NO" dirty="0" smtClean="0">
                <a:hlinkClick r:id="rId3"/>
              </a:rPr>
              <a:t>10.1371/journal.pcbi.1003542</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11</a:t>
            </a:fld>
            <a:endParaRPr lang="en-US"/>
          </a:p>
        </p:txBody>
      </p:sp>
    </p:spTree>
    <p:extLst>
      <p:ext uri="{BB962C8B-B14F-4D97-AF65-F5344CB8AC3E}">
        <p14:creationId xmlns:p14="http://schemas.microsoft.com/office/powerpoint/2010/main" val="2033837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endParaRPr lang="en-GB" dirty="0" smtClean="0"/>
          </a:p>
          <a:p>
            <a:r>
              <a:rPr lang="en-GB" dirty="0" smtClean="0"/>
              <a:t>A Data</a:t>
            </a:r>
            <a:r>
              <a:rPr lang="en-GB" baseline="0" dirty="0" smtClean="0"/>
              <a:t> Management Plan is often written early on in the research process to determine what data will be created and how it will be managed. Sometime you are asked for a DMP as part of a grant application, but they are useful to write regardless as it helps to develop consistent procedures from the outset.</a:t>
            </a:r>
            <a:endParaRPr lang="en-GB" dirty="0"/>
          </a:p>
        </p:txBody>
      </p:sp>
      <p:sp>
        <p:nvSpPr>
          <p:cNvPr id="4" name="Slide Number Placeholder 3"/>
          <p:cNvSpPr>
            <a:spLocks noGrp="1"/>
          </p:cNvSpPr>
          <p:nvPr>
            <p:ph type="sldNum" sz="quarter" idx="10"/>
          </p:nvPr>
        </p:nvSpPr>
        <p:spPr/>
        <p:txBody>
          <a:bodyPr/>
          <a:lstStyle/>
          <a:p>
            <a:fld id="{4A135094-64D1-F647-9BB8-82B15787932B}"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13</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26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1">
                <a:latin typeface="Calibri" charset="0"/>
              </a:rPr>
              <a:t>Image </a:t>
            </a:r>
            <a:r>
              <a:rPr lang="en-US">
                <a:latin typeface="Calibri" charset="0"/>
              </a:rPr>
              <a:t>originally posted to </a:t>
            </a:r>
            <a:r>
              <a:rPr lang="en-US" b="1">
                <a:latin typeface="Calibri" charset="0"/>
                <a:hlinkClick r:id="rId3" tooltip="Flickr"/>
              </a:rPr>
              <a:t>Flickr</a:t>
            </a:r>
            <a:r>
              <a:rPr lang="en-US">
                <a:latin typeface="Calibri" charset="0"/>
              </a:rPr>
              <a:t> as </a:t>
            </a:r>
            <a:r>
              <a:rPr lang="en-US">
                <a:latin typeface="Calibri" charset="0"/>
                <a:hlinkClick r:id="rId4"/>
              </a:rPr>
              <a:t>folder</a:t>
            </a:r>
            <a:r>
              <a:rPr lang="en-US">
                <a:latin typeface="Calibri" charset="0"/>
              </a:rPr>
              <a:t> </a:t>
            </a:r>
            <a:r>
              <a:rPr lang="en-US" b="1">
                <a:latin typeface="Calibri" charset="0"/>
              </a:rPr>
              <a:t>Author</a:t>
            </a:r>
            <a:r>
              <a:rPr lang="en-US">
                <a:latin typeface="Calibri" charset="0"/>
              </a:rPr>
              <a:t> </a:t>
            </a:r>
            <a:r>
              <a:rPr lang="en-US">
                <a:latin typeface="Calibri" charset="0"/>
                <a:hlinkClick r:id="rId5"/>
              </a:rPr>
              <a:t>Niklas Bildhauer</a:t>
            </a:r>
            <a:r>
              <a:rPr lang="en-US">
                <a:latin typeface="Calibri" charset="0"/>
              </a:rPr>
              <a:t> (who also is </a:t>
            </a:r>
            <a:r>
              <a:rPr lang="en-US">
                <a:latin typeface="Calibri" charset="0"/>
                <a:hlinkClick r:id="rId6" tooltip="User:Gerolsteiner91"/>
              </a:rPr>
              <a:t>User gerolsteiner91</a:t>
            </a:r>
            <a:r>
              <a:rPr lang="en-US">
                <a:latin typeface="Calibri" charset="0"/>
              </a:rPr>
              <a:t>. </a:t>
            </a:r>
            <a:r>
              <a:rPr lang="cs-CZ">
                <a:latin typeface="Calibri" charset="0"/>
              </a:rPr>
              <a:t>http://flickr.com/photos/14498569@N05/2434418686. Licensed under the </a:t>
            </a:r>
            <a:r>
              <a:rPr lang="cs-CZ">
                <a:latin typeface="Calibri" charset="0"/>
                <a:hlinkClick r:id="rId7" tooltip="w:en:Creative Commons"/>
              </a:rPr>
              <a:t>Creative Commons</a:t>
            </a:r>
            <a:r>
              <a:rPr lang="cs-CZ">
                <a:latin typeface="Calibri" charset="0"/>
              </a:rPr>
              <a:t> </a:t>
            </a:r>
            <a:r>
              <a:rPr lang="cs-CZ">
                <a:latin typeface="Calibri" charset="0"/>
                <a:hlinkClick r:id="rId8"/>
              </a:rPr>
              <a:t>Attribution-Share Alike 2.0 Generic</a:t>
            </a:r>
            <a:r>
              <a:rPr lang="cs-CZ">
                <a:latin typeface="Calibri" charset="0"/>
              </a:rPr>
              <a:t> license. http://commons.wikimedia.org/wiki/File:FileStack.jpg</a:t>
            </a:r>
            <a:endParaRPr lang="en-US">
              <a:latin typeface="Calibri" charset="0"/>
            </a:endParaRPr>
          </a:p>
        </p:txBody>
      </p:sp>
      <p:sp>
        <p:nvSpPr>
          <p:cNvPr id="1126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9BE37E2-AD1E-F24B-A6FC-3432D02F577B}" type="slidenum">
              <a:rPr lang="en-US" sz="1200"/>
              <a:pPr eaLnBrk="1" hangingPunct="1"/>
              <a:t>14</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42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alibri" charset="0"/>
              </a:rPr>
              <a:t>http://www.gbif.org/publishingdata/summary</a:t>
            </a:r>
          </a:p>
          <a:p>
            <a:r>
              <a:rPr lang="en-US">
                <a:latin typeface="Calibri" charset="0"/>
              </a:rPr>
              <a:t>http://www.gbif.org/ipt</a:t>
            </a:r>
          </a:p>
        </p:txBody>
      </p:sp>
      <p:sp>
        <p:nvSpPr>
          <p:cNvPr id="942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defTabSz="523875" eaLnBrk="1" hangingPunct="1"/>
            <a:fld id="{5032DE14-996F-C642-A121-FB7B2A0653B8}" type="slidenum">
              <a:rPr lang="en-US" sz="1200">
                <a:latin typeface="Calibri" charset="0"/>
                <a:cs typeface="Arial" charset="0"/>
              </a:rPr>
              <a:pPr defTabSz="523875" eaLnBrk="1" hangingPunct="1"/>
              <a:t>15</a:t>
            </a:fld>
            <a:endParaRPr lang="en-US" sz="1200">
              <a:latin typeface="Calibri"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www.dataone.org</a:t>
            </a:r>
            <a:r>
              <a:rPr lang="en-US" dirty="0" smtClean="0"/>
              <a:t>/</a:t>
            </a:r>
          </a:p>
          <a:p>
            <a:r>
              <a:rPr lang="en-US" dirty="0" smtClean="0"/>
              <a:t>http://</a:t>
            </a:r>
            <a:r>
              <a:rPr lang="en-US" dirty="0" err="1" smtClean="0"/>
              <a:t>dataverse.org</a:t>
            </a:r>
            <a:r>
              <a:rPr lang="en-US" dirty="0" smtClean="0"/>
              <a:t>/</a:t>
            </a:r>
          </a:p>
          <a:p>
            <a:r>
              <a:rPr lang="en-US" dirty="0" smtClean="0"/>
              <a:t>http://</a:t>
            </a:r>
            <a:r>
              <a:rPr lang="en-US" dirty="0" err="1" smtClean="0"/>
              <a:t>figshare.com</a:t>
            </a:r>
            <a:r>
              <a:rPr lang="en-US" dirty="0" smtClean="0"/>
              <a:t>/</a:t>
            </a:r>
          </a:p>
          <a:p>
            <a:r>
              <a:rPr lang="en-US" dirty="0" smtClean="0"/>
              <a:t>https://</a:t>
            </a:r>
            <a:r>
              <a:rPr lang="en-US" dirty="0" err="1" smtClean="0"/>
              <a:t>zenodo.org</a:t>
            </a:r>
            <a:r>
              <a:rPr lang="en-US" dirty="0" smtClean="0"/>
              <a:t>/</a:t>
            </a:r>
          </a:p>
          <a:p>
            <a:r>
              <a:rPr lang="en-US" dirty="0" smtClean="0"/>
              <a:t>http://</a:t>
            </a:r>
            <a:r>
              <a:rPr lang="en-US" dirty="0" err="1" smtClean="0"/>
              <a:t>datadryad.org</a:t>
            </a:r>
            <a:r>
              <a:rPr lang="en-US" dirty="0" smtClean="0"/>
              <a:t>/</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16</a:t>
            </a:fld>
            <a:endParaRPr lang="en-US"/>
          </a:p>
        </p:txBody>
      </p:sp>
    </p:spTree>
    <p:extLst>
      <p:ext uri="{BB962C8B-B14F-4D97-AF65-F5344CB8AC3E}">
        <p14:creationId xmlns:p14="http://schemas.microsoft.com/office/powerpoint/2010/main" val="3807126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http://www.gbif.org/page/8199</a:t>
            </a:r>
          </a:p>
          <a:p>
            <a:r>
              <a:rPr lang="en-US" dirty="0" smtClean="0"/>
              <a:t>https://</a:t>
            </a:r>
            <a:r>
              <a:rPr lang="en-US" dirty="0" err="1" smtClean="0"/>
              <a:t>www.dataone.org</a:t>
            </a:r>
            <a:r>
              <a:rPr lang="en-US" dirty="0" smtClean="0"/>
              <a:t>/</a:t>
            </a:r>
          </a:p>
          <a:p>
            <a:r>
              <a:rPr lang="en-US" dirty="0" smtClean="0"/>
              <a:t>http://</a:t>
            </a:r>
            <a:r>
              <a:rPr lang="en-US" dirty="0" err="1" smtClean="0"/>
              <a:t>dataverse.org</a:t>
            </a:r>
            <a:r>
              <a:rPr lang="en-US" dirty="0" smtClean="0"/>
              <a:t>/</a:t>
            </a:r>
          </a:p>
          <a:p>
            <a:r>
              <a:rPr lang="en-US" dirty="0" smtClean="0"/>
              <a:t>http://</a:t>
            </a:r>
            <a:r>
              <a:rPr lang="en-US" dirty="0" err="1" smtClean="0"/>
              <a:t>figshare.com</a:t>
            </a:r>
            <a:r>
              <a:rPr lang="en-US" dirty="0" smtClean="0"/>
              <a:t>/</a:t>
            </a:r>
          </a:p>
          <a:p>
            <a:r>
              <a:rPr lang="en-US" dirty="0" smtClean="0"/>
              <a:t>https://</a:t>
            </a:r>
            <a:r>
              <a:rPr lang="en-US" dirty="0" err="1" smtClean="0"/>
              <a:t>zenodo.org</a:t>
            </a:r>
            <a:r>
              <a:rPr lang="en-US" dirty="0" smtClean="0"/>
              <a:t>/</a:t>
            </a:r>
          </a:p>
          <a:p>
            <a:r>
              <a:rPr lang="en-US" dirty="0" smtClean="0"/>
              <a:t>http://</a:t>
            </a:r>
            <a:r>
              <a:rPr lang="en-US" dirty="0" err="1" smtClean="0"/>
              <a:t>datadryad.org</a:t>
            </a:r>
            <a:r>
              <a:rPr lang="en-US" dirty="0" smtClean="0"/>
              <a:t>/</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17</a:t>
            </a:fld>
            <a:endParaRPr lang="en-US"/>
          </a:p>
        </p:txBody>
      </p:sp>
    </p:spTree>
    <p:extLst>
      <p:ext uri="{BB962C8B-B14F-4D97-AF65-F5344CB8AC3E}">
        <p14:creationId xmlns:p14="http://schemas.microsoft.com/office/powerpoint/2010/main" val="3807126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dirty="0" smtClean="0"/>
              <a:t>GBIF News September 4</a:t>
            </a:r>
            <a:r>
              <a:rPr lang="en-US" sz="1400" baseline="30000" dirty="0" smtClean="0"/>
              <a:t>th</a:t>
            </a:r>
            <a:r>
              <a:rPr lang="en-US" sz="1400" dirty="0" smtClean="0"/>
              <a:t> 2014, DataONE: </a:t>
            </a:r>
            <a:r>
              <a:rPr lang="en-US" sz="1400" u="sng" dirty="0" smtClean="0">
                <a:hlinkClick r:id="rId3"/>
              </a:rPr>
              <a:t>http://www.gbif.org/page/8199</a:t>
            </a:r>
            <a:endParaRPr lang="en-US" sz="1400" dirty="0" smtClean="0">
              <a:effectLst/>
            </a:endParaRPr>
          </a:p>
          <a:p>
            <a:endParaRPr lang="en-US" dirty="0" smtClean="0"/>
          </a:p>
          <a:p>
            <a:r>
              <a:rPr lang="en-US" dirty="0" smtClean="0"/>
              <a:t>https://</a:t>
            </a:r>
            <a:r>
              <a:rPr lang="en-US" dirty="0" err="1" smtClean="0"/>
              <a:t>www.dataone.org</a:t>
            </a:r>
            <a:r>
              <a:rPr lang="en-US" dirty="0" smtClean="0"/>
              <a:t>/</a:t>
            </a:r>
          </a:p>
          <a:p>
            <a:r>
              <a:rPr lang="en-US" dirty="0" smtClean="0"/>
              <a:t>http://</a:t>
            </a:r>
            <a:r>
              <a:rPr lang="en-US" dirty="0" err="1" smtClean="0"/>
              <a:t>dataverse.org</a:t>
            </a:r>
            <a:r>
              <a:rPr lang="en-US" dirty="0" smtClean="0"/>
              <a:t>/</a:t>
            </a:r>
          </a:p>
          <a:p>
            <a:r>
              <a:rPr lang="en-US" dirty="0" smtClean="0"/>
              <a:t>http://</a:t>
            </a:r>
            <a:r>
              <a:rPr lang="en-US" dirty="0" err="1" smtClean="0"/>
              <a:t>figshare.com</a:t>
            </a:r>
            <a:r>
              <a:rPr lang="en-US" dirty="0" smtClean="0"/>
              <a:t>/</a:t>
            </a:r>
          </a:p>
          <a:p>
            <a:r>
              <a:rPr lang="en-US" dirty="0" smtClean="0"/>
              <a:t>https://</a:t>
            </a:r>
            <a:r>
              <a:rPr lang="en-US" dirty="0" err="1" smtClean="0"/>
              <a:t>zenodo.org</a:t>
            </a:r>
            <a:r>
              <a:rPr lang="en-US" dirty="0" smtClean="0"/>
              <a:t>/</a:t>
            </a:r>
          </a:p>
          <a:p>
            <a:r>
              <a:rPr lang="en-US" dirty="0" smtClean="0"/>
              <a:t>http://</a:t>
            </a:r>
            <a:r>
              <a:rPr lang="en-US" dirty="0" err="1" smtClean="0"/>
              <a:t>datadryad.org</a:t>
            </a:r>
            <a:r>
              <a:rPr lang="en-US" dirty="0" smtClean="0"/>
              <a:t>/</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18</a:t>
            </a:fld>
            <a:endParaRPr lang="en-US"/>
          </a:p>
        </p:txBody>
      </p:sp>
    </p:spTree>
    <p:extLst>
      <p:ext uri="{BB962C8B-B14F-4D97-AF65-F5344CB8AC3E}">
        <p14:creationId xmlns:p14="http://schemas.microsoft.com/office/powerpoint/2010/main" val="3807126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520596" rtl="0" eaLnBrk="1" fontAlgn="auto" latinLnBrk="0" hangingPunct="1">
              <a:lnSpc>
                <a:spcPct val="14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pPr>
              <a:lnSpc>
                <a:spcPct val="140000"/>
              </a:lnSpc>
            </a:pPr>
            <a:endParaRPr lang="en-GB" dirty="0" smtClean="0"/>
          </a:p>
          <a:p>
            <a:pPr>
              <a:lnSpc>
                <a:spcPct val="140000"/>
              </a:lnSpc>
            </a:pPr>
            <a:r>
              <a:rPr lang="en-GB" dirty="0" smtClean="0"/>
              <a:t>Catch-all repository</a:t>
            </a:r>
          </a:p>
          <a:p>
            <a:pPr>
              <a:lnSpc>
                <a:spcPct val="140000"/>
              </a:lnSpc>
            </a:pPr>
            <a:r>
              <a:rPr lang="en-GB" dirty="0" smtClean="0"/>
              <a:t>Multiple data types</a:t>
            </a:r>
          </a:p>
          <a:p>
            <a:pPr marL="171450" lvl="0" indent="-171450">
              <a:lnSpc>
                <a:spcPct val="130000"/>
              </a:lnSpc>
              <a:buFont typeface="Arial" panose="020B0604020202020204" pitchFamily="34" charset="0"/>
              <a:buChar char="•"/>
            </a:pPr>
            <a:r>
              <a:rPr lang="en-GB" dirty="0" smtClean="0"/>
              <a:t>Publications</a:t>
            </a:r>
          </a:p>
          <a:p>
            <a:pPr marL="171450" lvl="0" indent="-171450">
              <a:lnSpc>
                <a:spcPct val="130000"/>
              </a:lnSpc>
              <a:buFont typeface="Arial" panose="020B0604020202020204" pitchFamily="34" charset="0"/>
              <a:buChar char="•"/>
            </a:pPr>
            <a:r>
              <a:rPr lang="en-GB" dirty="0" smtClean="0"/>
              <a:t>Long tail of research data</a:t>
            </a:r>
          </a:p>
          <a:p>
            <a:pPr>
              <a:lnSpc>
                <a:spcPct val="130000"/>
              </a:lnSpc>
            </a:pPr>
            <a:r>
              <a:rPr lang="en-GB" dirty="0" smtClean="0"/>
              <a:t>Citable data (DOI)</a:t>
            </a:r>
          </a:p>
          <a:p>
            <a:pPr>
              <a:lnSpc>
                <a:spcPct val="130000"/>
              </a:lnSpc>
            </a:pPr>
            <a:r>
              <a:rPr lang="en-GB" dirty="0" smtClean="0"/>
              <a:t>Links to funding, pubs, data, software</a:t>
            </a:r>
          </a:p>
          <a:p>
            <a:endParaRPr lang="en-GB" dirty="0"/>
          </a:p>
        </p:txBody>
      </p:sp>
      <p:sp>
        <p:nvSpPr>
          <p:cNvPr id="4" name="Foliennummernplatzhalter 3"/>
          <p:cNvSpPr>
            <a:spLocks noGrp="1"/>
          </p:cNvSpPr>
          <p:nvPr>
            <p:ph type="sldNum" sz="quarter" idx="10"/>
          </p:nvPr>
        </p:nvSpPr>
        <p:spPr/>
        <p:txBody>
          <a:bodyPr/>
          <a:lstStyle/>
          <a:p>
            <a:fld id="{4A135094-64D1-F647-9BB8-82B15787932B}" type="slidenum">
              <a:rPr lang="en-US" smtClean="0"/>
              <a:pPr/>
              <a:t>19</a:t>
            </a:fld>
            <a:endParaRPr lang="en-US"/>
          </a:p>
        </p:txBody>
      </p:sp>
    </p:spTree>
    <p:extLst>
      <p:ext uri="{BB962C8B-B14F-4D97-AF65-F5344CB8AC3E}">
        <p14:creationId xmlns:p14="http://schemas.microsoft.com/office/powerpoint/2010/main" val="3610813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https://b2share.eudat.eu/record/136</a:t>
            </a:r>
          </a:p>
          <a:p>
            <a:r>
              <a:rPr lang="en-US" dirty="0" smtClean="0"/>
              <a:t>https://b2share.eudat.eu/record/136/files/</a:t>
            </a:r>
            <a:r>
              <a:rPr lang="en-US" dirty="0" err="1" smtClean="0"/>
              <a:t>dwca-nxl.zip?version</a:t>
            </a:r>
            <a:r>
              <a:rPr lang="en-US" dirty="0" smtClean="0"/>
              <a:t>=1&amp;download=1</a:t>
            </a:r>
            <a:endParaRPr lang="en-US" dirty="0"/>
          </a:p>
        </p:txBody>
      </p:sp>
      <p:sp>
        <p:nvSpPr>
          <p:cNvPr id="4" name="Slide Number Placeholder 3"/>
          <p:cNvSpPr>
            <a:spLocks noGrp="1"/>
          </p:cNvSpPr>
          <p:nvPr>
            <p:ph type="sldNum" sz="quarter" idx="10"/>
          </p:nvPr>
        </p:nvSpPr>
        <p:spPr/>
        <p:txBody>
          <a:bodyPr/>
          <a:lstStyle/>
          <a:p>
            <a:fld id="{D210F011-38A0-9E4A-BAB2-32730077BCD1}" type="slidenum">
              <a:rPr lang="en-US" smtClean="0"/>
              <a:t>20</a:t>
            </a:fld>
            <a:endParaRPr lang="en-US"/>
          </a:p>
        </p:txBody>
      </p:sp>
    </p:spTree>
    <p:extLst>
      <p:ext uri="{BB962C8B-B14F-4D97-AF65-F5344CB8AC3E}">
        <p14:creationId xmlns:p14="http://schemas.microsoft.com/office/powerpoint/2010/main" val="1565922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21</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pPr eaLnBrk="1"/>
            <a:endParaRPr lang="en-GB" altLang="en-US" dirty="0" smtClean="0">
              <a:latin typeface="Calibri" pitchFamily="34" charset="0"/>
            </a:endParaRPr>
          </a:p>
          <a:p>
            <a:pPr eaLnBrk="1"/>
            <a:r>
              <a:rPr lang="en-GB" altLang="en-US" dirty="0" smtClean="0">
                <a:latin typeface="Calibri" pitchFamily="34" charset="0"/>
              </a:rPr>
              <a:t>To make sure their data can be understood by themselves, their community and others, researchers should create metadata and documentation.</a:t>
            </a:r>
          </a:p>
          <a:p>
            <a:pPr eaLnBrk="1"/>
            <a:endParaRPr lang="en-GB" altLang="en-US" dirty="0" smtClean="0">
              <a:latin typeface="Calibri" pitchFamily="34" charset="0"/>
            </a:endParaRPr>
          </a:p>
          <a:p>
            <a:pPr eaLnBrk="1"/>
            <a:r>
              <a:rPr lang="en-GB" altLang="en-US" dirty="0" smtClean="0">
                <a:latin typeface="Calibri" pitchFamily="34" charset="0"/>
              </a:rPr>
              <a:t>Metadata is basic descriptive information to help identify and understand the structure of the data e.g. title, author...</a:t>
            </a:r>
          </a:p>
          <a:p>
            <a:pPr eaLnBrk="1"/>
            <a:r>
              <a:rPr lang="en-GB" altLang="en-US" dirty="0" smtClean="0">
                <a:latin typeface="Calibri" pitchFamily="34" charset="0"/>
              </a:rPr>
              <a:t>Documentation provides the wider context. It’s useful to share the methodology / workflow, software and any information needed to understand the data e.g. explanation of abbreviations or acronyms</a:t>
            </a:r>
          </a:p>
          <a:p>
            <a:pPr eaLnBrk="1"/>
            <a:endParaRPr lang="en-GB" altLang="en-US" dirty="0" smtClean="0">
              <a:latin typeface="Calibri" pitchFamily="34" charset="0"/>
            </a:endParaRPr>
          </a:p>
          <a:p>
            <a:pPr eaLnBrk="1"/>
            <a:r>
              <a:rPr lang="en-GB" altLang="en-US" dirty="0" smtClean="0">
                <a:latin typeface="Calibri" pitchFamily="34" charset="0"/>
              </a:rPr>
              <a:t>There are lots of standards that can be used. The DCC started a catalogue of disciplinary metadata standards which is now being taken forward as an international initiative via an RDA working group</a:t>
            </a:r>
          </a:p>
        </p:txBody>
      </p:sp>
      <p:sp>
        <p:nvSpPr>
          <p:cNvPr id="49156" name="Slide Number Placeholder 3"/>
          <p:cNvSpPr txBox="1">
            <a:spLocks noChangeArrowheads="1"/>
          </p:cNvSpPr>
          <p:nvPr/>
        </p:nvSpPr>
        <p:spPr bwMode="auto">
          <a:xfrm>
            <a:off x="3884463" y="8685878"/>
            <a:ext cx="2972004" cy="456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gn="r"/>
            <a:fld id="{23077AC2-805F-40AA-BEDA-BC28596F3A09}" type="slidenum">
              <a:rPr lang="en-GB" altLang="en-US" sz="1200">
                <a:solidFill>
                  <a:srgbClr val="000000"/>
                </a:solidFill>
              </a:rPr>
              <a:pPr algn="r"/>
              <a:t>22</a:t>
            </a:fld>
            <a:endParaRPr lang="en-GB" altLang="en-US" sz="1200" dirty="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Slide modified from iDigBio</a:t>
            </a:r>
            <a:r>
              <a:rPr lang="en-US" sz="1400" b="0" kern="1200" baseline="0" dirty="0" smtClean="0">
                <a:solidFill>
                  <a:schemeClr val="tx1"/>
                </a:solidFill>
                <a:effectLst/>
                <a:latin typeface="+mn-lt"/>
                <a:ea typeface="+mn-ea"/>
                <a:cs typeface="+mn-cs"/>
              </a:rPr>
              <a:t> workshop </a:t>
            </a:r>
            <a:r>
              <a:rPr lang="en-US" sz="1400" b="0" kern="1200" dirty="0" smtClean="0">
                <a:solidFill>
                  <a:schemeClr val="tx1"/>
                </a:solidFill>
                <a:effectLst/>
                <a:latin typeface="+mn-lt"/>
                <a:ea typeface="+mn-ea"/>
                <a:cs typeface="+mn-cs"/>
              </a:rPr>
              <a:t>2015, Data Sharing Data Standards and Demystifying the IPT, https://</a:t>
            </a:r>
            <a:r>
              <a:rPr lang="en-US" sz="1400" b="0" kern="1200" dirty="0" err="1" smtClean="0">
                <a:solidFill>
                  <a:schemeClr val="tx1"/>
                </a:solidFill>
                <a:effectLst/>
                <a:latin typeface="+mn-lt"/>
                <a:ea typeface="+mn-ea"/>
                <a:cs typeface="+mn-cs"/>
              </a:rPr>
              <a:t>www.idigbio.org</a:t>
            </a:r>
            <a:r>
              <a:rPr lang="en-US" sz="1400" b="0" kern="1200" dirty="0" smtClean="0">
                <a:solidFill>
                  <a:schemeClr val="tx1"/>
                </a:solidFill>
                <a:effectLst/>
                <a:latin typeface="+mn-lt"/>
                <a:ea typeface="+mn-ea"/>
                <a:cs typeface="+mn-cs"/>
              </a:rPr>
              <a:t>/</a:t>
            </a:r>
            <a:endParaRPr lang="fr-FR" b="0" dirty="0" smtClean="0"/>
          </a:p>
          <a:p>
            <a:r>
              <a:rPr lang="fr-FR" dirty="0" err="1" smtClean="0"/>
              <a:t>Metadata</a:t>
            </a:r>
            <a:r>
              <a:rPr lang="fr-FR" baseline="0" dirty="0" smtClean="0"/>
              <a:t> </a:t>
            </a:r>
            <a:r>
              <a:rPr lang="fr-FR" baseline="0" dirty="0" err="1" smtClean="0"/>
              <a:t>can</a:t>
            </a:r>
            <a:r>
              <a:rPr lang="fr-FR" baseline="0" dirty="0" smtClean="0"/>
              <a:t> </a:t>
            </a:r>
            <a:r>
              <a:rPr lang="fr-FR" baseline="0" dirty="0" err="1" smtClean="0"/>
              <a:t>take</a:t>
            </a:r>
            <a:r>
              <a:rPr lang="fr-FR" baseline="0" dirty="0" smtClean="0"/>
              <a:t> </a:t>
            </a:r>
            <a:r>
              <a:rPr lang="fr-FR" baseline="0" dirty="0" err="1" smtClean="0"/>
              <a:t>many</a:t>
            </a:r>
            <a:r>
              <a:rPr lang="fr-FR" baseline="0" dirty="0" smtClean="0"/>
              <a:t> </a:t>
            </a:r>
            <a:r>
              <a:rPr lang="fr-FR" baseline="0" dirty="0" err="1" smtClean="0"/>
              <a:t>forms</a:t>
            </a:r>
            <a:r>
              <a:rPr lang="fr-FR" baseline="0" dirty="0" smtClean="0"/>
              <a:t>.</a:t>
            </a:r>
          </a:p>
          <a:p>
            <a:r>
              <a:rPr lang="fr-FR" baseline="0" dirty="0" smtClean="0"/>
              <a:t>One </a:t>
            </a:r>
            <a:r>
              <a:rPr lang="fr-FR" baseline="0" dirty="0" err="1" smtClean="0"/>
              <a:t>person’s</a:t>
            </a:r>
            <a:r>
              <a:rPr lang="fr-FR" baseline="0" dirty="0" smtClean="0"/>
              <a:t> </a:t>
            </a:r>
            <a:r>
              <a:rPr lang="fr-FR" baseline="0" dirty="0" err="1" smtClean="0"/>
              <a:t>metadata</a:t>
            </a:r>
            <a:r>
              <a:rPr lang="fr-FR" baseline="0" dirty="0" smtClean="0"/>
              <a:t> </a:t>
            </a:r>
            <a:r>
              <a:rPr lang="fr-FR" baseline="0" dirty="0" err="1" smtClean="0"/>
              <a:t>is</a:t>
            </a:r>
            <a:r>
              <a:rPr lang="fr-FR" baseline="0" dirty="0" smtClean="0"/>
              <a:t> </a:t>
            </a:r>
            <a:r>
              <a:rPr lang="fr-FR" baseline="0" dirty="0" err="1" smtClean="0"/>
              <a:t>another’s</a:t>
            </a:r>
            <a:r>
              <a:rPr lang="fr-FR" baseline="0" dirty="0" smtClean="0"/>
              <a:t> data.</a:t>
            </a:r>
          </a:p>
          <a:p>
            <a:r>
              <a:rPr lang="fr-FR" baseline="0" dirty="0" err="1" smtClean="0"/>
              <a:t>Traditionally</a:t>
            </a:r>
            <a:r>
              <a:rPr lang="fr-FR" baseline="0" dirty="0" smtClean="0"/>
              <a:t>, </a:t>
            </a:r>
            <a:r>
              <a:rPr lang="fr-FR" baseline="0" dirty="0" err="1" smtClean="0"/>
              <a:t>metadata</a:t>
            </a:r>
            <a:r>
              <a:rPr lang="fr-FR" baseline="0" dirty="0" smtClean="0"/>
              <a:t> </a:t>
            </a:r>
            <a:r>
              <a:rPr lang="fr-FR" baseline="0" dirty="0" err="1" smtClean="0"/>
              <a:t>can</a:t>
            </a:r>
            <a:r>
              <a:rPr lang="fr-FR" baseline="0" dirty="0" smtClean="0"/>
              <a:t> </a:t>
            </a:r>
            <a:r>
              <a:rPr lang="fr-FR" baseline="0" dirty="0" err="1" smtClean="0"/>
              <a:t>be</a:t>
            </a:r>
            <a:r>
              <a:rPr lang="fr-FR" baseline="0" dirty="0" smtClean="0"/>
              <a:t> </a:t>
            </a:r>
            <a:r>
              <a:rPr lang="fr-FR" baseline="0" dirty="0" err="1" smtClean="0"/>
              <a:t>unstructured</a:t>
            </a:r>
            <a:r>
              <a:rPr lang="fr-FR" baseline="0" dirty="0" smtClean="0"/>
              <a:t> (</a:t>
            </a:r>
            <a:r>
              <a:rPr lang="fr-FR" baseline="0" dirty="0" err="1" smtClean="0"/>
              <a:t>such</a:t>
            </a:r>
            <a:r>
              <a:rPr lang="fr-FR" baseline="0" dirty="0" smtClean="0"/>
              <a:t> as a collection of keywords) or </a:t>
            </a:r>
            <a:r>
              <a:rPr lang="fr-FR" baseline="0" dirty="0" err="1" smtClean="0"/>
              <a:t>structured</a:t>
            </a:r>
            <a:r>
              <a:rPr lang="fr-FR" baseline="0" dirty="0" smtClean="0"/>
              <a:t> documents (</a:t>
            </a:r>
            <a:r>
              <a:rPr lang="fr-FR" baseline="0" dirty="0" err="1" smtClean="0"/>
              <a:t>such</a:t>
            </a:r>
            <a:r>
              <a:rPr lang="fr-FR" baseline="0" dirty="0" smtClean="0"/>
              <a:t> as XML </a:t>
            </a:r>
            <a:r>
              <a:rPr lang="fr-FR" baseline="0" dirty="0" err="1" smtClean="0"/>
              <a:t>with</a:t>
            </a:r>
            <a:r>
              <a:rPr lang="fr-FR" baseline="0" dirty="0" smtClean="0"/>
              <a:t> </a:t>
            </a:r>
            <a:r>
              <a:rPr lang="fr-FR" baseline="0" dirty="0" err="1" smtClean="0"/>
              <a:t>schema</a:t>
            </a:r>
            <a:r>
              <a:rPr lang="fr-FR" baseline="0" dirty="0" smtClean="0"/>
              <a:t>), </a:t>
            </a:r>
            <a:r>
              <a:rPr lang="fr-FR" baseline="0" dirty="0" err="1" smtClean="0"/>
              <a:t>which</a:t>
            </a:r>
            <a:r>
              <a:rPr lang="fr-FR" baseline="0" dirty="0" smtClean="0"/>
              <a:t> </a:t>
            </a:r>
            <a:r>
              <a:rPr lang="fr-FR" baseline="0" dirty="0" err="1" smtClean="0"/>
              <a:t>may</a:t>
            </a:r>
            <a:r>
              <a:rPr lang="fr-FR" baseline="0" dirty="0" smtClean="0"/>
              <a:t> </a:t>
            </a:r>
            <a:r>
              <a:rPr lang="fr-FR" baseline="0" dirty="0" err="1" smtClean="0"/>
              <a:t>include</a:t>
            </a:r>
            <a:r>
              <a:rPr lang="fr-FR" baseline="0" dirty="0" smtClean="0"/>
              <a:t> </a:t>
            </a:r>
            <a:r>
              <a:rPr lang="fr-FR" baseline="0" dirty="0" err="1" smtClean="0"/>
              <a:t>controlled</a:t>
            </a:r>
            <a:r>
              <a:rPr lang="fr-FR" baseline="0" dirty="0" smtClean="0"/>
              <a:t> </a:t>
            </a:r>
            <a:r>
              <a:rPr lang="fr-FR" baseline="0" dirty="0" err="1" smtClean="0"/>
              <a:t>vocabularies</a:t>
            </a:r>
            <a:r>
              <a:rPr lang="fr-FR" baseline="0" dirty="0" smtClean="0"/>
              <a:t>.</a:t>
            </a:r>
            <a:endParaRPr lang="fr-FR" dirty="0"/>
          </a:p>
        </p:txBody>
      </p:sp>
      <p:sp>
        <p:nvSpPr>
          <p:cNvPr id="4" name="Espace réservé du numéro de diapositive 3"/>
          <p:cNvSpPr>
            <a:spLocks noGrp="1"/>
          </p:cNvSpPr>
          <p:nvPr>
            <p:ph type="sldNum" sz="quarter" idx="10"/>
          </p:nvPr>
        </p:nvSpPr>
        <p:spPr/>
        <p:txBody>
          <a:bodyPr/>
          <a:lstStyle/>
          <a:p>
            <a:pPr>
              <a:defRPr/>
            </a:pPr>
            <a:fld id="{6BA7E11F-83AF-8E4C-954D-5AB1D905A63C}" type="slidenum">
              <a:rPr lang="en-US" smtClean="0"/>
              <a:pPr>
                <a:defRPr/>
              </a:pPr>
              <a:t>23</a:t>
            </a:fld>
            <a:endParaRPr lang="en-US"/>
          </a:p>
        </p:txBody>
      </p:sp>
    </p:spTree>
    <p:extLst>
      <p:ext uri="{BB962C8B-B14F-4D97-AF65-F5344CB8AC3E}">
        <p14:creationId xmlns:p14="http://schemas.microsoft.com/office/powerpoint/2010/main" val="3168955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r>
              <a:rPr lang="en-US" dirty="0" smtClean="0"/>
              <a:t>Biodiversity Information Standards (TDWG), also known as the Taxonomic Databases Working Group, is a not for profit scientific and educational association that is affiliated with the International Union of Biological Sciences.</a:t>
            </a:r>
          </a:p>
          <a:p>
            <a:r>
              <a:rPr lang="en-US" dirty="0" smtClean="0"/>
              <a:t>TDWG was formed to establish international collaboration among biological database projects. TDWG promoted the wider and more effective dissemination of information about the World's heritage of biological organisms for the benefit of the world at large. Biodiversity Information Standards (TDWG) now focuses on the development of standards for the exchange of biological/biodiversity data.</a:t>
            </a:r>
          </a:p>
          <a:p>
            <a:r>
              <a:rPr lang="en-US" dirty="0" smtClean="0"/>
              <a:t>Our Mission</a:t>
            </a:r>
          </a:p>
          <a:p>
            <a:r>
              <a:rPr lang="en-US" dirty="0" smtClean="0"/>
              <a:t>Develop, adopt and promote standards and guidelines for the recording and exchange of data about organisms</a:t>
            </a:r>
          </a:p>
          <a:p>
            <a:r>
              <a:rPr lang="en-US" dirty="0" smtClean="0"/>
              <a:t>Promote the use of standards through the most appropriate and effective means and</a:t>
            </a:r>
          </a:p>
          <a:p>
            <a:r>
              <a:rPr lang="en-US" dirty="0" smtClean="0"/>
              <a:t>Act as a forum for discussion through holding meetings and through publications</a:t>
            </a:r>
          </a:p>
          <a:p>
            <a:r>
              <a:rPr lang="en-US" dirty="0" smtClean="0"/>
              <a:t>--</a:t>
            </a:r>
          </a:p>
          <a:p>
            <a:r>
              <a:rPr lang="en-US" dirty="0" smtClean="0"/>
              <a:t>Ecological Metadata Language (EML)</a:t>
            </a:r>
          </a:p>
          <a:p>
            <a:r>
              <a:rPr lang="en-US" dirty="0" smtClean="0"/>
              <a:t>https://</a:t>
            </a:r>
            <a:r>
              <a:rPr lang="en-US" dirty="0" err="1" smtClean="0"/>
              <a:t>knb.ecoinformatics.org</a:t>
            </a:r>
            <a:r>
              <a:rPr lang="en-US" dirty="0" smtClean="0"/>
              <a:t>/#external//</a:t>
            </a:r>
            <a:r>
              <a:rPr lang="en-US" dirty="0" err="1" smtClean="0"/>
              <a:t>emlparser</a:t>
            </a:r>
            <a:r>
              <a:rPr lang="en-US" dirty="0" smtClean="0"/>
              <a:t>/docs/</a:t>
            </a:r>
            <a:r>
              <a:rPr lang="en-US" dirty="0" err="1" smtClean="0"/>
              <a:t>index.html</a:t>
            </a:r>
            <a:endParaRPr lang="en-US" dirty="0" smtClean="0"/>
          </a:p>
          <a:p>
            <a:r>
              <a:rPr lang="en-US" dirty="0" smtClean="0"/>
              <a:t>https://</a:t>
            </a:r>
            <a:r>
              <a:rPr lang="en-US" dirty="0" err="1" smtClean="0"/>
              <a:t>en.wikipedia.org</a:t>
            </a:r>
            <a:r>
              <a:rPr lang="en-US" dirty="0" smtClean="0"/>
              <a:t>/wiki/</a:t>
            </a:r>
            <a:r>
              <a:rPr lang="en-US" dirty="0" err="1" smtClean="0"/>
              <a:t>Ecological_Metadata_Language</a:t>
            </a:r>
            <a:endParaRPr lang="en-US" dirty="0" smtClean="0"/>
          </a:p>
          <a:p>
            <a:r>
              <a:rPr lang="en-US" dirty="0" smtClean="0"/>
              <a:t>http://</a:t>
            </a:r>
            <a:r>
              <a:rPr lang="en-US" dirty="0" err="1" smtClean="0"/>
              <a:t>www.tdwg.org</a:t>
            </a:r>
            <a:r>
              <a:rPr lang="en-US" dirty="0" smtClean="0"/>
              <a:t>/activities/</a:t>
            </a:r>
            <a:r>
              <a:rPr lang="en-US" dirty="0" err="1" smtClean="0"/>
              <a:t>osr</a:t>
            </a:r>
            <a:r>
              <a:rPr lang="en-US" dirty="0" smtClean="0"/>
              <a:t>/</a:t>
            </a:r>
            <a:r>
              <a:rPr lang="en-US" dirty="0" err="1" smtClean="0"/>
              <a:t>obs</a:t>
            </a:r>
            <a:r>
              <a:rPr lang="en-US" dirty="0" smtClean="0"/>
              <a:t>/ </a:t>
            </a:r>
          </a:p>
          <a:p>
            <a:r>
              <a:rPr lang="en-US" dirty="0" smtClean="0"/>
              <a:t>--</a:t>
            </a:r>
          </a:p>
          <a:p>
            <a:r>
              <a:rPr lang="en-US" dirty="0" smtClean="0"/>
              <a:t>Natural History Collections (NCD)</a:t>
            </a:r>
          </a:p>
          <a:p>
            <a:r>
              <a:rPr lang="en-US" dirty="0" smtClean="0">
                <a:hlinkClick r:id="rId3"/>
              </a:rPr>
              <a:t>http://www.tdwg.org/standards/312</a:t>
            </a:r>
            <a:endParaRPr lang="en-US" dirty="0" smtClean="0"/>
          </a:p>
          <a:p>
            <a:r>
              <a:rPr lang="en-US" dirty="0" smtClean="0"/>
              <a:t>https://</a:t>
            </a:r>
            <a:r>
              <a:rPr lang="en-US" dirty="0" err="1" smtClean="0"/>
              <a:t>github.com</a:t>
            </a:r>
            <a:r>
              <a:rPr lang="en-US" dirty="0" smtClean="0"/>
              <a:t>/</a:t>
            </a:r>
            <a:r>
              <a:rPr lang="en-US" dirty="0" err="1" smtClean="0"/>
              <a:t>tdwg</a:t>
            </a:r>
            <a:r>
              <a:rPr lang="en-US" dirty="0" smtClean="0"/>
              <a:t>/</a:t>
            </a:r>
            <a:r>
              <a:rPr lang="en-US" dirty="0" err="1" smtClean="0"/>
              <a:t>ncd</a:t>
            </a:r>
            <a:endParaRPr lang="en-US" dirty="0" smtClean="0"/>
          </a:p>
          <a:p>
            <a:r>
              <a:rPr lang="en-US" dirty="0" smtClean="0"/>
              <a:t>http://</a:t>
            </a:r>
            <a:r>
              <a:rPr lang="en-US" dirty="0" err="1" smtClean="0"/>
              <a:t>www.tdwg.org</a:t>
            </a:r>
            <a:r>
              <a:rPr lang="en-US" dirty="0" smtClean="0"/>
              <a:t>/activities/</a:t>
            </a:r>
            <a:r>
              <a:rPr lang="en-US" dirty="0" err="1" smtClean="0"/>
              <a:t>ncd</a:t>
            </a:r>
            <a:r>
              <a:rPr lang="en-US" dirty="0" smtClean="0"/>
              <a:t>/</a:t>
            </a:r>
          </a:p>
          <a:p>
            <a:r>
              <a:rPr lang="en-US" dirty="0" smtClean="0"/>
              <a:t>--</a:t>
            </a:r>
          </a:p>
          <a:p>
            <a:r>
              <a:rPr lang="en-US" dirty="0" smtClean="0"/>
              <a:t>Audubon Core</a:t>
            </a:r>
          </a:p>
          <a:p>
            <a:r>
              <a:rPr lang="en-US" dirty="0" smtClean="0"/>
              <a:t>http://</a:t>
            </a:r>
            <a:r>
              <a:rPr lang="en-US" dirty="0" err="1" smtClean="0"/>
              <a:t>www.tdwg.org</a:t>
            </a:r>
            <a:r>
              <a:rPr lang="en-US" dirty="0" smtClean="0"/>
              <a:t>/standards/638</a:t>
            </a:r>
          </a:p>
          <a:p>
            <a:r>
              <a:rPr lang="en-US" dirty="0" smtClean="0"/>
              <a:t>https://</a:t>
            </a:r>
            <a:r>
              <a:rPr lang="en-US" dirty="0" err="1" smtClean="0"/>
              <a:t>github.com</a:t>
            </a:r>
            <a:r>
              <a:rPr lang="en-US" dirty="0" smtClean="0"/>
              <a:t>/</a:t>
            </a:r>
            <a:r>
              <a:rPr lang="en-US" dirty="0" err="1" smtClean="0"/>
              <a:t>tdwg</a:t>
            </a:r>
            <a:r>
              <a:rPr lang="en-US" dirty="0" smtClean="0"/>
              <a:t>/ac</a:t>
            </a:r>
          </a:p>
          <a:p>
            <a:r>
              <a:rPr lang="en-US" dirty="0" smtClean="0"/>
              <a:t>--</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24</a:t>
            </a:fld>
            <a:endParaRPr lang="en-US"/>
          </a:p>
        </p:txBody>
      </p:sp>
    </p:spTree>
    <p:extLst>
      <p:ext uri="{BB962C8B-B14F-4D97-AF65-F5344CB8AC3E}">
        <p14:creationId xmlns:p14="http://schemas.microsoft.com/office/powerpoint/2010/main" val="39581956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Slide</a:t>
            </a:r>
            <a:r>
              <a:rPr lang="fr-FR" dirty="0" smtClean="0"/>
              <a:t> </a:t>
            </a:r>
            <a:r>
              <a:rPr lang="fr-FR" dirty="0" err="1" smtClean="0"/>
              <a:t>modified</a:t>
            </a:r>
            <a:r>
              <a:rPr lang="fr-FR" dirty="0" smtClean="0"/>
              <a:t> </a:t>
            </a:r>
            <a:r>
              <a:rPr lang="fr-FR" dirty="0" err="1" smtClean="0"/>
              <a:t>from</a:t>
            </a:r>
            <a:r>
              <a:rPr lang="fr-FR" dirty="0" smtClean="0"/>
              <a:t> iDigBio</a:t>
            </a:r>
            <a:r>
              <a:rPr lang="fr-FR" baseline="0" dirty="0" smtClean="0"/>
              <a:t> workshop in 2015, </a:t>
            </a:r>
            <a:r>
              <a:rPr lang="fr-FR" baseline="0" dirty="0" err="1" smtClean="0"/>
              <a:t>Demystifying</a:t>
            </a:r>
            <a:r>
              <a:rPr lang="fr-FR" baseline="0" dirty="0" smtClean="0"/>
              <a:t> the </a:t>
            </a:r>
            <a:r>
              <a:rPr lang="fr-FR" baseline="0" smtClean="0"/>
              <a:t>IPT, </a:t>
            </a:r>
            <a:r>
              <a:rPr lang="fr-FR" smtClean="0"/>
              <a:t>https</a:t>
            </a:r>
            <a:r>
              <a:rPr lang="fr-FR" dirty="0" smtClean="0"/>
              <a:t>://</a:t>
            </a:r>
            <a:r>
              <a:rPr lang="fr-FR" dirty="0" err="1" smtClean="0"/>
              <a:t>www.idigbio.org</a:t>
            </a:r>
            <a:r>
              <a:rPr lang="fr-FR" dirty="0" smtClean="0"/>
              <a:t>/wiki/</a:t>
            </a:r>
            <a:r>
              <a:rPr lang="fr-FR" dirty="0" err="1" smtClean="0"/>
              <a:t>index.php</a:t>
            </a:r>
            <a:r>
              <a:rPr lang="fr-FR" dirty="0" smtClean="0"/>
              <a:t>/</a:t>
            </a:r>
            <a:r>
              <a:rPr lang="fr-FR" dirty="0" err="1" smtClean="0"/>
              <a:t>Data_Sharing_Data_Standards_and_Demystifying_the_IPT</a:t>
            </a:r>
            <a:endParaRPr lang="fr-FR" dirty="0" smtClean="0"/>
          </a:p>
          <a:p>
            <a:r>
              <a:rPr lang="fr-FR" dirty="0" smtClean="0"/>
              <a:t>NCEAS – National Center for Ecological </a:t>
            </a:r>
            <a:r>
              <a:rPr lang="fr-FR" dirty="0" err="1" smtClean="0"/>
              <a:t>Analysis</a:t>
            </a:r>
            <a:r>
              <a:rPr lang="fr-FR" baseline="0" dirty="0" smtClean="0"/>
              <a:t> and </a:t>
            </a:r>
            <a:r>
              <a:rPr lang="fr-FR" baseline="0" dirty="0" err="1" smtClean="0"/>
              <a:t>Synthesis</a:t>
            </a:r>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6BA7E11F-83AF-8E4C-954D-5AB1D905A63C}" type="slidenum">
              <a:rPr lang="en-US" smtClean="0"/>
              <a:pPr>
                <a:defRPr/>
              </a:pPr>
              <a:t>25</a:t>
            </a:fld>
            <a:endParaRPr lang="en-US"/>
          </a:p>
        </p:txBody>
      </p:sp>
    </p:spTree>
    <p:extLst>
      <p:ext uri="{BB962C8B-B14F-4D97-AF65-F5344CB8AC3E}">
        <p14:creationId xmlns:p14="http://schemas.microsoft.com/office/powerpoint/2010/main" val="41744089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26</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42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err="1">
                <a:latin typeface="Calibri" charset="0"/>
              </a:rPr>
              <a:t>Kunze</a:t>
            </a:r>
            <a:r>
              <a:rPr lang="en-US" dirty="0">
                <a:latin typeface="Calibri" charset="0"/>
              </a:rPr>
              <a:t>, J. A. (2003). Towards electronic persistence using ARK identifiers. Proceedings of the ECDL Web Archiving Workshop 2003. Available at http://</a:t>
            </a:r>
            <a:r>
              <a:rPr lang="en-US" dirty="0" err="1">
                <a:latin typeface="Calibri" charset="0"/>
              </a:rPr>
              <a:t>www.cdlib.org</a:t>
            </a:r>
            <a:r>
              <a:rPr lang="en-US" dirty="0">
                <a:latin typeface="Calibri" charset="0"/>
              </a:rPr>
              <a:t>/inside/</a:t>
            </a:r>
            <a:r>
              <a:rPr lang="en-US" dirty="0" err="1">
                <a:latin typeface="Calibri" charset="0"/>
              </a:rPr>
              <a:t>diglib</a:t>
            </a:r>
            <a:r>
              <a:rPr lang="en-US" dirty="0">
                <a:latin typeface="Calibri" charset="0"/>
              </a:rPr>
              <a:t>/ark/</a:t>
            </a:r>
            <a:r>
              <a:rPr lang="en-US" dirty="0" err="1">
                <a:latin typeface="Calibri" charset="0"/>
              </a:rPr>
              <a:t>arkcdl.pdf</a:t>
            </a:r>
            <a:endParaRPr lang="en-US" dirty="0">
              <a:latin typeface="Calibri" charset="0"/>
            </a:endParaRPr>
          </a:p>
          <a:p>
            <a:pPr eaLnBrk="1" hangingPunct="1"/>
            <a:r>
              <a:rPr lang="en-US" dirty="0">
                <a:latin typeface="Calibri" charset="0"/>
              </a:rPr>
              <a:t>Coyle, K. (2006). Managing technology: Identifiers: unique, persistent, global. Journal of academic librarianship, 34(4): 428-431.</a:t>
            </a:r>
          </a:p>
          <a:p>
            <a:pPr eaLnBrk="1" hangingPunct="1"/>
            <a:r>
              <a:rPr lang="en-US" dirty="0">
                <a:latin typeface="Calibri" charset="0"/>
              </a:rPr>
              <a:t>Campbell, D. (2007). Identifying the identifiers. Proceedings of the International Conference on Dublin Core and Metadata Applications</a:t>
            </a:r>
            <a:r>
              <a:rPr lang="en-US" dirty="0" smtClean="0">
                <a:latin typeface="Calibri" charset="0"/>
              </a:rPr>
              <a:t>.</a:t>
            </a:r>
          </a:p>
          <a:p>
            <a:pPr eaLnBrk="1" hangingPunct="1"/>
            <a:endParaRPr lang="en-US" dirty="0" smtClean="0">
              <a:latin typeface="Calibri" charset="0"/>
            </a:endParaRPr>
          </a:p>
          <a:p>
            <a:pPr defTabSz="521331">
              <a:spcBef>
                <a:spcPct val="30000"/>
              </a:spcBef>
              <a:defRPr/>
            </a:pPr>
            <a:r>
              <a:rPr lang="en-US" sz="2400" dirty="0" smtClean="0">
                <a:effectLst>
                  <a:glow rad="101600">
                    <a:schemeClr val="bg1">
                      <a:alpha val="75000"/>
                    </a:schemeClr>
                  </a:glow>
                </a:effectLst>
              </a:rPr>
              <a:t>The purpose of identifiers</a:t>
            </a:r>
            <a:endParaRPr lang="en-US" dirty="0" smtClean="0">
              <a:effectLst>
                <a:glow rad="101600">
                  <a:schemeClr val="bg1">
                    <a:alpha val="75000"/>
                  </a:schemeClr>
                </a:glow>
              </a:effectLst>
            </a:endParaRPr>
          </a:p>
          <a:p>
            <a:pPr marL="719656" indent="-719656" defTabSz="521331">
              <a:spcBef>
                <a:spcPct val="30000"/>
              </a:spcBef>
              <a:defRPr/>
            </a:pPr>
            <a:r>
              <a:rPr lang="en-US" dirty="0" smtClean="0">
                <a:effectLst>
                  <a:glow rad="101600">
                    <a:schemeClr val="bg1">
                      <a:alpha val="75000"/>
                    </a:schemeClr>
                  </a:glow>
                </a:effectLst>
              </a:rPr>
              <a:t>…is to name things, making it possible to refer to them.</a:t>
            </a:r>
          </a:p>
          <a:p>
            <a:pPr defTabSz="521331">
              <a:spcBef>
                <a:spcPct val="30000"/>
              </a:spcBef>
              <a:defRPr/>
            </a:pPr>
            <a:r>
              <a:rPr lang="en-US" sz="1800" dirty="0" smtClean="0">
                <a:effectLst>
                  <a:glow rad="101600">
                    <a:schemeClr val="bg1">
                      <a:alpha val="75000"/>
                    </a:schemeClr>
                  </a:glow>
                </a:effectLst>
              </a:rPr>
              <a:t>What is an identifier:</a:t>
            </a:r>
            <a:endParaRPr lang="en-US" dirty="0" smtClean="0">
              <a:effectLst>
                <a:glow rad="101600">
                  <a:schemeClr val="bg1">
                    <a:alpha val="75000"/>
                  </a:schemeClr>
                </a:glow>
              </a:effectLst>
            </a:endParaRPr>
          </a:p>
          <a:p>
            <a:pPr defTabSz="521331">
              <a:spcBef>
                <a:spcPct val="30000"/>
              </a:spcBef>
              <a:defRPr/>
            </a:pPr>
            <a:r>
              <a:rPr lang="en-US" dirty="0" smtClean="0">
                <a:effectLst>
                  <a:glow rad="101600">
                    <a:schemeClr val="bg1">
                      <a:alpha val="75000"/>
                    </a:schemeClr>
                  </a:glow>
                </a:effectLst>
              </a:rPr>
              <a:t>“Each identifier refers to one and only one thing” (Coyle 2006).</a:t>
            </a:r>
          </a:p>
          <a:p>
            <a:pPr defTabSz="521331">
              <a:spcBef>
                <a:spcPct val="30000"/>
              </a:spcBef>
              <a:defRPr/>
            </a:pPr>
            <a:r>
              <a:rPr lang="en-US" dirty="0" smtClean="0">
                <a:effectLst>
                  <a:glow rad="101600">
                    <a:schemeClr val="bg1">
                      <a:alpha val="75000"/>
                    </a:schemeClr>
                  </a:glow>
                </a:effectLst>
              </a:rPr>
              <a:t>“</a:t>
            </a:r>
            <a:r>
              <a:rPr lang="en-US" i="1" dirty="0" smtClean="0">
                <a:effectLst>
                  <a:glow rad="101600">
                    <a:schemeClr val="bg1">
                      <a:alpha val="75000"/>
                    </a:schemeClr>
                  </a:glow>
                </a:effectLst>
              </a:rPr>
              <a:t>An </a:t>
            </a:r>
            <a:r>
              <a:rPr lang="en-US" b="1" i="1" dirty="0" smtClean="0">
                <a:effectLst>
                  <a:glow rad="101600">
                    <a:schemeClr val="bg1">
                      <a:alpha val="75000"/>
                    </a:schemeClr>
                  </a:glow>
                </a:effectLst>
              </a:rPr>
              <a:t>association</a:t>
            </a:r>
            <a:r>
              <a:rPr lang="en-US" i="1" dirty="0" smtClean="0">
                <a:effectLst>
                  <a:glow rad="101600">
                    <a:schemeClr val="bg1">
                      <a:alpha val="75000"/>
                    </a:schemeClr>
                  </a:glow>
                </a:effectLst>
              </a:rPr>
              <a:t> between a string and a thing</a:t>
            </a:r>
            <a:r>
              <a:rPr lang="en-US" dirty="0" smtClean="0">
                <a:effectLst>
                  <a:glow rad="101600">
                    <a:schemeClr val="bg1">
                      <a:alpha val="75000"/>
                    </a:schemeClr>
                  </a:glow>
                </a:effectLst>
              </a:rPr>
              <a:t>” (</a:t>
            </a:r>
            <a:r>
              <a:rPr lang="en-US" dirty="0" err="1" smtClean="0">
                <a:effectLst>
                  <a:glow rad="101600">
                    <a:schemeClr val="bg1">
                      <a:alpha val="75000"/>
                    </a:schemeClr>
                  </a:glow>
                </a:effectLst>
              </a:rPr>
              <a:t>Kunze</a:t>
            </a:r>
            <a:r>
              <a:rPr lang="en-US" dirty="0" smtClean="0">
                <a:effectLst>
                  <a:glow rad="101600">
                    <a:schemeClr val="bg1">
                      <a:alpha val="75000"/>
                    </a:schemeClr>
                  </a:glow>
                </a:effectLst>
              </a:rPr>
              <a:t> 2003).</a:t>
            </a:r>
          </a:p>
          <a:p>
            <a:pPr defTabSz="521331">
              <a:spcBef>
                <a:spcPct val="30000"/>
              </a:spcBef>
              <a:defRPr/>
            </a:pPr>
            <a:r>
              <a:rPr lang="en-US" dirty="0" smtClean="0">
                <a:effectLst>
                  <a:glow rad="101600">
                    <a:schemeClr val="bg1">
                      <a:alpha val="75000"/>
                    </a:schemeClr>
                  </a:glow>
                </a:effectLst>
              </a:rPr>
              <a:t>“</a:t>
            </a:r>
            <a:r>
              <a:rPr lang="en-US" i="1" dirty="0" smtClean="0">
                <a:effectLst>
                  <a:glow rad="101600">
                    <a:schemeClr val="bg1">
                      <a:alpha val="75000"/>
                    </a:schemeClr>
                  </a:glow>
                </a:effectLst>
              </a:rPr>
              <a:t>A </a:t>
            </a:r>
            <a:r>
              <a:rPr lang="en-US" b="1" i="1" dirty="0" smtClean="0">
                <a:effectLst>
                  <a:glow rad="101600">
                    <a:schemeClr val="bg1">
                      <a:alpha val="75000"/>
                    </a:schemeClr>
                  </a:glow>
                </a:effectLst>
              </a:rPr>
              <a:t>stated association </a:t>
            </a:r>
            <a:r>
              <a:rPr lang="en-US" i="1" dirty="0" smtClean="0">
                <a:effectLst>
                  <a:glow rad="101600">
                    <a:schemeClr val="bg1">
                      <a:alpha val="75000"/>
                    </a:schemeClr>
                  </a:glow>
                </a:effectLst>
              </a:rPr>
              <a:t>between a symbol and a thing; that the symbol may be used to </a:t>
            </a:r>
            <a:r>
              <a:rPr lang="en-US" b="1" i="1" dirty="0" smtClean="0">
                <a:effectLst>
                  <a:glow rad="101600">
                    <a:schemeClr val="bg1">
                      <a:alpha val="75000"/>
                    </a:schemeClr>
                  </a:glow>
                </a:effectLst>
              </a:rPr>
              <a:t>unambiguously</a:t>
            </a:r>
            <a:r>
              <a:rPr lang="en-US" i="1" dirty="0" smtClean="0">
                <a:effectLst>
                  <a:glow rad="101600">
                    <a:schemeClr val="bg1">
                      <a:alpha val="75000"/>
                    </a:schemeClr>
                  </a:glow>
                </a:effectLst>
              </a:rPr>
              <a:t> refer to the thing within a given </a:t>
            </a:r>
            <a:r>
              <a:rPr lang="en-US" b="1" i="1" dirty="0" smtClean="0">
                <a:effectLst>
                  <a:glow rad="101600">
                    <a:schemeClr val="bg1">
                      <a:alpha val="75000"/>
                    </a:schemeClr>
                  </a:glow>
                </a:effectLst>
              </a:rPr>
              <a:t>context</a:t>
            </a:r>
            <a:r>
              <a:rPr lang="en-US" dirty="0" smtClean="0">
                <a:effectLst>
                  <a:glow rad="101600">
                    <a:schemeClr val="bg1">
                      <a:alpha val="75000"/>
                    </a:schemeClr>
                  </a:glow>
                </a:effectLst>
              </a:rPr>
              <a:t>” (Campbell 2007).</a:t>
            </a:r>
          </a:p>
        </p:txBody>
      </p:sp>
      <p:sp>
        <p:nvSpPr>
          <p:cNvPr id="942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8038048-328B-994A-B69E-1158A0EDAAE2}" type="slidenum">
              <a:rPr lang="en-US" sz="1200"/>
              <a:pPr eaLnBrk="1" hangingPunct="1"/>
              <a:t>27</a:t>
            </a:fld>
            <a:endParaRPr 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4386" rtl="0" eaLnBrk="1" fontAlgn="auto" latinLnBrk="0" hangingPunct="1">
              <a:lnSpc>
                <a:spcPct val="100000"/>
              </a:lnSpc>
              <a:spcBef>
                <a:spcPts val="0"/>
              </a:spcBef>
              <a:spcAft>
                <a:spcPts val="0"/>
              </a:spcAft>
              <a:buClrTx/>
              <a:buSzTx/>
              <a:buFontTx/>
              <a:buNone/>
              <a:tabLst/>
              <a:defRPr/>
            </a:pPr>
            <a:r>
              <a:rPr lang="en-US" b="1" dirty="0" smtClean="0"/>
              <a:t>Catalog number 123:</a:t>
            </a:r>
          </a:p>
          <a:p>
            <a:pPr marL="0" marR="0" indent="0" algn="l" defTabSz="524386" rtl="0" eaLnBrk="1" fontAlgn="auto" latinLnBrk="0" hangingPunct="1">
              <a:lnSpc>
                <a:spcPct val="100000"/>
              </a:lnSpc>
              <a:spcBef>
                <a:spcPts val="0"/>
              </a:spcBef>
              <a:spcAft>
                <a:spcPts val="0"/>
              </a:spcAft>
              <a:buClrTx/>
              <a:buSzTx/>
              <a:buFontTx/>
              <a:buNone/>
              <a:tabLst/>
              <a:defRPr/>
            </a:pPr>
            <a:r>
              <a:rPr lang="en-US" b="0" dirty="0" smtClean="0"/>
              <a:t>http://www.gbif.org/occurrence/896547722, urn:occurrence:Arctos:MVZ:Egg:123:1646019</a:t>
            </a:r>
          </a:p>
          <a:p>
            <a:r>
              <a:rPr lang="en-US" b="0" dirty="0" smtClean="0"/>
              <a:t>http://www.gbif.org/occurrence/283363</a:t>
            </a:r>
          </a:p>
          <a:p>
            <a:r>
              <a:rPr lang="en-US" b="0" dirty="0" smtClean="0">
                <a:latin typeface="Calibri" charset="0"/>
              </a:rPr>
              <a:t>http://www.gbif.org/occurrence/543392241, </a:t>
            </a:r>
            <a:r>
              <a:rPr lang="en-US" dirty="0" smtClean="0"/>
              <a:t>urn:catalog:CAS:BOT:123</a:t>
            </a:r>
          </a:p>
          <a:p>
            <a:r>
              <a:rPr lang="en-US" dirty="0" smtClean="0"/>
              <a:t>http://www.gbif.org/occurrence/1030591721, http://</a:t>
            </a:r>
            <a:r>
              <a:rPr lang="en-US" dirty="0" err="1" smtClean="0"/>
              <a:t>arctos.database.museum</a:t>
            </a:r>
            <a:r>
              <a:rPr lang="en-US" dirty="0" smtClean="0"/>
              <a:t>/</a:t>
            </a:r>
            <a:r>
              <a:rPr lang="en-US" dirty="0" err="1" smtClean="0"/>
              <a:t>MediaSearch.cfm?action</a:t>
            </a:r>
            <a:r>
              <a:rPr lang="en-US" dirty="0" smtClean="0"/>
              <a:t>=</a:t>
            </a:r>
            <a:r>
              <a:rPr lang="en-US" dirty="0" err="1" smtClean="0"/>
              <a:t>search&amp;specimen_id</a:t>
            </a:r>
            <a:r>
              <a:rPr lang="en-US" dirty="0" smtClean="0"/>
              <a:t>=22550909, </a:t>
            </a:r>
            <a:r>
              <a:rPr lang="en-US" dirty="0" smtClean="0">
                <a:hlinkClick r:id="rId3"/>
              </a:rPr>
              <a:t>UAMb:Herb:123</a:t>
            </a:r>
            <a:endParaRPr lang="en-US" dirty="0" smtClean="0"/>
          </a:p>
          <a:p>
            <a:pPr marL="0" marR="0" indent="0" algn="l" defTabSz="524386" rtl="0" eaLnBrk="1" fontAlgn="auto" latinLnBrk="0" hangingPunct="1">
              <a:lnSpc>
                <a:spcPct val="100000"/>
              </a:lnSpc>
              <a:spcBef>
                <a:spcPts val="0"/>
              </a:spcBef>
              <a:spcAft>
                <a:spcPts val="0"/>
              </a:spcAft>
              <a:buClrTx/>
              <a:buSzTx/>
              <a:buFontTx/>
              <a:buNone/>
              <a:tabLst/>
              <a:defRPr/>
            </a:pPr>
            <a:r>
              <a:rPr lang="en-US" dirty="0" smtClean="0"/>
              <a:t>http://www.gbif.org/occurrence/893477175, </a:t>
            </a:r>
            <a:r>
              <a:rPr lang="en-US" sz="1400" i="1" dirty="0" err="1" smtClean="0"/>
              <a:t>Parides</a:t>
            </a:r>
            <a:r>
              <a:rPr lang="en-US" sz="1400" i="1" dirty="0" smtClean="0"/>
              <a:t> </a:t>
            </a:r>
            <a:r>
              <a:rPr lang="en-US" sz="1400" i="1" dirty="0" err="1" smtClean="0"/>
              <a:t>erithalion</a:t>
            </a:r>
            <a:endParaRPr lang="en-US" dirty="0" smtClean="0"/>
          </a:p>
          <a:p>
            <a:r>
              <a:rPr lang="en-US" dirty="0" smtClean="0"/>
              <a:t>http://www.gbif.org/occurrence/1050327334, Cinchona </a:t>
            </a:r>
            <a:r>
              <a:rPr lang="en-US" dirty="0" err="1" smtClean="0"/>
              <a:t>ledgeriana</a:t>
            </a:r>
            <a:endParaRPr lang="en-US" dirty="0" smtClean="0"/>
          </a:p>
          <a:p>
            <a:r>
              <a:rPr lang="en-US" dirty="0" smtClean="0"/>
              <a:t>http://www.gbif.org/occurrence/231564351, </a:t>
            </a:r>
            <a:r>
              <a:rPr lang="en-US" dirty="0" err="1" smtClean="0"/>
              <a:t>Umbrina</a:t>
            </a:r>
            <a:r>
              <a:rPr lang="en-US" dirty="0" smtClean="0"/>
              <a:t> </a:t>
            </a:r>
            <a:r>
              <a:rPr lang="en-US" dirty="0" err="1" smtClean="0"/>
              <a:t>canariensis</a:t>
            </a:r>
            <a:endParaRPr lang="en-US" dirty="0" smtClean="0"/>
          </a:p>
          <a:p>
            <a:r>
              <a:rPr lang="en-US" dirty="0" smtClean="0"/>
              <a:t>http://www.gbif.org/occurrence/931031820, </a:t>
            </a:r>
            <a:r>
              <a:rPr lang="en-US" dirty="0" err="1" smtClean="0"/>
              <a:t>Bromus</a:t>
            </a:r>
            <a:r>
              <a:rPr lang="en-US" dirty="0" smtClean="0"/>
              <a:t> </a:t>
            </a:r>
            <a:r>
              <a:rPr lang="en-US" dirty="0" err="1" smtClean="0"/>
              <a:t>kalmii</a:t>
            </a:r>
            <a:endParaRPr lang="en-US" dirty="0"/>
          </a:p>
        </p:txBody>
      </p:sp>
      <p:sp>
        <p:nvSpPr>
          <p:cNvPr id="4" name="Slide Number Placeholder 3"/>
          <p:cNvSpPr>
            <a:spLocks noGrp="1"/>
          </p:cNvSpPr>
          <p:nvPr>
            <p:ph type="sldNum" sz="quarter" idx="10"/>
          </p:nvPr>
        </p:nvSpPr>
        <p:spPr/>
        <p:txBody>
          <a:bodyPr/>
          <a:lstStyle/>
          <a:p>
            <a:fld id="{7EB59871-673D-014F-88A2-98C216B932A2}" type="slidenum">
              <a:rPr lang="en-US" smtClean="0"/>
              <a:t>28</a:t>
            </a:fld>
            <a:endParaRPr lang="en-US"/>
          </a:p>
        </p:txBody>
      </p:sp>
    </p:spTree>
    <p:extLst>
      <p:ext uri="{BB962C8B-B14F-4D97-AF65-F5344CB8AC3E}">
        <p14:creationId xmlns:p14="http://schemas.microsoft.com/office/powerpoint/2010/main" val="1941299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 –</a:t>
            </a:r>
            <a:r>
              <a:rPr lang="en-US" baseline="0" dirty="0" smtClean="0"/>
              <a:t> PURL – UUID</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a:t>
            </a:r>
          </a:p>
        </p:txBody>
      </p:sp>
      <p:sp>
        <p:nvSpPr>
          <p:cNvPr id="4" name="Slide Number Placeholder 3"/>
          <p:cNvSpPr>
            <a:spLocks noGrp="1"/>
          </p:cNvSpPr>
          <p:nvPr>
            <p:ph type="sldNum" sz="quarter" idx="10"/>
          </p:nvPr>
        </p:nvSpPr>
        <p:spPr/>
        <p:txBody>
          <a:bodyPr/>
          <a:lstStyle/>
          <a:p>
            <a:fld id="{7EB59871-673D-014F-88A2-98C216B932A2}" type="slidenum">
              <a:rPr lang="en-US" smtClean="0"/>
              <a:t>29</a:t>
            </a:fld>
            <a:endParaRPr lang="en-US"/>
          </a:p>
        </p:txBody>
      </p:sp>
    </p:spTree>
    <p:extLst>
      <p:ext uri="{BB962C8B-B14F-4D97-AF65-F5344CB8AC3E}">
        <p14:creationId xmlns:p14="http://schemas.microsoft.com/office/powerpoint/2010/main" val="38409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685800"/>
            <a:ext cx="4895850" cy="3429000"/>
          </a:xfrm>
        </p:spPr>
      </p:sp>
      <p:sp>
        <p:nvSpPr>
          <p:cNvPr id="3" name="Notes Placeholder 2"/>
          <p:cNvSpPr>
            <a:spLocks noGrp="1"/>
          </p:cNvSpPr>
          <p:nvPr>
            <p:ph type="body" idx="1"/>
          </p:nvPr>
        </p:nvSpPr>
        <p:spPr/>
        <p:txBody>
          <a:bodyPr/>
          <a:lstStyle/>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 using content negotiation and MIME types, default to human friendly</a:t>
            </a:r>
            <a:r>
              <a:rPr lang="hu-HU" sz="1400" baseline="0" dirty="0" smtClean="0">
                <a:solidFill>
                  <a:srgbClr val="FF0000"/>
                </a:solidFill>
                <a:effectLst>
                  <a:glow rad="152400">
                    <a:schemeClr val="bg1">
                      <a:alpha val="75000"/>
                    </a:schemeClr>
                  </a:glow>
                </a:effectLst>
              </a:rPr>
              <a:t> </a:t>
            </a:r>
            <a:r>
              <a:rPr lang="hu-HU" sz="1400" dirty="0" smtClean="0">
                <a:solidFill>
                  <a:srgbClr val="FF0000"/>
                </a:solidFill>
                <a:effectLst>
                  <a:glow rad="152400">
                    <a:schemeClr val="bg1">
                      <a:alpha val="75000"/>
                    </a:schemeClr>
                  </a:glow>
                </a:effectLst>
              </a:rPr>
              <a:t>html</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41d9cbb4-4590-4265-8079-ca44d46d27c3.html</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41d9cbb4-4590-4265-8079-ca44d46d27c3.csv</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41d9cbb4-4590-4265-8079-ca44d46d27c3.n3</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41d9cbb4-4590-4265-8079-ca44d46d27c3.json</a:t>
            </a:r>
          </a:p>
          <a:p>
            <a:pPr marL="0" marR="0" indent="0" algn="l" defTabSz="524386" rtl="0" eaLnBrk="1" fontAlgn="auto" latinLnBrk="0" hangingPunct="1">
              <a:lnSpc>
                <a:spcPct val="100000"/>
              </a:lnSpc>
              <a:spcBef>
                <a:spcPts val="0"/>
              </a:spcBef>
              <a:spcAft>
                <a:spcPts val="0"/>
              </a:spcAft>
              <a:buClrTx/>
              <a:buSzTx/>
              <a:buFontTx/>
              <a:buNone/>
              <a:tabLst/>
              <a:defRPr/>
            </a:pPr>
            <a:endParaRPr lang="hu-HU" sz="1400" dirty="0" smtClean="0">
              <a:solidFill>
                <a:srgbClr val="FF0000"/>
              </a:solidFill>
              <a:effectLst>
                <a:glow rad="152400">
                  <a:schemeClr val="bg1">
                    <a:alpha val="75000"/>
                  </a:schemeClr>
                </a:glow>
              </a:effectLst>
            </a:endParaRPr>
          </a:p>
          <a:p>
            <a:endParaRPr lang="en-US" dirty="0"/>
          </a:p>
        </p:txBody>
      </p:sp>
      <p:sp>
        <p:nvSpPr>
          <p:cNvPr id="4" name="Slide Number Placeholder 3"/>
          <p:cNvSpPr>
            <a:spLocks noGrp="1"/>
          </p:cNvSpPr>
          <p:nvPr>
            <p:ph type="sldNum" sz="quarter" idx="10"/>
          </p:nvPr>
        </p:nvSpPr>
        <p:spPr/>
        <p:txBody>
          <a:bodyPr/>
          <a:lstStyle/>
          <a:p>
            <a:fld id="{7EB59871-673D-014F-88A2-98C216B932A2}" type="slidenum">
              <a:rPr lang="en-US" smtClean="0"/>
              <a:t>30</a:t>
            </a:fld>
            <a:endParaRPr lang="en-US"/>
          </a:p>
        </p:txBody>
      </p:sp>
    </p:spTree>
    <p:extLst>
      <p:ext uri="{BB962C8B-B14F-4D97-AF65-F5344CB8AC3E}">
        <p14:creationId xmlns:p14="http://schemas.microsoft.com/office/powerpoint/2010/main" val="32654068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31</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dirty="0" smtClean="0">
                <a:latin typeface="Calibri" charset="0"/>
              </a:rPr>
              <a:t>Slide source: EUDAT: Introduction to metadata, version 1, December 2015, CC-BY-4.0 EUDAT, http://</a:t>
            </a:r>
            <a:r>
              <a:rPr lang="en-GB" dirty="0" err="1" smtClean="0">
                <a:latin typeface="Calibri" charset="0"/>
              </a:rPr>
              <a:t>www.slideshare.net</a:t>
            </a:r>
            <a:r>
              <a:rPr lang="en-GB" dirty="0" smtClean="0">
                <a:latin typeface="Calibri" charset="0"/>
              </a:rPr>
              <a:t>/EUDAT/introduction-to-metadata-57336324</a:t>
            </a:r>
          </a:p>
          <a:p>
            <a:pPr>
              <a:spcBef>
                <a:spcPct val="0"/>
              </a:spcBef>
            </a:pPr>
            <a:r>
              <a:rPr lang="en-GB" dirty="0" smtClean="0">
                <a:latin typeface="Calibri" charset="0"/>
              </a:rPr>
              <a:t>So </a:t>
            </a:r>
            <a:r>
              <a:rPr lang="en-GB" dirty="0">
                <a:latin typeface="Calibri" charset="0"/>
              </a:rPr>
              <a:t>let’s begin by thinking about what metadata is</a:t>
            </a:r>
            <a:r>
              <a:rPr lang="en-GB" dirty="0" smtClean="0">
                <a:latin typeface="Calibri" charset="0"/>
              </a:rPr>
              <a:t>.</a:t>
            </a:r>
            <a:endParaRPr lang="en-GB" dirty="0">
              <a:latin typeface="Calibri" charset="0"/>
            </a:endParaRPr>
          </a:p>
          <a:p>
            <a:pPr>
              <a:spcBef>
                <a:spcPct val="0"/>
              </a:spcBef>
            </a:pPr>
            <a:r>
              <a:rPr lang="en-GB" dirty="0">
                <a:latin typeface="Calibri" charset="0"/>
              </a:rPr>
              <a:t>The quote in the image here that ‘metadata is a love note to the future’ really gets at the meaning</a:t>
            </a:r>
            <a:r>
              <a:rPr lang="en-GB" dirty="0" smtClean="0">
                <a:latin typeface="Calibri" charset="0"/>
              </a:rPr>
              <a:t>.</a:t>
            </a:r>
            <a:endParaRPr lang="en-GB" dirty="0">
              <a:latin typeface="Calibri" charset="0"/>
            </a:endParaRPr>
          </a:p>
          <a:p>
            <a:pPr>
              <a:spcBef>
                <a:spcPct val="0"/>
              </a:spcBef>
            </a:pPr>
            <a:r>
              <a:rPr lang="en-GB" dirty="0">
                <a:latin typeface="Calibri" charset="0"/>
              </a:rPr>
              <a:t>Metadata is critical to ensure data can be found, understood and reused. If you don’t create metadata, it’s unlikely you will still understand your data in a few years time. The act of creating metadata opens up possibilities for future use. </a:t>
            </a:r>
            <a:endParaRPr lang="en-GB" dirty="0" smtClean="0">
              <a:latin typeface="Calibri" charset="0"/>
            </a:endParaRPr>
          </a:p>
          <a:p>
            <a:pPr marL="0" marR="0" indent="0" algn="l" defTabSz="520596" rtl="0" eaLnBrk="1" fontAlgn="auto" latinLnBrk="0" hangingPunct="1">
              <a:lnSpc>
                <a:spcPct val="100000"/>
              </a:lnSpc>
              <a:spcBef>
                <a:spcPct val="0"/>
              </a:spcBef>
              <a:spcAft>
                <a:spcPts val="0"/>
              </a:spcAft>
              <a:buClrTx/>
              <a:buSzTx/>
              <a:buFontTx/>
              <a:buNone/>
              <a:tabLst/>
              <a:defRPr/>
            </a:pPr>
            <a:r>
              <a:rPr lang="en-GB" sz="1400" dirty="0" smtClean="0">
                <a:latin typeface="Century Gothic" charset="0"/>
              </a:rPr>
              <a:t>Image CC-BY ‘Metadata is a love note to the future’ by </a:t>
            </a:r>
            <a:r>
              <a:rPr lang="en-GB" sz="1400" dirty="0" err="1" smtClean="0">
                <a:latin typeface="Century Gothic" charset="0"/>
              </a:rPr>
              <a:t>Cea</a:t>
            </a:r>
            <a:r>
              <a:rPr lang="en-GB" sz="1400" dirty="0" smtClean="0">
                <a:latin typeface="Century Gothic" charset="0"/>
              </a:rPr>
              <a:t>+ www.flickr.com/photos/ </a:t>
            </a:r>
            <a:r>
              <a:rPr lang="en-GB" sz="1400" dirty="0" err="1" smtClean="0">
                <a:latin typeface="Century Gothic" charset="0"/>
              </a:rPr>
              <a:t>centralasian</a:t>
            </a:r>
            <a:r>
              <a:rPr lang="en-GB" sz="1400" dirty="0" smtClean="0">
                <a:latin typeface="Century Gothic" charset="0"/>
              </a:rPr>
              <a:t>/8071729256</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37C61F06-B077-3D43-8E98-7D4A1A45C4C3}" type="slidenum">
              <a:rPr lang="en-US"/>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ct val="0"/>
              </a:spcBef>
              <a:spcAft>
                <a:spcPts val="0"/>
              </a:spcAft>
              <a:buClrTx/>
              <a:buSzTx/>
              <a:buFontTx/>
              <a:buNone/>
              <a:tabLst/>
              <a:defRPr/>
            </a:pPr>
            <a:r>
              <a:rPr lang="en-GB" dirty="0" smtClean="0">
                <a:latin typeface="Calibri" charset="0"/>
              </a:rPr>
              <a:t>Slide source: EUDAT: Introduction to metadata, version 1, December 2015, CC-BY EUDAT, http://</a:t>
            </a:r>
            <a:r>
              <a:rPr lang="en-GB" dirty="0" err="1" smtClean="0">
                <a:latin typeface="Calibri" charset="0"/>
              </a:rPr>
              <a:t>www.slideshare.net</a:t>
            </a:r>
            <a:r>
              <a:rPr lang="en-GB" dirty="0" smtClean="0">
                <a:latin typeface="Calibri" charset="0"/>
              </a:rPr>
              <a:t>/EUDAT/introduction-to-metadata-57336324</a:t>
            </a:r>
          </a:p>
          <a:p>
            <a:pPr>
              <a:spcBef>
                <a:spcPct val="0"/>
              </a:spcBef>
            </a:pPr>
            <a:endParaRPr lang="en-GB" dirty="0" smtClean="0">
              <a:latin typeface="Calibri" charset="0"/>
            </a:endParaRPr>
          </a:p>
          <a:p>
            <a:pPr>
              <a:spcBef>
                <a:spcPct val="0"/>
              </a:spcBef>
            </a:pPr>
            <a:r>
              <a:rPr lang="en-GB" dirty="0" smtClean="0">
                <a:latin typeface="Calibri" charset="0"/>
              </a:rPr>
              <a:t>Metadata </a:t>
            </a:r>
            <a:r>
              <a:rPr lang="en-GB" dirty="0">
                <a:latin typeface="Calibri" charset="0"/>
              </a:rPr>
              <a:t>is commonly defined as ‘data about data’. By creating metadata, you will ensure that others can find and understand your data</a:t>
            </a:r>
            <a:r>
              <a:rPr lang="en-GB" dirty="0" smtClean="0">
                <a:latin typeface="Calibri" charset="0"/>
              </a:rPr>
              <a:t>.</a:t>
            </a:r>
            <a:endParaRPr lang="en-GB" dirty="0">
              <a:latin typeface="Calibri" charset="0"/>
            </a:endParaRPr>
          </a:p>
          <a:p>
            <a:pPr>
              <a:spcBef>
                <a:spcPct val="0"/>
              </a:spcBef>
            </a:pPr>
            <a:r>
              <a:rPr lang="en-GB" dirty="0">
                <a:latin typeface="Calibri" charset="0"/>
              </a:rPr>
              <a:t>There are different types of metadata:</a:t>
            </a:r>
          </a:p>
          <a:p>
            <a:pPr>
              <a:spcBef>
                <a:spcPct val="0"/>
              </a:spcBef>
              <a:buFontTx/>
              <a:buChar char="•"/>
            </a:pPr>
            <a:r>
              <a:rPr lang="en-GB" dirty="0">
                <a:latin typeface="Calibri" charset="0"/>
              </a:rPr>
              <a:t> Descriptive metadata includes things like the title, author, date, location, coverage and subjects. It’s all the basic information people would need to find the data and understand the main content and context.</a:t>
            </a:r>
          </a:p>
          <a:p>
            <a:pPr>
              <a:spcBef>
                <a:spcPct val="0"/>
              </a:spcBef>
              <a:buFontTx/>
              <a:buChar char="•"/>
            </a:pPr>
            <a:r>
              <a:rPr lang="en-GB" dirty="0">
                <a:latin typeface="Calibri" charset="0"/>
              </a:rPr>
              <a:t> Structural metadata explains how data interrelate. For example, if a book has been digitised, you want to understand which set of images form each chapter.</a:t>
            </a:r>
          </a:p>
          <a:p>
            <a:pPr>
              <a:spcBef>
                <a:spcPct val="0"/>
              </a:spcBef>
              <a:buFontTx/>
              <a:buChar char="•"/>
            </a:pPr>
            <a:r>
              <a:rPr lang="en-GB" dirty="0">
                <a:latin typeface="Calibri" charset="0"/>
              </a:rPr>
              <a:t> Administrative metadata may include information added by others e.g. preservation metadata added by a repository to note what processes have been performed on the data</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C2BBEE13-0C73-E144-B96D-C17D44148139}" type="slidenum">
              <a:rPr lang="en-US"/>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ct val="0"/>
              </a:spcBef>
              <a:spcAft>
                <a:spcPts val="0"/>
              </a:spcAft>
              <a:buClrTx/>
              <a:buSzTx/>
              <a:buFontTx/>
              <a:buNone/>
              <a:tabLst/>
              <a:defRPr/>
            </a:pPr>
            <a:r>
              <a:rPr lang="en-GB" dirty="0" smtClean="0">
                <a:latin typeface="Calibri" charset="0"/>
              </a:rPr>
              <a:t>Slide source: EUDAT: Introduction to metadata, version 1, December 2015, CC-BY EUDAT, http://</a:t>
            </a:r>
            <a:r>
              <a:rPr lang="en-GB" dirty="0" err="1" smtClean="0">
                <a:latin typeface="Calibri" charset="0"/>
              </a:rPr>
              <a:t>www.slideshare.net</a:t>
            </a:r>
            <a:r>
              <a:rPr lang="en-GB" dirty="0" smtClean="0">
                <a:latin typeface="Calibri" charset="0"/>
              </a:rPr>
              <a:t>/EUDAT/introduction-to-metadata-57336324</a:t>
            </a:r>
          </a:p>
          <a:p>
            <a:pPr>
              <a:spcBef>
                <a:spcPct val="0"/>
              </a:spcBef>
            </a:pPr>
            <a:r>
              <a:rPr lang="en-GB" dirty="0" smtClean="0">
                <a:latin typeface="Calibri" charset="0"/>
              </a:rPr>
              <a:t>To </a:t>
            </a:r>
            <a:r>
              <a:rPr lang="en-GB" dirty="0">
                <a:latin typeface="Calibri" charset="0"/>
              </a:rPr>
              <a:t>close we want to explain how EUDAT is approaching metadata and how services like B2FIND can help </a:t>
            </a:r>
            <a:r>
              <a:rPr lang="en-GB" dirty="0" smtClean="0">
                <a:latin typeface="Calibri" charset="0"/>
              </a:rPr>
              <a:t>you</a:t>
            </a:r>
          </a:p>
          <a:p>
            <a:pPr marL="0" marR="0" indent="0" algn="l" defTabSz="520596" rtl="0" eaLnBrk="1" fontAlgn="auto" latinLnBrk="0" hangingPunct="1">
              <a:lnSpc>
                <a:spcPct val="100000"/>
              </a:lnSpc>
              <a:spcBef>
                <a:spcPct val="0"/>
              </a:spcBef>
              <a:spcAft>
                <a:spcPts val="0"/>
              </a:spcAft>
              <a:buClrTx/>
              <a:buSzTx/>
              <a:buFontTx/>
              <a:buNone/>
              <a:tabLst/>
              <a:defRPr/>
            </a:pPr>
            <a:r>
              <a:rPr lang="en-GB" sz="1400" dirty="0" smtClean="0">
                <a:latin typeface="Century Gothic" charset="0"/>
              </a:rPr>
              <a:t>Image CC-BY ‘University of Michigan Library Card </a:t>
            </a:r>
            <a:r>
              <a:rPr lang="en-GB" sz="1400" dirty="0" err="1" smtClean="0">
                <a:latin typeface="Century Gothic" charset="0"/>
              </a:rPr>
              <a:t>Catalog</a:t>
            </a:r>
            <a:r>
              <a:rPr lang="en-GB" sz="1400" dirty="0" smtClean="0">
                <a:latin typeface="Century Gothic" charset="0"/>
              </a:rPr>
              <a:t>’ by David Fulmer </a:t>
            </a:r>
            <a:r>
              <a:rPr lang="en-GB" sz="1400" dirty="0" smtClean="0">
                <a:latin typeface="Century Gothic" charset="0"/>
                <a:hlinkClick r:id="rId3"/>
              </a:rPr>
              <a:t>www.flickr.com/photos/annarbor/4350629792</a:t>
            </a:r>
            <a:endParaRPr lang="en-GB" sz="1400" dirty="0" smtClean="0">
              <a:latin typeface="Century Gothic"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8FF43E25-E35A-834B-ACA0-6D45F9594065}" type="slidenum">
              <a:rPr lang="en-US"/>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ct val="0"/>
              </a:spcBef>
              <a:spcAft>
                <a:spcPts val="0"/>
              </a:spcAft>
              <a:buClrTx/>
              <a:buSzTx/>
              <a:buFontTx/>
              <a:buNone/>
              <a:tabLst/>
              <a:defRPr/>
            </a:pPr>
            <a:r>
              <a:rPr lang="en-GB" dirty="0" smtClean="0">
                <a:latin typeface="Calibri" charset="0"/>
              </a:rPr>
              <a:t>Slide source: EUDAT: Introduction to metadata, version 1, December 2015, CC-BY EUDAT, http://</a:t>
            </a:r>
            <a:r>
              <a:rPr lang="en-GB" dirty="0" err="1" smtClean="0">
                <a:latin typeface="Calibri" charset="0"/>
              </a:rPr>
              <a:t>www.slideshare.net</a:t>
            </a:r>
            <a:r>
              <a:rPr lang="en-GB" dirty="0" smtClean="0">
                <a:latin typeface="Calibri" charset="0"/>
              </a:rPr>
              <a:t>/EUDAT/introduction-to-metadata-57336324</a:t>
            </a:r>
          </a:p>
          <a:p>
            <a:pPr>
              <a:spcBef>
                <a:spcPct val="0"/>
              </a:spcBef>
            </a:pPr>
            <a:r>
              <a:rPr lang="en-GB" dirty="0" smtClean="0">
                <a:latin typeface="Calibri" charset="0"/>
              </a:rPr>
              <a:t>There </a:t>
            </a:r>
            <a:r>
              <a:rPr lang="en-GB" dirty="0">
                <a:latin typeface="Calibri" charset="0"/>
              </a:rPr>
              <a:t>are lots of reasons to create metadata. It:</a:t>
            </a:r>
          </a:p>
          <a:p>
            <a:pPr>
              <a:spcBef>
                <a:spcPct val="0"/>
              </a:spcBef>
              <a:buFontTx/>
              <a:buChar char="-"/>
            </a:pPr>
            <a:r>
              <a:rPr lang="en-GB" dirty="0">
                <a:latin typeface="Calibri" charset="0"/>
              </a:rPr>
              <a:t> Facilitates data discovery so others can find your data and your research gains more recognition and impact</a:t>
            </a:r>
          </a:p>
          <a:p>
            <a:pPr>
              <a:spcBef>
                <a:spcPct val="0"/>
              </a:spcBef>
              <a:buFontTx/>
              <a:buChar char="-"/>
            </a:pPr>
            <a:r>
              <a:rPr lang="en-GB" dirty="0">
                <a:latin typeface="Calibri" charset="0"/>
              </a:rPr>
              <a:t> Good metadata helps potential users determine whether the data meet their needs, and enables them to interpret and reuse the data</a:t>
            </a:r>
          </a:p>
          <a:p>
            <a:pPr>
              <a:spcBef>
                <a:spcPct val="0"/>
              </a:spcBef>
              <a:buFontTx/>
              <a:buChar char="-"/>
            </a:pPr>
            <a:r>
              <a:rPr lang="en-GB" dirty="0">
                <a:latin typeface="Calibri" charset="0"/>
              </a:rPr>
              <a:t> Metadata should outline any limitations and clarify data ownership and restrictions on reuse. This ensures others use the data appropriately</a:t>
            </a:r>
          </a:p>
          <a:p>
            <a:pPr>
              <a:spcBef>
                <a:spcPct val="0"/>
              </a:spcBef>
              <a:buFontTx/>
              <a:buChar char="-"/>
            </a:pPr>
            <a:r>
              <a:rPr lang="en-GB" dirty="0">
                <a:latin typeface="Calibri" charset="0"/>
              </a:rPr>
              <a:t> Without metadata, your data will become meaningless over time as others can’t understand and reuse them. Providing associated metadata will give your data permanence and ensure they live on.</a:t>
            </a:r>
          </a:p>
          <a:p>
            <a:pPr>
              <a:spcBef>
                <a:spcPct val="0"/>
              </a:spcBef>
              <a:buFontTx/>
              <a:buChar char="-"/>
            </a:pPr>
            <a:r>
              <a:rPr lang="en-GB" dirty="0">
                <a:latin typeface="Calibri" charset="0"/>
              </a:rPr>
              <a:t> By creating high quality metadata and using standards, you can also make your data interoperable</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C9D19DFE-417B-D149-8978-045EBF64E3E7}" type="slidenum">
              <a:rPr lang="en-US"/>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ct val="0"/>
              </a:spcBef>
              <a:spcAft>
                <a:spcPts val="0"/>
              </a:spcAft>
              <a:buClrTx/>
              <a:buSzTx/>
              <a:buFontTx/>
              <a:buNone/>
              <a:tabLst/>
              <a:defRPr/>
            </a:pPr>
            <a:r>
              <a:rPr lang="en-GB" dirty="0" smtClean="0">
                <a:latin typeface="Calibri" charset="0"/>
              </a:rPr>
              <a:t>Slide source: EUDAT: Introduction to metadata, version 1, December 2015, CC-BY EUDAT, http://</a:t>
            </a:r>
            <a:r>
              <a:rPr lang="en-GB" dirty="0" err="1" smtClean="0">
                <a:latin typeface="Calibri" charset="0"/>
              </a:rPr>
              <a:t>www.slideshare.net</a:t>
            </a:r>
            <a:r>
              <a:rPr lang="en-GB" dirty="0" smtClean="0">
                <a:latin typeface="Calibri" charset="0"/>
              </a:rPr>
              <a:t>/EUDAT/introduction-to-metadata-57336324</a:t>
            </a:r>
          </a:p>
          <a:p>
            <a:pPr>
              <a:spcBef>
                <a:spcPct val="0"/>
              </a:spcBef>
            </a:pPr>
            <a:r>
              <a:rPr lang="en-GB" dirty="0" smtClean="0">
                <a:latin typeface="Calibri" charset="0"/>
              </a:rPr>
              <a:t>When </a:t>
            </a:r>
            <a:r>
              <a:rPr lang="en-GB" dirty="0">
                <a:latin typeface="Calibri" charset="0"/>
              </a:rPr>
              <a:t>you create metadata, it is useful to think broadly. You may come across the concept of ‘documentation’ to explain all the details you need to capture and share too.</a:t>
            </a:r>
          </a:p>
          <a:p>
            <a:pPr>
              <a:spcBef>
                <a:spcPct val="0"/>
              </a:spcBef>
            </a:pPr>
            <a:endParaRPr lang="en-GB" dirty="0">
              <a:latin typeface="Calibri" charset="0"/>
            </a:endParaRPr>
          </a:p>
          <a:p>
            <a:pPr>
              <a:spcBef>
                <a:spcPct val="0"/>
              </a:spcBef>
            </a:pPr>
            <a:r>
              <a:rPr lang="en-GB" dirty="0">
                <a:latin typeface="Calibri" charset="0"/>
              </a:rPr>
              <a:t>You should aim to provide all the information a third-party would need to understand and reuse your data. This may include a description of what you did, your workflows, any code created and data dictionaries or clarification of all terms and abbreviations.</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3AE9F8EF-D0D8-074F-9A90-2DE8BA9FB409}" type="slidenum">
              <a:rPr lang="en-US"/>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ct val="0"/>
              </a:spcBef>
              <a:spcAft>
                <a:spcPts val="0"/>
              </a:spcAft>
              <a:buClrTx/>
              <a:buSzTx/>
              <a:buFontTx/>
              <a:buNone/>
              <a:tabLst/>
              <a:defRPr/>
            </a:pPr>
            <a:r>
              <a:rPr lang="en-GB" dirty="0" smtClean="0">
                <a:latin typeface="Calibri" charset="0"/>
              </a:rPr>
              <a:t>Slide source: EUDAT: Introduction to metadata, version 1, December 2015, CC-BY EUDAT, http://</a:t>
            </a:r>
            <a:r>
              <a:rPr lang="en-GB" dirty="0" err="1" smtClean="0">
                <a:latin typeface="Calibri" charset="0"/>
              </a:rPr>
              <a:t>www.slideshare.net</a:t>
            </a:r>
            <a:r>
              <a:rPr lang="en-GB" dirty="0" smtClean="0">
                <a:latin typeface="Calibri" charset="0"/>
              </a:rPr>
              <a:t>/EUDAT/introduction-to-metadata-57336324</a:t>
            </a:r>
          </a:p>
          <a:p>
            <a:pPr>
              <a:spcBef>
                <a:spcPct val="0"/>
              </a:spcBef>
            </a:pPr>
            <a:r>
              <a:rPr lang="en-GB" dirty="0" smtClean="0">
                <a:latin typeface="Calibri" charset="0"/>
              </a:rPr>
              <a:t>This </a:t>
            </a:r>
            <a:r>
              <a:rPr lang="en-GB" dirty="0">
                <a:latin typeface="Calibri" charset="0"/>
              </a:rPr>
              <a:t>diagram from Bill Michener from </a:t>
            </a:r>
            <a:r>
              <a:rPr lang="en-GB" dirty="0" err="1">
                <a:latin typeface="Calibri" charset="0"/>
              </a:rPr>
              <a:t>DataOne</a:t>
            </a:r>
            <a:r>
              <a:rPr lang="en-GB" dirty="0">
                <a:latin typeface="Calibri" charset="0"/>
              </a:rPr>
              <a:t> in the United States shows how much information is lost over time</a:t>
            </a:r>
            <a:r>
              <a:rPr lang="en-GB" dirty="0" smtClean="0">
                <a:latin typeface="Calibri" charset="0"/>
              </a:rPr>
              <a:t>.</a:t>
            </a:r>
            <a:endParaRPr lang="en-GB" dirty="0">
              <a:latin typeface="Calibri" charset="0"/>
            </a:endParaRPr>
          </a:p>
          <a:p>
            <a:pPr>
              <a:spcBef>
                <a:spcPct val="0"/>
              </a:spcBef>
            </a:pPr>
            <a:r>
              <a:rPr lang="en-GB" dirty="0">
                <a:latin typeface="Calibri" charset="0"/>
              </a:rPr>
              <a:t>Metadata is a way to formalise this knowledge so your data retain meaning.</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C28D1589-6937-8D48-AE88-321A888DDB51}" type="slidenum">
              <a:rPr lang="en-US"/>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ct val="0"/>
              </a:spcBef>
              <a:spcAft>
                <a:spcPts val="0"/>
              </a:spcAft>
              <a:buClrTx/>
              <a:buSzTx/>
              <a:buFontTx/>
              <a:buNone/>
              <a:tabLst/>
              <a:defRPr/>
            </a:pPr>
            <a:r>
              <a:rPr lang="en-GB" dirty="0" smtClean="0">
                <a:latin typeface="Calibri" charset="0"/>
              </a:rPr>
              <a:t>Slide source: EUDAT: Introduction to metadata, version 1, December 2015, CC-BY EUDAT, http://</a:t>
            </a:r>
            <a:r>
              <a:rPr lang="en-GB" dirty="0" err="1" smtClean="0">
                <a:latin typeface="Calibri" charset="0"/>
              </a:rPr>
              <a:t>www.slideshare.net</a:t>
            </a:r>
            <a:r>
              <a:rPr lang="en-GB" dirty="0" smtClean="0">
                <a:latin typeface="Calibri" charset="0"/>
              </a:rPr>
              <a:t>/EUDAT/introduction-to-metadata-57336324</a:t>
            </a:r>
          </a:p>
          <a:p>
            <a:pPr>
              <a:spcBef>
                <a:spcPct val="0"/>
              </a:spcBef>
            </a:pPr>
            <a:r>
              <a:rPr lang="en-GB" dirty="0" smtClean="0">
                <a:latin typeface="Calibri" charset="0"/>
              </a:rPr>
              <a:t>Time </a:t>
            </a:r>
            <a:r>
              <a:rPr lang="en-GB" dirty="0">
                <a:latin typeface="Calibri" charset="0"/>
              </a:rPr>
              <a:t>really matters when creating metadata – you should create metadata at the time of data creation as information is forgotten quickly. This also gives you an opportunity to do quality control early on.</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870262B3-E7EB-8349-94C4-DE21D1A70EB8}" type="slidenum">
              <a:rPr lang="en-US"/>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ct val="0"/>
              </a:spcBef>
              <a:spcAft>
                <a:spcPts val="0"/>
              </a:spcAft>
              <a:buClrTx/>
              <a:buSzTx/>
              <a:buFontTx/>
              <a:buNone/>
              <a:tabLst/>
              <a:defRPr/>
            </a:pPr>
            <a:r>
              <a:rPr lang="en-GB" dirty="0" smtClean="0">
                <a:latin typeface="Calibri" charset="0"/>
              </a:rPr>
              <a:t>Slide source: EUDAT: Introduction to metadata, version 1, December 2015, CC-BY EUDAT, http://</a:t>
            </a:r>
            <a:r>
              <a:rPr lang="en-GB" dirty="0" err="1" smtClean="0">
                <a:latin typeface="Calibri" charset="0"/>
              </a:rPr>
              <a:t>www.slideshare.net</a:t>
            </a:r>
            <a:r>
              <a:rPr lang="en-GB" dirty="0" smtClean="0">
                <a:latin typeface="Calibri" charset="0"/>
              </a:rPr>
              <a:t>/EUDAT/introduction-to-metadata-57336324</a:t>
            </a:r>
          </a:p>
          <a:p>
            <a:pPr>
              <a:spcBef>
                <a:spcPct val="0"/>
              </a:spcBef>
            </a:pPr>
            <a:r>
              <a:rPr lang="en-GB" dirty="0" smtClean="0">
                <a:latin typeface="Calibri" charset="0"/>
              </a:rPr>
              <a:t>Be </a:t>
            </a:r>
            <a:r>
              <a:rPr lang="en-GB" dirty="0">
                <a:latin typeface="Calibri" charset="0"/>
              </a:rPr>
              <a:t>comprehensive when writing your dataset title as this is how others will determine whether to look into your data further</a:t>
            </a:r>
            <a:r>
              <a:rPr lang="en-GB" dirty="0" smtClean="0">
                <a:latin typeface="Calibri" charset="0"/>
              </a:rPr>
              <a:t>.</a:t>
            </a:r>
            <a:endParaRPr lang="en-GB" dirty="0">
              <a:latin typeface="Calibri" charset="0"/>
            </a:endParaRPr>
          </a:p>
          <a:p>
            <a:pPr>
              <a:spcBef>
                <a:spcPct val="0"/>
              </a:spcBef>
            </a:pPr>
            <a:r>
              <a:rPr lang="en-GB" dirty="0">
                <a:latin typeface="Calibri" charset="0"/>
              </a:rPr>
              <a:t>A complete title should explain what the data relates to, a location, time period, subject and scale.</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727531E-9337-FC48-977F-772B8BB66C4E}" type="slidenum">
              <a:rPr lang="en-US"/>
              <a:pPr/>
              <a:t>39</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ct val="0"/>
              </a:spcBef>
              <a:spcAft>
                <a:spcPct val="50000"/>
              </a:spcAft>
              <a:buClrTx/>
              <a:buSzTx/>
              <a:buFontTx/>
              <a:buNone/>
              <a:tabLst/>
              <a:defRPr/>
            </a:pPr>
            <a:r>
              <a:rPr lang="en-GB" dirty="0" smtClean="0">
                <a:latin typeface="Calibri" charset="0"/>
              </a:rPr>
              <a:t>Slide source: EUDAT: Introduction to metadata, version 1, December 2015, CC-BY EUDAT, http://</a:t>
            </a:r>
            <a:r>
              <a:rPr lang="en-GB" dirty="0" err="1" smtClean="0">
                <a:latin typeface="Calibri" charset="0"/>
              </a:rPr>
              <a:t>www.slideshare.net</a:t>
            </a:r>
            <a:r>
              <a:rPr lang="en-GB" dirty="0" smtClean="0">
                <a:latin typeface="Calibri" charset="0"/>
              </a:rPr>
              <a:t>/EUDAT/introduction-to-metadata-57336324</a:t>
            </a:r>
          </a:p>
          <a:p>
            <a:pPr>
              <a:spcBef>
                <a:spcPct val="0"/>
              </a:spcBef>
              <a:spcAft>
                <a:spcPct val="50000"/>
              </a:spcAft>
            </a:pPr>
            <a:r>
              <a:rPr lang="en-US" dirty="0" smtClean="0">
                <a:latin typeface="Calibri" charset="0"/>
                <a:cs typeface="Times New Roman" charset="0"/>
              </a:rPr>
              <a:t>This </a:t>
            </a:r>
            <a:r>
              <a:rPr lang="en-US" dirty="0">
                <a:latin typeface="Calibri" charset="0"/>
                <a:cs typeface="Times New Roman" charset="0"/>
              </a:rPr>
              <a:t>example illustrates the importance of descriptive titles in metadata records. </a:t>
            </a:r>
          </a:p>
          <a:p>
            <a:pPr>
              <a:spcBef>
                <a:spcPct val="0"/>
              </a:spcBef>
              <a:spcAft>
                <a:spcPct val="50000"/>
              </a:spcAft>
            </a:pPr>
            <a:r>
              <a:rPr lang="en-US" dirty="0">
                <a:latin typeface="Calibri" charset="0"/>
                <a:cs typeface="Times New Roman" charset="0"/>
              </a:rPr>
              <a:t>The second title gives enough detail for a reader to discern whether they might like more information about your data. </a:t>
            </a:r>
          </a:p>
          <a:p>
            <a:pPr>
              <a:spcBef>
                <a:spcPct val="0"/>
              </a:spcBef>
            </a:pPr>
            <a:endParaRPr lang="en-US" dirty="0">
              <a:latin typeface="Calibri" charset="0"/>
              <a:cs typeface="Times New Roman" charset="0"/>
            </a:endParaRPr>
          </a:p>
          <a:p>
            <a:pPr>
              <a:spcBef>
                <a:spcPct val="0"/>
              </a:spcBef>
            </a:pPr>
            <a:endParaRPr lang="en-GB" dirty="0">
              <a:latin typeface="Calibri" charset="0"/>
              <a:cs typeface="Times New Roman" charset="0"/>
            </a:endParaRP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181632E8-F888-5845-9CEF-2F6A03FC3784}" type="slidenum">
              <a:rPr lang="en-US"/>
              <a:pPr/>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ct val="0"/>
              </a:spcBef>
              <a:spcAft>
                <a:spcPts val="0"/>
              </a:spcAft>
              <a:buClrTx/>
              <a:buSzTx/>
              <a:buFontTx/>
              <a:buNone/>
              <a:tabLst/>
              <a:defRPr/>
            </a:pPr>
            <a:r>
              <a:rPr lang="en-GB" dirty="0" smtClean="0">
                <a:latin typeface="Calibri" charset="0"/>
              </a:rPr>
              <a:t>Slide source: EUDAT: Introduction to metadata, version 1, December 2015, CC-BY EUDAT, http://</a:t>
            </a:r>
            <a:r>
              <a:rPr lang="en-GB" dirty="0" err="1" smtClean="0">
                <a:latin typeface="Calibri" charset="0"/>
              </a:rPr>
              <a:t>www.slideshare.net</a:t>
            </a:r>
            <a:r>
              <a:rPr lang="en-GB" dirty="0" smtClean="0">
                <a:latin typeface="Calibri" charset="0"/>
              </a:rPr>
              <a:t>/EUDAT/introduction-to-metadata-57336324</a:t>
            </a:r>
          </a:p>
          <a:p>
            <a:pPr>
              <a:spcBef>
                <a:spcPct val="0"/>
              </a:spcBef>
            </a:pPr>
            <a:r>
              <a:rPr lang="en-GB" dirty="0" smtClean="0">
                <a:latin typeface="Calibri" charset="0"/>
              </a:rPr>
              <a:t>When </a:t>
            </a:r>
            <a:r>
              <a:rPr lang="en-GB" dirty="0">
                <a:latin typeface="Calibri" charset="0"/>
              </a:rPr>
              <a:t>you are writing your metadata, remember that it will be read by machines as well as people</a:t>
            </a:r>
            <a:r>
              <a:rPr lang="en-GB" dirty="0" smtClean="0">
                <a:latin typeface="Calibri" charset="0"/>
              </a:rPr>
              <a:t>.</a:t>
            </a:r>
            <a:endParaRPr lang="en-GB" dirty="0">
              <a:latin typeface="Calibri" charset="0"/>
            </a:endParaRPr>
          </a:p>
          <a:p>
            <a:pPr>
              <a:spcBef>
                <a:spcPct val="0"/>
              </a:spcBef>
            </a:pPr>
            <a:r>
              <a:rPr lang="en-GB" dirty="0">
                <a:latin typeface="Calibri" charset="0"/>
              </a:rPr>
              <a:t>You should avoid using symbols that could be misinterpreted, and tabs/indents/breaks that may be stripped out. Using a text editor for copying data will ensure hidden characters and formatting are removed.</a:t>
            </a: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EBF557D8-6259-7046-8A6F-4CA3E9F6F766}" type="slidenum">
              <a:rPr lang="en-US"/>
              <a:pPr/>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42</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GBIF (2011). GBIF Metadata Profile – How-to Guide, (contributed by </a:t>
            </a:r>
            <a:r>
              <a:rPr lang="en-US" dirty="0" err="1" smtClean="0"/>
              <a:t>Ó</a:t>
            </a:r>
            <a:r>
              <a:rPr lang="en-US" dirty="0" smtClean="0"/>
              <a:t> Tuama, </a:t>
            </a:r>
            <a:r>
              <a:rPr lang="en-US" dirty="0" err="1" smtClean="0"/>
              <a:t>Eamonn</a:t>
            </a:r>
            <a:r>
              <a:rPr lang="en-US" dirty="0" smtClean="0"/>
              <a:t>, </a:t>
            </a:r>
            <a:r>
              <a:rPr lang="en-US" dirty="0" err="1" smtClean="0"/>
              <a:t>Braak</a:t>
            </a:r>
            <a:r>
              <a:rPr lang="en-US" dirty="0" smtClean="0"/>
              <a:t>, K. Remsen, D.), Copenhagen: Global Biodiversity Information Facility, 11 </a:t>
            </a:r>
            <a:r>
              <a:rPr lang="en-US" dirty="0" err="1" smtClean="0"/>
              <a:t>pp</a:t>
            </a:r>
            <a:r>
              <a:rPr lang="en-US" dirty="0" smtClean="0"/>
              <a:t>, accessible online at http://</a:t>
            </a:r>
            <a:r>
              <a:rPr lang="en-US" dirty="0" err="1" smtClean="0"/>
              <a:t>links.gbif.org</a:t>
            </a:r>
            <a:r>
              <a:rPr lang="en-US" dirty="0" smtClean="0"/>
              <a:t>/gbif_metadata_profile_howto_en_v1/,</a:t>
            </a:r>
            <a:r>
              <a:rPr lang="en-US" baseline="0" dirty="0" smtClean="0"/>
              <a:t> </a:t>
            </a:r>
            <a:r>
              <a:rPr lang="en-US" dirty="0" smtClean="0"/>
              <a:t>http://www.gbif.org/resources/2561</a:t>
            </a:r>
          </a:p>
          <a:p>
            <a:endParaRPr lang="en-US" dirty="0"/>
          </a:p>
        </p:txBody>
      </p:sp>
      <p:sp>
        <p:nvSpPr>
          <p:cNvPr id="4" name="Slide Number Placeholder 3"/>
          <p:cNvSpPr>
            <a:spLocks noGrp="1"/>
          </p:cNvSpPr>
          <p:nvPr>
            <p:ph type="sldNum" sz="quarter" idx="10"/>
          </p:nvPr>
        </p:nvSpPr>
        <p:spPr/>
        <p:txBody>
          <a:bodyPr/>
          <a:lstStyle/>
          <a:p>
            <a:fld id="{D210F011-38A0-9E4A-BAB2-32730077BCD1}" type="slidenum">
              <a:rPr lang="en-US" smtClean="0"/>
              <a:t>43</a:t>
            </a:fld>
            <a:endParaRPr lang="en-US"/>
          </a:p>
        </p:txBody>
      </p:sp>
    </p:spTree>
    <p:extLst>
      <p:ext uri="{BB962C8B-B14F-4D97-AF65-F5344CB8AC3E}">
        <p14:creationId xmlns:p14="http://schemas.microsoft.com/office/powerpoint/2010/main" val="1154627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1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524386" rtl="0" eaLnBrk="1" fontAlgn="auto" latinLnBrk="0" hangingPunct="1">
              <a:lnSpc>
                <a:spcPct val="100000"/>
              </a:lnSpc>
              <a:spcBef>
                <a:spcPts val="0"/>
              </a:spcBef>
              <a:spcAft>
                <a:spcPts val="0"/>
              </a:spcAft>
              <a:buClrTx/>
              <a:buSzTx/>
              <a:buFontTx/>
              <a:buNone/>
              <a:tabLst/>
              <a:defRPr/>
            </a:pPr>
            <a:r>
              <a:rPr lang="en-GB" b="1" dirty="0" smtClean="0">
                <a:latin typeface="Calibri" charset="0"/>
              </a:rPr>
              <a:t>Biodiversity Data Journal</a:t>
            </a:r>
            <a:r>
              <a:rPr lang="en-GB" dirty="0" smtClean="0">
                <a:latin typeface="Calibri" charset="0"/>
              </a:rPr>
              <a:t> </a:t>
            </a:r>
            <a:r>
              <a:rPr lang="en-GB" b="1" dirty="0" smtClean="0">
                <a:latin typeface="Calibri" charset="0"/>
              </a:rPr>
              <a:t>(BDJ)</a:t>
            </a:r>
            <a:r>
              <a:rPr lang="en-GB" dirty="0" smtClean="0">
                <a:latin typeface="Calibri" charset="0"/>
              </a:rPr>
              <a:t> is a community peer-reviewed, open-access, comprehensive online platform, designed to accelerate publishing, dissemination and sharing of biodiversity-related data of any kind. http://</a:t>
            </a:r>
            <a:r>
              <a:rPr lang="en-GB" dirty="0" err="1" smtClean="0">
                <a:latin typeface="Calibri" charset="0"/>
              </a:rPr>
              <a:t>www.pensoft.net</a:t>
            </a:r>
            <a:r>
              <a:rPr lang="en-GB" dirty="0" smtClean="0">
                <a:latin typeface="Calibri" charset="0"/>
              </a:rPr>
              <a:t>/journals/</a:t>
            </a:r>
            <a:r>
              <a:rPr lang="en-GB" dirty="0" err="1" smtClean="0">
                <a:latin typeface="Calibri" charset="0"/>
              </a:rPr>
              <a:t>bdj</a:t>
            </a:r>
            <a:r>
              <a:rPr lang="en-GB" dirty="0" smtClean="0">
                <a:latin typeface="Calibri" charset="0"/>
              </a:rPr>
              <a:t> </a:t>
            </a:r>
            <a:endParaRPr lang="en-US" dirty="0" smtClean="0">
              <a:latin typeface="Calibri" charset="0"/>
            </a:endParaRPr>
          </a:p>
          <a:p>
            <a:pPr eaLnBrk="1" hangingPunct="1"/>
            <a:endParaRPr lang="en-US" dirty="0" smtClean="0">
              <a:latin typeface="Calibri" charset="0"/>
            </a:endParaRPr>
          </a:p>
          <a:p>
            <a:pPr eaLnBrk="1" hangingPunct="1"/>
            <a:r>
              <a:rPr lang="en-US" dirty="0" smtClean="0">
                <a:latin typeface="Calibri" charset="0"/>
              </a:rPr>
              <a:t>Some examples:</a:t>
            </a:r>
          </a:p>
          <a:p>
            <a:pPr eaLnBrk="1" hangingPunct="1"/>
            <a:r>
              <a:rPr lang="en-US" dirty="0" smtClean="0">
                <a:latin typeface="Calibri" charset="0"/>
              </a:rPr>
              <a:t>* </a:t>
            </a:r>
            <a:r>
              <a:rPr lang="en-US" dirty="0" err="1" smtClean="0">
                <a:latin typeface="Calibri" charset="0"/>
              </a:rPr>
              <a:t>Narwade</a:t>
            </a:r>
            <a:r>
              <a:rPr lang="en-US" dirty="0" smtClean="0">
                <a:latin typeface="Calibri" charset="0"/>
              </a:rPr>
              <a:t>, S., </a:t>
            </a:r>
            <a:r>
              <a:rPr lang="en-US" dirty="0" err="1" smtClean="0">
                <a:latin typeface="Calibri" charset="0"/>
              </a:rPr>
              <a:t>Kalra</a:t>
            </a:r>
            <a:r>
              <a:rPr lang="en-US" dirty="0" smtClean="0">
                <a:latin typeface="Calibri" charset="0"/>
              </a:rPr>
              <a:t>, M., </a:t>
            </a:r>
            <a:r>
              <a:rPr lang="en-US" dirty="0" err="1" smtClean="0">
                <a:latin typeface="Calibri" charset="0"/>
              </a:rPr>
              <a:t>Jagdish</a:t>
            </a:r>
            <a:r>
              <a:rPr lang="en-US" dirty="0" smtClean="0">
                <a:latin typeface="Calibri" charset="0"/>
              </a:rPr>
              <a:t>, R., </a:t>
            </a:r>
            <a:r>
              <a:rPr lang="en-US" dirty="0" err="1" smtClean="0">
                <a:latin typeface="Calibri" charset="0"/>
              </a:rPr>
              <a:t>Varier</a:t>
            </a:r>
            <a:r>
              <a:rPr lang="en-US" dirty="0" smtClean="0">
                <a:latin typeface="Calibri" charset="0"/>
              </a:rPr>
              <a:t>, D., </a:t>
            </a:r>
            <a:r>
              <a:rPr lang="en-US" dirty="0" err="1" smtClean="0">
                <a:latin typeface="Calibri" charset="0"/>
              </a:rPr>
              <a:t>Satpute</a:t>
            </a:r>
            <a:r>
              <a:rPr lang="en-US" dirty="0" smtClean="0">
                <a:latin typeface="Calibri" charset="0"/>
              </a:rPr>
              <a:t>, S., Khan, N., </a:t>
            </a:r>
            <a:r>
              <a:rPr lang="en-US" dirty="0" err="1" smtClean="0">
                <a:latin typeface="Calibri" charset="0"/>
              </a:rPr>
              <a:t>Talukdar</a:t>
            </a:r>
            <a:r>
              <a:rPr lang="en-US" dirty="0" smtClean="0">
                <a:latin typeface="Calibri" charset="0"/>
              </a:rPr>
              <a:t>, G., et al. (2011). Literature based species occurrence data of birds of northeast India. </a:t>
            </a:r>
            <a:r>
              <a:rPr lang="en-US" i="1" dirty="0" smtClean="0">
                <a:latin typeface="Calibri" charset="0"/>
              </a:rPr>
              <a:t>ZooKeys</a:t>
            </a:r>
            <a:r>
              <a:rPr lang="en-US" dirty="0" smtClean="0">
                <a:latin typeface="Calibri" charset="0"/>
              </a:rPr>
              <a:t>, </a:t>
            </a:r>
            <a:r>
              <a:rPr lang="en-US" i="1" dirty="0" smtClean="0">
                <a:latin typeface="Calibri" charset="0"/>
              </a:rPr>
              <a:t>150</a:t>
            </a:r>
            <a:r>
              <a:rPr lang="en-US" dirty="0" smtClean="0">
                <a:latin typeface="Calibri" charset="0"/>
              </a:rPr>
              <a:t>: 407-417. Pensoft Publishers. DOI: </a:t>
            </a:r>
            <a:r>
              <a:rPr lang="en-US" dirty="0" smtClean="0">
                <a:latin typeface="Calibri" charset="0"/>
                <a:hlinkClick r:id="rId3"/>
              </a:rPr>
              <a:t>10.3897/zookeys.150.2002</a:t>
            </a:r>
            <a:endParaRPr lang="en-US" dirty="0" smtClean="0">
              <a:latin typeface="Calibri" charset="0"/>
            </a:endParaRPr>
          </a:p>
          <a:p>
            <a:pPr eaLnBrk="1" hangingPunct="1"/>
            <a:r>
              <a:rPr lang="en-US" dirty="0" smtClean="0">
                <a:latin typeface="Calibri" charset="0"/>
              </a:rPr>
              <a:t>* Jones, K. E., </a:t>
            </a:r>
            <a:r>
              <a:rPr lang="en-US" dirty="0" err="1" smtClean="0">
                <a:latin typeface="Calibri" charset="0"/>
              </a:rPr>
              <a:t>Bielby</a:t>
            </a:r>
            <a:r>
              <a:rPr lang="en-US" dirty="0" smtClean="0">
                <a:latin typeface="Calibri" charset="0"/>
              </a:rPr>
              <a:t>, J., </a:t>
            </a:r>
            <a:r>
              <a:rPr lang="en-US" dirty="0" err="1" smtClean="0">
                <a:latin typeface="Calibri" charset="0"/>
              </a:rPr>
              <a:t>Cardillo</a:t>
            </a:r>
            <a:r>
              <a:rPr lang="en-US" dirty="0" smtClean="0">
                <a:latin typeface="Calibri" charset="0"/>
              </a:rPr>
              <a:t>, M., Fritz, S. A., </a:t>
            </a:r>
            <a:r>
              <a:rPr lang="en-US" dirty="0" err="1" smtClean="0">
                <a:latin typeface="Calibri" charset="0"/>
              </a:rPr>
              <a:t>OʼDell</a:t>
            </a:r>
            <a:r>
              <a:rPr lang="en-US" dirty="0" smtClean="0">
                <a:latin typeface="Calibri" charset="0"/>
              </a:rPr>
              <a:t>, J., </a:t>
            </a:r>
            <a:r>
              <a:rPr lang="en-US" dirty="0" err="1" smtClean="0">
                <a:latin typeface="Calibri" charset="0"/>
              </a:rPr>
              <a:t>Orme</a:t>
            </a:r>
            <a:r>
              <a:rPr lang="en-US" dirty="0" smtClean="0">
                <a:latin typeface="Calibri" charset="0"/>
              </a:rPr>
              <a:t>, C. D. L., Safi, K., et al. (2009). </a:t>
            </a:r>
            <a:r>
              <a:rPr lang="en-US" dirty="0" err="1" smtClean="0">
                <a:latin typeface="Calibri" charset="0"/>
              </a:rPr>
              <a:t>PanTHERIA</a:t>
            </a:r>
            <a:r>
              <a:rPr lang="en-US" dirty="0" smtClean="0">
                <a:latin typeface="Calibri" charset="0"/>
              </a:rPr>
              <a:t>: a species-level database of life history, ecology, and geography of extant and recently extinct mammals. (W. K. Michener, Ed.) </a:t>
            </a:r>
            <a:r>
              <a:rPr lang="en-US" i="1" dirty="0" smtClean="0">
                <a:latin typeface="Calibri" charset="0"/>
              </a:rPr>
              <a:t>Ecology</a:t>
            </a:r>
            <a:r>
              <a:rPr lang="en-US" dirty="0" smtClean="0">
                <a:latin typeface="Calibri" charset="0"/>
              </a:rPr>
              <a:t>, </a:t>
            </a:r>
            <a:r>
              <a:rPr lang="en-US" i="1" dirty="0" smtClean="0">
                <a:latin typeface="Calibri" charset="0"/>
              </a:rPr>
              <a:t>90</a:t>
            </a:r>
            <a:r>
              <a:rPr lang="en-US" dirty="0" smtClean="0">
                <a:latin typeface="Calibri" charset="0"/>
              </a:rPr>
              <a:t>(9): 2648. Ecological Society of America. DOI: </a:t>
            </a:r>
            <a:r>
              <a:rPr lang="en-US" dirty="0" smtClean="0">
                <a:latin typeface="Calibri" charset="0"/>
                <a:hlinkClick r:id="rId4"/>
              </a:rPr>
              <a:t>10.1890/08-1494.1</a:t>
            </a:r>
            <a:endParaRPr lang="en-US" dirty="0" smtClean="0">
              <a:latin typeface="Calibri" charset="0"/>
            </a:endParaRPr>
          </a:p>
        </p:txBody>
      </p:sp>
      <p:sp>
        <p:nvSpPr>
          <p:cNvPr id="921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30F62F6-D865-3642-8CE4-9C1D444575B1}" type="slidenum">
              <a:rPr lang="en-US" sz="1200"/>
              <a:pPr eaLnBrk="1" hangingPunct="1"/>
              <a:t>44</a:t>
            </a:fld>
            <a:endParaRPr lang="en-US"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400" dirty="0" smtClean="0"/>
              <a:t>Slide source: Modified</a:t>
            </a:r>
            <a:r>
              <a:rPr lang="en-US" sz="1400" baseline="0" dirty="0" smtClean="0"/>
              <a:t> from </a:t>
            </a:r>
            <a:r>
              <a:rPr lang="en-US" sz="700" b="1" kern="1200" dirty="0" smtClean="0">
                <a:solidFill>
                  <a:schemeClr val="tx1"/>
                </a:solidFill>
                <a:latin typeface="+mn-lt"/>
                <a:ea typeface="+mn-ea"/>
                <a:cs typeface="+mn-cs"/>
              </a:rPr>
              <a:t>1B </a:t>
            </a:r>
            <a:r>
              <a:rPr lang="en-US" sz="700" kern="1200" dirty="0" smtClean="0">
                <a:solidFill>
                  <a:schemeClr val="tx1"/>
                </a:solidFill>
                <a:latin typeface="+mn-lt"/>
                <a:ea typeface="+mn-ea"/>
                <a:cs typeface="+mn-cs"/>
              </a:rPr>
              <a:t>Publishing Primary Biodiversity Data by </a:t>
            </a:r>
            <a:r>
              <a:rPr lang="en-US" sz="1400" dirty="0" smtClean="0">
                <a:ea typeface="+mn-ea"/>
              </a:rPr>
              <a:t>Alberto González-</a:t>
            </a:r>
            <a:r>
              <a:rPr lang="en-US" sz="1400" dirty="0" err="1" smtClean="0">
                <a:ea typeface="+mn-ea"/>
              </a:rPr>
              <a:t>Talaván</a:t>
            </a:r>
            <a:r>
              <a:rPr lang="en-US" sz="1400" baseline="30000" dirty="0" smtClean="0">
                <a:ea typeface="+mn-ea"/>
              </a:rPr>
              <a:t> </a:t>
            </a:r>
            <a:r>
              <a:rPr lang="en-US" sz="1400"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 http://www.gbif.org/resource/82197</a:t>
            </a:r>
            <a:endParaRPr lang="en-GB" sz="1200" dirty="0" smtClean="0"/>
          </a:p>
          <a:p>
            <a:r>
              <a:rPr lang="en-GB" sz="1200" dirty="0" smtClean="0"/>
              <a:t>In</a:t>
            </a:r>
            <a:r>
              <a:rPr lang="en-GB" sz="1200" baseline="0" dirty="0" smtClean="0"/>
              <a:t> the section talking about the metadata, you will notice that it can be produced as an RDF file. Those files can be submitted to different journals and </a:t>
            </a:r>
            <a:endParaRPr lang="en-GB" sz="1200" dirty="0" smtClean="0"/>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843E0C-7FAE-431A-A3F6-660C0A651BF6}" type="slidenum">
              <a:rPr lang="en-US" smtClean="0"/>
              <a:t>45</a:t>
            </a:fld>
            <a:endParaRPr lang="en-US"/>
          </a:p>
        </p:txBody>
      </p:sp>
    </p:spTree>
    <p:extLst>
      <p:ext uri="{BB962C8B-B14F-4D97-AF65-F5344CB8AC3E}">
        <p14:creationId xmlns:p14="http://schemas.microsoft.com/office/powerpoint/2010/main" val="27846054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46</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In</a:t>
            </a:r>
            <a:r>
              <a:rPr lang="en-GB" baseline="0" dirty="0" smtClean="0"/>
              <a:t> the section talking about the metadata, you will notice that it can be produced as an RDF file. Those files can be submitted to different journals and </a:t>
            </a:r>
          </a:p>
          <a:p>
            <a:pPr marL="0" marR="0" indent="0" algn="l" defTabSz="520596" rtl="0" eaLnBrk="1" fontAlgn="auto" latinLnBrk="0" hangingPunct="1">
              <a:lnSpc>
                <a:spcPct val="100000"/>
              </a:lnSpc>
              <a:spcBef>
                <a:spcPts val="0"/>
              </a:spcBef>
              <a:spcAft>
                <a:spcPts val="0"/>
              </a:spcAft>
              <a:buClrTx/>
              <a:buSzTx/>
              <a:buFontTx/>
              <a:buNone/>
              <a:tabLst/>
              <a:defRPr/>
            </a:pPr>
            <a:r>
              <a:rPr lang="en-US" sz="1600" dirty="0" smtClean="0"/>
              <a:t>Slide source: Modified</a:t>
            </a:r>
            <a:r>
              <a:rPr lang="en-US" sz="1600"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sz="1600" dirty="0" smtClean="0">
                <a:ea typeface="+mn-ea"/>
              </a:rPr>
              <a:t>Alberto González-Talaván</a:t>
            </a:r>
            <a:r>
              <a:rPr lang="en-US" sz="1600" baseline="30000" dirty="0" smtClean="0">
                <a:ea typeface="+mn-ea"/>
              </a:rPr>
              <a:t>1~</a:t>
            </a:r>
            <a:r>
              <a:rPr lang="en-US" sz="1600" baseline="0" dirty="0" smtClean="0">
                <a:ea typeface="+mn-ea"/>
              </a:rPr>
              <a:t> </a:t>
            </a:r>
            <a:r>
              <a:rPr lang="en-US" sz="1400" dirty="0" smtClean="0">
                <a:ea typeface="+mn-ea"/>
              </a:rPr>
              <a:t>Data Sharing, Data Standards, and Demystifying the IPT</a:t>
            </a:r>
            <a:r>
              <a:rPr lang="en-US" sz="1400" baseline="0" dirty="0" smtClean="0">
                <a:ea typeface="+mn-ea"/>
              </a:rPr>
              <a:t> ~ </a:t>
            </a:r>
            <a:r>
              <a:rPr lang="en-US" sz="1400" dirty="0" smtClean="0">
                <a:ea typeface="+mn-ea"/>
              </a:rPr>
              <a:t>Gainesville, FL, USA. 13 January 2015, http://www.gbif.org/resource/82197</a:t>
            </a:r>
            <a:endParaRPr lang="en-US" sz="1600" dirty="0" smtClean="0"/>
          </a:p>
          <a:p>
            <a:endParaRPr lang="en-GB" dirty="0"/>
          </a:p>
        </p:txBody>
      </p:sp>
      <p:sp>
        <p:nvSpPr>
          <p:cNvPr id="4" name="Slide Number Placeholder 3"/>
          <p:cNvSpPr>
            <a:spLocks noGrp="1"/>
          </p:cNvSpPr>
          <p:nvPr>
            <p:ph type="sldNum" sz="quarter" idx="10"/>
          </p:nvPr>
        </p:nvSpPr>
        <p:spPr/>
        <p:txBody>
          <a:bodyPr/>
          <a:lstStyle/>
          <a:p>
            <a:pPr>
              <a:defRPr/>
            </a:pPr>
            <a:fld id="{6BA7E11F-83AF-8E4C-954D-5AB1D905A63C}" type="slidenum">
              <a:rPr lang="en-US" smtClean="0"/>
              <a:pPr>
                <a:defRPr/>
              </a:pPr>
              <a:t>47</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sz="1200" b="0" i="0" kern="1200" dirty="0" smtClean="0">
                <a:solidFill>
                  <a:schemeClr val="tx1"/>
                </a:solidFill>
                <a:effectLst/>
                <a:latin typeface="+mn-lt"/>
                <a:ea typeface="+mn-ea"/>
                <a:cs typeface="+mn-cs"/>
              </a:rPr>
              <a:t>Many experimentally established "facts" don't seem to hold up to repeated investigation. </a:t>
            </a:r>
            <a:r>
              <a:rPr lang="en-GB" altLang="en-US" dirty="0" smtClean="0"/>
              <a:t>Several studies have shown alarming numbers of published papers that don’t stand up to scrutiny. </a:t>
            </a:r>
            <a:endParaRPr lang="en-US" altLang="en-US" dirty="0" smtClean="0"/>
          </a:p>
          <a:p>
            <a:pPr eaLnBrk="1" hangingPunct="1">
              <a:spcBef>
                <a:spcPct val="0"/>
              </a:spcBef>
            </a:pPr>
            <a:r>
              <a:rPr lang="en-GB" altLang="en-US" dirty="0" smtClean="0"/>
              <a:t>Over half of psychology studies fail reproducibility test (61/100) – Nosek et al, Science, 2015</a:t>
            </a:r>
            <a:endParaRPr lang="en-US" altLang="en-US" dirty="0" smtClean="0"/>
          </a:p>
          <a:p>
            <a:pPr eaLnBrk="1" hangingPunct="1">
              <a:spcBef>
                <a:spcPct val="0"/>
              </a:spcBef>
            </a:pPr>
            <a:r>
              <a:rPr lang="en-US" altLang="en-US" dirty="0" smtClean="0"/>
              <a:t>Causes</a:t>
            </a:r>
            <a:r>
              <a:rPr lang="en-US" altLang="en-US" baseline="0" dirty="0" smtClean="0"/>
              <a:t> of </a:t>
            </a:r>
            <a:r>
              <a:rPr lang="en-GB" sz="1200" b="0" i="0" kern="1200" dirty="0" smtClean="0">
                <a:solidFill>
                  <a:schemeClr val="tx1"/>
                </a:solidFill>
                <a:effectLst/>
                <a:latin typeface="+mn-lt"/>
                <a:ea typeface="+mn-ea"/>
                <a:cs typeface="+mn-cs"/>
              </a:rPr>
              <a:t>reproducibility not well understood – but can say</a:t>
            </a:r>
            <a:r>
              <a:rPr lang="en-GB" sz="1200" b="0" i="0" kern="1200" baseline="0" dirty="0" smtClean="0">
                <a:solidFill>
                  <a:schemeClr val="tx1"/>
                </a:solidFill>
                <a:effectLst/>
                <a:latin typeface="+mn-lt"/>
                <a:ea typeface="+mn-ea"/>
                <a:cs typeface="+mn-cs"/>
              </a:rPr>
              <a:t> that it is obvious that where the original data is available, accountability is increased – able to review where questions arise.</a:t>
            </a:r>
          </a:p>
          <a:p>
            <a:pPr eaLnBrk="1" hangingPunct="1">
              <a:spcBef>
                <a:spcPct val="0"/>
              </a:spcBef>
            </a:pPr>
            <a:endParaRPr lang="en-GB" altLang="en-US" dirty="0" smtClean="0"/>
          </a:p>
        </p:txBody>
      </p:sp>
      <p:sp>
        <p:nvSpPr>
          <p:cNvPr id="553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D9ECDD6-BEB5-4AC6-A7D0-4F5BB772701E}" type="slidenum">
              <a:rPr lang="en-US" altLang="en-US" smtClean="0"/>
              <a:pPr fontAlgn="base">
                <a:spcBef>
                  <a:spcPct val="0"/>
                </a:spcBef>
                <a:spcAft>
                  <a:spcPct val="0"/>
                </a:spcAft>
                <a:defRPr/>
              </a:pPr>
              <a:t>48</a:t>
            </a:fld>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1006475" y="685800"/>
            <a:ext cx="4845050" cy="3429000"/>
          </a:xfrm>
          <a:ln/>
        </p:spPr>
      </p:sp>
      <p:sp>
        <p:nvSpPr>
          <p:cNvPr id="48131" name="Notes Placeholder 2"/>
          <p:cNvSpPr>
            <a:spLocks noGrp="1"/>
          </p:cNvSpPr>
          <p:nvPr>
            <p:ph type="body" idx="1"/>
          </p:nvPr>
        </p:nvSpPr>
        <p:spPr>
          <a:noFill/>
          <a:ln/>
        </p:spPr>
        <p:txBody>
          <a:bodyPr/>
          <a:lstStyle/>
          <a:p>
            <a:r>
              <a:rPr lang="en-GB" dirty="0" smtClean="0"/>
              <a:t>There are lots of reasons to manage research data. Ultimately though, it’s to make your research easier. If data are properly documented and</a:t>
            </a:r>
            <a:r>
              <a:rPr lang="en-GB" baseline="0" dirty="0" smtClean="0"/>
              <a:t> organised, you can stop yourself drowning in irrelevant stuff and find the data when you need it – for example to validate findings. By managing your data you can also more easily share it with others to get more credit and impact. You may also be required to explain how you will manage your data by your funder or university.</a:t>
            </a:r>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Well-managed data opens up opportunities for</a:t>
            </a:r>
            <a:r>
              <a:rPr lang="en-GB" baseline="0" dirty="0" smtClean="0"/>
              <a:t> </a:t>
            </a:r>
            <a:r>
              <a:rPr lang="en-GB" dirty="0" smtClean="0"/>
              <a:t>re-use, integration and new science</a:t>
            </a:r>
          </a:p>
          <a:p>
            <a:endParaRPr lang="en-GB" dirty="0" smtClean="0"/>
          </a:p>
        </p:txBody>
      </p:sp>
      <p:sp>
        <p:nvSpPr>
          <p:cNvPr id="48132" name="Slide Number Placeholder 3"/>
          <p:cNvSpPr>
            <a:spLocks noGrp="1"/>
          </p:cNvSpPr>
          <p:nvPr>
            <p:ph type="sldNum" sz="quarter" idx="5"/>
          </p:nvPr>
        </p:nvSpPr>
        <p:spPr>
          <a:noFill/>
        </p:spPr>
        <p:txBody>
          <a:bodyPr/>
          <a:lstStyle/>
          <a:p>
            <a:fld id="{482855B4-CA49-4E07-8BFA-61DBCC885A92}" type="slidenum">
              <a:rPr lang="en-GB" smtClean="0"/>
              <a:pPr/>
              <a:t>49</a:t>
            </a:fld>
            <a:endParaRPr lang="en-GB"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4A135094-64D1-F647-9BB8-82B15787932B}" type="slidenum">
              <a:rPr lang="en-US" smtClean="0"/>
              <a:pPr/>
              <a:t>50</a:t>
            </a:fld>
            <a:endParaRPr lang="en-US"/>
          </a:p>
        </p:txBody>
      </p:sp>
    </p:spTree>
    <p:extLst>
      <p:ext uri="{BB962C8B-B14F-4D97-AF65-F5344CB8AC3E}">
        <p14:creationId xmlns:p14="http://schemas.microsoft.com/office/powerpoint/2010/main" val="34523804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sz="1200" dirty="0" smtClean="0"/>
              <a:t>Slide source: OpenAIRE</a:t>
            </a:r>
            <a:r>
              <a:rPr lang="en-GB" sz="1200" baseline="0" dirty="0" smtClean="0"/>
              <a:t> &amp; </a:t>
            </a:r>
            <a:r>
              <a:rPr lang="en-GB" sz="1200" dirty="0" smtClean="0"/>
              <a:t>EUDAT, Research data management, CC-BY-4.0 Tony Ross-</a:t>
            </a:r>
            <a:r>
              <a:rPr lang="en-GB" sz="1200" dirty="0" err="1" smtClean="0"/>
              <a:t>Hellauer</a:t>
            </a:r>
            <a:r>
              <a:rPr lang="en-GB" sz="1200" dirty="0" smtClean="0"/>
              <a:t> (OpenAIRE) and Sarah Jones (EUDAT), http://</a:t>
            </a:r>
            <a:r>
              <a:rPr lang="en-GB" sz="1200" dirty="0" err="1" smtClean="0"/>
              <a:t>www.slideshare.net</a:t>
            </a:r>
            <a:r>
              <a:rPr lang="en-GB" sz="1200" dirty="0" smtClean="0"/>
              <a:t>/EUDAT/research-data-management-introduction-</a:t>
            </a:r>
            <a:r>
              <a:rPr lang="en-GB" sz="1200" dirty="0" err="1" smtClean="0"/>
              <a:t>eudatopen</a:t>
            </a:r>
            <a:r>
              <a:rPr lang="en-GB" sz="1200" dirty="0" smtClean="0"/>
              <a:t>-</a:t>
            </a:r>
            <a:r>
              <a:rPr lang="en-GB" sz="1200" dirty="0" err="1" smtClean="0"/>
              <a:t>aire</a:t>
            </a:r>
            <a:r>
              <a:rPr lang="en-GB" sz="1200" dirty="0" smtClean="0"/>
              <a:t>-webinar</a:t>
            </a:r>
          </a:p>
          <a:p>
            <a:r>
              <a:rPr lang="en-US" sz="1200" kern="1200" dirty="0" smtClean="0">
                <a:solidFill>
                  <a:schemeClr val="tx1"/>
                </a:solidFill>
                <a:effectLst/>
                <a:latin typeface="+mn-lt"/>
                <a:ea typeface="ＭＳ Ｐゴシック" charset="-128"/>
                <a:cs typeface="ＭＳ Ｐゴシック" charset="-128"/>
              </a:rPr>
              <a:t>Each of these issues can, in great part, be addressed by providing rich data documentation known as ‘metadata’.</a:t>
            </a:r>
          </a:p>
          <a:p>
            <a:pPr marL="0" marR="0" lvl="1" indent="0" algn="l" defTabSz="457200" rtl="0" eaLnBrk="1" fontAlgn="base" latinLnBrk="0" hangingPunct="1">
              <a:lnSpc>
                <a:spcPct val="100000"/>
              </a:lnSpc>
              <a:spcBef>
                <a:spcPct val="0"/>
              </a:spcBef>
              <a:spcAft>
                <a:spcPct val="0"/>
              </a:spcAft>
              <a:buClrTx/>
              <a:buSzTx/>
              <a:buFontTx/>
              <a:buNone/>
              <a:tabLst/>
              <a:defRPr/>
            </a:pPr>
            <a:endParaRPr lang="en-US" dirty="0" smtClean="0"/>
          </a:p>
          <a:p>
            <a:pPr eaLnBrk="1" hangingPunct="1">
              <a:spcBef>
                <a:spcPct val="0"/>
              </a:spcBef>
            </a:pPr>
            <a:endParaRPr lang="en-US" sz="1200" kern="1200" dirty="0" smtClean="0">
              <a:solidFill>
                <a:schemeClr val="tx1"/>
              </a:solidFill>
              <a:effectLst/>
              <a:latin typeface="+mn-lt"/>
              <a:ea typeface="ＭＳ Ｐゴシック" charset="-128"/>
              <a:cs typeface="ＭＳ Ｐゴシック" charset="-128"/>
            </a:endParaRPr>
          </a:p>
          <a:p>
            <a:pPr eaLnBrk="1" hangingPunct="1">
              <a:spcBef>
                <a:spcPct val="0"/>
              </a:spcBef>
            </a:pPr>
            <a:endParaRPr lang="en-US" dirty="0" smtClean="0">
              <a:ea typeface="ＭＳ Ｐゴシック" pitchFamily="34" charset="-128"/>
            </a:endParaRPr>
          </a:p>
          <a:p>
            <a:pPr eaLnBrk="1" hangingPunct="1">
              <a:spcBef>
                <a:spcPct val="0"/>
              </a:spcBef>
            </a:pPr>
            <a:endParaRPr lang="en-US" u="sng" dirty="0" smtClean="0">
              <a:solidFill>
                <a:schemeClr val="accent1"/>
              </a:solidFill>
              <a:ea typeface="ＭＳ Ｐゴシック"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45B0BCA6-33EC-4A59-BBEF-53B91F0D0FEB}" type="slidenum">
              <a:rPr lang="en-US" smtClean="0">
                <a:latin typeface="Calibri" pitchFamily="34" charset="0"/>
                <a:ea typeface="ＭＳ Ｐゴシック" pitchFamily="34" charset="-128"/>
              </a:rPr>
              <a:pPr eaLnBrk="1" hangingPunct="1"/>
              <a:t>51</a:t>
            </a:fld>
            <a:endParaRPr lang="en-US" smtClean="0">
              <a:latin typeface="Calibri" pitchFamily="34" charset="0"/>
              <a:ea typeface="ＭＳ Ｐゴシック" pitchFamily="34"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137160" rtl="0" eaLnBrk="1" fontAlgn="auto" latinLnBrk="0" hangingPunct="1">
              <a:lnSpc>
                <a:spcPct val="100000"/>
              </a:lnSpc>
              <a:spcBef>
                <a:spcPct val="0"/>
              </a:spcBef>
              <a:spcAft>
                <a:spcPts val="0"/>
              </a:spcAft>
              <a:buClrTx/>
              <a:buSzTx/>
              <a:buFontTx/>
              <a:buNone/>
              <a:tabLst/>
              <a:defRPr/>
            </a:pPr>
            <a:r>
              <a:rPr lang="en-GB" sz="1200" dirty="0" smtClean="0"/>
              <a:t>Slide source: OpenAIRE</a:t>
            </a:r>
            <a:r>
              <a:rPr lang="en-GB" sz="1200" baseline="0" dirty="0" smtClean="0"/>
              <a:t> &amp; </a:t>
            </a:r>
            <a:r>
              <a:rPr lang="en-GB" sz="1200" dirty="0" smtClean="0"/>
              <a:t>EUDAT, Research data management, CC-BY-4.0 Tony Ross-</a:t>
            </a:r>
            <a:r>
              <a:rPr lang="en-GB" sz="1200" dirty="0" err="1" smtClean="0"/>
              <a:t>Hellauer</a:t>
            </a:r>
            <a:r>
              <a:rPr lang="en-GB" sz="1200" dirty="0" smtClean="0"/>
              <a:t> (OpenAIRE) and Sarah Jones (EUDAT), http://</a:t>
            </a:r>
            <a:r>
              <a:rPr lang="en-GB" sz="1200" dirty="0" err="1" smtClean="0"/>
              <a:t>www.slideshare.net</a:t>
            </a:r>
            <a:r>
              <a:rPr lang="en-GB" sz="1200" dirty="0" smtClean="0"/>
              <a:t>/EUDAT/research-data-management-introduction-</a:t>
            </a:r>
            <a:r>
              <a:rPr lang="en-GB" sz="1200" dirty="0" err="1" smtClean="0"/>
              <a:t>eudatopen</a:t>
            </a:r>
            <a:r>
              <a:rPr lang="en-GB" sz="1200" dirty="0" smtClean="0"/>
              <a:t>-</a:t>
            </a:r>
            <a:r>
              <a:rPr lang="en-GB" sz="1200" dirty="0" err="1" smtClean="0"/>
              <a:t>aire</a:t>
            </a:r>
            <a:r>
              <a:rPr lang="en-GB" sz="1200" dirty="0" smtClean="0"/>
              <a:t>-webinar</a:t>
            </a:r>
          </a:p>
          <a:p>
            <a:pPr defTabSz="137160" eaLnBrk="1" hangingPunct="1">
              <a:spcBef>
                <a:spcPct val="0"/>
              </a:spcBef>
            </a:pPr>
            <a:r>
              <a:rPr lang="en-US" sz="1200" kern="1200" dirty="0" smtClean="0">
                <a:solidFill>
                  <a:schemeClr val="tx1"/>
                </a:solidFill>
                <a:effectLst/>
                <a:latin typeface="+mn-lt"/>
                <a:ea typeface="ＭＳ Ｐゴシック" charset="-128"/>
                <a:cs typeface="ＭＳ Ｐゴシック" charset="-128"/>
              </a:rPr>
              <a:t>By providing metadata, the research scientist establishes the purpose, methods, sources and parameters of the data. As such, data users are given the information necessary to appropriately apply, protect and cite the data. If the metadata contains information about proprietary data processing or analysis techniques, the competitive advantage can be maintained by creating a second, more generalized, metadata record for public distribution.</a:t>
            </a:r>
            <a:endParaRPr lang="en-US" baseline="0" dirty="0" smtClean="0">
              <a:ea typeface="ＭＳ Ｐゴシック" pitchFamily="34" charset="-128"/>
            </a:endParaRPr>
          </a:p>
          <a:p>
            <a:pPr marL="171450" lvl="0" indent="-171450" defTabSz="137160" eaLnBrk="1" hangingPunct="1">
              <a:spcBef>
                <a:spcPct val="0"/>
              </a:spcBef>
              <a:buFont typeface="Arial" pitchFamily="34" charset="0"/>
              <a:buChar char="•"/>
            </a:pPr>
            <a:endParaRPr lang="en-US" baseline="0" dirty="0" smtClean="0">
              <a:ea typeface="ＭＳ Ｐゴシック" pitchFamily="34" charset="-128"/>
            </a:endParaRPr>
          </a:p>
          <a:p>
            <a:pPr marL="171450" indent="-171450" eaLnBrk="1" hangingPunct="1">
              <a:spcBef>
                <a:spcPct val="0"/>
              </a:spcBef>
              <a:buFont typeface="Arial" pitchFamily="34" charset="0"/>
              <a:buChar char="•"/>
            </a:pPr>
            <a:endParaRPr lang="en-US" dirty="0" smtClean="0">
              <a:ea typeface="ＭＳ Ｐゴシック"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fld id="{45B0BCA6-33EC-4A59-BBEF-53B91F0D0FEB}" type="slidenum">
              <a:rPr lang="en-US" smtClean="0">
                <a:latin typeface="Calibri" pitchFamily="34" charset="0"/>
                <a:ea typeface="ＭＳ Ｐゴシック" pitchFamily="34" charset="-128"/>
              </a:rPr>
              <a:pPr eaLnBrk="1" hangingPunct="1"/>
              <a:t>52</a:t>
            </a:fld>
            <a:endParaRPr lang="en-US" smtClean="0">
              <a:latin typeface="Calibri" pitchFamily="34" charset="0"/>
              <a:ea typeface="ＭＳ Ｐゴシック"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r>
              <a:rPr lang="en-GB" dirty="0" smtClean="0"/>
              <a:t>To make your data shareable, you should create robust metadata and seek a second a second opinion on this to ensure</a:t>
            </a:r>
            <a:r>
              <a:rPr lang="en-GB" baseline="0" dirty="0" smtClean="0"/>
              <a:t> it’s understandable to others. Also include reference information so others can find your data and give you credit. The metadata should be published online and packaged up with your data to deposit in repositories.</a:t>
            </a:r>
            <a:endParaRPr lang="en-GB" dirty="0"/>
          </a:p>
        </p:txBody>
      </p:sp>
      <p:sp>
        <p:nvSpPr>
          <p:cNvPr id="4" name="Slide Number Placeholder 3"/>
          <p:cNvSpPr>
            <a:spLocks noGrp="1"/>
          </p:cNvSpPr>
          <p:nvPr>
            <p:ph type="sldNum" sz="quarter" idx="10"/>
          </p:nvPr>
        </p:nvSpPr>
        <p:spPr/>
        <p:txBody>
          <a:bodyPr/>
          <a:lstStyle/>
          <a:p>
            <a:fld id="{4A135094-64D1-F647-9BB8-82B15787932B}" type="slidenum">
              <a:rPr lang="en-US" smtClean="0"/>
              <a:pPr/>
              <a:t>53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pPr eaLnBrk="1"/>
            <a:r>
              <a:rPr lang="en-GB" altLang="en-US" dirty="0" smtClean="0">
                <a:latin typeface="Calibri" pitchFamily="34" charset="0"/>
              </a:rPr>
              <a:t>Guidance from the DCC can also help researchers to understand data licensing. This guide outlines the pros and cons of each approach e.g. the limitations of some CC options</a:t>
            </a:r>
          </a:p>
          <a:p>
            <a:pPr eaLnBrk="1"/>
            <a:r>
              <a:rPr lang="en-GB" altLang="en-US" dirty="0" smtClean="0">
                <a:latin typeface="Calibri" pitchFamily="34" charset="0"/>
              </a:rPr>
              <a:t>The OA guidelines under Horizon 2020 point to CC-0 or CC-BY as </a:t>
            </a:r>
            <a:r>
              <a:rPr lang="en-GB" altLang="en-US" baseline="0" dirty="0" smtClean="0">
                <a:latin typeface="Calibri" pitchFamily="34" charset="0"/>
              </a:rPr>
              <a:t>a straightforward and effective way to make it possible for others to mine, exploit and reproduce the data. See p11 at: http://ec.europa.eu/research/participants/data/ref/h2020/grants_manual/hi/oa_pilot/h2020-hi-oa-pilot-guide_en.pdf</a:t>
            </a:r>
            <a:endParaRPr lang="en-GB" altLang="en-US" dirty="0" smtClean="0">
              <a:latin typeface="Calibri" pitchFamily="34" charset="0"/>
            </a:endParaRPr>
          </a:p>
        </p:txBody>
      </p:sp>
      <p:sp>
        <p:nvSpPr>
          <p:cNvPr id="50180" name="Slide Number Placeholder 3"/>
          <p:cNvSpPr txBox="1">
            <a:spLocks noChangeArrowheads="1"/>
          </p:cNvSpPr>
          <p:nvPr/>
        </p:nvSpPr>
        <p:spPr bwMode="auto">
          <a:xfrm>
            <a:off x="3884463" y="8685878"/>
            <a:ext cx="2972004" cy="456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gn="r"/>
            <a:fld id="{94B736B4-059E-4333-89B9-02C7F676C6C2}" type="slidenum">
              <a:rPr lang="en-GB" altLang="en-US" sz="1200">
                <a:solidFill>
                  <a:srgbClr val="000000"/>
                </a:solidFill>
              </a:rPr>
              <a:pPr algn="r"/>
              <a:t>54</a:t>
            </a:fld>
            <a:endParaRPr lang="en-GB" altLang="en-US" sz="1200" dirty="0">
              <a:solidFill>
                <a:srgbClr val="000000"/>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txBox="1">
            <a:spLocks noGrp="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http://www.gbif.org/terms/licences</a:t>
            </a:r>
          </a:p>
          <a:p>
            <a:pPr marL="0" marR="0" indent="0" algn="l" defTabSz="520596" rtl="0" eaLnBrk="1" fontAlgn="auto" latinLnBrk="0" hangingPunct="1">
              <a:lnSpc>
                <a:spcPct val="100000"/>
              </a:lnSpc>
              <a:spcBef>
                <a:spcPts val="0"/>
              </a:spcBef>
              <a:spcAft>
                <a:spcPts val="0"/>
              </a:spcAft>
              <a:buClrTx/>
              <a:buSzTx/>
              <a:buFontTx/>
              <a:buNone/>
              <a:tabLst/>
              <a:defRPr/>
            </a:pPr>
            <a:r>
              <a:rPr lang="en-GB" altLang="en-US" dirty="0" smtClean="0">
                <a:latin typeface="Calibri" pitchFamily="34" charset="0"/>
              </a:rPr>
              <a:t>https://</a:t>
            </a:r>
            <a:r>
              <a:rPr lang="en-GB" altLang="en-US" dirty="0" err="1" smtClean="0">
                <a:latin typeface="Calibri" pitchFamily="34" charset="0"/>
              </a:rPr>
              <a:t>en.wikipedia.org</a:t>
            </a:r>
            <a:r>
              <a:rPr lang="en-GB" altLang="en-US" dirty="0" smtClean="0">
                <a:latin typeface="Calibri" pitchFamily="34" charset="0"/>
              </a:rPr>
              <a:t>/wiki/</a:t>
            </a:r>
            <a:r>
              <a:rPr lang="en-GB" altLang="en-US" dirty="0" err="1" smtClean="0">
                <a:latin typeface="Calibri" pitchFamily="34" charset="0"/>
              </a:rPr>
              <a:t>Creative_Commons_license</a:t>
            </a:r>
            <a:endParaRPr lang="en-GB" altLang="en-US" dirty="0" smtClean="0">
              <a:latin typeface="Calibri" pitchFamily="34" charset="0"/>
            </a:endParaRPr>
          </a:p>
          <a:p>
            <a:pPr marL="0" marR="0" indent="0" algn="l" defTabSz="520596" rtl="0" eaLnBrk="1" fontAlgn="auto" latinLnBrk="0" hangingPunct="1">
              <a:lnSpc>
                <a:spcPct val="100000"/>
              </a:lnSpc>
              <a:spcBef>
                <a:spcPts val="0"/>
              </a:spcBef>
              <a:spcAft>
                <a:spcPts val="0"/>
              </a:spcAft>
              <a:buClrTx/>
              <a:buSzTx/>
              <a:buFontTx/>
              <a:buNone/>
              <a:tabLst/>
              <a:defRPr/>
            </a:pPr>
            <a:r>
              <a:rPr lang="en-GB" altLang="en-US" dirty="0" smtClean="0">
                <a:latin typeface="Calibri" pitchFamily="34" charset="0"/>
              </a:rPr>
              <a:t>https://</a:t>
            </a:r>
            <a:r>
              <a:rPr lang="en-GB" altLang="en-US" dirty="0" err="1" smtClean="0">
                <a:latin typeface="Calibri" pitchFamily="34" charset="0"/>
              </a:rPr>
              <a:t>en.wikipedia.org</a:t>
            </a:r>
            <a:r>
              <a:rPr lang="en-GB" altLang="en-US" dirty="0" smtClean="0">
                <a:latin typeface="Calibri" pitchFamily="34" charset="0"/>
              </a:rPr>
              <a:t>/wiki/CC0</a:t>
            </a:r>
          </a:p>
          <a:p>
            <a:pPr marL="0" marR="0" indent="0" algn="l" defTabSz="520596" rtl="0" eaLnBrk="1" fontAlgn="auto" latinLnBrk="0" hangingPunct="1">
              <a:lnSpc>
                <a:spcPct val="100000"/>
              </a:lnSpc>
              <a:spcBef>
                <a:spcPts val="0"/>
              </a:spcBef>
              <a:spcAft>
                <a:spcPts val="0"/>
              </a:spcAft>
              <a:buClrTx/>
              <a:buSzTx/>
              <a:buFontTx/>
              <a:buNone/>
              <a:tabLst/>
              <a:defRPr/>
            </a:pPr>
            <a:r>
              <a:rPr lang="en-GB" altLang="en-US" dirty="0" smtClean="0">
                <a:latin typeface="Calibri" pitchFamily="34" charset="0"/>
              </a:rPr>
              <a:t>https://</a:t>
            </a:r>
            <a:r>
              <a:rPr lang="en-GB" altLang="en-US" dirty="0" err="1" smtClean="0">
                <a:latin typeface="Calibri" pitchFamily="34" charset="0"/>
              </a:rPr>
              <a:t>en.wikipedia.org</a:t>
            </a:r>
            <a:r>
              <a:rPr lang="en-GB" altLang="en-US" dirty="0" smtClean="0">
                <a:latin typeface="Calibri" pitchFamily="34" charset="0"/>
              </a:rPr>
              <a:t>/wiki/CC_BY</a:t>
            </a:r>
          </a:p>
          <a:p>
            <a:pPr marL="0" marR="0" indent="0" algn="l" defTabSz="520596" rtl="0" eaLnBrk="1" fontAlgn="auto" latinLnBrk="0" hangingPunct="1">
              <a:lnSpc>
                <a:spcPct val="100000"/>
              </a:lnSpc>
              <a:spcBef>
                <a:spcPts val="0"/>
              </a:spcBef>
              <a:spcAft>
                <a:spcPts val="0"/>
              </a:spcAft>
              <a:buClrTx/>
              <a:buSzTx/>
              <a:buFontTx/>
              <a:buNone/>
              <a:tabLst/>
              <a:defRPr/>
            </a:pPr>
            <a:r>
              <a:rPr lang="en-GB" altLang="en-US" dirty="0" smtClean="0">
                <a:latin typeface="Calibri" pitchFamily="34" charset="0"/>
              </a:rPr>
              <a:t>https://</a:t>
            </a:r>
            <a:r>
              <a:rPr lang="en-GB" altLang="en-US" dirty="0" err="1" smtClean="0">
                <a:latin typeface="Calibri" pitchFamily="34" charset="0"/>
              </a:rPr>
              <a:t>en.wikipedia.org</a:t>
            </a:r>
            <a:r>
              <a:rPr lang="en-GB" altLang="en-US" dirty="0" smtClean="0">
                <a:latin typeface="Calibri" pitchFamily="34" charset="0"/>
              </a:rPr>
              <a:t>/wiki/Non-commercial</a:t>
            </a:r>
          </a:p>
        </p:txBody>
      </p:sp>
      <p:sp>
        <p:nvSpPr>
          <p:cNvPr id="50180" name="Slide Number Placeholder 3"/>
          <p:cNvSpPr txBox="1">
            <a:spLocks noChangeArrowheads="1"/>
          </p:cNvSpPr>
          <p:nvPr/>
        </p:nvSpPr>
        <p:spPr bwMode="auto">
          <a:xfrm>
            <a:off x="3884463" y="8685878"/>
            <a:ext cx="2972004" cy="456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gn="r"/>
            <a:fld id="{94B736B4-059E-4333-89B9-02C7F676C6C2}" type="slidenum">
              <a:rPr lang="en-GB" altLang="en-US" sz="1200">
                <a:solidFill>
                  <a:srgbClr val="000000"/>
                </a:solidFill>
              </a:rPr>
              <a:pPr algn="r"/>
              <a:t>55</a:t>
            </a:fld>
            <a:endParaRPr lang="en-GB" altLang="en-US" sz="1200" dirty="0">
              <a:solidFill>
                <a:srgbClr val="000000"/>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r>
              <a:rPr lang="en-GB" dirty="0" smtClean="0"/>
              <a:t>It might not be possible to preserve</a:t>
            </a:r>
            <a:r>
              <a:rPr lang="en-GB" baseline="0" dirty="0" smtClean="0"/>
              <a:t> and share all your data, so you may need to make a selection. Some factor to consider could be what has to be kept, for example for legal reasons or to evidence findings, what is potentially useful to others or can’t be recreated. You may also be under obligation to destroy certain data due to consent agreements or commercial non-disclosure restrictions.</a:t>
            </a:r>
          </a:p>
          <a:p>
            <a:r>
              <a:rPr lang="en-GB" baseline="0" dirty="0" smtClean="0"/>
              <a:t>The Digital Curation Centre has guidance on how to select what data to keep.</a:t>
            </a:r>
            <a:endParaRPr lang="en-GB" dirty="0"/>
          </a:p>
        </p:txBody>
      </p:sp>
      <p:sp>
        <p:nvSpPr>
          <p:cNvPr id="4" name="Slide Number Placeholder 3"/>
          <p:cNvSpPr>
            <a:spLocks noGrp="1"/>
          </p:cNvSpPr>
          <p:nvPr>
            <p:ph type="sldNum" sz="quarter" idx="10"/>
          </p:nvPr>
        </p:nvSpPr>
        <p:spPr/>
        <p:txBody>
          <a:bodyPr/>
          <a:lstStyle/>
          <a:p>
            <a:fld id="{4A135094-64D1-F647-9BB8-82B15787932B}" type="slidenum">
              <a:rPr lang="en-US" smtClean="0"/>
              <a:pPr/>
              <a:t>56</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58</a:t>
            </a:fld>
            <a:endParaRPr lang="en-US"/>
          </a:p>
        </p:txBody>
      </p:sp>
    </p:spTree>
    <p:extLst>
      <p:ext uri="{BB962C8B-B14F-4D97-AF65-F5344CB8AC3E}">
        <p14:creationId xmlns:p14="http://schemas.microsoft.com/office/powerpoint/2010/main" val="2271275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15024" y="6974628"/>
            <a:ext cx="972486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63"/>
            <a:ext cx="9413796" cy="357136"/>
          </a:xfrm>
        </p:spPr>
        <p:txBody>
          <a:bodyPr lIns="0">
            <a:normAutofit/>
          </a:bodyPr>
          <a:lstStyle>
            <a:lvl1pPr marL="0" indent="0" algn="r">
              <a:buNone/>
              <a:defRPr sz="1000" b="0" cap="all" baseline="0">
                <a:solidFill>
                  <a:schemeClr val="tx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Location / date / NOTES / CAPTIONS / SOURCES</a:t>
            </a:r>
            <a:endParaRPr lang="en-US" dirty="0"/>
          </a:p>
        </p:txBody>
      </p:sp>
      <p:sp>
        <p:nvSpPr>
          <p:cNvPr id="2" name="Title 1"/>
          <p:cNvSpPr>
            <a:spLocks noGrp="1"/>
          </p:cNvSpPr>
          <p:nvPr>
            <p:ph type="title" hasCustomPrompt="1"/>
          </p:nvPr>
        </p:nvSpPr>
        <p:spPr>
          <a:xfrm>
            <a:off x="515024" y="2408909"/>
            <a:ext cx="9414647" cy="3566678"/>
          </a:xfrm>
        </p:spPr>
        <p:txBody>
          <a:bodyPr anchor="b" anchorCtr="0">
            <a:noAutofit/>
          </a:bodyPr>
          <a:lstStyle>
            <a:lvl1pPr algn="l">
              <a:defRPr sz="6200" b="0" i="0" cap="none">
                <a:solidFill>
                  <a:srgbClr val="3E9034"/>
                </a:solidFill>
                <a:latin typeface="Arial"/>
                <a:cs typeface="Arial"/>
              </a:defRPr>
            </a:lvl1pPr>
          </a:lstStyle>
          <a:p>
            <a:r>
              <a:rPr lang="en-US" dirty="0" smtClean="0"/>
              <a:t>TITLE</a:t>
            </a:r>
            <a:endParaRPr lang="en-US" dirty="0"/>
          </a:p>
        </p:txBody>
      </p:sp>
      <p:sp>
        <p:nvSpPr>
          <p:cNvPr id="3" name="Text Placeholder 2"/>
          <p:cNvSpPr>
            <a:spLocks noGrp="1"/>
          </p:cNvSpPr>
          <p:nvPr>
            <p:ph type="body" idx="1" hasCustomPrompt="1"/>
          </p:nvPr>
        </p:nvSpPr>
        <p:spPr>
          <a:xfrm>
            <a:off x="515024" y="6068969"/>
            <a:ext cx="9414647" cy="792887"/>
          </a:xfrm>
        </p:spPr>
        <p:txBody>
          <a:bodyPr lIns="0" rIns="0" anchor="b">
            <a:noAutofit/>
          </a:bodyPr>
          <a:lstStyle>
            <a:lvl1pPr marL="0" indent="0" algn="r">
              <a:lnSpc>
                <a:spcPct val="100000"/>
              </a:lnSpc>
              <a:spcBef>
                <a:spcPts val="0"/>
              </a:spcBef>
              <a:spcAft>
                <a:spcPts val="0"/>
              </a:spcAft>
              <a:buNone/>
              <a:defRPr sz="2700" b="0" i="1" kern="1000" cap="none" spc="-57">
                <a:solidFill>
                  <a:schemeClr val="tx1"/>
                </a:solidFill>
                <a:latin typeface="Arial Narrow"/>
                <a:cs typeface="Arial Narrow"/>
              </a:defRPr>
            </a:lvl1pPr>
            <a:lvl2pPr marL="520596" indent="0">
              <a:buNone/>
              <a:defRPr sz="2100">
                <a:solidFill>
                  <a:schemeClr val="tx1">
                    <a:tint val="75000"/>
                  </a:schemeClr>
                </a:solidFill>
              </a:defRPr>
            </a:lvl2pPr>
            <a:lvl3pPr marL="1041198" indent="0">
              <a:buNone/>
              <a:defRPr sz="1800">
                <a:solidFill>
                  <a:schemeClr val="tx1">
                    <a:tint val="75000"/>
                  </a:schemeClr>
                </a:solidFill>
              </a:defRPr>
            </a:lvl3pPr>
            <a:lvl4pPr marL="1561797" indent="0">
              <a:buNone/>
              <a:defRPr sz="1600">
                <a:solidFill>
                  <a:schemeClr val="tx1">
                    <a:tint val="75000"/>
                  </a:schemeClr>
                </a:solidFill>
              </a:defRPr>
            </a:lvl4pPr>
            <a:lvl5pPr marL="2082396" indent="0">
              <a:buNone/>
              <a:defRPr sz="1600">
                <a:solidFill>
                  <a:schemeClr val="tx1">
                    <a:tint val="75000"/>
                  </a:schemeClr>
                </a:solidFill>
              </a:defRPr>
            </a:lvl5pPr>
            <a:lvl6pPr marL="2602994" indent="0">
              <a:buNone/>
              <a:defRPr sz="1600">
                <a:solidFill>
                  <a:schemeClr val="tx1">
                    <a:tint val="75000"/>
                  </a:schemeClr>
                </a:solidFill>
              </a:defRPr>
            </a:lvl6pPr>
            <a:lvl7pPr marL="3123595" indent="0">
              <a:buNone/>
              <a:defRPr sz="1600">
                <a:solidFill>
                  <a:schemeClr val="tx1">
                    <a:tint val="75000"/>
                  </a:schemeClr>
                </a:solidFill>
              </a:defRPr>
            </a:lvl7pPr>
            <a:lvl8pPr marL="3644194" indent="0">
              <a:buNone/>
              <a:defRPr sz="1600">
                <a:solidFill>
                  <a:schemeClr val="tx1">
                    <a:tint val="75000"/>
                  </a:schemeClr>
                </a:solidFill>
              </a:defRPr>
            </a:lvl8pPr>
            <a:lvl9pPr marL="4164794" indent="0">
              <a:buNone/>
              <a:defRPr sz="1600">
                <a:solidFill>
                  <a:schemeClr val="tx1">
                    <a:tint val="75000"/>
                  </a:schemeClr>
                </a:solidFill>
              </a:defRPr>
            </a:lvl9pPr>
          </a:lstStyle>
          <a:p>
            <a:pPr lvl="0"/>
            <a:r>
              <a:rPr lang="en-US" dirty="0" smtClean="0"/>
              <a:t>Presenter</a:t>
            </a:r>
            <a:br>
              <a:rPr lang="en-US" dirty="0" smtClean="0"/>
            </a:br>
            <a:r>
              <a:rPr lang="en-US" dirty="0" smtClean="0"/>
              <a:t>Title</a:t>
            </a:r>
          </a:p>
        </p:txBody>
      </p:sp>
      <p:pic>
        <p:nvPicPr>
          <p:cNvPr id="9" name="Picture 8" descr="GBIF-2015-full.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111" y="88453"/>
            <a:ext cx="3837907" cy="1375878"/>
          </a:xfrm>
          <a:prstGeom prst="rect">
            <a:avLst/>
          </a:prstGeom>
        </p:spPr>
      </p:pic>
    </p:spTree>
    <p:extLst>
      <p:ext uri="{BB962C8B-B14F-4D97-AF65-F5344CB8AC3E}">
        <p14:creationId xmlns:p14="http://schemas.microsoft.com/office/powerpoint/2010/main" val="7043128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432" y="302864"/>
            <a:ext cx="9619774" cy="875512"/>
          </a:xfrm>
        </p:spPr>
        <p:txBody>
          <a:bodyPr anchor="t">
            <a:normAutofit/>
          </a:bodyPr>
          <a:lstStyle>
            <a:lvl1pPr algn="l">
              <a:defRPr sz="3200" b="1">
                <a:solidFill>
                  <a:srgbClr val="339837"/>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sz="36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userDrawn="1"/>
        </p:nvCxnSpPr>
        <p:spPr>
          <a:xfrm>
            <a:off x="515026" y="7065662"/>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5620726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8"/>
            <a:ext cx="10154206" cy="621485"/>
          </a:xfrm>
          <a:solidFill>
            <a:schemeClr val="tx1">
              <a:alpha val="70000"/>
            </a:schemeClr>
          </a:solidFill>
        </p:spPr>
        <p:txBody>
          <a:bodyPr lIns="520596"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a:solidFill>
                  <a:schemeClr val="bg1"/>
                </a:solidFill>
                <a:latin typeface="Arial Narrow"/>
                <a:cs typeface="Arial Narrow"/>
              </a:defRPr>
            </a:lvl1pPr>
            <a:lvl2pPr>
              <a:defRPr>
                <a:solidFill>
                  <a:schemeClr val="bg1"/>
                </a:solidFill>
                <a:latin typeface="Arial Narrow"/>
                <a:cs typeface="Arial Narrow"/>
              </a:defRPr>
            </a:lvl2pPr>
            <a:lvl3pPr>
              <a:defRPr>
                <a:solidFill>
                  <a:schemeClr val="bg1"/>
                </a:solidFill>
                <a:latin typeface="Arial Narrow"/>
                <a:cs typeface="Arial Narrow"/>
              </a:defRPr>
            </a:lvl3pPr>
            <a:lvl4pPr>
              <a:defRPr>
                <a:solidFill>
                  <a:schemeClr val="bg1"/>
                </a:solidFill>
                <a:latin typeface="Arial Narrow"/>
                <a:cs typeface="Arial Narrow"/>
              </a:defRPr>
            </a:lvl4pPr>
            <a:lvl5pPr>
              <a:defRPr>
                <a:solidFill>
                  <a:schemeClr val="bg1"/>
                </a:solidFill>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7642096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38" y="1444310"/>
            <a:ext cx="4401287" cy="5144049"/>
          </a:xfrm>
        </p:spPr>
        <p:txBody>
          <a:bodyPr/>
          <a:lstStyle>
            <a:lvl1pPr marL="0" indent="0">
              <a:buNone/>
              <a:defRPr>
                <a:solidFill>
                  <a:schemeClr val="tx1"/>
                </a:solidFill>
              </a:defRPr>
            </a:lvl1pPr>
            <a:lvl2pPr marL="520596" indent="0">
              <a:buNone/>
              <a:defRPr>
                <a:solidFill>
                  <a:schemeClr val="tx1"/>
                </a:solidFill>
              </a:defRPr>
            </a:lvl2pPr>
            <a:lvl3pPr marL="1041198" indent="0">
              <a:buNone/>
              <a:defRPr>
                <a:solidFill>
                  <a:schemeClr val="tx1"/>
                </a:solidFill>
              </a:defRPr>
            </a:lvl3pPr>
            <a:lvl4pPr marL="1561797" indent="0">
              <a:buNone/>
              <a:defRPr>
                <a:solidFill>
                  <a:schemeClr val="tx1"/>
                </a:solidFill>
              </a:defRPr>
            </a:lvl4pPr>
            <a:lvl5pPr marL="2082396" inden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83370738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actoid Slid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50" y="1444310"/>
            <a:ext cx="4388265" cy="5119479"/>
          </a:xfrm>
        </p:spPr>
        <p:txBody>
          <a:bodyPr/>
          <a:lstStyle>
            <a:lvl1pPr marL="0" indent="0">
              <a:buNone/>
              <a:defRPr>
                <a:solidFill>
                  <a:schemeClr val="bg1"/>
                </a:solidFill>
              </a:defRPr>
            </a:lvl1pPr>
            <a:lvl2pPr marL="520596" indent="0">
              <a:buNone/>
              <a:defRPr>
                <a:solidFill>
                  <a:schemeClr val="bg1"/>
                </a:solidFill>
              </a:defRPr>
            </a:lvl2pPr>
            <a:lvl3pPr marL="1041198" indent="0">
              <a:buNone/>
              <a:defRPr>
                <a:solidFill>
                  <a:schemeClr val="bg1"/>
                </a:solidFill>
              </a:defRPr>
            </a:lvl3pPr>
            <a:lvl4pPr marL="1561797" indent="0">
              <a:buNone/>
              <a:defRPr>
                <a:solidFill>
                  <a:schemeClr val="bg1"/>
                </a:solidFill>
              </a:defRPr>
            </a:lvl4pPr>
            <a:lvl5pPr marL="2082396" indent="0">
              <a:buNone/>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9967384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8"/>
            <a:ext cx="10154206" cy="621485"/>
          </a:xfrm>
          <a:noFill/>
        </p:spPr>
        <p:txBody>
          <a:bodyPr lIns="520596"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520581890"/>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ree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8"/>
            <a:ext cx="10154206" cy="621485"/>
          </a:xfrm>
          <a:solidFill>
            <a:schemeClr val="tx1">
              <a:alpha val="70000"/>
            </a:schemeClr>
          </a:solidFill>
        </p:spPr>
        <p:txBody>
          <a:bodyPr lIns="520596"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8"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958607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33983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04080001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6EB33E"/>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6"/>
            <a:ext cx="4720815" cy="5311502"/>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1" name="Straight Connector 10"/>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32614844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p>
            <a:endParaRPr lang="en-US"/>
          </a:p>
        </p:txBody>
      </p:sp>
      <p:cxnSp>
        <p:nvCxnSpPr>
          <p:cNvPr id="16" name="Straight Connector 1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69535744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hree Colum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lvl1pPr>
              <a:defRPr>
                <a:solidFill>
                  <a:schemeClr val="bg1"/>
                </a:solidFill>
              </a:defRPr>
            </a:lvl1p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lvl1pPr>
              <a:defRPr>
                <a:solidFill>
                  <a:schemeClr val="bg1"/>
                </a:solidFill>
              </a:defRPr>
            </a:lvl1p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lvl1pPr>
              <a:defRPr>
                <a:solidFill>
                  <a:schemeClr val="bg1"/>
                </a:solidFill>
              </a:defRPr>
            </a:lvl1pPr>
          </a:lstStyle>
          <a:p>
            <a:endParaRPr lang="en-US"/>
          </a:p>
        </p:txBody>
      </p:sp>
      <p:sp>
        <p:nvSpPr>
          <p:cNvPr id="12"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4" name="Straight Connector 13"/>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806706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sp>
        <p:nvSpPr>
          <p:cNvPr id="15"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DOI or URL</a:t>
            </a:r>
            <a:endParaRPr lang="en-US" dirty="0"/>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627051" y="4274196"/>
            <a:ext cx="4630054" cy="2487242"/>
          </a:xfrm>
        </p:spPr>
        <p:txBody>
          <a:bodyPr/>
          <a:lstStyle>
            <a:lvl1pPr marL="204963" indent="-204963">
              <a:lnSpc>
                <a:spcPct val="120000"/>
              </a:lnSpc>
              <a:spcBef>
                <a:spcPts val="0"/>
              </a:spcBef>
              <a:spcAft>
                <a:spcPts val="342"/>
              </a:spcAft>
              <a:buFont typeface="Arial"/>
              <a:buChar char="•"/>
              <a:defRPr sz="27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38"/>
            <a:ext cx="4676279" cy="4576225"/>
          </a:xfrm>
        </p:spPr>
        <p:txBody>
          <a:bodyPr/>
          <a:lstStyle>
            <a:lvl1pPr>
              <a:defRPr baseline="0"/>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91" rIns="0" bIns="40991">
            <a:noAutofit/>
          </a:bodyPr>
          <a:lstStyle>
            <a:lvl1pPr marL="0" algn="r" defTabSz="520596" rtl="0" eaLnBrk="1" latinLnBrk="0" hangingPunct="1">
              <a:defRPr lang="en-US" sz="4600" kern="1200" dirty="0" smtClean="0">
                <a:solidFill>
                  <a:srgbClr val="FDB002">
                    <a:alpha val="32000"/>
                  </a:srgbClr>
                </a:solidFill>
                <a:latin typeface="Arial"/>
                <a:ea typeface="+mn-ea"/>
                <a:cs typeface="Arial"/>
              </a:defRPr>
            </a:lvl1pPr>
          </a:lstStyle>
          <a:p>
            <a:pPr lvl="0"/>
            <a:r>
              <a:rPr lang="en-US" dirty="0" smtClean="0"/>
              <a:t>topic</a:t>
            </a:r>
          </a:p>
        </p:txBody>
      </p:sp>
      <p:sp>
        <p:nvSpPr>
          <p:cNvPr id="14" name="Content Placeholder 3"/>
          <p:cNvSpPr>
            <a:spLocks noGrp="1"/>
          </p:cNvSpPr>
          <p:nvPr>
            <p:ph sz="half" idx="17" hasCustomPrompt="1"/>
          </p:nvPr>
        </p:nvSpPr>
        <p:spPr>
          <a:xfrm>
            <a:off x="627049" y="302868"/>
            <a:ext cx="7575785" cy="1797924"/>
          </a:xfrm>
        </p:spPr>
        <p:txBody>
          <a:bodyPr>
            <a:normAutofit/>
          </a:bodyPr>
          <a:lstStyle>
            <a:lvl1pPr marL="0" indent="0">
              <a:lnSpc>
                <a:spcPct val="120000"/>
              </a:lnSpc>
              <a:spcBef>
                <a:spcPts val="0"/>
              </a:spcBef>
              <a:spcAft>
                <a:spcPts val="342"/>
              </a:spcAft>
              <a:buFont typeface="Arial"/>
              <a:buNone/>
              <a:defRPr sz="36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591968654"/>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ata-in-Use-Case-Study-REV">
    <p:bg>
      <p:bgPr>
        <a:solidFill>
          <a:schemeClr val="tx1"/>
        </a:solidFill>
        <a:effectLst/>
      </p:bgPr>
    </p:bg>
    <p:spTree>
      <p:nvGrpSpPr>
        <p:cNvPr id="1" name=""/>
        <p:cNvGrpSpPr/>
        <p:nvPr/>
      </p:nvGrpSpPr>
      <p:grpSpPr>
        <a:xfrm>
          <a:off x="0" y="0"/>
          <a:ext cx="0" cy="0"/>
          <a:chOff x="0" y="0"/>
          <a:chExt cx="0" cy="0"/>
        </a:xfrm>
      </p:grpSpPr>
      <p:sp>
        <p:nvSpPr>
          <p:cNvPr id="10" name="Content Placeholder 3"/>
          <p:cNvSpPr>
            <a:spLocks noGrp="1"/>
          </p:cNvSpPr>
          <p:nvPr>
            <p:ph sz="half" idx="11" hasCustomPrompt="1"/>
          </p:nvPr>
        </p:nvSpPr>
        <p:spPr>
          <a:xfrm>
            <a:off x="627051" y="4274196"/>
            <a:ext cx="4630054" cy="2487242"/>
          </a:xfrm>
        </p:spPr>
        <p:txBody>
          <a:bodyPr/>
          <a:lstStyle>
            <a:lvl1pPr marL="204963" indent="-204963">
              <a:lnSpc>
                <a:spcPct val="120000"/>
              </a:lnSpc>
              <a:spcBef>
                <a:spcPts val="0"/>
              </a:spcBef>
              <a:spcAft>
                <a:spcPts val="342"/>
              </a:spcAft>
              <a:buFont typeface="Arial"/>
              <a:buChar char="•"/>
              <a:defRPr sz="27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solidFill>
                  <a:schemeClr val="bg1"/>
                </a:solidFill>
              </a:defRPr>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38"/>
            <a:ext cx="4676279" cy="4576225"/>
          </a:xfrm>
        </p:spPr>
        <p:txBody>
          <a:bodyPr/>
          <a:lstStyle>
            <a:lvl1pPr>
              <a:defRPr baseline="0">
                <a:solidFill>
                  <a:schemeClr val="bg1"/>
                </a:solidFill>
              </a:defRPr>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lvl1pPr>
              <a:defRPr>
                <a:solidFill>
                  <a:schemeClr val="bg1"/>
                </a:solidFill>
              </a:defRPr>
            </a:lvl1p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91" rIns="0" bIns="40991">
            <a:noAutofit/>
          </a:bodyPr>
          <a:lstStyle>
            <a:lvl1pPr marL="0" algn="r" defTabSz="520596" rtl="0" eaLnBrk="1" latinLnBrk="0" hangingPunct="1">
              <a:defRPr lang="en-US" sz="4600" kern="1200" dirty="0" smtClean="0">
                <a:solidFill>
                  <a:srgbClr val="339837"/>
                </a:solidFill>
                <a:latin typeface="Arial"/>
                <a:ea typeface="+mn-ea"/>
                <a:cs typeface="Arial"/>
              </a:defRPr>
            </a:lvl1pPr>
          </a:lstStyle>
          <a:p>
            <a:pPr lvl="0"/>
            <a:r>
              <a:rPr lang="en-US" dirty="0" smtClean="0"/>
              <a:t>topic</a:t>
            </a:r>
          </a:p>
        </p:txBody>
      </p:sp>
      <p:sp>
        <p:nvSpPr>
          <p:cNvPr id="14"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7" name="Straight Connector 1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Content Placeholder 3"/>
          <p:cNvSpPr>
            <a:spLocks noGrp="1"/>
          </p:cNvSpPr>
          <p:nvPr>
            <p:ph sz="half" idx="17" hasCustomPrompt="1"/>
          </p:nvPr>
        </p:nvSpPr>
        <p:spPr>
          <a:xfrm>
            <a:off x="627051" y="302868"/>
            <a:ext cx="7575786" cy="1797924"/>
          </a:xfrm>
        </p:spPr>
        <p:txBody>
          <a:bodyPr>
            <a:noAutofit/>
          </a:bodyPr>
          <a:lstStyle>
            <a:lvl1pPr marL="0" indent="0">
              <a:lnSpc>
                <a:spcPct val="120000"/>
              </a:lnSpc>
              <a:spcBef>
                <a:spcPts val="0"/>
              </a:spcBef>
              <a:spcAft>
                <a:spcPts val="342"/>
              </a:spcAft>
              <a:buFont typeface="Arial"/>
              <a:buNone/>
              <a:defRPr sz="36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2" name="Picture 11"/>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10996004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7066610" y="948858"/>
            <a:ext cx="3071931"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p:txBody>
      </p:sp>
      <p:sp>
        <p:nvSpPr>
          <p:cNvPr id="8" name="Content Placeholder 2"/>
          <p:cNvSpPr>
            <a:spLocks noGrp="1"/>
          </p:cNvSpPr>
          <p:nvPr>
            <p:ph sz="half" idx="11"/>
          </p:nvPr>
        </p:nvSpPr>
        <p:spPr>
          <a:xfrm>
            <a:off x="515026" y="948858"/>
            <a:ext cx="6347724"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0" name="Straight Connector 9"/>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464821970"/>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554388"/>
          </a:xfrm>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964639"/>
            <a:ext cx="4722671" cy="705516"/>
          </a:xfrm>
        </p:spPr>
        <p:txBody>
          <a:bodyPr anchor="b"/>
          <a:lstStyle>
            <a:lvl1pPr marL="0" indent="0">
              <a:buNone/>
              <a:defRPr sz="2700" b="1"/>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1786954"/>
            <a:ext cx="4722671" cy="4969704"/>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5429685" y="964639"/>
            <a:ext cx="4724526" cy="705516"/>
          </a:xfrm>
        </p:spPr>
        <p:txBody>
          <a:bodyPr anchor="b"/>
          <a:lstStyle>
            <a:lvl1pPr marL="0" indent="0">
              <a:buNone/>
              <a:defRPr sz="2700" b="1"/>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1786952"/>
            <a:ext cx="4724526" cy="4969706"/>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75783759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Titl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6"/>
            <a:ext cx="9619774" cy="974756"/>
          </a:xfrm>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1459475"/>
            <a:ext cx="4722671" cy="705516"/>
          </a:xfrm>
        </p:spPr>
        <p:txBody>
          <a:bodyPr anchor="b"/>
          <a:lstStyle>
            <a:lvl1pPr marL="0" indent="0">
              <a:buNone/>
              <a:defRPr sz="2700" b="1">
                <a:solidFill>
                  <a:schemeClr val="bg1"/>
                </a:solidFill>
              </a:defRPr>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2165004"/>
            <a:ext cx="4722671"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429685" y="1459475"/>
            <a:ext cx="4724526" cy="705516"/>
          </a:xfrm>
        </p:spPr>
        <p:txBody>
          <a:bodyPr anchor="b"/>
          <a:lstStyle>
            <a:lvl1pPr marL="0" indent="0">
              <a:buNone/>
              <a:defRPr sz="2700" b="1">
                <a:solidFill>
                  <a:schemeClr val="bg1"/>
                </a:solidFill>
              </a:defRPr>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2165004"/>
            <a:ext cx="4724526"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3" name="Straight Connector 12"/>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42900298"/>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52200115"/>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8"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032868397"/>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8137533"/>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REV">
    <p:bg>
      <p:bgPr>
        <a:solidFill>
          <a:schemeClr val="tx1"/>
        </a:solidFill>
        <a:effectLst/>
      </p:bgPr>
    </p:bg>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8" name="Straight Connector 7"/>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6124477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01"/>
            <a:ext cx="9085342" cy="1621111"/>
          </a:xfrm>
        </p:spPr>
        <p:txBody>
          <a:bodyPr>
            <a:noAutofit/>
          </a:bodyPr>
          <a:lstStyle>
            <a:lvl1pPr>
              <a:defRPr sz="5500">
                <a:solidFill>
                  <a:srgbClr val="339837"/>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603299" y="4801338"/>
            <a:ext cx="7482047" cy="1771810"/>
          </a:xfrm>
        </p:spPr>
        <p:txBody>
          <a:bodyPr/>
          <a:lstStyle>
            <a:lvl1pPr marL="0" indent="0" algn="ctr">
              <a:buNone/>
              <a:defRPr>
                <a:solidFill>
                  <a:schemeClr val="tx1">
                    <a:tint val="75000"/>
                  </a:schemeClr>
                </a:solidFill>
                <a:latin typeface="Arial Narrow"/>
                <a:cs typeface="Arial Narrow"/>
              </a:defRPr>
            </a:lvl1pPr>
            <a:lvl2pPr marL="520596" indent="0" algn="ctr">
              <a:buNone/>
              <a:defRPr>
                <a:solidFill>
                  <a:schemeClr val="tx1">
                    <a:tint val="75000"/>
                  </a:schemeClr>
                </a:solidFill>
              </a:defRPr>
            </a:lvl2pPr>
            <a:lvl3pPr marL="1041198" indent="0" algn="ctr">
              <a:buNone/>
              <a:defRPr>
                <a:solidFill>
                  <a:schemeClr val="tx1">
                    <a:tint val="75000"/>
                  </a:schemeClr>
                </a:solidFill>
              </a:defRPr>
            </a:lvl3pPr>
            <a:lvl4pPr marL="1561797" indent="0" algn="ctr">
              <a:buNone/>
              <a:defRPr>
                <a:solidFill>
                  <a:schemeClr val="tx1">
                    <a:tint val="75000"/>
                  </a:schemeClr>
                </a:solidFill>
              </a:defRPr>
            </a:lvl4pPr>
            <a:lvl5pPr marL="2082396" indent="0" algn="ctr">
              <a:buNone/>
              <a:defRPr>
                <a:solidFill>
                  <a:schemeClr val="tx1">
                    <a:tint val="75000"/>
                  </a:schemeClr>
                </a:solidFill>
              </a:defRPr>
            </a:lvl5pPr>
            <a:lvl6pPr marL="2602994" indent="0" algn="ctr">
              <a:buNone/>
              <a:defRPr>
                <a:solidFill>
                  <a:schemeClr val="tx1">
                    <a:tint val="75000"/>
                  </a:schemeClr>
                </a:solidFill>
              </a:defRPr>
            </a:lvl6pPr>
            <a:lvl7pPr marL="3123595" indent="0" algn="ctr">
              <a:buNone/>
              <a:defRPr>
                <a:solidFill>
                  <a:schemeClr val="tx1">
                    <a:tint val="75000"/>
                  </a:schemeClr>
                </a:solidFill>
              </a:defRPr>
            </a:lvl7pPr>
            <a:lvl8pPr marL="3644194" indent="0" algn="ctr">
              <a:buNone/>
              <a:defRPr>
                <a:solidFill>
                  <a:schemeClr val="tx1">
                    <a:tint val="75000"/>
                  </a:schemeClr>
                </a:solidFill>
              </a:defRPr>
            </a:lvl8pPr>
            <a:lvl9pPr marL="4164794" indent="0" algn="ctr">
              <a:buNone/>
              <a:defRPr>
                <a:solidFill>
                  <a:schemeClr val="tx1">
                    <a:tint val="75000"/>
                  </a:schemeClr>
                </a:solidFill>
              </a:defRPr>
            </a:lvl9pPr>
          </a:lstStyle>
          <a:p>
            <a:r>
              <a:rPr lang="en-US" smtClean="0"/>
              <a:t>Click to edit Master subtitle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3738611773"/>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23"/>
            <a:ext cx="9085342" cy="1621111"/>
          </a:xfrm>
        </p:spPr>
        <p:txBody>
          <a:bodyPr/>
          <a:lstStyle/>
          <a:p>
            <a:r>
              <a:rPr lang="nb-NO" smtClean="0"/>
              <a:t>Click to edit Master title style</a:t>
            </a:r>
            <a:endParaRPr lang="en-US"/>
          </a:p>
        </p:txBody>
      </p:sp>
      <p:sp>
        <p:nvSpPr>
          <p:cNvPr id="3" name="Subtitle 2"/>
          <p:cNvSpPr>
            <a:spLocks noGrp="1"/>
          </p:cNvSpPr>
          <p:nvPr>
            <p:ph type="subTitle" idx="1"/>
          </p:nvPr>
        </p:nvSpPr>
        <p:spPr>
          <a:xfrm>
            <a:off x="1603306" y="4285615"/>
            <a:ext cx="7482047" cy="1932728"/>
          </a:xfrm>
        </p:spPr>
        <p:txBody>
          <a:bodyPr/>
          <a:lstStyle>
            <a:lvl1pPr marL="0" indent="0" algn="ctr">
              <a:buNone/>
              <a:defRPr>
                <a:solidFill>
                  <a:schemeClr val="tx1">
                    <a:tint val="75000"/>
                  </a:schemeClr>
                </a:solidFill>
              </a:defRPr>
            </a:lvl1pPr>
            <a:lvl2pPr marL="519688" indent="0" algn="ctr">
              <a:buNone/>
              <a:defRPr>
                <a:solidFill>
                  <a:schemeClr val="tx1">
                    <a:tint val="75000"/>
                  </a:schemeClr>
                </a:solidFill>
              </a:defRPr>
            </a:lvl2pPr>
            <a:lvl3pPr marL="1039396" indent="0" algn="ctr">
              <a:buNone/>
              <a:defRPr>
                <a:solidFill>
                  <a:schemeClr val="tx1">
                    <a:tint val="75000"/>
                  </a:schemeClr>
                </a:solidFill>
              </a:defRPr>
            </a:lvl3pPr>
            <a:lvl4pPr marL="1559097" indent="0" algn="ctr">
              <a:buNone/>
              <a:defRPr>
                <a:solidFill>
                  <a:schemeClr val="tx1">
                    <a:tint val="75000"/>
                  </a:schemeClr>
                </a:solidFill>
              </a:defRPr>
            </a:lvl4pPr>
            <a:lvl5pPr marL="2078794" indent="0" algn="ctr">
              <a:buNone/>
              <a:defRPr>
                <a:solidFill>
                  <a:schemeClr val="tx1">
                    <a:tint val="75000"/>
                  </a:schemeClr>
                </a:solidFill>
              </a:defRPr>
            </a:lvl5pPr>
            <a:lvl6pPr marL="2598491" indent="0" algn="ctr">
              <a:buNone/>
              <a:defRPr>
                <a:solidFill>
                  <a:schemeClr val="tx1">
                    <a:tint val="75000"/>
                  </a:schemeClr>
                </a:solidFill>
              </a:defRPr>
            </a:lvl6pPr>
            <a:lvl7pPr marL="3118193" indent="0" algn="ctr">
              <a:buNone/>
              <a:defRPr>
                <a:solidFill>
                  <a:schemeClr val="tx1">
                    <a:tint val="75000"/>
                  </a:schemeClr>
                </a:solidFill>
              </a:defRPr>
            </a:lvl7pPr>
            <a:lvl8pPr marL="3637892" indent="0" algn="ctr">
              <a:buNone/>
              <a:defRPr>
                <a:solidFill>
                  <a:schemeClr val="tx1">
                    <a:tint val="75000"/>
                  </a:schemeClr>
                </a:solidFill>
              </a:defRPr>
            </a:lvl8pPr>
            <a:lvl9pPr marL="4157589"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281" tIns="45641" rIns="91281" bIns="45641"/>
          <a:lstStyle/>
          <a:p>
            <a:fld id="{968C2AC7-14B7-1546-A1EC-D9F5A5847096}" type="datetimeFigureOut">
              <a:rPr lang="en-US" smtClean="0"/>
              <a:t>2016-07-14</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281" tIns="45641" rIns="91281" bIns="45641"/>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281" tIns="45641" rIns="91281" bIns="45641"/>
          <a:lstStyle/>
          <a:p>
            <a:fld id="{BA5FC41D-C8C7-614E-A692-64D6A2BE9D16}" type="slidenum">
              <a:rPr lang="en-US" smtClean="0"/>
              <a:t>‹#›</a:t>
            </a:fld>
            <a:endParaRPr lang="en-US"/>
          </a:p>
        </p:txBody>
      </p:sp>
    </p:spTree>
    <p:extLst>
      <p:ext uri="{BB962C8B-B14F-4D97-AF65-F5344CB8AC3E}">
        <p14:creationId xmlns:p14="http://schemas.microsoft.com/office/powerpoint/2010/main" val="2683601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a:xfrm>
            <a:off x="534432" y="7009642"/>
            <a:ext cx="2494016" cy="402652"/>
          </a:xfrm>
          <a:prstGeom prst="rect">
            <a:avLst/>
          </a:prstGeom>
        </p:spPr>
        <p:txBody>
          <a:bodyPr lIns="104287" tIns="52144" rIns="104287" bIns="52144"/>
          <a:lstStyle/>
          <a:p>
            <a:fld id="{B276FCF6-94ED-D741-982F-346165390AB3}" type="datetimeFigureOut">
              <a:rPr lang="en-US" smtClean="0"/>
              <a:t>2016-07-14</a:t>
            </a:fld>
            <a:endParaRPr lang="en-US"/>
          </a:p>
        </p:txBody>
      </p:sp>
      <p:sp>
        <p:nvSpPr>
          <p:cNvPr id="5" name="Footer Placeholder 4"/>
          <p:cNvSpPr>
            <a:spLocks noGrp="1"/>
          </p:cNvSpPr>
          <p:nvPr>
            <p:ph type="ftr" sz="quarter" idx="11"/>
          </p:nvPr>
        </p:nvSpPr>
        <p:spPr>
          <a:xfrm>
            <a:off x="3651952" y="7009642"/>
            <a:ext cx="3384735" cy="402652"/>
          </a:xfrm>
          <a:prstGeom prst="rect">
            <a:avLst/>
          </a:prstGeom>
        </p:spPr>
        <p:txBody>
          <a:bodyPr lIns="104287" tIns="52144" rIns="104287" bIns="52144"/>
          <a:lstStyle/>
          <a:p>
            <a:endParaRPr lang="en-US"/>
          </a:p>
        </p:txBody>
      </p:sp>
      <p:sp>
        <p:nvSpPr>
          <p:cNvPr id="6" name="Slide Number Placeholder 5"/>
          <p:cNvSpPr>
            <a:spLocks noGrp="1"/>
          </p:cNvSpPr>
          <p:nvPr>
            <p:ph type="sldNum" sz="quarter" idx="12"/>
          </p:nvPr>
        </p:nvSpPr>
        <p:spPr>
          <a:xfrm>
            <a:off x="7660190" y="7009642"/>
            <a:ext cx="2494016" cy="402652"/>
          </a:xfrm>
          <a:prstGeom prst="rect">
            <a:avLst/>
          </a:prstGeom>
        </p:spPr>
        <p:txBody>
          <a:bodyPr lIns="104287" tIns="52144" rIns="104287" bIns="52144"/>
          <a:lstStyle/>
          <a:p>
            <a:fld id="{805A9A66-B02D-9A45-A8E8-6ACCDA4B9F37}" type="slidenum">
              <a:rPr lang="en-US" smtClean="0"/>
              <a:t>‹#›</a:t>
            </a:fld>
            <a:endParaRPr lang="en-US"/>
          </a:p>
        </p:txBody>
      </p:sp>
    </p:spTree>
    <p:extLst>
      <p:ext uri="{BB962C8B-B14F-4D97-AF65-F5344CB8AC3E}">
        <p14:creationId xmlns:p14="http://schemas.microsoft.com/office/powerpoint/2010/main" val="7592255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329" y="6060007"/>
            <a:ext cx="9085342" cy="1202299"/>
          </a:xfrm>
          <a:prstGeom prst="rect">
            <a:avLst/>
          </a:prstGeom>
        </p:spPr>
        <p:txBody>
          <a:bodyPr anchor="t"/>
          <a:lstStyle>
            <a:lvl1pPr algn="ctr">
              <a:defRPr sz="4100" b="1" cap="all"/>
            </a:lvl1pPr>
          </a:lstStyle>
          <a:p>
            <a:r>
              <a:rPr lang="it-IT" smtClean="0"/>
              <a:t>Fare clic per modificare lo stile del titolo</a:t>
            </a:r>
            <a:endParaRPr lang="en-GB" dirty="0"/>
          </a:p>
        </p:txBody>
      </p:sp>
      <p:sp>
        <p:nvSpPr>
          <p:cNvPr id="10" name="Content Placeholder 2"/>
          <p:cNvSpPr>
            <a:spLocks noGrp="1"/>
          </p:cNvSpPr>
          <p:nvPr>
            <p:ph idx="10"/>
          </p:nvPr>
        </p:nvSpPr>
        <p:spPr>
          <a:xfrm>
            <a:off x="0" y="0"/>
            <a:ext cx="10688638" cy="5778793"/>
          </a:xfrm>
        </p:spPr>
        <p:txBody>
          <a:bodyPr>
            <a:normAutofit/>
          </a:bodyPr>
          <a:lstStyle>
            <a:lvl1pPr marL="0" indent="0">
              <a:buNone/>
              <a:defRPr sz="2700">
                <a:latin typeface="Century Gothic" pitchFamily="34" charset="0"/>
              </a:defRPr>
            </a:lvl1pPr>
            <a:lvl2pPr>
              <a:defRPr sz="2700">
                <a:latin typeface="Century Gothic" pitchFamily="34" charset="0"/>
              </a:defRPr>
            </a:lvl2pPr>
            <a:lvl3pPr>
              <a:defRPr sz="2700">
                <a:latin typeface="Century Gothic" pitchFamily="34" charset="0"/>
              </a:defRPr>
            </a:lvl3pPr>
            <a:lvl4pPr>
              <a:defRPr sz="2700">
                <a:latin typeface="Century Gothic" pitchFamily="34" charset="0"/>
              </a:defRPr>
            </a:lvl4pPr>
            <a:lvl5pPr>
              <a:defRPr sz="2700">
                <a:latin typeface="Century Gothic" pitchFamily="34" charset="0"/>
              </a:defRPr>
            </a:lvl5pPr>
          </a:lstStyle>
          <a:p>
            <a:pPr lvl="0"/>
            <a:endParaRPr lang="en-US" dirty="0"/>
          </a:p>
        </p:txBody>
      </p:sp>
    </p:spTree>
    <p:extLst>
      <p:ext uri="{BB962C8B-B14F-4D97-AF65-F5344CB8AC3E}">
        <p14:creationId xmlns:p14="http://schemas.microsoft.com/office/powerpoint/2010/main" val="11239011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Blank Slide">
    <p:bg>
      <p:bgPr>
        <a:solidFill>
          <a:schemeClr val="bg1"/>
        </a:solidFill>
        <a:effectLst/>
      </p:bgPr>
    </p:bg>
    <p:spTree>
      <p:nvGrpSpPr>
        <p:cNvPr id="1" name=""/>
        <p:cNvGrpSpPr/>
        <p:nvPr/>
      </p:nvGrpSpPr>
      <p:grpSpPr>
        <a:xfrm>
          <a:off x="0" y="0"/>
          <a:ext cx="0" cy="0"/>
          <a:chOff x="0" y="0"/>
          <a:chExt cx="0" cy="0"/>
        </a:xfrm>
      </p:grpSpPr>
      <p:sp>
        <p:nvSpPr>
          <p:cNvPr id="10" name="Content Placeholder 2"/>
          <p:cNvSpPr>
            <a:spLocks noGrp="1"/>
          </p:cNvSpPr>
          <p:nvPr>
            <p:ph idx="1"/>
          </p:nvPr>
        </p:nvSpPr>
        <p:spPr>
          <a:xfrm>
            <a:off x="534432" y="1512571"/>
            <a:ext cx="9619774" cy="4991131"/>
          </a:xfrm>
        </p:spPr>
        <p:txBody>
          <a:bodyPr>
            <a:normAutofit/>
          </a:bodyPr>
          <a:lstStyle>
            <a:lvl1pPr>
              <a:defRPr sz="2700">
                <a:latin typeface="Century Gothic" pitchFamily="34" charset="0"/>
              </a:defRPr>
            </a:lvl1pPr>
            <a:lvl2pPr>
              <a:defRPr sz="2700">
                <a:latin typeface="Century Gothic" pitchFamily="34" charset="0"/>
              </a:defRPr>
            </a:lvl2pPr>
            <a:lvl3pPr>
              <a:defRPr sz="2700">
                <a:latin typeface="Century Gothic" pitchFamily="34" charset="0"/>
              </a:defRPr>
            </a:lvl3pPr>
            <a:lvl4pPr>
              <a:defRPr sz="2700">
                <a:latin typeface="Century Gothic" pitchFamily="34" charset="0"/>
              </a:defRPr>
            </a:lvl4pPr>
            <a:lvl5pPr>
              <a:defRPr sz="2700">
                <a:latin typeface="Century Gothic" pitchFamily="34" charset="0"/>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13" name="Title 1"/>
          <p:cNvSpPr>
            <a:spLocks noGrp="1"/>
          </p:cNvSpPr>
          <p:nvPr>
            <p:ph type="title"/>
          </p:nvPr>
        </p:nvSpPr>
        <p:spPr>
          <a:xfrm>
            <a:off x="534432" y="302865"/>
            <a:ext cx="9607683" cy="873579"/>
          </a:xfrm>
        </p:spPr>
        <p:txBody>
          <a:bodyPr/>
          <a:lstStyle/>
          <a:p>
            <a:r>
              <a:rPr lang="en-GB" dirty="0" smtClean="0"/>
              <a:t>Click to edit Master title style</a:t>
            </a:r>
            <a:endParaRPr lang="en-US" dirty="0"/>
          </a:p>
        </p:txBody>
      </p:sp>
    </p:spTree>
    <p:extLst>
      <p:ext uri="{BB962C8B-B14F-4D97-AF65-F5344CB8AC3E}">
        <p14:creationId xmlns:p14="http://schemas.microsoft.com/office/powerpoint/2010/main" val="694407812"/>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432" y="302868"/>
            <a:ext cx="9619774" cy="1260475"/>
          </a:xfrm>
          <a:prstGeom prst="rect">
            <a:avLst/>
          </a:prstGeom>
        </p:spPr>
        <p:txBody>
          <a:bodyPr vert="horz" lIns="0" tIns="52059" rIns="0" bIns="52059"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432" y="1764681"/>
            <a:ext cx="9619774" cy="4991131"/>
          </a:xfrm>
          <a:prstGeom prst="rect">
            <a:avLst/>
          </a:prstGeom>
        </p:spPr>
        <p:txBody>
          <a:bodyPr vert="horz" lIns="104121" tIns="52059" rIns="104121" bIns="52059"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50" r:id="rId3"/>
    <p:sldLayoutId id="2147483668" r:id="rId4"/>
    <p:sldLayoutId id="2147483674" r:id="rId5"/>
    <p:sldLayoutId id="2147483667" r:id="rId6"/>
    <p:sldLayoutId id="2147483675" r:id="rId7"/>
    <p:sldLayoutId id="2147483652" r:id="rId8"/>
    <p:sldLayoutId id="2147483669" r:id="rId9"/>
    <p:sldLayoutId id="2147483677" r:id="rId10"/>
    <p:sldLayoutId id="2147483682" r:id="rId11"/>
    <p:sldLayoutId id="2147483679" r:id="rId12"/>
    <p:sldLayoutId id="2147483681" r:id="rId13"/>
    <p:sldLayoutId id="2147483678" r:id="rId14"/>
    <p:sldLayoutId id="2147483653" r:id="rId15"/>
    <p:sldLayoutId id="2147483670" r:id="rId16"/>
    <p:sldLayoutId id="2147483654" r:id="rId17"/>
    <p:sldLayoutId id="2147483676" r:id="rId18"/>
    <p:sldLayoutId id="2147483655" r:id="rId19"/>
    <p:sldLayoutId id="2147483671" r:id="rId20"/>
    <p:sldLayoutId id="2147483649" r:id="rId21"/>
    <p:sldLayoutId id="2147483683" r:id="rId22"/>
    <p:sldLayoutId id="2147483684" r:id="rId23"/>
    <p:sldLayoutId id="2147483685" r:id="rId24"/>
    <p:sldLayoutId id="2147483686" r:id="rId25"/>
  </p:sldLayoutIdLst>
  <p:timing>
    <p:tnLst>
      <p:par>
        <p:cTn xmlns:p14="http://schemas.microsoft.com/office/powerpoint/2010/main" id="1" dur="indefinite" restart="never" nodeType="tmRoot"/>
      </p:par>
    </p:tnLst>
  </p:timing>
  <p:txStyles>
    <p:titleStyle>
      <a:lvl1pPr algn="l" defTabSz="520596" rtl="0" eaLnBrk="1" latinLnBrk="0" hangingPunct="1">
        <a:spcBef>
          <a:spcPct val="0"/>
        </a:spcBef>
        <a:buNone/>
        <a:defRPr sz="3200" b="1" kern="1200" cap="all">
          <a:solidFill>
            <a:srgbClr val="339837"/>
          </a:solidFill>
          <a:latin typeface="Arial"/>
          <a:ea typeface="+mj-ea"/>
          <a:cs typeface="Arial"/>
        </a:defRPr>
      </a:lvl1pPr>
    </p:titleStyle>
    <p:bodyStyle>
      <a:lvl1pPr marL="0" indent="0" algn="l" defTabSz="520596" rtl="0" eaLnBrk="1" latinLnBrk="0" hangingPunct="1">
        <a:spcBef>
          <a:spcPct val="20000"/>
        </a:spcBef>
        <a:buFont typeface="Arial"/>
        <a:buNone/>
        <a:defRPr sz="3600" kern="1200">
          <a:solidFill>
            <a:schemeClr val="tx1"/>
          </a:solidFill>
          <a:latin typeface="Arial Narrow"/>
          <a:ea typeface="+mn-ea"/>
          <a:cs typeface="Arial Narrow"/>
        </a:defRPr>
      </a:lvl1pPr>
      <a:lvl2pPr marL="845973" indent="-325373" algn="l" defTabSz="520596" rtl="0" eaLnBrk="1" latinLnBrk="0" hangingPunct="1">
        <a:spcBef>
          <a:spcPct val="20000"/>
        </a:spcBef>
        <a:buFont typeface="Arial"/>
        <a:buChar char="•"/>
        <a:defRPr sz="3200" kern="1200">
          <a:solidFill>
            <a:schemeClr val="tx1"/>
          </a:solidFill>
          <a:latin typeface="Arial Narrow"/>
          <a:ea typeface="+mn-ea"/>
          <a:cs typeface="Arial Narrow"/>
        </a:defRPr>
      </a:lvl2pPr>
      <a:lvl3pPr marL="1301498" indent="-260296" algn="l" defTabSz="520596" rtl="0" eaLnBrk="1" latinLnBrk="0" hangingPunct="1">
        <a:spcBef>
          <a:spcPct val="20000"/>
        </a:spcBef>
        <a:buFont typeface="Wingdings" charset="2"/>
        <a:buChar char="§"/>
        <a:defRPr sz="2700" kern="1200">
          <a:solidFill>
            <a:schemeClr val="tx1"/>
          </a:solidFill>
          <a:latin typeface="Arial Narrow"/>
          <a:ea typeface="+mn-ea"/>
          <a:cs typeface="Arial Narrow"/>
        </a:defRPr>
      </a:lvl3pPr>
      <a:lvl4pPr marL="1822096" indent="-260296" algn="l" defTabSz="520596" rtl="0" eaLnBrk="1" latinLnBrk="0" hangingPunct="1">
        <a:spcBef>
          <a:spcPct val="20000"/>
        </a:spcBef>
        <a:buFont typeface="Arial"/>
        <a:buChar char="–"/>
        <a:defRPr sz="2300" kern="1200">
          <a:solidFill>
            <a:schemeClr val="tx1"/>
          </a:solidFill>
          <a:latin typeface="Arial Narrow"/>
          <a:ea typeface="+mn-ea"/>
          <a:cs typeface="Arial Narrow"/>
        </a:defRPr>
      </a:lvl4pPr>
      <a:lvl5pPr marL="2342696" indent="-260296" algn="l" defTabSz="520596" rtl="0" eaLnBrk="1" latinLnBrk="0" hangingPunct="1">
        <a:spcBef>
          <a:spcPct val="20000"/>
        </a:spcBef>
        <a:buFont typeface="Arial"/>
        <a:buChar char="»"/>
        <a:defRPr sz="2300" kern="1200">
          <a:solidFill>
            <a:schemeClr val="tx1"/>
          </a:solidFill>
          <a:latin typeface="Arial Narrow"/>
          <a:ea typeface="+mn-ea"/>
          <a:cs typeface="Arial Narrow"/>
        </a:defRPr>
      </a:lvl5pPr>
      <a:lvl6pPr marL="2863294" indent="-260296" algn="l" defTabSz="520596" rtl="0" eaLnBrk="1" latinLnBrk="0" hangingPunct="1">
        <a:spcBef>
          <a:spcPct val="20000"/>
        </a:spcBef>
        <a:buFont typeface="Arial"/>
        <a:buChar char="•"/>
        <a:defRPr sz="2300" kern="1200">
          <a:solidFill>
            <a:schemeClr val="tx1"/>
          </a:solidFill>
          <a:latin typeface="+mn-lt"/>
          <a:ea typeface="+mn-ea"/>
          <a:cs typeface="+mn-cs"/>
        </a:defRPr>
      </a:lvl6pPr>
      <a:lvl7pPr marL="3383894" indent="-260296" algn="l" defTabSz="520596" rtl="0" eaLnBrk="1" latinLnBrk="0" hangingPunct="1">
        <a:spcBef>
          <a:spcPct val="20000"/>
        </a:spcBef>
        <a:buFont typeface="Arial"/>
        <a:buChar char="•"/>
        <a:defRPr sz="2300" kern="1200">
          <a:solidFill>
            <a:schemeClr val="tx1"/>
          </a:solidFill>
          <a:latin typeface="+mn-lt"/>
          <a:ea typeface="+mn-ea"/>
          <a:cs typeface="+mn-cs"/>
        </a:defRPr>
      </a:lvl7pPr>
      <a:lvl8pPr marL="3904493" indent="-260296" algn="l" defTabSz="520596" rtl="0" eaLnBrk="1" latinLnBrk="0" hangingPunct="1">
        <a:spcBef>
          <a:spcPct val="20000"/>
        </a:spcBef>
        <a:buFont typeface="Arial"/>
        <a:buChar char="•"/>
        <a:defRPr sz="2300" kern="1200">
          <a:solidFill>
            <a:schemeClr val="tx1"/>
          </a:solidFill>
          <a:latin typeface="+mn-lt"/>
          <a:ea typeface="+mn-ea"/>
          <a:cs typeface="+mn-cs"/>
        </a:defRPr>
      </a:lvl8pPr>
      <a:lvl9pPr marL="4425093" indent="-260296" algn="l" defTabSz="520596"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2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hyperlink" Target="http://www.informationleap.com/infographics/digital-universe-business-infographic.htm" TargetMode="External"/><Relationship Id="rId4" Type="http://schemas.openxmlformats.org/officeDocument/2006/relationships/hyperlink" Target="http://www.emc.com/leadership/digital-universe/index.htm" TargetMode="External"/><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hyperlink" Target="http://www.slideshare.net/EUDAT/research-data-management-introduction-eudatopen-aire-webinar" TargetMode="External"/><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hyperlink" Target="http://www.slideshare.net/EUDAT/research-data-management-introduction-eudatopen-aire-webinar" TargetMode="External"/><Relationship Id="rId4" Type="http://schemas.openxmlformats.org/officeDocument/2006/relationships/hyperlink" Target="https://www.flickr.com/photos/dmh650/4031607067" TargetMode="External"/><Relationship Id="rId5"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hyperlink" Target="http://www.slideshare.net/EUDAT/research-data-management-introduction-eudatopen-aire-webinar" TargetMode="External"/><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hyperlink" Target="http://www.slideshare.net/EUDAT/research-data-management-introduction-eudatopen-aire-webinar"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www.force11.org/group/fairgroup/fairprinciples" TargetMode="External"/><Relationship Id="rId4" Type="http://schemas.openxmlformats.org/officeDocument/2006/relationships/image" Target="../media/image18.jpg"/><Relationship Id="rId5" Type="http://schemas.openxmlformats.org/officeDocument/2006/relationships/hyperlink" Target="http://www.slideshare.net/EUDAT/research-data-management-introduction-eudatopen-aire-webinar" TargetMode="Externa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hyperlink" Target="http://d7.library.gatech.edu/research-data/data-management-plan-components" TargetMode="External"/><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hyperlink" Target="http://d7.library.gatech.edu/research-data/data-management-plan-components" TargetMode="Externa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hyperlink" Target="http://www.slideshare.net/EUDAT/research-data-management-introduction-eudatopen-aire-webinar" TargetMode="Externa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3.png"/><Relationship Id="rId1" Type="http://schemas.openxmlformats.org/officeDocument/2006/relationships/slideLayout" Target="../slideLayouts/slideLayout2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2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hyperlink" Target="mailto:helpdesk@gbif.org" TargetMode="External"/><Relationship Id="rId4" Type="http://schemas.openxmlformats.org/officeDocument/2006/relationships/hyperlink" Target="http://www.gbif.org/ipt" TargetMode="External"/><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jp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hyperlink" Target="http://www.gbif.org/page/8199" TargetMode="External"/><Relationship Id="rId5"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hyperlink" Target="https://www.dataone.org" TargetMode="External"/><Relationship Id="rId4" Type="http://schemas.openxmlformats.org/officeDocument/2006/relationships/hyperlink" Target="http://www.gbif.org/page/8199" TargetMode="External"/><Relationship Id="rId5" Type="http://schemas.openxmlformats.org/officeDocument/2006/relationships/image" Target="../media/image36.png"/><Relationship Id="rId6" Type="http://schemas.openxmlformats.org/officeDocument/2006/relationships/image" Target="../media/image35.jp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9" Type="http://schemas.microsoft.com/office/2007/relationships/diagramDrawing" Target="../diagrams/drawing1.xml"/><Relationship Id="rId20" Type="http://schemas.openxmlformats.org/officeDocument/2006/relationships/diagramData" Target="../diagrams/data4.xml"/><Relationship Id="rId21" Type="http://schemas.openxmlformats.org/officeDocument/2006/relationships/diagramLayout" Target="../diagrams/layout4.xml"/><Relationship Id="rId22" Type="http://schemas.openxmlformats.org/officeDocument/2006/relationships/diagramQuickStyle" Target="../diagrams/quickStyle4.xml"/><Relationship Id="rId23" Type="http://schemas.openxmlformats.org/officeDocument/2006/relationships/diagramColors" Target="../diagrams/colors4.xml"/><Relationship Id="rId24" Type="http://schemas.microsoft.com/office/2007/relationships/diagramDrawing" Target="../diagrams/drawing4.xml"/><Relationship Id="rId25" Type="http://schemas.openxmlformats.org/officeDocument/2006/relationships/hyperlink" Target="http://www.slideshare.net/EUDAT/research-data-management-introduction-eudatopen-aire-webinar" TargetMode="External"/><Relationship Id="rId10" Type="http://schemas.openxmlformats.org/officeDocument/2006/relationships/diagramData" Target="../diagrams/data2.xml"/><Relationship Id="rId11" Type="http://schemas.openxmlformats.org/officeDocument/2006/relationships/diagramLayout" Target="../diagrams/layout2.xml"/><Relationship Id="rId12" Type="http://schemas.openxmlformats.org/officeDocument/2006/relationships/diagramQuickStyle" Target="../diagrams/quickStyle2.xml"/><Relationship Id="rId13" Type="http://schemas.openxmlformats.org/officeDocument/2006/relationships/diagramColors" Target="../diagrams/colors2.xml"/><Relationship Id="rId14" Type="http://schemas.microsoft.com/office/2007/relationships/diagramDrawing" Target="../diagrams/drawing2.xml"/><Relationship Id="rId15" Type="http://schemas.openxmlformats.org/officeDocument/2006/relationships/diagramData" Target="../diagrams/data3.xml"/><Relationship Id="rId16" Type="http://schemas.openxmlformats.org/officeDocument/2006/relationships/diagramLayout" Target="../diagrams/layout3.xml"/><Relationship Id="rId17" Type="http://schemas.openxmlformats.org/officeDocument/2006/relationships/diagramQuickStyle" Target="../diagrams/quickStyle3.xml"/><Relationship Id="rId18" Type="http://schemas.openxmlformats.org/officeDocument/2006/relationships/diagramColors" Target="../diagrams/colors3.xml"/><Relationship Id="rId19" Type="http://schemas.microsoft.com/office/2007/relationships/diagramDrawing" Target="../diagrams/drawing3.xml"/><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hyperlink" Target="http://zenodo.org/" TargetMode="External"/><Relationship Id="rId4" Type="http://schemas.openxmlformats.org/officeDocument/2006/relationships/image" Target="../media/image38.png"/><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s>
</file>

<file path=ppt/slides/_rels/slide20.xml.rels><?xml version="1.0" encoding="UTF-8" standalone="yes"?>
<Relationships xmlns="http://schemas.openxmlformats.org/package/2006/relationships"><Relationship Id="rId3" Type="http://schemas.openxmlformats.org/officeDocument/2006/relationships/hyperlink" Target="https://b2share.eudat.eu/record/136" TargetMode="External"/><Relationship Id="rId4" Type="http://schemas.openxmlformats.org/officeDocument/2006/relationships/image" Target="../media/image39.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40.png"/><Relationship Id="rId1" Type="http://schemas.openxmlformats.org/officeDocument/2006/relationships/slideLayout" Target="../slideLayouts/slideLayout23.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hyperlink" Target="http://www.slideshare.net/EUDAT/research-data-management-introduction-eudatopen-aire-webinar" TargetMode="External"/><Relationship Id="rId4" Type="http://schemas.openxmlformats.org/officeDocument/2006/relationships/hyperlink" Target="http://rd-alliance.github.io/metadata-directory" TargetMode="External"/><Relationship Id="rId5" Type="http://schemas.openxmlformats.org/officeDocument/2006/relationships/image" Target="../media/image41.png"/><Relationship Id="rId6"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hyperlink" Target="http://www.tdwg.org/standards/" TargetMode="External"/><Relationship Id="rId4" Type="http://schemas.openxmlformats.org/officeDocument/2006/relationships/image" Target="../media/image45.gif"/><Relationship Id="rId5" Type="http://schemas.openxmlformats.org/officeDocument/2006/relationships/hyperlink" Target="http://www.tdwg.org/standards/115" TargetMode="External"/><Relationship Id="rId6" Type="http://schemas.openxmlformats.org/officeDocument/2006/relationships/hyperlink" Target="http://www.tdwg.org/standards/450" TargetMode="External"/><Relationship Id="rId7" Type="http://schemas.openxmlformats.org/officeDocument/2006/relationships/hyperlink" Target="https://github.com/tdwg/ac" TargetMode="External"/><Relationship Id="rId8" Type="http://schemas.openxmlformats.org/officeDocument/2006/relationships/hyperlink" Target="https://github.com/tdwg/ncd" TargetMode="External"/><Relationship Id="rId9" Type="http://schemas.openxmlformats.org/officeDocument/2006/relationships/hyperlink" Target="https://knb.ecoinformatics.org/%23external//emlparser/docs/index.html" TargetMode="Externa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hyperlink" Target="http://www.gbif.org/resources/2559" TargetMode="External"/><Relationship Id="rId4" Type="http://schemas.openxmlformats.org/officeDocument/2006/relationships/hyperlink" Target="http://rs.gbif.org/schema/eml-gbif-profile/" TargetMode="External"/><Relationship Id="rId5" Type="http://schemas.openxmlformats.org/officeDocument/2006/relationships/hyperlink" Target="https://www.idigbio.org/wiki/index.php/Data_Sharing_Data_Standards_and_Demystifying_the_IPT" TargetMode="Externa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46.png"/><Relationship Id="rId1" Type="http://schemas.openxmlformats.org/officeDocument/2006/relationships/slideLayout" Target="../slideLayouts/slideLayout2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g"/><Relationship Id="rId4" Type="http://schemas.openxmlformats.org/officeDocument/2006/relationships/image" Target="../media/image48.jpg"/><Relationship Id="rId5" Type="http://schemas.openxmlformats.org/officeDocument/2006/relationships/image" Target="../media/image49.jpg"/><Relationship Id="rId6" Type="http://schemas.openxmlformats.org/officeDocument/2006/relationships/image" Target="../media/image50.jpg"/><Relationship Id="rId7" Type="http://schemas.openxmlformats.org/officeDocument/2006/relationships/image" Target="../media/image51.jpg"/><Relationship Id="rId8" Type="http://schemas.openxmlformats.org/officeDocument/2006/relationships/image" Target="../media/image52.jpg"/><Relationship Id="rId9" Type="http://schemas.openxmlformats.org/officeDocument/2006/relationships/image" Target="../media/image53.jpg"/><Relationship Id="rId10" Type="http://schemas.openxmlformats.org/officeDocument/2006/relationships/image" Target="../media/image54.jpg"/><Relationship Id="rId1" Type="http://schemas.openxmlformats.org/officeDocument/2006/relationships/slideLayout" Target="../slideLayouts/slideLayout23.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4" Type="http://schemas.microsoft.com/office/2007/relationships/hdphoto" Target="../media/hdphoto1.wdp"/><Relationship Id="rId5" Type="http://schemas.openxmlformats.org/officeDocument/2006/relationships/image" Target="../media/image56.png"/><Relationship Id="rId6" Type="http://schemas.openxmlformats.org/officeDocument/2006/relationships/image" Target="../media/image57.png"/><Relationship Id="rId1" Type="http://schemas.openxmlformats.org/officeDocument/2006/relationships/slideLayout" Target="../slideLayouts/slideLayout23.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1" Type="http://schemas.openxmlformats.org/officeDocument/2006/relationships/slideLayout" Target="../slideLayouts/slideLayout23.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0.xml"/><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hyperlink" Target="http://www.flickr.com/photos/%20centralasian/8071729256" TargetMode="External"/><Relationship Id="rId1" Type="http://schemas.openxmlformats.org/officeDocument/2006/relationships/slideLayout" Target="../slideLayouts/slideLayout24.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2.xml"/><Relationship Id="rId3" Type="http://schemas.openxmlformats.org/officeDocument/2006/relationships/hyperlink" Target="http://www.slideshare.net/EUDAT/introduction-to-metadata-57336324"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4" Type="http://schemas.openxmlformats.org/officeDocument/2006/relationships/hyperlink" Target="http://www.flickr.com/photos/annarbor/4350629792" TargetMode="External"/><Relationship Id="rId1" Type="http://schemas.openxmlformats.org/officeDocument/2006/relationships/slideLayout" Target="../slideLayouts/slideLayout24.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4.xml"/><Relationship Id="rId3" Type="http://schemas.openxmlformats.org/officeDocument/2006/relationships/hyperlink" Target="http://www.slideshare.net/EUDAT/introduction-to-metadata-57336324"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hyperlink" Target="http://www.slideshare.net/EUDAT/introduction-to-metadata-57336324" TargetMode="External"/><Relationship Id="rId1" Type="http://schemas.openxmlformats.org/officeDocument/2006/relationships/slideLayout" Target="../slideLayouts/slideLayout25.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hyperlink" Target="http://www.slideshare.net/EUDAT/introduction-to-metadata-57336324" TargetMode="External"/><Relationship Id="rId1" Type="http://schemas.openxmlformats.org/officeDocument/2006/relationships/slideLayout" Target="../slideLayouts/slideLayout25.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hyperlink" Target="http://www.slideshare.net/EUDAT/introduction-to-metadata-57336324" TargetMode="External"/><Relationship Id="rId1" Type="http://schemas.openxmlformats.org/officeDocument/2006/relationships/slideLayout" Target="../slideLayouts/slideLayout25.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8.xml"/><Relationship Id="rId3" Type="http://schemas.openxmlformats.org/officeDocument/2006/relationships/hyperlink" Target="http://www.slideshare.net/EUDAT/introduction-to-metadata-57336324"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9.xml"/><Relationship Id="rId3" Type="http://schemas.openxmlformats.org/officeDocument/2006/relationships/hyperlink" Target="http://www.slideshare.net/EUDAT/introduction-to-metadata-57336324"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0.xml"/><Relationship Id="rId3" Type="http://schemas.openxmlformats.org/officeDocument/2006/relationships/hyperlink" Target="http://www.slideshare.net/EUDAT/introduction-to-metadata-57336324"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64.png"/><Relationship Id="rId1" Type="http://schemas.openxmlformats.org/officeDocument/2006/relationships/slideLayout" Target="../slideLayouts/slideLayout2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2.xml"/><Relationship Id="rId3"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hyperlink" Target="http://www.gbif.org/publishingdata/datapapers" TargetMode="External"/><Relationship Id="rId4" Type="http://schemas.openxmlformats.org/officeDocument/2006/relationships/hyperlink" Target="http://www.pensoft.net/journals/bdj" TargetMode="External"/><Relationship Id="rId5" Type="http://schemas.openxmlformats.org/officeDocument/2006/relationships/image" Target="../media/image65.jpeg"/><Relationship Id="rId6" Type="http://schemas.openxmlformats.org/officeDocument/2006/relationships/image" Target="../media/image64.png"/><Relationship Id="rId7" Type="http://schemas.openxmlformats.org/officeDocument/2006/relationships/hyperlink" Target="http://www.nature.com/sdata" TargetMode="External"/><Relationship Id="rId8" Type="http://schemas.openxmlformats.org/officeDocument/2006/relationships/image" Target="../media/image66.jpeg"/><Relationship Id="rId9" Type="http://schemas.openxmlformats.org/officeDocument/2006/relationships/image" Target="../media/image67.jpeg"/><Relationship Id="rId1" Type="http://schemas.openxmlformats.org/officeDocument/2006/relationships/slideLayout" Target="../slideLayouts/slideLayout23.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3" Type="http://schemas.openxmlformats.org/officeDocument/2006/relationships/hyperlink" Target="http://www.gbif.org/resource/82197" TargetMode="External"/><Relationship Id="rId4" Type="http://schemas.openxmlformats.org/officeDocument/2006/relationships/image" Target="../media/image68.emf"/><Relationship Id="rId5"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www.gbif.org/resource/82197"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hyperlink" Target="http://www.slideshare.net/EUDAT/research-data-management-introduction-eudatopen-aire-webinar" TargetMode="External"/><Relationship Id="rId1" Type="http://schemas.openxmlformats.org/officeDocument/2006/relationships/slideLayout" Target="../slideLayouts/slideLayout25.xml"/><Relationship Id="rId2"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3" Type="http://schemas.openxmlformats.org/officeDocument/2006/relationships/image" Target="../media/image70.jpg"/><Relationship Id="rId4" Type="http://schemas.openxmlformats.org/officeDocument/2006/relationships/hyperlink" Target="http://www.slideshare.net/EUDAT/research-data-management-introduction-eudatopen-aire-webinar" TargetMode="External"/><Relationship Id="rId1" Type="http://schemas.openxmlformats.org/officeDocument/2006/relationships/slideLayout" Target="../slideLayouts/slideLayout23.xml"/><Relationship Id="rId2"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hyperlink" Target="http://www.slideshare.net/EUDAT/research-data-management-introduction-eudatopen-aire-webinar" TargetMode="External"/><Relationship Id="rId5" Type="http://schemas.openxmlformats.org/officeDocument/2006/relationships/image" Target="../media/image72.png"/><Relationship Id="rId1" Type="http://schemas.openxmlformats.org/officeDocument/2006/relationships/slideLayout" Target="../slideLayouts/slideLayout25.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hyperlink" Target="http://www.slideshare.net/EUDAT/research-data-management-introduction-eudatopen-aire-webinar" TargetMode="External"/><Relationship Id="rId1" Type="http://schemas.openxmlformats.org/officeDocument/2006/relationships/slideLayout" Target="../slideLayouts/slideLayout23.xml"/><Relationship Id="rId2"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1.xml"/><Relationship Id="rId3" Type="http://schemas.openxmlformats.org/officeDocument/2006/relationships/hyperlink" Target="http://www.slideshare.net/EUDAT/research-data-management-introduction-eudatopen-aire-webinar"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2.xml"/><Relationship Id="rId3" Type="http://schemas.openxmlformats.org/officeDocument/2006/relationships/hyperlink" Target="http://www.slideshare.net/EUDAT/research-data-management-introduction-eudatopen-aire-webinar"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www.dcc.ac.uk/resources/how-guides/license-research-data" TargetMode="External"/><Relationship Id="rId4" Type="http://schemas.openxmlformats.org/officeDocument/2006/relationships/image" Target="../media/image74.jpeg"/><Relationship Id="rId5" Type="http://schemas.openxmlformats.org/officeDocument/2006/relationships/image" Target="../media/image75.jpeg"/><Relationship Id="rId6" Type="http://schemas.openxmlformats.org/officeDocument/2006/relationships/image" Target="../media/image76.jpeg"/><Relationship Id="rId7" Type="http://schemas.openxmlformats.org/officeDocument/2006/relationships/image" Target="../media/image77.jpeg"/><Relationship Id="rId8" Type="http://schemas.openxmlformats.org/officeDocument/2006/relationships/image" Target="../media/image78.png"/><Relationship Id="rId9" Type="http://schemas.openxmlformats.org/officeDocument/2006/relationships/hyperlink" Target="http://www.slideshare.net/EUDAT/research-data-management-introduction-eudatopen-aire-webinar" TargetMode="External"/><Relationship Id="rId1" Type="http://schemas.openxmlformats.org/officeDocument/2006/relationships/slideLayout" Target="../slideLayouts/slideLayout23.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1" Type="http://schemas.openxmlformats.org/officeDocument/2006/relationships/hyperlink" Target="https://en.wikipedia.org/wiki/Non-commercial" TargetMode="External"/><Relationship Id="rId12" Type="http://schemas.openxmlformats.org/officeDocument/2006/relationships/image" Target="../media/image84.png"/><Relationship Id="rId13" Type="http://schemas.openxmlformats.org/officeDocument/2006/relationships/hyperlink" Target="https://en.wikipedia.org/wiki/Creative_Commons_license" TargetMode="External"/><Relationship Id="rId14" Type="http://schemas.openxmlformats.org/officeDocument/2006/relationships/image" Target="../media/image85.png"/><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www.gbif.org/terms/licences" TargetMode="External"/><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81.png"/><Relationship Id="rId7" Type="http://schemas.openxmlformats.org/officeDocument/2006/relationships/hyperlink" Target="https://en.wikipedia.org/wiki/CC0" TargetMode="External"/><Relationship Id="rId8" Type="http://schemas.openxmlformats.org/officeDocument/2006/relationships/image" Target="../media/image82.jpg"/><Relationship Id="rId9" Type="http://schemas.openxmlformats.org/officeDocument/2006/relationships/hyperlink" Target="https://en.wikipedia.org/wiki/CC_BY" TargetMode="External"/><Relationship Id="rId10" Type="http://schemas.openxmlformats.org/officeDocument/2006/relationships/image" Target="../media/image83.png"/></Relationships>
</file>

<file path=ppt/slides/_rels/slide56.xml.rels><?xml version="1.0" encoding="UTF-8" standalone="yes"?>
<Relationships xmlns="http://schemas.openxmlformats.org/package/2006/relationships"><Relationship Id="rId3" Type="http://schemas.openxmlformats.org/officeDocument/2006/relationships/hyperlink" Target="http://www.dcc.ac.uk/resources/how-guides/appraise-select-research-data" TargetMode="External"/><Relationship Id="rId4" Type="http://schemas.openxmlformats.org/officeDocument/2006/relationships/image" Target="../media/image86.png"/><Relationship Id="rId5" Type="http://schemas.openxmlformats.org/officeDocument/2006/relationships/hyperlink" Target="http://www.slideshare.net/EUDAT/research-data-management-introduction-eudatopen-aire-webinar" TargetMode="External"/><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3" Type="http://schemas.openxmlformats.org/officeDocument/2006/relationships/hyperlink" Target="http://www.gbif.no/events/2015/data-publishing-workshop-october-2015.html" TargetMode="External"/><Relationship Id="rId4" Type="http://schemas.openxmlformats.org/officeDocument/2006/relationships/hyperlink" Target="http://www.slideshare.net/EUDAT/eudat-research-data-management" TargetMode="External"/><Relationship Id="rId5" Type="http://schemas.openxmlformats.org/officeDocument/2006/relationships/hyperlink" Target="http://www.slideshare.net/EUDAT/research-data-management-introduction-eudatopen-aire-webinar?ref=https://eudat.eu/events/webinar/research-data-management-an-introductory-webinar-from-openaire-and-eudat" TargetMode="External"/><Relationship Id="rId6" Type="http://schemas.openxmlformats.org/officeDocument/2006/relationships/hyperlink" Target="https://eudat.eu/events/webinar/research-data-management-an-introductory-webinar-from-openaire-and-eudat" TargetMode="External"/><Relationship Id="rId7" Type="http://schemas.openxmlformats.org/officeDocument/2006/relationships/hyperlink" Target="http://www.instantpresenter.com/WebConference/RecordingDefault.aspx?c_psrid=EB57D6888147" TargetMode="External"/><Relationship Id="rId1" Type="http://schemas.openxmlformats.org/officeDocument/2006/relationships/slideLayout" Target="../slideLayouts/slideLayout2.xml"/><Relationship Id="rId2" Type="http://schemas.openxmlformats.org/officeDocument/2006/relationships/hyperlink" Target="http://community.gbif.org/pg/pages/view/47903/"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87.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sp>
        <p:nvSpPr>
          <p:cNvPr id="3" name="Rectangle 2"/>
          <p:cNvSpPr/>
          <p:nvPr/>
        </p:nvSpPr>
        <p:spPr>
          <a:xfrm>
            <a:off x="4955763" y="2138295"/>
            <a:ext cx="5373742" cy="3046713"/>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management</a:t>
            </a:r>
            <a:endParaRPr lang="en-US" sz="36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Fifth day  8</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 name="Picture 6"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2648" y="6020974"/>
            <a:ext cx="927100" cy="1218896"/>
          </a:xfrm>
          <a:prstGeom prst="rect">
            <a:avLst/>
          </a:prstGeom>
        </p:spPr>
      </p:pic>
      <p:pic>
        <p:nvPicPr>
          <p:cNvPr id="6" name="Picture 5" descr="GBIF-201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1836" y="6319065"/>
            <a:ext cx="1866792" cy="826347"/>
          </a:xfrm>
          <a:prstGeom prst="rect">
            <a:avLst/>
          </a:prstGeom>
        </p:spPr>
      </p:pic>
      <p:pic>
        <p:nvPicPr>
          <p:cNvPr id="8" name="Picture 7" descr="GBIF-2015-mar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pic>
        <p:nvPicPr>
          <p:cNvPr id="10" name="Picture 9"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7938" y="6127540"/>
            <a:ext cx="927100" cy="1064506"/>
          </a:xfrm>
          <a:prstGeom prst="rect">
            <a:avLst/>
          </a:prstGeom>
        </p:spPr>
      </p:pic>
      <p:pic>
        <p:nvPicPr>
          <p:cNvPr id="9" name="Picture 8" descr="ASEAN-Emblem, Seal_of_ASEA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2345" y="6271246"/>
            <a:ext cx="847516" cy="847516"/>
          </a:xfrm>
          <a:prstGeom prst="rect">
            <a:avLst/>
          </a:prstGeom>
        </p:spPr>
      </p:pic>
    </p:spTree>
    <p:extLst>
      <p:ext uri="{BB962C8B-B14F-4D97-AF65-F5344CB8AC3E}">
        <p14:creationId xmlns:p14="http://schemas.microsoft.com/office/powerpoint/2010/main" val="36173782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eckbox.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2158" y="0"/>
            <a:ext cx="3266480" cy="6873173"/>
          </a:xfrm>
          <a:prstGeom prst="rect">
            <a:avLst/>
          </a:prstGeom>
        </p:spPr>
      </p:pic>
      <p:sp>
        <p:nvSpPr>
          <p:cNvPr id="2" name="Title 1"/>
          <p:cNvSpPr>
            <a:spLocks noGrp="1"/>
          </p:cNvSpPr>
          <p:nvPr>
            <p:ph type="title"/>
          </p:nvPr>
        </p:nvSpPr>
        <p:spPr/>
        <p:txBody>
          <a:bodyPr/>
          <a:lstStyle/>
          <a:p>
            <a:r>
              <a:rPr lang="en-US" dirty="0" smtClean="0"/>
              <a:t>INDEX</a:t>
            </a:r>
            <a:endParaRPr lang="en-US" dirty="0"/>
          </a:p>
        </p:txBody>
      </p:sp>
      <p:sp>
        <p:nvSpPr>
          <p:cNvPr id="3" name="Content Placeholder 2"/>
          <p:cNvSpPr>
            <a:spLocks noGrp="1"/>
          </p:cNvSpPr>
          <p:nvPr>
            <p:ph idx="1"/>
          </p:nvPr>
        </p:nvSpPr>
        <p:spPr>
          <a:xfrm>
            <a:off x="534432" y="1681825"/>
            <a:ext cx="7892054" cy="4494503"/>
          </a:xfrm>
        </p:spPr>
        <p:txBody>
          <a:bodyPr>
            <a:normAutofit/>
          </a:bodyPr>
          <a:lstStyle/>
          <a:p>
            <a:pPr marL="586616" indent="-586616">
              <a:buAutoNum type="arabicPeriod"/>
            </a:pPr>
            <a:r>
              <a:rPr lang="en-US" dirty="0" smtClean="0"/>
              <a:t>Develop a data management plan</a:t>
            </a:r>
            <a:endParaRPr lang="en-US" dirty="0"/>
          </a:p>
          <a:p>
            <a:pPr marL="586616" indent="-586616">
              <a:buAutoNum type="arabicPeriod"/>
            </a:pPr>
            <a:r>
              <a:rPr lang="en-US" dirty="0" smtClean="0"/>
              <a:t>Publish &amp; archive biodiversity data</a:t>
            </a:r>
          </a:p>
          <a:p>
            <a:pPr marL="586616" indent="-586616">
              <a:buFont typeface="Arial"/>
              <a:buAutoNum type="arabicPeriod"/>
            </a:pPr>
            <a:r>
              <a:rPr lang="nb-NO" dirty="0"/>
              <a:t>Use persistent data identifiers</a:t>
            </a:r>
          </a:p>
          <a:p>
            <a:pPr marL="586616" indent="-586616">
              <a:buAutoNum type="arabicPeriod"/>
            </a:pPr>
            <a:r>
              <a:rPr lang="nb-NO" dirty="0" smtClean="0"/>
              <a:t>Use </a:t>
            </a:r>
            <a:r>
              <a:rPr lang="nb-NO" dirty="0"/>
              <a:t>data standards</a:t>
            </a:r>
          </a:p>
          <a:p>
            <a:pPr marL="586616" indent="-586616">
              <a:buAutoNum type="arabicPeriod"/>
            </a:pPr>
            <a:r>
              <a:rPr lang="en-US" dirty="0" smtClean="0"/>
              <a:t>Ecological Metadata Language (EML)</a:t>
            </a:r>
            <a:endParaRPr lang="en-US" dirty="0"/>
          </a:p>
          <a:p>
            <a:pPr marL="586616" indent="-586616">
              <a:buAutoNum type="arabicPeriod"/>
            </a:pPr>
            <a:r>
              <a:rPr lang="en-US" dirty="0" smtClean="0"/>
              <a:t>Data </a:t>
            </a:r>
            <a:r>
              <a:rPr lang="en-US" dirty="0"/>
              <a:t>paper &amp; </a:t>
            </a:r>
            <a:r>
              <a:rPr lang="en-US" dirty="0" smtClean="0"/>
              <a:t>data citation</a:t>
            </a:r>
          </a:p>
          <a:p>
            <a:endParaRPr lang="en-US" b="1" dirty="0" smtClean="0"/>
          </a:p>
        </p:txBody>
      </p:sp>
      <p:sp>
        <p:nvSpPr>
          <p:cNvPr id="4" name="Text Placeholder 3"/>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989779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397255"/>
            <a:ext cx="9619774" cy="875512"/>
          </a:xfrm>
        </p:spPr>
        <p:txBody>
          <a:bodyPr/>
          <a:lstStyle/>
          <a:p>
            <a:r>
              <a:rPr lang="en-US" dirty="0" smtClean="0"/>
              <a:t>Exponential growth of digital data</a:t>
            </a:r>
            <a:endParaRPr lang="en-US" dirty="0"/>
          </a:p>
        </p:txBody>
      </p:sp>
      <p:sp>
        <p:nvSpPr>
          <p:cNvPr id="4" name="Text Placeholder 3"/>
          <p:cNvSpPr>
            <a:spLocks noGrp="1"/>
          </p:cNvSpPr>
          <p:nvPr>
            <p:ph type="body" sz="quarter" idx="10"/>
          </p:nvPr>
        </p:nvSpPr>
        <p:spPr>
          <a:xfrm>
            <a:off x="515875" y="7065676"/>
            <a:ext cx="8365196" cy="422495"/>
          </a:xfrm>
        </p:spPr>
        <p:txBody>
          <a:bodyPr/>
          <a:lstStyle/>
          <a:p>
            <a:r>
              <a:rPr lang="en-US" dirty="0"/>
              <a:t>Source: </a:t>
            </a:r>
            <a:r>
              <a:rPr lang="en-US" dirty="0">
                <a:hlinkClick r:id="rId3"/>
              </a:rPr>
              <a:t>EMC/IDC Digital Universe </a:t>
            </a:r>
            <a:r>
              <a:rPr lang="en-US" dirty="0" smtClean="0">
                <a:hlinkClick r:id="rId3"/>
              </a:rPr>
              <a:t>Study, 2012</a:t>
            </a:r>
            <a:endParaRPr lang="en-GB" dirty="0"/>
          </a:p>
        </p:txBody>
      </p:sp>
      <p:pic>
        <p:nvPicPr>
          <p:cNvPr id="5" name="Picture 4" descr="Screen Shot 2016-06-20 at 14.31.49 .png">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72767"/>
            <a:ext cx="10699446" cy="4853517"/>
          </a:xfrm>
          <a:prstGeom prst="rect">
            <a:avLst/>
          </a:prstGeom>
        </p:spPr>
      </p:pic>
      <p:sp>
        <p:nvSpPr>
          <p:cNvPr id="9" name="Rectangle 8"/>
          <p:cNvSpPr/>
          <p:nvPr/>
        </p:nvSpPr>
        <p:spPr>
          <a:xfrm>
            <a:off x="154458" y="6364223"/>
            <a:ext cx="10228484" cy="584776"/>
          </a:xfrm>
          <a:prstGeom prst="rect">
            <a:avLst/>
          </a:prstGeom>
        </p:spPr>
        <p:txBody>
          <a:bodyPr wrap="square">
            <a:spAutoFit/>
          </a:bodyPr>
          <a:lstStyle/>
          <a:p>
            <a:r>
              <a:rPr lang="en-US" sz="1600" dirty="0"/>
              <a:t>The digital universe will </a:t>
            </a:r>
            <a:r>
              <a:rPr lang="en-US" sz="1600" b="1" dirty="0">
                <a:solidFill>
                  <a:srgbClr val="0000FF"/>
                </a:solidFill>
              </a:rPr>
              <a:t>double every two years </a:t>
            </a:r>
            <a:r>
              <a:rPr lang="en-US" sz="1600" dirty="0"/>
              <a:t>between now and 2020</a:t>
            </a:r>
            <a:r>
              <a:rPr lang="en-US" sz="1600" dirty="0" smtClean="0"/>
              <a:t>. The growth is </a:t>
            </a:r>
            <a:r>
              <a:rPr lang="en-US" sz="1600" b="1" dirty="0" smtClean="0">
                <a:solidFill>
                  <a:srgbClr val="0000FF"/>
                </a:solidFill>
              </a:rPr>
              <a:t>mostly unstructured data</a:t>
            </a:r>
            <a:r>
              <a:rPr lang="en-US" sz="1600" dirty="0" smtClean="0"/>
              <a:t>.</a:t>
            </a:r>
          </a:p>
          <a:p>
            <a:r>
              <a:rPr lang="en-US" sz="1600" dirty="0"/>
              <a:t>A major factor behind the expansion </a:t>
            </a:r>
            <a:r>
              <a:rPr lang="en-US" sz="1600" dirty="0" smtClean="0"/>
              <a:t>is </a:t>
            </a:r>
            <a:r>
              <a:rPr lang="en-US" sz="1600" dirty="0"/>
              <a:t>the growth of </a:t>
            </a:r>
            <a:r>
              <a:rPr lang="en-US" sz="1600" b="1" dirty="0">
                <a:solidFill>
                  <a:srgbClr val="0000FF"/>
                </a:solidFill>
              </a:rPr>
              <a:t>machine generated </a:t>
            </a:r>
            <a:r>
              <a:rPr lang="en-US" sz="1600" b="1" dirty="0" smtClean="0">
                <a:solidFill>
                  <a:srgbClr val="0000FF"/>
                </a:solidFill>
              </a:rPr>
              <a:t>data </a:t>
            </a:r>
            <a:r>
              <a:rPr lang="en-US" sz="1600" dirty="0" smtClean="0"/>
              <a:t>(from 11</a:t>
            </a:r>
            <a:r>
              <a:rPr lang="en-US" sz="1600" dirty="0"/>
              <a:t>% </a:t>
            </a:r>
            <a:r>
              <a:rPr lang="en-US" sz="1600" dirty="0" smtClean="0"/>
              <a:t>in </a:t>
            </a:r>
            <a:r>
              <a:rPr lang="en-US" sz="1600" dirty="0"/>
              <a:t>2005 to over 40% in </a:t>
            </a:r>
            <a:r>
              <a:rPr lang="en-US" sz="1600" dirty="0" smtClean="0"/>
              <a:t>2020).</a:t>
            </a:r>
            <a:endParaRPr lang="en-US" sz="1600" dirty="0"/>
          </a:p>
        </p:txBody>
      </p:sp>
      <p:pic>
        <p:nvPicPr>
          <p:cNvPr id="10" name="Picture 9" descr="EMC.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266" y="5538305"/>
            <a:ext cx="969647" cy="434110"/>
          </a:xfrm>
          <a:prstGeom prst="rect">
            <a:avLst/>
          </a:prstGeom>
        </p:spPr>
      </p:pic>
      <p:pic>
        <p:nvPicPr>
          <p:cNvPr id="11" name="Picture 10" descr="IDC.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9980" y="5538305"/>
            <a:ext cx="996005" cy="434111"/>
          </a:xfrm>
          <a:prstGeom prst="rect">
            <a:avLst/>
          </a:prstGeom>
        </p:spPr>
      </p:pic>
    </p:spTree>
    <p:extLst>
      <p:ext uri="{BB962C8B-B14F-4D97-AF65-F5344CB8AC3E}">
        <p14:creationId xmlns:p14="http://schemas.microsoft.com/office/powerpoint/2010/main" val="222492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explosion</a:t>
            </a:r>
            <a:endParaRPr lang="en-US" dirty="0"/>
          </a:p>
        </p:txBody>
      </p:sp>
      <p:sp>
        <p:nvSpPr>
          <p:cNvPr id="4" name="Text Placeholder 3"/>
          <p:cNvSpPr>
            <a:spLocks noGrp="1"/>
          </p:cNvSpPr>
          <p:nvPr>
            <p:ph type="body" sz="quarter" idx="10"/>
          </p:nvPr>
        </p:nvSpPr>
        <p:spPr>
          <a:xfrm>
            <a:off x="515875" y="7145851"/>
            <a:ext cx="8365196" cy="274840"/>
          </a:xfrm>
        </p:spPr>
        <p:txBody>
          <a:bodyPr/>
          <a:lstStyle/>
          <a:p>
            <a:r>
              <a:rPr lang="en-GB" dirty="0" smtClean="0"/>
              <a:t>Source</a:t>
            </a:r>
            <a:r>
              <a:rPr lang="en-GB" dirty="0"/>
              <a:t>: </a:t>
            </a:r>
            <a:r>
              <a:rPr lang="en-GB" dirty="0">
                <a:hlinkClick r:id="rId3"/>
              </a:rPr>
              <a:t>OpenAIRE &amp; </a:t>
            </a:r>
            <a:r>
              <a:rPr lang="en-GB" dirty="0" smtClean="0">
                <a:hlinkClick r:id="rId3"/>
              </a:rPr>
              <a:t>EUDAT, CC-BY-4.0, 2013</a:t>
            </a:r>
            <a:endParaRPr lang="en-GB" dirty="0"/>
          </a:p>
        </p:txBody>
      </p:sp>
      <p:pic>
        <p:nvPicPr>
          <p:cNvPr id="7"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686" y="1351457"/>
            <a:ext cx="4401305" cy="5352171"/>
          </a:xfrm>
          <a:prstGeom prst="rect">
            <a:avLst/>
          </a:prstGeom>
        </p:spPr>
      </p:pic>
      <p:sp>
        <p:nvSpPr>
          <p:cNvPr id="8" name="Content Placeholder 1"/>
          <p:cNvSpPr txBox="1">
            <a:spLocks/>
          </p:cNvSpPr>
          <p:nvPr/>
        </p:nvSpPr>
        <p:spPr bwMode="auto">
          <a:xfrm>
            <a:off x="5166175" y="1658520"/>
            <a:ext cx="4988031" cy="538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104287" tIns="52144" rIns="104287" bIns="52144" numCol="1" anchor="t" anchorCtr="0" compatLnSpc="1">
            <a:prstTxWarp prst="textNoShape">
              <a:avLst/>
            </a:prstTxWarp>
            <a:normAutofit/>
          </a:bodyPr>
          <a:lstStyle>
            <a:lvl1pPr marL="342900" indent="-342900" algn="l" rtl="0" eaLnBrk="1" fontAlgn="base" hangingPunct="1">
              <a:spcBef>
                <a:spcPct val="20000"/>
              </a:spcBef>
              <a:spcAft>
                <a:spcPct val="0"/>
              </a:spcAft>
              <a:buSzPct val="100000"/>
              <a:buBlip>
                <a:blip r:embed="rId5"/>
              </a:buBlip>
              <a:defRPr sz="2400" kern="1200">
                <a:solidFill>
                  <a:schemeClr val="tx1"/>
                </a:solidFill>
                <a:latin typeface="Century Gothic" pitchFamily="34" charset="0"/>
                <a:ea typeface="ＭＳ Ｐゴシック" charset="0"/>
                <a:cs typeface="+mn-cs"/>
              </a:defRPr>
            </a:lvl1pPr>
            <a:lvl2pPr marL="742950" indent="-285750" algn="l" rtl="0" eaLnBrk="1" fontAlgn="base" hangingPunct="1">
              <a:spcBef>
                <a:spcPct val="20000"/>
              </a:spcBef>
              <a:spcAft>
                <a:spcPct val="0"/>
              </a:spcAft>
              <a:buSzPct val="100000"/>
              <a:buBlip>
                <a:blip r:embed="rId5"/>
              </a:buBlip>
              <a:defRPr sz="2400" kern="1200">
                <a:solidFill>
                  <a:schemeClr val="tx1"/>
                </a:solidFill>
                <a:latin typeface="Century Gothic" pitchFamily="34" charset="0"/>
                <a:ea typeface="ＭＳ Ｐゴシック" charset="0"/>
                <a:cs typeface="+mn-cs"/>
              </a:defRPr>
            </a:lvl2pPr>
            <a:lvl3pPr marL="1143000" indent="-228600" algn="l" rtl="0" eaLnBrk="1" fontAlgn="base" hangingPunct="1">
              <a:spcBef>
                <a:spcPct val="20000"/>
              </a:spcBef>
              <a:spcAft>
                <a:spcPct val="0"/>
              </a:spcAft>
              <a:buSzPct val="100000"/>
              <a:buBlip>
                <a:blip r:embed="rId5"/>
              </a:buBlip>
              <a:defRPr sz="2400" kern="1200">
                <a:solidFill>
                  <a:schemeClr val="tx1"/>
                </a:solidFill>
                <a:latin typeface="Century Gothic" pitchFamily="34" charset="0"/>
                <a:ea typeface="ＭＳ Ｐゴシック" charset="0"/>
                <a:cs typeface="+mn-cs"/>
              </a:defRPr>
            </a:lvl3pPr>
            <a:lvl4pPr marL="1600200" indent="-228600" algn="l" rtl="0" eaLnBrk="1" fontAlgn="base" hangingPunct="1">
              <a:spcBef>
                <a:spcPct val="20000"/>
              </a:spcBef>
              <a:spcAft>
                <a:spcPct val="0"/>
              </a:spcAft>
              <a:buSzPct val="100000"/>
              <a:buBlip>
                <a:blip r:embed="rId5"/>
              </a:buBlip>
              <a:defRPr sz="2400" kern="1200">
                <a:solidFill>
                  <a:schemeClr val="tx1"/>
                </a:solidFill>
                <a:latin typeface="Century Gothic" pitchFamily="34" charset="0"/>
                <a:ea typeface="ＭＳ Ｐゴシック" charset="0"/>
                <a:cs typeface="+mn-cs"/>
              </a:defRPr>
            </a:lvl4pPr>
            <a:lvl5pPr marL="2057400" indent="-228600" algn="l" rtl="0" eaLnBrk="1" fontAlgn="base" hangingPunct="1">
              <a:spcBef>
                <a:spcPct val="20000"/>
              </a:spcBef>
              <a:spcAft>
                <a:spcPct val="0"/>
              </a:spcAft>
              <a:buSzPct val="100000"/>
              <a:buBlip>
                <a:blip r:embed="rId5"/>
              </a:buBlip>
              <a:defRPr sz="2400" kern="1200">
                <a:solidFill>
                  <a:schemeClr val="tx1"/>
                </a:solidFill>
                <a:latin typeface="Century Gothic"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1042873">
              <a:spcAft>
                <a:spcPts val="2053"/>
              </a:spcAft>
              <a:buFont typeface="Arial" pitchFamily="34" charset="0"/>
              <a:buChar char="•"/>
            </a:pPr>
            <a:r>
              <a:rPr lang="en-GB" dirty="0" smtClean="0"/>
              <a:t>More and more data is being created</a:t>
            </a:r>
          </a:p>
          <a:p>
            <a:pPr defTabSz="1042873">
              <a:spcAft>
                <a:spcPts val="2053"/>
              </a:spcAft>
              <a:buFont typeface="Arial" pitchFamily="34" charset="0"/>
              <a:buChar char="•"/>
            </a:pPr>
            <a:r>
              <a:rPr lang="en-GB" dirty="0" smtClean="0"/>
              <a:t>Issue is not creating data, but being able to navigate and use it</a:t>
            </a:r>
          </a:p>
          <a:p>
            <a:pPr defTabSz="1042873">
              <a:spcAft>
                <a:spcPts val="2053"/>
              </a:spcAft>
              <a:buFont typeface="Arial" pitchFamily="34" charset="0"/>
              <a:buChar char="•"/>
            </a:pPr>
            <a:r>
              <a:rPr lang="en-GB" dirty="0"/>
              <a:t>D</a:t>
            </a:r>
            <a:r>
              <a:rPr lang="en-GB" dirty="0" smtClean="0"/>
              <a:t>ata management is critical to make sure data are well-organised, understandable and reusable</a:t>
            </a:r>
          </a:p>
          <a:p>
            <a:pPr marL="0" indent="0" defTabSz="1042873">
              <a:spcAft>
                <a:spcPts val="2053"/>
              </a:spcAft>
              <a:buNone/>
            </a:pPr>
            <a:r>
              <a:rPr lang="en-GB" sz="1800" dirty="0"/>
              <a:t>	</a:t>
            </a:r>
            <a:r>
              <a:rPr lang="en-GB" sz="1800" dirty="0" smtClean="0"/>
              <a:t>Source: </a:t>
            </a:r>
            <a:r>
              <a:rPr lang="en-GB" sz="1800" dirty="0" smtClean="0">
                <a:hlinkClick r:id="rId3"/>
              </a:rPr>
              <a:t>OpenAIRE, 2013</a:t>
            </a:r>
            <a:endParaRPr lang="en-GB" sz="1800" dirty="0"/>
          </a:p>
        </p:txBody>
      </p:sp>
    </p:spTree>
    <p:extLst>
      <p:ext uri="{BB962C8B-B14F-4D97-AF65-F5344CB8AC3E}">
        <p14:creationId xmlns:p14="http://schemas.microsoft.com/office/powerpoint/2010/main" val="3278295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7204" y="302864"/>
            <a:ext cx="4311051" cy="875512"/>
          </a:xfrm>
        </p:spPr>
        <p:txBody>
          <a:bodyPr>
            <a:normAutofit/>
          </a:bodyPr>
          <a:lstStyle/>
          <a:p>
            <a:r>
              <a:rPr lang="en-GB" sz="4600" dirty="0">
                <a:latin typeface="Century Gothic" pitchFamily="34" charset="0"/>
              </a:rPr>
              <a:t>Data loss</a:t>
            </a:r>
          </a:p>
        </p:txBody>
      </p:sp>
      <p:sp>
        <p:nvSpPr>
          <p:cNvPr id="2" name="Content Placeholder 1"/>
          <p:cNvSpPr>
            <a:spLocks noGrp="1"/>
          </p:cNvSpPr>
          <p:nvPr>
            <p:ph idx="1"/>
          </p:nvPr>
        </p:nvSpPr>
        <p:spPr>
          <a:xfrm>
            <a:off x="417204" y="1270041"/>
            <a:ext cx="4311051" cy="5597949"/>
          </a:xfrm>
        </p:spPr>
        <p:txBody>
          <a:bodyPr>
            <a:noAutofit/>
          </a:bodyPr>
          <a:lstStyle/>
          <a:p>
            <a:r>
              <a:rPr lang="en-GB" sz="2000" dirty="0"/>
              <a:t>Digital data are fragile and susceptible </a:t>
            </a:r>
            <a:endParaRPr lang="en-GB" sz="2000" dirty="0" smtClean="0"/>
          </a:p>
          <a:p>
            <a:r>
              <a:rPr lang="en-GB" sz="2000" dirty="0" smtClean="0"/>
              <a:t>to </a:t>
            </a:r>
            <a:r>
              <a:rPr lang="en-GB" sz="2000" dirty="0"/>
              <a:t>loss for a wide variety of </a:t>
            </a:r>
            <a:r>
              <a:rPr lang="en-GB" sz="2000" dirty="0" smtClean="0"/>
              <a:t>reasons:</a:t>
            </a:r>
            <a:endParaRPr lang="en-GB" sz="2000" dirty="0"/>
          </a:p>
          <a:p>
            <a:pPr lvl="1"/>
            <a:r>
              <a:rPr lang="en-GB" sz="2000" dirty="0"/>
              <a:t>Natural disaster</a:t>
            </a:r>
          </a:p>
          <a:p>
            <a:pPr lvl="1"/>
            <a:r>
              <a:rPr lang="en-GB" sz="2000" dirty="0"/>
              <a:t>Facilities infrastructure failure</a:t>
            </a:r>
          </a:p>
          <a:p>
            <a:pPr lvl="1"/>
            <a:r>
              <a:rPr lang="en-GB" sz="2000" dirty="0"/>
              <a:t>Storage failure</a:t>
            </a:r>
          </a:p>
          <a:p>
            <a:pPr lvl="1"/>
            <a:r>
              <a:rPr lang="en-GB" sz="2000" dirty="0"/>
              <a:t>Server hardware/software failure</a:t>
            </a:r>
          </a:p>
          <a:p>
            <a:pPr lvl="1"/>
            <a:r>
              <a:rPr lang="en-GB" sz="2000" dirty="0"/>
              <a:t>Application software failure</a:t>
            </a:r>
          </a:p>
          <a:p>
            <a:pPr lvl="1"/>
            <a:r>
              <a:rPr lang="en-GB" sz="2000" dirty="0"/>
              <a:t>Format obsolescence</a:t>
            </a:r>
          </a:p>
          <a:p>
            <a:pPr lvl="1"/>
            <a:r>
              <a:rPr lang="en-GB" sz="2000" dirty="0"/>
              <a:t>Legal encumbrance</a:t>
            </a:r>
          </a:p>
          <a:p>
            <a:pPr lvl="1"/>
            <a:r>
              <a:rPr lang="en-GB" sz="2000" dirty="0"/>
              <a:t>Human error</a:t>
            </a:r>
          </a:p>
          <a:p>
            <a:pPr lvl="1"/>
            <a:r>
              <a:rPr lang="en-GB" sz="2000" dirty="0"/>
              <a:t>Malicious attack</a:t>
            </a:r>
          </a:p>
          <a:p>
            <a:pPr lvl="1"/>
            <a:r>
              <a:rPr lang="en-GB" sz="2000" dirty="0"/>
              <a:t>Loss of staffing competencies</a:t>
            </a:r>
          </a:p>
          <a:p>
            <a:pPr lvl="1"/>
            <a:r>
              <a:rPr lang="en-GB" sz="2000" dirty="0"/>
              <a:t>Loss of institutional commitment</a:t>
            </a:r>
          </a:p>
          <a:p>
            <a:pPr lvl="1"/>
            <a:r>
              <a:rPr lang="en-GB" sz="2000" dirty="0"/>
              <a:t>Loss of financial stability</a:t>
            </a:r>
          </a:p>
          <a:p>
            <a:pPr lvl="1"/>
            <a:r>
              <a:rPr lang="en-GB" sz="2000" dirty="0"/>
              <a:t>Changes in user expectations</a:t>
            </a:r>
          </a:p>
        </p:txBody>
      </p:sp>
      <p:sp>
        <p:nvSpPr>
          <p:cNvPr id="7" name="Text Placeholder 6"/>
          <p:cNvSpPr>
            <a:spLocks noGrp="1"/>
          </p:cNvSpPr>
          <p:nvPr>
            <p:ph type="body" sz="quarter" idx="10"/>
          </p:nvPr>
        </p:nvSpPr>
        <p:spPr/>
        <p:txBody>
          <a:bodyPr/>
          <a:lstStyle/>
          <a:p>
            <a:pPr algn="l"/>
            <a:r>
              <a:rPr lang="en-GB" dirty="0" smtClean="0"/>
              <a:t>Slide source</a:t>
            </a:r>
            <a:r>
              <a:rPr lang="en-GB" dirty="0"/>
              <a:t>: </a:t>
            </a:r>
            <a:r>
              <a:rPr lang="en-GB" dirty="0">
                <a:hlinkClick r:id="rId3"/>
              </a:rPr>
              <a:t>OpenAIRE &amp; EUDAT, CC-BY-4.0, </a:t>
            </a:r>
            <a:r>
              <a:rPr lang="en-GB" dirty="0" smtClean="0">
                <a:hlinkClick r:id="rId3"/>
              </a:rPr>
              <a:t>2013</a:t>
            </a:r>
            <a:endParaRPr lang="en-GB" dirty="0"/>
          </a:p>
        </p:txBody>
      </p:sp>
      <p:pic>
        <p:nvPicPr>
          <p:cNvPr id="2050" name="Picture 2" descr="C:\Users\arosshe\Downloads\4031607067_2513fe62f9_b.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6407" y="0"/>
            <a:ext cx="5882232" cy="75628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188736" y="7153519"/>
            <a:ext cx="5121860" cy="243806"/>
          </a:xfrm>
          <a:prstGeom prst="rect">
            <a:avLst/>
          </a:prstGeom>
          <a:noFill/>
        </p:spPr>
        <p:txBody>
          <a:bodyPr wrap="square" lIns="104287" tIns="52144" rIns="104287" bIns="52144" rtlCol="0">
            <a:spAutoFit/>
          </a:bodyPr>
          <a:lstStyle/>
          <a:p>
            <a:pPr algn="r"/>
            <a:r>
              <a:rPr lang="en-GB" sz="900" dirty="0">
                <a:latin typeface="Century Gothic" panose="020B0502020202020204" pitchFamily="34" charset="0"/>
              </a:rPr>
              <a:t>Image CC BY-NC-SA 2.0 by Dave Hill </a:t>
            </a:r>
            <a:r>
              <a:rPr lang="en-GB" sz="900" dirty="0">
                <a:latin typeface="Century Gothic" panose="020B0502020202020204" pitchFamily="34" charset="0"/>
                <a:hlinkClick r:id="rId4"/>
              </a:rPr>
              <a:t>https://www.flickr.com/photos/dmh650/4031607067</a:t>
            </a:r>
            <a:endParaRPr lang="en-GB" sz="900" dirty="0">
              <a:latin typeface="Century Gothic" panose="020B0502020202020204" pitchFamily="34" charset="0"/>
            </a:endParaRPr>
          </a:p>
        </p:txBody>
      </p:sp>
    </p:spTree>
    <p:extLst>
      <p:ext uri="{BB962C8B-B14F-4D97-AF65-F5344CB8AC3E}">
        <p14:creationId xmlns:p14="http://schemas.microsoft.com/office/powerpoint/2010/main" val="324570620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34432" y="302864"/>
            <a:ext cx="7459755" cy="875512"/>
          </a:xfrm>
        </p:spPr>
        <p:txBody>
          <a:bodyPr>
            <a:noAutofit/>
          </a:bodyPr>
          <a:lstStyle/>
          <a:p>
            <a:r>
              <a:rPr lang="en-GB" sz="4400" b="0" dirty="0"/>
              <a:t>Where to store data?</a:t>
            </a:r>
          </a:p>
        </p:txBody>
      </p:sp>
      <p:sp>
        <p:nvSpPr>
          <p:cNvPr id="28675" name="Content Placeholder 2"/>
          <p:cNvSpPr>
            <a:spLocks noGrp="1"/>
          </p:cNvSpPr>
          <p:nvPr>
            <p:ph idx="1"/>
          </p:nvPr>
        </p:nvSpPr>
        <p:spPr>
          <a:xfrm>
            <a:off x="541971" y="1522591"/>
            <a:ext cx="7137900" cy="5311503"/>
          </a:xfrm>
        </p:spPr>
        <p:txBody>
          <a:bodyPr>
            <a:normAutofit fontScale="92500" lnSpcReduction="10000"/>
          </a:bodyPr>
          <a:lstStyle/>
          <a:p>
            <a:r>
              <a:rPr lang="en-GB" dirty="0" smtClean="0"/>
              <a:t>Your own drive (PC, server, flash drive, etc.)</a:t>
            </a:r>
          </a:p>
          <a:p>
            <a:pPr lvl="1">
              <a:buFont typeface="Century Gothic" pitchFamily="34" charset="0"/>
              <a:buChar char="–"/>
            </a:pPr>
            <a:r>
              <a:rPr lang="en-GB" sz="2700" dirty="0"/>
              <a:t>And if you lose it? Or it breaks</a:t>
            </a:r>
            <a:r>
              <a:rPr lang="en-GB" sz="2700" dirty="0" smtClean="0"/>
              <a:t>?</a:t>
            </a:r>
            <a:endParaRPr lang="en-GB" sz="2300" dirty="0"/>
          </a:p>
          <a:p>
            <a:r>
              <a:rPr lang="en-GB" dirty="0" smtClean="0"/>
              <a:t>Somebody else’s drive / departmental drive</a:t>
            </a:r>
          </a:p>
          <a:p>
            <a:r>
              <a:rPr lang="en-GB" dirty="0" smtClean="0"/>
              <a:t>“Cloud” drive</a:t>
            </a:r>
          </a:p>
          <a:p>
            <a:pPr marL="847334" lvl="2" indent="-391077">
              <a:buFont typeface="Century Gothic" pitchFamily="34" charset="0"/>
              <a:buChar char="–"/>
            </a:pPr>
            <a:r>
              <a:rPr lang="en-GB" dirty="0" smtClean="0"/>
              <a:t>Do they care as much about your data as you do?</a:t>
            </a:r>
          </a:p>
          <a:p>
            <a:r>
              <a:rPr lang="en-GB" dirty="0" smtClean="0"/>
              <a:t>Large scale infrastructure services like Data One or EUDAT</a:t>
            </a:r>
          </a:p>
          <a:p>
            <a:endParaRPr lang="en-GB" sz="1900" dirty="0" smtClean="0"/>
          </a:p>
          <a:p>
            <a:r>
              <a:rPr lang="en-GB" dirty="0" smtClean="0"/>
              <a:t>3</a:t>
            </a:r>
            <a:r>
              <a:rPr lang="en-GB" dirty="0"/>
              <a:t>... 2... 1... backup!</a:t>
            </a:r>
          </a:p>
          <a:p>
            <a:pPr lvl="1">
              <a:spcBef>
                <a:spcPct val="0"/>
              </a:spcBef>
              <a:buFont typeface="Century Gothic" pitchFamily="34" charset="0"/>
              <a:buChar char="–"/>
            </a:pPr>
            <a:r>
              <a:rPr lang="en-GB" sz="2000" dirty="0"/>
              <a:t>at least </a:t>
            </a:r>
            <a:r>
              <a:rPr lang="en-GB" sz="2000" dirty="0">
                <a:solidFill>
                  <a:srgbClr val="FF0000"/>
                </a:solidFill>
              </a:rPr>
              <a:t>3</a:t>
            </a:r>
            <a:r>
              <a:rPr lang="en-GB" sz="2000" dirty="0"/>
              <a:t> copies of a file</a:t>
            </a:r>
          </a:p>
          <a:p>
            <a:pPr lvl="1">
              <a:spcBef>
                <a:spcPct val="0"/>
              </a:spcBef>
              <a:buFont typeface="Century Gothic" pitchFamily="34" charset="0"/>
              <a:buChar char="–"/>
            </a:pPr>
            <a:r>
              <a:rPr lang="en-GB" sz="2000" dirty="0"/>
              <a:t>on at least </a:t>
            </a:r>
            <a:r>
              <a:rPr lang="en-GB" sz="2000" dirty="0">
                <a:solidFill>
                  <a:srgbClr val="FF0000"/>
                </a:solidFill>
              </a:rPr>
              <a:t>2</a:t>
            </a:r>
            <a:r>
              <a:rPr lang="en-GB" sz="2000" dirty="0"/>
              <a:t> different media</a:t>
            </a:r>
          </a:p>
          <a:p>
            <a:pPr lvl="1">
              <a:spcBef>
                <a:spcPct val="0"/>
              </a:spcBef>
              <a:buFont typeface="Century Gothic" pitchFamily="34" charset="0"/>
              <a:buChar char="–"/>
            </a:pPr>
            <a:r>
              <a:rPr lang="en-GB" sz="2000" dirty="0"/>
              <a:t>with at least </a:t>
            </a:r>
            <a:r>
              <a:rPr lang="en-GB" sz="2000" dirty="0">
                <a:solidFill>
                  <a:srgbClr val="FF0000"/>
                </a:solidFill>
              </a:rPr>
              <a:t>1</a:t>
            </a:r>
            <a:r>
              <a:rPr lang="en-GB" sz="2000" dirty="0"/>
              <a:t> offsite</a:t>
            </a:r>
          </a:p>
          <a:p>
            <a:endParaRPr lang="en-GB" dirty="0" smtClean="0"/>
          </a:p>
          <a:p>
            <a:endParaRPr lang="en-GB" dirty="0" smtClean="0"/>
          </a:p>
          <a:p>
            <a:endParaRPr lang="en-GB" dirty="0" smtClean="0"/>
          </a:p>
          <a:p>
            <a:pPr lvl="1">
              <a:buFont typeface="Century Gothic" pitchFamily="34" charset="0"/>
              <a:buChar char="–"/>
            </a:pPr>
            <a:endParaRPr lang="en-GB" dirty="0" smtClean="0"/>
          </a:p>
          <a:p>
            <a:pPr>
              <a:buFont typeface="Century Gothic" pitchFamily="34" charset="0"/>
              <a:buChar char="–"/>
            </a:pPr>
            <a:endParaRPr lang="en-GB" dirty="0" smtClean="0"/>
          </a:p>
        </p:txBody>
      </p:sp>
      <p:sp>
        <p:nvSpPr>
          <p:cNvPr id="3" name="Text Placeholder 2"/>
          <p:cNvSpPr>
            <a:spLocks noGrp="1"/>
          </p:cNvSpPr>
          <p:nvPr>
            <p:ph type="body" sz="quarter" idx="10"/>
          </p:nvPr>
        </p:nvSpPr>
        <p:spPr/>
        <p:txBody>
          <a:bodyPr/>
          <a:lstStyle/>
          <a:p>
            <a:pPr algn="l"/>
            <a:r>
              <a:rPr lang="en-GB" dirty="0"/>
              <a:t>Slide source: </a:t>
            </a:r>
            <a:r>
              <a:rPr lang="en-GB" dirty="0">
                <a:hlinkClick r:id="rId3"/>
              </a:rPr>
              <a:t>OpenAIRE &amp; EUDAT, CC-BY-4.0, </a:t>
            </a:r>
            <a:r>
              <a:rPr lang="en-GB" dirty="0" smtClean="0">
                <a:hlinkClick r:id="rId3"/>
              </a:rPr>
              <a:t>2013</a:t>
            </a:r>
            <a:endParaRPr lang="en-GB" dirty="0"/>
          </a:p>
        </p:txBody>
      </p:sp>
      <p:pic>
        <p:nvPicPr>
          <p:cNvPr id="2" name="Picture 1" descr="-3 cop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7258" y="0"/>
            <a:ext cx="2861380" cy="7562850"/>
          </a:xfrm>
          <a:prstGeom prst="rect">
            <a:avLst/>
          </a:prstGeom>
        </p:spPr>
      </p:pic>
    </p:spTree>
    <p:extLst>
      <p:ext uri="{BB962C8B-B14F-4D97-AF65-F5344CB8AC3E}">
        <p14:creationId xmlns:p14="http://schemas.microsoft.com/office/powerpoint/2010/main" val="49100052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822" y="302863"/>
            <a:ext cx="6743560" cy="1297785"/>
          </a:xfrm>
        </p:spPr>
        <p:txBody>
          <a:bodyPr>
            <a:noAutofit/>
          </a:bodyPr>
          <a:lstStyle/>
          <a:p>
            <a:r>
              <a:rPr lang="en-GB" sz="3600" b="0" dirty="0"/>
              <a:t>Backup and preservation </a:t>
            </a:r>
            <a:br>
              <a:rPr lang="en-GB" sz="3600" b="0" dirty="0"/>
            </a:br>
            <a:r>
              <a:rPr lang="en-GB" sz="3600" b="0" dirty="0"/>
              <a:t>– not the same thing!</a:t>
            </a:r>
          </a:p>
        </p:txBody>
      </p:sp>
      <p:sp>
        <p:nvSpPr>
          <p:cNvPr id="3" name="Content Placeholder 2"/>
          <p:cNvSpPr>
            <a:spLocks noGrp="1"/>
          </p:cNvSpPr>
          <p:nvPr>
            <p:ph idx="1"/>
          </p:nvPr>
        </p:nvSpPr>
        <p:spPr>
          <a:xfrm>
            <a:off x="420073" y="1913820"/>
            <a:ext cx="6672310" cy="4841981"/>
          </a:xfrm>
        </p:spPr>
        <p:txBody>
          <a:bodyPr>
            <a:normAutofit lnSpcReduction="10000"/>
          </a:bodyPr>
          <a:lstStyle/>
          <a:p>
            <a:r>
              <a:rPr lang="en-US" dirty="0"/>
              <a:t>Backups</a:t>
            </a:r>
          </a:p>
          <a:p>
            <a:pPr lvl="1">
              <a:buSzPct val="90000"/>
              <a:buFont typeface="Calibri" pitchFamily="34" charset="0"/>
              <a:buChar char="–"/>
            </a:pPr>
            <a:r>
              <a:rPr lang="en-US" sz="2300" dirty="0" smtClean="0"/>
              <a:t>Periodic </a:t>
            </a:r>
            <a:r>
              <a:rPr lang="en-US" sz="2300" dirty="0"/>
              <a:t>snapshots of data in case the current version is destroyed or lost</a:t>
            </a:r>
          </a:p>
          <a:p>
            <a:pPr lvl="1">
              <a:buSzPct val="90000"/>
              <a:buFont typeface="Calibri" pitchFamily="34" charset="0"/>
              <a:buChar char="–"/>
            </a:pPr>
            <a:r>
              <a:rPr lang="en-US" sz="2300" dirty="0"/>
              <a:t>Backups are copies of files stored for short or near-long-term</a:t>
            </a:r>
          </a:p>
          <a:p>
            <a:pPr lvl="1">
              <a:buSzPct val="90000"/>
              <a:buFont typeface="Calibri" pitchFamily="34" charset="0"/>
              <a:buChar char="–"/>
            </a:pPr>
            <a:r>
              <a:rPr lang="en-US" sz="2300" dirty="0"/>
              <a:t>Often performed on a somewhat frequent </a:t>
            </a:r>
            <a:r>
              <a:rPr lang="en-US" sz="2300" dirty="0" smtClean="0"/>
              <a:t>schedule</a:t>
            </a:r>
            <a:endParaRPr lang="en-US" dirty="0"/>
          </a:p>
          <a:p>
            <a:r>
              <a:rPr lang="en-US" dirty="0"/>
              <a:t>Archiving</a:t>
            </a:r>
          </a:p>
          <a:p>
            <a:pPr lvl="1">
              <a:buSzPct val="90000"/>
              <a:buFont typeface="Calibri" pitchFamily="34" charset="0"/>
              <a:buChar char="–"/>
            </a:pPr>
            <a:r>
              <a:rPr lang="en-US" sz="2300" dirty="0" smtClean="0"/>
              <a:t>Preserve </a:t>
            </a:r>
            <a:r>
              <a:rPr lang="en-US" sz="2300" dirty="0"/>
              <a:t>data for historical reference </a:t>
            </a:r>
            <a:endParaRPr lang="en-US" sz="2300" dirty="0" smtClean="0"/>
          </a:p>
          <a:p>
            <a:pPr lvl="1">
              <a:buSzPct val="90000"/>
              <a:buFont typeface="Calibri" pitchFamily="34" charset="0"/>
              <a:buChar char="–"/>
            </a:pPr>
            <a:r>
              <a:rPr lang="en-US" sz="2300" dirty="0" smtClean="0"/>
              <a:t>Usually </a:t>
            </a:r>
            <a:r>
              <a:rPr lang="en-US" sz="2300" dirty="0"/>
              <a:t>the final version, stored for long-term, and generally not copied over</a:t>
            </a:r>
          </a:p>
          <a:p>
            <a:pPr lvl="1">
              <a:buSzPct val="90000"/>
              <a:buFont typeface="Calibri" pitchFamily="34" charset="0"/>
              <a:buChar char="–"/>
            </a:pPr>
            <a:r>
              <a:rPr lang="en-US" sz="2300" dirty="0"/>
              <a:t>Often performed at the end of a project or during major milestones</a:t>
            </a:r>
          </a:p>
          <a:p>
            <a:endParaRPr lang="en-GB" dirty="0"/>
          </a:p>
        </p:txBody>
      </p:sp>
      <p:pic>
        <p:nvPicPr>
          <p:cNvPr id="5" name="Picture 4" descr="-8 cop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5454" y="0"/>
            <a:ext cx="3303185" cy="7562850"/>
          </a:xfrm>
          <a:prstGeom prst="rect">
            <a:avLst/>
          </a:prstGeom>
        </p:spPr>
      </p:pic>
      <p:sp>
        <p:nvSpPr>
          <p:cNvPr id="7" name="Text Placeholder 2"/>
          <p:cNvSpPr>
            <a:spLocks noGrp="1"/>
          </p:cNvSpPr>
          <p:nvPr>
            <p:ph type="body" sz="quarter" idx="10"/>
          </p:nvPr>
        </p:nvSpPr>
        <p:spPr>
          <a:xfrm>
            <a:off x="515875" y="7065676"/>
            <a:ext cx="7487011" cy="422495"/>
          </a:xfrm>
        </p:spPr>
        <p:txBody>
          <a:bodyPr/>
          <a:lstStyle/>
          <a:p>
            <a:pPr algn="l"/>
            <a:r>
              <a:rPr lang="en-GB" dirty="0"/>
              <a:t>Slide source: </a:t>
            </a:r>
            <a:r>
              <a:rPr lang="en-GB" dirty="0">
                <a:hlinkClick r:id="rId4"/>
              </a:rPr>
              <a:t>OpenAIRE &amp; EUDAT, CC-BY-4.0, </a:t>
            </a:r>
            <a:r>
              <a:rPr lang="en-GB" dirty="0" smtClean="0">
                <a:hlinkClick r:id="rId4"/>
              </a:rPr>
              <a:t>2013</a:t>
            </a:r>
            <a:endParaRPr lang="en-GB" dirty="0"/>
          </a:p>
        </p:txBody>
      </p:sp>
    </p:spTree>
    <p:extLst>
      <p:ext uri="{BB962C8B-B14F-4D97-AF65-F5344CB8AC3E}">
        <p14:creationId xmlns:p14="http://schemas.microsoft.com/office/powerpoint/2010/main" val="387628274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4600" dirty="0">
                <a:latin typeface="Century Gothic" pitchFamily="34" charset="0"/>
              </a:rPr>
              <a:t>FAIR data</a:t>
            </a:r>
          </a:p>
        </p:txBody>
      </p:sp>
      <p:sp>
        <p:nvSpPr>
          <p:cNvPr id="2" name="Content Placeholder 1"/>
          <p:cNvSpPr>
            <a:spLocks noGrp="1"/>
          </p:cNvSpPr>
          <p:nvPr>
            <p:ph idx="1"/>
          </p:nvPr>
        </p:nvSpPr>
        <p:spPr>
          <a:xfrm>
            <a:off x="534434" y="1444298"/>
            <a:ext cx="5609226" cy="5311503"/>
          </a:xfrm>
        </p:spPr>
        <p:txBody>
          <a:bodyPr>
            <a:normAutofit fontScale="55000" lnSpcReduction="20000"/>
          </a:bodyPr>
          <a:lstStyle/>
          <a:p>
            <a:r>
              <a:rPr lang="en-GB" sz="4100" b="1" dirty="0"/>
              <a:t>F</a:t>
            </a:r>
            <a:r>
              <a:rPr lang="en-GB" sz="4100" dirty="0"/>
              <a:t>indable</a:t>
            </a:r>
          </a:p>
          <a:p>
            <a:pPr lvl="1">
              <a:buFont typeface="Calibri" pitchFamily="34" charset="0"/>
              <a:buChar char="–"/>
            </a:pPr>
            <a:r>
              <a:rPr lang="en-GB" i="1" dirty="0" smtClean="0"/>
              <a:t>assign persistent IDs, provide rich metadata, register in a searchable resource... (such as GBIF)</a:t>
            </a:r>
          </a:p>
          <a:p>
            <a:pPr lvl="1">
              <a:buFont typeface="Calibri" pitchFamily="34" charset="0"/>
              <a:buChar char="–"/>
            </a:pPr>
            <a:endParaRPr lang="en-GB" i="1" dirty="0" smtClean="0"/>
          </a:p>
          <a:p>
            <a:r>
              <a:rPr lang="en-GB" sz="4100" b="1" dirty="0"/>
              <a:t>A</a:t>
            </a:r>
            <a:r>
              <a:rPr lang="en-GB" sz="4100" dirty="0"/>
              <a:t>ccessible</a:t>
            </a:r>
          </a:p>
          <a:p>
            <a:pPr lvl="1">
              <a:buFont typeface="Calibri" pitchFamily="34" charset="0"/>
              <a:buChar char="–"/>
            </a:pPr>
            <a:r>
              <a:rPr lang="en-GB" i="1" dirty="0" smtClean="0"/>
              <a:t>Retrievable by their ID using a standard protocol, metadata remain accessible even if data aren’t...</a:t>
            </a:r>
          </a:p>
          <a:p>
            <a:pPr lvl="1">
              <a:buFont typeface="Calibri" pitchFamily="34" charset="0"/>
              <a:buChar char="–"/>
            </a:pPr>
            <a:endParaRPr lang="en-GB" i="1" dirty="0" smtClean="0"/>
          </a:p>
          <a:p>
            <a:r>
              <a:rPr lang="en-GB" sz="4100" b="1" dirty="0"/>
              <a:t>I</a:t>
            </a:r>
            <a:r>
              <a:rPr lang="en-GB" sz="4100" dirty="0"/>
              <a:t>nteroperable</a:t>
            </a:r>
          </a:p>
          <a:p>
            <a:pPr lvl="1">
              <a:buFont typeface="Calibri" pitchFamily="34" charset="0"/>
              <a:buChar char="–"/>
            </a:pPr>
            <a:r>
              <a:rPr lang="en-GB" i="1" dirty="0" smtClean="0"/>
              <a:t>Use formal, broadly applicable languages, use standard vocabularies, qualified references... (e.g. Darwin Core, </a:t>
            </a:r>
            <a:r>
              <a:rPr lang="is-IS" i="1" dirty="0" smtClean="0"/>
              <a:t>…</a:t>
            </a:r>
            <a:r>
              <a:rPr lang="en-GB" i="1" dirty="0" smtClean="0"/>
              <a:t>)</a:t>
            </a:r>
          </a:p>
          <a:p>
            <a:pPr lvl="1">
              <a:buFont typeface="Calibri" pitchFamily="34" charset="0"/>
              <a:buChar char="–"/>
            </a:pPr>
            <a:endParaRPr lang="en-GB" i="1" dirty="0" smtClean="0"/>
          </a:p>
          <a:p>
            <a:r>
              <a:rPr lang="en-GB" sz="4100" b="1" dirty="0"/>
              <a:t>R</a:t>
            </a:r>
            <a:r>
              <a:rPr lang="en-GB" sz="4100" dirty="0"/>
              <a:t>eusable</a:t>
            </a:r>
          </a:p>
          <a:p>
            <a:pPr lvl="1">
              <a:buFont typeface="Calibri" pitchFamily="34" charset="0"/>
              <a:buChar char="–"/>
            </a:pPr>
            <a:r>
              <a:rPr lang="en-GB" i="1" dirty="0" smtClean="0"/>
              <a:t>Rich, accurate metadata, clear licences, provenance, use of community standards... (e.g. Dublin Core,  EML, </a:t>
            </a:r>
            <a:r>
              <a:rPr lang="is-IS" i="1" dirty="0" smtClean="0"/>
              <a:t>…</a:t>
            </a:r>
            <a:r>
              <a:rPr lang="en-GB" i="1" dirty="0" smtClean="0"/>
              <a:t>)</a:t>
            </a:r>
          </a:p>
          <a:p>
            <a:endParaRPr lang="en-GB" sz="3200" dirty="0"/>
          </a:p>
          <a:p>
            <a:pPr algn="ctr">
              <a:buNone/>
            </a:pPr>
            <a:r>
              <a:rPr lang="en-GB" dirty="0" smtClean="0">
                <a:hlinkClick r:id="rId3"/>
              </a:rPr>
              <a:t>www.force11.org/group/fairgroup/fairprinciples</a:t>
            </a:r>
            <a:r>
              <a:rPr lang="en-GB" dirty="0" smtClean="0"/>
              <a:t> </a:t>
            </a:r>
            <a:endParaRPr lang="en-GB" dirty="0"/>
          </a:p>
        </p:txBody>
      </p:sp>
      <p:pic>
        <p:nvPicPr>
          <p:cNvPr id="4" name="Picture 3" descr="-111 copy.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4722" y="0"/>
            <a:ext cx="4293917" cy="7562850"/>
          </a:xfrm>
          <a:prstGeom prst="rect">
            <a:avLst/>
          </a:prstGeom>
        </p:spPr>
      </p:pic>
      <p:sp>
        <p:nvSpPr>
          <p:cNvPr id="7" name="Text Placeholder 2"/>
          <p:cNvSpPr>
            <a:spLocks noGrp="1"/>
          </p:cNvSpPr>
          <p:nvPr>
            <p:ph type="body" sz="quarter" idx="10"/>
          </p:nvPr>
        </p:nvSpPr>
        <p:spPr>
          <a:xfrm>
            <a:off x="515875" y="7065676"/>
            <a:ext cx="7568725" cy="422495"/>
          </a:xfrm>
        </p:spPr>
        <p:txBody>
          <a:bodyPr/>
          <a:lstStyle/>
          <a:p>
            <a:pPr algn="l"/>
            <a:r>
              <a:rPr lang="en-GB" dirty="0"/>
              <a:t>Slide source: </a:t>
            </a:r>
            <a:r>
              <a:rPr lang="en-GB" dirty="0">
                <a:hlinkClick r:id="rId5"/>
              </a:rPr>
              <a:t>OpenAIRE &amp; EUDAT, CC-BY-4.0, </a:t>
            </a:r>
            <a:r>
              <a:rPr lang="en-GB" dirty="0" smtClean="0">
                <a:hlinkClick r:id="rId5"/>
              </a:rPr>
              <a:t>2013</a:t>
            </a:r>
            <a:endParaRPr lang="en-GB" dirty="0"/>
          </a:p>
        </p:txBody>
      </p:sp>
    </p:spTree>
    <p:extLst>
      <p:ext uri="{BB962C8B-B14F-4D97-AF65-F5344CB8AC3E}">
        <p14:creationId xmlns:p14="http://schemas.microsoft.com/office/powerpoint/2010/main" val="393892713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821567" y="3055695"/>
            <a:ext cx="6459674" cy="185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Develop a data management plan</a:t>
            </a:r>
            <a:endParaRPr lang="en-US" sz="5700" b="1" dirty="0">
              <a:latin typeface="Trebuchet MS" charset="0"/>
            </a:endParaRPr>
          </a:p>
        </p:txBody>
      </p:sp>
    </p:spTree>
    <p:extLst>
      <p:ext uri="{BB962C8B-B14F-4D97-AF65-F5344CB8AC3E}">
        <p14:creationId xmlns:p14="http://schemas.microsoft.com/office/powerpoint/2010/main" val="400514679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7463007" cy="875512"/>
          </a:xfrm>
        </p:spPr>
        <p:txBody>
          <a:bodyPr>
            <a:normAutofit/>
          </a:bodyPr>
          <a:lstStyle/>
          <a:p>
            <a:r>
              <a:rPr lang="en-US" sz="3600" dirty="0" smtClean="0"/>
              <a:t>Data management plan</a:t>
            </a:r>
            <a:endParaRPr lang="en-US" sz="3600" dirty="0"/>
          </a:p>
        </p:txBody>
      </p:sp>
      <p:sp>
        <p:nvSpPr>
          <p:cNvPr id="3" name="Content Placeholder 2"/>
          <p:cNvSpPr>
            <a:spLocks noGrp="1"/>
          </p:cNvSpPr>
          <p:nvPr>
            <p:ph idx="1"/>
          </p:nvPr>
        </p:nvSpPr>
        <p:spPr>
          <a:xfrm>
            <a:off x="251336" y="1269950"/>
            <a:ext cx="8492440" cy="5591305"/>
          </a:xfrm>
        </p:spPr>
        <p:txBody>
          <a:bodyPr>
            <a:normAutofit lnSpcReduction="10000"/>
          </a:bodyPr>
          <a:lstStyle/>
          <a:p>
            <a:pPr marL="586616" indent="-586616">
              <a:spcBef>
                <a:spcPts val="0"/>
              </a:spcBef>
              <a:buFont typeface="Arial"/>
              <a:buChar char="•"/>
            </a:pPr>
            <a:r>
              <a:rPr lang="en-US" sz="3200" dirty="0"/>
              <a:t>Making your data available to others ensures </a:t>
            </a:r>
          </a:p>
          <a:p>
            <a:pPr>
              <a:spcBef>
                <a:spcPts val="0"/>
              </a:spcBef>
              <a:spcAft>
                <a:spcPts val="1200"/>
              </a:spcAft>
            </a:pPr>
            <a:r>
              <a:rPr lang="en-US" sz="3200" dirty="0"/>
              <a:t>	 that your research is </a:t>
            </a:r>
            <a:r>
              <a:rPr lang="en-US" sz="3200" dirty="0" smtClean="0"/>
              <a:t>truly </a:t>
            </a:r>
            <a:r>
              <a:rPr lang="en-US" sz="3200" b="1" dirty="0" smtClean="0">
                <a:solidFill>
                  <a:srgbClr val="0000FF"/>
                </a:solidFill>
              </a:rPr>
              <a:t>reproducible</a:t>
            </a:r>
            <a:r>
              <a:rPr lang="en-US" sz="3200" dirty="0"/>
              <a:t>.</a:t>
            </a:r>
          </a:p>
          <a:p>
            <a:pPr marL="586616" indent="-586616">
              <a:spcBef>
                <a:spcPts val="0"/>
              </a:spcBef>
              <a:spcAft>
                <a:spcPts val="1200"/>
              </a:spcAft>
              <a:buFont typeface="Arial"/>
              <a:buChar char="•"/>
            </a:pPr>
            <a:r>
              <a:rPr lang="en-US" sz="3200" dirty="0"/>
              <a:t>Managing your research data </a:t>
            </a:r>
            <a:r>
              <a:rPr lang="en-US" sz="3200" b="1" dirty="0">
                <a:solidFill>
                  <a:srgbClr val="0000FF"/>
                </a:solidFill>
              </a:rPr>
              <a:t>saves you time </a:t>
            </a:r>
            <a:r>
              <a:rPr lang="en-US" sz="3200" dirty="0"/>
              <a:t>because it ensures that you and others in your collaboration will be able to </a:t>
            </a:r>
            <a:r>
              <a:rPr lang="en-US" sz="3200" b="1" dirty="0">
                <a:solidFill>
                  <a:srgbClr val="0000FF"/>
                </a:solidFill>
              </a:rPr>
              <a:t>find, understand, and use the data</a:t>
            </a:r>
            <a:r>
              <a:rPr lang="en-US" sz="3200" dirty="0"/>
              <a:t>.</a:t>
            </a:r>
          </a:p>
          <a:p>
            <a:pPr marL="586616" indent="-586616">
              <a:spcBef>
                <a:spcPts val="0"/>
              </a:spcBef>
              <a:spcAft>
                <a:spcPts val="1200"/>
              </a:spcAft>
              <a:buFont typeface="Arial"/>
              <a:buChar char="•"/>
            </a:pPr>
            <a:r>
              <a:rPr lang="en-US" sz="3200" dirty="0"/>
              <a:t>Sharing your research data enables wider </a:t>
            </a:r>
            <a:r>
              <a:rPr lang="en-US" sz="3200" b="1" dirty="0">
                <a:solidFill>
                  <a:srgbClr val="0000FF"/>
                </a:solidFill>
              </a:rPr>
              <a:t>dissemination</a:t>
            </a:r>
            <a:r>
              <a:rPr lang="en-US" sz="3200" dirty="0">
                <a:solidFill>
                  <a:srgbClr val="0000FF"/>
                </a:solidFill>
              </a:rPr>
              <a:t> of your work</a:t>
            </a:r>
            <a:r>
              <a:rPr lang="en-US" sz="3200" dirty="0"/>
              <a:t>.</a:t>
            </a:r>
          </a:p>
          <a:p>
            <a:pPr marL="586616" indent="-586616">
              <a:spcBef>
                <a:spcPts val="0"/>
              </a:spcBef>
              <a:spcAft>
                <a:spcPts val="1200"/>
              </a:spcAft>
              <a:buFont typeface="Arial"/>
              <a:buChar char="•"/>
            </a:pPr>
            <a:r>
              <a:rPr lang="en-US" sz="3200" dirty="0"/>
              <a:t>Enabling others to use your data </a:t>
            </a:r>
            <a:r>
              <a:rPr lang="en-US" sz="3200" b="1" dirty="0">
                <a:solidFill>
                  <a:srgbClr val="0000FF"/>
                </a:solidFill>
              </a:rPr>
              <a:t>reinforces open scientific inquiry</a:t>
            </a:r>
            <a:r>
              <a:rPr lang="en-US" sz="3200" dirty="0"/>
              <a:t> and can lead to new and unanticipated discoveries.</a:t>
            </a:r>
            <a:endParaRPr lang="en-US" sz="3200" b="1" dirty="0"/>
          </a:p>
        </p:txBody>
      </p:sp>
      <p:sp>
        <p:nvSpPr>
          <p:cNvPr id="4" name="Text Placeholder 3"/>
          <p:cNvSpPr>
            <a:spLocks noGrp="1"/>
          </p:cNvSpPr>
          <p:nvPr>
            <p:ph type="body" sz="quarter" idx="10"/>
          </p:nvPr>
        </p:nvSpPr>
        <p:spPr/>
        <p:txBody>
          <a:bodyPr/>
          <a:lstStyle/>
          <a:p>
            <a:r>
              <a:rPr lang="en-GB" dirty="0" smtClean="0"/>
              <a:t>Source: </a:t>
            </a:r>
            <a:r>
              <a:rPr lang="en-GB" dirty="0" smtClean="0">
                <a:hlinkClick r:id="rId3"/>
              </a:rPr>
              <a:t>Georgia Tech Library</a:t>
            </a:r>
            <a:endParaRPr lang="en-GB" dirty="0"/>
          </a:p>
        </p:txBody>
      </p:sp>
      <p:pic>
        <p:nvPicPr>
          <p:cNvPr id="5" name="Picture 4" descr="whatisdigitalpreservation_hvaderdigitalbevaring_digitalpreserva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5535" y="462081"/>
            <a:ext cx="2798801" cy="2138055"/>
          </a:xfrm>
          <a:prstGeom prst="rect">
            <a:avLst/>
          </a:prstGeom>
        </p:spPr>
      </p:pic>
      <p:sp>
        <p:nvSpPr>
          <p:cNvPr id="6" name="Rectangle 5"/>
          <p:cNvSpPr/>
          <p:nvPr/>
        </p:nvSpPr>
        <p:spPr>
          <a:xfrm>
            <a:off x="5113009" y="6586671"/>
            <a:ext cx="3768063" cy="274584"/>
          </a:xfrm>
          <a:prstGeom prst="rect">
            <a:avLst/>
          </a:prstGeom>
        </p:spPr>
        <p:txBody>
          <a:bodyPr wrap="square" lIns="104287" tIns="52144" rIns="104287" bIns="52144">
            <a:spAutoFit/>
          </a:bodyPr>
          <a:lstStyle/>
          <a:p>
            <a:pPr algn="r"/>
            <a:r>
              <a:rPr lang="en-US" sz="1100" i="1" dirty="0">
                <a:solidFill>
                  <a:schemeClr val="bg1">
                    <a:lumMod val="50000"/>
                  </a:schemeClr>
                </a:solidFill>
              </a:rPr>
              <a:t>Graphics by </a:t>
            </a:r>
            <a:r>
              <a:rPr lang="en-US" sz="1100" i="1" dirty="0" err="1">
                <a:solidFill>
                  <a:schemeClr val="bg1">
                    <a:lumMod val="50000"/>
                  </a:schemeClr>
                </a:solidFill>
              </a:rPr>
              <a:t>Jørgen</a:t>
            </a:r>
            <a:r>
              <a:rPr lang="en-US" sz="1100" i="1" dirty="0">
                <a:solidFill>
                  <a:schemeClr val="bg1">
                    <a:lumMod val="50000"/>
                  </a:schemeClr>
                </a:solidFill>
              </a:rPr>
              <a:t> Stamp CC-BY </a:t>
            </a:r>
            <a:endParaRPr lang="en-US" sz="1100" dirty="0">
              <a:solidFill>
                <a:schemeClr val="bg1">
                  <a:lumMod val="50000"/>
                </a:schemeClr>
              </a:solidFill>
            </a:endParaRPr>
          </a:p>
        </p:txBody>
      </p:sp>
    </p:spTree>
    <p:extLst>
      <p:ext uri="{BB962C8B-B14F-4D97-AF65-F5344CB8AC3E}">
        <p14:creationId xmlns:p14="http://schemas.microsoft.com/office/powerpoint/2010/main" val="3119865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2 cop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3793" y="0"/>
            <a:ext cx="2044845" cy="7562850"/>
          </a:xfrm>
          <a:prstGeom prst="rect">
            <a:avLst/>
          </a:prstGeom>
        </p:spPr>
      </p:pic>
      <p:sp>
        <p:nvSpPr>
          <p:cNvPr id="2" name="Title 1"/>
          <p:cNvSpPr>
            <a:spLocks noGrp="1"/>
          </p:cNvSpPr>
          <p:nvPr>
            <p:ph type="title"/>
          </p:nvPr>
        </p:nvSpPr>
        <p:spPr/>
        <p:txBody>
          <a:bodyPr/>
          <a:lstStyle/>
          <a:p>
            <a:r>
              <a:rPr lang="en-US" dirty="0" smtClean="0"/>
              <a:t>Data management plan</a:t>
            </a:r>
            <a:endParaRPr lang="en-US" dirty="0"/>
          </a:p>
        </p:txBody>
      </p:sp>
      <p:sp>
        <p:nvSpPr>
          <p:cNvPr id="3" name="Content Placeholder 2"/>
          <p:cNvSpPr>
            <a:spLocks noGrp="1"/>
          </p:cNvSpPr>
          <p:nvPr>
            <p:ph idx="1"/>
          </p:nvPr>
        </p:nvSpPr>
        <p:spPr>
          <a:xfrm>
            <a:off x="147276" y="1277258"/>
            <a:ext cx="8492439" cy="5650616"/>
          </a:xfrm>
        </p:spPr>
        <p:txBody>
          <a:bodyPr>
            <a:normAutofit fontScale="85000" lnSpcReduction="20000"/>
          </a:bodyPr>
          <a:lstStyle/>
          <a:p>
            <a:pPr marL="586616" indent="-586616">
              <a:spcBef>
                <a:spcPts val="0"/>
              </a:spcBef>
              <a:spcAft>
                <a:spcPts val="1200"/>
              </a:spcAft>
              <a:buFont typeface="Arial"/>
              <a:buChar char="•"/>
            </a:pPr>
            <a:r>
              <a:rPr lang="en-US" sz="3200" b="1" dirty="0"/>
              <a:t>Description of data </a:t>
            </a:r>
            <a:r>
              <a:rPr lang="en-US" sz="3200" dirty="0"/>
              <a:t>to be produced or collected, including data standards or formats</a:t>
            </a:r>
            <a:r>
              <a:rPr lang="en-US" sz="3200" dirty="0" smtClean="0"/>
              <a:t>. </a:t>
            </a:r>
            <a:r>
              <a:rPr lang="en-US" sz="2100" dirty="0" smtClean="0"/>
              <a:t>[e.g. Darwin Core &amp; Darwin Core archive]</a:t>
            </a:r>
            <a:endParaRPr lang="en-US" sz="2100" dirty="0"/>
          </a:p>
          <a:p>
            <a:pPr marL="586616" indent="-586616">
              <a:spcBef>
                <a:spcPts val="0"/>
              </a:spcBef>
              <a:spcAft>
                <a:spcPts val="1200"/>
              </a:spcAft>
              <a:buFont typeface="Arial"/>
              <a:buChar char="•"/>
            </a:pPr>
            <a:r>
              <a:rPr lang="en-US" sz="3200" dirty="0"/>
              <a:t>Identification of </a:t>
            </a:r>
            <a:r>
              <a:rPr lang="en-US" sz="3200" b="1" dirty="0"/>
              <a:t>protocols or workflows </a:t>
            </a:r>
            <a:r>
              <a:rPr lang="en-US" sz="3200" dirty="0"/>
              <a:t>to help manage data throughout the project.</a:t>
            </a:r>
          </a:p>
          <a:p>
            <a:pPr marL="586616" indent="-586616">
              <a:spcBef>
                <a:spcPts val="0"/>
              </a:spcBef>
              <a:spcAft>
                <a:spcPts val="1200"/>
              </a:spcAft>
              <a:buFont typeface="Arial"/>
              <a:buChar char="•"/>
            </a:pPr>
            <a:r>
              <a:rPr lang="en-US" sz="3200" dirty="0"/>
              <a:t>Description of documentation and </a:t>
            </a:r>
            <a:r>
              <a:rPr lang="en-US" sz="3200" b="1" dirty="0"/>
              <a:t>metadata standards</a:t>
            </a:r>
            <a:r>
              <a:rPr lang="en-US" sz="3200" dirty="0"/>
              <a:t> to describe the data</a:t>
            </a:r>
            <a:r>
              <a:rPr lang="en-US" sz="3200" dirty="0" smtClean="0"/>
              <a:t>. </a:t>
            </a:r>
            <a:r>
              <a:rPr lang="en-US" sz="2100" dirty="0" smtClean="0"/>
              <a:t>[e.g. Ecological Metadata Language, EML]</a:t>
            </a:r>
            <a:endParaRPr lang="en-US" sz="2100" dirty="0"/>
          </a:p>
          <a:p>
            <a:pPr marL="586616" indent="-586616">
              <a:spcBef>
                <a:spcPts val="0"/>
              </a:spcBef>
              <a:spcAft>
                <a:spcPts val="1200"/>
              </a:spcAft>
              <a:buFont typeface="Arial"/>
              <a:buChar char="•"/>
            </a:pPr>
            <a:r>
              <a:rPr lang="en-US" sz="3200" dirty="0"/>
              <a:t>Plan for short-term </a:t>
            </a:r>
            <a:r>
              <a:rPr lang="en-US" sz="3200" b="1" dirty="0"/>
              <a:t>data storage &amp; backup</a:t>
            </a:r>
            <a:r>
              <a:rPr lang="en-US" sz="3200" dirty="0"/>
              <a:t>, including necessary security measures.</a:t>
            </a:r>
          </a:p>
          <a:p>
            <a:pPr marL="586616" indent="-586616">
              <a:spcBef>
                <a:spcPts val="0"/>
              </a:spcBef>
              <a:spcAft>
                <a:spcPts val="1200"/>
              </a:spcAft>
              <a:buFont typeface="Arial"/>
              <a:buChar char="•"/>
            </a:pPr>
            <a:r>
              <a:rPr lang="en-US" sz="3200" dirty="0"/>
              <a:t>Plan for </a:t>
            </a:r>
            <a:r>
              <a:rPr lang="en-US" sz="3200" b="1" dirty="0"/>
              <a:t>sharing data</a:t>
            </a:r>
            <a:r>
              <a:rPr lang="en-US" sz="3200" dirty="0"/>
              <a:t>, including legal and ethical issues, intellectual property issues, or access policies and provisions.</a:t>
            </a:r>
          </a:p>
          <a:p>
            <a:pPr marL="586616" indent="-586616">
              <a:spcBef>
                <a:spcPts val="0"/>
              </a:spcBef>
              <a:spcAft>
                <a:spcPts val="1200"/>
              </a:spcAft>
              <a:buFont typeface="Arial"/>
              <a:buChar char="•"/>
            </a:pPr>
            <a:r>
              <a:rPr lang="en-US" sz="3200" dirty="0"/>
              <a:t>Plan for data preservation, </a:t>
            </a:r>
            <a:r>
              <a:rPr lang="en-US" sz="3200" b="1" dirty="0"/>
              <a:t>archiving and long-term access.</a:t>
            </a:r>
          </a:p>
          <a:p>
            <a:pPr marL="586616" indent="-586616">
              <a:spcBef>
                <a:spcPts val="0"/>
              </a:spcBef>
              <a:spcAft>
                <a:spcPts val="1200"/>
              </a:spcAft>
              <a:buFont typeface="Arial"/>
              <a:buChar char="•"/>
            </a:pPr>
            <a:r>
              <a:rPr lang="en-US" sz="3200" dirty="0"/>
              <a:t>Plan for </a:t>
            </a:r>
            <a:r>
              <a:rPr lang="en-US" sz="3200" b="1" dirty="0"/>
              <a:t>allocating responsibility </a:t>
            </a:r>
            <a:r>
              <a:rPr lang="en-US" sz="3200" dirty="0"/>
              <a:t>for data management within your research project.</a:t>
            </a:r>
          </a:p>
        </p:txBody>
      </p:sp>
      <p:sp>
        <p:nvSpPr>
          <p:cNvPr id="4" name="Text Placeholder 3"/>
          <p:cNvSpPr>
            <a:spLocks noGrp="1"/>
          </p:cNvSpPr>
          <p:nvPr>
            <p:ph type="body" sz="quarter" idx="10"/>
          </p:nvPr>
        </p:nvSpPr>
        <p:spPr>
          <a:xfrm>
            <a:off x="515875" y="7065676"/>
            <a:ext cx="7710130" cy="422495"/>
          </a:xfrm>
        </p:spPr>
        <p:txBody>
          <a:bodyPr/>
          <a:lstStyle/>
          <a:p>
            <a:r>
              <a:rPr lang="en-GB" dirty="0"/>
              <a:t>Source: </a:t>
            </a:r>
            <a:r>
              <a:rPr lang="en-GB" dirty="0">
                <a:hlinkClick r:id="rId4"/>
              </a:rPr>
              <a:t>Georgia Tech </a:t>
            </a:r>
            <a:r>
              <a:rPr lang="en-GB" dirty="0" smtClean="0">
                <a:hlinkClick r:id="rId4"/>
              </a:rPr>
              <a:t>Library</a:t>
            </a:r>
            <a:endParaRPr lang="en-GB" dirty="0"/>
          </a:p>
        </p:txBody>
      </p:sp>
    </p:spTree>
    <p:extLst>
      <p:ext uri="{BB962C8B-B14F-4D97-AF65-F5344CB8AC3E}">
        <p14:creationId xmlns:p14="http://schemas.microsoft.com/office/powerpoint/2010/main" val="4170685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4432" y="302864"/>
            <a:ext cx="7026994" cy="875512"/>
          </a:xfrm>
        </p:spPr>
        <p:txBody>
          <a:bodyPr>
            <a:noAutofit/>
          </a:bodyPr>
          <a:lstStyle/>
          <a:p>
            <a:r>
              <a:rPr lang="en-GB" sz="4100" dirty="0">
                <a:latin typeface="Century Gothic" pitchFamily="34" charset="0"/>
              </a:rPr>
              <a:t>Data Management </a:t>
            </a:r>
            <a:r>
              <a:rPr lang="en-GB" sz="4100" dirty="0" smtClean="0">
                <a:latin typeface="Century Gothic" pitchFamily="34" charset="0"/>
              </a:rPr>
              <a:t>Plan</a:t>
            </a:r>
            <a:endParaRPr lang="en-GB" sz="4100" dirty="0">
              <a:latin typeface="Century Gothic" pitchFamily="34" charset="0"/>
            </a:endParaRPr>
          </a:p>
        </p:txBody>
      </p:sp>
      <p:pic>
        <p:nvPicPr>
          <p:cNvPr id="4" name="Picture 3" descr="-1 cop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8511" y="0"/>
            <a:ext cx="3260127" cy="7562850"/>
          </a:xfrm>
          <a:prstGeom prst="rect">
            <a:avLst/>
          </a:prstGeom>
        </p:spPr>
      </p:pic>
      <p:sp>
        <p:nvSpPr>
          <p:cNvPr id="7" name="Text Placeholder 2"/>
          <p:cNvSpPr>
            <a:spLocks noGrp="1"/>
          </p:cNvSpPr>
          <p:nvPr>
            <p:ph type="body" sz="quarter" idx="10"/>
          </p:nvPr>
        </p:nvSpPr>
        <p:spPr>
          <a:xfrm>
            <a:off x="515875" y="7065676"/>
            <a:ext cx="7568725" cy="422495"/>
          </a:xfrm>
        </p:spPr>
        <p:txBody>
          <a:bodyPr/>
          <a:lstStyle/>
          <a:p>
            <a:pPr algn="l"/>
            <a:r>
              <a:rPr lang="en-GB" dirty="0"/>
              <a:t>Slide source: </a:t>
            </a:r>
            <a:r>
              <a:rPr lang="en-GB" dirty="0">
                <a:hlinkClick r:id="rId4"/>
              </a:rPr>
              <a:t>OpenAIRE &amp; EUDAT, CC-BY-4.0, </a:t>
            </a:r>
            <a:r>
              <a:rPr lang="en-GB" dirty="0" smtClean="0">
                <a:hlinkClick r:id="rId4"/>
              </a:rPr>
              <a:t>2013</a:t>
            </a:r>
            <a:endParaRPr lang="en-GB" dirty="0"/>
          </a:p>
        </p:txBody>
      </p:sp>
      <p:sp>
        <p:nvSpPr>
          <p:cNvPr id="9" name="Content Placeholder 1"/>
          <p:cNvSpPr>
            <a:spLocks noGrp="1"/>
          </p:cNvSpPr>
          <p:nvPr>
            <p:ph idx="1"/>
          </p:nvPr>
        </p:nvSpPr>
        <p:spPr>
          <a:xfrm>
            <a:off x="856288" y="1598123"/>
            <a:ext cx="6259322" cy="4804474"/>
          </a:xfrm>
        </p:spPr>
        <p:txBody>
          <a:bodyPr>
            <a:noAutofit/>
          </a:bodyPr>
          <a:lstStyle/>
          <a:p>
            <a:pPr>
              <a:buFontTx/>
              <a:buNone/>
              <a:defRPr/>
            </a:pPr>
            <a:r>
              <a:rPr lang="en-GB" dirty="0" smtClean="0">
                <a:cs typeface="Calibri" pitchFamily="34" charset="0"/>
              </a:rPr>
              <a:t>A DMP is a brief </a:t>
            </a:r>
            <a:r>
              <a:rPr lang="en-GB" dirty="0">
                <a:cs typeface="Calibri" pitchFamily="34" charset="0"/>
              </a:rPr>
              <a:t>plan </a:t>
            </a:r>
            <a:r>
              <a:rPr lang="en-GB" dirty="0" smtClean="0">
                <a:cs typeface="Calibri" pitchFamily="34" charset="0"/>
              </a:rPr>
              <a:t>to </a:t>
            </a:r>
            <a:r>
              <a:rPr lang="en-GB" dirty="0">
                <a:cs typeface="Calibri" pitchFamily="34" charset="0"/>
              </a:rPr>
              <a:t>define:</a:t>
            </a:r>
          </a:p>
          <a:p>
            <a:pPr>
              <a:buFont typeface="Arial" panose="020B0604020202020204" pitchFamily="34" charset="0"/>
              <a:buChar char="•"/>
              <a:defRPr/>
            </a:pPr>
            <a:endParaRPr lang="en-GB" sz="2300" dirty="0" smtClean="0">
              <a:cs typeface="Calibri" pitchFamily="34" charset="0"/>
            </a:endParaRPr>
          </a:p>
          <a:p>
            <a:pPr>
              <a:buFont typeface="Arial" panose="020B0604020202020204" pitchFamily="34" charset="0"/>
              <a:buChar char="•"/>
              <a:defRPr/>
            </a:pPr>
            <a:r>
              <a:rPr lang="en-GB" sz="2300" dirty="0" smtClean="0">
                <a:cs typeface="Calibri" pitchFamily="34" charset="0"/>
              </a:rPr>
              <a:t>  </a:t>
            </a:r>
            <a:r>
              <a:rPr lang="en-GB" sz="2300" dirty="0">
                <a:cs typeface="Calibri" pitchFamily="34" charset="0"/>
              </a:rPr>
              <a:t>how the data will be created?</a:t>
            </a:r>
          </a:p>
          <a:p>
            <a:pPr>
              <a:buFont typeface="Arial" panose="020B0604020202020204" pitchFamily="34" charset="0"/>
              <a:buChar char="•"/>
              <a:defRPr/>
            </a:pPr>
            <a:r>
              <a:rPr lang="en-GB" sz="2300" dirty="0">
                <a:cs typeface="Calibri" pitchFamily="34" charset="0"/>
              </a:rPr>
              <a:t>  how it will be documented?</a:t>
            </a:r>
          </a:p>
          <a:p>
            <a:pPr>
              <a:buFont typeface="Arial" panose="020B0604020202020204" pitchFamily="34" charset="0"/>
              <a:buChar char="•"/>
              <a:defRPr/>
            </a:pPr>
            <a:r>
              <a:rPr lang="en-GB" sz="2300" dirty="0">
                <a:cs typeface="Calibri" pitchFamily="34" charset="0"/>
              </a:rPr>
              <a:t>  who will access it?</a:t>
            </a:r>
          </a:p>
          <a:p>
            <a:pPr>
              <a:buFont typeface="Arial" panose="020B0604020202020204" pitchFamily="34" charset="0"/>
              <a:buChar char="•"/>
              <a:defRPr/>
            </a:pPr>
            <a:r>
              <a:rPr lang="en-GB" sz="2300" dirty="0">
                <a:cs typeface="Calibri" pitchFamily="34" charset="0"/>
              </a:rPr>
              <a:t>  where it will be stored?</a:t>
            </a:r>
          </a:p>
          <a:p>
            <a:pPr>
              <a:buFont typeface="Arial" panose="020B0604020202020204" pitchFamily="34" charset="0"/>
              <a:buChar char="•"/>
              <a:defRPr/>
            </a:pPr>
            <a:r>
              <a:rPr lang="en-GB" sz="2300" dirty="0">
                <a:cs typeface="Calibri" pitchFamily="34" charset="0"/>
              </a:rPr>
              <a:t>  who will back it up?</a:t>
            </a:r>
          </a:p>
          <a:p>
            <a:pPr>
              <a:buFont typeface="Arial" panose="020B0604020202020204" pitchFamily="34" charset="0"/>
              <a:buChar char="•"/>
              <a:defRPr/>
            </a:pPr>
            <a:r>
              <a:rPr lang="en-GB" sz="2300" dirty="0">
                <a:cs typeface="Calibri" pitchFamily="34" charset="0"/>
              </a:rPr>
              <a:t>  whether (and how) it will be shared &amp; preserved?</a:t>
            </a:r>
          </a:p>
          <a:p>
            <a:pPr>
              <a:buFontTx/>
              <a:buNone/>
              <a:defRPr/>
            </a:pPr>
            <a:endParaRPr lang="en-GB" dirty="0">
              <a:cs typeface="Calibri" pitchFamily="34" charset="0"/>
            </a:endParaRPr>
          </a:p>
          <a:p>
            <a:pPr>
              <a:defRPr/>
            </a:pPr>
            <a:r>
              <a:rPr lang="en-GB" sz="1600" dirty="0">
                <a:cs typeface="Calibri" pitchFamily="34" charset="0"/>
              </a:rPr>
              <a:t>DMPs are often submitted as part of grant applications, but are useful whenever researchers are creating data.</a:t>
            </a:r>
          </a:p>
        </p:txBody>
      </p:sp>
    </p:spTree>
    <p:extLst>
      <p:ext uri="{BB962C8B-B14F-4D97-AF65-F5344CB8AC3E}">
        <p14:creationId xmlns:p14="http://schemas.microsoft.com/office/powerpoint/2010/main" val="233201929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917253" y="1927697"/>
            <a:ext cx="6877583" cy="185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a:latin typeface="Trebuchet MS" charset="0"/>
              </a:rPr>
              <a:t>Publish &amp; archive your </a:t>
            </a:r>
            <a:r>
              <a:rPr lang="en-US" sz="5700" b="1" dirty="0" smtClean="0">
                <a:latin typeface="Trebuchet MS" charset="0"/>
              </a:rPr>
              <a:t>research </a:t>
            </a:r>
            <a:r>
              <a:rPr lang="en-US" sz="5700" b="1" dirty="0">
                <a:latin typeface="Trebuchet MS" charset="0"/>
              </a:rPr>
              <a:t>data!</a:t>
            </a:r>
          </a:p>
        </p:txBody>
      </p:sp>
      <p:pic>
        <p:nvPicPr>
          <p:cNvPr id="4" name="Picture 3" descr="text_tekst_digitalpreservati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7229" y="4255615"/>
            <a:ext cx="2394012" cy="2729357"/>
          </a:xfrm>
          <a:prstGeom prst="rect">
            <a:avLst/>
          </a:prstGeom>
        </p:spPr>
      </p:pic>
      <p:sp>
        <p:nvSpPr>
          <p:cNvPr id="5" name="Rectangle 4"/>
          <p:cNvSpPr/>
          <p:nvPr/>
        </p:nvSpPr>
        <p:spPr>
          <a:xfrm>
            <a:off x="7070033" y="7013182"/>
            <a:ext cx="1966980" cy="259195"/>
          </a:xfrm>
          <a:prstGeom prst="rect">
            <a:avLst/>
          </a:prstGeom>
        </p:spPr>
        <p:txBody>
          <a:bodyPr wrap="square" lIns="104287" tIns="52144" rIns="104287" bIns="52144">
            <a:spAutoFit/>
          </a:bodyPr>
          <a:lstStyle/>
          <a:p>
            <a:pPr algn="r"/>
            <a:r>
              <a:rPr lang="en-US" sz="1000" i="1" dirty="0" smtClean="0">
                <a:solidFill>
                  <a:schemeClr val="bg1">
                    <a:lumMod val="50000"/>
                  </a:schemeClr>
                </a:solidFill>
              </a:rPr>
              <a:t>Graphic </a:t>
            </a:r>
            <a:r>
              <a:rPr lang="en-US" sz="1000" i="1" dirty="0">
                <a:solidFill>
                  <a:schemeClr val="bg1">
                    <a:lumMod val="50000"/>
                  </a:schemeClr>
                </a:solidFill>
              </a:rPr>
              <a:t>by </a:t>
            </a:r>
            <a:r>
              <a:rPr lang="en-US" sz="1000" i="1" dirty="0" err="1">
                <a:solidFill>
                  <a:schemeClr val="bg1">
                    <a:lumMod val="50000"/>
                  </a:schemeClr>
                </a:solidFill>
              </a:rPr>
              <a:t>Jørgen</a:t>
            </a:r>
            <a:r>
              <a:rPr lang="en-US" sz="1000" i="1" dirty="0">
                <a:solidFill>
                  <a:schemeClr val="bg1">
                    <a:lumMod val="50000"/>
                  </a:schemeClr>
                </a:solidFill>
              </a:rPr>
              <a:t> Stamp CC-BY </a:t>
            </a:r>
            <a:endParaRPr lang="en-US" sz="1000" dirty="0">
              <a:solidFill>
                <a:schemeClr val="bg1">
                  <a:lumMod val="50000"/>
                </a:schemeClr>
              </a:solidFill>
            </a:endParaRPr>
          </a:p>
        </p:txBody>
      </p:sp>
    </p:spTree>
    <p:extLst>
      <p:ext uri="{BB962C8B-B14F-4D97-AF65-F5344CB8AC3E}">
        <p14:creationId xmlns:p14="http://schemas.microsoft.com/office/powerpoint/2010/main" val="154695260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1" descr="FileStack, CCBY Niklas Bildhauer.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10688638" cy="75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4"/>
          <p:cNvSpPr>
            <a:spLocks noChangeArrowheads="1"/>
          </p:cNvSpPr>
          <p:nvPr/>
        </p:nvSpPr>
        <p:spPr bwMode="auto">
          <a:xfrm>
            <a:off x="503259" y="1049026"/>
            <a:ext cx="9913937" cy="5121826"/>
          </a:xfrm>
          <a:prstGeom prst="rect">
            <a:avLst/>
          </a:prstGeom>
          <a:noFill/>
          <a:ln>
            <a:noFill/>
          </a:ln>
          <a:effectLst>
            <a:outerShdw blurRad="63500" dist="38099" dir="2700000" algn="ctr" rotWithShape="0">
              <a:schemeClr val="tx1">
                <a:alpha val="43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104056" tIns="52026" rIns="104056" bIns="52026">
            <a:spAutoFit/>
          </a:bodyPr>
          <a:lstStyle/>
          <a:p>
            <a:pPr defTabSz="518463">
              <a:buClr>
                <a:srgbClr val="660066"/>
              </a:buClr>
              <a:defRPr/>
            </a:pPr>
            <a:r>
              <a:rPr lang="en-US" sz="4600" b="1" dirty="0">
                <a:solidFill>
                  <a:schemeClr val="accent6">
                    <a:lumMod val="60000"/>
                    <a:lumOff val="40000"/>
                  </a:schemeClr>
                </a:solidFill>
                <a:effectLst>
                  <a:glow rad="38100">
                    <a:schemeClr val="bg1">
                      <a:alpha val="50000"/>
                    </a:schemeClr>
                  </a:glow>
                  <a:outerShdw blurRad="38100" dist="38100" dir="2700000" algn="tl">
                    <a:srgbClr val="000000"/>
                  </a:outerShdw>
                </a:effectLst>
              </a:rPr>
              <a:t>Many biodiversity research data are “hidden” in reports and documents produced by universities, research institutes, public agencies and the university museums.</a:t>
            </a:r>
          </a:p>
          <a:p>
            <a:pPr defTabSz="518463">
              <a:buClr>
                <a:srgbClr val="660066"/>
              </a:buClr>
              <a:defRPr/>
            </a:pPr>
            <a:endParaRPr lang="en-US" sz="4600" b="1" dirty="0">
              <a:solidFill>
                <a:schemeClr val="accent6">
                  <a:lumMod val="60000"/>
                  <a:lumOff val="40000"/>
                </a:schemeClr>
              </a:solidFill>
              <a:effectLst>
                <a:glow rad="38100">
                  <a:schemeClr val="bg1">
                    <a:alpha val="50000"/>
                  </a:schemeClr>
                </a:glow>
                <a:outerShdw blurRad="38100" dist="38100" dir="2700000" algn="tl">
                  <a:srgbClr val="000000"/>
                </a:outerShdw>
              </a:effectLst>
            </a:endParaRPr>
          </a:p>
          <a:p>
            <a:pPr defTabSz="518463">
              <a:buClr>
                <a:srgbClr val="660066"/>
              </a:buClr>
              <a:defRPr/>
            </a:pPr>
            <a:r>
              <a:rPr lang="en-US" sz="5000" b="1" dirty="0">
                <a:solidFill>
                  <a:schemeClr val="accent6">
                    <a:lumMod val="60000"/>
                    <a:lumOff val="40000"/>
                  </a:schemeClr>
                </a:solidFill>
                <a:effectLst>
                  <a:glow rad="38100">
                    <a:schemeClr val="bg1">
                      <a:alpha val="50000"/>
                    </a:schemeClr>
                  </a:glow>
                  <a:outerShdw blurRad="38100" dist="38100" dir="2700000" algn="tl">
                    <a:srgbClr val="000000"/>
                  </a:outerShdw>
                </a:effectLst>
              </a:rPr>
              <a:t>Publish your biodiversity data!</a:t>
            </a:r>
          </a:p>
        </p:txBody>
      </p:sp>
      <p:pic>
        <p:nvPicPr>
          <p:cNvPr id="111619" name="Picture 3" descr="90px-CC_some_rights_reserved.svg.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31791" y="7189812"/>
            <a:ext cx="674688" cy="25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Picture 4" descr="24px-Cc-by_new_white.svg.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23945" y="7207274"/>
            <a:ext cx="21272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5" descr="24px-Cc-sa.svg.pn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1298582" y="7207274"/>
            <a:ext cx="214313"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2" name="Rectangle 6"/>
          <p:cNvSpPr>
            <a:spLocks noChangeArrowheads="1"/>
          </p:cNvSpPr>
          <p:nvPr/>
        </p:nvSpPr>
        <p:spPr bwMode="auto">
          <a:xfrm>
            <a:off x="1558937" y="7146930"/>
            <a:ext cx="2133748" cy="32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056" tIns="52026" rIns="104056" bIns="52026">
            <a:spAutoFit/>
          </a:bodyPr>
          <a:lstStyle/>
          <a:p>
            <a:r>
              <a:rPr lang="en-US" sz="1400">
                <a:solidFill>
                  <a:srgbClr val="7F7F7F"/>
                </a:solidFill>
              </a:rPr>
              <a:t>Photo by: Niklas Bildhauer</a:t>
            </a:r>
          </a:p>
        </p:txBody>
      </p:sp>
    </p:spTree>
    <p:extLst>
      <p:ext uri="{BB962C8B-B14F-4D97-AF65-F5344CB8AC3E}">
        <p14:creationId xmlns:p14="http://schemas.microsoft.com/office/powerpoint/2010/main" val="264863851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bwMode="auto">
          <a:xfrm>
            <a:off x="534433" y="302863"/>
            <a:ext cx="7407862" cy="134818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5" rIns="91428" bIns="45715" numCol="1" anchor="t" anchorCtr="0" compatLnSpc="1">
            <a:prstTxWarp prst="textNoShape">
              <a:avLst/>
            </a:prstTxWarp>
            <a:normAutofit fontScale="90000"/>
          </a:bodyPr>
          <a:lstStyle/>
          <a:p>
            <a:r>
              <a:rPr lang="en-US" sz="4400" i="1" dirty="0">
                <a:latin typeface="Calibri" charset="0"/>
                <a:ea typeface="ＭＳ Ｐゴシック" charset="0"/>
              </a:rPr>
              <a:t>Publish</a:t>
            </a:r>
            <a:r>
              <a:rPr lang="en-US" sz="4400" dirty="0">
                <a:latin typeface="Calibri" charset="0"/>
                <a:ea typeface="ＭＳ Ｐゴシック" charset="0"/>
              </a:rPr>
              <a:t> and </a:t>
            </a:r>
            <a:r>
              <a:rPr lang="en-US" sz="4400" i="1" dirty="0">
                <a:latin typeface="Calibri" charset="0"/>
                <a:ea typeface="ＭＳ Ｐゴシック" charset="0"/>
              </a:rPr>
              <a:t>archive</a:t>
            </a:r>
            <a:r>
              <a:rPr lang="en-US" sz="4400" dirty="0">
                <a:latin typeface="Calibri" charset="0"/>
                <a:ea typeface="ＭＳ Ｐゴシック" charset="0"/>
              </a:rPr>
              <a:t> your own </a:t>
            </a:r>
            <a:r>
              <a:rPr lang="en-US" sz="4400" dirty="0" smtClean="0">
                <a:latin typeface="Calibri" charset="0"/>
                <a:ea typeface="ＭＳ Ｐゴシック" charset="0"/>
              </a:rPr>
              <a:t>Biodiversity data</a:t>
            </a:r>
            <a:endParaRPr lang="en-US" sz="4400" dirty="0">
              <a:latin typeface="Calibri" charset="0"/>
              <a:ea typeface="ＭＳ Ｐゴシック" charset="0"/>
            </a:endParaRPr>
          </a:p>
        </p:txBody>
      </p:sp>
      <p:sp>
        <p:nvSpPr>
          <p:cNvPr id="93187" name="Content Placeholder 2"/>
          <p:cNvSpPr>
            <a:spLocks noGrp="1"/>
          </p:cNvSpPr>
          <p:nvPr>
            <p:ph idx="1"/>
          </p:nvPr>
        </p:nvSpPr>
        <p:spPr bwMode="auto">
          <a:xfrm>
            <a:off x="418186" y="1973448"/>
            <a:ext cx="7240804" cy="487500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5" rIns="91428" bIns="45715" numCol="1" anchor="t" anchorCtr="0" compatLnSpc="1">
            <a:prstTxWarp prst="textNoShape">
              <a:avLst/>
            </a:prstTxWarp>
            <a:normAutofit lnSpcReduction="10000"/>
          </a:bodyPr>
          <a:lstStyle/>
          <a:p>
            <a:pPr marL="391077" indent="-391077">
              <a:spcBef>
                <a:spcPts val="0"/>
              </a:spcBef>
              <a:spcAft>
                <a:spcPts val="1200"/>
              </a:spcAft>
              <a:buFont typeface="Arial"/>
              <a:buChar char="•"/>
            </a:pPr>
            <a:r>
              <a:rPr lang="en-US" sz="2900" dirty="0">
                <a:latin typeface="Calibri" charset="0"/>
                <a:ea typeface="ＭＳ Ｐゴシック" charset="0"/>
              </a:rPr>
              <a:t>The </a:t>
            </a:r>
            <a:r>
              <a:rPr lang="en-US" sz="2900" b="1" dirty="0">
                <a:solidFill>
                  <a:srgbClr val="0000FF"/>
                </a:solidFill>
                <a:latin typeface="Calibri" charset="0"/>
                <a:ea typeface="ＭＳ Ｐゴシック" charset="0"/>
              </a:rPr>
              <a:t>GBIF helpdesk </a:t>
            </a:r>
            <a:r>
              <a:rPr lang="en-US" sz="2900" dirty="0" smtClean="0">
                <a:latin typeface="Calibri" charset="0"/>
                <a:ea typeface="ＭＳ Ｐゴシック" charset="0"/>
              </a:rPr>
              <a:t>will assist  with publishing </a:t>
            </a:r>
            <a:r>
              <a:rPr lang="en-US" sz="2900" dirty="0">
                <a:latin typeface="Calibri" charset="0"/>
                <a:ea typeface="ＭＳ Ｐゴシック" charset="0"/>
              </a:rPr>
              <a:t>your species occurrence </a:t>
            </a:r>
            <a:r>
              <a:rPr lang="en-US" sz="2900" dirty="0" smtClean="0">
                <a:latin typeface="Calibri" charset="0"/>
                <a:ea typeface="ＭＳ Ｐゴシック" charset="0"/>
              </a:rPr>
              <a:t>data: send </a:t>
            </a:r>
            <a:r>
              <a:rPr lang="en-US" sz="2900" dirty="0">
                <a:latin typeface="Calibri" charset="0"/>
                <a:ea typeface="ＭＳ Ｐゴシック" charset="0"/>
              </a:rPr>
              <a:t>an email to </a:t>
            </a:r>
            <a:r>
              <a:rPr lang="en-US" sz="2900" dirty="0" smtClean="0">
                <a:latin typeface="Calibri" charset="0"/>
                <a:ea typeface="ＭＳ Ｐゴシック" charset="0"/>
                <a:hlinkClick r:id="rId3"/>
              </a:rPr>
              <a:t>helpdesk@gbif.org</a:t>
            </a:r>
            <a:r>
              <a:rPr lang="en-US" sz="2900" dirty="0">
                <a:latin typeface="Calibri" charset="0"/>
                <a:ea typeface="ＭＳ Ｐゴシック" charset="0"/>
              </a:rPr>
              <a:t> </a:t>
            </a:r>
          </a:p>
          <a:p>
            <a:pPr marL="391077" indent="-391077">
              <a:spcBef>
                <a:spcPts val="0"/>
              </a:spcBef>
              <a:spcAft>
                <a:spcPts val="1200"/>
              </a:spcAft>
              <a:buFont typeface="Arial"/>
              <a:buChar char="•"/>
            </a:pPr>
            <a:r>
              <a:rPr lang="en-US" sz="2900" dirty="0" smtClean="0">
                <a:latin typeface="Calibri" charset="0"/>
                <a:ea typeface="ＭＳ Ｐゴシック" charset="0"/>
              </a:rPr>
              <a:t>You </a:t>
            </a:r>
            <a:r>
              <a:rPr lang="en-US" sz="2900" dirty="0">
                <a:latin typeface="Calibri" charset="0"/>
                <a:ea typeface="ＭＳ Ｐゴシック" charset="0"/>
              </a:rPr>
              <a:t>can also install a data publishing software such as the GBIF </a:t>
            </a:r>
            <a:r>
              <a:rPr lang="en-US" sz="2900" b="1" dirty="0">
                <a:solidFill>
                  <a:srgbClr val="0000FF"/>
                </a:solidFill>
                <a:latin typeface="Calibri" charset="0"/>
                <a:ea typeface="ＭＳ Ｐゴシック" charset="0"/>
              </a:rPr>
              <a:t>Integrated Publishing Toolkit </a:t>
            </a:r>
            <a:r>
              <a:rPr lang="en-US" sz="2900" dirty="0">
                <a:latin typeface="Calibri" charset="0"/>
                <a:ea typeface="ＭＳ Ｐゴシック" charset="0"/>
              </a:rPr>
              <a:t>(</a:t>
            </a:r>
            <a:r>
              <a:rPr lang="en-US" sz="2900" dirty="0">
                <a:latin typeface="Calibri" charset="0"/>
                <a:ea typeface="ＭＳ Ｐゴシック" charset="0"/>
                <a:hlinkClick r:id="rId4"/>
              </a:rPr>
              <a:t>IPT</a:t>
            </a:r>
            <a:r>
              <a:rPr lang="en-US" sz="2900" dirty="0">
                <a:latin typeface="Calibri" charset="0"/>
                <a:ea typeface="ＭＳ Ｐゴシック" charset="0"/>
              </a:rPr>
              <a:t>).</a:t>
            </a:r>
          </a:p>
          <a:p>
            <a:pPr marL="391077" indent="-391077">
              <a:spcBef>
                <a:spcPts val="0"/>
              </a:spcBef>
              <a:spcAft>
                <a:spcPts val="1200"/>
              </a:spcAft>
              <a:buFont typeface="Arial"/>
              <a:buChar char="•"/>
            </a:pPr>
            <a:r>
              <a:rPr lang="en-US" sz="2900" b="1" dirty="0">
                <a:solidFill>
                  <a:srgbClr val="0000FF"/>
                </a:solidFill>
                <a:latin typeface="Calibri" charset="0"/>
                <a:ea typeface="ＭＳ Ｐゴシック" charset="0"/>
              </a:rPr>
              <a:t>Citizen Science</a:t>
            </a:r>
            <a:r>
              <a:rPr lang="en-US" sz="2900" dirty="0">
                <a:latin typeface="Calibri" charset="0"/>
                <a:ea typeface="ＭＳ Ｐゴシック" charset="0"/>
              </a:rPr>
              <a:t> portals such </a:t>
            </a:r>
            <a:r>
              <a:rPr lang="en-US" sz="2900" dirty="0" smtClean="0">
                <a:latin typeface="Calibri" charset="0"/>
                <a:ea typeface="ＭＳ Ｐゴシック" charset="0"/>
              </a:rPr>
              <a:t>as iNaturalist, </a:t>
            </a:r>
            <a:r>
              <a:rPr lang="is-IS" sz="2900" dirty="0" smtClean="0">
                <a:latin typeface="Calibri" charset="0"/>
                <a:ea typeface="ＭＳ Ｐゴシック" charset="0"/>
              </a:rPr>
              <a:t>…</a:t>
            </a:r>
            <a:endParaRPr lang="en-US" sz="2900" dirty="0">
              <a:latin typeface="Calibri" charset="0"/>
              <a:ea typeface="ＭＳ Ｐゴシック" charset="0"/>
            </a:endParaRPr>
          </a:p>
          <a:p>
            <a:pPr marL="391077" indent="-391077">
              <a:spcBef>
                <a:spcPts val="0"/>
              </a:spcBef>
              <a:spcAft>
                <a:spcPts val="1200"/>
              </a:spcAft>
              <a:buFont typeface="Arial"/>
              <a:buChar char="•"/>
            </a:pPr>
            <a:r>
              <a:rPr lang="en-US" sz="2900" dirty="0">
                <a:latin typeface="Calibri" charset="0"/>
                <a:ea typeface="ＭＳ Ｐゴシック" charset="0"/>
              </a:rPr>
              <a:t>We recommend </a:t>
            </a:r>
            <a:r>
              <a:rPr lang="en-US" sz="2900" dirty="0" smtClean="0">
                <a:latin typeface="Calibri" charset="0"/>
                <a:ea typeface="ＭＳ Ｐゴシック" charset="0"/>
              </a:rPr>
              <a:t>using </a:t>
            </a:r>
            <a:r>
              <a:rPr lang="en-US" sz="2900" dirty="0">
                <a:latin typeface="Calibri" charset="0"/>
                <a:ea typeface="ＭＳ Ｐゴシック" charset="0"/>
              </a:rPr>
              <a:t>a </a:t>
            </a:r>
            <a:r>
              <a:rPr lang="en-US" sz="2900" b="1" dirty="0">
                <a:solidFill>
                  <a:srgbClr val="0000FF"/>
                </a:solidFill>
                <a:latin typeface="Calibri" charset="0"/>
                <a:ea typeface="ＭＳ Ｐゴシック" charset="0"/>
              </a:rPr>
              <a:t>long-term data archiving platform</a:t>
            </a:r>
            <a:r>
              <a:rPr lang="en-US" sz="2900" dirty="0">
                <a:latin typeface="Calibri" charset="0"/>
                <a:ea typeface="ＭＳ Ｐゴシック" charset="0"/>
              </a:rPr>
              <a:t> such as </a:t>
            </a:r>
            <a:r>
              <a:rPr lang="en-US" sz="2900" dirty="0" smtClean="0">
                <a:latin typeface="Calibri" charset="0"/>
                <a:ea typeface="ＭＳ Ｐゴシック" charset="0"/>
              </a:rPr>
              <a:t>Data ONE, Dryad, </a:t>
            </a:r>
            <a:r>
              <a:rPr lang="en-US" sz="2900" dirty="0" err="1" smtClean="0">
                <a:latin typeface="Calibri" charset="0"/>
                <a:ea typeface="ＭＳ Ｐゴシック" charset="0"/>
              </a:rPr>
              <a:t>FigShare</a:t>
            </a:r>
            <a:r>
              <a:rPr lang="en-US" sz="2900" dirty="0" smtClean="0">
                <a:latin typeface="Calibri" charset="0"/>
                <a:ea typeface="ＭＳ Ｐゴシック" charset="0"/>
              </a:rPr>
              <a:t>, </a:t>
            </a:r>
            <a:r>
              <a:rPr lang="en-US" sz="2900" dirty="0" err="1" smtClean="0">
                <a:latin typeface="Calibri" charset="0"/>
                <a:ea typeface="ＭＳ Ｐゴシック" charset="0"/>
              </a:rPr>
              <a:t>etc</a:t>
            </a:r>
            <a:r>
              <a:rPr lang="is-IS" sz="2900" dirty="0" smtClean="0">
                <a:latin typeface="Calibri" charset="0"/>
                <a:ea typeface="ＭＳ Ｐゴシック" charset="0"/>
              </a:rPr>
              <a:t>…</a:t>
            </a:r>
            <a:endParaRPr lang="en-US" sz="2900" dirty="0">
              <a:latin typeface="Calibri" charset="0"/>
              <a:ea typeface="ＭＳ Ｐゴシック" charset="0"/>
            </a:endParaRPr>
          </a:p>
        </p:txBody>
      </p:sp>
      <p:sp>
        <p:nvSpPr>
          <p:cNvPr id="2" name="Text Placeholder 1"/>
          <p:cNvSpPr>
            <a:spLocks noGrp="1"/>
          </p:cNvSpPr>
          <p:nvPr>
            <p:ph type="body" sz="quarter" idx="10"/>
          </p:nvPr>
        </p:nvSpPr>
        <p:spPr>
          <a:xfrm>
            <a:off x="515875" y="7065676"/>
            <a:ext cx="7025885" cy="422495"/>
          </a:xfrm>
        </p:spPr>
        <p:txBody>
          <a:bodyPr/>
          <a:lstStyle/>
          <a:p>
            <a:endParaRPr lang="en-US" dirty="0"/>
          </a:p>
        </p:txBody>
      </p:sp>
      <p:pic>
        <p:nvPicPr>
          <p:cNvPr id="3" name="Picture 2" descr="Screen Shot 2016-06-28 at 14.18.06 .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2489" y="0"/>
            <a:ext cx="2876151" cy="7562850"/>
          </a:xfrm>
          <a:prstGeom prst="rect">
            <a:avLst/>
          </a:prstGeom>
        </p:spPr>
      </p:pic>
    </p:spTree>
    <p:extLst>
      <p:ext uri="{BB962C8B-B14F-4D97-AF65-F5344CB8AC3E}">
        <p14:creationId xmlns:p14="http://schemas.microsoft.com/office/powerpoint/2010/main" val="198996016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547" y="508804"/>
            <a:ext cx="8483170" cy="875512"/>
          </a:xfrm>
        </p:spPr>
        <p:txBody>
          <a:bodyPr/>
          <a:lstStyle/>
          <a:p>
            <a:r>
              <a:rPr lang="en-US" dirty="0" smtClean="0"/>
              <a:t>Online data archiving repository</a:t>
            </a:r>
            <a:endParaRPr lang="en-US" dirty="0"/>
          </a:p>
        </p:txBody>
      </p:sp>
      <p:sp>
        <p:nvSpPr>
          <p:cNvPr id="3" name="Content Placeholder 2"/>
          <p:cNvSpPr>
            <a:spLocks noGrp="1"/>
          </p:cNvSpPr>
          <p:nvPr>
            <p:ph idx="1"/>
          </p:nvPr>
        </p:nvSpPr>
        <p:spPr>
          <a:xfrm>
            <a:off x="737547" y="1616044"/>
            <a:ext cx="8748268" cy="2444470"/>
          </a:xfrm>
        </p:spPr>
        <p:txBody>
          <a:bodyPr>
            <a:normAutofit lnSpcReduction="10000"/>
          </a:bodyPr>
          <a:lstStyle/>
          <a:p>
            <a:r>
              <a:rPr lang="en-US" sz="3200" dirty="0"/>
              <a:t>Rather than leaving your research data on a </a:t>
            </a:r>
            <a:r>
              <a:rPr lang="en-US" sz="3200" dirty="0" smtClean="0"/>
              <a:t>local </a:t>
            </a:r>
            <a:r>
              <a:rPr lang="en-US" sz="3200" dirty="0"/>
              <a:t>server or in cloud storage, </a:t>
            </a:r>
            <a:r>
              <a:rPr lang="en-US" sz="3200" b="1" dirty="0"/>
              <a:t>archive your data with a trusted digital repository</a:t>
            </a:r>
            <a:r>
              <a:rPr lang="en-US" sz="3200" dirty="0"/>
              <a:t>. Many repositories create metadata and documentation </a:t>
            </a:r>
            <a:r>
              <a:rPr lang="en-US" sz="3200" b="1" dirty="0"/>
              <a:t>to ensure that the data will be discoverable in the future</a:t>
            </a:r>
            <a:r>
              <a:rPr lang="en-US" sz="3200" dirty="0"/>
              <a:t>.</a:t>
            </a:r>
          </a:p>
        </p:txBody>
      </p:sp>
      <p:sp>
        <p:nvSpPr>
          <p:cNvPr id="4" name="Text Placeholder 3"/>
          <p:cNvSpPr>
            <a:spLocks noGrp="1"/>
          </p:cNvSpPr>
          <p:nvPr>
            <p:ph type="body" sz="quarter" idx="10"/>
          </p:nvPr>
        </p:nvSpPr>
        <p:spPr/>
        <p:txBody>
          <a:bodyPr/>
          <a:lstStyle/>
          <a:p>
            <a:endParaRPr lang="en-US"/>
          </a:p>
        </p:txBody>
      </p:sp>
      <p:pic>
        <p:nvPicPr>
          <p:cNvPr id="5" name="Picture 4" descr="dataverse_project_logo-h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502" y="5620846"/>
            <a:ext cx="2154528" cy="727416"/>
          </a:xfrm>
          <a:prstGeom prst="rect">
            <a:avLst/>
          </a:prstGeom>
        </p:spPr>
      </p:pic>
      <p:pic>
        <p:nvPicPr>
          <p:cNvPr id="6" name="Picture 5" descr="0snU2g6pjPxlrBdtcRlkbA-product-figshare-larg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0912" y="4568357"/>
            <a:ext cx="2710907" cy="775776"/>
          </a:xfrm>
          <a:prstGeom prst="rect">
            <a:avLst/>
          </a:prstGeom>
        </p:spPr>
      </p:pic>
      <p:pic>
        <p:nvPicPr>
          <p:cNvPr id="7" name="Picture 6" descr="zenod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0708" y="5645230"/>
            <a:ext cx="1554636" cy="478911"/>
          </a:xfrm>
          <a:prstGeom prst="rect">
            <a:avLst/>
          </a:prstGeom>
        </p:spPr>
      </p:pic>
      <p:pic>
        <p:nvPicPr>
          <p:cNvPr id="8" name="Picture 7" descr="DryadLog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09326" y="5559937"/>
            <a:ext cx="1672065" cy="881703"/>
          </a:xfrm>
          <a:prstGeom prst="rect">
            <a:avLst/>
          </a:prstGeom>
        </p:spPr>
      </p:pic>
      <p:pic>
        <p:nvPicPr>
          <p:cNvPr id="9" name="Picture 8" descr="EUDAT-logo_3.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05773" y="4678472"/>
            <a:ext cx="1532311" cy="881465"/>
          </a:xfrm>
          <a:prstGeom prst="rect">
            <a:avLst/>
          </a:prstGeom>
        </p:spPr>
      </p:pic>
      <p:pic>
        <p:nvPicPr>
          <p:cNvPr id="10" name="Picture 9" descr="eudat-services.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38572" y="5755571"/>
            <a:ext cx="2075589" cy="312469"/>
          </a:xfrm>
          <a:prstGeom prst="rect">
            <a:avLst/>
          </a:prstGeom>
        </p:spPr>
      </p:pic>
      <p:pic>
        <p:nvPicPr>
          <p:cNvPr id="14" name="Picture 13" descr="DataOne-logo.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18778" y="4568357"/>
            <a:ext cx="2259922" cy="715930"/>
          </a:xfrm>
          <a:prstGeom prst="rect">
            <a:avLst/>
          </a:prstGeom>
        </p:spPr>
      </p:pic>
    </p:spTree>
    <p:extLst>
      <p:ext uri="{BB962C8B-B14F-4D97-AF65-F5344CB8AC3E}">
        <p14:creationId xmlns:p14="http://schemas.microsoft.com/office/powerpoint/2010/main" val="43233698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508804"/>
            <a:ext cx="8346639" cy="875512"/>
          </a:xfrm>
        </p:spPr>
        <p:txBody>
          <a:bodyPr/>
          <a:lstStyle/>
          <a:p>
            <a:r>
              <a:rPr lang="en-US" dirty="0" smtClean="0"/>
              <a:t>Data ONE</a:t>
            </a:r>
            <a:endParaRPr lang="en-US" dirty="0"/>
          </a:p>
        </p:txBody>
      </p:sp>
      <p:pic>
        <p:nvPicPr>
          <p:cNvPr id="11" name="Picture 10" descr="Screen Shot 2016-06-20 at 11.55.53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1207756"/>
          </a:xfrm>
          <a:prstGeom prst="rect">
            <a:avLst/>
          </a:prstGeom>
        </p:spPr>
      </p:pic>
      <p:pic>
        <p:nvPicPr>
          <p:cNvPr id="16" name="Picture 15" descr="Screen Shot 2016-06-20 at 11.56.59 .png">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543" y="1384316"/>
            <a:ext cx="8459545" cy="5598369"/>
          </a:xfrm>
          <a:prstGeom prst="rect">
            <a:avLst/>
          </a:prstGeom>
        </p:spPr>
      </p:pic>
      <p:sp>
        <p:nvSpPr>
          <p:cNvPr id="6" name="Text Placeholder 3"/>
          <p:cNvSpPr>
            <a:spLocks noGrp="1"/>
          </p:cNvSpPr>
          <p:nvPr>
            <p:ph type="body" sz="quarter" idx="10"/>
          </p:nvPr>
        </p:nvSpPr>
        <p:spPr>
          <a:xfrm>
            <a:off x="515875" y="7065676"/>
            <a:ext cx="8365196" cy="422495"/>
          </a:xfrm>
        </p:spPr>
        <p:txBody>
          <a:bodyPr/>
          <a:lstStyle/>
          <a:p>
            <a:r>
              <a:rPr lang="en-US" dirty="0" smtClean="0"/>
              <a:t>Source: GBIF News story, September 2014, DataONE</a:t>
            </a:r>
            <a:r>
              <a:rPr lang="en-US" dirty="0"/>
              <a:t>: </a:t>
            </a:r>
            <a:r>
              <a:rPr lang="en-US" u="sng" dirty="0">
                <a:hlinkClick r:id="rId4"/>
              </a:rPr>
              <a:t>http://www.gbif.org/page/</a:t>
            </a:r>
            <a:r>
              <a:rPr lang="en-US" u="sng" dirty="0" smtClean="0">
                <a:hlinkClick r:id="rId4"/>
              </a:rPr>
              <a:t>8199</a:t>
            </a:r>
            <a:endParaRPr lang="en-US" dirty="0"/>
          </a:p>
        </p:txBody>
      </p:sp>
    </p:spTree>
    <p:extLst>
      <p:ext uri="{BB962C8B-B14F-4D97-AF65-F5344CB8AC3E}">
        <p14:creationId xmlns:p14="http://schemas.microsoft.com/office/powerpoint/2010/main" val="338789902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341" y="2888129"/>
            <a:ext cx="9619774" cy="3684955"/>
          </a:xfrm>
        </p:spPr>
        <p:txBody>
          <a:bodyPr>
            <a:normAutofit/>
          </a:bodyPr>
          <a:lstStyle/>
          <a:p>
            <a:r>
              <a:rPr lang="en-US" sz="3200" dirty="0" smtClean="0"/>
              <a:t>GBIF </a:t>
            </a:r>
            <a:r>
              <a:rPr lang="en-US" sz="3200" dirty="0"/>
              <a:t>and the</a:t>
            </a:r>
            <a:r>
              <a:rPr lang="en-US" sz="3200" dirty="0">
                <a:hlinkClick r:id="rId3"/>
              </a:rPr>
              <a:t> </a:t>
            </a:r>
            <a:r>
              <a:rPr lang="en-US" sz="3200" u="sng" dirty="0">
                <a:hlinkClick r:id="rId3"/>
              </a:rPr>
              <a:t>Data Observation Network for Earth (DataONE)</a:t>
            </a:r>
            <a:r>
              <a:rPr lang="en-US" sz="3200" dirty="0"/>
              <a:t> collaborate to support long-term persistence of the biodiversity data shared through the GBIF network. The collaboration is part of a commitment in the GBIF Work Programme to explore data archival services offering redundancy to handle scenarios such as technical failure and the disappearance of projects or institutions that share data through the network. </a:t>
            </a:r>
          </a:p>
        </p:txBody>
      </p:sp>
      <p:sp>
        <p:nvSpPr>
          <p:cNvPr id="4" name="Text Placeholder 3"/>
          <p:cNvSpPr>
            <a:spLocks noGrp="1"/>
          </p:cNvSpPr>
          <p:nvPr>
            <p:ph type="body" sz="quarter" idx="10"/>
          </p:nvPr>
        </p:nvSpPr>
        <p:spPr/>
        <p:txBody>
          <a:bodyPr/>
          <a:lstStyle/>
          <a:p>
            <a:r>
              <a:rPr lang="en-US" dirty="0" smtClean="0"/>
              <a:t>Source: GBIF News story, September 2014, DataONE</a:t>
            </a:r>
            <a:r>
              <a:rPr lang="en-US" dirty="0"/>
              <a:t>: </a:t>
            </a:r>
            <a:r>
              <a:rPr lang="en-US" u="sng" dirty="0">
                <a:hlinkClick r:id="rId4"/>
              </a:rPr>
              <a:t>http://www.gbif.org/page/</a:t>
            </a:r>
            <a:r>
              <a:rPr lang="en-US" u="sng" dirty="0" smtClean="0">
                <a:hlinkClick r:id="rId4"/>
              </a:rPr>
              <a:t>8199</a:t>
            </a:r>
            <a:endParaRPr lang="en-US" dirty="0"/>
          </a:p>
        </p:txBody>
      </p:sp>
      <p:pic>
        <p:nvPicPr>
          <p:cNvPr id="7" name="Picture 6" descr="Screen Shot 2016-06-20 at 11.55.53 .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688638" cy="1207756"/>
          </a:xfrm>
          <a:prstGeom prst="rect">
            <a:avLst/>
          </a:prstGeom>
        </p:spPr>
      </p:pic>
      <p:pic>
        <p:nvPicPr>
          <p:cNvPr id="14" name="Picture 13" descr="DataOne-logo.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875" y="1462647"/>
            <a:ext cx="3857018" cy="1221880"/>
          </a:xfrm>
          <a:prstGeom prst="rect">
            <a:avLst/>
          </a:prstGeom>
        </p:spPr>
      </p:pic>
    </p:spTree>
    <p:extLst>
      <p:ext uri="{BB962C8B-B14F-4D97-AF65-F5344CB8AC3E}">
        <p14:creationId xmlns:p14="http://schemas.microsoft.com/office/powerpoint/2010/main" val="366299886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 </a:t>
            </a:r>
            <a:endParaRPr lang="en-GB" dirty="0"/>
          </a:p>
        </p:txBody>
      </p:sp>
      <p:sp>
        <p:nvSpPr>
          <p:cNvPr id="2" name="Title 1"/>
          <p:cNvSpPr>
            <a:spLocks noGrp="1"/>
          </p:cNvSpPr>
          <p:nvPr>
            <p:ph type="title"/>
          </p:nvPr>
        </p:nvSpPr>
        <p:spPr>
          <a:xfrm>
            <a:off x="534432" y="277009"/>
            <a:ext cx="9619775" cy="873579"/>
          </a:xfrm>
        </p:spPr>
        <p:txBody>
          <a:bodyPr>
            <a:noAutofit/>
          </a:bodyPr>
          <a:lstStyle/>
          <a:p>
            <a:r>
              <a:rPr lang="en-US" sz="4600" dirty="0" smtClean="0">
                <a:latin typeface="Century Gothic" pitchFamily="34" charset="0"/>
                <a:hlinkClick r:id="rId3"/>
              </a:rPr>
              <a:t>zenodo.org</a:t>
            </a:r>
            <a:r>
              <a:rPr lang="en-US" dirty="0" smtClean="0"/>
              <a:t>  </a:t>
            </a:r>
            <a:endParaRPr lang="en-GB" dirty="0"/>
          </a:p>
        </p:txBody>
      </p:sp>
      <p:pic>
        <p:nvPicPr>
          <p:cNvPr id="6146" name="Picture 2" descr="C:\Users\arosshe\Pictures\Zenodo_scree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2323238"/>
            <a:ext cx="10688637" cy="5200066"/>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p:cNvSpPr/>
          <p:nvPr/>
        </p:nvSpPr>
        <p:spPr>
          <a:xfrm>
            <a:off x="105882" y="5106147"/>
            <a:ext cx="2264448" cy="2412912"/>
          </a:xfrm>
          <a:prstGeom prst="ellipse">
            <a:avLst/>
          </a:prstGeom>
          <a:solidFill>
            <a:schemeClr val="bg1">
              <a:alpha val="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04287" tIns="52144" rIns="104287" bIns="52144" rtlCol="0" anchor="ctr"/>
          <a:lstStyle/>
          <a:p>
            <a:pPr algn="ctr"/>
            <a:endParaRPr lang="en-GB"/>
          </a:p>
        </p:txBody>
      </p:sp>
      <p:sp>
        <p:nvSpPr>
          <p:cNvPr id="12" name="Ellipse 11"/>
          <p:cNvSpPr/>
          <p:nvPr/>
        </p:nvSpPr>
        <p:spPr>
          <a:xfrm>
            <a:off x="6798855" y="4719636"/>
            <a:ext cx="2887033" cy="1559350"/>
          </a:xfrm>
          <a:prstGeom prst="ellipse">
            <a:avLst/>
          </a:prstGeom>
          <a:solidFill>
            <a:schemeClr val="bg1">
              <a:alpha val="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04287" tIns="52144" rIns="104287" bIns="52144" rtlCol="0" anchor="ctr"/>
          <a:lstStyle/>
          <a:p>
            <a:pPr algn="ctr"/>
            <a:endParaRPr lang="en-GB"/>
          </a:p>
        </p:txBody>
      </p:sp>
      <p:sp>
        <p:nvSpPr>
          <p:cNvPr id="13" name="Ellipse 12"/>
          <p:cNvSpPr/>
          <p:nvPr/>
        </p:nvSpPr>
        <p:spPr>
          <a:xfrm>
            <a:off x="418732" y="3584273"/>
            <a:ext cx="1951600" cy="1260111"/>
          </a:xfrm>
          <a:prstGeom prst="ellipse">
            <a:avLst/>
          </a:prstGeom>
          <a:solidFill>
            <a:schemeClr val="bg1">
              <a:alpha val="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04287" tIns="52144" rIns="104287" bIns="52144" rtlCol="0" anchor="ctr"/>
          <a:lstStyle/>
          <a:p>
            <a:pPr algn="ctr"/>
            <a:endParaRPr lang="en-GB"/>
          </a:p>
        </p:txBody>
      </p:sp>
      <p:graphicFrame>
        <p:nvGraphicFramePr>
          <p:cNvPr id="14" name="Diagramm 13"/>
          <p:cNvGraphicFramePr/>
          <p:nvPr>
            <p:extLst>
              <p:ext uri="{D42A27DB-BD31-4B8C-83A1-F6EECF244321}">
                <p14:modId xmlns:p14="http://schemas.microsoft.com/office/powerpoint/2010/main" val="4002602797"/>
              </p:ext>
            </p:extLst>
          </p:nvPr>
        </p:nvGraphicFramePr>
        <p:xfrm>
          <a:off x="1862248" y="5657106"/>
          <a:ext cx="3414757" cy="4072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6" name="Diagramm 15"/>
          <p:cNvGraphicFramePr/>
          <p:nvPr>
            <p:extLst>
              <p:ext uri="{D42A27DB-BD31-4B8C-83A1-F6EECF244321}">
                <p14:modId xmlns:p14="http://schemas.microsoft.com/office/powerpoint/2010/main" val="3381474666"/>
              </p:ext>
            </p:extLst>
          </p:nvPr>
        </p:nvGraphicFramePr>
        <p:xfrm>
          <a:off x="7141651" y="4636645"/>
          <a:ext cx="3414757" cy="40729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7" name="Diagramm 16"/>
          <p:cNvGraphicFramePr/>
          <p:nvPr>
            <p:extLst>
              <p:ext uri="{D42A27DB-BD31-4B8C-83A1-F6EECF244321}">
                <p14:modId xmlns:p14="http://schemas.microsoft.com/office/powerpoint/2010/main" val="3751784256"/>
              </p:ext>
            </p:extLst>
          </p:nvPr>
        </p:nvGraphicFramePr>
        <p:xfrm>
          <a:off x="2252511" y="1538560"/>
          <a:ext cx="6183616" cy="681862"/>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22" name="Diagramm 21"/>
          <p:cNvGraphicFramePr/>
          <p:nvPr>
            <p:extLst>
              <p:ext uri="{D42A27DB-BD31-4B8C-83A1-F6EECF244321}">
                <p14:modId xmlns:p14="http://schemas.microsoft.com/office/powerpoint/2010/main" val="1698098790"/>
              </p:ext>
            </p:extLst>
          </p:nvPr>
        </p:nvGraphicFramePr>
        <p:xfrm>
          <a:off x="2252512" y="4010683"/>
          <a:ext cx="3414757" cy="407291"/>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sp>
        <p:nvSpPr>
          <p:cNvPr id="4" name="Rectangle 3"/>
          <p:cNvSpPr/>
          <p:nvPr/>
        </p:nvSpPr>
        <p:spPr>
          <a:xfrm>
            <a:off x="8504490" y="123614"/>
            <a:ext cx="2116040" cy="738664"/>
          </a:xfrm>
          <a:prstGeom prst="rect">
            <a:avLst/>
          </a:prstGeom>
        </p:spPr>
        <p:txBody>
          <a:bodyPr wrap="square">
            <a:spAutoFit/>
          </a:bodyPr>
          <a:lstStyle/>
          <a:p>
            <a:pPr algn="r"/>
            <a:r>
              <a:rPr lang="en-GB" sz="1400" dirty="0"/>
              <a:t>Slide source: </a:t>
            </a:r>
            <a:endParaRPr lang="en-GB" sz="1400" dirty="0" smtClean="0"/>
          </a:p>
          <a:p>
            <a:pPr algn="r"/>
            <a:r>
              <a:rPr lang="en-GB" sz="1400" dirty="0" smtClean="0">
                <a:hlinkClick r:id="rId25"/>
              </a:rPr>
              <a:t>OpenAIRE </a:t>
            </a:r>
            <a:r>
              <a:rPr lang="en-GB" sz="1400" dirty="0">
                <a:hlinkClick r:id="rId25"/>
              </a:rPr>
              <a:t>&amp; EUDAT, </a:t>
            </a:r>
            <a:endParaRPr lang="en-GB" sz="1400" dirty="0" smtClean="0">
              <a:hlinkClick r:id="rId25"/>
            </a:endParaRPr>
          </a:p>
          <a:p>
            <a:pPr algn="r"/>
            <a:r>
              <a:rPr lang="en-GB" sz="1400" dirty="0" smtClean="0">
                <a:hlinkClick r:id="rId25"/>
              </a:rPr>
              <a:t>CC</a:t>
            </a:r>
            <a:r>
              <a:rPr lang="en-GB" sz="1400" dirty="0">
                <a:hlinkClick r:id="rId25"/>
              </a:rPr>
              <a:t>-BY-4.0, 2013</a:t>
            </a:r>
            <a:endParaRPr lang="en-GB" sz="1400" dirty="0"/>
          </a:p>
        </p:txBody>
      </p:sp>
    </p:spTree>
    <p:extLst>
      <p:ext uri="{BB962C8B-B14F-4D97-AF65-F5344CB8AC3E}">
        <p14:creationId xmlns:p14="http://schemas.microsoft.com/office/powerpoint/2010/main" val="323803418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10-03 at 10.22.46  cut.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37682" y="0"/>
            <a:ext cx="9436402" cy="7562850"/>
          </a:xfrm>
          <a:prstGeom prst="rect">
            <a:avLst/>
          </a:prstGeom>
        </p:spPr>
      </p:pic>
      <p:pic>
        <p:nvPicPr>
          <p:cNvPr id="3" name="Picture 2" descr="EUDAT-logo_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400" y="3507255"/>
            <a:ext cx="1805211" cy="1038451"/>
          </a:xfrm>
          <a:prstGeom prst="rect">
            <a:avLst/>
          </a:prstGeom>
        </p:spPr>
      </p:pic>
      <p:pic>
        <p:nvPicPr>
          <p:cNvPr id="4" name="Picture 3" descr="eudat-services.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096" y="4712826"/>
            <a:ext cx="3139787" cy="472678"/>
          </a:xfrm>
          <a:prstGeom prst="rect">
            <a:avLst/>
          </a:prstGeom>
        </p:spPr>
      </p:pic>
      <p:pic>
        <p:nvPicPr>
          <p:cNvPr id="2" name="Picture 1" descr="Screen Shot 2016-06-20 at 12.24.51 .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0533" y="5901471"/>
            <a:ext cx="3354278" cy="965200"/>
          </a:xfrm>
          <a:prstGeom prst="rect">
            <a:avLst/>
          </a:prstGeom>
        </p:spPr>
      </p:pic>
    </p:spTree>
    <p:extLst>
      <p:ext uri="{BB962C8B-B14F-4D97-AF65-F5344CB8AC3E}">
        <p14:creationId xmlns:p14="http://schemas.microsoft.com/office/powerpoint/2010/main" val="73834464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538263" y="2889612"/>
            <a:ext cx="5091420" cy="185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a:latin typeface="Trebuchet MS" charset="0"/>
              </a:rPr>
              <a:t>Use data standards</a:t>
            </a:r>
          </a:p>
        </p:txBody>
      </p:sp>
    </p:spTree>
    <p:extLst>
      <p:ext uri="{BB962C8B-B14F-4D97-AF65-F5344CB8AC3E}">
        <p14:creationId xmlns:p14="http://schemas.microsoft.com/office/powerpoint/2010/main" val="357507852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txBox="1">
            <a:spLocks noGrp="1"/>
          </p:cNvSpPr>
          <p:nvPr>
            <p:ph type="title"/>
          </p:nvPr>
        </p:nvSpPr>
        <p:spPr/>
        <p:txBody>
          <a:bodyPr>
            <a:noAutofit/>
          </a:bodyPr>
          <a:lstStyle/>
          <a:p>
            <a:pPr eaLnBrk="1"/>
            <a:r>
              <a:rPr lang="en-GB" altLang="en-US" sz="4600" b="0" dirty="0"/>
              <a:t>Metadata standards</a:t>
            </a:r>
          </a:p>
        </p:txBody>
      </p:sp>
      <p:sp>
        <p:nvSpPr>
          <p:cNvPr id="27652" name="Content Placeholder 2"/>
          <p:cNvSpPr txBox="1">
            <a:spLocks noGrp="1"/>
          </p:cNvSpPr>
          <p:nvPr>
            <p:ph idx="1"/>
          </p:nvPr>
        </p:nvSpPr>
        <p:spPr>
          <a:xfrm>
            <a:off x="534432" y="1308398"/>
            <a:ext cx="9619774" cy="5311503"/>
          </a:xfrm>
        </p:spPr>
        <p:txBody>
          <a:bodyPr>
            <a:normAutofit/>
          </a:bodyPr>
          <a:lstStyle/>
          <a:p>
            <a:r>
              <a:rPr lang="en-GB" altLang="en-US" sz="2300" dirty="0"/>
              <a:t>Use relevant standards for interoperability</a:t>
            </a:r>
          </a:p>
        </p:txBody>
      </p:sp>
      <p:sp>
        <p:nvSpPr>
          <p:cNvPr id="3" name="Text Placeholder 2"/>
          <p:cNvSpPr>
            <a:spLocks noGrp="1"/>
          </p:cNvSpPr>
          <p:nvPr>
            <p:ph type="body" sz="quarter" idx="10"/>
          </p:nvPr>
        </p:nvSpPr>
        <p:spPr/>
        <p:txBody>
          <a:bodyPr/>
          <a:lstStyle/>
          <a:p>
            <a:r>
              <a:rPr lang="en-GB" dirty="0"/>
              <a:t>Slide source: </a:t>
            </a:r>
            <a:r>
              <a:rPr lang="en-GB" dirty="0">
                <a:hlinkClick r:id="rId3"/>
              </a:rPr>
              <a:t>OpenAIRE &amp; EUDAT, CC-BY-4.0, </a:t>
            </a:r>
            <a:r>
              <a:rPr lang="en-GB" dirty="0" smtClean="0">
                <a:hlinkClick r:id="rId3"/>
              </a:rPr>
              <a:t>2013</a:t>
            </a:r>
            <a:endParaRPr lang="en-GB" dirty="0"/>
          </a:p>
        </p:txBody>
      </p:sp>
      <p:sp>
        <p:nvSpPr>
          <p:cNvPr id="27653" name="Rectangle 4"/>
          <p:cNvSpPr>
            <a:spLocks noChangeArrowheads="1"/>
          </p:cNvSpPr>
          <p:nvPr/>
        </p:nvSpPr>
        <p:spPr bwMode="auto">
          <a:xfrm>
            <a:off x="814558" y="6243528"/>
            <a:ext cx="7229676" cy="45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87" tIns="52144" rIns="104287" bIns="52144" anchorCtr="1">
            <a:spAutoFit/>
          </a:bodyPr>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gn="ctr"/>
            <a:r>
              <a:rPr lang="en-GB" altLang="en-US" sz="2300" dirty="0">
                <a:solidFill>
                  <a:srgbClr val="000000"/>
                </a:solidFill>
                <a:latin typeface="Century Gothic" pitchFamily="34" charset="0"/>
                <a:hlinkClick r:id="rId4"/>
              </a:rPr>
              <a:t>http://rd-alliance.github.io/metadata-directory</a:t>
            </a:r>
            <a:r>
              <a:rPr lang="en-GB" altLang="en-US" sz="2300" dirty="0">
                <a:solidFill>
                  <a:srgbClr val="000000"/>
                </a:solidFill>
                <a:latin typeface="Century Gothic" pitchFamily="34" charset="0"/>
              </a:rPr>
              <a:t>  </a:t>
            </a: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5381" y="5660920"/>
            <a:ext cx="1826425" cy="1041857"/>
          </a:xfrm>
          <a:prstGeom prst="rect">
            <a:avLst/>
          </a:prstGeom>
        </p:spPr>
      </p:pic>
      <p:pic>
        <p:nvPicPr>
          <p:cNvPr id="7" name="Picture 6" descr="Capture.PNG"/>
          <p:cNvPicPr>
            <a:picLocks noChangeAspect="1"/>
          </p:cNvPicPr>
          <p:nvPr/>
        </p:nvPicPr>
        <p:blipFill>
          <a:blip r:embed="rId6"/>
          <a:stretch>
            <a:fillRect/>
          </a:stretch>
        </p:blipFill>
        <p:spPr>
          <a:xfrm>
            <a:off x="887906" y="1960021"/>
            <a:ext cx="6757237" cy="3973375"/>
          </a:xfrm>
          <a:prstGeom prst="rect">
            <a:avLst/>
          </a:prstGeom>
        </p:spPr>
      </p:pic>
    </p:spTree>
    <p:extLst>
      <p:ext uri="{BB962C8B-B14F-4D97-AF65-F5344CB8AC3E}">
        <p14:creationId xmlns:p14="http://schemas.microsoft.com/office/powerpoint/2010/main" val="677269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600" dirty="0" err="1" smtClean="0"/>
              <a:t>Structured</a:t>
            </a:r>
            <a:r>
              <a:rPr lang="fr-FR" sz="4600" dirty="0" smtClean="0"/>
              <a:t> data &amp; </a:t>
            </a:r>
            <a:r>
              <a:rPr lang="fr-FR" sz="4600" dirty="0" err="1" smtClean="0"/>
              <a:t>Metadata</a:t>
            </a:r>
            <a:endParaRPr lang="fr-FR" sz="4600" dirty="0"/>
          </a:p>
        </p:txBody>
      </p:sp>
      <p:sp>
        <p:nvSpPr>
          <p:cNvPr id="10" name="Text Placeholder 9"/>
          <p:cNvSpPr>
            <a:spLocks noGrp="1"/>
          </p:cNvSpPr>
          <p:nvPr>
            <p:ph type="body" sz="quarter" idx="10"/>
          </p:nvPr>
        </p:nvSpPr>
        <p:spPr/>
        <p:txBody>
          <a:bodyPr/>
          <a:lstStyle/>
          <a:p>
            <a:r>
              <a:rPr lang="en-US" dirty="0" smtClean="0"/>
              <a:t>Slide modified from: IDigBio workshop 2015</a:t>
            </a:r>
            <a:endParaRPr lang="en-US" dirty="0"/>
          </a:p>
        </p:txBody>
      </p:sp>
      <p:pic>
        <p:nvPicPr>
          <p:cNvPr id="4" name="Image 3" descr="accepted_species_per_genu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555" y="2216913"/>
            <a:ext cx="4808891" cy="2773927"/>
          </a:xfrm>
          <a:prstGeom prst="rect">
            <a:avLst/>
          </a:prstGeom>
        </p:spPr>
      </p:pic>
      <p:pic>
        <p:nvPicPr>
          <p:cNvPr id="5" name="Image 4" descr="Screen Shot 2015-01-12 at 9.58.13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8713" y="2094368"/>
            <a:ext cx="4619888" cy="4166460"/>
          </a:xfrm>
          <a:prstGeom prst="rect">
            <a:avLst/>
          </a:prstGeom>
        </p:spPr>
      </p:pic>
      <p:sp>
        <p:nvSpPr>
          <p:cNvPr id="6" name="ZoneTexte 5"/>
          <p:cNvSpPr txBox="1"/>
          <p:nvPr/>
        </p:nvSpPr>
        <p:spPr>
          <a:xfrm>
            <a:off x="1666347" y="4852884"/>
            <a:ext cx="3061351" cy="736248"/>
          </a:xfrm>
          <a:prstGeom prst="rect">
            <a:avLst/>
          </a:prstGeom>
          <a:noFill/>
        </p:spPr>
        <p:txBody>
          <a:bodyPr wrap="none" lIns="104287" tIns="52144" rIns="104287" bIns="52144" rtlCol="0">
            <a:spAutoFit/>
          </a:bodyPr>
          <a:lstStyle/>
          <a:p>
            <a:r>
              <a:rPr lang="fr-FR" sz="4100" dirty="0" err="1"/>
              <a:t>Unstructured</a:t>
            </a:r>
            <a:endParaRPr lang="fr-FR" sz="4100" dirty="0"/>
          </a:p>
        </p:txBody>
      </p:sp>
      <p:sp>
        <p:nvSpPr>
          <p:cNvPr id="7" name="ZoneTexte 6"/>
          <p:cNvSpPr txBox="1"/>
          <p:nvPr/>
        </p:nvSpPr>
        <p:spPr>
          <a:xfrm>
            <a:off x="6860101" y="4870390"/>
            <a:ext cx="2483707" cy="736248"/>
          </a:xfrm>
          <a:prstGeom prst="rect">
            <a:avLst/>
          </a:prstGeom>
          <a:solidFill>
            <a:schemeClr val="bg1">
              <a:alpha val="65000"/>
            </a:schemeClr>
          </a:solidFill>
        </p:spPr>
        <p:txBody>
          <a:bodyPr wrap="none" lIns="104287" tIns="52144" rIns="104287" bIns="52144" rtlCol="0">
            <a:spAutoFit/>
          </a:bodyPr>
          <a:lstStyle/>
          <a:p>
            <a:r>
              <a:rPr lang="fr-FR" sz="4100" dirty="0" err="1"/>
              <a:t>Structured</a:t>
            </a:r>
            <a:endParaRPr lang="fr-FR" sz="4100" dirty="0"/>
          </a:p>
        </p:txBody>
      </p:sp>
    </p:spTree>
    <p:extLst>
      <p:ext uri="{BB962C8B-B14F-4D97-AF65-F5344CB8AC3E}">
        <p14:creationId xmlns:p14="http://schemas.microsoft.com/office/powerpoint/2010/main" val="179430511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Standards</a:t>
            </a:r>
            <a:endParaRPr lang="en-US" dirty="0"/>
          </a:p>
        </p:txBody>
      </p:sp>
      <p:sp>
        <p:nvSpPr>
          <p:cNvPr id="4" name="Text Placeholder 3"/>
          <p:cNvSpPr>
            <a:spLocks noGrp="1"/>
          </p:cNvSpPr>
          <p:nvPr>
            <p:ph type="body" sz="quarter" idx="10"/>
          </p:nvPr>
        </p:nvSpPr>
        <p:spPr/>
        <p:txBody>
          <a:bodyPr/>
          <a:lstStyle/>
          <a:p>
            <a:r>
              <a:rPr lang="en-US" dirty="0"/>
              <a:t>Slide source: GB23 Nodes Madagascar October 2015 &amp; iDigBio Florida January </a:t>
            </a:r>
            <a:r>
              <a:rPr lang="en-US" dirty="0" smtClean="0"/>
              <a:t>2015 - </a:t>
            </a:r>
            <a:r>
              <a:rPr lang="en-US" dirty="0" smtClean="0">
                <a:hlinkClick r:id="rId3"/>
              </a:rPr>
              <a:t>http</a:t>
            </a:r>
            <a:r>
              <a:rPr lang="en-US" dirty="0">
                <a:hlinkClick r:id="rId3"/>
              </a:rPr>
              <a:t>://www.tdwg.org/standards</a:t>
            </a:r>
            <a:r>
              <a:rPr lang="en-US" dirty="0" smtClean="0">
                <a:hlinkClick r:id="rId3"/>
              </a:rPr>
              <a:t>/</a:t>
            </a:r>
            <a:r>
              <a:rPr lang="en-US" dirty="0" smtClean="0"/>
              <a:t> </a:t>
            </a:r>
          </a:p>
        </p:txBody>
      </p:sp>
      <p:pic>
        <p:nvPicPr>
          <p:cNvPr id="5" name="Picture 2" descr="http://www.tdwg.org/fileadmin/documentation/outreach/logo_bi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769" y="2407042"/>
            <a:ext cx="4234853" cy="212424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138682" y="1014166"/>
            <a:ext cx="5398952" cy="5229786"/>
          </a:xfrm>
          <a:prstGeom prst="rect">
            <a:avLst/>
          </a:prstGeom>
        </p:spPr>
        <p:txBody>
          <a:bodyPr wrap="square" lIns="104287" tIns="52144" rIns="104287" bIns="52144">
            <a:spAutoFit/>
          </a:bodyPr>
          <a:lstStyle/>
          <a:p>
            <a:r>
              <a:rPr lang="en-US" sz="2700" b="1" dirty="0">
                <a:solidFill>
                  <a:srgbClr val="C00000"/>
                </a:solidFill>
                <a:latin typeface="Arial Narrow"/>
                <a:cs typeface="Arial Narrow"/>
              </a:rPr>
              <a:t>ABCD</a:t>
            </a:r>
            <a:r>
              <a:rPr lang="en-US" sz="2700" b="1" dirty="0">
                <a:latin typeface="Arial Narrow"/>
                <a:cs typeface="Arial Narrow"/>
              </a:rPr>
              <a:t> </a:t>
            </a:r>
            <a:r>
              <a:rPr lang="en-US" sz="2700" dirty="0">
                <a:latin typeface="Arial Narrow"/>
                <a:cs typeface="Arial Narrow"/>
              </a:rPr>
              <a:t>Access to Biological Collection Data (</a:t>
            </a:r>
            <a:r>
              <a:rPr lang="en-US" sz="2700" dirty="0">
                <a:latin typeface="Arial Narrow"/>
                <a:cs typeface="Arial Narrow"/>
                <a:hlinkClick r:id="rId5"/>
              </a:rPr>
              <a:t>2005</a:t>
            </a:r>
            <a:r>
              <a:rPr lang="en-US" sz="2700" dirty="0">
                <a:latin typeface="Arial Narrow"/>
                <a:cs typeface="Arial Narrow"/>
              </a:rPr>
              <a:t>)</a:t>
            </a:r>
          </a:p>
          <a:p>
            <a:endParaRPr lang="es-ES" sz="2700" dirty="0">
              <a:latin typeface="Arial Narrow"/>
              <a:cs typeface="Arial Narrow"/>
            </a:endParaRPr>
          </a:p>
          <a:p>
            <a:r>
              <a:rPr lang="en-US" sz="2700" b="1" dirty="0" err="1">
                <a:solidFill>
                  <a:srgbClr val="C00000"/>
                </a:solidFill>
                <a:latin typeface="Arial Narrow"/>
                <a:cs typeface="Arial Narrow"/>
              </a:rPr>
              <a:t>DwC</a:t>
            </a:r>
            <a:r>
              <a:rPr lang="en-US" sz="2700" b="1" dirty="0">
                <a:latin typeface="Arial Narrow"/>
                <a:cs typeface="Arial Narrow"/>
              </a:rPr>
              <a:t> </a:t>
            </a:r>
            <a:r>
              <a:rPr lang="en-US" sz="2700" dirty="0">
                <a:latin typeface="Arial Narrow"/>
                <a:cs typeface="Arial Narrow"/>
              </a:rPr>
              <a:t>Darwin Core (</a:t>
            </a:r>
            <a:r>
              <a:rPr lang="en-US" sz="2700" dirty="0">
                <a:latin typeface="Arial Narrow"/>
                <a:cs typeface="Arial Narrow"/>
                <a:hlinkClick r:id="rId6"/>
              </a:rPr>
              <a:t>2009</a:t>
            </a:r>
            <a:r>
              <a:rPr lang="en-US" sz="2700" dirty="0">
                <a:latin typeface="Arial Narrow"/>
                <a:cs typeface="Arial Narrow"/>
              </a:rPr>
              <a:t>)</a:t>
            </a:r>
          </a:p>
          <a:p>
            <a:endParaRPr lang="es-ES" sz="2700" dirty="0">
              <a:latin typeface="Arial Narrow"/>
              <a:cs typeface="Arial Narrow"/>
            </a:endParaRPr>
          </a:p>
          <a:p>
            <a:r>
              <a:rPr lang="es-ES" sz="2700" b="1" dirty="0">
                <a:solidFill>
                  <a:srgbClr val="C00000"/>
                </a:solidFill>
                <a:latin typeface="Arial Narrow"/>
                <a:cs typeface="Arial Narrow"/>
              </a:rPr>
              <a:t>AC</a:t>
            </a:r>
            <a:r>
              <a:rPr lang="es-ES" sz="2700" dirty="0">
                <a:latin typeface="Arial Narrow"/>
                <a:cs typeface="Arial Narrow"/>
              </a:rPr>
              <a:t> </a:t>
            </a:r>
            <a:r>
              <a:rPr lang="es-ES" sz="2700" dirty="0" err="1">
                <a:latin typeface="Arial Narrow"/>
                <a:cs typeface="Arial Narrow"/>
              </a:rPr>
              <a:t>Audubon</a:t>
            </a:r>
            <a:r>
              <a:rPr lang="es-ES" sz="2700" dirty="0">
                <a:latin typeface="Arial Narrow"/>
                <a:cs typeface="Arial Narrow"/>
              </a:rPr>
              <a:t> </a:t>
            </a:r>
            <a:r>
              <a:rPr lang="es-ES" sz="2700" dirty="0" err="1">
                <a:latin typeface="Arial Narrow"/>
                <a:cs typeface="Arial Narrow"/>
              </a:rPr>
              <a:t>Core</a:t>
            </a:r>
            <a:r>
              <a:rPr lang="es-ES" sz="2700" dirty="0">
                <a:latin typeface="Arial Narrow"/>
                <a:cs typeface="Arial Narrow"/>
              </a:rPr>
              <a:t> Multimedia </a:t>
            </a:r>
            <a:r>
              <a:rPr lang="es-ES" sz="2700" dirty="0" err="1">
                <a:latin typeface="Arial Narrow"/>
                <a:cs typeface="Arial Narrow"/>
              </a:rPr>
              <a:t>Resources</a:t>
            </a:r>
            <a:r>
              <a:rPr lang="es-ES" sz="2700" dirty="0">
                <a:latin typeface="Arial Narrow"/>
                <a:cs typeface="Arial Narrow"/>
              </a:rPr>
              <a:t> </a:t>
            </a:r>
            <a:r>
              <a:rPr lang="es-ES" sz="2700" dirty="0" err="1">
                <a:latin typeface="Arial Narrow"/>
                <a:cs typeface="Arial Narrow"/>
              </a:rPr>
              <a:t>Metadata</a:t>
            </a:r>
            <a:r>
              <a:rPr lang="es-ES" sz="2700" dirty="0">
                <a:latin typeface="Arial Narrow"/>
                <a:cs typeface="Arial Narrow"/>
              </a:rPr>
              <a:t> </a:t>
            </a:r>
            <a:r>
              <a:rPr lang="es-ES" sz="2700" dirty="0" err="1">
                <a:latin typeface="Arial Narrow"/>
                <a:cs typeface="Arial Narrow"/>
              </a:rPr>
              <a:t>Schema</a:t>
            </a:r>
            <a:r>
              <a:rPr lang="es-ES" sz="2700" dirty="0">
                <a:latin typeface="Arial Narrow"/>
                <a:cs typeface="Arial Narrow"/>
              </a:rPr>
              <a:t> (</a:t>
            </a:r>
            <a:r>
              <a:rPr lang="es-ES" sz="2700" dirty="0">
                <a:latin typeface="Arial Narrow"/>
                <a:cs typeface="Arial Narrow"/>
                <a:hlinkClick r:id="rId7"/>
              </a:rPr>
              <a:t>2013</a:t>
            </a:r>
            <a:r>
              <a:rPr lang="es-ES" sz="2700" dirty="0">
                <a:latin typeface="Arial Narrow"/>
                <a:cs typeface="Arial Narrow"/>
              </a:rPr>
              <a:t>)</a:t>
            </a:r>
          </a:p>
          <a:p>
            <a:endParaRPr lang="es-ES" sz="2700" b="1" dirty="0">
              <a:solidFill>
                <a:srgbClr val="C00000"/>
              </a:solidFill>
              <a:latin typeface="Arial Narrow"/>
              <a:cs typeface="Arial Narrow"/>
            </a:endParaRPr>
          </a:p>
          <a:p>
            <a:r>
              <a:rPr lang="en-US" sz="2700" b="1" dirty="0">
                <a:solidFill>
                  <a:srgbClr val="C00000"/>
                </a:solidFill>
                <a:latin typeface="Arial Narrow"/>
                <a:cs typeface="Arial Narrow"/>
              </a:rPr>
              <a:t>NCD</a:t>
            </a:r>
            <a:r>
              <a:rPr lang="en-US" sz="2700" dirty="0">
                <a:solidFill>
                  <a:srgbClr val="C00000"/>
                </a:solidFill>
                <a:latin typeface="Arial Narrow"/>
                <a:cs typeface="Arial Narrow"/>
              </a:rPr>
              <a:t> </a:t>
            </a:r>
            <a:r>
              <a:rPr lang="en-US" sz="2700" dirty="0">
                <a:latin typeface="Arial Narrow"/>
                <a:cs typeface="Arial Narrow"/>
              </a:rPr>
              <a:t>Natural Collection Descriptions </a:t>
            </a:r>
            <a:endParaRPr lang="en-US" sz="2700" dirty="0" smtClean="0">
              <a:latin typeface="Arial Narrow"/>
              <a:cs typeface="Arial Narrow"/>
            </a:endParaRPr>
          </a:p>
          <a:p>
            <a:r>
              <a:rPr lang="en-US" sz="1800" dirty="0" smtClean="0">
                <a:latin typeface="Arial Narrow"/>
                <a:cs typeface="Arial Narrow"/>
              </a:rPr>
              <a:t>(</a:t>
            </a:r>
            <a:r>
              <a:rPr lang="en-US" sz="1800" dirty="0" smtClean="0">
                <a:latin typeface="Arial Narrow"/>
                <a:cs typeface="Arial Narrow"/>
                <a:hlinkClick r:id="rId8"/>
              </a:rPr>
              <a:t>Draft 2008</a:t>
            </a:r>
            <a:r>
              <a:rPr lang="en-US" sz="1800" dirty="0" smtClean="0">
                <a:latin typeface="Arial Narrow"/>
                <a:cs typeface="Arial Narrow"/>
              </a:rPr>
              <a:t>)</a:t>
            </a:r>
            <a:endParaRPr lang="en-US" sz="1800" dirty="0">
              <a:latin typeface="Arial Narrow"/>
              <a:cs typeface="Arial Narrow"/>
            </a:endParaRPr>
          </a:p>
          <a:p>
            <a:endParaRPr lang="en-US" sz="2700" b="1" dirty="0">
              <a:solidFill>
                <a:srgbClr val="C00000"/>
              </a:solidFill>
              <a:latin typeface="Arial Narrow"/>
              <a:cs typeface="Arial Narrow"/>
            </a:endParaRPr>
          </a:p>
          <a:p>
            <a:r>
              <a:rPr lang="en-US" sz="2700" b="1" dirty="0">
                <a:solidFill>
                  <a:srgbClr val="C00000"/>
                </a:solidFill>
                <a:latin typeface="Arial Narrow"/>
                <a:cs typeface="Arial Narrow"/>
              </a:rPr>
              <a:t>EML </a:t>
            </a:r>
            <a:r>
              <a:rPr lang="en-US" sz="2700" dirty="0">
                <a:latin typeface="Arial Narrow"/>
                <a:cs typeface="Arial Narrow"/>
              </a:rPr>
              <a:t>Ecological Metadata </a:t>
            </a:r>
            <a:r>
              <a:rPr lang="en-US" sz="2700" dirty="0" smtClean="0">
                <a:latin typeface="Arial Narrow"/>
                <a:cs typeface="Arial Narrow"/>
              </a:rPr>
              <a:t>Language</a:t>
            </a:r>
          </a:p>
          <a:p>
            <a:r>
              <a:rPr lang="en-US" sz="1800" dirty="0">
                <a:latin typeface="Arial Narrow"/>
                <a:cs typeface="Arial Narrow"/>
              </a:rPr>
              <a:t>(</a:t>
            </a:r>
            <a:r>
              <a:rPr lang="en-US" sz="1800" dirty="0">
                <a:latin typeface="Arial Narrow"/>
                <a:cs typeface="Arial Narrow"/>
                <a:hlinkClick r:id="rId9"/>
              </a:rPr>
              <a:t>Ecological Society of America</a:t>
            </a:r>
            <a:r>
              <a:rPr lang="en-US" sz="1800" dirty="0">
                <a:latin typeface="Arial Narrow"/>
                <a:cs typeface="Arial Narrow"/>
              </a:rPr>
              <a:t>)</a:t>
            </a:r>
            <a:endParaRPr lang="es-ES" sz="1800" dirty="0">
              <a:latin typeface="Arial Narrow"/>
              <a:cs typeface="Arial Narrow"/>
            </a:endParaRPr>
          </a:p>
        </p:txBody>
      </p:sp>
    </p:spTree>
    <p:extLst>
      <p:ext uri="{BB962C8B-B14F-4D97-AF65-F5344CB8AC3E}">
        <p14:creationId xmlns:p14="http://schemas.microsoft.com/office/powerpoint/2010/main" val="279319605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4432" y="447687"/>
            <a:ext cx="9619774" cy="875512"/>
          </a:xfrm>
        </p:spPr>
        <p:txBody>
          <a:bodyPr/>
          <a:lstStyle/>
          <a:p>
            <a:r>
              <a:rPr lang="fr-FR" dirty="0" err="1" smtClean="0"/>
              <a:t>Ecological</a:t>
            </a:r>
            <a:r>
              <a:rPr lang="fr-FR" dirty="0" smtClean="0"/>
              <a:t> </a:t>
            </a:r>
            <a:r>
              <a:rPr lang="fr-FR" dirty="0" err="1" smtClean="0"/>
              <a:t>Metadata</a:t>
            </a:r>
            <a:r>
              <a:rPr lang="fr-FR" dirty="0" smtClean="0"/>
              <a:t> </a:t>
            </a:r>
            <a:r>
              <a:rPr lang="fr-FR" dirty="0" err="1" smtClean="0"/>
              <a:t>Language</a:t>
            </a:r>
            <a:r>
              <a:rPr lang="fr-FR" dirty="0" smtClean="0"/>
              <a:t> - EML</a:t>
            </a:r>
            <a:endParaRPr lang="fr-FR" dirty="0"/>
          </a:p>
        </p:txBody>
      </p:sp>
      <p:sp>
        <p:nvSpPr>
          <p:cNvPr id="3" name="Espace réservé du contenu 2"/>
          <p:cNvSpPr>
            <a:spLocks noGrp="1"/>
          </p:cNvSpPr>
          <p:nvPr>
            <p:ph idx="1"/>
          </p:nvPr>
        </p:nvSpPr>
        <p:spPr>
          <a:xfrm>
            <a:off x="356473" y="1704461"/>
            <a:ext cx="9892141" cy="5051340"/>
          </a:xfrm>
        </p:spPr>
        <p:txBody>
          <a:bodyPr>
            <a:normAutofit/>
          </a:bodyPr>
          <a:lstStyle/>
          <a:p>
            <a:pPr marL="571500" indent="-571500">
              <a:buFont typeface="Arial"/>
              <a:buChar char="•"/>
            </a:pPr>
            <a:r>
              <a:rPr lang="fr-FR" dirty="0" err="1" smtClean="0"/>
              <a:t>Developed</a:t>
            </a:r>
            <a:r>
              <a:rPr lang="fr-FR" dirty="0" smtClean="0"/>
              <a:t> for </a:t>
            </a:r>
            <a:r>
              <a:rPr lang="fr-FR" dirty="0" err="1" smtClean="0"/>
              <a:t>ecologists</a:t>
            </a:r>
            <a:r>
              <a:rPr lang="fr-FR" dirty="0" smtClean="0"/>
              <a:t> by </a:t>
            </a:r>
            <a:r>
              <a:rPr lang="fr-FR" dirty="0" err="1" smtClean="0"/>
              <a:t>ecologists</a:t>
            </a:r>
            <a:endParaRPr lang="fr-FR" dirty="0" smtClean="0"/>
          </a:p>
          <a:p>
            <a:pPr marL="571500" indent="-571500">
              <a:buFont typeface="Arial"/>
              <a:buChar char="•"/>
            </a:pPr>
            <a:r>
              <a:rPr lang="fr-FR" dirty="0" smtClean="0"/>
              <a:t>Lead by NCEAS, </a:t>
            </a:r>
            <a:r>
              <a:rPr lang="fr-FR" dirty="0" err="1" smtClean="0"/>
              <a:t>DataONE</a:t>
            </a:r>
            <a:endParaRPr lang="fr-FR" dirty="0" smtClean="0"/>
          </a:p>
          <a:p>
            <a:pPr marL="571500" indent="-571500">
              <a:buFont typeface="Arial"/>
              <a:buChar char="•"/>
            </a:pPr>
            <a:r>
              <a:rPr lang="fr-FR" dirty="0" smtClean="0"/>
              <a:t>XML </a:t>
            </a:r>
            <a:r>
              <a:rPr lang="fr-FR" dirty="0" err="1" smtClean="0"/>
              <a:t>schema</a:t>
            </a:r>
            <a:r>
              <a:rPr lang="fr-FR" dirty="0" smtClean="0"/>
              <a:t> for the structural expression of </a:t>
            </a:r>
            <a:r>
              <a:rPr lang="fr-FR" dirty="0" err="1" smtClean="0"/>
              <a:t>metadata</a:t>
            </a:r>
            <a:endParaRPr lang="fr-FR" dirty="0" smtClean="0"/>
          </a:p>
          <a:p>
            <a:pPr marL="571500" indent="-571500">
              <a:buFont typeface="Arial"/>
              <a:buChar char="•"/>
            </a:pPr>
            <a:r>
              <a:rPr lang="fr-FR" dirty="0" smtClean="0"/>
              <a:t>Basic </a:t>
            </a:r>
            <a:r>
              <a:rPr lang="fr-FR" dirty="0" err="1"/>
              <a:t>s</a:t>
            </a:r>
            <a:r>
              <a:rPr lang="fr-FR" dirty="0" err="1" smtClean="0"/>
              <a:t>ubset</a:t>
            </a:r>
            <a:r>
              <a:rPr lang="fr-FR" dirty="0" smtClean="0"/>
              <a:t> of EML </a:t>
            </a:r>
            <a:r>
              <a:rPr lang="fr-FR" dirty="0" err="1" smtClean="0"/>
              <a:t>used</a:t>
            </a:r>
            <a:r>
              <a:rPr lang="fr-FR" dirty="0" smtClean="0"/>
              <a:t> by GBIF, « </a:t>
            </a:r>
            <a:r>
              <a:rPr lang="fr-FR" dirty="0" err="1" smtClean="0"/>
              <a:t>eml</a:t>
            </a:r>
            <a:r>
              <a:rPr lang="fr-FR" dirty="0" smtClean="0"/>
              <a:t>-gbif-profile »</a:t>
            </a:r>
          </a:p>
          <a:p>
            <a:endParaRPr lang="fr-FR" dirty="0" smtClean="0"/>
          </a:p>
          <a:p>
            <a:r>
              <a:rPr lang="fr-FR" dirty="0" smtClean="0"/>
              <a:t>	</a:t>
            </a:r>
            <a:r>
              <a:rPr lang="fr-FR" dirty="0" smtClean="0">
                <a:hlinkClick r:id="rId3"/>
              </a:rPr>
              <a:t>http</a:t>
            </a:r>
            <a:r>
              <a:rPr lang="fr-FR" dirty="0">
                <a:hlinkClick r:id="rId3"/>
              </a:rPr>
              <a:t>://www.gbif.org/resources/</a:t>
            </a:r>
            <a:r>
              <a:rPr lang="fr-FR" dirty="0" smtClean="0">
                <a:hlinkClick r:id="rId3"/>
              </a:rPr>
              <a:t>2559</a:t>
            </a:r>
            <a:r>
              <a:rPr lang="fr-FR" dirty="0" smtClean="0"/>
              <a:t> </a:t>
            </a:r>
          </a:p>
          <a:p>
            <a:r>
              <a:rPr lang="fr-FR" dirty="0"/>
              <a:t>	</a:t>
            </a:r>
            <a:r>
              <a:rPr lang="fr-FR" dirty="0" smtClean="0">
                <a:hlinkClick r:id="rId4"/>
              </a:rPr>
              <a:t>http</a:t>
            </a:r>
            <a:r>
              <a:rPr lang="fr-FR" dirty="0">
                <a:hlinkClick r:id="rId4"/>
              </a:rPr>
              <a:t>://rs.gbif.org/schema/eml-gbif-profile</a:t>
            </a:r>
            <a:r>
              <a:rPr lang="fr-FR" dirty="0" smtClean="0">
                <a:hlinkClick r:id="rId4"/>
              </a:rPr>
              <a:t>/</a:t>
            </a:r>
            <a:r>
              <a:rPr lang="fr-FR" dirty="0" smtClean="0"/>
              <a:t> </a:t>
            </a:r>
          </a:p>
        </p:txBody>
      </p:sp>
      <p:sp>
        <p:nvSpPr>
          <p:cNvPr id="4" name="Text Placeholder 3"/>
          <p:cNvSpPr>
            <a:spLocks noGrp="1"/>
          </p:cNvSpPr>
          <p:nvPr>
            <p:ph type="body" sz="quarter" idx="10"/>
          </p:nvPr>
        </p:nvSpPr>
        <p:spPr/>
        <p:txBody>
          <a:bodyPr/>
          <a:lstStyle/>
          <a:p>
            <a:r>
              <a:rPr lang="en-US" dirty="0" smtClean="0"/>
              <a:t>Slide modified from </a:t>
            </a:r>
            <a:r>
              <a:rPr lang="en-US" dirty="0" smtClean="0">
                <a:hlinkClick r:id="rId5"/>
              </a:rPr>
              <a:t>iDigBio workshop 2015</a:t>
            </a:r>
            <a:endParaRPr lang="en-US" dirty="0"/>
          </a:p>
        </p:txBody>
      </p:sp>
    </p:spTree>
    <p:extLst>
      <p:ext uri="{BB962C8B-B14F-4D97-AF65-F5344CB8AC3E}">
        <p14:creationId xmlns:p14="http://schemas.microsoft.com/office/powerpoint/2010/main" val="121416702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557801" y="1437119"/>
            <a:ext cx="7544213" cy="982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Persistent </a:t>
            </a:r>
            <a:r>
              <a:rPr lang="en-US" sz="5700" b="1" dirty="0">
                <a:latin typeface="Trebuchet MS" charset="0"/>
              </a:rPr>
              <a:t>identifiers</a:t>
            </a:r>
          </a:p>
        </p:txBody>
      </p:sp>
      <p:pic>
        <p:nvPicPr>
          <p:cNvPr id="4" name="Picture 1" descr="larson-oct-1987.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78857" y="2989481"/>
            <a:ext cx="3612750" cy="4448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89488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7786" y="906413"/>
            <a:ext cx="9217266" cy="5607593"/>
          </a:xfrm>
          <a:prstGeom prst="rect">
            <a:avLst/>
          </a:prstGeom>
        </p:spPr>
        <p:txBody>
          <a:bodyPr wrap="square" lIns="91343" tIns="45672" rIns="91343" bIns="45672">
            <a:spAutoFit/>
          </a:bodyPr>
          <a:lstStyle/>
          <a:p>
            <a:pPr defTabSz="594578">
              <a:spcBef>
                <a:spcPct val="30000"/>
              </a:spcBef>
              <a:defRPr/>
            </a:pPr>
            <a:r>
              <a:rPr lang="en-US" sz="5500" b="1" dirty="0">
                <a:effectLst>
                  <a:glow rad="101600">
                    <a:schemeClr val="bg1">
                      <a:alpha val="75000"/>
                    </a:schemeClr>
                  </a:glow>
                </a:effectLst>
              </a:rPr>
              <a:t>The purpose of identifiers</a:t>
            </a:r>
            <a:endParaRPr lang="en-US" sz="3600" b="1" dirty="0">
              <a:effectLst>
                <a:glow rad="101600">
                  <a:schemeClr val="bg1">
                    <a:alpha val="75000"/>
                  </a:schemeClr>
                </a:glow>
              </a:effectLst>
            </a:endParaRPr>
          </a:p>
          <a:p>
            <a:pPr defTabSz="594578">
              <a:spcBef>
                <a:spcPct val="30000"/>
              </a:spcBef>
              <a:defRPr/>
            </a:pPr>
            <a:endParaRPr lang="en-US" sz="3200" dirty="0">
              <a:effectLst>
                <a:glow rad="101600">
                  <a:schemeClr val="bg1">
                    <a:alpha val="75000"/>
                  </a:schemeClr>
                </a:glow>
              </a:effectLst>
            </a:endParaRPr>
          </a:p>
          <a:p>
            <a:pPr marL="820768" indent="-820768" defTabSz="594578">
              <a:spcBef>
                <a:spcPct val="30000"/>
              </a:spcBef>
              <a:defRPr/>
            </a:pPr>
            <a:r>
              <a:rPr lang="en-US" sz="3200" dirty="0">
                <a:effectLst>
                  <a:glow rad="101600">
                    <a:schemeClr val="bg1">
                      <a:alpha val="75000"/>
                    </a:schemeClr>
                  </a:glow>
                </a:effectLst>
              </a:rPr>
              <a:t>      …is to name things, </a:t>
            </a:r>
          </a:p>
          <a:p>
            <a:pPr marL="418573" defTabSz="594578">
              <a:spcBef>
                <a:spcPct val="30000"/>
              </a:spcBef>
              <a:defRPr/>
            </a:pPr>
            <a:r>
              <a:rPr lang="en-US" sz="3200" dirty="0">
                <a:effectLst>
                  <a:glow rad="101600">
                    <a:schemeClr val="bg1">
                      <a:alpha val="75000"/>
                    </a:schemeClr>
                  </a:glow>
                </a:effectLst>
              </a:rPr>
              <a:t>      making it possible to refer to them.</a:t>
            </a:r>
          </a:p>
          <a:p>
            <a:pPr defTabSz="518115">
              <a:spcBef>
                <a:spcPct val="30000"/>
              </a:spcBef>
              <a:defRPr/>
            </a:pPr>
            <a:endParaRPr lang="en-US" dirty="0">
              <a:effectLst>
                <a:glow rad="101600">
                  <a:schemeClr val="bg1">
                    <a:alpha val="75000"/>
                  </a:schemeClr>
                </a:glow>
              </a:effectLst>
            </a:endParaRPr>
          </a:p>
          <a:p>
            <a:pPr defTabSz="518115">
              <a:spcBef>
                <a:spcPct val="30000"/>
              </a:spcBef>
              <a:defRPr/>
            </a:pPr>
            <a:endParaRPr lang="en-US" dirty="0">
              <a:effectLst>
                <a:glow rad="101600">
                  <a:schemeClr val="bg1">
                    <a:alpha val="75000"/>
                  </a:schemeClr>
                </a:glow>
              </a:effectLst>
            </a:endParaRPr>
          </a:p>
          <a:p>
            <a:pPr defTabSz="518115">
              <a:spcAft>
                <a:spcPts val="2400"/>
              </a:spcAft>
              <a:defRPr/>
            </a:pPr>
            <a:r>
              <a:rPr lang="en-US" dirty="0" smtClean="0">
                <a:effectLst>
                  <a:glow rad="101600">
                    <a:schemeClr val="bg1">
                      <a:alpha val="75000"/>
                    </a:schemeClr>
                  </a:glow>
                </a:effectLst>
              </a:rPr>
              <a:t>“Each identifier refers to one and only one thing</a:t>
            </a:r>
            <a:r>
              <a:rPr lang="en-US" dirty="0">
                <a:effectLst>
                  <a:glow rad="101600">
                    <a:schemeClr val="bg1">
                      <a:alpha val="75000"/>
                    </a:schemeClr>
                  </a:glow>
                </a:effectLst>
              </a:rPr>
              <a:t>” (Coyle 2006)</a:t>
            </a:r>
            <a:r>
              <a:rPr lang="en-US" dirty="0" smtClean="0">
                <a:effectLst>
                  <a:glow rad="101600">
                    <a:schemeClr val="bg1">
                      <a:alpha val="75000"/>
                    </a:schemeClr>
                  </a:glow>
                </a:effectLst>
              </a:rPr>
              <a:t>.</a:t>
            </a:r>
            <a:endParaRPr lang="en-US" dirty="0">
              <a:effectLst>
                <a:glow rad="101600">
                  <a:schemeClr val="bg1">
                    <a:alpha val="75000"/>
                  </a:schemeClr>
                </a:glow>
              </a:effectLst>
            </a:endParaRPr>
          </a:p>
          <a:p>
            <a:pPr defTabSz="518115">
              <a:spcAft>
                <a:spcPts val="2400"/>
              </a:spcAft>
              <a:defRPr/>
            </a:pPr>
            <a:r>
              <a:rPr lang="en-US" dirty="0" smtClean="0">
                <a:effectLst>
                  <a:glow rad="101600">
                    <a:schemeClr val="bg1">
                      <a:alpha val="75000"/>
                    </a:schemeClr>
                  </a:glow>
                </a:effectLst>
              </a:rPr>
              <a:t>“</a:t>
            </a:r>
            <a:r>
              <a:rPr lang="en-US" i="1" dirty="0" smtClean="0">
                <a:effectLst>
                  <a:glow rad="101600">
                    <a:schemeClr val="bg1">
                      <a:alpha val="75000"/>
                    </a:schemeClr>
                  </a:glow>
                </a:effectLst>
              </a:rPr>
              <a:t>A </a:t>
            </a:r>
            <a:r>
              <a:rPr lang="en-US" b="1" i="1" dirty="0" err="1" smtClean="0">
                <a:effectLst>
                  <a:glow rad="101600">
                    <a:schemeClr val="bg1">
                      <a:alpha val="75000"/>
                    </a:schemeClr>
                  </a:glow>
                </a:effectLst>
              </a:rPr>
              <a:t>assosiation</a:t>
            </a:r>
            <a:r>
              <a:rPr lang="en-US" i="1" dirty="0" smtClean="0">
                <a:effectLst>
                  <a:glow rad="101600">
                    <a:schemeClr val="bg1">
                      <a:alpha val="75000"/>
                    </a:schemeClr>
                  </a:glow>
                </a:effectLst>
              </a:rPr>
              <a:t> between a string and a thing</a:t>
            </a:r>
            <a:r>
              <a:rPr lang="en-US" dirty="0">
                <a:effectLst>
                  <a:glow rad="101600">
                    <a:schemeClr val="bg1">
                      <a:alpha val="75000"/>
                    </a:schemeClr>
                  </a:glow>
                </a:effectLst>
              </a:rPr>
              <a:t>” (Kunze 2003)</a:t>
            </a:r>
            <a:r>
              <a:rPr lang="en-US" dirty="0" smtClean="0">
                <a:effectLst>
                  <a:glow rad="101600">
                    <a:schemeClr val="bg1">
                      <a:alpha val="75000"/>
                    </a:schemeClr>
                  </a:glow>
                </a:effectLst>
              </a:rPr>
              <a:t>.</a:t>
            </a:r>
            <a:endParaRPr lang="en-US" dirty="0">
              <a:effectLst>
                <a:glow rad="101600">
                  <a:schemeClr val="bg1">
                    <a:alpha val="75000"/>
                  </a:schemeClr>
                </a:glow>
              </a:effectLst>
            </a:endParaRPr>
          </a:p>
          <a:p>
            <a:pPr defTabSz="518115">
              <a:spcAft>
                <a:spcPts val="2400"/>
              </a:spcAft>
              <a:defRPr/>
            </a:pPr>
            <a:r>
              <a:rPr lang="en-US" dirty="0" smtClean="0">
                <a:effectLst>
                  <a:glow rad="101600">
                    <a:schemeClr val="bg1">
                      <a:alpha val="75000"/>
                    </a:schemeClr>
                  </a:glow>
                </a:effectLst>
              </a:rPr>
              <a:t>“</a:t>
            </a:r>
            <a:r>
              <a:rPr lang="en-US" i="1" dirty="0" smtClean="0">
                <a:effectLst>
                  <a:glow rad="101600">
                    <a:schemeClr val="bg1">
                      <a:alpha val="75000"/>
                    </a:schemeClr>
                  </a:glow>
                </a:effectLst>
              </a:rPr>
              <a:t>A </a:t>
            </a:r>
            <a:r>
              <a:rPr lang="en-US" b="1" i="1" dirty="0" smtClean="0">
                <a:effectLst>
                  <a:glow rad="101600">
                    <a:schemeClr val="bg1">
                      <a:alpha val="75000"/>
                    </a:schemeClr>
                  </a:glow>
                </a:effectLst>
              </a:rPr>
              <a:t>stated association </a:t>
            </a:r>
            <a:r>
              <a:rPr lang="en-US" i="1" dirty="0" smtClean="0">
                <a:effectLst>
                  <a:glow rad="101600">
                    <a:schemeClr val="bg1">
                      <a:alpha val="75000"/>
                    </a:schemeClr>
                  </a:glow>
                </a:effectLst>
              </a:rPr>
              <a:t>between </a:t>
            </a:r>
            <a:r>
              <a:rPr lang="en-US" i="1" dirty="0">
                <a:effectLst>
                  <a:glow rad="101600">
                    <a:schemeClr val="bg1">
                      <a:alpha val="75000"/>
                    </a:schemeClr>
                  </a:glow>
                </a:effectLst>
              </a:rPr>
              <a:t>a symbol and a thing; that the symbol may be used to </a:t>
            </a:r>
            <a:r>
              <a:rPr lang="en-US" b="1" i="1" dirty="0">
                <a:effectLst>
                  <a:glow rad="101600">
                    <a:schemeClr val="bg1">
                      <a:alpha val="75000"/>
                    </a:schemeClr>
                  </a:glow>
                </a:effectLst>
              </a:rPr>
              <a:t>unambiguously</a:t>
            </a:r>
            <a:r>
              <a:rPr lang="en-US" i="1" dirty="0">
                <a:effectLst>
                  <a:glow rad="101600">
                    <a:schemeClr val="bg1">
                      <a:alpha val="75000"/>
                    </a:schemeClr>
                  </a:glow>
                </a:effectLst>
              </a:rPr>
              <a:t> refer to the thing within a given </a:t>
            </a:r>
            <a:r>
              <a:rPr lang="en-US" b="1" i="1" dirty="0">
                <a:effectLst>
                  <a:glow rad="101600">
                    <a:schemeClr val="bg1">
                      <a:alpha val="75000"/>
                    </a:schemeClr>
                  </a:glow>
                </a:effectLst>
              </a:rPr>
              <a:t>context</a:t>
            </a:r>
            <a:r>
              <a:rPr lang="en-US" dirty="0">
                <a:effectLst>
                  <a:glow rad="101600">
                    <a:schemeClr val="bg1">
                      <a:alpha val="75000"/>
                    </a:schemeClr>
                  </a:glow>
                </a:effectLst>
              </a:rPr>
              <a:t>” (Campbell 2007).</a:t>
            </a:r>
          </a:p>
        </p:txBody>
      </p:sp>
    </p:spTree>
    <p:extLst>
      <p:ext uri="{BB962C8B-B14F-4D97-AF65-F5344CB8AC3E}">
        <p14:creationId xmlns:p14="http://schemas.microsoft.com/office/powerpoint/2010/main" val="138483457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3560" y="687321"/>
            <a:ext cx="4902041" cy="461655"/>
          </a:xfrm>
          <a:prstGeom prst="rect">
            <a:avLst/>
          </a:prstGeom>
        </p:spPr>
        <p:txBody>
          <a:bodyPr wrap="none" lIns="91428" tIns="45715" rIns="91428" bIns="45715">
            <a:spAutoFit/>
          </a:bodyPr>
          <a:lstStyle/>
          <a:p>
            <a:r>
              <a:rPr lang="en-US" sz="2400" i="1" dirty="0"/>
              <a:t>Many things (in GBIF) are named </a:t>
            </a:r>
            <a:r>
              <a:rPr lang="en-US" sz="2400" b="1" i="1" dirty="0">
                <a:solidFill>
                  <a:srgbClr val="0000FF"/>
                </a:solidFill>
              </a:rPr>
              <a:t>123</a:t>
            </a:r>
          </a:p>
        </p:txBody>
      </p:sp>
      <p:grpSp>
        <p:nvGrpSpPr>
          <p:cNvPr id="51" name="Group 50"/>
          <p:cNvGrpSpPr/>
          <p:nvPr/>
        </p:nvGrpSpPr>
        <p:grpSpPr>
          <a:xfrm>
            <a:off x="5288242" y="116013"/>
            <a:ext cx="2764226" cy="4103045"/>
            <a:chOff x="4918689" y="109470"/>
            <a:chExt cx="2764226" cy="4103045"/>
          </a:xfrm>
        </p:grpSpPr>
        <p:pic>
          <p:nvPicPr>
            <p:cNvPr id="16" name="Picture 15" descr="cas002785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2486" y="109470"/>
              <a:ext cx="2720429" cy="4103045"/>
            </a:xfrm>
            <a:prstGeom prst="rect">
              <a:avLst/>
            </a:prstGeom>
          </p:spPr>
        </p:pic>
        <p:sp>
          <p:nvSpPr>
            <p:cNvPr id="35" name="Rectangle 34"/>
            <p:cNvSpPr/>
            <p:nvPr/>
          </p:nvSpPr>
          <p:spPr>
            <a:xfrm>
              <a:off x="4918689" y="2585751"/>
              <a:ext cx="2720429" cy="938719"/>
            </a:xfrm>
            <a:prstGeom prst="rect">
              <a:avLst/>
            </a:prstGeom>
            <a:solidFill>
              <a:schemeClr val="accent5">
                <a:alpha val="25000"/>
              </a:schemeClr>
            </a:solidFill>
          </p:spPr>
          <p:txBody>
            <a:bodyPr wrap="square">
              <a:spAutoFit/>
            </a:bodyPr>
            <a:lstStyle/>
            <a:p>
              <a:r>
                <a:rPr lang="en-US" sz="1600" dirty="0"/>
                <a:t>Catalog number: </a:t>
              </a:r>
              <a:r>
                <a:rPr lang="en-US" sz="1600" b="1" dirty="0">
                  <a:solidFill>
                    <a:srgbClr val="0000FF"/>
                  </a:solidFill>
                </a:rPr>
                <a:t>123</a:t>
              </a:r>
            </a:p>
            <a:p>
              <a:r>
                <a:rPr lang="en-US" sz="1300" dirty="0"/>
                <a:t>GBIF ID: </a:t>
              </a:r>
              <a:r>
                <a:rPr lang="en-US" sz="1300" dirty="0">
                  <a:latin typeface="Calibri" charset="0"/>
                </a:rPr>
                <a:t>543392241</a:t>
              </a:r>
              <a:endParaRPr lang="en-US" sz="1300" dirty="0"/>
            </a:p>
            <a:p>
              <a:r>
                <a:rPr lang="en-US" sz="1300" dirty="0"/>
                <a:t>urn:catalog:CAS:BOT:123</a:t>
              </a:r>
            </a:p>
            <a:p>
              <a:r>
                <a:rPr lang="en-US" sz="1300" i="1" dirty="0" err="1"/>
                <a:t>Bigelowia</a:t>
              </a:r>
              <a:r>
                <a:rPr lang="en-US" sz="1300" i="1" dirty="0"/>
                <a:t> </a:t>
              </a:r>
              <a:r>
                <a:rPr lang="en-US" sz="1300" i="1" dirty="0" err="1"/>
                <a:t>juncea</a:t>
              </a:r>
              <a:endParaRPr lang="en-US" sz="1300" i="1" dirty="0"/>
            </a:p>
          </p:txBody>
        </p:sp>
      </p:grpSp>
      <p:grpSp>
        <p:nvGrpSpPr>
          <p:cNvPr id="54" name="Group 53"/>
          <p:cNvGrpSpPr/>
          <p:nvPr/>
        </p:nvGrpSpPr>
        <p:grpSpPr>
          <a:xfrm>
            <a:off x="8438715" y="3984782"/>
            <a:ext cx="2128848" cy="3172963"/>
            <a:chOff x="8413974" y="4039526"/>
            <a:chExt cx="2128848" cy="3172963"/>
          </a:xfrm>
        </p:grpSpPr>
        <p:pic>
          <p:nvPicPr>
            <p:cNvPr id="36" name="Picture 35" descr="H108252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3974" y="4039526"/>
              <a:ext cx="2112492" cy="3172963"/>
            </a:xfrm>
            <a:prstGeom prst="rect">
              <a:avLst/>
            </a:prstGeom>
          </p:spPr>
        </p:pic>
        <p:sp>
          <p:nvSpPr>
            <p:cNvPr id="37" name="Rectangle 36"/>
            <p:cNvSpPr/>
            <p:nvPr/>
          </p:nvSpPr>
          <p:spPr>
            <a:xfrm>
              <a:off x="8413974" y="5683385"/>
              <a:ext cx="2128848" cy="938719"/>
            </a:xfrm>
            <a:prstGeom prst="rect">
              <a:avLst/>
            </a:prstGeom>
            <a:solidFill>
              <a:schemeClr val="accent5">
                <a:alpha val="25000"/>
              </a:schemeClr>
            </a:solidFill>
          </p:spPr>
          <p:txBody>
            <a:bodyPr wrap="square">
              <a:spAutoFit/>
            </a:bodyPr>
            <a:lstStyle/>
            <a:p>
              <a:r>
                <a:rPr lang="en-US" sz="1600" dirty="0"/>
                <a:t>Catalog number: </a:t>
              </a:r>
              <a:r>
                <a:rPr lang="en-US" sz="1600" b="1" dirty="0">
                  <a:solidFill>
                    <a:srgbClr val="0000FF"/>
                  </a:solidFill>
                </a:rPr>
                <a:t>123</a:t>
              </a:r>
            </a:p>
            <a:p>
              <a:r>
                <a:rPr lang="en-US" sz="1300" dirty="0"/>
                <a:t>GBIF ID: 1030591721</a:t>
              </a:r>
            </a:p>
            <a:p>
              <a:r>
                <a:rPr lang="en-US" sz="1300" dirty="0"/>
                <a:t>UAMb:Herb:123</a:t>
              </a:r>
            </a:p>
            <a:p>
              <a:r>
                <a:rPr lang="en-US" sz="1300" i="1" dirty="0"/>
                <a:t>Sphagnum </a:t>
              </a:r>
              <a:r>
                <a:rPr lang="en-US" sz="1300" i="1" dirty="0" err="1"/>
                <a:t>girgensohnii</a:t>
              </a:r>
              <a:endParaRPr lang="en-US" sz="1300" i="1" dirty="0"/>
            </a:p>
          </p:txBody>
        </p:sp>
      </p:grpSp>
      <p:grpSp>
        <p:nvGrpSpPr>
          <p:cNvPr id="44" name="Group 43"/>
          <p:cNvGrpSpPr/>
          <p:nvPr/>
        </p:nvGrpSpPr>
        <p:grpSpPr>
          <a:xfrm>
            <a:off x="4711105" y="4405103"/>
            <a:ext cx="3596640" cy="3054434"/>
            <a:chOff x="128367" y="1099082"/>
            <a:chExt cx="3596640" cy="3054434"/>
          </a:xfrm>
        </p:grpSpPr>
        <p:pic>
          <p:nvPicPr>
            <p:cNvPr id="38" name="Picture 37" descr="kruegeri_Niepelt_Papilio_erlacus_MNHU_1A.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367" y="1099082"/>
              <a:ext cx="3596640" cy="2702560"/>
            </a:xfrm>
            <a:prstGeom prst="rect">
              <a:avLst/>
            </a:prstGeom>
          </p:spPr>
        </p:pic>
        <p:sp>
          <p:nvSpPr>
            <p:cNvPr id="39" name="Rectangle 38"/>
            <p:cNvSpPr/>
            <p:nvPr/>
          </p:nvSpPr>
          <p:spPr>
            <a:xfrm>
              <a:off x="128367" y="3414852"/>
              <a:ext cx="3596640" cy="738664"/>
            </a:xfrm>
            <a:prstGeom prst="rect">
              <a:avLst/>
            </a:prstGeom>
            <a:solidFill>
              <a:schemeClr val="accent5">
                <a:alpha val="25000"/>
              </a:schemeClr>
            </a:solidFill>
          </p:spPr>
          <p:txBody>
            <a:bodyPr wrap="square">
              <a:spAutoFit/>
            </a:bodyPr>
            <a:lstStyle/>
            <a:p>
              <a:r>
                <a:rPr lang="en-US" sz="1600" dirty="0"/>
                <a:t>Catalog number: </a:t>
              </a:r>
              <a:r>
                <a:rPr lang="en-US" sz="1600" b="1" dirty="0">
                  <a:solidFill>
                    <a:srgbClr val="0000FF"/>
                  </a:solidFill>
                </a:rPr>
                <a:t>123</a:t>
              </a:r>
            </a:p>
            <a:p>
              <a:r>
                <a:rPr lang="en-US" sz="1300" dirty="0"/>
                <a:t>GBIF ID: 893477175</a:t>
              </a:r>
            </a:p>
            <a:p>
              <a:r>
                <a:rPr lang="en-US" sz="1300" i="1" dirty="0" err="1"/>
                <a:t>Parides</a:t>
              </a:r>
              <a:r>
                <a:rPr lang="en-US" sz="1300" i="1" dirty="0"/>
                <a:t> </a:t>
              </a:r>
              <a:r>
                <a:rPr lang="en-US" sz="1300" i="1" dirty="0" err="1"/>
                <a:t>erithalion</a:t>
              </a:r>
              <a:endParaRPr lang="en-US" sz="1300" i="1" dirty="0"/>
            </a:p>
          </p:txBody>
        </p:sp>
      </p:grpSp>
      <p:grpSp>
        <p:nvGrpSpPr>
          <p:cNvPr id="48" name="Group 47"/>
          <p:cNvGrpSpPr/>
          <p:nvPr/>
        </p:nvGrpSpPr>
        <p:grpSpPr>
          <a:xfrm>
            <a:off x="2947928" y="1342979"/>
            <a:ext cx="2284056" cy="3197678"/>
            <a:chOff x="6046490" y="4365173"/>
            <a:chExt cx="2284056" cy="3197678"/>
          </a:xfrm>
        </p:grpSpPr>
        <p:pic>
          <p:nvPicPr>
            <p:cNvPr id="40" name="Picture 39" descr="123.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6490" y="4365173"/>
              <a:ext cx="2284056" cy="3197678"/>
            </a:xfrm>
            <a:prstGeom prst="rect">
              <a:avLst/>
            </a:prstGeom>
          </p:spPr>
        </p:pic>
        <p:sp>
          <p:nvSpPr>
            <p:cNvPr id="41" name="Rectangle 40"/>
            <p:cNvSpPr/>
            <p:nvPr/>
          </p:nvSpPr>
          <p:spPr>
            <a:xfrm>
              <a:off x="6046490" y="4552531"/>
              <a:ext cx="2284056" cy="738664"/>
            </a:xfrm>
            <a:prstGeom prst="rect">
              <a:avLst/>
            </a:prstGeom>
            <a:solidFill>
              <a:schemeClr val="accent5">
                <a:alpha val="25000"/>
              </a:schemeClr>
            </a:solidFill>
          </p:spPr>
          <p:txBody>
            <a:bodyPr wrap="square">
              <a:spAutoFit/>
            </a:bodyPr>
            <a:lstStyle/>
            <a:p>
              <a:r>
                <a:rPr lang="en-US" sz="1600" dirty="0"/>
                <a:t>Catalog number: </a:t>
              </a:r>
              <a:r>
                <a:rPr lang="en-US" sz="1600" b="1" dirty="0">
                  <a:solidFill>
                    <a:srgbClr val="0000FF"/>
                  </a:solidFill>
                </a:rPr>
                <a:t>123</a:t>
              </a:r>
            </a:p>
            <a:p>
              <a:r>
                <a:rPr lang="en-US" sz="1300" dirty="0"/>
                <a:t>GBIF ID: 1050327334</a:t>
              </a:r>
            </a:p>
            <a:p>
              <a:r>
                <a:rPr lang="en-US" sz="1300" i="1" dirty="0"/>
                <a:t>Cinchona </a:t>
              </a:r>
              <a:r>
                <a:rPr lang="en-US" sz="1300" i="1" dirty="0" err="1"/>
                <a:t>ledgeriana</a:t>
              </a:r>
              <a:endParaRPr lang="en-US" sz="1300" i="1" dirty="0"/>
            </a:p>
          </p:txBody>
        </p:sp>
      </p:grpSp>
      <p:grpSp>
        <p:nvGrpSpPr>
          <p:cNvPr id="50" name="Group 49"/>
          <p:cNvGrpSpPr/>
          <p:nvPr/>
        </p:nvGrpSpPr>
        <p:grpSpPr>
          <a:xfrm>
            <a:off x="8132098" y="109471"/>
            <a:ext cx="2454520" cy="3730595"/>
            <a:chOff x="3099687" y="3801642"/>
            <a:chExt cx="2454520" cy="3730595"/>
          </a:xfrm>
        </p:grpSpPr>
        <p:pic>
          <p:nvPicPr>
            <p:cNvPr id="47" name="Picture 46" descr="96.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43483" y="3801642"/>
              <a:ext cx="2410724" cy="3730595"/>
            </a:xfrm>
            <a:prstGeom prst="rect">
              <a:avLst/>
            </a:prstGeom>
          </p:spPr>
        </p:pic>
        <p:sp>
          <p:nvSpPr>
            <p:cNvPr id="49" name="Rectangle 48"/>
            <p:cNvSpPr/>
            <p:nvPr/>
          </p:nvSpPr>
          <p:spPr>
            <a:xfrm>
              <a:off x="3099687" y="5607573"/>
              <a:ext cx="2410723" cy="738664"/>
            </a:xfrm>
            <a:prstGeom prst="rect">
              <a:avLst/>
            </a:prstGeom>
            <a:solidFill>
              <a:schemeClr val="accent5">
                <a:alpha val="25000"/>
              </a:schemeClr>
            </a:solidFill>
          </p:spPr>
          <p:txBody>
            <a:bodyPr wrap="square">
              <a:spAutoFit/>
            </a:bodyPr>
            <a:lstStyle/>
            <a:p>
              <a:r>
                <a:rPr lang="en-US" sz="1600" dirty="0"/>
                <a:t>Catalog number: </a:t>
              </a:r>
              <a:r>
                <a:rPr lang="en-US" sz="1600" b="1" dirty="0">
                  <a:solidFill>
                    <a:srgbClr val="0000FF"/>
                  </a:solidFill>
                </a:rPr>
                <a:t>123</a:t>
              </a:r>
            </a:p>
            <a:p>
              <a:r>
                <a:rPr lang="en-US" sz="1300" dirty="0"/>
                <a:t>GBIF ID: 931031820</a:t>
              </a:r>
            </a:p>
            <a:p>
              <a:r>
                <a:rPr lang="en-US" sz="1300" i="1" dirty="0" err="1"/>
                <a:t>Bromus</a:t>
              </a:r>
              <a:r>
                <a:rPr lang="en-US" sz="1300" i="1" dirty="0"/>
                <a:t> </a:t>
              </a:r>
              <a:r>
                <a:rPr lang="en-US" sz="1300" i="1" dirty="0" err="1"/>
                <a:t>kalmii</a:t>
              </a:r>
              <a:endParaRPr lang="en-US" sz="1300" i="1" dirty="0"/>
            </a:p>
          </p:txBody>
        </p:sp>
      </p:grpSp>
      <p:grpSp>
        <p:nvGrpSpPr>
          <p:cNvPr id="53" name="Group 52"/>
          <p:cNvGrpSpPr/>
          <p:nvPr/>
        </p:nvGrpSpPr>
        <p:grpSpPr>
          <a:xfrm>
            <a:off x="96128" y="1247648"/>
            <a:ext cx="2791510" cy="3722013"/>
            <a:chOff x="7751312" y="153845"/>
            <a:chExt cx="2791510" cy="3722013"/>
          </a:xfrm>
        </p:grpSpPr>
        <p:pic>
          <p:nvPicPr>
            <p:cNvPr id="15" name="Picture 14" descr="0123.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51312" y="153845"/>
              <a:ext cx="2791510" cy="3722013"/>
            </a:xfrm>
            <a:prstGeom prst="rect">
              <a:avLst/>
            </a:prstGeom>
          </p:spPr>
        </p:pic>
        <p:sp>
          <p:nvSpPr>
            <p:cNvPr id="33" name="Rectangle 32"/>
            <p:cNvSpPr/>
            <p:nvPr/>
          </p:nvSpPr>
          <p:spPr>
            <a:xfrm>
              <a:off x="7751312" y="2460848"/>
              <a:ext cx="2775154" cy="892552"/>
            </a:xfrm>
            <a:prstGeom prst="rect">
              <a:avLst/>
            </a:prstGeom>
            <a:solidFill>
              <a:schemeClr val="accent5">
                <a:alpha val="25000"/>
              </a:schemeClr>
            </a:solidFill>
          </p:spPr>
          <p:txBody>
            <a:bodyPr wrap="square">
              <a:spAutoFit/>
            </a:bodyPr>
            <a:lstStyle/>
            <a:p>
              <a:r>
                <a:rPr lang="en-US" sz="1400" dirty="0"/>
                <a:t>Catalog number: </a:t>
              </a:r>
              <a:r>
                <a:rPr lang="en-US" sz="1400" b="1" dirty="0">
                  <a:solidFill>
                    <a:srgbClr val="0000FF"/>
                  </a:solidFill>
                </a:rPr>
                <a:t>123</a:t>
              </a:r>
            </a:p>
            <a:p>
              <a:r>
                <a:rPr lang="en-US" sz="1400" dirty="0"/>
                <a:t>GBIF ID: 283363</a:t>
              </a:r>
            </a:p>
            <a:p>
              <a:r>
                <a:rPr lang="en-US" sz="1200" dirty="0"/>
                <a:t>urn:occurrence:Arctos:MVZ:Egg:123:164</a:t>
              </a:r>
            </a:p>
            <a:p>
              <a:r>
                <a:rPr lang="en-US" sz="1200" i="1" dirty="0" err="1"/>
                <a:t>Mercurialis</a:t>
              </a:r>
              <a:r>
                <a:rPr lang="en-US" sz="1200" i="1" dirty="0"/>
                <a:t> </a:t>
              </a:r>
              <a:r>
                <a:rPr lang="en-US" sz="1200" i="1" dirty="0" err="1"/>
                <a:t>ovata</a:t>
              </a:r>
              <a:endParaRPr lang="en-US" sz="1200" i="1" dirty="0"/>
            </a:p>
          </p:txBody>
        </p:sp>
      </p:grpSp>
      <p:grpSp>
        <p:nvGrpSpPr>
          <p:cNvPr id="45" name="Group 44"/>
          <p:cNvGrpSpPr/>
          <p:nvPr/>
        </p:nvGrpSpPr>
        <p:grpSpPr>
          <a:xfrm>
            <a:off x="1898187" y="4864934"/>
            <a:ext cx="2730449" cy="2094590"/>
            <a:chOff x="128367" y="4270410"/>
            <a:chExt cx="2730449" cy="2094590"/>
          </a:xfrm>
        </p:grpSpPr>
        <p:pic>
          <p:nvPicPr>
            <p:cNvPr id="42" name="Picture 41" descr="umbcan3.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8368" y="4270410"/>
              <a:ext cx="2730448" cy="2094590"/>
            </a:xfrm>
            <a:prstGeom prst="rect">
              <a:avLst/>
            </a:prstGeom>
          </p:spPr>
        </p:pic>
        <p:sp>
          <p:nvSpPr>
            <p:cNvPr id="43" name="Rectangle 42"/>
            <p:cNvSpPr/>
            <p:nvPr/>
          </p:nvSpPr>
          <p:spPr>
            <a:xfrm>
              <a:off x="128367" y="4273103"/>
              <a:ext cx="2707337" cy="738664"/>
            </a:xfrm>
            <a:prstGeom prst="rect">
              <a:avLst/>
            </a:prstGeom>
            <a:solidFill>
              <a:schemeClr val="accent5">
                <a:alpha val="25000"/>
              </a:schemeClr>
            </a:solidFill>
          </p:spPr>
          <p:txBody>
            <a:bodyPr wrap="square">
              <a:spAutoFit/>
            </a:bodyPr>
            <a:lstStyle/>
            <a:p>
              <a:r>
                <a:rPr lang="en-US" sz="1600" dirty="0">
                  <a:solidFill>
                    <a:schemeClr val="bg1"/>
                  </a:solidFill>
                </a:rPr>
                <a:t>Catalog number: </a:t>
              </a:r>
              <a:r>
                <a:rPr lang="en-US" sz="1600" b="1" dirty="0">
                  <a:solidFill>
                    <a:schemeClr val="bg1"/>
                  </a:solidFill>
                </a:rPr>
                <a:t>123</a:t>
              </a:r>
            </a:p>
            <a:p>
              <a:r>
                <a:rPr lang="en-US" sz="1300" dirty="0">
                  <a:solidFill>
                    <a:schemeClr val="bg1"/>
                  </a:solidFill>
                </a:rPr>
                <a:t>GBIF ID: 231564351</a:t>
              </a:r>
            </a:p>
            <a:p>
              <a:r>
                <a:rPr lang="en-US" sz="1300" i="1" dirty="0" err="1">
                  <a:solidFill>
                    <a:schemeClr val="bg1"/>
                  </a:solidFill>
                </a:rPr>
                <a:t>Umbrina</a:t>
              </a:r>
              <a:r>
                <a:rPr lang="en-US" sz="1300" i="1" dirty="0">
                  <a:solidFill>
                    <a:schemeClr val="bg1"/>
                  </a:solidFill>
                </a:rPr>
                <a:t> </a:t>
              </a:r>
              <a:r>
                <a:rPr lang="en-US" sz="1300" i="1" dirty="0" err="1">
                  <a:solidFill>
                    <a:schemeClr val="bg1"/>
                  </a:solidFill>
                </a:rPr>
                <a:t>canariensis</a:t>
              </a:r>
              <a:endParaRPr lang="en-US" sz="1300" i="1" dirty="0">
                <a:solidFill>
                  <a:schemeClr val="bg1"/>
                </a:solidFill>
              </a:endParaRPr>
            </a:p>
          </p:txBody>
        </p:sp>
      </p:grpSp>
      <p:grpSp>
        <p:nvGrpSpPr>
          <p:cNvPr id="46" name="Group 45"/>
          <p:cNvGrpSpPr/>
          <p:nvPr/>
        </p:nvGrpSpPr>
        <p:grpSpPr>
          <a:xfrm>
            <a:off x="117147" y="5644653"/>
            <a:ext cx="2707337" cy="1768793"/>
            <a:chOff x="42924" y="5683385"/>
            <a:chExt cx="2707337" cy="1768793"/>
          </a:xfrm>
        </p:grpSpPr>
        <p:pic>
          <p:nvPicPr>
            <p:cNvPr id="12" name="Picture 11" descr="00123.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924" y="5683385"/>
              <a:ext cx="2707337" cy="1768793"/>
            </a:xfrm>
            <a:prstGeom prst="rect">
              <a:avLst/>
            </a:prstGeom>
          </p:spPr>
        </p:pic>
        <p:sp>
          <p:nvSpPr>
            <p:cNvPr id="13" name="Rectangle 12"/>
            <p:cNvSpPr/>
            <p:nvPr/>
          </p:nvSpPr>
          <p:spPr>
            <a:xfrm>
              <a:off x="42924" y="6315459"/>
              <a:ext cx="2707337" cy="861774"/>
            </a:xfrm>
            <a:prstGeom prst="rect">
              <a:avLst/>
            </a:prstGeom>
            <a:solidFill>
              <a:schemeClr val="accent5">
                <a:alpha val="25000"/>
              </a:schemeClr>
            </a:solidFill>
          </p:spPr>
          <p:txBody>
            <a:bodyPr wrap="square">
              <a:spAutoFit/>
            </a:bodyPr>
            <a:lstStyle/>
            <a:p>
              <a:r>
                <a:rPr lang="en-US" sz="1400" dirty="0"/>
                <a:t>Catalog number: </a:t>
              </a:r>
              <a:r>
                <a:rPr lang="en-US" sz="1400" b="1" dirty="0">
                  <a:solidFill>
                    <a:srgbClr val="0000FF"/>
                  </a:solidFill>
                </a:rPr>
                <a:t>123</a:t>
              </a:r>
            </a:p>
            <a:p>
              <a:r>
                <a:rPr lang="en-US" sz="1200" dirty="0"/>
                <a:t>GBIF ID: 896547722</a:t>
              </a:r>
            </a:p>
            <a:p>
              <a:r>
                <a:rPr lang="en-US" sz="1200" dirty="0"/>
                <a:t>urn:occurrence:Arctos:MVZ:Egg:123:164</a:t>
              </a:r>
            </a:p>
            <a:p>
              <a:r>
                <a:rPr lang="en-US" sz="1200" i="1" dirty="0" err="1"/>
                <a:t>Contopus</a:t>
              </a:r>
              <a:r>
                <a:rPr lang="en-US" sz="1200" i="1" dirty="0"/>
                <a:t> </a:t>
              </a:r>
              <a:r>
                <a:rPr lang="en-US" sz="1200" i="1" dirty="0" err="1"/>
                <a:t>sordidulus</a:t>
              </a:r>
              <a:r>
                <a:rPr lang="en-US" sz="1200" i="1" dirty="0"/>
                <a:t> </a:t>
              </a:r>
              <a:r>
                <a:rPr lang="en-US" sz="1200" i="1" dirty="0" err="1"/>
                <a:t>veliei</a:t>
              </a:r>
              <a:endParaRPr lang="en-US" sz="1200" i="1" dirty="0"/>
            </a:p>
          </p:txBody>
        </p:sp>
      </p:grpSp>
      <p:sp>
        <p:nvSpPr>
          <p:cNvPr id="2" name="Title 1"/>
          <p:cNvSpPr>
            <a:spLocks noGrp="1"/>
          </p:cNvSpPr>
          <p:nvPr>
            <p:ph type="title"/>
          </p:nvPr>
        </p:nvSpPr>
        <p:spPr>
          <a:xfrm>
            <a:off x="100370" y="28302"/>
            <a:ext cx="5289114" cy="680539"/>
          </a:xfrm>
        </p:spPr>
        <p:txBody>
          <a:bodyPr>
            <a:noAutofit/>
          </a:bodyPr>
          <a:lstStyle/>
          <a:p>
            <a:r>
              <a:rPr lang="en-US" sz="3600" dirty="0"/>
              <a:t>Name ambiguity: </a:t>
            </a:r>
            <a:r>
              <a:rPr lang="en-US" sz="4000"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123</a:t>
            </a:r>
            <a:endParaRPr lang="en-US" sz="3600" i="1" dirty="0"/>
          </a:p>
        </p:txBody>
      </p:sp>
    </p:spTree>
    <p:extLst>
      <p:ext uri="{BB962C8B-B14F-4D97-AF65-F5344CB8AC3E}">
        <p14:creationId xmlns:p14="http://schemas.microsoft.com/office/powerpoint/2010/main" val="65807901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03" y="4122737"/>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18353" y="2228804"/>
            <a:ext cx="9126183" cy="1260475"/>
          </a:xfrm>
        </p:spPr>
        <p:txBody>
          <a:bodyPr>
            <a:normAutofit/>
          </a:bodyPr>
          <a:lstStyle/>
          <a:p>
            <a:r>
              <a:rPr lang="en-US" sz="6700" dirty="0">
                <a:solidFill>
                  <a:srgbClr val="3366FF"/>
                </a:solidFill>
              </a:rPr>
              <a:t>http </a:t>
            </a:r>
            <a:r>
              <a:rPr lang="en-US" sz="6700" dirty="0">
                <a:solidFill>
                  <a:schemeClr val="bg1">
                    <a:lumMod val="50000"/>
                  </a:schemeClr>
                </a:solidFill>
              </a:rPr>
              <a:t>– </a:t>
            </a:r>
            <a:r>
              <a:rPr lang="en-US" sz="6700" dirty="0">
                <a:solidFill>
                  <a:srgbClr val="008000"/>
                </a:solidFill>
              </a:rPr>
              <a:t>PURL </a:t>
            </a:r>
            <a:r>
              <a:rPr lang="en-US" sz="6700" dirty="0">
                <a:solidFill>
                  <a:srgbClr val="7F7F7F"/>
                </a:solidFill>
              </a:rPr>
              <a:t>– </a:t>
            </a:r>
            <a:r>
              <a:rPr lang="en-US" sz="6700" dirty="0">
                <a:solidFill>
                  <a:srgbClr val="FF0000"/>
                </a:solidFill>
              </a:rPr>
              <a:t>UUID </a:t>
            </a:r>
          </a:p>
        </p:txBody>
      </p:sp>
      <p:sp>
        <p:nvSpPr>
          <p:cNvPr id="3" name="Content Placeholder 2"/>
          <p:cNvSpPr>
            <a:spLocks noGrp="1"/>
          </p:cNvSpPr>
          <p:nvPr>
            <p:ph idx="1"/>
          </p:nvPr>
        </p:nvSpPr>
        <p:spPr>
          <a:xfrm>
            <a:off x="814690" y="3539246"/>
            <a:ext cx="8845905" cy="861953"/>
          </a:xfrm>
        </p:spPr>
        <p:txBody>
          <a:bodyPr>
            <a:normAutofit/>
          </a:bodyPr>
          <a:lstStyle/>
          <a:p>
            <a:r>
              <a:rPr lang="en-US" sz="2600" dirty="0">
                <a:solidFill>
                  <a:srgbClr val="0000FF"/>
                </a:solidFill>
                <a:effectLst>
                  <a:glow rad="152400">
                    <a:schemeClr val="bg1">
                      <a:alpha val="75000"/>
                    </a:schemeClr>
                  </a:glow>
                </a:effectLst>
              </a:rPr>
              <a:t>http://</a:t>
            </a:r>
            <a:r>
              <a:rPr lang="en-US" sz="2600" dirty="0" err="1">
                <a:solidFill>
                  <a:srgbClr val="008000"/>
                </a:solidFill>
                <a:effectLst>
                  <a:glow rad="152400">
                    <a:schemeClr val="bg1">
                      <a:alpha val="75000"/>
                    </a:schemeClr>
                  </a:glow>
                </a:effectLst>
              </a:rPr>
              <a:t>purl.org</a:t>
            </a:r>
            <a:r>
              <a:rPr lang="en-US" sz="2600" dirty="0">
                <a:solidFill>
                  <a:srgbClr val="008000"/>
                </a:solidFill>
                <a:effectLst>
                  <a:glow rad="152400">
                    <a:schemeClr val="bg1">
                      <a:alpha val="75000"/>
                    </a:schemeClr>
                  </a:glow>
                </a:effectLst>
              </a:rPr>
              <a:t>/</a:t>
            </a:r>
            <a:r>
              <a:rPr lang="en-US" sz="2600" dirty="0" err="1">
                <a:solidFill>
                  <a:srgbClr val="008000"/>
                </a:solidFill>
                <a:effectLst>
                  <a:glow rad="152400">
                    <a:schemeClr val="bg1">
                      <a:alpha val="75000"/>
                    </a:schemeClr>
                  </a:glow>
                </a:effectLst>
              </a:rPr>
              <a:t>nhmuio</a:t>
            </a:r>
            <a:r>
              <a:rPr lang="en-US" sz="2600" dirty="0">
                <a:solidFill>
                  <a:srgbClr val="008000"/>
                </a:solidFill>
                <a:effectLst>
                  <a:glow rad="152400">
                    <a:schemeClr val="bg1">
                      <a:alpha val="75000"/>
                    </a:schemeClr>
                  </a:glow>
                </a:effectLst>
              </a:rPr>
              <a:t>/id/</a:t>
            </a:r>
            <a:r>
              <a:rPr lang="hu-HU" sz="2600" dirty="0">
                <a:solidFill>
                  <a:srgbClr val="FF0000"/>
                </a:solidFill>
                <a:effectLst>
                  <a:glow rad="152400">
                    <a:schemeClr val="bg1">
                      <a:alpha val="75000"/>
                    </a:schemeClr>
                  </a:glow>
                </a:effectLst>
              </a:rPr>
              <a:t>41d9cbb4-4590-4265-8079-ca44d46d27c3</a:t>
            </a:r>
          </a:p>
          <a:p>
            <a:endParaRPr lang="en-US" sz="2300" dirty="0"/>
          </a:p>
        </p:txBody>
      </p:sp>
      <p:pic>
        <p:nvPicPr>
          <p:cNvPr id="7" name="Picture 6" descr="UiO_NHM_Seal_A_ENG.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1258" y="6582222"/>
            <a:ext cx="3102599" cy="477826"/>
          </a:xfrm>
          <a:prstGeom prst="rect">
            <a:avLst/>
          </a:prstGeom>
        </p:spPr>
      </p:pic>
      <p:pic>
        <p:nvPicPr>
          <p:cNvPr id="8" name="Picture 7" descr="GBIF-Norway-transp.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40264" y="5706381"/>
            <a:ext cx="2728627" cy="796931"/>
          </a:xfrm>
          <a:prstGeom prst="rect">
            <a:avLst/>
          </a:prstGeom>
        </p:spPr>
      </p:pic>
    </p:spTree>
    <p:extLst>
      <p:ext uri="{BB962C8B-B14F-4D97-AF65-F5344CB8AC3E}">
        <p14:creationId xmlns:p14="http://schemas.microsoft.com/office/powerpoint/2010/main" val="368738518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4-01 at 09.26.08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3713" y="119724"/>
            <a:ext cx="9129878" cy="7443137"/>
          </a:xfrm>
          <a:prstGeom prst="rect">
            <a:avLst/>
          </a:prstGeom>
        </p:spPr>
      </p:pic>
      <p:sp>
        <p:nvSpPr>
          <p:cNvPr id="2" name="Oval 1"/>
          <p:cNvSpPr/>
          <p:nvPr/>
        </p:nvSpPr>
        <p:spPr>
          <a:xfrm>
            <a:off x="7372157" y="95748"/>
            <a:ext cx="380661" cy="371110"/>
          </a:xfrm>
          <a:prstGeom prst="ellipse">
            <a:avLst/>
          </a:prstGeom>
          <a:noFill/>
          <a:ln w="25400">
            <a:solidFill>
              <a:schemeClr val="accent6"/>
            </a:solidFill>
          </a:ln>
        </p:spPr>
        <p:style>
          <a:lnRef idx="1">
            <a:schemeClr val="accent1"/>
          </a:lnRef>
          <a:fillRef idx="3">
            <a:schemeClr val="accent1"/>
          </a:fillRef>
          <a:effectRef idx="2">
            <a:schemeClr val="accent1"/>
          </a:effectRef>
          <a:fontRef idx="minor">
            <a:schemeClr val="lt1"/>
          </a:fontRef>
        </p:style>
        <p:txBody>
          <a:bodyPr lIns="104160" tIns="52082" rIns="104160" bIns="52082" rtlCol="0" anchor="ctr"/>
          <a:lstStyle/>
          <a:p>
            <a:pPr algn="ctr"/>
            <a:endParaRPr lang="en-US"/>
          </a:p>
        </p:txBody>
      </p:sp>
      <p:cxnSp>
        <p:nvCxnSpPr>
          <p:cNvPr id="5" name="Straight Arrow Connector 4"/>
          <p:cNvCxnSpPr>
            <a:endCxn id="6" idx="0"/>
          </p:cNvCxnSpPr>
          <p:nvPr/>
        </p:nvCxnSpPr>
        <p:spPr>
          <a:xfrm>
            <a:off x="8560268" y="466876"/>
            <a:ext cx="0" cy="712495"/>
          </a:xfrm>
          <a:prstGeom prst="straightConnector1">
            <a:avLst/>
          </a:prstGeom>
          <a:ln w="50800">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7253559" y="1179353"/>
            <a:ext cx="2613436" cy="830964"/>
          </a:xfrm>
          <a:prstGeom prst="rect">
            <a:avLst/>
          </a:prstGeom>
        </p:spPr>
        <p:txBody>
          <a:bodyPr wrap="square" lIns="90787" tIns="45394" rIns="90787" bIns="45394">
            <a:spAutoFit/>
          </a:bodyPr>
          <a:lstStyle/>
          <a:p>
            <a:r>
              <a:rPr lang="en-US" sz="2400" dirty="0">
                <a:solidFill>
                  <a:schemeClr val="accent6"/>
                </a:solidFill>
              </a:rPr>
              <a:t>Including machine readable formats</a:t>
            </a:r>
          </a:p>
        </p:txBody>
      </p:sp>
      <p:pic>
        <p:nvPicPr>
          <p:cNvPr id="7" name="Picture 6" descr="Screen Shot 2014-09-06 at 09.51.04 .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19863" y="2163047"/>
            <a:ext cx="4259751" cy="5088035"/>
          </a:xfrm>
          <a:prstGeom prst="rect">
            <a:avLst/>
          </a:prstGeom>
        </p:spPr>
      </p:pic>
      <p:cxnSp>
        <p:nvCxnSpPr>
          <p:cNvPr id="8" name="Straight Arrow Connector 7"/>
          <p:cNvCxnSpPr/>
          <p:nvPr/>
        </p:nvCxnSpPr>
        <p:spPr>
          <a:xfrm flipH="1">
            <a:off x="5116399" y="429510"/>
            <a:ext cx="2255751" cy="2545740"/>
          </a:xfrm>
          <a:prstGeom prst="straightConnector1">
            <a:avLst/>
          </a:prstGeom>
          <a:ln w="50800">
            <a:solidFill>
              <a:schemeClr val="accent6"/>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832594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821567" y="3334268"/>
            <a:ext cx="6459674" cy="982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smtClean="0">
                <a:latin typeface="Trebuchet MS" charset="0"/>
              </a:rPr>
              <a:t>Dataset metadata</a:t>
            </a:r>
            <a:endParaRPr lang="en-US" sz="5700" b="1" dirty="0">
              <a:latin typeface="Trebuchet MS" charset="0"/>
            </a:endParaRPr>
          </a:p>
        </p:txBody>
      </p:sp>
    </p:spTree>
    <p:extLst>
      <p:ext uri="{BB962C8B-B14F-4D97-AF65-F5344CB8AC3E}">
        <p14:creationId xmlns:p14="http://schemas.microsoft.com/office/powerpoint/2010/main" val="36526083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319" y="2433417"/>
            <a:ext cx="4394218" cy="1715647"/>
          </a:xfrm>
        </p:spPr>
        <p:txBody>
          <a:bodyPr/>
          <a:lstStyle/>
          <a:p>
            <a:pPr>
              <a:defRPr/>
            </a:pPr>
            <a:r>
              <a:rPr lang="en-GB" dirty="0" smtClean="0">
                <a:cs typeface="+mj-cs"/>
              </a:rPr>
              <a:t>What is metadata?</a:t>
            </a:r>
            <a:endParaRPr lang="en-GB" dirty="0">
              <a:cs typeface="+mj-cs"/>
            </a:endParaRPr>
          </a:p>
        </p:txBody>
      </p:sp>
      <p:pic>
        <p:nvPicPr>
          <p:cNvPr id="19459" name="Content Placeholder 6"/>
          <p:cNvPicPr>
            <a:picLocks noGrp="1" noChangeAspect="1"/>
          </p:cNvPicPr>
          <p:nvPr>
            <p:ph idx="10"/>
          </p:nvPr>
        </p:nvPicPr>
        <p:blipFill>
          <a:blip r:embed="rId3">
            <a:extLst>
              <a:ext uri="{28A0092B-C50C-407E-A947-70E740481C1C}">
                <a14:useLocalDpi xmlns:a14="http://schemas.microsoft.com/office/drawing/2010/main" val="0"/>
              </a:ext>
            </a:extLst>
          </a:blip>
          <a:srcRect/>
          <a:stretch>
            <a:fillRect/>
          </a:stretch>
        </p:blipFill>
        <p:spPr>
          <a:xfrm>
            <a:off x="4765351" y="0"/>
            <a:ext cx="5915864" cy="7471816"/>
          </a:xfrm>
        </p:spPr>
      </p:pic>
      <p:sp>
        <p:nvSpPr>
          <p:cNvPr id="19460" name="TextBox 7"/>
          <p:cNvSpPr txBox="1">
            <a:spLocks noChangeArrowheads="1"/>
          </p:cNvSpPr>
          <p:nvPr/>
        </p:nvSpPr>
        <p:spPr bwMode="auto">
          <a:xfrm>
            <a:off x="410303" y="6923919"/>
            <a:ext cx="4200721" cy="44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87" tIns="52144" rIns="104287" bIns="52144">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GB" sz="1100" dirty="0">
                <a:latin typeface="Century Gothic" charset="0"/>
              </a:rPr>
              <a:t>Image CC-BY ‘Metadata is a love note to the future’ by </a:t>
            </a:r>
            <a:r>
              <a:rPr lang="en-GB" sz="1100" dirty="0" err="1">
                <a:latin typeface="Century Gothic" charset="0"/>
              </a:rPr>
              <a:t>Cea</a:t>
            </a:r>
            <a:r>
              <a:rPr lang="en-GB" sz="1100" dirty="0">
                <a:latin typeface="Century Gothic" charset="0"/>
              </a:rPr>
              <a:t>+ </a:t>
            </a:r>
            <a:r>
              <a:rPr lang="en-GB" sz="1100" dirty="0">
                <a:latin typeface="Century Gothic" charset="0"/>
                <a:hlinkClick r:id="rId4"/>
              </a:rPr>
              <a:t>www.flickr.com/photos/ </a:t>
            </a:r>
            <a:r>
              <a:rPr lang="en-GB" sz="1100" dirty="0" err="1">
                <a:latin typeface="Century Gothic" charset="0"/>
                <a:hlinkClick r:id="rId4"/>
              </a:rPr>
              <a:t>centralasian</a:t>
            </a:r>
            <a:r>
              <a:rPr lang="en-GB" sz="1100" dirty="0">
                <a:latin typeface="Century Gothic" charset="0"/>
                <a:hlinkClick r:id="rId4"/>
              </a:rPr>
              <a:t>/8071729256</a:t>
            </a:r>
            <a:endParaRPr lang="en-GB" sz="1100" dirty="0">
              <a:latin typeface="Century Gothic" charset="0"/>
            </a:endParaRPr>
          </a:p>
        </p:txBody>
      </p:sp>
    </p:spTree>
    <p:extLst>
      <p:ext uri="{BB962C8B-B14F-4D97-AF65-F5344CB8AC3E}">
        <p14:creationId xmlns:p14="http://schemas.microsoft.com/office/powerpoint/2010/main" val="89651840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4432" y="1551085"/>
            <a:ext cx="9606785" cy="4991131"/>
          </a:xfrm>
        </p:spPr>
        <p:txBody>
          <a:bodyPr/>
          <a:lstStyle/>
          <a:p>
            <a:r>
              <a:rPr lang="en-GB" dirty="0">
                <a:latin typeface="Century Gothic" charset="0"/>
              </a:rPr>
              <a:t>Commonly defined as ‘data about data’, metadata helps to make data findable and understandable</a:t>
            </a:r>
          </a:p>
          <a:p>
            <a:endParaRPr lang="en-GB" dirty="0">
              <a:latin typeface="Century Gothic" charset="0"/>
            </a:endParaRPr>
          </a:p>
          <a:p>
            <a:pPr>
              <a:spcAft>
                <a:spcPts val="684"/>
              </a:spcAft>
            </a:pPr>
            <a:r>
              <a:rPr lang="en-GB" dirty="0">
                <a:latin typeface="Century Gothic" charset="0"/>
              </a:rPr>
              <a:t>Metadata can be:</a:t>
            </a:r>
          </a:p>
          <a:p>
            <a:pPr>
              <a:spcAft>
                <a:spcPts val="684"/>
              </a:spcAft>
            </a:pPr>
            <a:r>
              <a:rPr lang="en-GB" b="1" dirty="0">
                <a:latin typeface="Century Gothic" charset="0"/>
              </a:rPr>
              <a:t>Descriptive</a:t>
            </a:r>
            <a:r>
              <a:rPr lang="en-GB" dirty="0">
                <a:latin typeface="Century Gothic" charset="0"/>
              </a:rPr>
              <a:t>: information about the content and context of the data</a:t>
            </a:r>
          </a:p>
          <a:p>
            <a:pPr>
              <a:spcAft>
                <a:spcPts val="684"/>
              </a:spcAft>
            </a:pPr>
            <a:r>
              <a:rPr lang="en-GB" b="1" dirty="0">
                <a:latin typeface="Century Gothic" charset="0"/>
              </a:rPr>
              <a:t>Structural</a:t>
            </a:r>
            <a:r>
              <a:rPr lang="en-GB" dirty="0">
                <a:latin typeface="Century Gothic" charset="0"/>
              </a:rPr>
              <a:t>: information about the structure of the data</a:t>
            </a:r>
          </a:p>
          <a:p>
            <a:pPr>
              <a:spcAft>
                <a:spcPts val="684"/>
              </a:spcAft>
            </a:pPr>
            <a:r>
              <a:rPr lang="en-GB" b="1" dirty="0">
                <a:latin typeface="Century Gothic" charset="0"/>
              </a:rPr>
              <a:t>Administrative</a:t>
            </a:r>
            <a:r>
              <a:rPr lang="en-GB" dirty="0">
                <a:latin typeface="Century Gothic" charset="0"/>
              </a:rPr>
              <a:t>: information about the file type, rights management and preservation processes</a:t>
            </a:r>
          </a:p>
        </p:txBody>
      </p:sp>
      <p:sp>
        <p:nvSpPr>
          <p:cNvPr id="20483" name="Title 2"/>
          <p:cNvSpPr>
            <a:spLocks noGrp="1"/>
          </p:cNvSpPr>
          <p:nvPr>
            <p:ph type="title"/>
          </p:nvPr>
        </p:nvSpPr>
        <p:spPr>
          <a:xfrm>
            <a:off x="534432" y="314446"/>
            <a:ext cx="8537921" cy="873579"/>
          </a:xfrm>
        </p:spPr>
        <p:txBody>
          <a:bodyPr>
            <a:normAutofit/>
          </a:bodyPr>
          <a:lstStyle/>
          <a:p>
            <a:r>
              <a:rPr lang="en-GB" sz="4000" dirty="0">
                <a:latin typeface="Century Gothic" charset="0"/>
              </a:rPr>
              <a:t>What is metadata?</a:t>
            </a:r>
          </a:p>
        </p:txBody>
      </p:sp>
      <p:sp>
        <p:nvSpPr>
          <p:cNvPr id="4" name="Rectangle 3"/>
          <p:cNvSpPr/>
          <p:nvPr/>
        </p:nvSpPr>
        <p:spPr>
          <a:xfrm>
            <a:off x="534432" y="7013803"/>
            <a:ext cx="3017272" cy="338554"/>
          </a:xfrm>
          <a:prstGeom prst="rect">
            <a:avLst/>
          </a:prstGeom>
        </p:spPr>
        <p:txBody>
          <a:bodyPr wrap="none">
            <a:spAutoFit/>
          </a:bodyPr>
          <a:lstStyle/>
          <a:p>
            <a:r>
              <a:rPr lang="en-GB" sz="1600" dirty="0"/>
              <a:t>Slide source</a:t>
            </a:r>
            <a:r>
              <a:rPr lang="en-GB" sz="1600" dirty="0" smtClean="0"/>
              <a:t>: </a:t>
            </a:r>
            <a:r>
              <a:rPr lang="en-GB" sz="1600" dirty="0" smtClean="0">
                <a:hlinkClick r:id="rId3"/>
              </a:rPr>
              <a:t>CC-BY EUDAT, 2015</a:t>
            </a:r>
            <a:endParaRPr lang="en-US" sz="1600" dirty="0"/>
          </a:p>
        </p:txBody>
      </p:sp>
    </p:spTree>
    <p:extLst>
      <p:ext uri="{BB962C8B-B14F-4D97-AF65-F5344CB8AC3E}">
        <p14:creationId xmlns:p14="http://schemas.microsoft.com/office/powerpoint/2010/main" val="311337812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329" y="5973204"/>
            <a:ext cx="9085342" cy="797017"/>
          </a:xfrm>
        </p:spPr>
        <p:txBody>
          <a:bodyPr/>
          <a:lstStyle/>
          <a:p>
            <a:pPr>
              <a:defRPr/>
            </a:pPr>
            <a:r>
              <a:rPr lang="en-GB" dirty="0" smtClean="0">
                <a:cs typeface="+mj-cs"/>
              </a:rPr>
              <a:t>metadata </a:t>
            </a:r>
            <a:r>
              <a:rPr lang="en-GB" dirty="0" err="1" smtClean="0">
                <a:cs typeface="+mj-cs"/>
              </a:rPr>
              <a:t>catalog</a:t>
            </a:r>
            <a:endParaRPr lang="en-GB" dirty="0">
              <a:cs typeface="+mj-cs"/>
            </a:endParaRPr>
          </a:p>
        </p:txBody>
      </p:sp>
      <p:pic>
        <p:nvPicPr>
          <p:cNvPr id="37891" name="Content Placeholder 3"/>
          <p:cNvPicPr>
            <a:picLocks noGrp="1" noChangeAspect="1"/>
          </p:cNvPicPr>
          <p:nvPr>
            <p:ph idx="10"/>
          </p:nvPr>
        </p:nvPicPr>
        <p:blipFill>
          <a:blip r:embed="rId3">
            <a:extLst>
              <a:ext uri="{28A0092B-C50C-407E-A947-70E740481C1C}">
                <a14:useLocalDpi xmlns:a14="http://schemas.microsoft.com/office/drawing/2010/main" val="0"/>
              </a:ext>
            </a:extLst>
          </a:blip>
          <a:srcRect t="11794" b="13506"/>
          <a:stretch>
            <a:fillRect/>
          </a:stretch>
        </p:blipFill>
        <p:spPr>
          <a:xfrm>
            <a:off x="0" y="1"/>
            <a:ext cx="10688638" cy="5649379"/>
          </a:xfrm>
        </p:spPr>
      </p:pic>
      <p:sp>
        <p:nvSpPr>
          <p:cNvPr id="37892" name="TextBox 4"/>
          <p:cNvSpPr txBox="1">
            <a:spLocks noChangeArrowheads="1"/>
          </p:cNvSpPr>
          <p:nvPr/>
        </p:nvSpPr>
        <p:spPr bwMode="auto">
          <a:xfrm>
            <a:off x="170384" y="7162076"/>
            <a:ext cx="10322282" cy="28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87" tIns="52144" rIns="104287" bIns="52144">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GB" sz="1200" dirty="0">
                <a:latin typeface="Century Gothic" charset="0"/>
              </a:rPr>
              <a:t>Image CC-BY ‘University of Michigan Library Card </a:t>
            </a:r>
            <a:r>
              <a:rPr lang="en-GB" sz="1200" dirty="0" err="1">
                <a:latin typeface="Century Gothic" charset="0"/>
              </a:rPr>
              <a:t>Catalog</a:t>
            </a:r>
            <a:r>
              <a:rPr lang="en-GB" sz="1200" dirty="0">
                <a:latin typeface="Century Gothic" charset="0"/>
              </a:rPr>
              <a:t>’ by David Fulmer </a:t>
            </a:r>
            <a:r>
              <a:rPr lang="en-GB" sz="1200" dirty="0">
                <a:latin typeface="Century Gothic" charset="0"/>
                <a:hlinkClick r:id="rId4"/>
              </a:rPr>
              <a:t>www.flickr.com/photos/</a:t>
            </a:r>
            <a:r>
              <a:rPr lang="en-GB" sz="1200" dirty="0" err="1">
                <a:latin typeface="Century Gothic" charset="0"/>
                <a:hlinkClick r:id="rId4"/>
              </a:rPr>
              <a:t>annarbor</a:t>
            </a:r>
            <a:r>
              <a:rPr lang="en-GB" sz="1200" dirty="0">
                <a:latin typeface="Century Gothic" charset="0"/>
                <a:hlinkClick r:id="rId4"/>
              </a:rPr>
              <a:t>/4350629792</a:t>
            </a:r>
            <a:endParaRPr lang="en-GB" sz="1200" dirty="0">
              <a:latin typeface="Century Gothic" charset="0"/>
            </a:endParaRPr>
          </a:p>
        </p:txBody>
      </p:sp>
    </p:spTree>
    <p:extLst>
      <p:ext uri="{BB962C8B-B14F-4D97-AF65-F5344CB8AC3E}">
        <p14:creationId xmlns:p14="http://schemas.microsoft.com/office/powerpoint/2010/main" val="5355668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4432" y="1328645"/>
            <a:ext cx="9838743" cy="5430546"/>
          </a:xfrm>
        </p:spPr>
        <p:txBody>
          <a:bodyPr/>
          <a:lstStyle/>
          <a:p>
            <a:pPr>
              <a:spcAft>
                <a:spcPts val="1369"/>
              </a:spcAft>
              <a:defRPr/>
            </a:pPr>
            <a:r>
              <a:rPr lang="en-GB" dirty="0" smtClean="0">
                <a:cs typeface="+mn-cs"/>
              </a:rPr>
              <a:t>Comprehensive metadata will:</a:t>
            </a:r>
            <a:r>
              <a:rPr lang="en-GB" dirty="0">
                <a:cs typeface="+mn-cs"/>
              </a:rPr>
              <a:t>	</a:t>
            </a:r>
          </a:p>
          <a:p>
            <a:pPr>
              <a:spcAft>
                <a:spcPts val="1369"/>
              </a:spcAft>
              <a:defRPr/>
            </a:pPr>
            <a:r>
              <a:rPr lang="en-GB" dirty="0" smtClean="0">
                <a:cs typeface="+mn-cs"/>
              </a:rPr>
              <a:t>Facilitate data discovery</a:t>
            </a:r>
          </a:p>
          <a:p>
            <a:pPr>
              <a:spcAft>
                <a:spcPts val="1369"/>
              </a:spcAft>
              <a:defRPr/>
            </a:pPr>
            <a:r>
              <a:rPr lang="en-GB" dirty="0" smtClean="0">
                <a:cs typeface="+mn-cs"/>
              </a:rPr>
              <a:t>Help users determine the applicability of the data</a:t>
            </a:r>
            <a:r>
              <a:rPr lang="en-GB" dirty="0">
                <a:cs typeface="+mn-cs"/>
              </a:rPr>
              <a:t>	</a:t>
            </a:r>
            <a:endParaRPr lang="en-GB" dirty="0" smtClean="0">
              <a:cs typeface="+mn-cs"/>
            </a:endParaRPr>
          </a:p>
          <a:p>
            <a:pPr>
              <a:spcAft>
                <a:spcPts val="1369"/>
              </a:spcAft>
              <a:defRPr/>
            </a:pPr>
            <a:r>
              <a:rPr lang="en-GB" dirty="0" smtClean="0">
                <a:cs typeface="+mn-cs"/>
              </a:rPr>
              <a:t>Enable interpretation and reuse</a:t>
            </a:r>
            <a:endParaRPr lang="en-GB" dirty="0">
              <a:cs typeface="+mn-cs"/>
            </a:endParaRPr>
          </a:p>
          <a:p>
            <a:pPr>
              <a:spcAft>
                <a:spcPts val="1369"/>
              </a:spcAft>
              <a:defRPr/>
            </a:pPr>
            <a:r>
              <a:rPr lang="en-GB" dirty="0" smtClean="0">
                <a:cs typeface="+mn-cs"/>
              </a:rPr>
              <a:t>Allow any limitations to be understood</a:t>
            </a:r>
            <a:r>
              <a:rPr lang="en-GB" dirty="0">
                <a:cs typeface="+mn-cs"/>
              </a:rPr>
              <a:t>	</a:t>
            </a:r>
          </a:p>
          <a:p>
            <a:pPr>
              <a:spcAft>
                <a:spcPts val="1369"/>
              </a:spcAft>
              <a:defRPr/>
            </a:pPr>
            <a:r>
              <a:rPr lang="en-GB" dirty="0" smtClean="0">
                <a:cs typeface="+mn-cs"/>
              </a:rPr>
              <a:t>Clarify ownership and restrictions on reuse</a:t>
            </a:r>
            <a:r>
              <a:rPr lang="en-GB" dirty="0">
                <a:cs typeface="+mn-cs"/>
              </a:rPr>
              <a:t>	</a:t>
            </a:r>
            <a:endParaRPr lang="en-GB" dirty="0" smtClean="0">
              <a:cs typeface="+mn-cs"/>
            </a:endParaRPr>
          </a:p>
          <a:p>
            <a:pPr>
              <a:spcAft>
                <a:spcPts val="1369"/>
              </a:spcAft>
              <a:defRPr/>
            </a:pPr>
            <a:r>
              <a:rPr lang="en-GB" dirty="0" smtClean="0">
                <a:cs typeface="+mn-cs"/>
              </a:rPr>
              <a:t>Offer permanence as it transcends people and time</a:t>
            </a:r>
            <a:endParaRPr lang="en-GB" dirty="0">
              <a:cs typeface="+mn-cs"/>
            </a:endParaRPr>
          </a:p>
          <a:p>
            <a:pPr>
              <a:spcAft>
                <a:spcPts val="1369"/>
              </a:spcAft>
              <a:defRPr/>
            </a:pPr>
            <a:r>
              <a:rPr lang="en-GB" dirty="0" smtClean="0">
                <a:cs typeface="+mn-cs"/>
              </a:rPr>
              <a:t>Provide interoperability</a:t>
            </a:r>
            <a:endParaRPr lang="en-GB" dirty="0">
              <a:cs typeface="+mn-cs"/>
            </a:endParaRPr>
          </a:p>
        </p:txBody>
      </p:sp>
      <p:sp>
        <p:nvSpPr>
          <p:cNvPr id="21507" name="Title 2"/>
          <p:cNvSpPr>
            <a:spLocks noGrp="1"/>
          </p:cNvSpPr>
          <p:nvPr>
            <p:ph type="title"/>
          </p:nvPr>
        </p:nvSpPr>
        <p:spPr>
          <a:xfrm>
            <a:off x="534432" y="302865"/>
            <a:ext cx="9606785" cy="873579"/>
          </a:xfrm>
        </p:spPr>
        <p:txBody>
          <a:bodyPr>
            <a:noAutofit/>
          </a:bodyPr>
          <a:lstStyle/>
          <a:p>
            <a:r>
              <a:rPr lang="en-GB" sz="4000" dirty="0">
                <a:latin typeface="Century Gothic" charset="0"/>
              </a:rPr>
              <a:t>W</a:t>
            </a:r>
            <a:r>
              <a:rPr lang="en-GB" sz="4000" dirty="0" smtClean="0">
                <a:latin typeface="Century Gothic" charset="0"/>
              </a:rPr>
              <a:t>hy </a:t>
            </a:r>
            <a:r>
              <a:rPr lang="en-GB" sz="4000" dirty="0">
                <a:latin typeface="Century Gothic" charset="0"/>
              </a:rPr>
              <a:t>use metadata?	</a:t>
            </a:r>
            <a:br>
              <a:rPr lang="en-GB" sz="4000" dirty="0">
                <a:latin typeface="Century Gothic" charset="0"/>
              </a:rPr>
            </a:br>
            <a:endParaRPr lang="en-GB" sz="4000" dirty="0">
              <a:latin typeface="Century Gothic" charset="0"/>
            </a:endParaRPr>
          </a:p>
        </p:txBody>
      </p:sp>
      <p:sp>
        <p:nvSpPr>
          <p:cNvPr id="4" name="Rectangle 3"/>
          <p:cNvSpPr/>
          <p:nvPr/>
        </p:nvSpPr>
        <p:spPr>
          <a:xfrm>
            <a:off x="534432" y="7013803"/>
            <a:ext cx="3017272" cy="338554"/>
          </a:xfrm>
          <a:prstGeom prst="rect">
            <a:avLst/>
          </a:prstGeom>
        </p:spPr>
        <p:txBody>
          <a:bodyPr wrap="none">
            <a:spAutoFit/>
          </a:bodyPr>
          <a:lstStyle/>
          <a:p>
            <a:r>
              <a:rPr lang="en-GB" sz="1600" dirty="0"/>
              <a:t>Slide source</a:t>
            </a:r>
            <a:r>
              <a:rPr lang="en-GB" sz="1600" dirty="0" smtClean="0"/>
              <a:t>: </a:t>
            </a:r>
            <a:r>
              <a:rPr lang="en-GB" sz="1600" dirty="0" smtClean="0">
                <a:hlinkClick r:id="rId3"/>
              </a:rPr>
              <a:t>CC-BY EUDAT, 2015</a:t>
            </a:r>
            <a:endParaRPr lang="en-US" sz="1600" dirty="0"/>
          </a:p>
        </p:txBody>
      </p:sp>
    </p:spTree>
    <p:extLst>
      <p:ext uri="{BB962C8B-B14F-4D97-AF65-F5344CB8AC3E}">
        <p14:creationId xmlns:p14="http://schemas.microsoft.com/office/powerpoint/2010/main" val="170835504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521444" y="302865"/>
            <a:ext cx="9619774" cy="873579"/>
          </a:xfrm>
        </p:spPr>
        <p:txBody>
          <a:bodyPr/>
          <a:lstStyle/>
          <a:p>
            <a:r>
              <a:rPr lang="en-GB" dirty="0">
                <a:latin typeface="Century Gothic" charset="0"/>
              </a:rPr>
              <a:t>Metadata and documentation</a:t>
            </a:r>
          </a:p>
        </p:txBody>
      </p:sp>
      <p:sp>
        <p:nvSpPr>
          <p:cNvPr id="5" name="Content Placeholder 1"/>
          <p:cNvSpPr txBox="1">
            <a:spLocks/>
          </p:cNvSpPr>
          <p:nvPr/>
        </p:nvSpPr>
        <p:spPr bwMode="auto">
          <a:xfrm>
            <a:off x="521443" y="1551085"/>
            <a:ext cx="9619774" cy="5481316"/>
          </a:xfrm>
          <a:prstGeom prst="rect">
            <a:avLst/>
          </a:prstGeom>
          <a:noFill/>
          <a:ln>
            <a:noFill/>
          </a:ln>
          <a:extLst/>
        </p:spPr>
        <p:txBody>
          <a:bodyPr lIns="104287" tIns="52144" rIns="104287" bIns="52144">
            <a:normAutofit/>
          </a:bodyPr>
          <a:lstStyle>
            <a:lvl1pPr marL="342900" indent="-342900" algn="l" rtl="0" eaLnBrk="1" fontAlgn="base" hangingPunct="1">
              <a:spcBef>
                <a:spcPct val="20000"/>
              </a:spcBef>
              <a:spcAft>
                <a:spcPct val="0"/>
              </a:spcAft>
              <a:buSzPct val="100000"/>
              <a:buBlip>
                <a:blip r:embed="rId3"/>
              </a:buBlip>
              <a:defRPr sz="2400" kern="1200">
                <a:solidFill>
                  <a:schemeClr val="tx1"/>
                </a:solidFill>
                <a:latin typeface="Century Gothic" pitchFamily="34" charset="0"/>
                <a:ea typeface="ＭＳ Ｐゴシック" charset="0"/>
                <a:cs typeface="+mn-cs"/>
              </a:defRPr>
            </a:lvl1pPr>
            <a:lvl2pPr marL="742950" indent="-285750" algn="l" rtl="0" eaLnBrk="1" fontAlgn="base" hangingPunct="1">
              <a:spcBef>
                <a:spcPct val="20000"/>
              </a:spcBef>
              <a:spcAft>
                <a:spcPct val="0"/>
              </a:spcAft>
              <a:buSzPct val="100000"/>
              <a:buBlip>
                <a:blip r:embed="rId3"/>
              </a:buBlip>
              <a:defRPr sz="2400" kern="1200">
                <a:solidFill>
                  <a:schemeClr val="tx1"/>
                </a:solidFill>
                <a:latin typeface="Century Gothic" pitchFamily="34" charset="0"/>
                <a:ea typeface="ＭＳ Ｐゴシック" charset="0"/>
                <a:cs typeface="+mn-cs"/>
              </a:defRPr>
            </a:lvl2pPr>
            <a:lvl3pPr marL="1143000" indent="-228600" algn="l" rtl="0" eaLnBrk="1" fontAlgn="base" hangingPunct="1">
              <a:spcBef>
                <a:spcPct val="20000"/>
              </a:spcBef>
              <a:spcAft>
                <a:spcPct val="0"/>
              </a:spcAft>
              <a:buSzPct val="100000"/>
              <a:buBlip>
                <a:blip r:embed="rId3"/>
              </a:buBlip>
              <a:defRPr sz="2400" kern="1200">
                <a:solidFill>
                  <a:schemeClr val="tx1"/>
                </a:solidFill>
                <a:latin typeface="Century Gothic" pitchFamily="34" charset="0"/>
                <a:ea typeface="ＭＳ Ｐゴシック" charset="0"/>
                <a:cs typeface="+mn-cs"/>
              </a:defRPr>
            </a:lvl3pPr>
            <a:lvl4pPr marL="1600200" indent="-228600" algn="l" rtl="0" eaLnBrk="1" fontAlgn="base" hangingPunct="1">
              <a:spcBef>
                <a:spcPct val="20000"/>
              </a:spcBef>
              <a:spcAft>
                <a:spcPct val="0"/>
              </a:spcAft>
              <a:buSzPct val="100000"/>
              <a:buBlip>
                <a:blip r:embed="rId3"/>
              </a:buBlip>
              <a:defRPr sz="2400" kern="1200">
                <a:solidFill>
                  <a:schemeClr val="tx1"/>
                </a:solidFill>
                <a:latin typeface="Century Gothic" pitchFamily="34" charset="0"/>
                <a:ea typeface="ＭＳ Ｐゴシック" charset="0"/>
                <a:cs typeface="+mn-cs"/>
              </a:defRPr>
            </a:lvl4pPr>
            <a:lvl5pPr marL="2057400" indent="-228600" algn="l" rtl="0" eaLnBrk="1" fontAlgn="base" hangingPunct="1">
              <a:spcBef>
                <a:spcPct val="20000"/>
              </a:spcBef>
              <a:spcAft>
                <a:spcPct val="0"/>
              </a:spcAft>
              <a:buSzPct val="100000"/>
              <a:buBlip>
                <a:blip r:embed="rId3"/>
              </a:buBlip>
              <a:defRPr sz="2400" kern="1200">
                <a:solidFill>
                  <a:schemeClr val="tx1"/>
                </a:solidFill>
                <a:latin typeface="Century Gothic" pitchFamily="34" charset="0"/>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42873">
              <a:buNone/>
              <a:defRPr/>
            </a:pPr>
            <a:r>
              <a:rPr lang="en-GB" dirty="0"/>
              <a:t>Think about what </a:t>
            </a:r>
            <a:r>
              <a:rPr lang="en-GB" dirty="0" smtClean="0"/>
              <a:t>will be </a:t>
            </a:r>
            <a:r>
              <a:rPr lang="en-GB" dirty="0"/>
              <a:t>needed in order to find, evaluate, understand, and reuse the data</a:t>
            </a:r>
            <a:r>
              <a:rPr lang="en-GB" dirty="0" smtClean="0"/>
              <a:t>.</a:t>
            </a:r>
          </a:p>
          <a:p>
            <a:pPr marL="0" indent="0" defTabSz="1042873">
              <a:buNone/>
              <a:defRPr/>
            </a:pPr>
            <a:endParaRPr lang="en-GB" sz="1400" dirty="0"/>
          </a:p>
          <a:p>
            <a:pPr defTabSz="1042873">
              <a:spcAft>
                <a:spcPts val="2053"/>
              </a:spcAft>
              <a:defRPr/>
            </a:pPr>
            <a:r>
              <a:rPr lang="en-GB" dirty="0" smtClean="0"/>
              <a:t>Have you documented what you did and how?</a:t>
            </a:r>
          </a:p>
          <a:p>
            <a:pPr defTabSz="1042873">
              <a:spcAft>
                <a:spcPts val="2053"/>
              </a:spcAft>
              <a:defRPr/>
            </a:pPr>
            <a:r>
              <a:rPr lang="en-GB" dirty="0" smtClean="0"/>
              <a:t>Did </a:t>
            </a:r>
            <a:r>
              <a:rPr lang="en-GB" dirty="0"/>
              <a:t>you develop code to run analyses? If so, this should be kept and shared </a:t>
            </a:r>
            <a:r>
              <a:rPr lang="en-GB" dirty="0" smtClean="0"/>
              <a:t>too.</a:t>
            </a:r>
          </a:p>
          <a:p>
            <a:pPr defTabSz="1042873">
              <a:spcAft>
                <a:spcPts val="2053"/>
              </a:spcAft>
              <a:defRPr/>
            </a:pPr>
            <a:r>
              <a:rPr lang="en-GB" altLang="en-US" dirty="0" smtClean="0"/>
              <a:t>Is </a:t>
            </a:r>
            <a:r>
              <a:rPr lang="en-GB" altLang="en-US" dirty="0"/>
              <a:t>it clear what each bit of your dataset means? Make sure the units are labelled and abbreviations </a:t>
            </a:r>
            <a:r>
              <a:rPr lang="en-GB" altLang="en-US" dirty="0" smtClean="0"/>
              <a:t>explained.</a:t>
            </a:r>
          </a:p>
          <a:p>
            <a:pPr defTabSz="1042873">
              <a:spcAft>
                <a:spcPts val="2053"/>
              </a:spcAft>
              <a:defRPr/>
            </a:pPr>
            <a:r>
              <a:rPr lang="en-GB" dirty="0" smtClean="0"/>
              <a:t>Record </a:t>
            </a:r>
            <a:r>
              <a:rPr lang="en-GB" dirty="0"/>
              <a:t>all the information needed for you and others to understand </a:t>
            </a:r>
            <a:r>
              <a:rPr lang="en-GB" dirty="0" smtClean="0"/>
              <a:t>the data in the future</a:t>
            </a:r>
            <a:endParaRPr lang="en-GB" dirty="0"/>
          </a:p>
          <a:p>
            <a:pPr defTabSz="1042873">
              <a:defRPr/>
            </a:pPr>
            <a:endParaRPr lang="en-GB" dirty="0"/>
          </a:p>
        </p:txBody>
      </p:sp>
      <p:sp>
        <p:nvSpPr>
          <p:cNvPr id="4" name="Rectangle 3"/>
          <p:cNvSpPr/>
          <p:nvPr/>
        </p:nvSpPr>
        <p:spPr>
          <a:xfrm>
            <a:off x="521443" y="7013803"/>
            <a:ext cx="3017272" cy="338554"/>
          </a:xfrm>
          <a:prstGeom prst="rect">
            <a:avLst/>
          </a:prstGeom>
        </p:spPr>
        <p:txBody>
          <a:bodyPr wrap="none">
            <a:spAutoFit/>
          </a:bodyPr>
          <a:lstStyle/>
          <a:p>
            <a:r>
              <a:rPr lang="en-GB" sz="1600" dirty="0"/>
              <a:t>Slide source</a:t>
            </a:r>
            <a:r>
              <a:rPr lang="en-GB" sz="1600" dirty="0" smtClean="0"/>
              <a:t>: </a:t>
            </a:r>
            <a:r>
              <a:rPr lang="en-GB" sz="1600" dirty="0" smtClean="0">
                <a:hlinkClick r:id="rId4"/>
              </a:rPr>
              <a:t>CC-BY EUDAT, 2015</a:t>
            </a:r>
            <a:endParaRPr lang="en-US" sz="1600" dirty="0"/>
          </a:p>
        </p:txBody>
      </p:sp>
    </p:spTree>
    <p:extLst>
      <p:ext uri="{BB962C8B-B14F-4D97-AF65-F5344CB8AC3E}">
        <p14:creationId xmlns:p14="http://schemas.microsoft.com/office/powerpoint/2010/main" val="390980985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p:nvPr>
        </p:nvSpPr>
        <p:spPr>
          <a:xfrm>
            <a:off x="525510" y="302865"/>
            <a:ext cx="9615708" cy="873579"/>
          </a:xfrm>
        </p:spPr>
        <p:txBody>
          <a:bodyPr/>
          <a:lstStyle/>
          <a:p>
            <a:r>
              <a:rPr lang="en-GB" dirty="0">
                <a:latin typeface="Century Gothic" charset="0"/>
              </a:rPr>
              <a:t>Information entropy</a:t>
            </a:r>
          </a:p>
        </p:txBody>
      </p:sp>
      <p:pic>
        <p:nvPicPr>
          <p:cNvPr id="2355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06143" y="1037999"/>
            <a:ext cx="8194622" cy="5782429"/>
          </a:xfrm>
        </p:spPr>
      </p:pic>
      <p:sp>
        <p:nvSpPr>
          <p:cNvPr id="23556" name="TextBox 5"/>
          <p:cNvSpPr txBox="1">
            <a:spLocks noChangeArrowheads="1"/>
          </p:cNvSpPr>
          <p:nvPr/>
        </p:nvSpPr>
        <p:spPr bwMode="auto">
          <a:xfrm>
            <a:off x="2466181" y="6838039"/>
            <a:ext cx="8085138" cy="351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87" tIns="52144" rIns="104287" bIns="52144">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a:r>
              <a:rPr lang="en-GB" sz="1600" dirty="0"/>
              <a:t>The Loss of Information about Data (Metadata) Over Time,  Michener et al, 1997</a:t>
            </a:r>
          </a:p>
        </p:txBody>
      </p:sp>
      <p:sp>
        <p:nvSpPr>
          <p:cNvPr id="5" name="Rectangle 4"/>
          <p:cNvSpPr/>
          <p:nvPr/>
        </p:nvSpPr>
        <p:spPr>
          <a:xfrm>
            <a:off x="525510" y="7013803"/>
            <a:ext cx="3017272" cy="338554"/>
          </a:xfrm>
          <a:prstGeom prst="rect">
            <a:avLst/>
          </a:prstGeom>
        </p:spPr>
        <p:txBody>
          <a:bodyPr wrap="none">
            <a:spAutoFit/>
          </a:bodyPr>
          <a:lstStyle/>
          <a:p>
            <a:r>
              <a:rPr lang="en-GB" sz="1600" dirty="0"/>
              <a:t>Slide source</a:t>
            </a:r>
            <a:r>
              <a:rPr lang="en-GB" sz="1600" dirty="0" smtClean="0"/>
              <a:t>: </a:t>
            </a:r>
            <a:r>
              <a:rPr lang="en-GB" sz="1600" dirty="0" smtClean="0">
                <a:hlinkClick r:id="rId4"/>
              </a:rPr>
              <a:t>CC-BY EUDAT, 2015</a:t>
            </a:r>
            <a:endParaRPr lang="en-US" sz="1600" dirty="0"/>
          </a:p>
        </p:txBody>
      </p:sp>
    </p:spTree>
    <p:extLst>
      <p:ext uri="{BB962C8B-B14F-4D97-AF65-F5344CB8AC3E}">
        <p14:creationId xmlns:p14="http://schemas.microsoft.com/office/powerpoint/2010/main" val="38950280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4432" y="1213814"/>
            <a:ext cx="9345136" cy="4991131"/>
          </a:xfrm>
        </p:spPr>
        <p:txBody>
          <a:bodyPr/>
          <a:lstStyle/>
          <a:p>
            <a:r>
              <a:rPr lang="en-GB" dirty="0">
                <a:latin typeface="Century Gothic" charset="0"/>
              </a:rPr>
              <a:t>Create metadata at the time of data creation</a:t>
            </a:r>
          </a:p>
          <a:p>
            <a:pPr>
              <a:buFontTx/>
              <a:buNone/>
            </a:pPr>
            <a:endParaRPr lang="en-GB" dirty="0">
              <a:latin typeface="Century Gothic" charset="0"/>
            </a:endParaRPr>
          </a:p>
          <a:p>
            <a:r>
              <a:rPr lang="en-GB" dirty="0">
                <a:latin typeface="Century Gothic" charset="0"/>
              </a:rPr>
              <a:t>Information will be forgotten and there won’t be time or effort left to capture it later.</a:t>
            </a:r>
          </a:p>
          <a:p>
            <a:endParaRPr lang="en-US" dirty="0">
              <a:latin typeface="Century Gothic" charset="0"/>
            </a:endParaRPr>
          </a:p>
          <a:p>
            <a:r>
              <a:rPr lang="en-US" dirty="0">
                <a:latin typeface="Century Gothic" charset="0"/>
              </a:rPr>
              <a:t>Metadata benefits from quality control at an early stage too.</a:t>
            </a:r>
          </a:p>
          <a:p>
            <a:endParaRPr lang="en-GB" dirty="0">
              <a:latin typeface="Century Gothic" charset="0"/>
            </a:endParaRPr>
          </a:p>
          <a:p>
            <a:pPr>
              <a:buFontTx/>
              <a:buNone/>
            </a:pPr>
            <a:endParaRPr lang="en-GB" dirty="0">
              <a:latin typeface="Century Gothic" charset="0"/>
            </a:endParaRPr>
          </a:p>
        </p:txBody>
      </p:sp>
      <p:sp>
        <p:nvSpPr>
          <p:cNvPr id="24579" name="Title 2"/>
          <p:cNvSpPr>
            <a:spLocks noGrp="1"/>
          </p:cNvSpPr>
          <p:nvPr>
            <p:ph type="title"/>
          </p:nvPr>
        </p:nvSpPr>
        <p:spPr>
          <a:xfrm>
            <a:off x="534432" y="302865"/>
            <a:ext cx="9606785" cy="873579"/>
          </a:xfrm>
        </p:spPr>
        <p:txBody>
          <a:bodyPr/>
          <a:lstStyle/>
          <a:p>
            <a:r>
              <a:rPr lang="en-GB" dirty="0">
                <a:latin typeface="Century Gothic" charset="0"/>
              </a:rPr>
              <a:t>Time matters!</a:t>
            </a:r>
          </a:p>
        </p:txBody>
      </p:sp>
      <p:pic>
        <p:nvPicPr>
          <p:cNvPr id="2458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32698" y="4439482"/>
            <a:ext cx="4238829" cy="291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4"/>
          <p:cNvSpPr txBox="1">
            <a:spLocks noChangeArrowheads="1"/>
          </p:cNvSpPr>
          <p:nvPr/>
        </p:nvSpPr>
        <p:spPr bwMode="auto">
          <a:xfrm>
            <a:off x="534432" y="6332946"/>
            <a:ext cx="5444269" cy="4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87" tIns="52144" rIns="104287" bIns="52144">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GB" sz="1200" dirty="0">
                <a:latin typeface="Century Gothic" charset="0"/>
              </a:rPr>
              <a:t>Image CC-BY-SA ‘egg timer – hour glass running out’ by </a:t>
            </a:r>
            <a:r>
              <a:rPr lang="en-GB" sz="1200" dirty="0" err="1">
                <a:latin typeface="Century Gothic" charset="0"/>
              </a:rPr>
              <a:t>OpenDemocracy</a:t>
            </a:r>
            <a:r>
              <a:rPr lang="en-GB" sz="1200" dirty="0">
                <a:latin typeface="Century Gothic" charset="0"/>
              </a:rPr>
              <a:t> www.flickr.com/photos/</a:t>
            </a:r>
            <a:r>
              <a:rPr lang="en-GB" sz="1200" dirty="0" err="1">
                <a:latin typeface="Century Gothic" charset="0"/>
              </a:rPr>
              <a:t>opendemocracy</a:t>
            </a:r>
            <a:r>
              <a:rPr lang="en-GB" sz="1200" dirty="0">
                <a:latin typeface="Century Gothic" charset="0"/>
              </a:rPr>
              <a:t>/523438942</a:t>
            </a:r>
          </a:p>
        </p:txBody>
      </p:sp>
      <p:sp>
        <p:nvSpPr>
          <p:cNvPr id="6" name="Rectangle 5"/>
          <p:cNvSpPr/>
          <p:nvPr/>
        </p:nvSpPr>
        <p:spPr>
          <a:xfrm>
            <a:off x="534432" y="7013803"/>
            <a:ext cx="3017272" cy="338554"/>
          </a:xfrm>
          <a:prstGeom prst="rect">
            <a:avLst/>
          </a:prstGeom>
        </p:spPr>
        <p:txBody>
          <a:bodyPr wrap="none">
            <a:spAutoFit/>
          </a:bodyPr>
          <a:lstStyle/>
          <a:p>
            <a:r>
              <a:rPr lang="en-GB" sz="1600" dirty="0"/>
              <a:t>Slide source</a:t>
            </a:r>
            <a:r>
              <a:rPr lang="en-GB" sz="1600" dirty="0" smtClean="0"/>
              <a:t>: </a:t>
            </a:r>
            <a:r>
              <a:rPr lang="en-GB" sz="1600" dirty="0" smtClean="0">
                <a:hlinkClick r:id="rId4"/>
              </a:rPr>
              <a:t>CC-BY EUDAT, 2015</a:t>
            </a:r>
            <a:endParaRPr lang="en-US" sz="1600" dirty="0"/>
          </a:p>
        </p:txBody>
      </p:sp>
    </p:spTree>
    <p:extLst>
      <p:ext uri="{BB962C8B-B14F-4D97-AF65-F5344CB8AC3E}">
        <p14:creationId xmlns:p14="http://schemas.microsoft.com/office/powerpoint/2010/main" val="3373446158"/>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534432" y="302865"/>
            <a:ext cx="8597303" cy="957610"/>
          </a:xfrm>
        </p:spPr>
        <p:txBody>
          <a:bodyPr>
            <a:normAutofit/>
          </a:bodyPr>
          <a:lstStyle/>
          <a:p>
            <a:r>
              <a:rPr lang="en-GB" sz="3600" dirty="0">
                <a:latin typeface="Century Gothic" charset="0"/>
              </a:rPr>
              <a:t>Dataset titles</a:t>
            </a:r>
          </a:p>
        </p:txBody>
      </p:sp>
      <p:sp>
        <p:nvSpPr>
          <p:cNvPr id="3" name="Content Placeholder 2"/>
          <p:cNvSpPr>
            <a:spLocks noGrp="1"/>
          </p:cNvSpPr>
          <p:nvPr>
            <p:ph idx="1"/>
          </p:nvPr>
        </p:nvSpPr>
        <p:spPr/>
        <p:txBody>
          <a:bodyPr>
            <a:normAutofit fontScale="92500" lnSpcReduction="20000"/>
          </a:bodyPr>
          <a:lstStyle/>
          <a:p>
            <a:pPr>
              <a:buClr>
                <a:schemeClr val="accent1">
                  <a:lumMod val="75000"/>
                </a:schemeClr>
              </a:buClr>
              <a:buSzPct val="95000"/>
              <a:defRPr/>
            </a:pPr>
            <a:r>
              <a:rPr lang="en-US" dirty="0">
                <a:ea typeface="ＭＳ Ｐゴシック" pitchFamily="34" charset="-128"/>
                <a:cs typeface="+mn-cs"/>
              </a:rPr>
              <a:t>Titles are critical in helping readers find your data</a:t>
            </a:r>
          </a:p>
          <a:p>
            <a:pPr lvl="1">
              <a:buClr>
                <a:schemeClr val="accent1">
                  <a:lumMod val="75000"/>
                </a:schemeClr>
              </a:buClr>
              <a:buSzPct val="90000"/>
              <a:buFont typeface="Century Gothic" panose="020B0502020202020204" pitchFamily="34" charset="0"/>
              <a:buChar char="–"/>
              <a:defRPr/>
            </a:pPr>
            <a:r>
              <a:rPr lang="en-US" dirty="0">
                <a:ea typeface="ＭＳ Ｐゴシック" pitchFamily="34" charset="-128"/>
              </a:rPr>
              <a:t>While individuals are searching for the most appropriate data sets, they are most likely going to use the title as the first criteria to determine if a dataset meets their needs.  </a:t>
            </a:r>
          </a:p>
          <a:p>
            <a:pPr lvl="1">
              <a:buClr>
                <a:schemeClr val="accent1">
                  <a:lumMod val="75000"/>
                </a:schemeClr>
              </a:buClr>
              <a:buSzPct val="90000"/>
              <a:buFont typeface="Century Gothic" panose="020B0502020202020204" pitchFamily="34" charset="0"/>
              <a:buChar char="–"/>
              <a:defRPr/>
            </a:pPr>
            <a:r>
              <a:rPr lang="en-US" dirty="0">
                <a:ea typeface="ＭＳ Ｐゴシック" pitchFamily="34" charset="-128"/>
              </a:rPr>
              <a:t>Treat the title as the opportunity to sell your dataset</a:t>
            </a:r>
            <a:r>
              <a:rPr lang="en-US" dirty="0" smtClean="0">
                <a:ea typeface="ＭＳ Ｐゴシック" pitchFamily="34" charset="-128"/>
              </a:rPr>
              <a:t>.</a:t>
            </a:r>
          </a:p>
          <a:p>
            <a:pPr lvl="1">
              <a:buClr>
                <a:schemeClr val="accent1">
                  <a:lumMod val="75000"/>
                </a:schemeClr>
              </a:buClr>
              <a:buSzPct val="90000"/>
              <a:buFont typeface="Century Gothic" panose="020B0502020202020204" pitchFamily="34" charset="0"/>
              <a:buChar char="–"/>
              <a:defRPr/>
            </a:pPr>
            <a:endParaRPr lang="en-US" sz="1900" dirty="0">
              <a:ea typeface="ＭＳ Ｐゴシック" pitchFamily="34" charset="-128"/>
            </a:endParaRPr>
          </a:p>
          <a:p>
            <a:pPr>
              <a:buClr>
                <a:schemeClr val="accent1">
                  <a:lumMod val="75000"/>
                </a:schemeClr>
              </a:buClr>
              <a:buSzPct val="95000"/>
              <a:defRPr/>
            </a:pPr>
            <a:r>
              <a:rPr lang="en-US" dirty="0">
                <a:ea typeface="ＭＳ Ｐゴシック" pitchFamily="34" charset="-128"/>
                <a:cs typeface="+mn-cs"/>
              </a:rPr>
              <a:t>A complete title includes: What, Where, When, Who, and </a:t>
            </a:r>
            <a:r>
              <a:rPr lang="en-US" dirty="0" smtClean="0">
                <a:ea typeface="ＭＳ Ｐゴシック" pitchFamily="34" charset="-128"/>
                <a:cs typeface="+mn-cs"/>
              </a:rPr>
              <a:t>Scale</a:t>
            </a:r>
          </a:p>
          <a:p>
            <a:pPr>
              <a:buClr>
                <a:schemeClr val="accent1">
                  <a:lumMod val="75000"/>
                </a:schemeClr>
              </a:buClr>
              <a:buSzPct val="95000"/>
              <a:defRPr/>
            </a:pPr>
            <a:endParaRPr lang="en-US" sz="1900" dirty="0">
              <a:ea typeface="ＭＳ Ｐゴシック" pitchFamily="34" charset="-128"/>
              <a:cs typeface="+mn-cs"/>
            </a:endParaRPr>
          </a:p>
          <a:p>
            <a:pPr>
              <a:buClr>
                <a:schemeClr val="accent1">
                  <a:lumMod val="75000"/>
                </a:schemeClr>
              </a:buClr>
              <a:buSzPct val="95000"/>
              <a:defRPr/>
            </a:pPr>
            <a:r>
              <a:rPr lang="en-US" dirty="0">
                <a:ea typeface="ＭＳ Ｐゴシック" pitchFamily="34" charset="-128"/>
                <a:cs typeface="+mn-cs"/>
              </a:rPr>
              <a:t>An informative title includes: topic, timeliness of the data, specific information about place and geography</a:t>
            </a:r>
          </a:p>
          <a:p>
            <a:pPr>
              <a:defRPr/>
            </a:pPr>
            <a:endParaRPr lang="en-GB" dirty="0">
              <a:cs typeface="+mn-cs"/>
            </a:endParaRPr>
          </a:p>
        </p:txBody>
      </p:sp>
      <p:sp>
        <p:nvSpPr>
          <p:cNvPr id="4" name="Rectangle 3"/>
          <p:cNvSpPr/>
          <p:nvPr/>
        </p:nvSpPr>
        <p:spPr>
          <a:xfrm>
            <a:off x="534432" y="7013803"/>
            <a:ext cx="3017272" cy="338554"/>
          </a:xfrm>
          <a:prstGeom prst="rect">
            <a:avLst/>
          </a:prstGeom>
        </p:spPr>
        <p:txBody>
          <a:bodyPr wrap="none">
            <a:spAutoFit/>
          </a:bodyPr>
          <a:lstStyle/>
          <a:p>
            <a:r>
              <a:rPr lang="en-GB" sz="1600" dirty="0"/>
              <a:t>Slide source</a:t>
            </a:r>
            <a:r>
              <a:rPr lang="en-GB" sz="1600" dirty="0" smtClean="0"/>
              <a:t>: </a:t>
            </a:r>
            <a:r>
              <a:rPr lang="en-GB" sz="1600" dirty="0" smtClean="0">
                <a:hlinkClick r:id="rId3"/>
              </a:rPr>
              <a:t>CC-BY EUDAT, 2015</a:t>
            </a:r>
            <a:endParaRPr lang="en-US" sz="1600" dirty="0"/>
          </a:p>
        </p:txBody>
      </p:sp>
    </p:spTree>
    <p:extLst>
      <p:ext uri="{BB962C8B-B14F-4D97-AF65-F5344CB8AC3E}">
        <p14:creationId xmlns:p14="http://schemas.microsoft.com/office/powerpoint/2010/main" val="108085198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534432" y="302865"/>
            <a:ext cx="8597303" cy="957610"/>
          </a:xfrm>
        </p:spPr>
        <p:txBody>
          <a:bodyPr>
            <a:normAutofit/>
          </a:bodyPr>
          <a:lstStyle/>
          <a:p>
            <a:r>
              <a:rPr lang="en-GB" sz="3600" dirty="0">
                <a:latin typeface="Century Gothic" charset="0"/>
              </a:rPr>
              <a:t>Which is the better title?</a:t>
            </a:r>
          </a:p>
        </p:txBody>
      </p:sp>
      <p:sp>
        <p:nvSpPr>
          <p:cNvPr id="3" name="Content Placeholder 2"/>
          <p:cNvSpPr>
            <a:spLocks noGrp="1"/>
          </p:cNvSpPr>
          <p:nvPr>
            <p:ph idx="1"/>
          </p:nvPr>
        </p:nvSpPr>
        <p:spPr>
          <a:xfrm>
            <a:off x="534432" y="1331273"/>
            <a:ext cx="9619774" cy="5130262"/>
          </a:xfrm>
        </p:spPr>
        <p:txBody>
          <a:bodyPr>
            <a:normAutofit/>
          </a:bodyPr>
          <a:lstStyle/>
          <a:p>
            <a:pPr>
              <a:buClr>
                <a:schemeClr val="accent1">
                  <a:lumMod val="75000"/>
                </a:schemeClr>
              </a:buClr>
              <a:buSzPct val="95000"/>
              <a:defRPr/>
            </a:pPr>
            <a:r>
              <a:rPr lang="en-US" i="1" dirty="0" smtClean="0">
                <a:ea typeface="ＭＳ Ｐゴシック" pitchFamily="34" charset="-128"/>
                <a:cs typeface="+mn-cs"/>
              </a:rPr>
              <a:t>Rivers</a:t>
            </a:r>
          </a:p>
          <a:p>
            <a:pPr marL="456257" lvl="1" indent="0">
              <a:buClr>
                <a:schemeClr val="accent1">
                  <a:lumMod val="75000"/>
                </a:schemeClr>
              </a:buClr>
              <a:buSzPct val="95000"/>
              <a:buNone/>
              <a:defRPr/>
            </a:pPr>
            <a:r>
              <a:rPr lang="en-US" dirty="0" smtClean="0">
                <a:solidFill>
                  <a:srgbClr val="FF0000"/>
                </a:solidFill>
                <a:ea typeface="ＭＳ Ｐゴシック" pitchFamily="34" charset="-128"/>
              </a:rPr>
              <a:t>OR</a:t>
            </a:r>
            <a:endParaRPr lang="en-US" dirty="0">
              <a:solidFill>
                <a:srgbClr val="FF0000"/>
              </a:solidFill>
              <a:ea typeface="ＭＳ Ｐゴシック" pitchFamily="34" charset="-128"/>
            </a:endParaRPr>
          </a:p>
          <a:p>
            <a:pPr>
              <a:buClr>
                <a:schemeClr val="accent1">
                  <a:lumMod val="75000"/>
                </a:schemeClr>
              </a:buClr>
              <a:buSzPct val="95000"/>
              <a:defRPr/>
            </a:pPr>
            <a:r>
              <a:rPr lang="en-US" i="1" dirty="0">
                <a:ea typeface="ＭＳ Ｐゴシック" pitchFamily="34" charset="-128"/>
                <a:cs typeface="+mn-cs"/>
              </a:rPr>
              <a:t>Greater Yellowstone Rivers from 1:126,700 U.S. Forest Service Visitor Maps (1961-1983)</a:t>
            </a:r>
          </a:p>
          <a:p>
            <a:pPr marL="125145">
              <a:defRPr/>
            </a:pPr>
            <a:endParaRPr lang="en-US" dirty="0">
              <a:ea typeface="ＭＳ Ｐゴシック" pitchFamily="34" charset="-128"/>
              <a:cs typeface="+mn-cs"/>
            </a:endParaRPr>
          </a:p>
          <a:p>
            <a:pPr marL="125145">
              <a:defRPr/>
            </a:pPr>
            <a:r>
              <a:rPr lang="en-US" dirty="0">
                <a:ea typeface="ＭＳ Ｐゴシック" pitchFamily="34" charset="-128"/>
                <a:cs typeface="+mn-cs"/>
              </a:rPr>
              <a:t>Greater Yellowstone </a:t>
            </a:r>
            <a:r>
              <a:rPr lang="en-US" dirty="0">
                <a:solidFill>
                  <a:srgbClr val="FF0000"/>
                </a:solidFill>
                <a:ea typeface="ＭＳ Ｐゴシック" pitchFamily="34" charset="-128"/>
                <a:cs typeface="+mn-cs"/>
              </a:rPr>
              <a:t>(where) </a:t>
            </a:r>
            <a:r>
              <a:rPr lang="en-US" dirty="0">
                <a:ea typeface="ＭＳ Ｐゴシック" pitchFamily="34" charset="-128"/>
                <a:cs typeface="+mn-cs"/>
              </a:rPr>
              <a:t>Rivers </a:t>
            </a:r>
            <a:r>
              <a:rPr lang="en-US" dirty="0">
                <a:solidFill>
                  <a:srgbClr val="FF0000"/>
                </a:solidFill>
                <a:ea typeface="ＭＳ Ｐゴシック" pitchFamily="34" charset="-128"/>
                <a:cs typeface="+mn-cs"/>
              </a:rPr>
              <a:t>(what)</a:t>
            </a:r>
            <a:r>
              <a:rPr lang="en-US" dirty="0">
                <a:ea typeface="ＭＳ Ｐゴシック" pitchFamily="34" charset="-128"/>
                <a:cs typeface="+mn-cs"/>
              </a:rPr>
              <a:t> from 1:126,700 </a:t>
            </a:r>
            <a:r>
              <a:rPr lang="en-US" dirty="0">
                <a:solidFill>
                  <a:srgbClr val="FF0000"/>
                </a:solidFill>
                <a:ea typeface="ＭＳ Ｐゴシック" pitchFamily="34" charset="-128"/>
                <a:cs typeface="+mn-cs"/>
              </a:rPr>
              <a:t>(scale) </a:t>
            </a:r>
            <a:r>
              <a:rPr lang="en-US" dirty="0">
                <a:ea typeface="ＭＳ Ｐゴシック" pitchFamily="34" charset="-128"/>
                <a:cs typeface="+mn-cs"/>
              </a:rPr>
              <a:t>U.S. Forest Service </a:t>
            </a:r>
            <a:r>
              <a:rPr lang="en-US" dirty="0">
                <a:solidFill>
                  <a:srgbClr val="FF0000"/>
                </a:solidFill>
                <a:ea typeface="ＭＳ Ｐゴシック" pitchFamily="34" charset="-128"/>
                <a:cs typeface="+mn-cs"/>
              </a:rPr>
              <a:t>(who) </a:t>
            </a:r>
            <a:r>
              <a:rPr lang="en-US" dirty="0">
                <a:ea typeface="ＭＳ Ｐゴシック" pitchFamily="34" charset="-128"/>
                <a:cs typeface="+mn-cs"/>
              </a:rPr>
              <a:t>Visitor Maps (1961-1983) </a:t>
            </a:r>
            <a:r>
              <a:rPr lang="en-US" dirty="0">
                <a:solidFill>
                  <a:srgbClr val="FF0000"/>
                </a:solidFill>
                <a:ea typeface="ＭＳ Ｐゴシック" pitchFamily="34" charset="-128"/>
                <a:cs typeface="+mn-cs"/>
              </a:rPr>
              <a:t>(when)</a:t>
            </a:r>
          </a:p>
          <a:p>
            <a:pPr>
              <a:defRPr/>
            </a:pPr>
            <a:endParaRPr lang="en-GB" dirty="0">
              <a:cs typeface="+mn-cs"/>
            </a:endParaRPr>
          </a:p>
        </p:txBody>
      </p:sp>
      <p:sp>
        <p:nvSpPr>
          <p:cNvPr id="4" name="Rectangle 3"/>
          <p:cNvSpPr/>
          <p:nvPr/>
        </p:nvSpPr>
        <p:spPr>
          <a:xfrm>
            <a:off x="534432" y="7013803"/>
            <a:ext cx="3017272" cy="338554"/>
          </a:xfrm>
          <a:prstGeom prst="rect">
            <a:avLst/>
          </a:prstGeom>
        </p:spPr>
        <p:txBody>
          <a:bodyPr wrap="none">
            <a:spAutoFit/>
          </a:bodyPr>
          <a:lstStyle/>
          <a:p>
            <a:r>
              <a:rPr lang="en-GB" sz="1600" dirty="0"/>
              <a:t>Slide source</a:t>
            </a:r>
            <a:r>
              <a:rPr lang="en-GB" sz="1600" dirty="0" smtClean="0"/>
              <a:t>: </a:t>
            </a:r>
            <a:r>
              <a:rPr lang="en-GB" sz="1600" dirty="0" smtClean="0">
                <a:hlinkClick r:id="rId3"/>
              </a:rPr>
              <a:t>CC-BY EUDAT, 2015</a:t>
            </a:r>
            <a:endParaRPr lang="en-US" sz="1600" dirty="0"/>
          </a:p>
        </p:txBody>
      </p:sp>
    </p:spTree>
    <p:extLst>
      <p:ext uri="{BB962C8B-B14F-4D97-AF65-F5344CB8AC3E}">
        <p14:creationId xmlns:p14="http://schemas.microsoft.com/office/powerpoint/2010/main" val="392912244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534432" y="302865"/>
            <a:ext cx="8747612" cy="957610"/>
          </a:xfrm>
        </p:spPr>
        <p:txBody>
          <a:bodyPr>
            <a:normAutofit/>
          </a:bodyPr>
          <a:lstStyle/>
          <a:p>
            <a:r>
              <a:rPr lang="en-GB" dirty="0">
                <a:latin typeface="Century Gothic" charset="0"/>
              </a:rPr>
              <a:t>Write for machines, not just humans</a:t>
            </a:r>
          </a:p>
        </p:txBody>
      </p:sp>
      <p:sp>
        <p:nvSpPr>
          <p:cNvPr id="3" name="Content Placeholder 2"/>
          <p:cNvSpPr>
            <a:spLocks noGrp="1"/>
          </p:cNvSpPr>
          <p:nvPr>
            <p:ph idx="1"/>
          </p:nvPr>
        </p:nvSpPr>
        <p:spPr/>
        <p:txBody>
          <a:bodyPr>
            <a:normAutofit fontScale="85000" lnSpcReduction="10000"/>
          </a:bodyPr>
          <a:lstStyle/>
          <a:p>
            <a:pPr>
              <a:spcAft>
                <a:spcPts val="2053"/>
              </a:spcAft>
              <a:buClr>
                <a:srgbClr val="376092"/>
              </a:buClr>
              <a:buSzPct val="95000"/>
            </a:pPr>
            <a:r>
              <a:rPr lang="en-US" dirty="0">
                <a:latin typeface="Century Gothic" charset="0"/>
              </a:rPr>
              <a:t>Remember: a computer will read your metadata</a:t>
            </a:r>
          </a:p>
          <a:p>
            <a:pPr>
              <a:spcAft>
                <a:spcPts val="2053"/>
              </a:spcAft>
              <a:buClr>
                <a:srgbClr val="376092"/>
              </a:buClr>
              <a:buSzPct val="95000"/>
            </a:pPr>
            <a:r>
              <a:rPr lang="en-US" dirty="0">
                <a:latin typeface="Century Gothic" charset="0"/>
              </a:rPr>
              <a:t>Do not use symbols that could be misinterpreted: Examples: </a:t>
            </a:r>
            <a:r>
              <a:rPr lang="en-US" dirty="0">
                <a:solidFill>
                  <a:srgbClr val="0000FF"/>
                </a:solidFill>
                <a:latin typeface="Century Gothic" charset="0"/>
              </a:rPr>
              <a:t>! @ # % { } | / \ &lt; &gt; ~</a:t>
            </a:r>
          </a:p>
          <a:p>
            <a:pPr>
              <a:spcAft>
                <a:spcPts val="2053"/>
              </a:spcAft>
              <a:buClr>
                <a:srgbClr val="376092"/>
              </a:buClr>
              <a:buSzPct val="95000"/>
            </a:pPr>
            <a:r>
              <a:rPr lang="en-US" dirty="0">
                <a:latin typeface="Century Gothic" charset="0"/>
              </a:rPr>
              <a:t>Don</a:t>
            </a:r>
            <a:r>
              <a:rPr lang="ja-JP" altLang="en-US" dirty="0">
                <a:latin typeface="Century Gothic" charset="0"/>
              </a:rPr>
              <a:t>’</a:t>
            </a:r>
            <a:r>
              <a:rPr lang="en-US" dirty="0">
                <a:latin typeface="Century Gothic" charset="0"/>
              </a:rPr>
              <a:t>t use tabs, indents, or line feeds/carriage returns</a:t>
            </a:r>
          </a:p>
          <a:p>
            <a:pPr>
              <a:spcAft>
                <a:spcPts val="2053"/>
              </a:spcAft>
              <a:buClr>
                <a:srgbClr val="376092"/>
              </a:buClr>
              <a:buSzPct val="95000"/>
            </a:pPr>
            <a:r>
              <a:rPr lang="en-US" dirty="0">
                <a:latin typeface="Century Gothic" charset="0"/>
              </a:rPr>
              <a:t>When copying and pasting from other sources, use a text editor (e.g., Notepad) to eliminate hidden characters</a:t>
            </a:r>
          </a:p>
          <a:p>
            <a:endParaRPr lang="en-GB" dirty="0">
              <a:latin typeface="Century Gothic" charset="0"/>
            </a:endParaRPr>
          </a:p>
        </p:txBody>
      </p:sp>
      <p:sp>
        <p:nvSpPr>
          <p:cNvPr id="4" name="Rectangle 3"/>
          <p:cNvSpPr/>
          <p:nvPr/>
        </p:nvSpPr>
        <p:spPr>
          <a:xfrm>
            <a:off x="534432" y="7013803"/>
            <a:ext cx="3017272" cy="338554"/>
          </a:xfrm>
          <a:prstGeom prst="rect">
            <a:avLst/>
          </a:prstGeom>
        </p:spPr>
        <p:txBody>
          <a:bodyPr wrap="none">
            <a:spAutoFit/>
          </a:bodyPr>
          <a:lstStyle/>
          <a:p>
            <a:r>
              <a:rPr lang="en-GB" sz="1600" dirty="0"/>
              <a:t>Slide source</a:t>
            </a:r>
            <a:r>
              <a:rPr lang="en-GB" sz="1600" dirty="0" smtClean="0"/>
              <a:t>: </a:t>
            </a:r>
            <a:r>
              <a:rPr lang="en-GB" sz="1600" dirty="0" smtClean="0">
                <a:hlinkClick r:id="rId3"/>
              </a:rPr>
              <a:t>CC-BY EUDAT, 2015</a:t>
            </a:r>
            <a:endParaRPr lang="en-US" sz="1600" dirty="0"/>
          </a:p>
        </p:txBody>
      </p:sp>
    </p:spTree>
    <p:extLst>
      <p:ext uri="{BB962C8B-B14F-4D97-AF65-F5344CB8AC3E}">
        <p14:creationId xmlns:p14="http://schemas.microsoft.com/office/powerpoint/2010/main" val="199863447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733982" y="2457175"/>
            <a:ext cx="5268580" cy="982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a:latin typeface="Trebuchet MS" charset="0"/>
              </a:rPr>
              <a:t>Data </a:t>
            </a:r>
            <a:r>
              <a:rPr lang="en-US" sz="5700" b="1" dirty="0" smtClean="0">
                <a:latin typeface="Trebuchet MS" charset="0"/>
              </a:rPr>
              <a:t>paper</a:t>
            </a:r>
            <a:endParaRPr lang="en-US" sz="5700" b="1" dirty="0">
              <a:latin typeface="Trebuchet MS" charset="0"/>
            </a:endParaRPr>
          </a:p>
        </p:txBody>
      </p:sp>
      <p:pic>
        <p:nvPicPr>
          <p:cNvPr id="4" name="Picture 3" descr="frog.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002562" y="3684940"/>
            <a:ext cx="2520342" cy="3860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913770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329142"/>
            <a:ext cx="9619774" cy="1260475"/>
          </a:xfrm>
        </p:spPr>
        <p:txBody>
          <a:bodyPr>
            <a:normAutofit/>
          </a:bodyPr>
          <a:lstStyle/>
          <a:p>
            <a:r>
              <a:rPr lang="en-US" sz="3600" dirty="0" smtClean="0"/>
              <a:t>Metadata categories</a:t>
            </a:r>
            <a:endParaRPr lang="en-US" sz="3600" dirty="0"/>
          </a:p>
        </p:txBody>
      </p:sp>
      <p:sp>
        <p:nvSpPr>
          <p:cNvPr id="3" name="Content Placeholder 2"/>
          <p:cNvSpPr>
            <a:spLocks noGrp="1"/>
          </p:cNvSpPr>
          <p:nvPr>
            <p:ph idx="1"/>
          </p:nvPr>
        </p:nvSpPr>
        <p:spPr>
          <a:xfrm>
            <a:off x="534432" y="1526135"/>
            <a:ext cx="9619774" cy="5270917"/>
          </a:xfrm>
        </p:spPr>
        <p:txBody>
          <a:bodyPr>
            <a:normAutofit fontScale="92500" lnSpcReduction="20000"/>
          </a:bodyPr>
          <a:lstStyle/>
          <a:p>
            <a:r>
              <a:rPr lang="en-US" dirty="0" smtClean="0"/>
              <a:t>Dataset description</a:t>
            </a:r>
          </a:p>
          <a:p>
            <a:r>
              <a:rPr lang="en-US" dirty="0" smtClean="0"/>
              <a:t>Project description</a:t>
            </a:r>
          </a:p>
          <a:p>
            <a:r>
              <a:rPr lang="en-US" dirty="0" smtClean="0"/>
              <a:t>People and Organizations (including roles)</a:t>
            </a:r>
          </a:p>
          <a:p>
            <a:r>
              <a:rPr lang="en-US" dirty="0" smtClean="0"/>
              <a:t>Coverage</a:t>
            </a:r>
          </a:p>
          <a:p>
            <a:pPr lvl="1"/>
            <a:r>
              <a:rPr lang="en-US" dirty="0" smtClean="0"/>
              <a:t>Taxonomic coverage</a:t>
            </a:r>
          </a:p>
          <a:p>
            <a:pPr lvl="1"/>
            <a:r>
              <a:rPr lang="en-US" dirty="0" smtClean="0"/>
              <a:t>Geographic coverage</a:t>
            </a:r>
          </a:p>
          <a:p>
            <a:pPr lvl="1"/>
            <a:r>
              <a:rPr lang="en-US" dirty="0" smtClean="0"/>
              <a:t>Temporal coverage</a:t>
            </a:r>
          </a:p>
          <a:p>
            <a:r>
              <a:rPr lang="en-US" dirty="0" smtClean="0"/>
              <a:t>Methods</a:t>
            </a:r>
          </a:p>
          <a:p>
            <a:r>
              <a:rPr lang="en-US" dirty="0" smtClean="0"/>
              <a:t>Intellectual property rights, licensing</a:t>
            </a:r>
          </a:p>
          <a:p>
            <a:r>
              <a:rPr lang="en-US" dirty="0" smtClean="0"/>
              <a:t>Keywords</a:t>
            </a:r>
            <a:endParaRPr lang="en-US" dirty="0"/>
          </a:p>
        </p:txBody>
      </p:sp>
      <p:pic>
        <p:nvPicPr>
          <p:cNvPr id="4" name="Picture 5" descr="frog.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002562" y="2995002"/>
            <a:ext cx="2520342" cy="3860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62434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Content Placeholder 2"/>
          <p:cNvSpPr>
            <a:spLocks noGrp="1"/>
          </p:cNvSpPr>
          <p:nvPr>
            <p:ph idx="1"/>
          </p:nvPr>
        </p:nvSpPr>
        <p:spPr>
          <a:xfrm>
            <a:off x="454719" y="3115265"/>
            <a:ext cx="7855697" cy="3461316"/>
          </a:xfrm>
        </p:spPr>
        <p:txBody>
          <a:bodyPr>
            <a:noAutofit/>
          </a:bodyPr>
          <a:lstStyle/>
          <a:p>
            <a:r>
              <a:rPr lang="en-US" sz="2900" i="1" dirty="0">
                <a:latin typeface="Calibri" charset="0"/>
                <a:ea typeface="ＭＳ Ｐゴシック" charset="0"/>
              </a:rPr>
              <a:t>Peer review </a:t>
            </a:r>
            <a:r>
              <a:rPr lang="en-US" sz="2900" dirty="0">
                <a:latin typeface="Calibri" charset="0"/>
                <a:ea typeface="ＭＳ Ｐゴシック" charset="0"/>
              </a:rPr>
              <a:t>option for biodiversity datasets.</a:t>
            </a:r>
          </a:p>
          <a:p>
            <a:r>
              <a:rPr lang="en-US" sz="2900" dirty="0">
                <a:latin typeface="Calibri" charset="0"/>
                <a:ea typeface="ＭＳ Ｐゴシック" charset="0"/>
              </a:rPr>
              <a:t>Authors get scientific </a:t>
            </a:r>
            <a:r>
              <a:rPr lang="en-US" sz="2900" b="1" dirty="0">
                <a:latin typeface="Calibri" charset="0"/>
                <a:ea typeface="ＭＳ Ｐゴシック" charset="0"/>
              </a:rPr>
              <a:t>credit</a:t>
            </a:r>
            <a:r>
              <a:rPr lang="en-US" sz="2900" dirty="0">
                <a:latin typeface="Calibri" charset="0"/>
                <a:ea typeface="ＭＳ Ｐゴシック" charset="0"/>
              </a:rPr>
              <a:t> for data publication.</a:t>
            </a:r>
          </a:p>
          <a:p>
            <a:r>
              <a:rPr lang="en-US" sz="2900" dirty="0">
                <a:latin typeface="Calibri" charset="0"/>
                <a:ea typeface="ＭＳ Ｐゴシック" charset="0"/>
              </a:rPr>
              <a:t>Meeting concerns over </a:t>
            </a:r>
            <a:r>
              <a:rPr lang="en-US" sz="2900" b="1" dirty="0">
                <a:latin typeface="Calibri" charset="0"/>
                <a:ea typeface="ＭＳ Ｐゴシック" charset="0"/>
              </a:rPr>
              <a:t>data quality</a:t>
            </a:r>
            <a:r>
              <a:rPr lang="en-US" sz="2900" dirty="0">
                <a:latin typeface="Calibri" charset="0"/>
                <a:ea typeface="ＭＳ Ｐゴシック" charset="0"/>
              </a:rPr>
              <a:t>.</a:t>
            </a:r>
          </a:p>
          <a:p>
            <a:r>
              <a:rPr lang="en-US" sz="2900" dirty="0">
                <a:latin typeface="Calibri" charset="0"/>
                <a:ea typeface="ＭＳ Ｐゴシック" charset="0"/>
              </a:rPr>
              <a:t>Meeting concerns over </a:t>
            </a:r>
            <a:r>
              <a:rPr lang="en-US" sz="2900" b="1" dirty="0">
                <a:latin typeface="Calibri" charset="0"/>
                <a:ea typeface="ＭＳ Ｐゴシック" charset="0"/>
              </a:rPr>
              <a:t>data citation </a:t>
            </a:r>
            <a:r>
              <a:rPr lang="en-US" sz="2900" dirty="0">
                <a:latin typeface="Calibri" charset="0"/>
                <a:ea typeface="ＭＳ Ｐゴシック" charset="0"/>
              </a:rPr>
              <a:t>mechanism.</a:t>
            </a:r>
          </a:p>
          <a:p>
            <a:endParaRPr lang="en-US" sz="1400" dirty="0">
              <a:latin typeface="Calibri" charset="0"/>
              <a:ea typeface="ＭＳ Ｐゴシック" charset="0"/>
            </a:endParaRPr>
          </a:p>
          <a:p>
            <a:r>
              <a:rPr lang="en-US" sz="1800" dirty="0">
                <a:latin typeface="Calibri" charset="0"/>
                <a:ea typeface="ＭＳ Ｐゴシック" charset="0"/>
                <a:hlinkClick r:id="rId3"/>
              </a:rPr>
              <a:t>http://www.gbif.org/publishingdata/datapapers</a:t>
            </a:r>
            <a:r>
              <a:rPr lang="en-US" sz="1800" dirty="0">
                <a:latin typeface="Calibri" charset="0"/>
                <a:ea typeface="ＭＳ Ｐゴシック" charset="0"/>
              </a:rPr>
              <a:t> </a:t>
            </a:r>
          </a:p>
        </p:txBody>
      </p:sp>
      <p:pic>
        <p:nvPicPr>
          <p:cNvPr id="7" name="Picture 4" descr="PENSOFT Biodiversity Data Journal (BDJ).jpg">
            <a:hlinkClick r:id="rId4"/>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54719" y="476210"/>
            <a:ext cx="9144582" cy="2174099"/>
          </a:xfrm>
          <a:prstGeom prst="rect">
            <a:avLst/>
          </a:prstGeom>
          <a:noFill/>
          <a:ln w="9525">
            <a:solidFill>
              <a:srgbClr val="000000"/>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1141" name="Picture 5" descr="frog.pn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8002562" y="2029156"/>
            <a:ext cx="2520342" cy="3860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Users\Andrew.Hufton\Desktop\SciData website stuff\scidata_logo.jpg">
            <a:hlinkClick r:id="rId7"/>
          </p:cNvPr>
          <p:cNvPicPr/>
          <p:nvPr/>
        </p:nvPicPr>
        <p:blipFill>
          <a:blip r:embed="rId8" cstate="screen">
            <a:extLst>
              <a:ext uri="{28A0092B-C50C-407E-A947-70E740481C1C}">
                <a14:useLocalDpi xmlns:a14="http://schemas.microsoft.com/office/drawing/2010/main"/>
              </a:ext>
            </a:extLst>
          </a:blip>
          <a:srcRect/>
          <a:stretch>
            <a:fillRect/>
          </a:stretch>
        </p:blipFill>
        <p:spPr bwMode="auto">
          <a:xfrm>
            <a:off x="4249877" y="6345429"/>
            <a:ext cx="3822749" cy="340551"/>
          </a:xfrm>
          <a:prstGeom prst="rect">
            <a:avLst/>
          </a:prstGeom>
          <a:noFill/>
          <a:ln>
            <a:noFill/>
          </a:ln>
        </p:spPr>
      </p:pic>
      <p:pic>
        <p:nvPicPr>
          <p:cNvPr id="8" name="Picture 7" descr="\\mpl.root-domain.org\npg\Nature Physical Sciences Admin\ADMIN\Logos\NPG.JPG"/>
          <p:cNvPicPr/>
          <p:nvPr/>
        </p:nvPicPr>
        <p:blipFill>
          <a:blip r:embed="rId9" cstate="screen">
            <a:extLst>
              <a:ext uri="{28A0092B-C50C-407E-A947-70E740481C1C}">
                <a14:useLocalDpi xmlns:a14="http://schemas.microsoft.com/office/drawing/2010/main"/>
              </a:ext>
            </a:extLst>
          </a:blip>
          <a:srcRect/>
          <a:stretch>
            <a:fillRect/>
          </a:stretch>
        </p:blipFill>
        <p:spPr bwMode="auto">
          <a:xfrm>
            <a:off x="5430089" y="6784329"/>
            <a:ext cx="2295088" cy="441166"/>
          </a:xfrm>
          <a:prstGeom prst="rect">
            <a:avLst/>
          </a:prstGeom>
          <a:noFill/>
          <a:ln>
            <a:noFill/>
          </a:ln>
        </p:spPr>
      </p:pic>
    </p:spTree>
    <p:extLst>
      <p:ext uri="{BB962C8B-B14F-4D97-AF65-F5344CB8AC3E}">
        <p14:creationId xmlns:p14="http://schemas.microsoft.com/office/powerpoint/2010/main" val="2292190690"/>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GB" dirty="0" smtClean="0"/>
              <a:t>Slide source: </a:t>
            </a:r>
            <a:r>
              <a:rPr lang="en-US" dirty="0" smtClean="0">
                <a:hlinkClick r:id="rId3"/>
              </a:rPr>
              <a:t>Alberto González-Talavá, 2015</a:t>
            </a:r>
            <a:r>
              <a:rPr lang="en-US" baseline="30000" dirty="0" smtClean="0">
                <a:hlinkClick r:id="rId3"/>
              </a:rPr>
              <a:t> </a:t>
            </a:r>
            <a:endParaRPr lang="en-GB" dirty="0"/>
          </a:p>
        </p:txBody>
      </p:sp>
      <p:sp>
        <p:nvSpPr>
          <p:cNvPr id="6" name="Title 5"/>
          <p:cNvSpPr>
            <a:spLocks noGrp="1"/>
          </p:cNvSpPr>
          <p:nvPr>
            <p:ph type="title"/>
          </p:nvPr>
        </p:nvSpPr>
        <p:spPr/>
        <p:txBody>
          <a:bodyPr/>
          <a:lstStyle/>
          <a:p>
            <a:r>
              <a:rPr lang="en-US" dirty="0" smtClean="0"/>
              <a:t>Rationale for data publishing</a:t>
            </a:r>
            <a:endParaRPr lang="en-US" dirty="0"/>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157231">
            <a:off x="6084604" y="2434807"/>
            <a:ext cx="2622526" cy="3592969"/>
          </a:xfrm>
          <a:prstGeom prst="rect">
            <a:avLst/>
          </a:prstGeom>
          <a:solidFill>
            <a:schemeClr val="bg1"/>
          </a:solidFill>
          <a:ln w="12700">
            <a:solidFill>
              <a:schemeClr val="tx1">
                <a:lumMod val="50000"/>
                <a:lumOff val="50000"/>
              </a:schemeClr>
            </a:solidFill>
            <a:miter lim="800000"/>
            <a:headEnd/>
            <a:tailEnd/>
          </a:ln>
          <a:effectLst>
            <a:outerShdw blurRad="50800" dist="38100" dir="2700000" algn="tl" rotWithShape="0">
              <a:prstClr val="black">
                <a:alpha val="40000"/>
              </a:prstClr>
            </a:outerShdw>
          </a:effectLst>
        </p:spPr>
      </p:pic>
      <p:pic>
        <p:nvPicPr>
          <p:cNvPr id="8" name="Picture 7" descr="frog.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002562" y="307190"/>
            <a:ext cx="2520342" cy="3860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534432" y="3535360"/>
            <a:ext cx="5137179" cy="339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87" tIns="52144" rIns="104287" bIns="52144">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marL="325898" indent="-325898">
              <a:spcAft>
                <a:spcPts val="1200"/>
              </a:spcAft>
              <a:buFont typeface="Arial" panose="020B0604020202020204" pitchFamily="34" charset="0"/>
              <a:buChar char="•"/>
            </a:pPr>
            <a:r>
              <a:rPr lang="en-US" altLang="en-US" sz="2300" dirty="0">
                <a:cs typeface="Arial" charset="0"/>
              </a:rPr>
              <a:t>Promote and publicize the existence of the data</a:t>
            </a:r>
          </a:p>
          <a:p>
            <a:pPr marL="325898" indent="-325898">
              <a:spcAft>
                <a:spcPts val="1200"/>
              </a:spcAft>
              <a:buFont typeface="Arial" panose="020B0604020202020204" pitchFamily="34" charset="0"/>
              <a:buChar char="•"/>
            </a:pPr>
            <a:r>
              <a:rPr lang="en-US" altLang="en-US" sz="2300" dirty="0">
                <a:cs typeface="Arial" charset="0"/>
              </a:rPr>
              <a:t>Provide scholarly credit to data publishers through citable journal publications</a:t>
            </a:r>
          </a:p>
          <a:p>
            <a:pPr marL="325898" indent="-325898">
              <a:spcAft>
                <a:spcPts val="1200"/>
              </a:spcAft>
              <a:buFont typeface="Arial" panose="020B0604020202020204" pitchFamily="34" charset="0"/>
              <a:buChar char="•"/>
            </a:pPr>
            <a:r>
              <a:rPr lang="en-US" altLang="en-US" sz="2300" dirty="0">
                <a:cs typeface="Arial" charset="0"/>
              </a:rPr>
              <a:t>Describe the data in a structured human-readable form</a:t>
            </a:r>
          </a:p>
          <a:p>
            <a:pPr algn="r" eaLnBrk="1" hangingPunct="1"/>
            <a:endParaRPr lang="en-US" altLang="en-US" sz="2300" dirty="0">
              <a:cs typeface="Arial" charset="0"/>
            </a:endParaRPr>
          </a:p>
        </p:txBody>
      </p:sp>
      <p:sp>
        <p:nvSpPr>
          <p:cNvPr id="10" name="Rectangle 9"/>
          <p:cNvSpPr/>
          <p:nvPr/>
        </p:nvSpPr>
        <p:spPr>
          <a:xfrm>
            <a:off x="666279" y="1586135"/>
            <a:ext cx="4840055" cy="1397968"/>
          </a:xfrm>
          <a:prstGeom prst="rect">
            <a:avLst/>
          </a:prstGeom>
        </p:spPr>
        <p:txBody>
          <a:bodyPr wrap="square" lIns="104287" tIns="52144" rIns="104287" bIns="52144">
            <a:spAutoFit/>
          </a:bodyPr>
          <a:lstStyle/>
          <a:p>
            <a:r>
              <a:rPr lang="en-US" b="1" dirty="0"/>
              <a:t>Data </a:t>
            </a:r>
            <a:r>
              <a:rPr lang="en-US" b="1" dirty="0" smtClean="0"/>
              <a:t>Paper</a:t>
            </a:r>
            <a:br>
              <a:rPr lang="en-US" b="1" dirty="0" smtClean="0"/>
            </a:br>
            <a:r>
              <a:rPr lang="en-US" dirty="0" smtClean="0"/>
              <a:t>A scholarly </a:t>
            </a:r>
            <a:r>
              <a:rPr lang="en-US" dirty="0"/>
              <a:t>publication of searchable metadata document describing a dataset, or a group of </a:t>
            </a:r>
            <a:r>
              <a:rPr lang="en-US" dirty="0" smtClean="0"/>
              <a:t>datasets.</a:t>
            </a:r>
            <a:endParaRPr lang="en-US" dirty="0"/>
          </a:p>
        </p:txBody>
      </p:sp>
    </p:spTree>
    <p:extLst>
      <p:ext uri="{BB962C8B-B14F-4D97-AF65-F5344CB8AC3E}">
        <p14:creationId xmlns:p14="http://schemas.microsoft.com/office/powerpoint/2010/main" val="70811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790079" y="2697155"/>
            <a:ext cx="6459674" cy="982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da-DK" sz="5700" b="1" dirty="0" smtClean="0">
                <a:latin typeface="Trebuchet MS" charset="0"/>
              </a:rPr>
              <a:t>Data citation</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3606395880"/>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Rationale for Data Publishing: citation &amp; usage</a:t>
            </a:r>
            <a:endParaRPr lang="en-US" dirty="0"/>
          </a:p>
        </p:txBody>
      </p:sp>
      <p:sp>
        <p:nvSpPr>
          <p:cNvPr id="4" name="Text Placeholder 3"/>
          <p:cNvSpPr>
            <a:spLocks noGrp="1"/>
          </p:cNvSpPr>
          <p:nvPr>
            <p:ph type="body" sz="quarter" idx="10"/>
          </p:nvPr>
        </p:nvSpPr>
        <p:spPr/>
        <p:txBody>
          <a:bodyPr/>
          <a:lstStyle/>
          <a:p>
            <a:r>
              <a:rPr lang="en-GB" dirty="0"/>
              <a:t>Slide source: </a:t>
            </a:r>
            <a:r>
              <a:rPr lang="en-US" dirty="0">
                <a:hlinkClick r:id="rId3"/>
              </a:rPr>
              <a:t>Alberto González-</a:t>
            </a:r>
            <a:r>
              <a:rPr lang="en-US" dirty="0" smtClean="0">
                <a:hlinkClick r:id="rId3"/>
              </a:rPr>
              <a:t>Talaván, 2015</a:t>
            </a:r>
            <a:r>
              <a:rPr lang="en-US" baseline="30000" dirty="0" smtClean="0">
                <a:hlinkClick r:id="rId3"/>
              </a:rPr>
              <a:t> </a:t>
            </a:r>
            <a:endParaRPr lang="en-GB" dirty="0"/>
          </a:p>
        </p:txBody>
      </p:sp>
      <p:sp>
        <p:nvSpPr>
          <p:cNvPr id="7" name="TextBox 4"/>
          <p:cNvSpPr txBox="1">
            <a:spLocks noChangeArrowheads="1"/>
          </p:cNvSpPr>
          <p:nvPr/>
        </p:nvSpPr>
        <p:spPr bwMode="auto">
          <a:xfrm>
            <a:off x="475580" y="4671992"/>
            <a:ext cx="9769415" cy="17057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lIns="104287" tIns="52144" rIns="104287" bIns="52144">
            <a:spAutoFit/>
          </a:bodyPr>
          <a:lstStyle/>
          <a:p>
            <a:pPr>
              <a:defRPr/>
            </a:pPr>
            <a:r>
              <a:rPr lang="en-US" sz="2700" i="1" dirty="0">
                <a:solidFill>
                  <a:schemeClr val="tx1">
                    <a:lumMod val="65000"/>
                    <a:lumOff val="35000"/>
                  </a:schemeClr>
                </a:solidFill>
                <a:latin typeface="Trebuchet MS" pitchFamily="34" charset="0"/>
                <a:cs typeface="Arial" pitchFamily="34" charset="0"/>
              </a:rPr>
              <a:t>“</a:t>
            </a:r>
            <a:r>
              <a:rPr lang="en-US" sz="2700" i="1" dirty="0">
                <a:solidFill>
                  <a:schemeClr val="tx1">
                    <a:lumMod val="65000"/>
                    <a:lumOff val="35000"/>
                  </a:schemeClr>
                </a:solidFill>
                <a:latin typeface="Trebuchet MS" pitchFamily="34" charset="0"/>
              </a:rPr>
              <a:t>We believe that the </a:t>
            </a:r>
            <a:r>
              <a:rPr lang="en-US" sz="2700" b="1" i="1" dirty="0">
                <a:solidFill>
                  <a:schemeClr val="tx1">
                    <a:lumMod val="65000"/>
                    <a:lumOff val="35000"/>
                  </a:schemeClr>
                </a:solidFill>
                <a:latin typeface="Trebuchet MS" pitchFamily="34" charset="0"/>
              </a:rPr>
              <a:t>lack of </a:t>
            </a:r>
            <a:r>
              <a:rPr lang="en-US" sz="2700" i="1" dirty="0">
                <a:solidFill>
                  <a:schemeClr val="tx1">
                    <a:lumMod val="65000"/>
                    <a:lumOff val="35000"/>
                  </a:schemeClr>
                </a:solidFill>
                <a:latin typeface="Trebuchet MS" pitchFamily="34" charset="0"/>
              </a:rPr>
              <a:t>incentive similar to the </a:t>
            </a:r>
            <a:r>
              <a:rPr lang="en-US" sz="2700" b="1" i="1" dirty="0">
                <a:solidFill>
                  <a:schemeClr val="tx1">
                    <a:lumMod val="65000"/>
                    <a:lumOff val="35000"/>
                  </a:schemeClr>
                </a:solidFill>
                <a:latin typeface="Trebuchet MS" pitchFamily="34" charset="0"/>
              </a:rPr>
              <a:t>impact factor </a:t>
            </a:r>
            <a:r>
              <a:rPr lang="en-US" sz="2700" i="1" dirty="0">
                <a:solidFill>
                  <a:schemeClr val="tx1">
                    <a:lumMod val="65000"/>
                    <a:lumOff val="35000"/>
                  </a:schemeClr>
                </a:solidFill>
                <a:latin typeface="Trebuchet MS" pitchFamily="34" charset="0"/>
              </a:rPr>
              <a:t>for scholarly publication remains a major impediment to the provision of free and open access to biodiversity data”</a:t>
            </a:r>
            <a:endParaRPr lang="en-US" sz="2700" b="1" dirty="0">
              <a:solidFill>
                <a:schemeClr val="accent6"/>
              </a:solidFill>
            </a:endParaRPr>
          </a:p>
          <a:p>
            <a:pPr algn="r">
              <a:defRPr/>
            </a:pPr>
            <a:r>
              <a:rPr lang="en-US" sz="2300" dirty="0">
                <a:solidFill>
                  <a:schemeClr val="tx1">
                    <a:lumMod val="65000"/>
                    <a:lumOff val="35000"/>
                  </a:schemeClr>
                </a:solidFill>
                <a:latin typeface="Trebuchet MS" pitchFamily="34" charset="0"/>
              </a:rPr>
              <a:t>GBIF Data Publishing Framework Task Group</a:t>
            </a:r>
          </a:p>
        </p:txBody>
      </p:sp>
      <p:sp>
        <p:nvSpPr>
          <p:cNvPr id="8" name="TextBox 4"/>
          <p:cNvSpPr txBox="1">
            <a:spLocks noChangeArrowheads="1"/>
          </p:cNvSpPr>
          <p:nvPr/>
        </p:nvSpPr>
        <p:spPr bwMode="auto">
          <a:xfrm>
            <a:off x="467228" y="2139519"/>
            <a:ext cx="9770264" cy="212124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104287" tIns="52144" rIns="104287" bIns="52144">
            <a:spAutoFit/>
          </a:bodyPr>
          <a:lstStyle/>
          <a:p>
            <a:pPr>
              <a:defRPr/>
            </a:pPr>
            <a:r>
              <a:rPr lang="en-US" sz="2700" i="1" dirty="0">
                <a:solidFill>
                  <a:schemeClr val="tx1">
                    <a:lumMod val="65000"/>
                    <a:lumOff val="35000"/>
                  </a:schemeClr>
                </a:solidFill>
                <a:latin typeface="Trebuchet MS" pitchFamily="34" charset="0"/>
                <a:cs typeface="Arial" pitchFamily="34" charset="0"/>
              </a:rPr>
              <a:t>“</a:t>
            </a:r>
            <a:r>
              <a:rPr lang="en-US" sz="2700" b="1" i="1" dirty="0">
                <a:solidFill>
                  <a:schemeClr val="tx1">
                    <a:lumMod val="65000"/>
                    <a:lumOff val="35000"/>
                  </a:schemeClr>
                </a:solidFill>
                <a:latin typeface="Trebuchet MS" pitchFamily="34" charset="0"/>
              </a:rPr>
              <a:t>Data citation standards </a:t>
            </a:r>
            <a:r>
              <a:rPr lang="en-US" sz="2700" i="1" dirty="0">
                <a:solidFill>
                  <a:schemeClr val="tx1">
                    <a:lumMod val="65000"/>
                    <a:lumOff val="35000"/>
                  </a:schemeClr>
                </a:solidFill>
                <a:latin typeface="Trebuchet MS" pitchFamily="34" charset="0"/>
              </a:rPr>
              <a:t>can form the basis for increased incentives, recognition, and rewards for scientific data activities. Unfortunately, such standards and good practices are lacking” </a:t>
            </a:r>
          </a:p>
          <a:p>
            <a:pPr algn="r">
              <a:defRPr/>
            </a:pPr>
            <a:r>
              <a:rPr lang="en-US" sz="2300" dirty="0">
                <a:solidFill>
                  <a:schemeClr val="tx1">
                    <a:lumMod val="65000"/>
                    <a:lumOff val="35000"/>
                  </a:schemeClr>
                </a:solidFill>
                <a:latin typeface="Trebuchet MS" pitchFamily="34" charset="0"/>
              </a:rPr>
              <a:t>CODATA Data Citation Task Group</a:t>
            </a:r>
            <a:endParaRPr lang="en-US" dirty="0">
              <a:solidFill>
                <a:schemeClr val="tx1">
                  <a:lumMod val="65000"/>
                  <a:lumOff val="35000"/>
                </a:schemeClr>
              </a:solidFill>
              <a:latin typeface="Trebuchet MS" pitchFamily="34" charset="0"/>
            </a:endParaRPr>
          </a:p>
        </p:txBody>
      </p:sp>
    </p:spTree>
    <p:extLst>
      <p:ext uri="{BB962C8B-B14F-4D97-AF65-F5344CB8AC3E}">
        <p14:creationId xmlns:p14="http://schemas.microsoft.com/office/powerpoint/2010/main" val="209006774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188" y="1174542"/>
            <a:ext cx="7742567" cy="5633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79" name="Title 2"/>
          <p:cNvSpPr>
            <a:spLocks noGrp="1"/>
          </p:cNvSpPr>
          <p:nvPr>
            <p:ph type="title"/>
          </p:nvPr>
        </p:nvSpPr>
        <p:spPr>
          <a:xfrm>
            <a:off x="1656123" y="157110"/>
            <a:ext cx="8759162" cy="873579"/>
          </a:xfrm>
        </p:spPr>
        <p:txBody>
          <a:bodyPr>
            <a:normAutofit/>
          </a:bodyPr>
          <a:lstStyle/>
          <a:p>
            <a:pPr eaLnBrk="1" hangingPunct="1"/>
            <a:r>
              <a:rPr lang="en-GB" altLang="en-US" sz="4600" dirty="0">
                <a:latin typeface="Century Gothic" pitchFamily="34" charset="0"/>
              </a:rPr>
              <a:t>A reproducibility crisis</a:t>
            </a:r>
          </a:p>
        </p:txBody>
      </p:sp>
      <p:sp>
        <p:nvSpPr>
          <p:cNvPr id="9" name="Ellipse 8"/>
          <p:cNvSpPr/>
          <p:nvPr/>
        </p:nvSpPr>
        <p:spPr>
          <a:xfrm>
            <a:off x="617077" y="5410858"/>
            <a:ext cx="8804353" cy="1694493"/>
          </a:xfrm>
          <a:prstGeom prst="ellipse">
            <a:avLst/>
          </a:prstGeom>
          <a:solidFill>
            <a:schemeClr val="bg1">
              <a:alpha val="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04287" tIns="52144" rIns="104287" bIns="52144" rtlCol="0" anchor="ctr"/>
          <a:lstStyle/>
          <a:p>
            <a:pPr algn="ctr"/>
            <a:endParaRPr lang="en-GB"/>
          </a:p>
        </p:txBody>
      </p:sp>
      <p:sp>
        <p:nvSpPr>
          <p:cNvPr id="6" name="Text Placeholder 2"/>
          <p:cNvSpPr txBox="1">
            <a:spLocks/>
          </p:cNvSpPr>
          <p:nvPr/>
        </p:nvSpPr>
        <p:spPr>
          <a:xfrm>
            <a:off x="617077" y="7065676"/>
            <a:ext cx="8263994" cy="422495"/>
          </a:xfrm>
          <a:prstGeom prst="rect">
            <a:avLst/>
          </a:prstGeom>
        </p:spPr>
        <p:txBody>
          <a:bodyPr lIns="104287" tIns="52144" rIns="104287" bIns="52144"/>
          <a:ls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a:lstStyle>
          <a:p>
            <a:r>
              <a:rPr lang="en-GB" sz="1200" dirty="0" smtClean="0"/>
              <a:t>Slide source: </a:t>
            </a:r>
            <a:r>
              <a:rPr lang="en-GB" sz="1200" dirty="0" smtClean="0">
                <a:hlinkClick r:id="rId4"/>
              </a:rPr>
              <a:t>OpenAIRE &amp; EUDAT, CC-BY-4.0, 2013</a:t>
            </a:r>
            <a:endParaRPr lang="en-GB" sz="1200" dirty="0"/>
          </a:p>
        </p:txBody>
      </p:sp>
    </p:spTree>
    <p:extLst>
      <p:ext uri="{BB962C8B-B14F-4D97-AF65-F5344CB8AC3E}">
        <p14:creationId xmlns:p14="http://schemas.microsoft.com/office/powerpoint/2010/main" val="20221557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1847" y="1749669"/>
            <a:ext cx="3830716" cy="5813181"/>
          </a:xfrm>
          <a:prstGeom prst="rect">
            <a:avLst/>
          </a:prstGeom>
        </p:spPr>
      </p:pic>
      <p:sp>
        <p:nvSpPr>
          <p:cNvPr id="11266" name="Title 1"/>
          <p:cNvSpPr>
            <a:spLocks noGrp="1"/>
          </p:cNvSpPr>
          <p:nvPr>
            <p:ph type="title"/>
          </p:nvPr>
        </p:nvSpPr>
        <p:spPr>
          <a:xfrm>
            <a:off x="545565" y="274345"/>
            <a:ext cx="7401378" cy="969461"/>
          </a:xfrm>
        </p:spPr>
        <p:txBody>
          <a:bodyPr>
            <a:noAutofit/>
          </a:bodyPr>
          <a:lstStyle/>
          <a:p>
            <a:r>
              <a:rPr lang="en-GB" sz="4600" b="0" dirty="0"/>
              <a:t>Why manage data?</a:t>
            </a:r>
          </a:p>
        </p:txBody>
      </p:sp>
      <p:sp>
        <p:nvSpPr>
          <p:cNvPr id="11267" name="Content Placeholder 2"/>
          <p:cNvSpPr>
            <a:spLocks noGrp="1"/>
          </p:cNvSpPr>
          <p:nvPr>
            <p:ph idx="1"/>
          </p:nvPr>
        </p:nvSpPr>
        <p:spPr>
          <a:xfrm>
            <a:off x="545565" y="2929747"/>
            <a:ext cx="6892869" cy="4135929"/>
          </a:xfrm>
        </p:spPr>
        <p:txBody>
          <a:bodyPr>
            <a:noAutofit/>
          </a:bodyPr>
          <a:lstStyle/>
          <a:p>
            <a:r>
              <a:rPr lang="en-GB" sz="2800" dirty="0" smtClean="0"/>
              <a:t>Make your research easier</a:t>
            </a:r>
          </a:p>
          <a:p>
            <a:pPr lvl="1">
              <a:buFont typeface="Arial" pitchFamily="34" charset="0"/>
              <a:buNone/>
            </a:pPr>
            <a:endParaRPr lang="en-GB" sz="500" dirty="0"/>
          </a:p>
          <a:p>
            <a:r>
              <a:rPr lang="en-GB" sz="2800" dirty="0" smtClean="0"/>
              <a:t>Stop yourself drowning in irrelevant stuff</a:t>
            </a:r>
            <a:endParaRPr lang="en-GB" sz="500" dirty="0"/>
          </a:p>
          <a:p>
            <a:r>
              <a:rPr lang="en-GB" sz="2800" dirty="0" smtClean="0"/>
              <a:t>Save data for later</a:t>
            </a:r>
            <a:endParaRPr lang="en-GB" sz="500" dirty="0"/>
          </a:p>
          <a:p>
            <a:r>
              <a:rPr lang="en-GB" sz="2800" dirty="0" smtClean="0"/>
              <a:t>Avoid accusations of fraud or bad science</a:t>
            </a:r>
          </a:p>
          <a:p>
            <a:endParaRPr lang="en-GB" sz="500" dirty="0"/>
          </a:p>
          <a:p>
            <a:r>
              <a:rPr lang="en-GB" sz="2800" dirty="0" smtClean="0"/>
              <a:t>Share your data for re-use</a:t>
            </a:r>
          </a:p>
          <a:p>
            <a:endParaRPr lang="en-GB" sz="500" dirty="0"/>
          </a:p>
          <a:p>
            <a:r>
              <a:rPr lang="en-GB" sz="2800" dirty="0" smtClean="0"/>
              <a:t>Get credit for it</a:t>
            </a:r>
          </a:p>
          <a:p>
            <a:r>
              <a:rPr lang="en-GB" sz="2800" dirty="0" smtClean="0"/>
              <a:t>Meet funder/institution requirements</a:t>
            </a:r>
            <a:endParaRPr lang="en-GB" sz="2400" dirty="0"/>
          </a:p>
        </p:txBody>
      </p:sp>
      <p:sp>
        <p:nvSpPr>
          <p:cNvPr id="8" name="Content Placeholder 2"/>
          <p:cNvSpPr txBox="1">
            <a:spLocks/>
          </p:cNvSpPr>
          <p:nvPr/>
        </p:nvSpPr>
        <p:spPr>
          <a:xfrm>
            <a:off x="545565" y="1128231"/>
            <a:ext cx="9497089" cy="1671971"/>
          </a:xfrm>
          <a:prstGeom prst="rect">
            <a:avLst/>
          </a:prstGeom>
        </p:spPr>
        <p:txBody>
          <a:bodyPr vert="horz" lIns="104287" tIns="52144" rIns="104287" bIns="52144"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i="1" dirty="0" smtClean="0">
                <a:latin typeface="Century Gothic" pitchFamily="34" charset="0"/>
              </a:rPr>
              <a:t>Because well-managed data opens up opportunities for re-use, sharing and makes for better science!</a:t>
            </a:r>
            <a:endParaRPr lang="en-GB" i="1" dirty="0">
              <a:latin typeface="Century Gothic" pitchFamily="34" charset="0"/>
            </a:endParaRPr>
          </a:p>
        </p:txBody>
      </p:sp>
      <p:sp>
        <p:nvSpPr>
          <p:cNvPr id="10" name="Text Placeholder 2"/>
          <p:cNvSpPr txBox="1">
            <a:spLocks/>
          </p:cNvSpPr>
          <p:nvPr/>
        </p:nvSpPr>
        <p:spPr>
          <a:xfrm>
            <a:off x="545565" y="7065676"/>
            <a:ext cx="8335505" cy="422495"/>
          </a:xfrm>
          <a:prstGeom prst="rect">
            <a:avLst/>
          </a:prstGeom>
        </p:spPr>
        <p:txBody>
          <a:bodyPr lIns="104287" tIns="52144" rIns="104287" bIns="52144"/>
          <a:ls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a:lstStyle>
          <a:p>
            <a:r>
              <a:rPr lang="en-GB" sz="1200" dirty="0" smtClean="0"/>
              <a:t>Slide source: </a:t>
            </a:r>
            <a:r>
              <a:rPr lang="en-GB" sz="1200" dirty="0" smtClean="0">
                <a:hlinkClick r:id="rId4"/>
              </a:rPr>
              <a:t>OpenAIRE &amp; EUDAT, CC-BY-4.0, 2013</a:t>
            </a:r>
            <a:endParaRPr lang="en-GB" sz="1200" dirty="0"/>
          </a:p>
        </p:txBody>
      </p:sp>
    </p:spTree>
    <p:extLst>
      <p:ext uri="{BB962C8B-B14F-4D97-AF65-F5344CB8AC3E}">
        <p14:creationId xmlns:p14="http://schemas.microsoft.com/office/powerpoint/2010/main" val="3232115112"/>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4433" y="615490"/>
            <a:ext cx="9607682" cy="873579"/>
          </a:xfrm>
        </p:spPr>
        <p:txBody>
          <a:bodyPr>
            <a:noAutofit/>
          </a:bodyPr>
          <a:lstStyle/>
          <a:p>
            <a:r>
              <a:rPr lang="en-GB" sz="3600" dirty="0">
                <a:latin typeface="Century Gothic" pitchFamily="34" charset="0"/>
              </a:rPr>
              <a:t>H2020 - Open Data by Default from 2017</a:t>
            </a:r>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433" y="1836502"/>
            <a:ext cx="8863443" cy="404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Placeholder 2"/>
          <p:cNvSpPr txBox="1">
            <a:spLocks/>
          </p:cNvSpPr>
          <p:nvPr/>
        </p:nvSpPr>
        <p:spPr>
          <a:xfrm>
            <a:off x="534433" y="7065676"/>
            <a:ext cx="8346638" cy="422495"/>
          </a:xfrm>
          <a:prstGeom prst="rect">
            <a:avLst/>
          </a:prstGeom>
        </p:spPr>
        <p:txBody>
          <a:bodyPr lIns="104287" tIns="52144" rIns="104287" bIns="52144"/>
          <a:ls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a:lstStyle>
          <a:p>
            <a:r>
              <a:rPr lang="en-GB" sz="1200" dirty="0" smtClean="0"/>
              <a:t>Slide source: </a:t>
            </a:r>
            <a:r>
              <a:rPr lang="en-GB" sz="1200" dirty="0" smtClean="0">
                <a:hlinkClick r:id="rId4"/>
              </a:rPr>
              <a:t>OpenAIRE &amp; EUDAT, CC-BY-4.0, 2013</a:t>
            </a:r>
            <a:endParaRPr lang="en-GB" sz="1200" dirty="0"/>
          </a:p>
        </p:txBody>
      </p:sp>
      <p:pic>
        <p:nvPicPr>
          <p:cNvPr id="5" name="Picture 4" descr="Screen Shot 2016-06-28 at 14.55.47 .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7281" y="5226719"/>
            <a:ext cx="6095459" cy="762000"/>
          </a:xfrm>
          <a:prstGeom prst="rect">
            <a:avLst/>
          </a:prstGeom>
        </p:spPr>
      </p:pic>
      <p:pic>
        <p:nvPicPr>
          <p:cNvPr id="7" name="Picture 6" descr="Screen Shot 2016-06-28 at 14.55.47 .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24566" y="1699901"/>
            <a:ext cx="2673309" cy="898601"/>
          </a:xfrm>
          <a:prstGeom prst="rect">
            <a:avLst/>
          </a:prstGeom>
        </p:spPr>
      </p:pic>
    </p:spTree>
    <p:extLst>
      <p:ext uri="{BB962C8B-B14F-4D97-AF65-F5344CB8AC3E}">
        <p14:creationId xmlns:p14="http://schemas.microsoft.com/office/powerpoint/2010/main" val="322559216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39196" y="297343"/>
            <a:ext cx="9761672" cy="773067"/>
          </a:xfrm>
        </p:spPr>
        <p:txBody>
          <a:bodyPr>
            <a:normAutofit/>
          </a:bodyPr>
          <a:lstStyle/>
          <a:p>
            <a:r>
              <a:rPr lang="en-US" sz="3600" b="0" dirty="0">
                <a:ea typeface="ＭＳ Ｐゴシック" pitchFamily="34" charset="-128"/>
              </a:rPr>
              <a:t>Concerns about data sharing</a:t>
            </a:r>
          </a:p>
        </p:txBody>
      </p:sp>
      <p:sp>
        <p:nvSpPr>
          <p:cNvPr id="13315" name="Content Placeholder 2"/>
          <p:cNvSpPr>
            <a:spLocks noGrp="1"/>
          </p:cNvSpPr>
          <p:nvPr>
            <p:ph idx="1"/>
          </p:nvPr>
        </p:nvSpPr>
        <p:spPr>
          <a:xfrm>
            <a:off x="612370" y="900992"/>
            <a:ext cx="9343344" cy="5224466"/>
          </a:xfrm>
        </p:spPr>
        <p:txBody>
          <a:bodyPr>
            <a:noAutofit/>
          </a:bodyPr>
          <a:lstStyle/>
          <a:p>
            <a:pPr>
              <a:buClr>
                <a:srgbClr val="177F8A"/>
              </a:buClr>
              <a:buSzPct val="100000"/>
              <a:buNone/>
            </a:pPr>
            <a:endParaRPr lang="en-US" sz="2700" dirty="0">
              <a:ea typeface="ＭＳ Ｐゴシック" pitchFamily="34" charset="-128"/>
            </a:endParaRPr>
          </a:p>
          <a:p>
            <a:pPr>
              <a:buFont typeface="Arial" pitchFamily="34" charset="0"/>
              <a:buChar char="•"/>
            </a:pPr>
            <a:endParaRPr lang="en-US" sz="2700" dirty="0">
              <a:ea typeface="ＭＳ Ｐゴシック" pitchFamily="34" charset="-128"/>
            </a:endParaRPr>
          </a:p>
        </p:txBody>
      </p:sp>
      <p:graphicFrame>
        <p:nvGraphicFramePr>
          <p:cNvPr id="14" name="Table 13"/>
          <p:cNvGraphicFramePr>
            <a:graphicFrameLocks noGrp="1"/>
          </p:cNvGraphicFramePr>
          <p:nvPr>
            <p:extLst>
              <p:ext uri="{D42A27DB-BD31-4B8C-83A1-F6EECF244321}">
                <p14:modId xmlns:p14="http://schemas.microsoft.com/office/powerpoint/2010/main" val="2285336138"/>
              </p:ext>
            </p:extLst>
          </p:nvPr>
        </p:nvGraphicFramePr>
        <p:xfrm>
          <a:off x="759690" y="1318901"/>
          <a:ext cx="8950813" cy="5092670"/>
        </p:xfrm>
        <a:graphic>
          <a:graphicData uri="http://schemas.openxmlformats.org/drawingml/2006/table">
            <a:tbl>
              <a:tblPr/>
              <a:tblGrid>
                <a:gridCol w="4476348"/>
                <a:gridCol w="4474465"/>
              </a:tblGrid>
              <a:tr h="614482">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FFFFFF"/>
                          </a:solidFill>
                          <a:effectLst/>
                          <a:latin typeface="Century Gothic" panose="020B0502020202020204" pitchFamily="34" charset="0"/>
                          <a:cs typeface="Arial" charset="0"/>
                        </a:rPr>
                        <a:t>Concern</a:t>
                      </a:r>
                    </a:p>
                  </a:txBody>
                  <a:tcPr marL="106882" marR="106882" marT="50423" marB="504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smtClean="0">
                          <a:ln>
                            <a:noFill/>
                          </a:ln>
                          <a:solidFill>
                            <a:srgbClr val="FFFFFF"/>
                          </a:solidFill>
                          <a:effectLst/>
                          <a:latin typeface="Century Gothic" panose="020B0502020202020204" pitchFamily="34" charset="0"/>
                          <a:cs typeface="Arial" charset="0"/>
                        </a:rPr>
                        <a:t>Solution</a:t>
                      </a:r>
                    </a:p>
                  </a:txBody>
                  <a:tcPr marL="106882" marR="106882" marT="50423" marB="504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29548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entury Gothic" panose="020B0502020202020204" pitchFamily="34" charset="0"/>
                          <a:cs typeface="Arial" charset="0"/>
                        </a:rPr>
                        <a:t>inappropriate use due to misunderstanding of research purpose or parameters</a:t>
                      </a:r>
                    </a:p>
                  </a:txBody>
                  <a:tcPr marL="106882" marR="106882" marT="50423" marB="5042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entury Gothic" panose="020B0502020202020204" pitchFamily="34" charset="0"/>
                        <a:cs typeface="Arial" charset="0"/>
                      </a:endParaRPr>
                    </a:p>
                  </a:txBody>
                  <a:tcPr marL="106882" marR="106882" marT="50423" marB="504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0609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entury Gothic" panose="020B0502020202020204" pitchFamily="34" charset="0"/>
                          <a:cs typeface="Arial" charset="0"/>
                        </a:rPr>
                        <a:t>security and confidentiality of sensitive data</a:t>
                      </a:r>
                    </a:p>
                  </a:txBody>
                  <a:tcPr marL="106882" marR="106882" marT="50423" marB="5042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entury Gothic" panose="020B0502020202020204" pitchFamily="34" charset="0"/>
                        <a:cs typeface="Arial" charset="0"/>
                      </a:endParaRPr>
                    </a:p>
                  </a:txBody>
                  <a:tcPr marL="106882" marR="106882" marT="50423" marB="504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0609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entury Gothic" panose="020B0502020202020204" pitchFamily="34" charset="0"/>
                          <a:cs typeface="Arial" charset="0"/>
                        </a:rPr>
                        <a:t>lack of acknowledgement / credit</a:t>
                      </a:r>
                    </a:p>
                  </a:txBody>
                  <a:tcPr marL="106882" marR="106882" marT="50423" marB="5042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entury Gothic" panose="020B0502020202020204" pitchFamily="34" charset="0"/>
                        <a:cs typeface="Arial" charset="0"/>
                      </a:endParaRPr>
                    </a:p>
                  </a:txBody>
                  <a:tcPr marL="106882" marR="106882" marT="50423" marB="504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06090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entury Gothic" panose="020B0502020202020204" pitchFamily="34" charset="0"/>
                          <a:cs typeface="Arial" charset="0"/>
                        </a:rPr>
                        <a:t>loss of advantage when competing for research funding</a:t>
                      </a:r>
                    </a:p>
                  </a:txBody>
                  <a:tcPr marL="106882" marR="106882" marT="50423" marB="5042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Century Gothic" panose="020B0502020202020204" pitchFamily="34" charset="0"/>
                        <a:cs typeface="Arial" charset="0"/>
                      </a:endParaRPr>
                    </a:p>
                  </a:txBody>
                  <a:tcPr marL="106882" marR="106882" marT="50423" marB="504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grpSp>
        <p:nvGrpSpPr>
          <p:cNvPr id="18" name="Group 17"/>
          <p:cNvGrpSpPr/>
          <p:nvPr/>
        </p:nvGrpSpPr>
        <p:grpSpPr>
          <a:xfrm>
            <a:off x="5425265" y="1796017"/>
            <a:ext cx="4130713" cy="4917603"/>
            <a:chOff x="4716463" y="1833563"/>
            <a:chExt cx="3533775" cy="4459287"/>
          </a:xfrm>
        </p:grpSpPr>
        <p:grpSp>
          <p:nvGrpSpPr>
            <p:cNvPr id="2" name="Group 5"/>
            <p:cNvGrpSpPr>
              <a:grpSpLocks/>
            </p:cNvGrpSpPr>
            <p:nvPr/>
          </p:nvGrpSpPr>
          <p:grpSpPr bwMode="auto">
            <a:xfrm>
              <a:off x="4724400" y="1833563"/>
              <a:ext cx="3525838" cy="1447800"/>
              <a:chOff x="4724400" y="1896438"/>
              <a:chExt cx="3525520" cy="1448011"/>
            </a:xfrm>
          </p:grpSpPr>
          <p:sp>
            <p:nvSpPr>
              <p:cNvPr id="16" name="Rectangle 15"/>
              <p:cNvSpPr>
                <a:spLocks noChangeArrowheads="1"/>
              </p:cNvSpPr>
              <p:nvPr/>
            </p:nvSpPr>
            <p:spPr bwMode="auto">
              <a:xfrm>
                <a:off x="4724400" y="2123483"/>
                <a:ext cx="3525520" cy="833559"/>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8"/>
                  </a:srgbClr>
                </a:outerShdw>
              </a:effectLst>
            </p:spPr>
            <p:txBody>
              <a:bodyPr anchor="ctr"/>
              <a:lstStyle/>
              <a:p>
                <a:pPr>
                  <a:defRPr/>
                </a:pPr>
                <a:r>
                  <a:rPr lang="en-US" sz="2700" dirty="0">
                    <a:solidFill>
                      <a:schemeClr val="lt1"/>
                    </a:solidFill>
                  </a:rPr>
                  <a:t>			</a:t>
                </a:r>
                <a:r>
                  <a:rPr lang="en-US" sz="3200" dirty="0">
                    <a:solidFill>
                      <a:schemeClr val="lt1"/>
                    </a:solidFill>
                  </a:rPr>
                  <a:t>metadata</a:t>
                </a:r>
              </a:p>
            </p:txBody>
          </p:sp>
          <p:pic>
            <p:nvPicPr>
              <p:cNvPr id="17" name="Picture 2" descr="C:\Users\Lynda\AppData\Local\Microsoft\Windows\Temporary Internet Files\Content.IE5\KUFF5RNR\MC90044131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4899" y="1896438"/>
                <a:ext cx="1448011" cy="144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9"/>
            <p:cNvGrpSpPr>
              <a:grpSpLocks/>
            </p:cNvGrpSpPr>
            <p:nvPr/>
          </p:nvGrpSpPr>
          <p:grpSpPr bwMode="auto">
            <a:xfrm>
              <a:off x="4716463" y="2917825"/>
              <a:ext cx="3525837" cy="1447800"/>
              <a:chOff x="4724400" y="1896438"/>
              <a:chExt cx="3525520" cy="1448011"/>
            </a:xfrm>
          </p:grpSpPr>
          <p:sp>
            <p:nvSpPr>
              <p:cNvPr id="19" name="Rectangle 18"/>
              <p:cNvSpPr>
                <a:spLocks noChangeArrowheads="1"/>
              </p:cNvSpPr>
              <p:nvPr/>
            </p:nvSpPr>
            <p:spPr bwMode="auto">
              <a:xfrm>
                <a:off x="4724400" y="2123484"/>
                <a:ext cx="3525520" cy="833558"/>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8"/>
                  </a:srgbClr>
                </a:outerShdw>
              </a:effectLst>
            </p:spPr>
            <p:txBody>
              <a:bodyPr anchor="ctr"/>
              <a:lstStyle/>
              <a:p>
                <a:pPr>
                  <a:defRPr/>
                </a:pPr>
                <a:r>
                  <a:rPr lang="en-US" sz="2700" dirty="0">
                    <a:solidFill>
                      <a:schemeClr val="lt1"/>
                    </a:solidFill>
                  </a:rPr>
                  <a:t>			</a:t>
                </a:r>
                <a:r>
                  <a:rPr lang="en-US" sz="3200" dirty="0">
                    <a:solidFill>
                      <a:schemeClr val="lt1"/>
                    </a:solidFill>
                  </a:rPr>
                  <a:t>metadata</a:t>
                </a:r>
              </a:p>
            </p:txBody>
          </p:sp>
          <p:pic>
            <p:nvPicPr>
              <p:cNvPr id="20" name="Picture 2" descr="C:\Users\Lynda\AppData\Local\Microsoft\Windows\Temporary Internet Files\Content.IE5\KUFF5RNR\MC90044131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4899" y="1896438"/>
                <a:ext cx="1448011" cy="144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2"/>
            <p:cNvGrpSpPr>
              <a:grpSpLocks/>
            </p:cNvGrpSpPr>
            <p:nvPr/>
          </p:nvGrpSpPr>
          <p:grpSpPr bwMode="auto">
            <a:xfrm>
              <a:off x="4716463" y="4843463"/>
              <a:ext cx="3525837" cy="1449387"/>
              <a:chOff x="4724400" y="1896438"/>
              <a:chExt cx="3525520" cy="1448011"/>
            </a:xfrm>
          </p:grpSpPr>
          <p:sp>
            <p:nvSpPr>
              <p:cNvPr id="22" name="Rectangle 21"/>
              <p:cNvSpPr>
                <a:spLocks noChangeArrowheads="1"/>
              </p:cNvSpPr>
              <p:nvPr/>
            </p:nvSpPr>
            <p:spPr bwMode="auto">
              <a:xfrm>
                <a:off x="4724400" y="2158638"/>
                <a:ext cx="3525520" cy="832647"/>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8"/>
                  </a:srgbClr>
                </a:outerShdw>
              </a:effectLst>
            </p:spPr>
            <p:txBody>
              <a:bodyPr anchor="ctr"/>
              <a:lstStyle/>
              <a:p>
                <a:pPr>
                  <a:defRPr/>
                </a:pPr>
                <a:r>
                  <a:rPr lang="en-US" sz="2700" dirty="0">
                    <a:solidFill>
                      <a:schemeClr val="lt1"/>
                    </a:solidFill>
                  </a:rPr>
                  <a:t>			</a:t>
                </a:r>
                <a:r>
                  <a:rPr lang="en-US" sz="3200" dirty="0">
                    <a:solidFill>
                      <a:schemeClr val="lt1"/>
                    </a:solidFill>
                  </a:rPr>
                  <a:t>metadata</a:t>
                </a:r>
              </a:p>
            </p:txBody>
          </p:sp>
          <p:pic>
            <p:nvPicPr>
              <p:cNvPr id="23" name="Picture 2" descr="C:\Users\Lynda\AppData\Local\Microsoft\Windows\Temporary Internet Files\Content.IE5\KUFF5RNR\MC90044131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4899" y="1896438"/>
                <a:ext cx="1448011" cy="144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8"/>
            <p:cNvGrpSpPr>
              <a:grpSpLocks/>
            </p:cNvGrpSpPr>
            <p:nvPr/>
          </p:nvGrpSpPr>
          <p:grpSpPr bwMode="auto">
            <a:xfrm>
              <a:off x="4716463" y="3878263"/>
              <a:ext cx="3525837" cy="1447800"/>
              <a:chOff x="4724400" y="1896438"/>
              <a:chExt cx="3525520" cy="1448011"/>
            </a:xfrm>
          </p:grpSpPr>
          <p:sp>
            <p:nvSpPr>
              <p:cNvPr id="25" name="Rectangle 24"/>
              <p:cNvSpPr>
                <a:spLocks noChangeArrowheads="1"/>
              </p:cNvSpPr>
              <p:nvPr/>
            </p:nvSpPr>
            <p:spPr bwMode="auto">
              <a:xfrm>
                <a:off x="4724400" y="2123483"/>
                <a:ext cx="3525520" cy="833559"/>
              </a:xfrm>
              <a:prstGeom prst="rect">
                <a:avLst/>
              </a:prstGeom>
              <a:gradFill rotWithShape="1">
                <a:gsLst>
                  <a:gs pos="0">
                    <a:srgbClr val="9BC1FF"/>
                  </a:gs>
                  <a:gs pos="100000">
                    <a:srgbClr val="3F80CD"/>
                  </a:gs>
                </a:gsLst>
                <a:lin ang="5400000"/>
              </a:gradFill>
              <a:ln w="9525">
                <a:solidFill>
                  <a:srgbClr val="4A7EBB"/>
                </a:solidFill>
                <a:miter lim="800000"/>
                <a:headEnd/>
                <a:tailEnd/>
              </a:ln>
              <a:effectLst>
                <a:outerShdw dist="23000" dir="5400000" rotWithShape="0">
                  <a:srgbClr val="808080">
                    <a:alpha val="34998"/>
                  </a:srgbClr>
                </a:outerShdw>
              </a:effectLst>
            </p:spPr>
            <p:txBody>
              <a:bodyPr anchor="ctr"/>
              <a:lstStyle/>
              <a:p>
                <a:pPr>
                  <a:defRPr/>
                </a:pPr>
                <a:r>
                  <a:rPr lang="en-US" sz="2700" dirty="0">
                    <a:solidFill>
                      <a:schemeClr val="lt1"/>
                    </a:solidFill>
                  </a:rPr>
                  <a:t>			</a:t>
                </a:r>
                <a:r>
                  <a:rPr lang="en-US" sz="3200" dirty="0">
                    <a:solidFill>
                      <a:schemeClr val="lt1"/>
                    </a:solidFill>
                  </a:rPr>
                  <a:t>metadata</a:t>
                </a:r>
              </a:p>
            </p:txBody>
          </p:sp>
          <p:pic>
            <p:nvPicPr>
              <p:cNvPr id="26" name="Picture 2" descr="C:\Users\Lynda\AppData\Local\Microsoft\Windows\Temporary Internet Files\Content.IE5\KUFF5RNR\MC90044131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4899" y="1896438"/>
                <a:ext cx="1448011" cy="144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4" name="Text Placeholder 2"/>
          <p:cNvSpPr txBox="1">
            <a:spLocks/>
          </p:cNvSpPr>
          <p:nvPr/>
        </p:nvSpPr>
        <p:spPr>
          <a:xfrm>
            <a:off x="515875" y="7065676"/>
            <a:ext cx="8365196" cy="422495"/>
          </a:xfrm>
          <a:prstGeom prst="rect">
            <a:avLst/>
          </a:prstGeom>
        </p:spPr>
        <p:txBody>
          <a:bodyPr lIns="104287" tIns="52144" rIns="104287" bIns="52144"/>
          <a:ls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a:lstStyle>
          <a:p>
            <a:r>
              <a:rPr lang="en-GB" sz="1200" dirty="0" smtClean="0"/>
              <a:t>Slide source: </a:t>
            </a:r>
            <a:r>
              <a:rPr lang="en-GB" sz="1200" dirty="0" smtClean="0">
                <a:hlinkClick r:id="rId4"/>
              </a:rPr>
              <a:t>OpenAIRE &amp; EUDAT, CC-BY-4.0, 2013</a:t>
            </a:r>
            <a:endParaRPr lang="en-GB" sz="1200" dirty="0"/>
          </a:p>
        </p:txBody>
      </p:sp>
    </p:spTree>
    <p:extLst>
      <p:ext uri="{BB962C8B-B14F-4D97-AF65-F5344CB8AC3E}">
        <p14:creationId xmlns:p14="http://schemas.microsoft.com/office/powerpoint/2010/main" val="188840333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700291" y="315023"/>
            <a:ext cx="8836895" cy="773067"/>
          </a:xfrm>
        </p:spPr>
        <p:txBody>
          <a:bodyPr>
            <a:normAutofit/>
          </a:bodyPr>
          <a:lstStyle/>
          <a:p>
            <a:r>
              <a:rPr lang="en-US" sz="3600" b="0" dirty="0">
                <a:ea typeface="ＭＳ Ｐゴシック" pitchFamily="34" charset="-128"/>
              </a:rPr>
              <a:t>Concerns about data sharing</a:t>
            </a:r>
          </a:p>
        </p:txBody>
      </p:sp>
      <p:sp>
        <p:nvSpPr>
          <p:cNvPr id="13315" name="Content Placeholder 2"/>
          <p:cNvSpPr>
            <a:spLocks noGrp="1"/>
          </p:cNvSpPr>
          <p:nvPr>
            <p:ph idx="1"/>
          </p:nvPr>
        </p:nvSpPr>
        <p:spPr>
          <a:xfrm>
            <a:off x="700291" y="971056"/>
            <a:ext cx="9343344" cy="5224466"/>
          </a:xfrm>
        </p:spPr>
        <p:txBody>
          <a:bodyPr>
            <a:noAutofit/>
          </a:bodyPr>
          <a:lstStyle/>
          <a:p>
            <a:pPr>
              <a:buClr>
                <a:srgbClr val="177F8A"/>
              </a:buClr>
              <a:buSzPct val="100000"/>
              <a:buNone/>
            </a:pPr>
            <a:endParaRPr lang="en-US" sz="2700" dirty="0">
              <a:ea typeface="ＭＳ Ｐゴシック" pitchFamily="34" charset="-128"/>
            </a:endParaRPr>
          </a:p>
          <a:p>
            <a:pPr>
              <a:buFont typeface="Arial" pitchFamily="34" charset="0"/>
              <a:buChar char="•"/>
            </a:pPr>
            <a:endParaRPr lang="en-US" sz="2700" dirty="0">
              <a:ea typeface="ＭＳ Ｐゴシック" pitchFamily="34" charset="-128"/>
            </a:endParaRPr>
          </a:p>
        </p:txBody>
      </p:sp>
      <p:graphicFrame>
        <p:nvGraphicFramePr>
          <p:cNvPr id="5" name="Table 4"/>
          <p:cNvGraphicFramePr>
            <a:graphicFrameLocks noGrp="1"/>
          </p:cNvGraphicFramePr>
          <p:nvPr>
            <p:extLst>
              <p:ext uri="{D42A27DB-BD31-4B8C-83A1-F6EECF244321}">
                <p14:modId xmlns:p14="http://schemas.microsoft.com/office/powerpoint/2010/main" val="2280426460"/>
              </p:ext>
            </p:extLst>
          </p:nvPr>
        </p:nvGraphicFramePr>
        <p:xfrm>
          <a:off x="700292" y="1311600"/>
          <a:ext cx="8964020" cy="5401935"/>
        </p:xfrm>
        <a:graphic>
          <a:graphicData uri="http://schemas.openxmlformats.org/drawingml/2006/table">
            <a:tbl>
              <a:tblPr/>
              <a:tblGrid>
                <a:gridCol w="4482953"/>
                <a:gridCol w="4481067"/>
              </a:tblGrid>
              <a:tr h="571448">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rgbClr val="FFFFFF"/>
                          </a:solidFill>
                          <a:effectLst/>
                          <a:latin typeface="Century Gothic" panose="020B0502020202020204" pitchFamily="34" charset="0"/>
                          <a:ea typeface="ＭＳ Ｐゴシック" charset="-128"/>
                          <a:cs typeface="Arial" charset="0"/>
                        </a:rPr>
                        <a:t>Concern</a:t>
                      </a:r>
                    </a:p>
                  </a:txBody>
                  <a:tcPr marL="106882" marR="106882" marT="50420" marB="504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smtClean="0">
                          <a:ln>
                            <a:noFill/>
                          </a:ln>
                          <a:solidFill>
                            <a:srgbClr val="FFFFFF"/>
                          </a:solidFill>
                          <a:effectLst/>
                          <a:latin typeface="Century Gothic" panose="020B0502020202020204" pitchFamily="34" charset="0"/>
                          <a:ea typeface="ＭＳ Ｐゴシック" charset="-128"/>
                          <a:cs typeface="Arial" charset="0"/>
                        </a:rPr>
                        <a:t>Solution</a:t>
                      </a:r>
                    </a:p>
                  </a:txBody>
                  <a:tcPr marL="106882" marR="106882" marT="50420" marB="504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3108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inappropriate use due to misunderstanding of research purpose or parameters</a:t>
                      </a:r>
                    </a:p>
                  </a:txBody>
                  <a:tcPr marL="106882" marR="106882" marT="50420" marB="504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provide rich </a:t>
                      </a:r>
                      <a:r>
                        <a:rPr kumimoji="0" lang="en-US" sz="2000" b="0" i="1"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Abstract, Purpose, Use Constraints </a:t>
                      </a: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and </a:t>
                      </a:r>
                      <a:r>
                        <a:rPr kumimoji="0" lang="en-US" sz="2000" b="0" i="1"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Supplemental</a:t>
                      </a: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 </a:t>
                      </a:r>
                      <a:r>
                        <a:rPr kumimoji="0" lang="en-US" sz="2000" b="0" i="1"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Information</a:t>
                      </a: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 where needed</a:t>
                      </a:r>
                    </a:p>
                  </a:txBody>
                  <a:tcPr marL="106882" marR="106882" marT="50420" marB="504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61341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security and confidentiality of sensitive data</a:t>
                      </a:r>
                    </a:p>
                  </a:txBody>
                  <a:tcPr marL="106882" marR="106882" marT="50420" marB="504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342900" marR="0" lvl="0" indent="-342900" algn="l" defTabSz="457200" rtl="0" eaLnBrk="1" fontAlgn="base" latinLnBrk="0" hangingPunct="1">
                        <a:lnSpc>
                          <a:spcPct val="100000"/>
                        </a:lnSpc>
                        <a:spcBef>
                          <a:spcPct val="0"/>
                        </a:spcBef>
                        <a:spcAft>
                          <a:spcPct val="0"/>
                        </a:spcAft>
                        <a:buClrTx/>
                        <a:buSzTx/>
                        <a:buFont typeface="Arial" charset="0"/>
                        <a:buChar char="•"/>
                        <a:tabLst/>
                      </a:pP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the metadata does NOT contain the data</a:t>
                      </a:r>
                    </a:p>
                    <a:p>
                      <a:pPr marL="342900" marR="0" lvl="0" indent="-342900" algn="l" defTabSz="457200" rtl="0" eaLnBrk="1" fontAlgn="base" latinLnBrk="0" hangingPunct="1">
                        <a:lnSpc>
                          <a:spcPct val="100000"/>
                        </a:lnSpc>
                        <a:spcBef>
                          <a:spcPct val="0"/>
                        </a:spcBef>
                        <a:spcAft>
                          <a:spcPct val="0"/>
                        </a:spcAft>
                        <a:buClrTx/>
                        <a:buSzTx/>
                        <a:buFont typeface="Arial" charset="0"/>
                        <a:buChar char="•"/>
                        <a:tabLst/>
                      </a:pPr>
                      <a:r>
                        <a:rPr kumimoji="0" lang="en-US" sz="2000" b="0" i="1"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Use Constraints </a:t>
                      </a: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specify who may access the data and how</a:t>
                      </a:r>
                    </a:p>
                  </a:txBody>
                  <a:tcPr marL="106882" marR="106882" marT="50420" marB="504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9689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Century Gothic" panose="020B0502020202020204" pitchFamily="34" charset="0"/>
                          <a:ea typeface="ＭＳ Ｐゴシック" charset="-128"/>
                          <a:cs typeface="Arial" charset="0"/>
                        </a:rPr>
                        <a:t>lack of acknowledgement / credit</a:t>
                      </a:r>
                    </a:p>
                  </a:txBody>
                  <a:tcPr marL="106882" marR="106882" marT="50420" marB="504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specify a </a:t>
                      </a:r>
                      <a:r>
                        <a:rPr kumimoji="0" lang="en-US" sz="2000" b="1"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required</a:t>
                      </a: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 data citation within the </a:t>
                      </a:r>
                      <a:r>
                        <a:rPr kumimoji="0" lang="en-US" sz="2000" b="0" i="1"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Use Constraints </a:t>
                      </a:r>
                      <a:endPar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endParaRPr>
                    </a:p>
                  </a:txBody>
                  <a:tcPr marL="106882" marR="106882" marT="50420" marB="504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109287">
                <a:tc>
                  <a:txBody>
                    <a:bodyPr/>
                    <a:lstStyle/>
                    <a:p>
                      <a:pPr marL="0" lvl="0" indent="0" defTabSz="137160" eaLnBrk="1" hangingPunct="1">
                        <a:spcBef>
                          <a:spcPct val="0"/>
                        </a:spcBef>
                        <a:buFont typeface="Arial" pitchFamily="34" charset="0"/>
                        <a:buNone/>
                      </a:pPr>
                      <a:r>
                        <a:rPr lang="en-US" sz="2000" baseline="0" dirty="0" smtClean="0">
                          <a:latin typeface="Century Gothic" panose="020B0502020202020204" pitchFamily="34" charset="0"/>
                          <a:ea typeface="ＭＳ Ｐゴシック" pitchFamily="34" charset="-128"/>
                        </a:rPr>
                        <a:t>loss of data insight and competitive advantage when vying for research funding</a:t>
                      </a:r>
                    </a:p>
                  </a:txBody>
                  <a:tcPr marL="106882" marR="106882" marT="50420" marB="504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create second, public version with </a:t>
                      </a:r>
                      <a:r>
                        <a:rPr kumimoji="0" lang="en-US" sz="2000" b="0" i="0" u="none" strike="noStrike" cap="none" normalizeH="0" baseline="0" dirty="0" err="1" smtClean="0">
                          <a:ln>
                            <a:noFill/>
                          </a:ln>
                          <a:solidFill>
                            <a:srgbClr val="000000"/>
                          </a:solidFill>
                          <a:effectLst/>
                          <a:latin typeface="Century Gothic" panose="020B0502020202020204" pitchFamily="34" charset="0"/>
                          <a:ea typeface="ＭＳ Ｐゴシック" charset="-128"/>
                          <a:cs typeface="Arial" charset="0"/>
                        </a:rPr>
                        <a:t>generalised</a:t>
                      </a:r>
                      <a:r>
                        <a:rPr kumimoji="0" lang="en-US" sz="2000" b="0" i="0"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 </a:t>
                      </a:r>
                      <a:r>
                        <a:rPr kumimoji="0" lang="en-US" sz="2000" b="0" i="1" u="none" strike="noStrike" cap="none" normalizeH="0" baseline="0" dirty="0" smtClean="0">
                          <a:ln>
                            <a:noFill/>
                          </a:ln>
                          <a:solidFill>
                            <a:srgbClr val="000000"/>
                          </a:solidFill>
                          <a:effectLst/>
                          <a:latin typeface="Century Gothic" panose="020B0502020202020204" pitchFamily="34" charset="0"/>
                          <a:ea typeface="ＭＳ Ｐゴシック" charset="-128"/>
                          <a:cs typeface="Arial" charset="0"/>
                        </a:rPr>
                        <a:t>Data Processing Description</a:t>
                      </a:r>
                    </a:p>
                  </a:txBody>
                  <a:tcPr marL="106882" marR="106882" marT="50420" marB="504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7" name="Text Placeholder 2"/>
          <p:cNvSpPr txBox="1">
            <a:spLocks/>
          </p:cNvSpPr>
          <p:nvPr/>
        </p:nvSpPr>
        <p:spPr>
          <a:xfrm>
            <a:off x="515875" y="7065676"/>
            <a:ext cx="8365196" cy="422495"/>
          </a:xfrm>
          <a:prstGeom prst="rect">
            <a:avLst/>
          </a:prstGeom>
        </p:spPr>
        <p:txBody>
          <a:bodyPr lIns="104287" tIns="52144" rIns="104287" bIns="52144"/>
          <a:ls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a:lstStyle>
          <a:p>
            <a:r>
              <a:rPr lang="en-GB" sz="1200" dirty="0" smtClean="0"/>
              <a:t>Slide source: </a:t>
            </a:r>
            <a:r>
              <a:rPr lang="en-GB" sz="1200" dirty="0" smtClean="0">
                <a:hlinkClick r:id="rId3"/>
              </a:rPr>
              <a:t>OpenAIRE &amp; EUDAT, CC-BY-4.0, 2013</a:t>
            </a:r>
            <a:endParaRPr lang="en-GB" sz="1200" dirty="0"/>
          </a:p>
        </p:txBody>
      </p:sp>
    </p:spTree>
    <p:extLst>
      <p:ext uri="{BB962C8B-B14F-4D97-AF65-F5344CB8AC3E}">
        <p14:creationId xmlns:p14="http://schemas.microsoft.com/office/powerpoint/2010/main" val="3323118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412112"/>
            <a:ext cx="9351306" cy="957610"/>
          </a:xfrm>
        </p:spPr>
        <p:txBody>
          <a:bodyPr>
            <a:normAutofit/>
          </a:bodyPr>
          <a:lstStyle/>
          <a:p>
            <a:r>
              <a:rPr lang="en-GB" sz="4100" b="0" dirty="0"/>
              <a:t>Make data shareable</a:t>
            </a:r>
          </a:p>
        </p:txBody>
      </p:sp>
      <p:sp>
        <p:nvSpPr>
          <p:cNvPr id="3" name="Content Placeholder 2"/>
          <p:cNvSpPr>
            <a:spLocks noGrp="1"/>
          </p:cNvSpPr>
          <p:nvPr>
            <p:ph idx="1"/>
          </p:nvPr>
        </p:nvSpPr>
        <p:spPr>
          <a:xfrm>
            <a:off x="534432" y="1660823"/>
            <a:ext cx="9619774" cy="5229774"/>
          </a:xfrm>
        </p:spPr>
        <p:txBody>
          <a:bodyPr>
            <a:normAutofit fontScale="77500" lnSpcReduction="20000"/>
          </a:bodyPr>
          <a:lstStyle/>
          <a:p>
            <a:r>
              <a:rPr lang="en-US" dirty="0">
                <a:ea typeface="ＭＳ Ｐゴシック" pitchFamily="34" charset="-128"/>
              </a:rPr>
              <a:t>Create robust metadata that </a:t>
            </a:r>
            <a:r>
              <a:rPr lang="en-US" dirty="0" smtClean="0">
                <a:ea typeface="ＭＳ Ｐゴシック" pitchFamily="34" charset="-128"/>
              </a:rPr>
              <a:t>has been checked</a:t>
            </a:r>
          </a:p>
          <a:p>
            <a:endParaRPr lang="en-US" dirty="0">
              <a:ea typeface="ＭＳ Ｐゴシック" pitchFamily="34" charset="-128"/>
            </a:endParaRPr>
          </a:p>
          <a:p>
            <a:r>
              <a:rPr lang="en-US" dirty="0">
                <a:ea typeface="ＭＳ Ｐゴシック" pitchFamily="34" charset="-128"/>
              </a:rPr>
              <a:t>Include </a:t>
            </a:r>
            <a:r>
              <a:rPr lang="en-US" dirty="0" smtClean="0">
                <a:ea typeface="ＭＳ Ｐゴシック" pitchFamily="34" charset="-128"/>
              </a:rPr>
              <a:t>reference information in metadata e.g. unique IDs &amp; properly formatted data citations</a:t>
            </a:r>
          </a:p>
          <a:p>
            <a:endParaRPr lang="en-US" dirty="0" smtClean="0">
              <a:ea typeface="ＭＳ Ｐゴシック" pitchFamily="34" charset="-128"/>
            </a:endParaRPr>
          </a:p>
          <a:p>
            <a:r>
              <a:rPr lang="en-US" dirty="0" smtClean="0">
                <a:ea typeface="ＭＳ Ｐゴシック" pitchFamily="34" charset="-128"/>
              </a:rPr>
              <a:t>Publish </a:t>
            </a:r>
            <a:r>
              <a:rPr lang="en-US" dirty="0">
                <a:ea typeface="ＭＳ Ｐゴシック" pitchFamily="34" charset="-128"/>
              </a:rPr>
              <a:t>your </a:t>
            </a:r>
            <a:r>
              <a:rPr lang="en-US" dirty="0" smtClean="0">
                <a:ea typeface="ＭＳ Ｐゴシック" pitchFamily="34" charset="-128"/>
              </a:rPr>
              <a:t>metadata so it’s discoverable. Use portals, clearing houses, online resources…</a:t>
            </a:r>
          </a:p>
          <a:p>
            <a:endParaRPr lang="en-US" dirty="0">
              <a:ea typeface="ＭＳ Ｐゴシック" pitchFamily="34" charset="-128"/>
            </a:endParaRPr>
          </a:p>
          <a:p>
            <a:r>
              <a:rPr lang="en-US" dirty="0" smtClean="0">
                <a:ea typeface="ＭＳ Ｐゴシック" pitchFamily="34" charset="-128"/>
              </a:rPr>
              <a:t>Package up the data and associated metadata to deposit in repositories</a:t>
            </a:r>
          </a:p>
          <a:p>
            <a:endParaRPr lang="en-US" dirty="0" smtClean="0">
              <a:ea typeface="ＭＳ Ｐゴシック" pitchFamily="34" charset="-128"/>
            </a:endParaRPr>
          </a:p>
          <a:p>
            <a:r>
              <a:rPr lang="en-US" dirty="0" smtClean="0">
                <a:ea typeface="ＭＳ Ｐゴシック" pitchFamily="34" charset="-128"/>
              </a:rPr>
              <a:t>License the data clearly</a:t>
            </a:r>
          </a:p>
          <a:p>
            <a:endParaRPr lang="en-US" dirty="0">
              <a:ea typeface="ＭＳ Ｐゴシック" pitchFamily="34" charset="-128"/>
            </a:endParaRPr>
          </a:p>
          <a:p>
            <a:endParaRPr lang="en-US" dirty="0" smtClean="0">
              <a:ea typeface="ＭＳ Ｐゴシック" pitchFamily="34" charset="-128"/>
            </a:endParaRPr>
          </a:p>
          <a:p>
            <a:endParaRPr lang="en-US" dirty="0">
              <a:ea typeface="ＭＳ Ｐゴシック" pitchFamily="34" charset="-128"/>
            </a:endParaRPr>
          </a:p>
          <a:p>
            <a:endParaRPr lang="en-GB" dirty="0"/>
          </a:p>
        </p:txBody>
      </p:sp>
      <p:sp>
        <p:nvSpPr>
          <p:cNvPr id="5" name="Text Placeholder 2"/>
          <p:cNvSpPr txBox="1">
            <a:spLocks/>
          </p:cNvSpPr>
          <p:nvPr/>
        </p:nvSpPr>
        <p:spPr>
          <a:xfrm>
            <a:off x="515875" y="7065676"/>
            <a:ext cx="8365196" cy="422495"/>
          </a:xfrm>
          <a:prstGeom prst="rect">
            <a:avLst/>
          </a:prstGeom>
        </p:spPr>
        <p:txBody>
          <a:bodyPr lIns="104287" tIns="52144" rIns="104287" bIns="52144"/>
          <a:ls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a:lstStyle>
          <a:p>
            <a:r>
              <a:rPr lang="en-GB" sz="1200" dirty="0" smtClean="0"/>
              <a:t>Slide source: </a:t>
            </a:r>
            <a:r>
              <a:rPr lang="en-GB" sz="1200" dirty="0" smtClean="0">
                <a:hlinkClick r:id="rId3"/>
              </a:rPr>
              <a:t>OpenAIRE &amp; EUDAT, CC-BY-4.0, 2013</a:t>
            </a:r>
            <a:endParaRPr lang="en-GB" sz="1200" dirty="0"/>
          </a:p>
        </p:txBody>
      </p:sp>
    </p:spTree>
    <p:extLst>
      <p:ext uri="{BB962C8B-B14F-4D97-AF65-F5344CB8AC3E}">
        <p14:creationId xmlns:p14="http://schemas.microsoft.com/office/powerpoint/2010/main" val="274871479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3"/>
          <p:cNvSpPr>
            <a:spLocks noChangeArrowheads="1"/>
          </p:cNvSpPr>
          <p:nvPr/>
        </p:nvSpPr>
        <p:spPr bwMode="auto">
          <a:xfrm>
            <a:off x="1750606" y="6323370"/>
            <a:ext cx="8665391" cy="42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87" tIns="52144" rIns="104287" bIns="52144" anchorCtr="1">
            <a:spAutoFit/>
          </a:bodyPr>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gn="ctr"/>
            <a:r>
              <a:rPr lang="en-GB" altLang="en-US" dirty="0">
                <a:solidFill>
                  <a:srgbClr val="000000"/>
                </a:solidFill>
                <a:latin typeface="Century Gothic" pitchFamily="34" charset="0"/>
                <a:hlinkClick r:id="rId3"/>
              </a:rPr>
              <a:t>www.dcc.ac.uk/resources/how-guides/license-research-data</a:t>
            </a:r>
            <a:r>
              <a:rPr lang="en-GB" altLang="en-US" dirty="0">
                <a:solidFill>
                  <a:srgbClr val="000000"/>
                </a:solidFill>
                <a:latin typeface="Century Gothic" pitchFamily="34" charset="0"/>
              </a:rPr>
              <a:t> </a:t>
            </a:r>
          </a:p>
        </p:txBody>
      </p:sp>
      <p:sp>
        <p:nvSpPr>
          <p:cNvPr id="28675" name="Title 1"/>
          <p:cNvSpPr txBox="1">
            <a:spLocks noGrp="1"/>
          </p:cNvSpPr>
          <p:nvPr>
            <p:ph type="title"/>
          </p:nvPr>
        </p:nvSpPr>
        <p:spPr>
          <a:xfrm>
            <a:off x="534432" y="393587"/>
            <a:ext cx="7742337" cy="957610"/>
          </a:xfrm>
        </p:spPr>
        <p:txBody>
          <a:bodyPr>
            <a:normAutofit/>
          </a:bodyPr>
          <a:lstStyle/>
          <a:p>
            <a:pPr eaLnBrk="1"/>
            <a:r>
              <a:rPr lang="en-GB" altLang="en-US" sz="3600" b="0" dirty="0"/>
              <a:t>Licensing research data</a:t>
            </a:r>
          </a:p>
        </p:txBody>
      </p:sp>
      <p:pic>
        <p:nvPicPr>
          <p:cNvPr id="28676" name="Content Placeholder 3" descr="SnipImage.JPG"/>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a:xfrm>
            <a:off x="534432" y="1524656"/>
            <a:ext cx="3497932" cy="4677763"/>
          </a:xfrm>
          <a:ln w="9528">
            <a:solidFill>
              <a:srgbClr val="A6A6A6"/>
            </a:solidFill>
            <a:miter lim="800000"/>
            <a:headEnd/>
            <a:tailEnd/>
          </a:ln>
        </p:spPr>
      </p:pic>
      <p:sp>
        <p:nvSpPr>
          <p:cNvPr id="28678" name="TextBox 6"/>
          <p:cNvSpPr txBox="1">
            <a:spLocks noChangeArrowheads="1"/>
          </p:cNvSpPr>
          <p:nvPr/>
        </p:nvSpPr>
        <p:spPr bwMode="auto">
          <a:xfrm>
            <a:off x="4535818" y="1365346"/>
            <a:ext cx="5671487" cy="152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87" tIns="52144" rIns="104287" bIns="52144">
            <a:spAutoFit/>
          </a:bodyPr>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r>
              <a:rPr lang="en-GB" altLang="en-US" sz="2300" dirty="0">
                <a:latin typeface="Century Gothic" pitchFamily="34" charset="0"/>
              </a:rPr>
              <a:t>This DCC guide outlines the pros and cons of each approach and gives practical advice on how to implement your licence</a:t>
            </a:r>
          </a:p>
        </p:txBody>
      </p:sp>
      <p:pic>
        <p:nvPicPr>
          <p:cNvPr id="28679" name="Picture 7" descr="download (2).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49269" y="3585182"/>
            <a:ext cx="590102" cy="556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8" descr="download (3).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1384" y="4742366"/>
            <a:ext cx="590102" cy="56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9"/>
          <p:cNvSpPr txBox="1">
            <a:spLocks noChangeArrowheads="1"/>
          </p:cNvSpPr>
          <p:nvPr/>
        </p:nvSpPr>
        <p:spPr bwMode="auto">
          <a:xfrm>
            <a:off x="4782194" y="3033564"/>
            <a:ext cx="5633803" cy="3121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87" tIns="52144" rIns="104287" bIns="52144">
            <a:spAutoFit/>
          </a:bodyPr>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r>
              <a:rPr lang="en-GB" altLang="en-US" dirty="0">
                <a:latin typeface="Century Gothic" pitchFamily="34" charset="0"/>
              </a:rPr>
              <a:t>CREATIVE COMMONS LIMITATIONS</a:t>
            </a:r>
          </a:p>
          <a:p>
            <a:endParaRPr lang="en-GB" altLang="en-US" sz="1400" dirty="0">
              <a:latin typeface="Century Gothic" pitchFamily="34" charset="0"/>
            </a:endParaRPr>
          </a:p>
          <a:p>
            <a:r>
              <a:rPr lang="en-GB" altLang="en-US" dirty="0">
                <a:latin typeface="Century Gothic" pitchFamily="34" charset="0"/>
              </a:rPr>
              <a:t>		NC	Non-Commercial</a:t>
            </a:r>
          </a:p>
          <a:p>
            <a:r>
              <a:rPr lang="en-GB" altLang="en-US" dirty="0">
                <a:solidFill>
                  <a:srgbClr val="808080"/>
                </a:solidFill>
                <a:latin typeface="Century Gothic" pitchFamily="34" charset="0"/>
              </a:rPr>
              <a:t>		</a:t>
            </a:r>
            <a:r>
              <a:rPr lang="en-GB" altLang="en-US" dirty="0">
                <a:solidFill>
                  <a:srgbClr val="FF0000"/>
                </a:solidFill>
                <a:latin typeface="Century Gothic" pitchFamily="34" charset="0"/>
              </a:rPr>
              <a:t>What counts as commercial?</a:t>
            </a:r>
          </a:p>
          <a:p>
            <a:endParaRPr lang="en-GB" altLang="en-US" sz="1400" dirty="0">
              <a:solidFill>
                <a:srgbClr val="808080"/>
              </a:solidFill>
              <a:latin typeface="Century Gothic" pitchFamily="34" charset="0"/>
            </a:endParaRPr>
          </a:p>
          <a:p>
            <a:r>
              <a:rPr lang="en-GB" altLang="en-US" dirty="0">
                <a:solidFill>
                  <a:srgbClr val="808080"/>
                </a:solidFill>
                <a:latin typeface="Century Gothic" pitchFamily="34" charset="0"/>
              </a:rPr>
              <a:t>		</a:t>
            </a:r>
            <a:endParaRPr lang="en-GB" altLang="en-US" sz="1400" dirty="0">
              <a:solidFill>
                <a:srgbClr val="808080"/>
              </a:solidFill>
              <a:latin typeface="Century Gothic" pitchFamily="34" charset="0"/>
            </a:endParaRPr>
          </a:p>
          <a:p>
            <a:r>
              <a:rPr lang="en-GB" altLang="en-US" dirty="0">
                <a:solidFill>
                  <a:srgbClr val="808080"/>
                </a:solidFill>
                <a:latin typeface="Century Gothic" pitchFamily="34" charset="0"/>
              </a:rPr>
              <a:t>		</a:t>
            </a:r>
            <a:r>
              <a:rPr lang="en-GB" altLang="en-US" dirty="0">
                <a:latin typeface="Century Gothic" pitchFamily="34" charset="0"/>
              </a:rPr>
              <a:t>ND	No Derivatives</a:t>
            </a:r>
          </a:p>
          <a:p>
            <a:r>
              <a:rPr lang="en-GB" altLang="en-US" dirty="0">
                <a:solidFill>
                  <a:srgbClr val="808080"/>
                </a:solidFill>
                <a:latin typeface="Century Gothic" pitchFamily="34" charset="0"/>
              </a:rPr>
              <a:t>		</a:t>
            </a:r>
            <a:r>
              <a:rPr lang="en-GB" altLang="en-US" dirty="0">
                <a:solidFill>
                  <a:srgbClr val="FF0000"/>
                </a:solidFill>
                <a:latin typeface="Century Gothic" pitchFamily="34" charset="0"/>
              </a:rPr>
              <a:t>Severely restricts </a:t>
            </a:r>
            <a:r>
              <a:rPr lang="en-GB" altLang="en-US" dirty="0" smtClean="0">
                <a:solidFill>
                  <a:srgbClr val="FF0000"/>
                </a:solidFill>
                <a:latin typeface="Century Gothic" pitchFamily="34" charset="0"/>
              </a:rPr>
              <a:t>use</a:t>
            </a:r>
          </a:p>
          <a:p>
            <a:endParaRPr lang="en-GB" altLang="en-US" dirty="0">
              <a:solidFill>
                <a:srgbClr val="FF0000"/>
              </a:solidFill>
              <a:latin typeface="Century Gothic" pitchFamily="34" charset="0"/>
            </a:endParaRPr>
          </a:p>
          <a:p>
            <a:pPr algn="ctr"/>
            <a:r>
              <a:rPr lang="en-GB" altLang="en-US" b="1" dirty="0" smtClean="0">
                <a:latin typeface="Century Gothic" pitchFamily="34" charset="0"/>
              </a:rPr>
              <a:t>These clauses are not open licenses</a:t>
            </a:r>
            <a:endParaRPr lang="en-GB" altLang="en-US" b="1" dirty="0">
              <a:latin typeface="Century Gothic" pitchFamily="34" charset="0"/>
            </a:endParaRPr>
          </a:p>
        </p:txBody>
      </p:sp>
      <p:grpSp>
        <p:nvGrpSpPr>
          <p:cNvPr id="2" name="Group 5"/>
          <p:cNvGrpSpPr>
            <a:grpSpLocks/>
          </p:cNvGrpSpPr>
          <p:nvPr/>
        </p:nvGrpSpPr>
        <p:grpSpPr bwMode="auto">
          <a:xfrm>
            <a:off x="83317" y="4025541"/>
            <a:ext cx="4452502" cy="1844533"/>
            <a:chOff x="457199" y="4470448"/>
            <a:chExt cx="4220220" cy="1673558"/>
          </a:xfrm>
        </p:grpSpPr>
        <p:sp>
          <p:nvSpPr>
            <p:cNvPr id="28683" name="Rectangle 10"/>
            <p:cNvSpPr>
              <a:spLocks noChangeArrowheads="1"/>
            </p:cNvSpPr>
            <p:nvPr/>
          </p:nvSpPr>
          <p:spPr bwMode="auto">
            <a:xfrm>
              <a:off x="457199" y="4470448"/>
              <a:ext cx="4220220" cy="1673558"/>
            </a:xfrm>
            <a:custGeom>
              <a:avLst/>
              <a:gdLst>
                <a:gd name="T0" fmla="*/ 2196242 w 4392484"/>
                <a:gd name="T1" fmla="*/ 0 h 2193563"/>
                <a:gd name="T2" fmla="*/ 4392484 w 4392484"/>
                <a:gd name="T3" fmla="*/ 1096782 h 2193563"/>
                <a:gd name="T4" fmla="*/ 2196242 w 4392484"/>
                <a:gd name="T5" fmla="*/ 2193563 h 2193563"/>
                <a:gd name="T6" fmla="*/ 0 w 4392484"/>
                <a:gd name="T7" fmla="*/ 1096782 h 2193563"/>
                <a:gd name="T8" fmla="*/ 17694720 60000 65536"/>
                <a:gd name="T9" fmla="*/ 0 60000 65536"/>
                <a:gd name="T10" fmla="*/ 5898240 60000 65536"/>
                <a:gd name="T11" fmla="*/ 11796480 60000 65536"/>
                <a:gd name="T12" fmla="*/ 107082 w 4392484"/>
                <a:gd name="T13" fmla="*/ 107082 h 2193563"/>
                <a:gd name="T14" fmla="*/ 4285402 w 4392484"/>
                <a:gd name="T15" fmla="*/ 2086481 h 2193563"/>
              </a:gdLst>
              <a:ahLst/>
              <a:cxnLst>
                <a:cxn ang="T8">
                  <a:pos x="T0" y="T1"/>
                </a:cxn>
                <a:cxn ang="T9">
                  <a:pos x="T2" y="T3"/>
                </a:cxn>
                <a:cxn ang="T10">
                  <a:pos x="T4" y="T5"/>
                </a:cxn>
                <a:cxn ang="T11">
                  <a:pos x="T6" y="T7"/>
                </a:cxn>
              </a:cxnLst>
              <a:rect l="T12" t="T13" r="T14" b="T15"/>
              <a:pathLst>
                <a:path w="4392484" h="2193563">
                  <a:moveTo>
                    <a:pt x="365594" y="0"/>
                  </a:moveTo>
                  <a:lnTo>
                    <a:pt x="365593" y="0"/>
                  </a:lnTo>
                  <a:cubicBezTo>
                    <a:pt x="163682" y="0"/>
                    <a:pt x="0" y="163682"/>
                    <a:pt x="0" y="365593"/>
                  </a:cubicBezTo>
                  <a:lnTo>
                    <a:pt x="0" y="1827969"/>
                  </a:lnTo>
                  <a:cubicBezTo>
                    <a:pt x="0" y="2029880"/>
                    <a:pt x="163682" y="2193562"/>
                    <a:pt x="365593" y="2193563"/>
                  </a:cubicBezTo>
                  <a:lnTo>
                    <a:pt x="4026890" y="2193563"/>
                  </a:lnTo>
                  <a:cubicBezTo>
                    <a:pt x="4228801" y="2193562"/>
                    <a:pt x="4392484" y="2029880"/>
                    <a:pt x="4392484" y="1827969"/>
                  </a:cubicBezTo>
                  <a:lnTo>
                    <a:pt x="4392484" y="365594"/>
                  </a:lnTo>
                  <a:cubicBezTo>
                    <a:pt x="4392484" y="163682"/>
                    <a:pt x="4228801" y="0"/>
                    <a:pt x="4026890" y="0"/>
                  </a:cubicBezTo>
                  <a:close/>
                </a:path>
              </a:pathLst>
            </a:custGeom>
            <a:solidFill>
              <a:srgbClr val="2DA2BF"/>
            </a:solidFill>
            <a:ln w="11430">
              <a:solidFill>
                <a:srgbClr val="1E768C"/>
              </a:solidFill>
              <a:miter lim="800000"/>
              <a:headEnd/>
              <a:tailEnd/>
            </a:ln>
          </p:spPr>
          <p:txBody>
            <a:bodyPr anchor="ctr" anchorCtr="1"/>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gn="ctr"/>
              <a:r>
                <a:rPr lang="en-GB" altLang="en-US" sz="2300" dirty="0">
                  <a:solidFill>
                    <a:srgbClr val="000000"/>
                  </a:solidFill>
                  <a:latin typeface="Century Gothic" pitchFamily="34" charset="0"/>
                </a:rPr>
                <a:t>Horizon 2020 Open Access guidelines point to:</a:t>
              </a:r>
            </a:p>
            <a:p>
              <a:pPr algn="ctr"/>
              <a:endParaRPr lang="en-GB" altLang="en-US" sz="2300" dirty="0">
                <a:solidFill>
                  <a:srgbClr val="000000"/>
                </a:solidFill>
                <a:latin typeface="Century Gothic" pitchFamily="34" charset="0"/>
              </a:endParaRPr>
            </a:p>
            <a:p>
              <a:pPr algn="ctr"/>
              <a:r>
                <a:rPr lang="en-GB" altLang="en-US" sz="2300" dirty="0">
                  <a:solidFill>
                    <a:srgbClr val="000000"/>
                  </a:solidFill>
                  <a:latin typeface="Century Gothic" pitchFamily="34" charset="0"/>
                </a:rPr>
                <a:t>or </a:t>
              </a:r>
            </a:p>
          </p:txBody>
        </p:sp>
        <p:pic>
          <p:nvPicPr>
            <p:cNvPr id="28684" name="Picture 11" descr="download.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4781" y="5534439"/>
              <a:ext cx="1311002" cy="410165"/>
            </a:xfrm>
            <a:prstGeom prst="rect">
              <a:avLst/>
            </a:prstGeom>
            <a:solidFill>
              <a:srgbClr val="2DA2BF"/>
            </a:solidFill>
            <a:ln w="11430">
              <a:solidFill>
                <a:srgbClr val="1E768C"/>
              </a:solidFill>
              <a:miter lim="800000"/>
              <a:headEnd/>
              <a:tailEnd/>
            </a:ln>
          </p:spPr>
        </p:pic>
        <p:pic>
          <p:nvPicPr>
            <p:cNvPr id="28685" name="Picture 3"/>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84609" y="5523547"/>
              <a:ext cx="1333969" cy="416320"/>
            </a:xfrm>
            <a:prstGeom prst="rect">
              <a:avLst/>
            </a:prstGeom>
            <a:solidFill>
              <a:srgbClr val="2DA2BF"/>
            </a:solidFill>
            <a:ln w="11430">
              <a:solidFill>
                <a:srgbClr val="1E768C"/>
              </a:solidFill>
              <a:miter lim="800000"/>
              <a:headEnd/>
              <a:tailEnd/>
            </a:ln>
          </p:spPr>
        </p:pic>
      </p:grpSp>
      <p:sp>
        <p:nvSpPr>
          <p:cNvPr id="14" name="Text Placeholder 2"/>
          <p:cNvSpPr txBox="1">
            <a:spLocks/>
          </p:cNvSpPr>
          <p:nvPr/>
        </p:nvSpPr>
        <p:spPr>
          <a:xfrm>
            <a:off x="515875" y="7065676"/>
            <a:ext cx="8365196" cy="422495"/>
          </a:xfrm>
          <a:prstGeom prst="rect">
            <a:avLst/>
          </a:prstGeom>
        </p:spPr>
        <p:txBody>
          <a:bodyPr lIns="104287" tIns="52144" rIns="104287" bIns="52144"/>
          <a:ls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a:lstStyle>
          <a:p>
            <a:r>
              <a:rPr lang="en-GB" sz="1200" dirty="0" smtClean="0"/>
              <a:t>Slide source: </a:t>
            </a:r>
            <a:r>
              <a:rPr lang="en-GB" sz="1200" dirty="0" smtClean="0">
                <a:hlinkClick r:id="rId9"/>
              </a:rPr>
              <a:t>OpenAIRE &amp; EUDAT, CC-BY-4.0, 2013</a:t>
            </a:r>
            <a:endParaRPr lang="en-GB" sz="1200" dirty="0"/>
          </a:p>
        </p:txBody>
      </p:sp>
    </p:spTree>
    <p:extLst>
      <p:ext uri="{BB962C8B-B14F-4D97-AF65-F5344CB8AC3E}">
        <p14:creationId xmlns:p14="http://schemas.microsoft.com/office/powerpoint/2010/main" val="561401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txBox="1">
            <a:spLocks noGrp="1"/>
          </p:cNvSpPr>
          <p:nvPr>
            <p:ph type="title"/>
          </p:nvPr>
        </p:nvSpPr>
        <p:spPr/>
        <p:txBody>
          <a:bodyPr>
            <a:noAutofit/>
          </a:bodyPr>
          <a:lstStyle/>
          <a:p>
            <a:r>
              <a:rPr lang="en-US" sz="2800" dirty="0"/>
              <a:t>Licensing for </a:t>
            </a:r>
            <a:r>
              <a:rPr lang="en-US" sz="2800" dirty="0" smtClean="0"/>
              <a:t>data </a:t>
            </a:r>
            <a:r>
              <a:rPr lang="en-US" sz="2800" dirty="0"/>
              <a:t>published </a:t>
            </a:r>
            <a:r>
              <a:rPr lang="en-US" sz="3000" dirty="0"/>
              <a:t>through</a:t>
            </a:r>
            <a:r>
              <a:rPr lang="en-US" sz="2800" dirty="0"/>
              <a:t> GBIF</a:t>
            </a:r>
          </a:p>
        </p:txBody>
      </p:sp>
      <p:sp>
        <p:nvSpPr>
          <p:cNvPr id="4" name="Content Placeholder 3"/>
          <p:cNvSpPr>
            <a:spLocks noGrp="1"/>
          </p:cNvSpPr>
          <p:nvPr>
            <p:ph idx="1"/>
          </p:nvPr>
        </p:nvSpPr>
        <p:spPr>
          <a:xfrm>
            <a:off x="534432" y="1178376"/>
            <a:ext cx="9380174" cy="5311503"/>
          </a:xfrm>
        </p:spPr>
        <p:txBody>
          <a:bodyPr>
            <a:normAutofit fontScale="85000" lnSpcReduction="10000"/>
          </a:bodyPr>
          <a:lstStyle/>
          <a:p>
            <a:r>
              <a:rPr lang="en-US" sz="2800" dirty="0" smtClean="0"/>
              <a:t>GBIF Governing Board established in 2014 GBIF support for three licenses:</a:t>
            </a:r>
          </a:p>
          <a:p>
            <a:endParaRPr lang="en-US" sz="2800" dirty="0" smtClean="0"/>
          </a:p>
          <a:p>
            <a:pPr marL="571500" indent="-571500">
              <a:spcAft>
                <a:spcPts val="1200"/>
              </a:spcAft>
              <a:buFont typeface="Arial"/>
              <a:buChar char="•"/>
            </a:pPr>
            <a:r>
              <a:rPr lang="en-US" sz="3500" b="1" dirty="0">
                <a:solidFill>
                  <a:srgbClr val="0000FF"/>
                </a:solidFill>
              </a:rPr>
              <a:t>CC0</a:t>
            </a:r>
            <a:r>
              <a:rPr lang="en-US" sz="3500" dirty="0"/>
              <a:t>, under which data are made available for any use without restriction or particular requirements on the part of </a:t>
            </a:r>
            <a:r>
              <a:rPr lang="en-US" sz="3500" dirty="0" smtClean="0"/>
              <a:t>users     </a:t>
            </a:r>
            <a:r>
              <a:rPr lang="en-US" sz="2600" i="1" dirty="0" smtClean="0">
                <a:solidFill>
                  <a:srgbClr val="FF0000"/>
                </a:solidFill>
              </a:rPr>
              <a:t>CC0 is strongly recommended whenever possible</a:t>
            </a:r>
            <a:endParaRPr lang="en-US" sz="2600" i="1" dirty="0">
              <a:solidFill>
                <a:srgbClr val="FF0000"/>
              </a:solidFill>
            </a:endParaRPr>
          </a:p>
          <a:p>
            <a:pPr marL="571500" indent="-571500">
              <a:spcAft>
                <a:spcPts val="1200"/>
              </a:spcAft>
              <a:buFont typeface="Arial"/>
              <a:buChar char="•"/>
            </a:pPr>
            <a:r>
              <a:rPr lang="en-US" sz="3500" b="1" dirty="0">
                <a:solidFill>
                  <a:srgbClr val="0000FF"/>
                </a:solidFill>
              </a:rPr>
              <a:t>CC-BY</a:t>
            </a:r>
            <a:r>
              <a:rPr lang="en-US" sz="3500" dirty="0"/>
              <a:t>, under which data are made available for any use provided that attribution is appropriately given for the sources of data used, in the manner specified by the </a:t>
            </a:r>
            <a:r>
              <a:rPr lang="en-US" sz="3500" dirty="0" smtClean="0"/>
              <a:t>owner</a:t>
            </a:r>
            <a:endParaRPr lang="en-US" sz="3500" dirty="0"/>
          </a:p>
          <a:p>
            <a:pPr marL="571500" indent="-571500">
              <a:spcAft>
                <a:spcPts val="1200"/>
              </a:spcAft>
              <a:buFont typeface="Arial"/>
              <a:buChar char="•"/>
            </a:pPr>
            <a:r>
              <a:rPr lang="en-US" sz="3500" b="1" dirty="0">
                <a:solidFill>
                  <a:srgbClr val="0000FF"/>
                </a:solidFill>
              </a:rPr>
              <a:t>CC-BY-NC</a:t>
            </a:r>
            <a:r>
              <a:rPr lang="en-US" sz="3500" dirty="0"/>
              <a:t>, under which data are made available for any use provided that attribution is appropriately given and provided the use is not for commercial </a:t>
            </a:r>
            <a:r>
              <a:rPr lang="en-US" sz="3500" dirty="0" smtClean="0"/>
              <a:t>purposes</a:t>
            </a:r>
            <a:endParaRPr lang="en-US" sz="3500" dirty="0"/>
          </a:p>
        </p:txBody>
      </p:sp>
      <p:sp>
        <p:nvSpPr>
          <p:cNvPr id="5" name="Text Placeholder 4"/>
          <p:cNvSpPr>
            <a:spLocks noGrp="1"/>
          </p:cNvSpPr>
          <p:nvPr>
            <p:ph type="body" sz="quarter" idx="10"/>
          </p:nvPr>
        </p:nvSpPr>
        <p:spPr/>
        <p:txBody>
          <a:bodyPr/>
          <a:lstStyle/>
          <a:p>
            <a:r>
              <a:rPr lang="en-US" dirty="0">
                <a:hlinkClick r:id="rId3"/>
              </a:rPr>
              <a:t>http://www.gbif.org/terms/</a:t>
            </a:r>
            <a:r>
              <a:rPr lang="en-US" dirty="0" smtClean="0">
                <a:hlinkClick r:id="rId3"/>
              </a:rPr>
              <a:t>licences</a:t>
            </a:r>
            <a:r>
              <a:rPr lang="en-US" dirty="0" smtClean="0"/>
              <a:t> </a:t>
            </a:r>
            <a:endParaRPr lang="en-US" dirty="0"/>
          </a:p>
        </p:txBody>
      </p:sp>
      <p:pic>
        <p:nvPicPr>
          <p:cNvPr id="8" name="Picture 7"/>
          <p:cNvPicPr>
            <a:picLocks noChangeAspect="1"/>
          </p:cNvPicPr>
          <p:nvPr/>
        </p:nvPicPr>
        <p:blipFill>
          <a:blip r:embed="rId4"/>
          <a:stretch>
            <a:fillRect/>
          </a:stretch>
        </p:blipFill>
        <p:spPr>
          <a:xfrm>
            <a:off x="534432" y="2017775"/>
            <a:ext cx="538974" cy="538974"/>
          </a:xfrm>
          <a:prstGeom prst="rect">
            <a:avLst/>
          </a:prstGeom>
        </p:spPr>
      </p:pic>
      <p:pic>
        <p:nvPicPr>
          <p:cNvPr id="9" name="Picture 8"/>
          <p:cNvPicPr>
            <a:picLocks noChangeAspect="1"/>
          </p:cNvPicPr>
          <p:nvPr/>
        </p:nvPicPr>
        <p:blipFill>
          <a:blip r:embed="rId5"/>
          <a:stretch>
            <a:fillRect/>
          </a:stretch>
        </p:blipFill>
        <p:spPr>
          <a:xfrm>
            <a:off x="515875" y="3509308"/>
            <a:ext cx="537122" cy="537122"/>
          </a:xfrm>
          <a:prstGeom prst="rect">
            <a:avLst/>
          </a:prstGeom>
        </p:spPr>
      </p:pic>
      <p:pic>
        <p:nvPicPr>
          <p:cNvPr id="10" name="Picture 9"/>
          <p:cNvPicPr>
            <a:picLocks noChangeAspect="1"/>
          </p:cNvPicPr>
          <p:nvPr/>
        </p:nvPicPr>
        <p:blipFill>
          <a:blip r:embed="rId6"/>
          <a:stretch>
            <a:fillRect/>
          </a:stretch>
        </p:blipFill>
        <p:spPr>
          <a:xfrm>
            <a:off x="534432" y="4985681"/>
            <a:ext cx="534262" cy="534262"/>
          </a:xfrm>
          <a:prstGeom prst="rect">
            <a:avLst/>
          </a:prstGeom>
        </p:spPr>
      </p:pic>
      <p:pic>
        <p:nvPicPr>
          <p:cNvPr id="11" name="Image 6" descr="CC0-grafika.jpg">
            <a:hlinkClick r:id="rId7"/>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58382" y="6503039"/>
            <a:ext cx="1140253" cy="382044"/>
          </a:xfrm>
          <a:prstGeom prst="rect">
            <a:avLst/>
          </a:prstGeom>
        </p:spPr>
      </p:pic>
      <p:pic>
        <p:nvPicPr>
          <p:cNvPr id="12" name="Image 7" descr="download (1).png">
            <a:hlinkClick r:id="rId9"/>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40422" y="6488473"/>
            <a:ext cx="1140253" cy="396610"/>
          </a:xfrm>
          <a:prstGeom prst="rect">
            <a:avLst/>
          </a:prstGeom>
        </p:spPr>
      </p:pic>
      <p:pic>
        <p:nvPicPr>
          <p:cNvPr id="13" name="Image 8" descr="download (2).png">
            <a:hlinkClick r:id="rId11"/>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27305" y="6488473"/>
            <a:ext cx="1140254" cy="396610"/>
          </a:xfrm>
          <a:prstGeom prst="rect">
            <a:avLst/>
          </a:prstGeom>
        </p:spPr>
      </p:pic>
      <p:pic>
        <p:nvPicPr>
          <p:cNvPr id="14" name="Image 2" descr="download.png">
            <a:hlinkClick r:id="rId13"/>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82887" y="6488473"/>
            <a:ext cx="1667833" cy="395204"/>
          </a:xfrm>
          <a:prstGeom prst="rect">
            <a:avLst/>
          </a:prstGeom>
        </p:spPr>
      </p:pic>
    </p:spTree>
    <p:extLst>
      <p:ext uri="{BB962C8B-B14F-4D97-AF65-F5344CB8AC3E}">
        <p14:creationId xmlns:p14="http://schemas.microsoft.com/office/powerpoint/2010/main" val="2602366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534432" y="302864"/>
            <a:ext cx="7663511" cy="875512"/>
          </a:xfrm>
        </p:spPr>
        <p:txBody>
          <a:bodyPr>
            <a:noAutofit/>
          </a:bodyPr>
          <a:lstStyle/>
          <a:p>
            <a:r>
              <a:rPr lang="en-GB" sz="3600" b="0" dirty="0"/>
              <a:t>What to preserve &amp; share</a:t>
            </a:r>
          </a:p>
        </p:txBody>
      </p:sp>
      <p:sp>
        <p:nvSpPr>
          <p:cNvPr id="30723" name="Content Placeholder 2"/>
          <p:cNvSpPr>
            <a:spLocks noGrp="1"/>
          </p:cNvSpPr>
          <p:nvPr>
            <p:ph idx="1"/>
          </p:nvPr>
        </p:nvSpPr>
        <p:spPr>
          <a:xfrm>
            <a:off x="534432" y="1178376"/>
            <a:ext cx="7515322" cy="5572380"/>
          </a:xfrm>
        </p:spPr>
        <p:txBody>
          <a:bodyPr>
            <a:normAutofit fontScale="92500"/>
          </a:bodyPr>
          <a:lstStyle/>
          <a:p>
            <a:pPr>
              <a:spcBef>
                <a:spcPct val="0"/>
              </a:spcBef>
              <a:spcAft>
                <a:spcPts val="1369"/>
              </a:spcAft>
            </a:pPr>
            <a:r>
              <a:rPr lang="en-GB" sz="3200" dirty="0"/>
              <a:t>It’s not possible to keep everything. </a:t>
            </a:r>
            <a:endParaRPr lang="en-GB" sz="3200" dirty="0" smtClean="0"/>
          </a:p>
          <a:p>
            <a:pPr>
              <a:spcBef>
                <a:spcPct val="0"/>
              </a:spcBef>
              <a:spcAft>
                <a:spcPts val="1369"/>
              </a:spcAft>
            </a:pPr>
            <a:r>
              <a:rPr lang="en-GB" sz="3200" dirty="0" smtClean="0"/>
              <a:t>Select </a:t>
            </a:r>
            <a:r>
              <a:rPr lang="en-GB" sz="3200" dirty="0"/>
              <a:t>based on:</a:t>
            </a:r>
          </a:p>
          <a:p>
            <a:pPr lvl="1">
              <a:spcBef>
                <a:spcPct val="0"/>
              </a:spcBef>
              <a:spcAft>
                <a:spcPts val="1369"/>
              </a:spcAft>
            </a:pPr>
            <a:r>
              <a:rPr lang="en-GB" sz="2700" dirty="0"/>
              <a:t>What has to be kept e.g. data underlying publications</a:t>
            </a:r>
          </a:p>
          <a:p>
            <a:pPr lvl="1">
              <a:spcBef>
                <a:spcPct val="0"/>
              </a:spcBef>
              <a:spcAft>
                <a:spcPts val="1369"/>
              </a:spcAft>
            </a:pPr>
            <a:r>
              <a:rPr lang="en-GB" sz="2700" dirty="0"/>
              <a:t>What can’t be recreated e.g. environmental recordings </a:t>
            </a:r>
          </a:p>
          <a:p>
            <a:pPr lvl="1">
              <a:spcBef>
                <a:spcPct val="0"/>
              </a:spcBef>
              <a:spcAft>
                <a:spcPts val="1369"/>
              </a:spcAft>
            </a:pPr>
            <a:r>
              <a:rPr lang="en-GB" sz="2700" dirty="0"/>
              <a:t>What is potentially useful to others</a:t>
            </a:r>
          </a:p>
          <a:p>
            <a:pPr lvl="1">
              <a:spcBef>
                <a:spcPct val="0"/>
              </a:spcBef>
              <a:spcAft>
                <a:spcPts val="1369"/>
              </a:spcAft>
            </a:pPr>
            <a:r>
              <a:rPr lang="en-GB" sz="2700" dirty="0"/>
              <a:t>What has scientific, cultural or historical value</a:t>
            </a:r>
          </a:p>
          <a:p>
            <a:pPr lvl="1">
              <a:spcBef>
                <a:spcPct val="0"/>
              </a:spcBef>
              <a:spcAft>
                <a:spcPts val="1369"/>
              </a:spcAft>
            </a:pPr>
            <a:r>
              <a:rPr lang="en-GB" sz="2700" dirty="0" smtClean="0"/>
              <a:t>What </a:t>
            </a:r>
            <a:r>
              <a:rPr lang="en-GB" sz="2700" dirty="0"/>
              <a:t>legally must be </a:t>
            </a:r>
            <a:r>
              <a:rPr lang="en-GB" sz="2700" dirty="0" smtClean="0"/>
              <a:t>destroyed</a:t>
            </a:r>
            <a:endParaRPr lang="en-GB" sz="1300" dirty="0"/>
          </a:p>
          <a:p>
            <a:pPr>
              <a:spcBef>
                <a:spcPct val="0"/>
              </a:spcBef>
              <a:buFont typeface="Arial" pitchFamily="34" charset="0"/>
              <a:buNone/>
            </a:pPr>
            <a:endParaRPr lang="en-GB" sz="1900" dirty="0"/>
          </a:p>
          <a:p>
            <a:pPr>
              <a:spcBef>
                <a:spcPct val="0"/>
              </a:spcBef>
              <a:buFont typeface="Arial" pitchFamily="34" charset="0"/>
              <a:buNone/>
            </a:pPr>
            <a:r>
              <a:rPr lang="en-GB" sz="3200" dirty="0"/>
              <a:t>How to select and appraise research data:</a:t>
            </a:r>
          </a:p>
          <a:p>
            <a:pPr>
              <a:spcBef>
                <a:spcPct val="0"/>
              </a:spcBef>
              <a:buFont typeface="Arial" pitchFamily="34" charset="0"/>
              <a:buNone/>
            </a:pPr>
            <a:r>
              <a:rPr lang="en-GB" sz="2300" dirty="0">
                <a:hlinkClick r:id="rId3"/>
              </a:rPr>
              <a:t>www.dcc.ac.uk/resources/how-guides/appraise-select-research-</a:t>
            </a:r>
            <a:r>
              <a:rPr lang="en-GB" sz="2300" dirty="0" smtClean="0">
                <a:hlinkClick r:id="rId3"/>
              </a:rPr>
              <a:t>data</a:t>
            </a:r>
            <a:endParaRPr lang="en-GB" sz="2300" dirty="0"/>
          </a:p>
        </p:txBody>
      </p:sp>
      <p:pic>
        <p:nvPicPr>
          <p:cNvPr id="2" name="Picture 1" descr="Screen Shot 2016-06-23 at 11.00.0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9754" y="0"/>
            <a:ext cx="2638883" cy="7562850"/>
          </a:xfrm>
          <a:prstGeom prst="rect">
            <a:avLst/>
          </a:prstGeom>
        </p:spPr>
      </p:pic>
      <p:sp>
        <p:nvSpPr>
          <p:cNvPr id="7" name="Text Placeholder 2"/>
          <p:cNvSpPr>
            <a:spLocks noGrp="1"/>
          </p:cNvSpPr>
          <p:nvPr>
            <p:ph type="body" sz="quarter" idx="10"/>
          </p:nvPr>
        </p:nvSpPr>
        <p:spPr>
          <a:xfrm>
            <a:off x="515875" y="7065676"/>
            <a:ext cx="7682068" cy="422495"/>
          </a:xfrm>
        </p:spPr>
        <p:txBody>
          <a:bodyPr/>
          <a:lstStyle/>
          <a:p>
            <a:pPr algn="l"/>
            <a:r>
              <a:rPr lang="en-GB" dirty="0"/>
              <a:t>Slide source: </a:t>
            </a:r>
            <a:r>
              <a:rPr lang="en-GB" dirty="0">
                <a:hlinkClick r:id="rId5"/>
              </a:rPr>
              <a:t>OpenAIRE &amp; EUDAT, CC-BY-4.0, </a:t>
            </a:r>
            <a:r>
              <a:rPr lang="en-GB" dirty="0" smtClean="0">
                <a:hlinkClick r:id="rId5"/>
              </a:rPr>
              <a:t>2013</a:t>
            </a:r>
            <a:endParaRPr lang="en-GB" dirty="0"/>
          </a:p>
        </p:txBody>
      </p:sp>
    </p:spTree>
    <p:extLst>
      <p:ext uri="{BB962C8B-B14F-4D97-AF65-F5344CB8AC3E}">
        <p14:creationId xmlns:p14="http://schemas.microsoft.com/office/powerpoint/2010/main" val="56762290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Slide Credit – GB23, EUDAT &amp; </a:t>
            </a:r>
            <a:r>
              <a:rPr lang="en-US" dirty="0" err="1" smtClean="0"/>
              <a:t>OpenAire</a:t>
            </a:r>
            <a:endParaRPr lang="en-US" dirty="0"/>
          </a:p>
        </p:txBody>
      </p:sp>
      <p:sp>
        <p:nvSpPr>
          <p:cNvPr id="3" name="Content Placeholder 2"/>
          <p:cNvSpPr>
            <a:spLocks noGrp="1"/>
          </p:cNvSpPr>
          <p:nvPr>
            <p:ph idx="1"/>
          </p:nvPr>
        </p:nvSpPr>
        <p:spPr/>
        <p:txBody>
          <a:bodyPr>
            <a:normAutofit fontScale="85000" lnSpcReduction="10000"/>
          </a:bodyPr>
          <a:lstStyle/>
          <a:p>
            <a:pPr>
              <a:spcAft>
                <a:spcPts val="1200"/>
              </a:spcAft>
            </a:pPr>
            <a:r>
              <a:rPr lang="en-US" sz="2000" dirty="0" smtClean="0"/>
              <a:t>GB23 </a:t>
            </a:r>
            <a:r>
              <a:rPr lang="en-US" sz="2000" dirty="0"/>
              <a:t>Nodes </a:t>
            </a:r>
            <a:r>
              <a:rPr lang="en-US" sz="2000" dirty="0" smtClean="0"/>
              <a:t>Madagascar, </a:t>
            </a:r>
            <a:r>
              <a:rPr lang="en-US" sz="2000" dirty="0"/>
              <a:t>October </a:t>
            </a:r>
            <a:r>
              <a:rPr lang="en-US" sz="2000" dirty="0" smtClean="0"/>
              <a:t>2015</a:t>
            </a:r>
          </a:p>
          <a:p>
            <a:pPr marL="342900" indent="-342900">
              <a:spcAft>
                <a:spcPts val="1200"/>
              </a:spcAft>
              <a:buFont typeface="Arial"/>
              <a:buChar char="•"/>
            </a:pPr>
            <a:r>
              <a:rPr lang="en-US" sz="2000" dirty="0" smtClean="0">
                <a:hlinkClick r:id="rId2"/>
              </a:rPr>
              <a:t>http</a:t>
            </a:r>
            <a:r>
              <a:rPr lang="en-US" sz="2000" dirty="0">
                <a:hlinkClick r:id="rId2"/>
              </a:rPr>
              <a:t>://community.gbif.org/pg/pages/view/47903</a:t>
            </a:r>
            <a:r>
              <a:rPr lang="en-US" sz="2000" dirty="0" smtClean="0">
                <a:hlinkClick r:id="rId2"/>
              </a:rPr>
              <a:t>/</a:t>
            </a:r>
            <a:r>
              <a:rPr lang="en-US" sz="2000" dirty="0" smtClean="0"/>
              <a:t>  </a:t>
            </a:r>
            <a:endParaRPr lang="en-US" sz="2000" dirty="0"/>
          </a:p>
          <a:p>
            <a:pPr>
              <a:spcAft>
                <a:spcPts val="1200"/>
              </a:spcAft>
            </a:pPr>
            <a:endParaRPr lang="en-US" sz="2000" dirty="0" smtClean="0"/>
          </a:p>
          <a:p>
            <a:pPr>
              <a:spcAft>
                <a:spcPts val="1200"/>
              </a:spcAft>
            </a:pPr>
            <a:r>
              <a:rPr lang="en-US" sz="2000" dirty="0" smtClean="0"/>
              <a:t>Norwegian </a:t>
            </a:r>
            <a:r>
              <a:rPr lang="en-US" sz="2000" dirty="0"/>
              <a:t>GBIF data publishing workshop </a:t>
            </a:r>
            <a:r>
              <a:rPr lang="en-US" sz="2000"/>
              <a:t>in </a:t>
            </a:r>
            <a:r>
              <a:rPr lang="en-US" sz="2000" smtClean="0"/>
              <a:t>Trondheim, </a:t>
            </a:r>
            <a:r>
              <a:rPr lang="en-US" sz="2000" dirty="0"/>
              <a:t>October 2015, </a:t>
            </a:r>
            <a:endParaRPr lang="en-US" sz="2000" dirty="0" smtClean="0"/>
          </a:p>
          <a:p>
            <a:pPr marL="342900" indent="-342900">
              <a:spcAft>
                <a:spcPts val="1200"/>
              </a:spcAft>
              <a:buFont typeface="Arial"/>
              <a:buChar char="•"/>
            </a:pPr>
            <a:r>
              <a:rPr lang="en-US" sz="2000" dirty="0" smtClean="0">
                <a:hlinkClick r:id="rId3"/>
              </a:rPr>
              <a:t>http</a:t>
            </a:r>
            <a:r>
              <a:rPr lang="en-US" sz="2000" dirty="0">
                <a:hlinkClick r:id="rId3"/>
              </a:rPr>
              <a:t>://www.gbif.no/events/2015/data-publishing-workshop-october-2015.</a:t>
            </a:r>
            <a:r>
              <a:rPr lang="en-US" sz="2000" dirty="0" smtClean="0">
                <a:hlinkClick r:id="rId3"/>
              </a:rPr>
              <a:t>html</a:t>
            </a:r>
            <a:r>
              <a:rPr lang="en-US" sz="2000" dirty="0" smtClean="0"/>
              <a:t> </a:t>
            </a:r>
            <a:endParaRPr lang="en-US" sz="2000" dirty="0"/>
          </a:p>
          <a:p>
            <a:pPr>
              <a:spcAft>
                <a:spcPts val="1200"/>
              </a:spcAft>
            </a:pPr>
            <a:endParaRPr lang="en-US" sz="2000" dirty="0"/>
          </a:p>
          <a:p>
            <a:pPr>
              <a:spcAft>
                <a:spcPts val="1200"/>
              </a:spcAft>
            </a:pPr>
            <a:r>
              <a:rPr lang="en-US" sz="2000" dirty="0" smtClean="0"/>
              <a:t>Slide credits</a:t>
            </a:r>
            <a:r>
              <a:rPr lang="en-US" sz="2000" dirty="0"/>
              <a:t>: EUDAT/</a:t>
            </a:r>
            <a:r>
              <a:rPr lang="en-US" sz="2000" dirty="0" err="1"/>
              <a:t>OpenAire</a:t>
            </a:r>
            <a:r>
              <a:rPr lang="en-US" sz="2000" dirty="0"/>
              <a:t>, December 2015 &amp; May 2016, CC-BY-4.0 </a:t>
            </a:r>
            <a:endParaRPr lang="en-US" sz="2000" dirty="0" smtClean="0"/>
          </a:p>
          <a:p>
            <a:pPr marL="342900" indent="-342900">
              <a:spcAft>
                <a:spcPts val="1200"/>
              </a:spcAft>
              <a:buFont typeface="Arial"/>
              <a:buChar char="•"/>
            </a:pPr>
            <a:r>
              <a:rPr lang="en-US" sz="2000" dirty="0" smtClean="0">
                <a:hlinkClick r:id="rId4"/>
              </a:rPr>
              <a:t>http</a:t>
            </a:r>
            <a:r>
              <a:rPr lang="en-US" sz="2000" dirty="0">
                <a:hlinkClick r:id="rId4"/>
              </a:rPr>
              <a:t>://www.slideshare.net/EUDAT/eudat-research-data-management</a:t>
            </a:r>
            <a:r>
              <a:rPr lang="en-US" sz="2000" dirty="0"/>
              <a:t> </a:t>
            </a:r>
            <a:endParaRPr lang="en-US" sz="2000" dirty="0" smtClean="0"/>
          </a:p>
          <a:p>
            <a:pPr marL="342900" indent="-342900">
              <a:spcAft>
                <a:spcPts val="1200"/>
              </a:spcAft>
              <a:buFont typeface="Arial"/>
              <a:buChar char="•"/>
            </a:pPr>
            <a:r>
              <a:rPr lang="en-US" sz="2000" dirty="0" smtClean="0">
                <a:hlinkClick r:id="rId5"/>
              </a:rPr>
              <a:t>http</a:t>
            </a:r>
            <a:r>
              <a:rPr lang="en-US" sz="2000" dirty="0">
                <a:hlinkClick r:id="rId5"/>
              </a:rPr>
              <a:t>://www.slideshare.net/EUDAT/research-data-management-introduction-eudatopen-aire-webinar?ref=https://eudat.eu/events/webinar/research-data-management-an-introductory-webinar-from-openaire-and-</a:t>
            </a:r>
            <a:r>
              <a:rPr lang="en-US" sz="2000" dirty="0" smtClean="0">
                <a:hlinkClick r:id="rId5"/>
              </a:rPr>
              <a:t>eudat</a:t>
            </a:r>
            <a:r>
              <a:rPr lang="en-US" sz="2000" dirty="0" smtClean="0"/>
              <a:t> </a:t>
            </a:r>
          </a:p>
          <a:p>
            <a:pPr marL="342900" indent="-342900">
              <a:spcAft>
                <a:spcPts val="1200"/>
              </a:spcAft>
              <a:buFont typeface="Arial"/>
              <a:buChar char="•"/>
            </a:pPr>
            <a:r>
              <a:rPr lang="en-US" sz="2000" dirty="0" smtClean="0">
                <a:hlinkClick r:id="rId6"/>
              </a:rPr>
              <a:t>https</a:t>
            </a:r>
            <a:r>
              <a:rPr lang="en-US" sz="2000" dirty="0">
                <a:hlinkClick r:id="rId6"/>
              </a:rPr>
              <a:t>://eudat.eu/events/webinar/research-data-management-an-introductory-webinar-from-openaire-and-</a:t>
            </a:r>
            <a:r>
              <a:rPr lang="en-US" sz="2000" dirty="0" smtClean="0">
                <a:hlinkClick r:id="rId6"/>
              </a:rPr>
              <a:t>eudat</a:t>
            </a:r>
            <a:r>
              <a:rPr lang="en-US" sz="2000" dirty="0" smtClean="0"/>
              <a:t> </a:t>
            </a:r>
          </a:p>
          <a:p>
            <a:pPr marL="342900" indent="-342900">
              <a:spcAft>
                <a:spcPts val="1200"/>
              </a:spcAft>
              <a:buFont typeface="Arial"/>
              <a:buChar char="•"/>
            </a:pPr>
            <a:r>
              <a:rPr lang="en-US" sz="2000" dirty="0" smtClean="0">
                <a:hlinkClick r:id="rId7"/>
              </a:rPr>
              <a:t>http</a:t>
            </a:r>
            <a:r>
              <a:rPr lang="en-US" sz="2000" dirty="0">
                <a:hlinkClick r:id="rId7"/>
              </a:rPr>
              <a:t>://www.instantpresenter.com/WebConference/RecordingDefault.aspx?c_psrid=</a:t>
            </a:r>
            <a:r>
              <a:rPr lang="en-US" sz="2000" dirty="0" smtClean="0">
                <a:hlinkClick r:id="rId7"/>
              </a:rPr>
              <a:t>EB57D6888147</a:t>
            </a:r>
            <a:r>
              <a:rPr lang="en-US" sz="2000" dirty="0" smtClean="0"/>
              <a:t>  </a:t>
            </a:r>
          </a:p>
          <a:p>
            <a:pPr marL="342900" indent="-342900">
              <a:spcAft>
                <a:spcPts val="1800"/>
              </a:spcAft>
              <a:buFont typeface="Arial"/>
              <a:buChar char="•"/>
            </a:pPr>
            <a:endParaRPr lang="en-US" sz="2000" dirty="0"/>
          </a:p>
        </p:txBody>
      </p:sp>
      <p:sp>
        <p:nvSpPr>
          <p:cNvPr id="4" name="Text Placeholder 3"/>
          <p:cNvSpPr>
            <a:spLocks noGrp="1"/>
          </p:cNvSpPr>
          <p:nvPr>
            <p:ph type="body" sz="quarter" idx="10"/>
          </p:nvPr>
        </p:nvSpPr>
        <p:spPr/>
        <p:txBody>
          <a:bodyPr/>
          <a:lstStyle/>
          <a:p>
            <a:r>
              <a:rPr lang="en-US" dirty="0" smtClean="0"/>
              <a:t>Slide credits: EUDAT &amp; </a:t>
            </a:r>
            <a:r>
              <a:rPr lang="en-US" dirty="0" err="1" smtClean="0"/>
              <a:t>OpenAire</a:t>
            </a:r>
            <a:endParaRPr lang="en-US" dirty="0"/>
          </a:p>
        </p:txBody>
      </p:sp>
    </p:spTree>
    <p:extLst>
      <p:ext uri="{BB962C8B-B14F-4D97-AF65-F5344CB8AC3E}">
        <p14:creationId xmlns:p14="http://schemas.microsoft.com/office/powerpoint/2010/main" val="21778534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 y="3892651"/>
            <a:ext cx="10687754" cy="3670200"/>
          </a:xfrm>
          <a:prstGeom prst="rect">
            <a:avLst/>
          </a:prstGeom>
        </p:spPr>
      </p:pic>
      <p:pic>
        <p:nvPicPr>
          <p:cNvPr id="5" name="Picture 4"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
        <p:nvSpPr>
          <p:cNvPr id="6" name="Rectangle 5"/>
          <p:cNvSpPr/>
          <p:nvPr/>
        </p:nvSpPr>
        <p:spPr>
          <a:xfrm>
            <a:off x="4384143" y="1686525"/>
            <a:ext cx="5945362" cy="3046713"/>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management</a:t>
            </a:r>
            <a:endParaRPr lang="en-US" sz="36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Fifth day  8</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8503360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GBIF_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36517</TotalTime>
  <Words>7971</Words>
  <Application>Microsoft Macintosh PowerPoint</Application>
  <PresentationFormat>Custom</PresentationFormat>
  <Paragraphs>688</Paragraphs>
  <Slides>58</Slides>
  <Notes>56</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GBIF_v2</vt:lpstr>
      <vt:lpstr>PowerPoint Presentation</vt:lpstr>
      <vt:lpstr>INDEX</vt:lpstr>
      <vt:lpstr>Exponential growth of digital data</vt:lpstr>
      <vt:lpstr>Data explosion</vt:lpstr>
      <vt:lpstr>Data loss</vt:lpstr>
      <vt:lpstr>Where to store data?</vt:lpstr>
      <vt:lpstr>Backup and preservation  – not the same thing!</vt:lpstr>
      <vt:lpstr>FAIR data</vt:lpstr>
      <vt:lpstr>PowerPoint Presentation</vt:lpstr>
      <vt:lpstr>Data management plan</vt:lpstr>
      <vt:lpstr>Data management plan</vt:lpstr>
      <vt:lpstr>Data Management Plan</vt:lpstr>
      <vt:lpstr>PowerPoint Presentation</vt:lpstr>
      <vt:lpstr>PowerPoint Presentation</vt:lpstr>
      <vt:lpstr>Publish and archive your own Biodiversity data</vt:lpstr>
      <vt:lpstr>Online data archiving repository</vt:lpstr>
      <vt:lpstr>Data ONE</vt:lpstr>
      <vt:lpstr>PowerPoint Presentation</vt:lpstr>
      <vt:lpstr>zenodo.org  </vt:lpstr>
      <vt:lpstr>PowerPoint Presentation</vt:lpstr>
      <vt:lpstr>PowerPoint Presentation</vt:lpstr>
      <vt:lpstr>Metadata standards</vt:lpstr>
      <vt:lpstr>Structured data &amp; Metadata</vt:lpstr>
      <vt:lpstr>Data Standards</vt:lpstr>
      <vt:lpstr>Ecological Metadata Language - EML</vt:lpstr>
      <vt:lpstr>PowerPoint Presentation</vt:lpstr>
      <vt:lpstr>PowerPoint Presentation</vt:lpstr>
      <vt:lpstr>Name ambiguity: 123</vt:lpstr>
      <vt:lpstr>http – PURL – UUID </vt:lpstr>
      <vt:lpstr>PowerPoint Presentation</vt:lpstr>
      <vt:lpstr>PowerPoint Presentation</vt:lpstr>
      <vt:lpstr>What is metadata?</vt:lpstr>
      <vt:lpstr>What is metadata?</vt:lpstr>
      <vt:lpstr>metadata catalog</vt:lpstr>
      <vt:lpstr>Why use metadata?  </vt:lpstr>
      <vt:lpstr>Metadata and documentation</vt:lpstr>
      <vt:lpstr>Information entropy</vt:lpstr>
      <vt:lpstr>Time matters!</vt:lpstr>
      <vt:lpstr>Dataset titles</vt:lpstr>
      <vt:lpstr>Which is the better title?</vt:lpstr>
      <vt:lpstr>Write for machines, not just humans</vt:lpstr>
      <vt:lpstr>PowerPoint Presentation</vt:lpstr>
      <vt:lpstr>Metadata categories</vt:lpstr>
      <vt:lpstr>PowerPoint Presentation</vt:lpstr>
      <vt:lpstr>Rationale for data publishing</vt:lpstr>
      <vt:lpstr>PowerPoint Presentation</vt:lpstr>
      <vt:lpstr>Rationale for Data Publishing: citation &amp; usage</vt:lpstr>
      <vt:lpstr>A reproducibility crisis</vt:lpstr>
      <vt:lpstr>Why manage data?</vt:lpstr>
      <vt:lpstr>H2020 - Open Data by Default from 2017</vt:lpstr>
      <vt:lpstr>Concerns about data sharing</vt:lpstr>
      <vt:lpstr>Concerns about data sharing</vt:lpstr>
      <vt:lpstr>Make data shareable</vt:lpstr>
      <vt:lpstr>Licensing research data</vt:lpstr>
      <vt:lpstr>Licensing for data published through GBIF</vt:lpstr>
      <vt:lpstr>What to preserve &amp; share</vt:lpstr>
      <vt:lpstr>Slide Credit – GB23, EUDAT &amp; OpenAire</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mblaursen</dc:creator>
  <cp:lastModifiedBy>Dag Endresen</cp:lastModifiedBy>
  <cp:revision>1263</cp:revision>
  <cp:lastPrinted>2016-04-13T08:00:34Z</cp:lastPrinted>
  <dcterms:created xsi:type="dcterms:W3CDTF">2013-11-11T19:58:28Z</dcterms:created>
  <dcterms:modified xsi:type="dcterms:W3CDTF">2016-07-14T09:32:14Z</dcterms:modified>
</cp:coreProperties>
</file>