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418" r:id="rId2"/>
    <p:sldId id="422" r:id="rId3"/>
    <p:sldId id="423" r:id="rId4"/>
    <p:sldId id="424" r:id="rId5"/>
    <p:sldId id="456" r:id="rId6"/>
    <p:sldId id="426" r:id="rId7"/>
    <p:sldId id="427" r:id="rId8"/>
    <p:sldId id="429" r:id="rId9"/>
    <p:sldId id="430" r:id="rId10"/>
    <p:sldId id="454" r:id="rId11"/>
    <p:sldId id="432" r:id="rId12"/>
    <p:sldId id="433" r:id="rId13"/>
    <p:sldId id="434" r:id="rId14"/>
    <p:sldId id="436" r:id="rId15"/>
    <p:sldId id="455" r:id="rId16"/>
    <p:sldId id="438" r:id="rId17"/>
    <p:sldId id="440" r:id="rId18"/>
    <p:sldId id="421" r:id="rId19"/>
    <p:sldId id="442" r:id="rId20"/>
    <p:sldId id="443" r:id="rId21"/>
    <p:sldId id="445" r:id="rId22"/>
    <p:sldId id="446" r:id="rId23"/>
    <p:sldId id="447" r:id="rId24"/>
    <p:sldId id="448" r:id="rId25"/>
    <p:sldId id="449" r:id="rId26"/>
    <p:sldId id="450" r:id="rId27"/>
    <p:sldId id="451" r:id="rId28"/>
    <p:sldId id="452" r:id="rId29"/>
    <p:sldId id="453" r:id="rId30"/>
    <p:sldId id="420" r:id="rId31"/>
  </p:sldIdLst>
  <p:sldSz cx="10688638" cy="7562850"/>
  <p:notesSz cx="6858000" cy="9144000"/>
  <p:defaultTextStyle>
    <a:defPPr>
      <a:defRPr lang="en-US"/>
    </a:defPPr>
    <a:lvl1pPr marL="0" algn="l" defTabSz="519883" rtl="0" eaLnBrk="1" latinLnBrk="0" hangingPunct="1">
      <a:defRPr sz="2100" kern="1200">
        <a:solidFill>
          <a:schemeClr val="tx1"/>
        </a:solidFill>
        <a:latin typeface="+mn-lt"/>
        <a:ea typeface="+mn-ea"/>
        <a:cs typeface="+mn-cs"/>
      </a:defRPr>
    </a:lvl1pPr>
    <a:lvl2pPr marL="519883" algn="l" defTabSz="519883" rtl="0" eaLnBrk="1" latinLnBrk="0" hangingPunct="1">
      <a:defRPr sz="2100" kern="1200">
        <a:solidFill>
          <a:schemeClr val="tx1"/>
        </a:solidFill>
        <a:latin typeface="+mn-lt"/>
        <a:ea typeface="+mn-ea"/>
        <a:cs typeface="+mn-cs"/>
      </a:defRPr>
    </a:lvl2pPr>
    <a:lvl3pPr marL="1039781" algn="l" defTabSz="519883" rtl="0" eaLnBrk="1" latinLnBrk="0" hangingPunct="1">
      <a:defRPr sz="2100" kern="1200">
        <a:solidFill>
          <a:schemeClr val="tx1"/>
        </a:solidFill>
        <a:latin typeface="+mn-lt"/>
        <a:ea typeface="+mn-ea"/>
        <a:cs typeface="+mn-cs"/>
      </a:defRPr>
    </a:lvl3pPr>
    <a:lvl4pPr marL="1559675" algn="l" defTabSz="519883" rtl="0" eaLnBrk="1" latinLnBrk="0" hangingPunct="1">
      <a:defRPr sz="2100" kern="1200">
        <a:solidFill>
          <a:schemeClr val="tx1"/>
        </a:solidFill>
        <a:latin typeface="+mn-lt"/>
        <a:ea typeface="+mn-ea"/>
        <a:cs typeface="+mn-cs"/>
      </a:defRPr>
    </a:lvl4pPr>
    <a:lvl5pPr marL="2079565" algn="l" defTabSz="519883" rtl="0" eaLnBrk="1" latinLnBrk="0" hangingPunct="1">
      <a:defRPr sz="2100" kern="1200">
        <a:solidFill>
          <a:schemeClr val="tx1"/>
        </a:solidFill>
        <a:latin typeface="+mn-lt"/>
        <a:ea typeface="+mn-ea"/>
        <a:cs typeface="+mn-cs"/>
      </a:defRPr>
    </a:lvl5pPr>
    <a:lvl6pPr marL="2599456" algn="l" defTabSz="519883" rtl="0" eaLnBrk="1" latinLnBrk="0" hangingPunct="1">
      <a:defRPr sz="2100" kern="1200">
        <a:solidFill>
          <a:schemeClr val="tx1"/>
        </a:solidFill>
        <a:latin typeface="+mn-lt"/>
        <a:ea typeface="+mn-ea"/>
        <a:cs typeface="+mn-cs"/>
      </a:defRPr>
    </a:lvl6pPr>
    <a:lvl7pPr marL="3119350" algn="l" defTabSz="519883" rtl="0" eaLnBrk="1" latinLnBrk="0" hangingPunct="1">
      <a:defRPr sz="2100" kern="1200">
        <a:solidFill>
          <a:schemeClr val="tx1"/>
        </a:solidFill>
        <a:latin typeface="+mn-lt"/>
        <a:ea typeface="+mn-ea"/>
        <a:cs typeface="+mn-cs"/>
      </a:defRPr>
    </a:lvl7pPr>
    <a:lvl8pPr marL="3639241" algn="l" defTabSz="519883" rtl="0" eaLnBrk="1" latinLnBrk="0" hangingPunct="1">
      <a:defRPr sz="2100" kern="1200">
        <a:solidFill>
          <a:schemeClr val="tx1"/>
        </a:solidFill>
        <a:latin typeface="+mn-lt"/>
        <a:ea typeface="+mn-ea"/>
        <a:cs typeface="+mn-cs"/>
      </a:defRPr>
    </a:lvl8pPr>
    <a:lvl9pPr marL="4159132" algn="l" defTabSz="519883"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4" autoAdjust="0"/>
    <p:restoredTop sz="86799" autoAdjust="0"/>
  </p:normalViewPr>
  <p:slideViewPr>
    <p:cSldViewPr snapToGrid="0" snapToObjects="1">
      <p:cViewPr varScale="1">
        <p:scale>
          <a:sx n="82" d="100"/>
          <a:sy n="82" d="100"/>
        </p:scale>
        <p:origin x="-920" y="-104"/>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commentAuthors" Target="commentAuthors.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2016-07-10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2016-07-10</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19883" rtl="0" eaLnBrk="1" latinLnBrk="0" hangingPunct="1">
      <a:defRPr sz="1400" kern="1200">
        <a:solidFill>
          <a:schemeClr val="tx1"/>
        </a:solidFill>
        <a:latin typeface="+mn-lt"/>
        <a:ea typeface="+mn-ea"/>
        <a:cs typeface="+mn-cs"/>
      </a:defRPr>
    </a:lvl1pPr>
    <a:lvl2pPr marL="519883" algn="l" defTabSz="519883" rtl="0" eaLnBrk="1" latinLnBrk="0" hangingPunct="1">
      <a:defRPr sz="1400" kern="1200">
        <a:solidFill>
          <a:schemeClr val="tx1"/>
        </a:solidFill>
        <a:latin typeface="+mn-lt"/>
        <a:ea typeface="+mn-ea"/>
        <a:cs typeface="+mn-cs"/>
      </a:defRPr>
    </a:lvl2pPr>
    <a:lvl3pPr marL="1039781" algn="l" defTabSz="519883" rtl="0" eaLnBrk="1" latinLnBrk="0" hangingPunct="1">
      <a:defRPr sz="1400" kern="1200">
        <a:solidFill>
          <a:schemeClr val="tx1"/>
        </a:solidFill>
        <a:latin typeface="+mn-lt"/>
        <a:ea typeface="+mn-ea"/>
        <a:cs typeface="+mn-cs"/>
      </a:defRPr>
    </a:lvl3pPr>
    <a:lvl4pPr marL="1559675" algn="l" defTabSz="519883" rtl="0" eaLnBrk="1" latinLnBrk="0" hangingPunct="1">
      <a:defRPr sz="1400" kern="1200">
        <a:solidFill>
          <a:schemeClr val="tx1"/>
        </a:solidFill>
        <a:latin typeface="+mn-lt"/>
        <a:ea typeface="+mn-ea"/>
        <a:cs typeface="+mn-cs"/>
      </a:defRPr>
    </a:lvl4pPr>
    <a:lvl5pPr marL="2079565" algn="l" defTabSz="519883" rtl="0" eaLnBrk="1" latinLnBrk="0" hangingPunct="1">
      <a:defRPr sz="1400" kern="1200">
        <a:solidFill>
          <a:schemeClr val="tx1"/>
        </a:solidFill>
        <a:latin typeface="+mn-lt"/>
        <a:ea typeface="+mn-ea"/>
        <a:cs typeface="+mn-cs"/>
      </a:defRPr>
    </a:lvl5pPr>
    <a:lvl6pPr marL="2599456" algn="l" defTabSz="519883" rtl="0" eaLnBrk="1" latinLnBrk="0" hangingPunct="1">
      <a:defRPr sz="1400" kern="1200">
        <a:solidFill>
          <a:schemeClr val="tx1"/>
        </a:solidFill>
        <a:latin typeface="+mn-lt"/>
        <a:ea typeface="+mn-ea"/>
        <a:cs typeface="+mn-cs"/>
      </a:defRPr>
    </a:lvl6pPr>
    <a:lvl7pPr marL="3119350" algn="l" defTabSz="519883" rtl="0" eaLnBrk="1" latinLnBrk="0" hangingPunct="1">
      <a:defRPr sz="1400" kern="1200">
        <a:solidFill>
          <a:schemeClr val="tx1"/>
        </a:solidFill>
        <a:latin typeface="+mn-lt"/>
        <a:ea typeface="+mn-ea"/>
        <a:cs typeface="+mn-cs"/>
      </a:defRPr>
    </a:lvl7pPr>
    <a:lvl8pPr marL="3639241" algn="l" defTabSz="519883" rtl="0" eaLnBrk="1" latinLnBrk="0" hangingPunct="1">
      <a:defRPr sz="1400" kern="1200">
        <a:solidFill>
          <a:schemeClr val="tx1"/>
        </a:solidFill>
        <a:latin typeface="+mn-lt"/>
        <a:ea typeface="+mn-ea"/>
        <a:cs typeface="+mn-cs"/>
      </a:defRPr>
    </a:lvl8pPr>
    <a:lvl9pPr marL="4159132" algn="l" defTabSz="519883"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GBIF BIFA data publishing workshop, 4-8 July 2016, ASEAN Heritage Parks, ASEAN Centre for Biodiversity, Los Baños, Laguna, Philippines</a:t>
            </a:r>
          </a:p>
          <a:p>
            <a:r>
              <a:rPr lang="en-US" baseline="0" dirty="0" smtClean="0"/>
              <a:t>Slides CC-BY/CC0 Dag Endresen, Global Biodiversity Information Facility (GBIF) in Norway, UiO Natural History Museum in Oslo, University of Oslo (feel free to reuse slides)</a:t>
            </a:r>
          </a:p>
          <a:p>
            <a:r>
              <a:rPr lang="en-US" baseline="0" dirty="0" smtClean="0"/>
              <a:t>Day 5: 8</a:t>
            </a:r>
            <a:r>
              <a:rPr lang="en-US" baseline="30000" dirty="0" smtClean="0"/>
              <a:t>th</a:t>
            </a:r>
            <a:r>
              <a:rPr lang="en-US" baseline="0" dirty="0" smtClean="0"/>
              <a:t> July 2016: Data paper (2016-07-08)</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b="1" dirty="0" smtClean="0"/>
              <a:t>Mobilizing biodiversity data from ASEAN protected areas</a:t>
            </a:r>
          </a:p>
          <a:p>
            <a:r>
              <a:rPr lang="en-US" dirty="0" smtClean="0"/>
              <a:t>The goal of this project is to facilitate the mobilization of biodiversity information from the Association of Southeast Asian Nations (ASEAN) Heritage Parks – regionally significant protected areas for biodiversity.</a:t>
            </a:r>
          </a:p>
          <a:p>
            <a:r>
              <a:rPr lang="en-US" dirty="0" smtClean="0"/>
              <a:t>At present, biodiversity data collected from park surveys are documented through various means and do not always conform to global standards. A workshop for selected park management staff will strengthen their skills in biodiversity information management and data publishing through hands-on exercises using datasets from the heritage parks. This project will also orient heritage park staff towards monitoring sites with camera traps, and prepare them for the publishing of sample-based data in the future.</a:t>
            </a:r>
          </a:p>
          <a:p>
            <a:r>
              <a:rPr lang="en-US" dirty="0" smtClean="0"/>
              <a:t>The outcome of the project will be an increase in the availability and access to data from the protected areas, to assist policy development.</a:t>
            </a:r>
          </a:p>
          <a:p>
            <a:r>
              <a:rPr lang="en-US" dirty="0" smtClean="0"/>
              <a:t>http://www.gbif.org/programme/</a:t>
            </a:r>
            <a:r>
              <a:rPr lang="en-US" dirty="0" err="1" smtClean="0"/>
              <a:t>bifa</a:t>
            </a:r>
            <a:r>
              <a:rPr lang="en-US" dirty="0" smtClean="0"/>
              <a:t>/2015/ASEAN-heritage-parks</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a:t>
            </a:r>
            <a:r>
              <a:rPr lang="en-US" baseline="0" dirty="0" smtClean="0"/>
              <a:t> Norwegian GBIF data publishing workshop in Trondheim October 2015, http://</a:t>
            </a:r>
            <a:r>
              <a:rPr lang="en-US" baseline="0" dirty="0" err="1" smtClean="0"/>
              <a:t>www.gbif.no</a:t>
            </a:r>
            <a:r>
              <a:rPr lang="en-US" baseline="0" dirty="0" smtClean="0"/>
              <a:t>/events/2015/data-publishing-workshop-october-2015.html</a:t>
            </a:r>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265185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a:t>
            </a:fld>
            <a:endParaRPr lang="en-US"/>
          </a:p>
        </p:txBody>
      </p:sp>
    </p:spTree>
    <p:extLst>
      <p:ext uri="{BB962C8B-B14F-4D97-AF65-F5344CB8AC3E}">
        <p14:creationId xmlns:p14="http://schemas.microsoft.com/office/powerpoint/2010/main" val="281377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a:t>
            </a:fld>
            <a:endParaRPr lang="en-US"/>
          </a:p>
        </p:txBody>
      </p:sp>
    </p:spTree>
    <p:extLst>
      <p:ext uri="{BB962C8B-B14F-4D97-AF65-F5344CB8AC3E}">
        <p14:creationId xmlns:p14="http://schemas.microsoft.com/office/powerpoint/2010/main" val="784086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a:t>
            </a:fld>
            <a:endParaRPr lang="en-US"/>
          </a:p>
        </p:txBody>
      </p:sp>
    </p:spTree>
    <p:extLst>
      <p:ext uri="{BB962C8B-B14F-4D97-AF65-F5344CB8AC3E}">
        <p14:creationId xmlns:p14="http://schemas.microsoft.com/office/powerpoint/2010/main" val="3314862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a:t>
            </a:fld>
            <a:endParaRPr lang="en-US"/>
          </a:p>
        </p:txBody>
      </p:sp>
    </p:spTree>
    <p:extLst>
      <p:ext uri="{BB962C8B-B14F-4D97-AF65-F5344CB8AC3E}">
        <p14:creationId xmlns:p14="http://schemas.microsoft.com/office/powerpoint/2010/main" val="3007455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98003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1944030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3763074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3007455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11</a:t>
            </a:fld>
            <a:endParaRPr lang="en-US"/>
          </a:p>
        </p:txBody>
      </p:sp>
    </p:spTree>
    <p:extLst>
      <p:ext uri="{BB962C8B-B14F-4D97-AF65-F5344CB8AC3E}">
        <p14:creationId xmlns:p14="http://schemas.microsoft.com/office/powerpoint/2010/main" val="1294723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12</a:t>
            </a:fld>
            <a:endParaRPr lang="en-US"/>
          </a:p>
        </p:txBody>
      </p:sp>
    </p:spTree>
    <p:extLst>
      <p:ext uri="{BB962C8B-B14F-4D97-AF65-F5344CB8AC3E}">
        <p14:creationId xmlns:p14="http://schemas.microsoft.com/office/powerpoint/2010/main" val="1612675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2056736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14</a:t>
            </a:fld>
            <a:endParaRPr lang="en-US"/>
          </a:p>
        </p:txBody>
      </p:sp>
    </p:spTree>
    <p:extLst>
      <p:ext uri="{BB962C8B-B14F-4D97-AF65-F5344CB8AC3E}">
        <p14:creationId xmlns:p14="http://schemas.microsoft.com/office/powerpoint/2010/main" val="2348675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3007455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538569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4259907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3007455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21</a:t>
            </a:fld>
            <a:endParaRPr lang="en-US"/>
          </a:p>
        </p:txBody>
      </p:sp>
    </p:spTree>
    <p:extLst>
      <p:ext uri="{BB962C8B-B14F-4D97-AF65-F5344CB8AC3E}">
        <p14:creationId xmlns:p14="http://schemas.microsoft.com/office/powerpoint/2010/main" val="3235815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23</a:t>
            </a:fld>
            <a:endParaRPr lang="en-US"/>
          </a:p>
        </p:txBody>
      </p:sp>
    </p:spTree>
    <p:extLst>
      <p:ext uri="{BB962C8B-B14F-4D97-AF65-F5344CB8AC3E}">
        <p14:creationId xmlns:p14="http://schemas.microsoft.com/office/powerpoint/2010/main" val="3352923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25</a:t>
            </a:fld>
            <a:endParaRPr lang="en-US"/>
          </a:p>
        </p:txBody>
      </p:sp>
    </p:spTree>
    <p:extLst>
      <p:ext uri="{BB962C8B-B14F-4D97-AF65-F5344CB8AC3E}">
        <p14:creationId xmlns:p14="http://schemas.microsoft.com/office/powerpoint/2010/main" val="2574619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26</a:t>
            </a:fld>
            <a:endParaRPr lang="en-US"/>
          </a:p>
        </p:txBody>
      </p:sp>
    </p:spTree>
    <p:extLst>
      <p:ext uri="{BB962C8B-B14F-4D97-AF65-F5344CB8AC3E}">
        <p14:creationId xmlns:p14="http://schemas.microsoft.com/office/powerpoint/2010/main" val="1756711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27</a:t>
            </a:fld>
            <a:endParaRPr lang="en-US"/>
          </a:p>
        </p:txBody>
      </p:sp>
    </p:spTree>
    <p:extLst>
      <p:ext uri="{BB962C8B-B14F-4D97-AF65-F5344CB8AC3E}">
        <p14:creationId xmlns:p14="http://schemas.microsoft.com/office/powerpoint/2010/main" val="4440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28</a:t>
            </a:fld>
            <a:endParaRPr lang="en-US"/>
          </a:p>
        </p:txBody>
      </p:sp>
    </p:spTree>
    <p:extLst>
      <p:ext uri="{BB962C8B-B14F-4D97-AF65-F5344CB8AC3E}">
        <p14:creationId xmlns:p14="http://schemas.microsoft.com/office/powerpoint/2010/main" val="3389954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19883" rtl="0" eaLnBrk="1" fontAlgn="auto" latinLnBrk="0" hangingPunct="1">
              <a:lnSpc>
                <a:spcPct val="100000"/>
              </a:lnSpc>
              <a:spcBef>
                <a:spcPts val="0"/>
              </a:spcBef>
              <a:spcAft>
                <a:spcPts val="0"/>
              </a:spcAft>
              <a:buClrTx/>
              <a:buSzTx/>
              <a:buFontTx/>
              <a:buNone/>
              <a:tabLst/>
              <a:defRPr/>
            </a:pPr>
            <a:r>
              <a:rPr lang="en-US" dirty="0" smtClean="0"/>
              <a:t>Slides modified from Dimitri Brosens, data paper workshop in Trondheim October 2015</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29</a:t>
            </a:fld>
            <a:endParaRPr lang="en-US"/>
          </a:p>
        </p:txBody>
      </p:sp>
    </p:spTree>
    <p:extLst>
      <p:ext uri="{BB962C8B-B14F-4D97-AF65-F5344CB8AC3E}">
        <p14:creationId xmlns:p14="http://schemas.microsoft.com/office/powerpoint/2010/main" val="3376654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30</a:t>
            </a:fld>
            <a:endParaRPr lang="en-US"/>
          </a:p>
        </p:txBody>
      </p:sp>
    </p:spTree>
    <p:extLst>
      <p:ext uri="{BB962C8B-B14F-4D97-AF65-F5344CB8AC3E}">
        <p14:creationId xmlns:p14="http://schemas.microsoft.com/office/powerpoint/2010/main" val="227127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82"/>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19883" indent="0">
              <a:buNone/>
              <a:defRPr sz="2100">
                <a:solidFill>
                  <a:schemeClr val="tx1">
                    <a:tint val="75000"/>
                  </a:schemeClr>
                </a:solidFill>
              </a:defRPr>
            </a:lvl2pPr>
            <a:lvl3pPr marL="1039781" indent="0">
              <a:buNone/>
              <a:defRPr sz="1800">
                <a:solidFill>
                  <a:schemeClr val="tx1">
                    <a:tint val="75000"/>
                  </a:schemeClr>
                </a:solidFill>
              </a:defRPr>
            </a:lvl3pPr>
            <a:lvl4pPr marL="1559675" indent="0">
              <a:buNone/>
              <a:defRPr sz="1600">
                <a:solidFill>
                  <a:schemeClr val="tx1">
                    <a:tint val="75000"/>
                  </a:schemeClr>
                </a:solidFill>
              </a:defRPr>
            </a:lvl4pPr>
            <a:lvl5pPr marL="2079565" indent="0">
              <a:buNone/>
              <a:defRPr sz="1600">
                <a:solidFill>
                  <a:schemeClr val="tx1">
                    <a:tint val="75000"/>
                  </a:schemeClr>
                </a:solidFill>
              </a:defRPr>
            </a:lvl5pPr>
            <a:lvl6pPr marL="2599456" indent="0">
              <a:buNone/>
              <a:defRPr sz="1600">
                <a:solidFill>
                  <a:schemeClr val="tx1">
                    <a:tint val="75000"/>
                  </a:schemeClr>
                </a:solidFill>
              </a:defRPr>
            </a:lvl6pPr>
            <a:lvl7pPr marL="3119350" indent="0">
              <a:buNone/>
              <a:defRPr sz="1600">
                <a:solidFill>
                  <a:schemeClr val="tx1">
                    <a:tint val="75000"/>
                  </a:schemeClr>
                </a:solidFill>
              </a:defRPr>
            </a:lvl7pPr>
            <a:lvl8pPr marL="3639241" indent="0">
              <a:buNone/>
              <a:defRPr sz="1600">
                <a:solidFill>
                  <a:schemeClr val="tx1">
                    <a:tint val="75000"/>
                  </a:schemeClr>
                </a:solidFill>
              </a:defRPr>
            </a:lvl8pPr>
            <a:lvl9pPr marL="4159132"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123"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solidFill>
            <a:schemeClr val="tx1">
              <a:alpha val="70000"/>
            </a:schemeClr>
          </a:solid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22"/>
            <a:ext cx="4401287" cy="5144049"/>
          </a:xfrm>
        </p:spPr>
        <p:txBody>
          <a:bodyPr/>
          <a:lstStyle>
            <a:lvl1pPr marL="0" indent="0">
              <a:buNone/>
              <a:defRPr>
                <a:solidFill>
                  <a:schemeClr val="tx1"/>
                </a:solidFill>
              </a:defRPr>
            </a:lvl1pPr>
            <a:lvl2pPr marL="519883" indent="0">
              <a:buNone/>
              <a:defRPr>
                <a:solidFill>
                  <a:schemeClr val="tx1"/>
                </a:solidFill>
              </a:defRPr>
            </a:lvl2pPr>
            <a:lvl3pPr marL="1039781" indent="0">
              <a:buNone/>
              <a:defRPr>
                <a:solidFill>
                  <a:schemeClr val="tx1"/>
                </a:solidFill>
              </a:defRPr>
            </a:lvl3pPr>
            <a:lvl4pPr marL="1559675" indent="0">
              <a:buNone/>
              <a:defRPr>
                <a:solidFill>
                  <a:schemeClr val="tx1"/>
                </a:solidFill>
              </a:defRPr>
            </a:lvl4pPr>
            <a:lvl5pPr marL="2079565"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63" y="1444322"/>
            <a:ext cx="4388265" cy="5119479"/>
          </a:xfrm>
        </p:spPr>
        <p:txBody>
          <a:bodyPr/>
          <a:lstStyle>
            <a:lvl1pPr marL="0" indent="0">
              <a:buNone/>
              <a:defRPr>
                <a:solidFill>
                  <a:schemeClr val="bg1"/>
                </a:solidFill>
              </a:defRPr>
            </a:lvl1pPr>
            <a:lvl2pPr marL="519883" indent="0">
              <a:buNone/>
              <a:defRPr>
                <a:solidFill>
                  <a:schemeClr val="bg1"/>
                </a:solidFill>
              </a:defRPr>
            </a:lvl2pPr>
            <a:lvl3pPr marL="1039781" indent="0">
              <a:buNone/>
              <a:defRPr>
                <a:solidFill>
                  <a:schemeClr val="bg1"/>
                </a:solidFill>
              </a:defRPr>
            </a:lvl3pPr>
            <a:lvl4pPr marL="1559675" indent="0">
              <a:buNone/>
              <a:defRPr>
                <a:solidFill>
                  <a:schemeClr val="bg1"/>
                </a:solidFill>
              </a:defRPr>
            </a:lvl4pPr>
            <a:lvl5pPr marL="2079565"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no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90"/>
            <a:ext cx="10154206" cy="621485"/>
          </a:xfrm>
          <a:solidFill>
            <a:schemeClr val="tx1">
              <a:alpha val="70000"/>
            </a:schemeClr>
          </a:solidFill>
        </p:spPr>
        <p:txBody>
          <a:bodyPr lIns="519883"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686" indent="-204686">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50"/>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34" rIns="0" bIns="40934">
            <a:noAutofit/>
          </a:bodyPr>
          <a:lstStyle>
            <a:lvl1pPr marL="0" algn="r" defTabSz="519883"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686" indent="-204686">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50"/>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34" rIns="0" bIns="40934">
            <a:noAutofit/>
          </a:bodyPr>
          <a:lstStyle>
            <a:lvl1pPr marL="0" algn="r" defTabSz="519883"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16"/>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19883" indent="0">
              <a:buNone/>
              <a:defRPr sz="2300" b="1"/>
            </a:lvl2pPr>
            <a:lvl3pPr marL="1039781" indent="0">
              <a:buNone/>
              <a:defRPr sz="2100" b="1"/>
            </a:lvl3pPr>
            <a:lvl4pPr marL="1559675" indent="0">
              <a:buNone/>
              <a:defRPr sz="1800" b="1"/>
            </a:lvl4pPr>
            <a:lvl5pPr marL="2079565" indent="0">
              <a:buNone/>
              <a:defRPr sz="1800" b="1"/>
            </a:lvl5pPr>
            <a:lvl6pPr marL="2599456" indent="0">
              <a:buNone/>
              <a:defRPr sz="1800" b="1"/>
            </a:lvl6pPr>
            <a:lvl7pPr marL="3119350" indent="0">
              <a:buNone/>
              <a:defRPr sz="1800" b="1"/>
            </a:lvl7pPr>
            <a:lvl8pPr marL="3639241" indent="0">
              <a:buNone/>
              <a:defRPr sz="1800" b="1"/>
            </a:lvl8pPr>
            <a:lvl9pPr marL="415913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16"/>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9"/>
            <a:ext cx="8365196" cy="422495"/>
          </a:xfrm>
        </p:spPr>
        <p:txBody>
          <a:bodyPr lIns="0" anchor="ctr" anchorCtr="0">
            <a:noAutofit/>
          </a:bodyPr>
          <a:lstStyle>
            <a:lvl1pPr marL="0" indent="0" algn="r">
              <a:buNone/>
              <a:defRPr sz="1000" b="0" cap="none" baseline="0"/>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89"/>
            <a:ext cx="5352978" cy="422495"/>
          </a:xfrm>
        </p:spPr>
        <p:txBody>
          <a:bodyPr lIns="0" anchor="ctr" anchorCtr="0">
            <a:noAutofit/>
          </a:bodyPr>
          <a:lstStyle>
            <a:lvl1pPr marL="0" indent="0" algn="r">
              <a:buNone/>
              <a:defRPr sz="1000" b="0" cap="none" baseline="0">
                <a:solidFill>
                  <a:schemeClr val="bg1"/>
                </a:solidFill>
              </a:defRPr>
            </a:lvl1pPr>
            <a:lvl2pPr marL="519883" indent="0">
              <a:buNone/>
              <a:defRPr/>
            </a:lvl2pPr>
            <a:lvl3pPr marL="1039781" indent="0">
              <a:buNone/>
              <a:defRPr/>
            </a:lvl3pPr>
            <a:lvl4pPr marL="1559675" indent="0">
              <a:buNone/>
              <a:defRPr/>
            </a:lvl4pPr>
            <a:lvl5pPr marL="2079565"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13"/>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19883" indent="0" algn="ctr">
              <a:buNone/>
              <a:defRPr>
                <a:solidFill>
                  <a:schemeClr val="tx1">
                    <a:tint val="75000"/>
                  </a:schemeClr>
                </a:solidFill>
              </a:defRPr>
            </a:lvl2pPr>
            <a:lvl3pPr marL="1039781" indent="0" algn="ctr">
              <a:buNone/>
              <a:defRPr>
                <a:solidFill>
                  <a:schemeClr val="tx1">
                    <a:tint val="75000"/>
                  </a:schemeClr>
                </a:solidFill>
              </a:defRPr>
            </a:lvl3pPr>
            <a:lvl4pPr marL="1559675" indent="0" algn="ctr">
              <a:buNone/>
              <a:defRPr>
                <a:solidFill>
                  <a:schemeClr val="tx1">
                    <a:tint val="75000"/>
                  </a:schemeClr>
                </a:solidFill>
              </a:defRPr>
            </a:lvl4pPr>
            <a:lvl5pPr marL="2079565" indent="0" algn="ctr">
              <a:buNone/>
              <a:defRPr>
                <a:solidFill>
                  <a:schemeClr val="tx1">
                    <a:tint val="75000"/>
                  </a:schemeClr>
                </a:solidFill>
              </a:defRPr>
            </a:lvl5pPr>
            <a:lvl6pPr marL="2599456" indent="0" algn="ctr">
              <a:buNone/>
              <a:defRPr>
                <a:solidFill>
                  <a:schemeClr val="tx1">
                    <a:tint val="75000"/>
                  </a:schemeClr>
                </a:solidFill>
              </a:defRPr>
            </a:lvl6pPr>
            <a:lvl7pPr marL="3119350" indent="0" algn="ctr">
              <a:buNone/>
              <a:defRPr>
                <a:solidFill>
                  <a:schemeClr val="tx1">
                    <a:tint val="75000"/>
                  </a:schemeClr>
                </a:solidFill>
              </a:defRPr>
            </a:lvl7pPr>
            <a:lvl8pPr marL="3639241" indent="0" algn="ctr">
              <a:buNone/>
              <a:defRPr>
                <a:solidFill>
                  <a:schemeClr val="tx1">
                    <a:tint val="75000"/>
                  </a:schemeClr>
                </a:solidFill>
              </a:defRPr>
            </a:lvl8pPr>
            <a:lvl9pPr marL="4159132"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35"/>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8974" indent="0" algn="ctr">
              <a:buNone/>
              <a:defRPr>
                <a:solidFill>
                  <a:schemeClr val="tx1">
                    <a:tint val="75000"/>
                  </a:schemeClr>
                </a:solidFill>
              </a:defRPr>
            </a:lvl2pPr>
            <a:lvl3pPr marL="1037980" indent="0" algn="ctr">
              <a:buNone/>
              <a:defRPr>
                <a:solidFill>
                  <a:schemeClr val="tx1">
                    <a:tint val="75000"/>
                  </a:schemeClr>
                </a:solidFill>
              </a:defRPr>
            </a:lvl3pPr>
            <a:lvl4pPr marL="1556976" indent="0" algn="ctr">
              <a:buNone/>
              <a:defRPr>
                <a:solidFill>
                  <a:schemeClr val="tx1">
                    <a:tint val="75000"/>
                  </a:schemeClr>
                </a:solidFill>
              </a:defRPr>
            </a:lvl4pPr>
            <a:lvl5pPr marL="2075969" indent="0" algn="ctr">
              <a:buNone/>
              <a:defRPr>
                <a:solidFill>
                  <a:schemeClr val="tx1">
                    <a:tint val="75000"/>
                  </a:schemeClr>
                </a:solidFill>
              </a:defRPr>
            </a:lvl5pPr>
            <a:lvl6pPr marL="2594959" indent="0" algn="ctr">
              <a:buNone/>
              <a:defRPr>
                <a:solidFill>
                  <a:schemeClr val="tx1">
                    <a:tint val="75000"/>
                  </a:schemeClr>
                </a:solidFill>
              </a:defRPr>
            </a:lvl6pPr>
            <a:lvl7pPr marL="3113954" indent="0" algn="ctr">
              <a:buNone/>
              <a:defRPr>
                <a:solidFill>
                  <a:schemeClr val="tx1">
                    <a:tint val="75000"/>
                  </a:schemeClr>
                </a:solidFill>
              </a:defRPr>
            </a:lvl7pPr>
            <a:lvl8pPr marL="3632946" indent="0" algn="ctr">
              <a:buNone/>
              <a:defRPr>
                <a:solidFill>
                  <a:schemeClr val="tx1">
                    <a:tint val="75000"/>
                  </a:schemeClr>
                </a:solidFill>
              </a:defRPr>
            </a:lvl8pPr>
            <a:lvl9pPr marL="4151938"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156" tIns="45578" rIns="91156" bIns="45578"/>
          <a:lstStyle/>
          <a:p>
            <a:fld id="{968C2AC7-14B7-1546-A1EC-D9F5A5847096}" type="datetimeFigureOut">
              <a:rPr lang="en-US" smtClean="0"/>
              <a:t>2016-07-10</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156" tIns="45578" rIns="91156" bIns="45578"/>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156" tIns="45578" rIns="91156" bIns="45578"/>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3"/>
          <p:cNvSpPr>
            <a:spLocks noGrp="1"/>
          </p:cNvSpPr>
          <p:nvPr>
            <p:ph type="dt" sz="half" idx="10"/>
          </p:nvPr>
        </p:nvSpPr>
        <p:spPr>
          <a:xfrm>
            <a:off x="534432" y="7009642"/>
            <a:ext cx="2494016" cy="402652"/>
          </a:xfrm>
          <a:prstGeom prst="rect">
            <a:avLst/>
          </a:prstGeom>
        </p:spPr>
        <p:txBody>
          <a:bodyPr lIns="104287" tIns="52144" rIns="104287" bIns="52144"/>
          <a:lstStyle/>
          <a:p>
            <a:fld id="{C8B888C2-2E2D-4E19-A52A-5F1B86804C39}" type="datetimeFigureOut">
              <a:rPr lang="en-US" smtClean="0"/>
              <a:t>2016-07-10</a:t>
            </a:fld>
            <a:endParaRPr lang="en-US"/>
          </a:p>
        </p:txBody>
      </p:sp>
      <p:sp>
        <p:nvSpPr>
          <p:cNvPr id="5" name="Tijdelijke aanduiding voor voettekst 4"/>
          <p:cNvSpPr>
            <a:spLocks noGrp="1"/>
          </p:cNvSpPr>
          <p:nvPr>
            <p:ph type="ftr" sz="quarter" idx="11"/>
          </p:nvPr>
        </p:nvSpPr>
        <p:spPr>
          <a:xfrm>
            <a:off x="3651952" y="7009642"/>
            <a:ext cx="3384735" cy="402652"/>
          </a:xfrm>
          <a:prstGeom prst="rect">
            <a:avLst/>
          </a:prstGeom>
        </p:spPr>
        <p:txBody>
          <a:bodyPr lIns="104287" tIns="52144" rIns="104287" bIns="52144"/>
          <a:lstStyle/>
          <a:p>
            <a:endParaRPr lang="en-US"/>
          </a:p>
        </p:txBody>
      </p:sp>
      <p:sp>
        <p:nvSpPr>
          <p:cNvPr id="6" name="Tijdelijke aanduiding voor dianummer 5"/>
          <p:cNvSpPr>
            <a:spLocks noGrp="1"/>
          </p:cNvSpPr>
          <p:nvPr>
            <p:ph type="sldNum" sz="quarter" idx="12"/>
          </p:nvPr>
        </p:nvSpPr>
        <p:spPr>
          <a:xfrm>
            <a:off x="7660190" y="7009642"/>
            <a:ext cx="2494016" cy="402652"/>
          </a:xfrm>
          <a:prstGeom prst="rect">
            <a:avLst/>
          </a:prstGeom>
        </p:spPr>
        <p:txBody>
          <a:bodyPr lIns="104287" tIns="52144" rIns="104287" bIns="52144"/>
          <a:lstStyle/>
          <a:p>
            <a:fld id="{39EF0064-3C3F-44D9-BF28-91EA5BFA58E4}" type="slidenum">
              <a:rPr lang="en-US" smtClean="0"/>
              <a:t>‹#›</a:t>
            </a:fld>
            <a:endParaRPr lang="en-US"/>
          </a:p>
        </p:txBody>
      </p:sp>
    </p:spTree>
    <p:extLst>
      <p:ext uri="{BB962C8B-B14F-4D97-AF65-F5344CB8AC3E}">
        <p14:creationId xmlns:p14="http://schemas.microsoft.com/office/powerpoint/2010/main" val="339328235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1987" rIns="0" bIns="51987"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93"/>
            <a:ext cx="9619774" cy="4991131"/>
          </a:xfrm>
          <a:prstGeom prst="rect">
            <a:avLst/>
          </a:prstGeom>
        </p:spPr>
        <p:txBody>
          <a:bodyPr vert="horz" lIns="103978" tIns="51987" rIns="103978" bIns="51987"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Lst>
  <p:timing>
    <p:tnLst>
      <p:par>
        <p:cTn xmlns:p14="http://schemas.microsoft.com/office/powerpoint/2010/main" id="1" dur="indefinite" restart="never" nodeType="tmRoot"/>
      </p:par>
    </p:tnLst>
  </p:timing>
  <p:txStyles>
    <p:titleStyle>
      <a:lvl1pPr algn="l" defTabSz="519883"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19883" rtl="0" eaLnBrk="1" latinLnBrk="0" hangingPunct="1">
        <a:spcBef>
          <a:spcPct val="20000"/>
        </a:spcBef>
        <a:buFont typeface="Arial"/>
        <a:buNone/>
        <a:defRPr sz="3600" kern="1200">
          <a:solidFill>
            <a:schemeClr val="tx1"/>
          </a:solidFill>
          <a:latin typeface="Arial Narrow"/>
          <a:ea typeface="+mn-ea"/>
          <a:cs typeface="Arial Narrow"/>
        </a:defRPr>
      </a:lvl1pPr>
      <a:lvl2pPr marL="844822" indent="-324927" algn="l" defTabSz="519883" rtl="0" eaLnBrk="1" latinLnBrk="0" hangingPunct="1">
        <a:spcBef>
          <a:spcPct val="20000"/>
        </a:spcBef>
        <a:buFont typeface="Arial"/>
        <a:buChar char="•"/>
        <a:defRPr sz="3200" kern="1200">
          <a:solidFill>
            <a:schemeClr val="tx1"/>
          </a:solidFill>
          <a:latin typeface="Arial Narrow"/>
          <a:ea typeface="+mn-ea"/>
          <a:cs typeface="Arial Narrow"/>
        </a:defRPr>
      </a:lvl2pPr>
      <a:lvl3pPr marL="1299729" indent="-259939" algn="l" defTabSz="519883"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19618" indent="-259939" algn="l" defTabSz="519883" rtl="0" eaLnBrk="1" latinLnBrk="0" hangingPunct="1">
        <a:spcBef>
          <a:spcPct val="20000"/>
        </a:spcBef>
        <a:buFont typeface="Arial"/>
        <a:buChar char="–"/>
        <a:defRPr sz="2300" kern="1200">
          <a:solidFill>
            <a:schemeClr val="tx1"/>
          </a:solidFill>
          <a:latin typeface="Arial Narrow"/>
          <a:ea typeface="+mn-ea"/>
          <a:cs typeface="Arial Narrow"/>
        </a:defRPr>
      </a:lvl4pPr>
      <a:lvl5pPr marL="2339512" indent="-259939" algn="l" defTabSz="519883" rtl="0" eaLnBrk="1" latinLnBrk="0" hangingPunct="1">
        <a:spcBef>
          <a:spcPct val="20000"/>
        </a:spcBef>
        <a:buFont typeface="Arial"/>
        <a:buChar char="»"/>
        <a:defRPr sz="2300" kern="1200">
          <a:solidFill>
            <a:schemeClr val="tx1"/>
          </a:solidFill>
          <a:latin typeface="Arial Narrow"/>
          <a:ea typeface="+mn-ea"/>
          <a:cs typeface="Arial Narrow"/>
        </a:defRPr>
      </a:lvl5pPr>
      <a:lvl6pPr marL="2859402" indent="-259939" algn="l" defTabSz="519883" rtl="0" eaLnBrk="1" latinLnBrk="0" hangingPunct="1">
        <a:spcBef>
          <a:spcPct val="20000"/>
        </a:spcBef>
        <a:buFont typeface="Arial"/>
        <a:buChar char="•"/>
        <a:defRPr sz="2300" kern="1200">
          <a:solidFill>
            <a:schemeClr val="tx1"/>
          </a:solidFill>
          <a:latin typeface="+mn-lt"/>
          <a:ea typeface="+mn-ea"/>
          <a:cs typeface="+mn-cs"/>
        </a:defRPr>
      </a:lvl6pPr>
      <a:lvl7pPr marL="3379295" indent="-259939" algn="l" defTabSz="519883" rtl="0" eaLnBrk="1" latinLnBrk="0" hangingPunct="1">
        <a:spcBef>
          <a:spcPct val="20000"/>
        </a:spcBef>
        <a:buFont typeface="Arial"/>
        <a:buChar char="•"/>
        <a:defRPr sz="2300" kern="1200">
          <a:solidFill>
            <a:schemeClr val="tx1"/>
          </a:solidFill>
          <a:latin typeface="+mn-lt"/>
          <a:ea typeface="+mn-ea"/>
          <a:cs typeface="+mn-cs"/>
        </a:defRPr>
      </a:lvl7pPr>
      <a:lvl8pPr marL="3899186" indent="-259939" algn="l" defTabSz="519883" rtl="0" eaLnBrk="1" latinLnBrk="0" hangingPunct="1">
        <a:spcBef>
          <a:spcPct val="20000"/>
        </a:spcBef>
        <a:buFont typeface="Arial"/>
        <a:buChar char="•"/>
        <a:defRPr sz="2300" kern="1200">
          <a:solidFill>
            <a:schemeClr val="tx1"/>
          </a:solidFill>
          <a:latin typeface="+mn-lt"/>
          <a:ea typeface="+mn-ea"/>
          <a:cs typeface="+mn-cs"/>
        </a:defRPr>
      </a:lvl8pPr>
      <a:lvl9pPr marL="4419076" indent="-259939" algn="l" defTabSz="51988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19883" rtl="0" eaLnBrk="1" latinLnBrk="0" hangingPunct="1">
        <a:defRPr sz="2100" kern="1200">
          <a:solidFill>
            <a:schemeClr val="tx1"/>
          </a:solidFill>
          <a:latin typeface="+mn-lt"/>
          <a:ea typeface="+mn-ea"/>
          <a:cs typeface="+mn-cs"/>
        </a:defRPr>
      </a:lvl1pPr>
      <a:lvl2pPr marL="519883" algn="l" defTabSz="519883" rtl="0" eaLnBrk="1" latinLnBrk="0" hangingPunct="1">
        <a:defRPr sz="2100" kern="1200">
          <a:solidFill>
            <a:schemeClr val="tx1"/>
          </a:solidFill>
          <a:latin typeface="+mn-lt"/>
          <a:ea typeface="+mn-ea"/>
          <a:cs typeface="+mn-cs"/>
        </a:defRPr>
      </a:lvl2pPr>
      <a:lvl3pPr marL="1039781" algn="l" defTabSz="519883" rtl="0" eaLnBrk="1" latinLnBrk="0" hangingPunct="1">
        <a:defRPr sz="2100" kern="1200">
          <a:solidFill>
            <a:schemeClr val="tx1"/>
          </a:solidFill>
          <a:latin typeface="+mn-lt"/>
          <a:ea typeface="+mn-ea"/>
          <a:cs typeface="+mn-cs"/>
        </a:defRPr>
      </a:lvl3pPr>
      <a:lvl4pPr marL="1559675" algn="l" defTabSz="519883" rtl="0" eaLnBrk="1" latinLnBrk="0" hangingPunct="1">
        <a:defRPr sz="2100" kern="1200">
          <a:solidFill>
            <a:schemeClr val="tx1"/>
          </a:solidFill>
          <a:latin typeface="+mn-lt"/>
          <a:ea typeface="+mn-ea"/>
          <a:cs typeface="+mn-cs"/>
        </a:defRPr>
      </a:lvl4pPr>
      <a:lvl5pPr marL="2079565" algn="l" defTabSz="519883" rtl="0" eaLnBrk="1" latinLnBrk="0" hangingPunct="1">
        <a:defRPr sz="2100" kern="1200">
          <a:solidFill>
            <a:schemeClr val="tx1"/>
          </a:solidFill>
          <a:latin typeface="+mn-lt"/>
          <a:ea typeface="+mn-ea"/>
          <a:cs typeface="+mn-cs"/>
        </a:defRPr>
      </a:lvl5pPr>
      <a:lvl6pPr marL="2599456" algn="l" defTabSz="519883" rtl="0" eaLnBrk="1" latinLnBrk="0" hangingPunct="1">
        <a:defRPr sz="2100" kern="1200">
          <a:solidFill>
            <a:schemeClr val="tx1"/>
          </a:solidFill>
          <a:latin typeface="+mn-lt"/>
          <a:ea typeface="+mn-ea"/>
          <a:cs typeface="+mn-cs"/>
        </a:defRPr>
      </a:lvl6pPr>
      <a:lvl7pPr marL="3119350" algn="l" defTabSz="519883" rtl="0" eaLnBrk="1" latinLnBrk="0" hangingPunct="1">
        <a:defRPr sz="2100" kern="1200">
          <a:solidFill>
            <a:schemeClr val="tx1"/>
          </a:solidFill>
          <a:latin typeface="+mn-lt"/>
          <a:ea typeface="+mn-ea"/>
          <a:cs typeface="+mn-cs"/>
        </a:defRPr>
      </a:lvl7pPr>
      <a:lvl8pPr marL="3639241" algn="l" defTabSz="519883" rtl="0" eaLnBrk="1" latinLnBrk="0" hangingPunct="1">
        <a:defRPr sz="2100" kern="1200">
          <a:solidFill>
            <a:schemeClr val="tx1"/>
          </a:solidFill>
          <a:latin typeface="+mn-lt"/>
          <a:ea typeface="+mn-ea"/>
          <a:cs typeface="+mn-cs"/>
        </a:defRPr>
      </a:lvl8pPr>
      <a:lvl9pPr marL="4159132" algn="l" defTabSz="51988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Darwin_Core" TargetMode="External"/><Relationship Id="rId4" Type="http://schemas.openxmlformats.org/officeDocument/2006/relationships/hyperlink" Target="http://en.wikipedia.org/wiki/GBIF" TargetMode="External"/><Relationship Id="rId1" Type="http://schemas.openxmlformats.org/officeDocument/2006/relationships/slideLayout" Target="../slideLayouts/slideLayout2.xml"/><Relationship Id="rId2" Type="http://schemas.openxmlformats.org/officeDocument/2006/relationships/hyperlink" Target="http://en.wikipedia.org/wiki/Biodiversity_informatic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hyperlink" Target="http://www.canadensys.net/2012/why-we-should-publish-our-data-under-cc0"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creativecommons.org/licenses/by-nd/3.0/" TargetMode="External"/><Relationship Id="rId4" Type="http://schemas.openxmlformats.org/officeDocument/2006/relationships/hyperlink" Target="http://creativecommons.org/licenses/by-nc/3.0/" TargetMode="External"/><Relationship Id="rId5" Type="http://schemas.openxmlformats.org/officeDocument/2006/relationships/hyperlink" Target="http://creativecommons.org/licenses/by-sa/3.0/" TargetMode="External"/><Relationship Id="rId6" Type="http://schemas.openxmlformats.org/officeDocument/2006/relationships/hyperlink" Target="http://opendatacommons.org/licenses/odbl/summary/" TargetMode="External"/><Relationship Id="rId7" Type="http://schemas.openxmlformats.org/officeDocument/2006/relationships/hyperlink" Target="http://creativecommons.org/licenses/by/3.0/" TargetMode="External"/><Relationship Id="rId8" Type="http://schemas.openxmlformats.org/officeDocument/2006/relationships/hyperlink" Target="http://opendatacommons.org/licenses/by/summary/" TargetMode="External"/><Relationship Id="rId9" Type="http://schemas.openxmlformats.org/officeDocument/2006/relationships/image" Target="../media/image10.png"/><Relationship Id="rId10"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knb.ecoinformatics.org/software/eml/" TargetMode="External"/><Relationship Id="rId3" Type="http://schemas.openxmlformats.org/officeDocument/2006/relationships/hyperlink" Target="https://knb.ecoinformatics.org/%23external//emlparser/docs/index.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paper</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Fifth day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2648" y="6020974"/>
            <a:ext cx="927100" cy="1218896"/>
          </a:xfrm>
          <a:prstGeom prst="rect">
            <a:avLst/>
          </a:prstGeom>
        </p:spPr>
      </p:pic>
      <p:pic>
        <p:nvPicPr>
          <p:cNvPr id="6" name="Picture 5" descr="GBIF-201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36" y="6319065"/>
            <a:ext cx="1866792" cy="826347"/>
          </a:xfrm>
          <a:prstGeom prst="rect">
            <a:avLst/>
          </a:prstGeom>
        </p:spPr>
      </p:pic>
      <p:pic>
        <p:nvPicPr>
          <p:cNvPr id="8" name="Picture 7" descr="GBIF-2015-mar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pic>
        <p:nvPicPr>
          <p:cNvPr id="10" name="Picture 9"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938" y="6127540"/>
            <a:ext cx="927100" cy="1064506"/>
          </a:xfrm>
          <a:prstGeom prst="rect">
            <a:avLst/>
          </a:prstGeom>
        </p:spPr>
      </p:pic>
      <p:pic>
        <p:nvPicPr>
          <p:cNvPr id="9" name="Picture 8" descr="ASEAN-Emblem, Seal_of_ASE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345" y="6271246"/>
            <a:ext cx="847516" cy="847516"/>
          </a:xfrm>
          <a:prstGeom prst="rect">
            <a:avLst/>
          </a:prstGeom>
        </p:spPr>
      </p:pic>
    </p:spTree>
    <p:extLst>
      <p:ext uri="{BB962C8B-B14F-4D97-AF65-F5344CB8AC3E}">
        <p14:creationId xmlns:p14="http://schemas.microsoft.com/office/powerpoint/2010/main" val="29096406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809101" y="1875613"/>
            <a:ext cx="7491295" cy="1767300"/>
          </a:xfrm>
          <a:prstGeom prst="rect">
            <a:avLst/>
          </a:prstGeom>
        </p:spPr>
        <p:txBody>
          <a:bodyPr wrap="square" lIns="104287" tIns="52144" rIns="104287" bIns="52144">
            <a:spAutoFit/>
          </a:bodyPr>
          <a:lstStyle/>
          <a:p>
            <a:r>
              <a:rPr lang="en-US" sz="2700" dirty="0"/>
              <a:t>A data paper is a searchable </a:t>
            </a:r>
            <a:r>
              <a:rPr lang="en-US" sz="2700" b="1" dirty="0"/>
              <a:t>metadata document</a:t>
            </a:r>
            <a:r>
              <a:rPr lang="en-US" sz="2700" dirty="0"/>
              <a:t>, describing a particular dataset or a group of datasets, published in the form of a </a:t>
            </a:r>
            <a:r>
              <a:rPr lang="en-US" sz="2700" b="1" dirty="0"/>
              <a:t>peer-reviewed</a:t>
            </a:r>
            <a:r>
              <a:rPr lang="en-US" sz="2700" dirty="0"/>
              <a:t> article in a scholarly journal.</a:t>
            </a:r>
          </a:p>
        </p:txBody>
      </p:sp>
      <p:sp>
        <p:nvSpPr>
          <p:cNvPr id="5" name="Text Placeholder 4"/>
          <p:cNvSpPr>
            <a:spLocks noGrp="1"/>
          </p:cNvSpPr>
          <p:nvPr>
            <p:ph type="body" sz="quarter" idx="10"/>
          </p:nvPr>
        </p:nvSpPr>
        <p:spPr/>
        <p:txBody>
          <a:bodyPr/>
          <a:lstStyle/>
          <a:p>
            <a:r>
              <a:rPr lang="en-US" dirty="0" smtClean="0"/>
              <a:t>Slides modified from Dimitri Brosens, data paper workshop in Trondheim October 2015</a:t>
            </a:r>
            <a:endParaRPr lang="en-US" dirty="0"/>
          </a:p>
        </p:txBody>
      </p:sp>
    </p:spTree>
    <p:extLst>
      <p:ext uri="{BB962C8B-B14F-4D97-AF65-F5344CB8AC3E}">
        <p14:creationId xmlns:p14="http://schemas.microsoft.com/office/powerpoint/2010/main" val="740362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809101" y="1875613"/>
            <a:ext cx="7491295" cy="1351802"/>
          </a:xfrm>
          <a:prstGeom prst="rect">
            <a:avLst/>
          </a:prstGeom>
        </p:spPr>
        <p:txBody>
          <a:bodyPr wrap="square" lIns="104287" tIns="52144" rIns="104287" bIns="52144">
            <a:spAutoFit/>
          </a:bodyPr>
          <a:lstStyle/>
          <a:p>
            <a:r>
              <a:rPr lang="en-US" sz="2700" dirty="0"/>
              <a:t>The primary purpose of a data paper is to </a:t>
            </a:r>
            <a:r>
              <a:rPr lang="en-US" sz="2700" b="1" dirty="0"/>
              <a:t>describe data </a:t>
            </a:r>
            <a:r>
              <a:rPr lang="en-US" sz="2700" dirty="0"/>
              <a:t>and the circumstances of their collection, rather than to report hypotheses and conclusions. </a:t>
            </a:r>
          </a:p>
        </p:txBody>
      </p:sp>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7132731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809101" y="1478569"/>
            <a:ext cx="7827983" cy="3429293"/>
          </a:xfrm>
          <a:prstGeom prst="rect">
            <a:avLst/>
          </a:prstGeom>
        </p:spPr>
        <p:txBody>
          <a:bodyPr wrap="square" lIns="104287" tIns="52144" rIns="104287" bIns="52144">
            <a:spAutoFit/>
          </a:bodyPr>
          <a:lstStyle/>
          <a:p>
            <a:r>
              <a:rPr lang="en-US" sz="2700" dirty="0"/>
              <a:t>A </a:t>
            </a:r>
            <a:r>
              <a:rPr lang="en-US" sz="2700" dirty="0" smtClean="0"/>
              <a:t>data paper </a:t>
            </a:r>
            <a:r>
              <a:rPr lang="en-US" sz="2700" dirty="0"/>
              <a:t>is a mean of bringing </a:t>
            </a:r>
            <a:r>
              <a:rPr lang="en-US" sz="2700" b="1" dirty="0"/>
              <a:t>credit </a:t>
            </a:r>
            <a:r>
              <a:rPr lang="en-US" sz="2700" dirty="0"/>
              <a:t>and </a:t>
            </a:r>
            <a:r>
              <a:rPr lang="en-US" sz="2700" b="1" dirty="0"/>
              <a:t>recognition</a:t>
            </a:r>
            <a:r>
              <a:rPr lang="en-US" sz="2700" dirty="0"/>
              <a:t> to all those involved in data publication and to alert the scientific community to the existence of biodiversity datasets and the value they can bring to particular research projects;</a:t>
            </a:r>
          </a:p>
          <a:p>
            <a:r>
              <a:rPr lang="en-US" sz="2700" dirty="0"/>
              <a:t>and as a mechanism for </a:t>
            </a:r>
            <a:r>
              <a:rPr lang="en-US" sz="2700" b="1" dirty="0"/>
              <a:t>quality assessment </a:t>
            </a:r>
            <a:r>
              <a:rPr lang="en-US" sz="2700" dirty="0"/>
              <a:t>and control of data accessible through GBIF and other networks.  </a:t>
            </a:r>
          </a:p>
        </p:txBody>
      </p:sp>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55843374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338485" y="3372827"/>
            <a:ext cx="704380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What is a dataset?</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123" y="293056"/>
            <a:ext cx="1584750" cy="1584750"/>
          </a:xfrm>
          <a:prstGeom prst="rect">
            <a:avLst/>
          </a:prstGeom>
        </p:spPr>
      </p:pic>
    </p:spTree>
    <p:extLst>
      <p:ext uri="{BB962C8B-B14F-4D97-AF65-F5344CB8AC3E}">
        <p14:creationId xmlns:p14="http://schemas.microsoft.com/office/powerpoint/2010/main" val="11265292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061617" y="1557978"/>
            <a:ext cx="7407123" cy="3429293"/>
          </a:xfrm>
          <a:prstGeom prst="rect">
            <a:avLst/>
          </a:prstGeom>
        </p:spPr>
        <p:txBody>
          <a:bodyPr wrap="square" lIns="104287" tIns="52144" rIns="104287" bIns="52144">
            <a:spAutoFit/>
          </a:bodyPr>
          <a:lstStyle/>
          <a:p>
            <a:r>
              <a:rPr lang="en-US" sz="2700" dirty="0"/>
              <a:t>A dataset is understood </a:t>
            </a:r>
            <a:r>
              <a:rPr lang="en-US" sz="2700" u="sng" dirty="0"/>
              <a:t>here</a:t>
            </a:r>
            <a:r>
              <a:rPr lang="en-US" sz="2700" dirty="0"/>
              <a:t> as a digital collection of logically connected facts</a:t>
            </a:r>
          </a:p>
          <a:p>
            <a:r>
              <a:rPr lang="en-US" sz="2700" dirty="0"/>
              <a:t>(</a:t>
            </a:r>
            <a:r>
              <a:rPr lang="en-US" sz="2700" b="1" u="sng" dirty="0"/>
              <a:t>observations, descriptions or measurements</a:t>
            </a:r>
            <a:r>
              <a:rPr lang="en-US" sz="2700" dirty="0" smtClean="0"/>
              <a:t>)</a:t>
            </a:r>
            <a:r>
              <a:rPr lang="en-US" sz="2700" dirty="0"/>
              <a:t>.</a:t>
            </a:r>
            <a:endParaRPr lang="en-US" sz="2700" dirty="0" smtClean="0"/>
          </a:p>
          <a:p>
            <a:endParaRPr lang="en-US" sz="2700" dirty="0"/>
          </a:p>
          <a:p>
            <a:r>
              <a:rPr lang="en-US" sz="2700" dirty="0"/>
              <a:t>T</a:t>
            </a:r>
            <a:r>
              <a:rPr lang="en-US" sz="2700" dirty="0" smtClean="0"/>
              <a:t>ypically </a:t>
            </a:r>
            <a:r>
              <a:rPr lang="en-US" sz="2700" dirty="0"/>
              <a:t>structured in tabular </a:t>
            </a:r>
            <a:r>
              <a:rPr lang="en-US" sz="2700" dirty="0" smtClean="0"/>
              <a:t>form as </a:t>
            </a:r>
            <a:r>
              <a:rPr lang="en-US" sz="2700" dirty="0"/>
              <a:t>a set of records, with each record comprising a set of fields, and recorded in </a:t>
            </a:r>
            <a:r>
              <a:rPr lang="en-US" sz="2700" dirty="0" smtClean="0"/>
              <a:t>one or </a:t>
            </a:r>
            <a:r>
              <a:rPr lang="en-US" sz="2700" dirty="0"/>
              <a:t>more computer data files that together comprise a data package. </a:t>
            </a:r>
          </a:p>
        </p:txBody>
      </p:sp>
      <p:sp>
        <p:nvSpPr>
          <p:cNvPr id="3" name="Rechthoek 2"/>
          <p:cNvSpPr/>
          <p:nvPr/>
        </p:nvSpPr>
        <p:spPr>
          <a:xfrm>
            <a:off x="0" y="5799695"/>
            <a:ext cx="10688638" cy="751637"/>
          </a:xfrm>
          <a:prstGeom prst="rect">
            <a:avLst/>
          </a:prstGeom>
        </p:spPr>
        <p:txBody>
          <a:bodyPr wrap="square" lIns="104287" tIns="52144" rIns="104287" bIns="52144">
            <a:spAutoFit/>
          </a:bodyPr>
          <a:lstStyle/>
          <a:p>
            <a:pPr algn="r"/>
            <a:r>
              <a:rPr lang="en-US" sz="1400" dirty="0" err="1"/>
              <a:t>Penev</a:t>
            </a:r>
            <a:r>
              <a:rPr lang="en-US" sz="1400" dirty="0"/>
              <a:t> L, </a:t>
            </a:r>
            <a:r>
              <a:rPr lang="en-US" sz="1400" dirty="0" err="1"/>
              <a:t>Mietchen</a:t>
            </a:r>
            <a:r>
              <a:rPr lang="en-US" sz="1400" dirty="0"/>
              <a:t> D, </a:t>
            </a:r>
            <a:r>
              <a:rPr lang="en-US" sz="1400" dirty="0" err="1"/>
              <a:t>Chavan</a:t>
            </a:r>
            <a:r>
              <a:rPr lang="en-US" sz="1400" dirty="0"/>
              <a:t> V, </a:t>
            </a:r>
            <a:r>
              <a:rPr lang="en-US" sz="1400" dirty="0" err="1"/>
              <a:t>Hagedorn</a:t>
            </a:r>
            <a:r>
              <a:rPr lang="en-US" sz="1400" dirty="0"/>
              <a:t> G, Remsen D, Smith V, </a:t>
            </a:r>
            <a:r>
              <a:rPr lang="en-US" sz="1400" dirty="0" err="1"/>
              <a:t>Shotton</a:t>
            </a:r>
            <a:r>
              <a:rPr lang="en-US" sz="1400" dirty="0"/>
              <a:t> D (2011). Pensoft Data Publishing</a:t>
            </a:r>
          </a:p>
          <a:p>
            <a:pPr algn="r"/>
            <a:r>
              <a:rPr lang="en-US" sz="1400" dirty="0"/>
              <a:t>Policies and Guidelines for Biodiversity Data. Pensoft Publishers, http://www.pensoft.net/J_FILES/Pensoft_Data_</a:t>
            </a:r>
          </a:p>
          <a:p>
            <a:pPr algn="r"/>
            <a:r>
              <a:rPr lang="en-US" sz="1400" dirty="0"/>
              <a:t>Publishing_Policies_and_Guidelines.pdf</a:t>
            </a:r>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5928956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0" y="5799695"/>
            <a:ext cx="10688638" cy="751637"/>
          </a:xfrm>
          <a:prstGeom prst="rect">
            <a:avLst/>
          </a:prstGeom>
        </p:spPr>
        <p:txBody>
          <a:bodyPr wrap="square" lIns="104287" tIns="52144" rIns="104287" bIns="52144">
            <a:spAutoFit/>
          </a:bodyPr>
          <a:lstStyle/>
          <a:p>
            <a:pPr algn="r"/>
            <a:r>
              <a:rPr lang="en-US" sz="1400" dirty="0" err="1"/>
              <a:t>Penev</a:t>
            </a:r>
            <a:r>
              <a:rPr lang="en-US" sz="1400" dirty="0"/>
              <a:t> L, </a:t>
            </a:r>
            <a:r>
              <a:rPr lang="en-US" sz="1400" dirty="0" err="1"/>
              <a:t>Mietchen</a:t>
            </a:r>
            <a:r>
              <a:rPr lang="en-US" sz="1400" dirty="0"/>
              <a:t> D, </a:t>
            </a:r>
            <a:r>
              <a:rPr lang="en-US" sz="1400" dirty="0" err="1"/>
              <a:t>Chavan</a:t>
            </a:r>
            <a:r>
              <a:rPr lang="en-US" sz="1400" dirty="0"/>
              <a:t> V, </a:t>
            </a:r>
            <a:r>
              <a:rPr lang="en-US" sz="1400" dirty="0" err="1"/>
              <a:t>Hagedorn</a:t>
            </a:r>
            <a:r>
              <a:rPr lang="en-US" sz="1400" dirty="0"/>
              <a:t> G, Remsen D, Smith V, </a:t>
            </a:r>
            <a:r>
              <a:rPr lang="en-US" sz="1400" dirty="0" err="1"/>
              <a:t>Shotton</a:t>
            </a:r>
            <a:r>
              <a:rPr lang="en-US" sz="1400" dirty="0"/>
              <a:t> D (2011). Pensoft Data Publishing</a:t>
            </a:r>
          </a:p>
          <a:p>
            <a:pPr algn="r"/>
            <a:r>
              <a:rPr lang="en-US" sz="1400" dirty="0"/>
              <a:t>Policies and Guidelines for Biodiversity Data. Pensoft Publishers, http://www.pensoft.net/J_FILES/Pensoft_Data_</a:t>
            </a:r>
          </a:p>
          <a:p>
            <a:pPr algn="r"/>
            <a:r>
              <a:rPr lang="en-US" sz="1400" dirty="0"/>
              <a:t>Publishing_Policies_and_Guidelines.pdf</a:t>
            </a:r>
          </a:p>
        </p:txBody>
      </p:sp>
      <p:sp>
        <p:nvSpPr>
          <p:cNvPr id="4" name="Tekstvak 3"/>
          <p:cNvSpPr txBox="1"/>
          <p:nvPr/>
        </p:nvSpPr>
        <p:spPr>
          <a:xfrm>
            <a:off x="1893273" y="1644810"/>
            <a:ext cx="7575467" cy="1351802"/>
          </a:xfrm>
          <a:prstGeom prst="rect">
            <a:avLst/>
          </a:prstGeom>
          <a:noFill/>
        </p:spPr>
        <p:txBody>
          <a:bodyPr wrap="square" lIns="104287" tIns="52144" rIns="104287" bIns="52144" rtlCol="0">
            <a:spAutoFit/>
          </a:bodyPr>
          <a:lstStyle/>
          <a:p>
            <a:r>
              <a:rPr lang="en-US" sz="2700" dirty="0"/>
              <a:t>There is a distinction between ‘</a:t>
            </a:r>
            <a:r>
              <a:rPr lang="en-US" sz="2700" b="1" i="1" dirty="0"/>
              <a:t>static data</a:t>
            </a:r>
            <a:r>
              <a:rPr lang="en-US" sz="2700" i="1" dirty="0"/>
              <a:t>’</a:t>
            </a:r>
            <a:r>
              <a:rPr lang="en-US" sz="2700" dirty="0"/>
              <a:t>  sometimes called ‘</a:t>
            </a:r>
            <a:r>
              <a:rPr lang="en-US" sz="2700" i="1" dirty="0"/>
              <a:t>dead </a:t>
            </a:r>
            <a:r>
              <a:rPr lang="en-US" sz="2700" i="1" dirty="0" err="1"/>
              <a:t>datasets’</a:t>
            </a:r>
            <a:r>
              <a:rPr lang="en-US" sz="2700" i="1" dirty="0"/>
              <a:t> </a:t>
            </a:r>
            <a:r>
              <a:rPr lang="en-US" sz="2700" dirty="0"/>
              <a:t>and ‘</a:t>
            </a:r>
            <a:r>
              <a:rPr lang="en-US" sz="2700" b="1" i="1" dirty="0"/>
              <a:t>curated</a:t>
            </a:r>
            <a:r>
              <a:rPr lang="en-US" sz="2700" i="1" dirty="0"/>
              <a:t>’</a:t>
            </a:r>
            <a:r>
              <a:rPr lang="en-US" sz="2700" dirty="0"/>
              <a:t> data or ‘</a:t>
            </a:r>
            <a:r>
              <a:rPr lang="en-US" sz="2700" i="1" dirty="0"/>
              <a:t>living’</a:t>
            </a:r>
            <a:r>
              <a:rPr lang="en-US" sz="2700" dirty="0"/>
              <a:t> datasets.</a:t>
            </a:r>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30134359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274350" y="2581517"/>
            <a:ext cx="5173677" cy="428472"/>
          </a:xfrm>
          <a:prstGeom prst="rect">
            <a:avLst/>
          </a:prstGeom>
        </p:spPr>
        <p:txBody>
          <a:bodyPr wrap="none" lIns="104287" tIns="52144" rIns="104287" bIns="52144">
            <a:spAutoFit/>
          </a:bodyPr>
          <a:lstStyle/>
          <a:p>
            <a:r>
              <a:rPr lang="en-US" dirty="0" smtClean="0"/>
              <a:t>discrete collection of data underlying a </a:t>
            </a:r>
            <a:r>
              <a:rPr lang="en-US" b="1" dirty="0" smtClean="0"/>
              <a:t>paper</a:t>
            </a:r>
            <a:endParaRPr lang="en-US" b="1" dirty="0"/>
          </a:p>
        </p:txBody>
      </p:sp>
      <p:sp>
        <p:nvSpPr>
          <p:cNvPr id="4" name="Rechthoek 3"/>
          <p:cNvSpPr/>
          <p:nvPr/>
        </p:nvSpPr>
        <p:spPr>
          <a:xfrm>
            <a:off x="2145789" y="4202133"/>
            <a:ext cx="5579738" cy="428472"/>
          </a:xfrm>
          <a:prstGeom prst="rect">
            <a:avLst/>
          </a:prstGeom>
        </p:spPr>
        <p:txBody>
          <a:bodyPr wrap="none" lIns="104287" tIns="52144" rIns="104287" bIns="52144">
            <a:spAutoFit/>
          </a:bodyPr>
          <a:lstStyle/>
          <a:p>
            <a:r>
              <a:rPr lang="en-US" dirty="0" smtClean="0"/>
              <a:t>collection of data related to </a:t>
            </a:r>
            <a:r>
              <a:rPr lang="en-US" b="1" dirty="0" smtClean="0"/>
              <a:t>monitoring</a:t>
            </a:r>
            <a:r>
              <a:rPr lang="en-US" dirty="0" smtClean="0"/>
              <a:t> activities</a:t>
            </a:r>
            <a:endParaRPr lang="en-US" dirty="0"/>
          </a:p>
        </p:txBody>
      </p:sp>
      <p:sp>
        <p:nvSpPr>
          <p:cNvPr id="5" name="Rechthoek 4"/>
          <p:cNvSpPr/>
          <p:nvPr/>
        </p:nvSpPr>
        <p:spPr>
          <a:xfrm>
            <a:off x="1845619" y="3353966"/>
            <a:ext cx="6712391" cy="428472"/>
          </a:xfrm>
          <a:prstGeom prst="rect">
            <a:avLst/>
          </a:prstGeom>
        </p:spPr>
        <p:txBody>
          <a:bodyPr wrap="none" lIns="104287" tIns="52144" rIns="104287" bIns="52144">
            <a:spAutoFit/>
          </a:bodyPr>
          <a:lstStyle/>
          <a:p>
            <a:r>
              <a:rPr lang="en-US" dirty="0" smtClean="0"/>
              <a:t>discrete collection of data related to </a:t>
            </a:r>
            <a:r>
              <a:rPr lang="en-US" b="1" dirty="0" smtClean="0"/>
              <a:t>distribution of species</a:t>
            </a:r>
            <a:endParaRPr lang="en-US" b="1" dirty="0"/>
          </a:p>
        </p:txBody>
      </p:sp>
      <p:sp>
        <p:nvSpPr>
          <p:cNvPr id="7" name="Rechthoek 6"/>
          <p:cNvSpPr/>
          <p:nvPr/>
        </p:nvSpPr>
        <p:spPr>
          <a:xfrm>
            <a:off x="2033097" y="4887522"/>
            <a:ext cx="6369768" cy="428472"/>
          </a:xfrm>
          <a:prstGeom prst="rect">
            <a:avLst/>
          </a:prstGeom>
        </p:spPr>
        <p:txBody>
          <a:bodyPr wrap="none" lIns="104287" tIns="52144" rIns="104287" bIns="52144">
            <a:spAutoFit/>
          </a:bodyPr>
          <a:lstStyle/>
          <a:p>
            <a:r>
              <a:rPr lang="en-US" dirty="0" smtClean="0"/>
              <a:t>discrete collection of data underlying a </a:t>
            </a:r>
            <a:r>
              <a:rPr lang="en-US" b="1" dirty="0" smtClean="0"/>
              <a:t>specific research</a:t>
            </a:r>
            <a:endParaRPr lang="en-US" b="1" dirty="0"/>
          </a:p>
        </p:txBody>
      </p:sp>
      <p:sp>
        <p:nvSpPr>
          <p:cNvPr id="8" name="Rechthoek 7"/>
          <p:cNvSpPr/>
          <p:nvPr/>
        </p:nvSpPr>
        <p:spPr>
          <a:xfrm>
            <a:off x="2003827" y="5757870"/>
            <a:ext cx="7041451" cy="428472"/>
          </a:xfrm>
          <a:prstGeom prst="rect">
            <a:avLst/>
          </a:prstGeom>
        </p:spPr>
        <p:txBody>
          <a:bodyPr wrap="none" lIns="104287" tIns="52144" rIns="104287" bIns="52144">
            <a:spAutoFit/>
          </a:bodyPr>
          <a:lstStyle/>
          <a:p>
            <a:r>
              <a:rPr lang="en-US" dirty="0" smtClean="0"/>
              <a:t>discrete collection of data related to a </a:t>
            </a:r>
            <a:r>
              <a:rPr lang="en-US" b="1" dirty="0" smtClean="0"/>
              <a:t>collection of specimens</a:t>
            </a:r>
            <a:endParaRPr lang="en-US" b="1" dirty="0"/>
          </a:p>
        </p:txBody>
      </p:sp>
      <p:sp>
        <p:nvSpPr>
          <p:cNvPr id="3" name="Title 2"/>
          <p:cNvSpPr>
            <a:spLocks noGrp="1"/>
          </p:cNvSpPr>
          <p:nvPr>
            <p:ph type="title"/>
          </p:nvPr>
        </p:nvSpPr>
        <p:spPr/>
        <p:txBody>
          <a:bodyPr/>
          <a:lstStyle/>
          <a:p>
            <a:r>
              <a:rPr lang="en-US" dirty="0" smtClean="0"/>
              <a:t>A dataset can be:</a:t>
            </a:r>
            <a:endParaRPr lang="en-US" dirty="0"/>
          </a:p>
        </p:txBody>
      </p:sp>
      <p:sp>
        <p:nvSpPr>
          <p:cNvPr id="10" name="Text Placeholder 9"/>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5446617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1051556" y="1399159"/>
            <a:ext cx="7881796" cy="813193"/>
          </a:xfrm>
          <a:prstGeom prst="rect">
            <a:avLst/>
          </a:prstGeom>
        </p:spPr>
        <p:txBody>
          <a:bodyPr wrap="square" lIns="104287" tIns="52144" rIns="104287" bIns="52144">
            <a:spAutoFit/>
          </a:bodyPr>
          <a:lstStyle/>
          <a:p>
            <a:r>
              <a:rPr lang="en-US" sz="2300" dirty="0"/>
              <a:t>a </a:t>
            </a:r>
            <a:r>
              <a:rPr lang="en-US" sz="2300" b="1" dirty="0"/>
              <a:t>data package </a:t>
            </a:r>
            <a:r>
              <a:rPr lang="en-US" sz="2300" dirty="0"/>
              <a:t>is the ‘file’ containing the actual data and metadata and a descriptor file</a:t>
            </a:r>
          </a:p>
        </p:txBody>
      </p:sp>
      <p:sp>
        <p:nvSpPr>
          <p:cNvPr id="3" name="Tekstvak 2"/>
          <p:cNvSpPr txBox="1"/>
          <p:nvPr/>
        </p:nvSpPr>
        <p:spPr>
          <a:xfrm>
            <a:off x="1051556" y="2590293"/>
            <a:ext cx="8363496" cy="3013795"/>
          </a:xfrm>
          <a:prstGeom prst="rect">
            <a:avLst/>
          </a:prstGeom>
          <a:noFill/>
        </p:spPr>
        <p:txBody>
          <a:bodyPr wrap="square" lIns="104287" tIns="52144" rIns="104287" bIns="52144" rtlCol="0">
            <a:spAutoFit/>
          </a:bodyPr>
          <a:lstStyle/>
          <a:p>
            <a:r>
              <a:rPr lang="en-US" dirty="0" smtClean="0"/>
              <a:t>GBIF prefers Darwin Core Archives (DwC-A) as a format for publishing Data</a:t>
            </a:r>
          </a:p>
          <a:p>
            <a:endParaRPr lang="en-US" dirty="0"/>
          </a:p>
          <a:p>
            <a:r>
              <a:rPr lang="en-US" b="1" dirty="0"/>
              <a:t>Darwin Core Archive</a:t>
            </a:r>
            <a:r>
              <a:rPr lang="en-US" dirty="0"/>
              <a:t> (</a:t>
            </a:r>
            <a:r>
              <a:rPr lang="en-US" dirty="0" err="1"/>
              <a:t>DwC</a:t>
            </a:r>
            <a:r>
              <a:rPr lang="en-US" dirty="0"/>
              <a:t>-A) is a </a:t>
            </a:r>
            <a:r>
              <a:rPr lang="en-US" dirty="0">
                <a:hlinkClick r:id="rId2" tooltip="Biodiversity informatics"/>
              </a:rPr>
              <a:t>Biodiversity informatics</a:t>
            </a:r>
            <a:r>
              <a:rPr lang="en-US" dirty="0"/>
              <a:t> data standard that makes use of the </a:t>
            </a:r>
            <a:r>
              <a:rPr lang="en-US" dirty="0">
                <a:hlinkClick r:id="rId3" tooltip="Darwin Core"/>
              </a:rPr>
              <a:t>Darwin Core</a:t>
            </a:r>
            <a:r>
              <a:rPr lang="en-US" dirty="0"/>
              <a:t> terms to produce a single, self-contained dataset for species occurrence or checklist data. Essentially it is a set of text (CSV) files with a simple descriptor (meta.xml) to inform others how your files are organized. The format is defined in the Darwin Core Text </a:t>
            </a:r>
            <a:r>
              <a:rPr lang="en-US" dirty="0" smtClean="0"/>
              <a:t>Guidelines.</a:t>
            </a:r>
            <a:r>
              <a:rPr lang="en-US" dirty="0"/>
              <a:t> It is the preferred format for publishing data to the </a:t>
            </a:r>
            <a:r>
              <a:rPr lang="en-US" dirty="0">
                <a:hlinkClick r:id="rId4" tooltip="GBIF"/>
              </a:rPr>
              <a:t>GBIF</a:t>
            </a:r>
            <a:r>
              <a:rPr lang="en-US" dirty="0"/>
              <a:t> network.</a:t>
            </a:r>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36596799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338485" y="3372827"/>
            <a:ext cx="704380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Why publish data?</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123" y="293056"/>
            <a:ext cx="1584750" cy="1584750"/>
          </a:xfrm>
          <a:prstGeom prst="rect">
            <a:avLst/>
          </a:prstGeom>
        </p:spPr>
      </p:pic>
    </p:spTree>
    <p:extLst>
      <p:ext uri="{BB962C8B-B14F-4D97-AF65-F5344CB8AC3E}">
        <p14:creationId xmlns:p14="http://schemas.microsoft.com/office/powerpoint/2010/main" val="23958586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017488" y="4654922"/>
            <a:ext cx="9125731" cy="1074803"/>
          </a:xfrm>
          <a:prstGeom prst="rect">
            <a:avLst/>
          </a:prstGeom>
          <a:noFill/>
        </p:spPr>
        <p:txBody>
          <a:bodyPr wrap="square" lIns="104287" tIns="52144" rIns="104287" bIns="52144" rtlCol="0">
            <a:spAutoFit/>
          </a:bodyPr>
          <a:lstStyle/>
          <a:p>
            <a:r>
              <a:rPr lang="en-US" dirty="0" smtClean="0"/>
              <a:t>data produced using public funds should be regarded as a common good, and should be openly published and made available for inspection, interpretation and re-use by third parties.</a:t>
            </a:r>
            <a:endParaRPr lang="en-US" dirty="0"/>
          </a:p>
        </p:txBody>
      </p:sp>
      <p:sp>
        <p:nvSpPr>
          <p:cNvPr id="5" name="Rechthoek 4"/>
          <p:cNvSpPr/>
          <p:nvPr/>
        </p:nvSpPr>
        <p:spPr>
          <a:xfrm>
            <a:off x="1001761" y="2193249"/>
            <a:ext cx="8551151" cy="428472"/>
          </a:xfrm>
          <a:prstGeom prst="rect">
            <a:avLst/>
          </a:prstGeom>
        </p:spPr>
        <p:txBody>
          <a:bodyPr wrap="square" lIns="104287" tIns="52144" rIns="104287" bIns="52144">
            <a:spAutoFit/>
          </a:bodyPr>
          <a:lstStyle/>
          <a:p>
            <a:r>
              <a:rPr lang="en-US" dirty="0" smtClean="0"/>
              <a:t>Open data increases </a:t>
            </a:r>
            <a:r>
              <a:rPr lang="en-US" b="1" dirty="0" smtClean="0"/>
              <a:t>transparency</a:t>
            </a:r>
            <a:r>
              <a:rPr lang="en-US" dirty="0" smtClean="0"/>
              <a:t> and the overall quality of science;</a:t>
            </a:r>
            <a:endParaRPr lang="en-US" dirty="0"/>
          </a:p>
        </p:txBody>
      </p:sp>
      <p:sp>
        <p:nvSpPr>
          <p:cNvPr id="6" name="Rechthoek 5"/>
          <p:cNvSpPr/>
          <p:nvPr/>
        </p:nvSpPr>
        <p:spPr>
          <a:xfrm>
            <a:off x="1001760" y="3320704"/>
            <a:ext cx="8922217" cy="428472"/>
          </a:xfrm>
          <a:prstGeom prst="rect">
            <a:avLst/>
          </a:prstGeom>
        </p:spPr>
        <p:txBody>
          <a:bodyPr wrap="square" lIns="104287" tIns="52144" rIns="104287" bIns="52144">
            <a:spAutoFit/>
          </a:bodyPr>
          <a:lstStyle/>
          <a:p>
            <a:r>
              <a:rPr lang="en-US" dirty="0" smtClean="0"/>
              <a:t>Published datasets can be </a:t>
            </a:r>
            <a:r>
              <a:rPr lang="en-US" b="1" dirty="0" smtClean="0"/>
              <a:t>re-analyzed and verified </a:t>
            </a:r>
            <a:r>
              <a:rPr lang="en-US" dirty="0" smtClean="0"/>
              <a:t>by others;</a:t>
            </a:r>
            <a:endParaRPr lang="en-US" dirty="0"/>
          </a:p>
        </p:txBody>
      </p:sp>
      <p:sp>
        <p:nvSpPr>
          <p:cNvPr id="7" name="Rechthoek 6"/>
          <p:cNvSpPr/>
          <p:nvPr/>
        </p:nvSpPr>
        <p:spPr>
          <a:xfrm>
            <a:off x="963303" y="3860835"/>
            <a:ext cx="9556991" cy="751637"/>
          </a:xfrm>
          <a:prstGeom prst="rect">
            <a:avLst/>
          </a:prstGeom>
        </p:spPr>
        <p:txBody>
          <a:bodyPr wrap="square" lIns="104287" tIns="52144" rIns="104287" bIns="52144">
            <a:spAutoFit/>
          </a:bodyPr>
          <a:lstStyle/>
          <a:p>
            <a:r>
              <a:rPr lang="en-US" dirty="0" smtClean="0"/>
              <a:t>Published data can be </a:t>
            </a:r>
            <a:r>
              <a:rPr lang="en-US" b="1" dirty="0" smtClean="0"/>
              <a:t>cited and re-used </a:t>
            </a:r>
            <a:r>
              <a:rPr lang="en-US" dirty="0" smtClean="0"/>
              <a:t>in the future, either alone or in association with other data;</a:t>
            </a:r>
            <a:endParaRPr lang="en-US" dirty="0"/>
          </a:p>
        </p:txBody>
      </p:sp>
      <p:sp>
        <p:nvSpPr>
          <p:cNvPr id="8" name="Rechthoek 7"/>
          <p:cNvSpPr/>
          <p:nvPr/>
        </p:nvSpPr>
        <p:spPr>
          <a:xfrm>
            <a:off x="1001761" y="1628820"/>
            <a:ext cx="9411550" cy="428472"/>
          </a:xfrm>
          <a:prstGeom prst="rect">
            <a:avLst/>
          </a:prstGeom>
        </p:spPr>
        <p:txBody>
          <a:bodyPr wrap="square" lIns="104287" tIns="52144" rIns="104287" bIns="52144">
            <a:spAutoFit/>
          </a:bodyPr>
          <a:lstStyle/>
          <a:p>
            <a:r>
              <a:rPr lang="en-US" dirty="0" smtClean="0"/>
              <a:t>Data can </a:t>
            </a:r>
            <a:r>
              <a:rPr lang="en-US" b="1" dirty="0" smtClean="0"/>
              <a:t>be integrated </a:t>
            </a:r>
            <a:r>
              <a:rPr lang="en-US" dirty="0" smtClean="0"/>
              <a:t>with other datasets across both space and time;</a:t>
            </a:r>
            <a:endParaRPr lang="en-US" dirty="0"/>
          </a:p>
        </p:txBody>
      </p:sp>
      <p:sp>
        <p:nvSpPr>
          <p:cNvPr id="9" name="Rechthoek 8"/>
          <p:cNvSpPr/>
          <p:nvPr/>
        </p:nvSpPr>
        <p:spPr>
          <a:xfrm>
            <a:off x="1001760" y="2749111"/>
            <a:ext cx="8298636" cy="751637"/>
          </a:xfrm>
          <a:prstGeom prst="rect">
            <a:avLst/>
          </a:prstGeom>
        </p:spPr>
        <p:txBody>
          <a:bodyPr wrap="square" lIns="104287" tIns="52144" rIns="104287" bIns="52144">
            <a:spAutoFit/>
          </a:bodyPr>
          <a:lstStyle/>
          <a:p>
            <a:r>
              <a:rPr lang="en-US" dirty="0" smtClean="0"/>
              <a:t>Data integration increases </a:t>
            </a:r>
            <a:r>
              <a:rPr lang="en-US" b="1" dirty="0" smtClean="0"/>
              <a:t>recognition and opportunities </a:t>
            </a:r>
            <a:r>
              <a:rPr lang="en-US" dirty="0" smtClean="0"/>
              <a:t>for collaboration;</a:t>
            </a:r>
            <a:endParaRPr lang="en-US" dirty="0"/>
          </a:p>
        </p:txBody>
      </p:sp>
      <p:sp>
        <p:nvSpPr>
          <p:cNvPr id="10" name="Text Placeholder 9"/>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34829193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004132" y="1478569"/>
            <a:ext cx="8753873" cy="428472"/>
          </a:xfrm>
          <a:prstGeom prst="rect">
            <a:avLst/>
          </a:prstGeom>
        </p:spPr>
        <p:txBody>
          <a:bodyPr wrap="square" lIns="104287" tIns="52144" rIns="104287" bIns="52144">
            <a:spAutoFit/>
          </a:bodyPr>
          <a:lstStyle/>
          <a:p>
            <a:r>
              <a:rPr lang="en-US" dirty="0" smtClean="0"/>
              <a:t>Duplication of data-collecting efforts and associated </a:t>
            </a:r>
            <a:r>
              <a:rPr lang="en-US" b="1" dirty="0" smtClean="0"/>
              <a:t>costs will be reduced</a:t>
            </a:r>
            <a:r>
              <a:rPr lang="en-US" dirty="0" smtClean="0"/>
              <a:t>;</a:t>
            </a:r>
            <a:endParaRPr lang="en-US" dirty="0"/>
          </a:p>
        </p:txBody>
      </p:sp>
      <p:sp>
        <p:nvSpPr>
          <p:cNvPr id="3" name="Rechthoek 2"/>
          <p:cNvSpPr/>
          <p:nvPr/>
        </p:nvSpPr>
        <p:spPr>
          <a:xfrm>
            <a:off x="1030215" y="2034431"/>
            <a:ext cx="9280874" cy="1074803"/>
          </a:xfrm>
          <a:prstGeom prst="rect">
            <a:avLst/>
          </a:prstGeom>
        </p:spPr>
        <p:txBody>
          <a:bodyPr wrap="square" lIns="104287" tIns="52144" rIns="104287" bIns="52144">
            <a:spAutoFit/>
          </a:bodyPr>
          <a:lstStyle/>
          <a:p>
            <a:r>
              <a:rPr lang="en-US" dirty="0" smtClean="0"/>
              <a:t>Published data can be indexed and made </a:t>
            </a:r>
            <a:r>
              <a:rPr lang="en-US" b="1" dirty="0" smtClean="0"/>
              <a:t>discoverable, </a:t>
            </a:r>
            <a:r>
              <a:rPr lang="en-US" b="1" dirty="0" err="1" smtClean="0"/>
              <a:t>browsable</a:t>
            </a:r>
            <a:r>
              <a:rPr lang="en-US" b="1" dirty="0" smtClean="0"/>
              <a:t> and searchable </a:t>
            </a:r>
            <a:r>
              <a:rPr lang="en-US" dirty="0" smtClean="0"/>
              <a:t>through internet services (e.g. Web search engines) or more specific infrastructures (e.g., GBIF for biodiversity data);</a:t>
            </a:r>
            <a:endParaRPr lang="en-US" dirty="0"/>
          </a:p>
        </p:txBody>
      </p:sp>
      <p:sp>
        <p:nvSpPr>
          <p:cNvPr id="4" name="Rechthoek 3"/>
          <p:cNvSpPr/>
          <p:nvPr/>
        </p:nvSpPr>
        <p:spPr>
          <a:xfrm>
            <a:off x="1030215" y="3283496"/>
            <a:ext cx="9658423" cy="751637"/>
          </a:xfrm>
          <a:prstGeom prst="rect">
            <a:avLst/>
          </a:prstGeom>
        </p:spPr>
        <p:txBody>
          <a:bodyPr wrap="square" lIns="104287" tIns="52144" rIns="104287" bIns="52144">
            <a:spAutoFit/>
          </a:bodyPr>
          <a:lstStyle/>
          <a:p>
            <a:r>
              <a:rPr lang="en-US" dirty="0" smtClean="0"/>
              <a:t>Collection managers can </a:t>
            </a:r>
            <a:r>
              <a:rPr lang="en-US" b="1" dirty="0" smtClean="0"/>
              <a:t>trace usage and citations </a:t>
            </a:r>
            <a:r>
              <a:rPr lang="en-US" dirty="0" smtClean="0"/>
              <a:t>of digitized data from their collections;</a:t>
            </a:r>
            <a:endParaRPr lang="en-US" dirty="0"/>
          </a:p>
        </p:txBody>
      </p:sp>
      <p:sp>
        <p:nvSpPr>
          <p:cNvPr id="5" name="Rechthoek 4"/>
          <p:cNvSpPr/>
          <p:nvPr/>
        </p:nvSpPr>
        <p:spPr>
          <a:xfrm>
            <a:off x="1030215" y="4099061"/>
            <a:ext cx="9658423" cy="1397968"/>
          </a:xfrm>
          <a:prstGeom prst="rect">
            <a:avLst/>
          </a:prstGeom>
        </p:spPr>
        <p:txBody>
          <a:bodyPr wrap="square" lIns="104287" tIns="52144" rIns="104287" bIns="52144">
            <a:spAutoFit/>
          </a:bodyPr>
          <a:lstStyle/>
          <a:p>
            <a:r>
              <a:rPr lang="en-US" dirty="0" smtClean="0"/>
              <a:t>Data creators, and their institutions and funding agencies, can be </a:t>
            </a:r>
            <a:r>
              <a:rPr lang="en-US" b="1" dirty="0" smtClean="0"/>
              <a:t>credited</a:t>
            </a:r>
            <a:r>
              <a:rPr lang="en-US" dirty="0" smtClean="0"/>
              <a:t> for their work of data creation and publication through the conventional channels of scholarly citation; priority and authorship is achieved in the same way as with a publication of a research paper;</a:t>
            </a:r>
            <a:endParaRPr lang="en-US" dirty="0"/>
          </a:p>
        </p:txBody>
      </p:sp>
      <p:sp>
        <p:nvSpPr>
          <p:cNvPr id="7" name="Rechthoek 6"/>
          <p:cNvSpPr/>
          <p:nvPr/>
        </p:nvSpPr>
        <p:spPr>
          <a:xfrm>
            <a:off x="1022627" y="5528420"/>
            <a:ext cx="10057943" cy="751637"/>
          </a:xfrm>
          <a:prstGeom prst="rect">
            <a:avLst/>
          </a:prstGeom>
        </p:spPr>
        <p:txBody>
          <a:bodyPr wrap="square" lIns="104287" tIns="52144" rIns="104287" bIns="52144">
            <a:spAutoFit/>
          </a:bodyPr>
          <a:lstStyle/>
          <a:p>
            <a:r>
              <a:rPr lang="en-US" dirty="0" smtClean="0"/>
              <a:t>Open data increases the potential for interdisciplinary research, and for re-use</a:t>
            </a:r>
          </a:p>
          <a:p>
            <a:r>
              <a:rPr lang="en-US" dirty="0" smtClean="0"/>
              <a:t>in new contexts not envisaged by the data creator;</a:t>
            </a:r>
            <a:endParaRPr lang="en-US" dirty="0"/>
          </a:p>
        </p:txBody>
      </p:sp>
      <p:sp>
        <p:nvSpPr>
          <p:cNvPr id="9" name="Text Placeholder 8"/>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31930506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967382" y="1980810"/>
            <a:ext cx="9006389" cy="1074803"/>
          </a:xfrm>
          <a:prstGeom prst="rect">
            <a:avLst/>
          </a:prstGeom>
        </p:spPr>
        <p:txBody>
          <a:bodyPr wrap="square" lIns="104287" tIns="52144" rIns="104287" bIns="52144">
            <a:spAutoFit/>
          </a:bodyPr>
          <a:lstStyle/>
          <a:p>
            <a:r>
              <a:rPr lang="en-US" dirty="0" smtClean="0"/>
              <a:t>Datasets and their metadata, and any </a:t>
            </a:r>
            <a:r>
              <a:rPr lang="en-US" b="1" dirty="0" smtClean="0"/>
              <a:t>related Data Papers</a:t>
            </a:r>
            <a:r>
              <a:rPr lang="en-US" dirty="0" smtClean="0"/>
              <a:t>, may be inter-linked</a:t>
            </a:r>
          </a:p>
          <a:p>
            <a:r>
              <a:rPr lang="en-US" dirty="0" smtClean="0"/>
              <a:t>into Research Objects, to expedite and mutually extend their dissemination,</a:t>
            </a:r>
          </a:p>
          <a:p>
            <a:r>
              <a:rPr lang="en-US" dirty="0" smtClean="0"/>
              <a:t>to the benefit of the authors, other scientists in their fields, and society at large;</a:t>
            </a:r>
            <a:endParaRPr lang="en-US" dirty="0"/>
          </a:p>
        </p:txBody>
      </p:sp>
      <p:sp>
        <p:nvSpPr>
          <p:cNvPr id="3" name="Rechthoek 2"/>
          <p:cNvSpPr/>
          <p:nvPr/>
        </p:nvSpPr>
        <p:spPr>
          <a:xfrm>
            <a:off x="944067" y="3251352"/>
            <a:ext cx="8669701" cy="751637"/>
          </a:xfrm>
          <a:prstGeom prst="rect">
            <a:avLst/>
          </a:prstGeom>
        </p:spPr>
        <p:txBody>
          <a:bodyPr wrap="square" lIns="104287" tIns="52144" rIns="104287" bIns="52144">
            <a:spAutoFit/>
          </a:bodyPr>
          <a:lstStyle/>
          <a:p>
            <a:r>
              <a:rPr lang="en-US" dirty="0" smtClean="0"/>
              <a:t>Published data may be structured as‚ </a:t>
            </a:r>
            <a:r>
              <a:rPr lang="en-US" b="1" dirty="0" smtClean="0"/>
              <a:t>Linked Data</a:t>
            </a:r>
            <a:r>
              <a:rPr lang="en-US" dirty="0" smtClean="0"/>
              <a:t>‘,  and so creates new knowledge</a:t>
            </a:r>
            <a:endParaRPr lang="en-US" dirty="0"/>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325688390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2"/>
          <p:cNvSpPr txBox="1">
            <a:spLocks/>
          </p:cNvSpPr>
          <p:nvPr/>
        </p:nvSpPr>
        <p:spPr>
          <a:xfrm>
            <a:off x="3745054" y="1875614"/>
            <a:ext cx="6481740" cy="4259002"/>
          </a:xfrm>
          <a:prstGeom prst="rect">
            <a:avLst/>
          </a:prstGeom>
        </p:spPr>
        <p:txBody>
          <a:bodyPr vert="horz" lIns="104287" tIns="104287" rIns="104287" bIns="52144">
            <a:normAutofit/>
          </a:bodyPr>
          <a:lstStyle>
            <a:lvl1pPr marL="18288" marR="18288" indent="0" algn="l" rtl="0" eaLnBrk="1" latinLnBrk="0" hangingPunct="1">
              <a:spcBef>
                <a:spcPts val="0"/>
              </a:spcBef>
              <a:buClr>
                <a:schemeClr val="accent1"/>
              </a:buClr>
              <a:buSzPct val="80000"/>
              <a:buFont typeface="Wingdings 2"/>
              <a:buNone/>
              <a:defRPr kumimoji="0" sz="14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None/>
              <a:defRPr kumimoji="0" sz="12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None/>
              <a:defRPr kumimoji="0" sz="10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None/>
              <a:defRPr kumimoji="0" sz="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None/>
              <a:defRPr kumimoji="0" sz="9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346755" indent="-325898">
              <a:buFont typeface="Arial" charset="0"/>
              <a:buChar char="•"/>
            </a:pPr>
            <a:r>
              <a:rPr lang="en-US" sz="2100" dirty="0"/>
              <a:t>All rights reserved </a:t>
            </a:r>
            <a:r>
              <a:rPr lang="en-US" sz="2100" dirty="0">
                <a:sym typeface="Wingdings" panose="05000000000000000000" pitchFamily="2" charset="2"/>
              </a:rPr>
              <a:t> Data unusable</a:t>
            </a:r>
          </a:p>
          <a:p>
            <a:pPr lvl="1" indent="0"/>
            <a:endParaRPr lang="en-US" dirty="0" smtClean="0">
              <a:sym typeface="Wingdings" panose="05000000000000000000" pitchFamily="2" charset="2"/>
            </a:endParaRPr>
          </a:p>
          <a:p>
            <a:pPr marL="346755" indent="-325898">
              <a:buFont typeface="Arial" charset="0"/>
              <a:buChar char="•"/>
            </a:pPr>
            <a:r>
              <a:rPr lang="en-US" sz="2100" dirty="0"/>
              <a:t>Open Data Commons Public Domain Dedication and License (PDDL) – (CC0)</a:t>
            </a:r>
          </a:p>
          <a:p>
            <a:pPr marL="346755" indent="-325898">
              <a:buFont typeface="Arial" charset="0"/>
              <a:buChar char="•"/>
            </a:pPr>
            <a:r>
              <a:rPr lang="en-US" sz="2100" dirty="0"/>
              <a:t>Creative Commons Attribution-</a:t>
            </a:r>
            <a:r>
              <a:rPr lang="en-US" sz="2100" dirty="0" err="1"/>
              <a:t>NoDerivs</a:t>
            </a:r>
            <a:r>
              <a:rPr lang="en-US" sz="2100" dirty="0"/>
              <a:t> (</a:t>
            </a:r>
            <a:r>
              <a:rPr lang="en-US" sz="2100" dirty="0">
                <a:hlinkClick r:id="rId3"/>
              </a:rPr>
              <a:t>CC BY-ND</a:t>
            </a:r>
            <a:r>
              <a:rPr lang="en-US" sz="2100" dirty="0"/>
              <a:t>)</a:t>
            </a:r>
          </a:p>
          <a:p>
            <a:pPr marL="346755" indent="-325898">
              <a:buFont typeface="Arial" charset="0"/>
              <a:buChar char="•"/>
            </a:pPr>
            <a:r>
              <a:rPr lang="nl-BE" sz="2100" dirty="0"/>
              <a:t>Creative </a:t>
            </a:r>
            <a:r>
              <a:rPr lang="nl-BE" sz="2100" dirty="0" err="1"/>
              <a:t>Commons</a:t>
            </a:r>
            <a:r>
              <a:rPr lang="nl-BE" sz="2100" dirty="0"/>
              <a:t> </a:t>
            </a:r>
            <a:r>
              <a:rPr lang="nl-BE" sz="2100" dirty="0" err="1"/>
              <a:t>Attribution-NonCommercial</a:t>
            </a:r>
            <a:r>
              <a:rPr lang="nl-BE" sz="2100" dirty="0"/>
              <a:t> (</a:t>
            </a:r>
            <a:r>
              <a:rPr lang="nl-BE" sz="2100" dirty="0">
                <a:hlinkClick r:id="rId4"/>
              </a:rPr>
              <a:t>CC BY-NC</a:t>
            </a:r>
            <a:r>
              <a:rPr lang="nl-BE" sz="2100" dirty="0"/>
              <a:t>)</a:t>
            </a:r>
          </a:p>
          <a:p>
            <a:pPr marL="346755" indent="-325898">
              <a:buFont typeface="Arial" charset="0"/>
              <a:buChar char="•"/>
            </a:pPr>
            <a:r>
              <a:rPr lang="en-US" sz="2100" dirty="0"/>
              <a:t>Creative Commons Attribution-</a:t>
            </a:r>
            <a:r>
              <a:rPr lang="en-US" sz="2100" dirty="0" err="1"/>
              <a:t>ShareAlike</a:t>
            </a:r>
            <a:r>
              <a:rPr lang="en-US" sz="2100" dirty="0"/>
              <a:t> (</a:t>
            </a:r>
            <a:r>
              <a:rPr lang="en-US" sz="2100" dirty="0">
                <a:hlinkClick r:id="rId5"/>
              </a:rPr>
              <a:t>CC BY-SA</a:t>
            </a:r>
            <a:r>
              <a:rPr lang="en-US" sz="2100" dirty="0"/>
              <a:t>) or Open Data Commons Open Database License (</a:t>
            </a:r>
            <a:r>
              <a:rPr lang="en-US" sz="2100" dirty="0" err="1">
                <a:hlinkClick r:id="rId6"/>
              </a:rPr>
              <a:t>ODbL</a:t>
            </a:r>
            <a:r>
              <a:rPr lang="en-US" sz="2100" dirty="0"/>
              <a:t>)</a:t>
            </a:r>
          </a:p>
          <a:p>
            <a:pPr marL="346755" indent="-325898">
              <a:buFont typeface="Arial" charset="0"/>
              <a:buChar char="•"/>
            </a:pPr>
            <a:r>
              <a:rPr lang="en-US" sz="2100" dirty="0"/>
              <a:t>Creative Commons Attribution (</a:t>
            </a:r>
            <a:r>
              <a:rPr lang="en-US" sz="2100" dirty="0">
                <a:hlinkClick r:id="rId7"/>
              </a:rPr>
              <a:t>CC BY</a:t>
            </a:r>
            <a:r>
              <a:rPr lang="en-US" sz="2100" dirty="0"/>
              <a:t>) or Open Data Commons Attribution License (</a:t>
            </a:r>
            <a:r>
              <a:rPr lang="en-US" sz="2100" dirty="0">
                <a:hlinkClick r:id="rId8"/>
              </a:rPr>
              <a:t>ODC-By</a:t>
            </a:r>
            <a:r>
              <a:rPr lang="en-US" sz="2100" dirty="0"/>
              <a:t>)</a:t>
            </a:r>
            <a:endParaRPr lang="nl-BE" sz="2100" dirty="0"/>
          </a:p>
          <a:p>
            <a:pPr marL="346755" indent="-325898">
              <a:buFont typeface="Arial" charset="0"/>
              <a:buChar char="•"/>
            </a:pPr>
            <a:endParaRPr lang="en-US" sz="2100" dirty="0"/>
          </a:p>
          <a:p>
            <a:pPr marL="346755" indent="-325898">
              <a:buFont typeface="Arial" charset="0"/>
              <a:buChar char="•"/>
            </a:pPr>
            <a:endParaRPr lang="en-US" sz="2100" dirty="0"/>
          </a:p>
        </p:txBody>
      </p:sp>
      <p:pic>
        <p:nvPicPr>
          <p:cNvPr id="9"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6787" y="3146155"/>
            <a:ext cx="1487594" cy="490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11596" y="3773917"/>
            <a:ext cx="1452785" cy="462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11596" y="4337287"/>
            <a:ext cx="1444951" cy="476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10738" y="4972557"/>
            <a:ext cx="1444953" cy="476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07529" y="2377658"/>
            <a:ext cx="1822761" cy="56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hthoek 6"/>
          <p:cNvSpPr/>
          <p:nvPr/>
        </p:nvSpPr>
        <p:spPr>
          <a:xfrm>
            <a:off x="1811595" y="6134616"/>
            <a:ext cx="8143543" cy="320750"/>
          </a:xfrm>
          <a:prstGeom prst="rect">
            <a:avLst/>
          </a:prstGeom>
        </p:spPr>
        <p:txBody>
          <a:bodyPr wrap="square" lIns="104287" tIns="52144" rIns="104287" bIns="52144">
            <a:spAutoFit/>
          </a:bodyPr>
          <a:lstStyle/>
          <a:p>
            <a:r>
              <a:rPr lang="en-US" sz="1400" dirty="0">
                <a:hlinkClick r:id="rId14"/>
              </a:rPr>
              <a:t>http://www.canadensys.net/2012/why-we-should-publish-our-data-under-cc0</a:t>
            </a:r>
          </a:p>
        </p:txBody>
      </p:sp>
      <p:sp>
        <p:nvSpPr>
          <p:cNvPr id="13" name="Titel 1"/>
          <p:cNvSpPr>
            <a:spLocks noGrp="1"/>
          </p:cNvSpPr>
          <p:nvPr>
            <p:ph type="title"/>
          </p:nvPr>
        </p:nvSpPr>
        <p:spPr/>
        <p:txBody>
          <a:bodyPr>
            <a:normAutofit/>
          </a:bodyPr>
          <a:lstStyle/>
          <a:p>
            <a:r>
              <a:rPr lang="en-US" dirty="0"/>
              <a:t>What</a:t>
            </a:r>
            <a:r>
              <a:rPr lang="en-US" dirty="0"/>
              <a:t> data-License Should I use?</a:t>
            </a:r>
            <a:endParaRPr lang="en-US" dirty="0"/>
          </a:p>
        </p:txBody>
      </p:sp>
      <p:sp>
        <p:nvSpPr>
          <p:cNvPr id="3" name="Text Placeholder 2"/>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9025653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338485" y="3372827"/>
            <a:ext cx="7043804"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Why publish data papers?</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123" y="293056"/>
            <a:ext cx="1584750" cy="1584750"/>
          </a:xfrm>
          <a:prstGeom prst="rect">
            <a:avLst/>
          </a:prstGeom>
        </p:spPr>
      </p:pic>
    </p:spTree>
    <p:extLst>
      <p:ext uri="{BB962C8B-B14F-4D97-AF65-F5344CB8AC3E}">
        <p14:creationId xmlns:p14="http://schemas.microsoft.com/office/powerpoint/2010/main" val="28431058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485931" y="1319752"/>
            <a:ext cx="8174899" cy="5275953"/>
          </a:xfrm>
          <a:prstGeom prst="rect">
            <a:avLst/>
          </a:prstGeom>
          <a:noFill/>
        </p:spPr>
        <p:txBody>
          <a:bodyPr wrap="square" lIns="104287" tIns="52144" rIns="104287" bIns="52144" rtlCol="0">
            <a:spAutoFit/>
          </a:bodyPr>
          <a:lstStyle/>
          <a:p>
            <a:r>
              <a:rPr lang="en-US" b="1" dirty="0" smtClean="0"/>
              <a:t>Improve the usability </a:t>
            </a:r>
            <a:r>
              <a:rPr lang="en-US" dirty="0" smtClean="0"/>
              <a:t>of your published data!</a:t>
            </a:r>
          </a:p>
          <a:p>
            <a:endParaRPr lang="en-US" dirty="0"/>
          </a:p>
          <a:p>
            <a:r>
              <a:rPr lang="en-US" dirty="0"/>
              <a:t>Receive</a:t>
            </a:r>
            <a:r>
              <a:rPr lang="en-US" b="1" dirty="0"/>
              <a:t> credit </a:t>
            </a:r>
            <a:r>
              <a:rPr lang="en-US" dirty="0"/>
              <a:t>through indexing and citation of the published </a:t>
            </a:r>
            <a:r>
              <a:rPr lang="en-US" dirty="0" smtClean="0"/>
              <a:t>paper.</a:t>
            </a:r>
          </a:p>
          <a:p>
            <a:r>
              <a:rPr lang="en-US" dirty="0"/>
              <a:t>	</a:t>
            </a:r>
          </a:p>
          <a:p>
            <a:r>
              <a:rPr lang="en-US" dirty="0"/>
              <a:t>Increase the </a:t>
            </a:r>
            <a:r>
              <a:rPr lang="en-US" b="1" dirty="0" smtClean="0"/>
              <a:t>visibility and </a:t>
            </a:r>
            <a:r>
              <a:rPr lang="en-US" b="1" dirty="0"/>
              <a:t>credibility </a:t>
            </a:r>
            <a:r>
              <a:rPr lang="en-US" dirty="0"/>
              <a:t>of the data resources you </a:t>
            </a:r>
            <a:r>
              <a:rPr lang="en-US" dirty="0" smtClean="0"/>
              <a:t>publish.</a:t>
            </a:r>
          </a:p>
          <a:p>
            <a:endParaRPr lang="en-US" dirty="0"/>
          </a:p>
          <a:p>
            <a:r>
              <a:rPr lang="en-US" b="1" dirty="0"/>
              <a:t>Track</a:t>
            </a:r>
            <a:r>
              <a:rPr lang="en-US" dirty="0"/>
              <a:t> more effectively the </a:t>
            </a:r>
            <a:r>
              <a:rPr lang="en-US" b="1" dirty="0"/>
              <a:t>usage </a:t>
            </a:r>
            <a:r>
              <a:rPr lang="en-US" dirty="0"/>
              <a:t>and citations of the data you publish</a:t>
            </a:r>
            <a:r>
              <a:rPr lang="en-US" dirty="0" smtClean="0"/>
              <a:t>.</a:t>
            </a:r>
          </a:p>
          <a:p>
            <a:endParaRPr lang="en-US" dirty="0"/>
          </a:p>
          <a:p>
            <a:r>
              <a:rPr lang="en-US" dirty="0" smtClean="0"/>
              <a:t>Receive </a:t>
            </a:r>
            <a:r>
              <a:rPr lang="en-US" b="1" dirty="0" smtClean="0"/>
              <a:t>feedback</a:t>
            </a:r>
            <a:r>
              <a:rPr lang="en-US" dirty="0" smtClean="0"/>
              <a:t> on your dataset.</a:t>
            </a:r>
          </a:p>
          <a:p>
            <a:endParaRPr lang="en-US" dirty="0"/>
          </a:p>
          <a:p>
            <a:r>
              <a:rPr lang="en-US" dirty="0" smtClean="0"/>
              <a:t>Increase your </a:t>
            </a:r>
            <a:r>
              <a:rPr lang="en-US" b="1" dirty="0" smtClean="0"/>
              <a:t>network</a:t>
            </a:r>
            <a:r>
              <a:rPr lang="en-US" dirty="0" smtClean="0"/>
              <a:t>.</a:t>
            </a:r>
          </a:p>
          <a:p>
            <a:endParaRPr lang="en-US" dirty="0"/>
          </a:p>
          <a:p>
            <a:r>
              <a:rPr lang="en-US" b="1" dirty="0" smtClean="0"/>
              <a:t>Get more </a:t>
            </a:r>
            <a:r>
              <a:rPr lang="en-US" dirty="0" smtClean="0"/>
              <a:t>out of you data.</a:t>
            </a:r>
          </a:p>
          <a:p>
            <a:endParaRPr lang="en-US" dirty="0"/>
          </a:p>
          <a:p>
            <a:r>
              <a:rPr lang="en-US" dirty="0" smtClean="0"/>
              <a:t>Improve the </a:t>
            </a:r>
            <a:r>
              <a:rPr lang="en-US" b="1" dirty="0" smtClean="0"/>
              <a:t>quality</a:t>
            </a:r>
            <a:r>
              <a:rPr lang="en-US" dirty="0" smtClean="0"/>
              <a:t> of your  dataset.</a:t>
            </a:r>
            <a:endParaRPr lang="en-US" dirty="0"/>
          </a:p>
          <a:p>
            <a:endParaRPr lang="en-US" dirty="0"/>
          </a:p>
        </p:txBody>
      </p:sp>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74947937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1108987" y="1178376"/>
            <a:ext cx="7517828" cy="4952788"/>
          </a:xfrm>
          <a:prstGeom prst="rect">
            <a:avLst/>
          </a:prstGeom>
        </p:spPr>
        <p:txBody>
          <a:bodyPr wrap="square" lIns="104287" tIns="52144" rIns="104287" bIns="52144">
            <a:spAutoFit/>
          </a:bodyPr>
          <a:lstStyle/>
          <a:p>
            <a:r>
              <a:rPr lang="en-US" dirty="0" smtClean="0"/>
              <a:t>Metadata, literally “</a:t>
            </a:r>
            <a:r>
              <a:rPr lang="en-US" b="1" dirty="0" smtClean="0">
                <a:solidFill>
                  <a:srgbClr val="0000FF"/>
                </a:solidFill>
              </a:rPr>
              <a:t>data about data</a:t>
            </a:r>
            <a:r>
              <a:rPr lang="en-US" dirty="0" smtClean="0"/>
              <a:t>” are an essential component of a data management system, describing such aspects as the “</a:t>
            </a:r>
            <a:r>
              <a:rPr lang="en-US" b="1" dirty="0" smtClean="0">
                <a:solidFill>
                  <a:srgbClr val="0000FF"/>
                </a:solidFill>
              </a:rPr>
              <a:t>what</a:t>
            </a:r>
            <a:r>
              <a:rPr lang="en-US" dirty="0" smtClean="0"/>
              <a:t>, </a:t>
            </a:r>
            <a:r>
              <a:rPr lang="en-US" b="1" dirty="0" smtClean="0">
                <a:solidFill>
                  <a:srgbClr val="0000FF"/>
                </a:solidFill>
              </a:rPr>
              <a:t>where</a:t>
            </a:r>
            <a:r>
              <a:rPr lang="en-US" dirty="0" smtClean="0"/>
              <a:t>, </a:t>
            </a:r>
            <a:r>
              <a:rPr lang="en-US" b="1" dirty="0" smtClean="0">
                <a:solidFill>
                  <a:srgbClr val="0000FF"/>
                </a:solidFill>
              </a:rPr>
              <a:t>when</a:t>
            </a:r>
            <a:r>
              <a:rPr lang="en-US" dirty="0" smtClean="0"/>
              <a:t>, </a:t>
            </a:r>
            <a:r>
              <a:rPr lang="en-US" b="1" dirty="0" smtClean="0">
                <a:solidFill>
                  <a:srgbClr val="0000FF"/>
                </a:solidFill>
              </a:rPr>
              <a:t>who</a:t>
            </a:r>
            <a:r>
              <a:rPr lang="en-US" dirty="0" smtClean="0"/>
              <a:t> and </a:t>
            </a:r>
            <a:r>
              <a:rPr lang="en-US" b="1" dirty="0" smtClean="0">
                <a:solidFill>
                  <a:srgbClr val="0000FF"/>
                </a:solidFill>
              </a:rPr>
              <a:t>how</a:t>
            </a:r>
            <a:r>
              <a:rPr lang="en-US" dirty="0" smtClean="0"/>
              <a:t>” pertaining to a resource. </a:t>
            </a:r>
          </a:p>
          <a:p>
            <a:endParaRPr lang="en-US" dirty="0"/>
          </a:p>
          <a:p>
            <a:r>
              <a:rPr lang="en-US" dirty="0" smtClean="0"/>
              <a:t>In the GBIF context, resources are datasets, loosely defined as collections of related data, the granularity of which is determined by the data custodian. Metadata can occur in several levels of completeness. In general, metadata should allow a prospective end user of data to:</a:t>
            </a:r>
          </a:p>
          <a:p>
            <a:endParaRPr lang="en-US" dirty="0" smtClean="0"/>
          </a:p>
          <a:p>
            <a:r>
              <a:rPr lang="en-US" dirty="0" smtClean="0"/>
              <a:t>1. identify/discover its existence,</a:t>
            </a:r>
          </a:p>
          <a:p>
            <a:r>
              <a:rPr lang="en-US" dirty="0" smtClean="0"/>
              <a:t>2. learn how to access or acquire the data,</a:t>
            </a:r>
          </a:p>
          <a:p>
            <a:r>
              <a:rPr lang="en-US" dirty="0" smtClean="0"/>
              <a:t>3. understand its fitness-for-use, and</a:t>
            </a:r>
          </a:p>
          <a:p>
            <a:r>
              <a:rPr lang="en-US" dirty="0" smtClean="0"/>
              <a:t>4. learn how to transfer (obtain a copy of) the data.</a:t>
            </a:r>
          </a:p>
          <a:p>
            <a:r>
              <a:rPr lang="en-US" dirty="0" smtClean="0"/>
              <a:t>5. learn how the data should be used</a:t>
            </a:r>
            <a:endParaRPr lang="en-US" dirty="0"/>
          </a:p>
        </p:txBody>
      </p:sp>
      <p:sp>
        <p:nvSpPr>
          <p:cNvPr id="5" name="Rechthoek 4"/>
          <p:cNvSpPr/>
          <p:nvPr/>
        </p:nvSpPr>
        <p:spPr>
          <a:xfrm>
            <a:off x="3324194" y="6274271"/>
            <a:ext cx="7217440" cy="413083"/>
          </a:xfrm>
          <a:prstGeom prst="rect">
            <a:avLst/>
          </a:prstGeom>
        </p:spPr>
        <p:txBody>
          <a:bodyPr wrap="square" lIns="104287" tIns="52144" rIns="104287" bIns="52144">
            <a:spAutoFit/>
          </a:bodyPr>
          <a:lstStyle/>
          <a:p>
            <a:r>
              <a:rPr lang="en-US" sz="1000" dirty="0"/>
              <a:t>GBIF (2011). GBIF Metadata Profile, Reference Guide, Feb 2011, (contributed by O </a:t>
            </a:r>
            <a:r>
              <a:rPr lang="en-US" sz="1000" dirty="0" err="1"/>
              <a:t>Tuama</a:t>
            </a:r>
            <a:r>
              <a:rPr lang="en-US" sz="1000" dirty="0"/>
              <a:t>, E., </a:t>
            </a:r>
            <a:r>
              <a:rPr lang="en-US" sz="1000" dirty="0" err="1"/>
              <a:t>Braak</a:t>
            </a:r>
            <a:r>
              <a:rPr lang="en-US" sz="1000" dirty="0"/>
              <a:t>, K., Copenhagen: Global Biodiversity Information Facility,19 pp. Accessible at http://links.gbif.org/gbif_metadata_profile_how-to_en_v1 </a:t>
            </a:r>
          </a:p>
        </p:txBody>
      </p:sp>
      <p:sp>
        <p:nvSpPr>
          <p:cNvPr id="2" name="Title 1"/>
          <p:cNvSpPr>
            <a:spLocks noGrp="1"/>
          </p:cNvSpPr>
          <p:nvPr>
            <p:ph type="title"/>
          </p:nvPr>
        </p:nvSpPr>
        <p:spPr/>
        <p:txBody>
          <a:bodyPr/>
          <a:lstStyle/>
          <a:p>
            <a:r>
              <a:rPr lang="en-US" dirty="0" smtClean="0"/>
              <a:t>Metadata</a:t>
            </a:r>
            <a:endParaRPr lang="en-US" dirty="0"/>
          </a:p>
        </p:txBody>
      </p:sp>
      <p:sp>
        <p:nvSpPr>
          <p:cNvPr id="7" name="Text Placeholder 6"/>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5104298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338485" y="2832754"/>
            <a:ext cx="7043804"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GBIF </a:t>
            </a:r>
            <a:r>
              <a:rPr lang="en-US" sz="5700" b="1" dirty="0" smtClean="0">
                <a:latin typeface="Trebuchet MS" charset="0"/>
              </a:rPr>
              <a:t>metadata profile</a:t>
            </a:r>
            <a:endParaRPr lang="en-US" sz="5700" b="1" dirty="0">
              <a:latin typeface="Trebuchet MS" charset="0"/>
            </a:endParaRPr>
          </a:p>
        </p:txBody>
      </p:sp>
      <p:pic>
        <p:nvPicPr>
          <p:cNvPr id="4" name="Picture 3"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8123" y="293056"/>
            <a:ext cx="1584750" cy="1584750"/>
          </a:xfrm>
          <a:prstGeom prst="rect">
            <a:avLst/>
          </a:prstGeom>
        </p:spPr>
      </p:pic>
    </p:spTree>
    <p:extLst>
      <p:ext uri="{BB962C8B-B14F-4D97-AF65-F5344CB8AC3E}">
        <p14:creationId xmlns:p14="http://schemas.microsoft.com/office/powerpoint/2010/main" val="229849196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191603" y="2749110"/>
            <a:ext cx="8669701" cy="2044299"/>
          </a:xfrm>
          <a:prstGeom prst="rect">
            <a:avLst/>
          </a:prstGeom>
        </p:spPr>
        <p:txBody>
          <a:bodyPr wrap="square" lIns="104287" tIns="52144" rIns="104287" bIns="52144">
            <a:spAutoFit/>
          </a:bodyPr>
          <a:lstStyle/>
          <a:p>
            <a:r>
              <a:rPr lang="en-US" dirty="0" smtClean="0"/>
              <a:t>The GBIF Metadata Profile is primarily based on the Ecological Metadata Language (EML).</a:t>
            </a:r>
          </a:p>
          <a:p>
            <a:r>
              <a:rPr lang="en-US" dirty="0" smtClean="0"/>
              <a:t>The GBIF profile utilizes a subset of EML and extends it to include additional requirements that are not accommodated in the EML specification. The following tables provide short descriptions of the profile elements, and where relevant, links to more complete EML descriptions. </a:t>
            </a:r>
            <a:endParaRPr lang="en-US" dirty="0"/>
          </a:p>
        </p:txBody>
      </p:sp>
      <p:sp>
        <p:nvSpPr>
          <p:cNvPr id="4" name="Rechthoek 3"/>
          <p:cNvSpPr/>
          <p:nvPr/>
        </p:nvSpPr>
        <p:spPr>
          <a:xfrm>
            <a:off x="4944863" y="5799695"/>
            <a:ext cx="5660821" cy="536194"/>
          </a:xfrm>
          <a:prstGeom prst="rect">
            <a:avLst/>
          </a:prstGeom>
        </p:spPr>
        <p:txBody>
          <a:bodyPr wrap="none" lIns="104287" tIns="52144" rIns="104287" bIns="52144">
            <a:spAutoFit/>
          </a:bodyPr>
          <a:lstStyle/>
          <a:p>
            <a:pPr marL="325898" indent="-325898" algn="r">
              <a:buFontTx/>
              <a:buChar char="-"/>
            </a:pPr>
            <a:r>
              <a:rPr lang="en-US" sz="1400" dirty="0">
                <a:hlinkClick r:id="rId2"/>
              </a:rPr>
              <a:t>http://knb.ecoinformatics.org/software/eml/</a:t>
            </a:r>
            <a:endParaRPr lang="en-US" sz="1400" dirty="0"/>
          </a:p>
          <a:p>
            <a:pPr marL="325898" indent="-325898" algn="r">
              <a:buFontTx/>
              <a:buChar char="-"/>
            </a:pPr>
            <a:r>
              <a:rPr lang="en-US" sz="1400" dirty="0">
                <a:hlinkClick r:id="rId3"/>
              </a:rPr>
              <a:t>https://knb.ecoinformatics.org/#external//emlparser/docs/index.html</a:t>
            </a:r>
            <a:endParaRPr lang="en-US" sz="1400" dirty="0"/>
          </a:p>
        </p:txBody>
      </p:sp>
      <p:sp>
        <p:nvSpPr>
          <p:cNvPr id="6" name="Rechthoek 5"/>
          <p:cNvSpPr/>
          <p:nvPr/>
        </p:nvSpPr>
        <p:spPr>
          <a:xfrm>
            <a:off x="1195476" y="1061032"/>
            <a:ext cx="8669701" cy="1397968"/>
          </a:xfrm>
          <a:prstGeom prst="rect">
            <a:avLst/>
          </a:prstGeom>
        </p:spPr>
        <p:txBody>
          <a:bodyPr wrap="square" lIns="104287" tIns="52144" rIns="104287" bIns="52144">
            <a:spAutoFit/>
          </a:bodyPr>
          <a:lstStyle/>
          <a:p>
            <a:r>
              <a:rPr lang="en-US" dirty="0" smtClean="0"/>
              <a:t>The GBIF Metadata Profile (GMP) was developed in order to standardize how resources get described at the dataset level in the GBIF Data Portal</a:t>
            </a:r>
          </a:p>
          <a:p>
            <a:r>
              <a:rPr lang="en-US" dirty="0" smtClean="0"/>
              <a:t>This profile can be transformed to other common metadata formats such as the ISO 19139 metadata profile.</a:t>
            </a:r>
            <a:endParaRPr lang="en-US" dirty="0"/>
          </a:p>
        </p:txBody>
      </p:sp>
      <p:sp>
        <p:nvSpPr>
          <p:cNvPr id="5" name="Tekstvak 4"/>
          <p:cNvSpPr txBox="1"/>
          <p:nvPr/>
        </p:nvSpPr>
        <p:spPr>
          <a:xfrm>
            <a:off x="1173820" y="4888452"/>
            <a:ext cx="9343076" cy="428472"/>
          </a:xfrm>
          <a:prstGeom prst="rect">
            <a:avLst/>
          </a:prstGeom>
          <a:noFill/>
        </p:spPr>
        <p:txBody>
          <a:bodyPr wrap="square" lIns="104287" tIns="52144" rIns="104287" bIns="52144" rtlCol="0">
            <a:spAutoFit/>
          </a:bodyPr>
          <a:lstStyle/>
          <a:p>
            <a:r>
              <a:rPr lang="en-US" b="1" dirty="0" smtClean="0"/>
              <a:t>The elements used in IPT are a subset of the complete GBIF metadata profile</a:t>
            </a:r>
            <a:endParaRPr lang="en-US" b="1" dirty="0"/>
          </a:p>
        </p:txBody>
      </p:sp>
      <p:sp>
        <p:nvSpPr>
          <p:cNvPr id="8" name="Text Placeholder 7"/>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05287868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Describing a Dataset</a:t>
            </a:r>
            <a:endParaRPr lang="en-US" dirty="0"/>
          </a:p>
        </p:txBody>
      </p:sp>
      <p:sp>
        <p:nvSpPr>
          <p:cNvPr id="3" name="Tijdelijke aanduiding voor inhoud 2"/>
          <p:cNvSpPr>
            <a:spLocks noGrp="1"/>
          </p:cNvSpPr>
          <p:nvPr>
            <p:ph idx="1"/>
          </p:nvPr>
        </p:nvSpPr>
        <p:spPr/>
        <p:txBody>
          <a:bodyPr/>
          <a:lstStyle/>
          <a:p>
            <a:r>
              <a:rPr lang="en-US" dirty="0" smtClean="0"/>
              <a:t>IPT metadata based on GBIF metadata profile</a:t>
            </a:r>
            <a:endParaRPr lang="en-US" dirty="0"/>
          </a:p>
        </p:txBody>
      </p:sp>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
        <p:nvSpPr>
          <p:cNvPr id="4" name="Rechthoek 2"/>
          <p:cNvSpPr/>
          <p:nvPr/>
        </p:nvSpPr>
        <p:spPr>
          <a:xfrm>
            <a:off x="3071678" y="2093849"/>
            <a:ext cx="6513323" cy="4537288"/>
          </a:xfrm>
          <a:prstGeom prst="rect">
            <a:avLst/>
          </a:prstGeom>
        </p:spPr>
        <p:txBody>
          <a:bodyPr wrap="square" lIns="104287" tIns="52144" rIns="104287" bIns="52144">
            <a:spAutoFit/>
          </a:bodyPr>
          <a:lstStyle/>
          <a:p>
            <a:r>
              <a:rPr lang="en-US" sz="2400" dirty="0" smtClean="0"/>
              <a:t>• Dataset (Resource)</a:t>
            </a:r>
          </a:p>
          <a:p>
            <a:r>
              <a:rPr lang="en-US" sz="2400" dirty="0" smtClean="0"/>
              <a:t>• Project</a:t>
            </a:r>
          </a:p>
          <a:p>
            <a:r>
              <a:rPr lang="en-US" sz="2400" dirty="0" smtClean="0"/>
              <a:t>• People and </a:t>
            </a:r>
            <a:r>
              <a:rPr lang="en-US" sz="2400" dirty="0" err="1" smtClean="0"/>
              <a:t>Organisations</a:t>
            </a:r>
            <a:endParaRPr lang="en-US" sz="2400" dirty="0" smtClean="0"/>
          </a:p>
          <a:p>
            <a:r>
              <a:rPr lang="en-US" sz="2400" dirty="0" smtClean="0"/>
              <a:t>• Keyword Set (General Keywords)</a:t>
            </a:r>
          </a:p>
          <a:p>
            <a:r>
              <a:rPr lang="en-US" sz="2400" dirty="0" smtClean="0"/>
              <a:t>• Coverage</a:t>
            </a:r>
          </a:p>
          <a:p>
            <a:pPr lvl="1"/>
            <a:r>
              <a:rPr lang="en-US" sz="2400" dirty="0" smtClean="0"/>
              <a:t>o Taxonomic Coverage</a:t>
            </a:r>
          </a:p>
          <a:p>
            <a:pPr lvl="1"/>
            <a:r>
              <a:rPr lang="en-US" sz="2400" dirty="0" smtClean="0"/>
              <a:t>o Geographic Coverage</a:t>
            </a:r>
          </a:p>
          <a:p>
            <a:pPr lvl="1"/>
            <a:r>
              <a:rPr lang="en-US" sz="2400" dirty="0" smtClean="0"/>
              <a:t>o Temporal Coverage</a:t>
            </a:r>
          </a:p>
          <a:p>
            <a:r>
              <a:rPr lang="en-US" sz="2400" dirty="0" smtClean="0"/>
              <a:t>• Methods</a:t>
            </a:r>
          </a:p>
          <a:p>
            <a:r>
              <a:rPr lang="en-US" sz="2400" dirty="0" smtClean="0"/>
              <a:t>• Intellectual Property Rights</a:t>
            </a:r>
          </a:p>
          <a:p>
            <a:r>
              <a:rPr lang="en-US" sz="2400" dirty="0" smtClean="0"/>
              <a:t>• Additional Metadata + NCD (Natural Collections Descriptions Data)</a:t>
            </a:r>
            <a:endParaRPr lang="en-US" sz="2400" dirty="0"/>
          </a:p>
        </p:txBody>
      </p:sp>
    </p:spTree>
    <p:extLst>
      <p:ext uri="{BB962C8B-B14F-4D97-AF65-F5344CB8AC3E}">
        <p14:creationId xmlns:p14="http://schemas.microsoft.com/office/powerpoint/2010/main" val="128697111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2409151309"/>
              </p:ext>
            </p:extLst>
          </p:nvPr>
        </p:nvGraphicFramePr>
        <p:xfrm>
          <a:off x="1840201" y="1094904"/>
          <a:ext cx="7125758" cy="5747766"/>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2218436">
                <a:tc>
                  <a:txBody>
                    <a:bodyPr/>
                    <a:lstStyle/>
                    <a:p>
                      <a:r>
                        <a:rPr lang="en-US" sz="2300" dirty="0" smtClean="0"/>
                        <a:t>title</a:t>
                      </a:r>
                      <a:endParaRPr lang="en-US" sz="2300" dirty="0"/>
                    </a:p>
                  </a:txBody>
                  <a:tcPr marL="106886" marR="106886" marT="50419" marB="50419"/>
                </a:tc>
                <a:tc>
                  <a:txBody>
                    <a:bodyPr/>
                    <a:lstStyle/>
                    <a:p>
                      <a:r>
                        <a:rPr lang="en-US" sz="2300" dirty="0" smtClean="0"/>
                        <a:t>A description of the resource that is being documented that is long enough to</a:t>
                      </a:r>
                    </a:p>
                    <a:p>
                      <a:r>
                        <a:rPr lang="en-US" sz="2300" dirty="0" smtClean="0"/>
                        <a:t>differentiate it from other similar resources.</a:t>
                      </a:r>
                      <a:endParaRPr lang="en-US" sz="2300" dirty="0"/>
                    </a:p>
                  </a:txBody>
                  <a:tcPr marL="106886" marR="106886" marT="50419" marB="50419"/>
                </a:tc>
              </a:tr>
              <a:tr h="1159637">
                <a:tc>
                  <a:txBody>
                    <a:bodyPr/>
                    <a:lstStyle/>
                    <a:p>
                      <a:r>
                        <a:rPr lang="en-US" sz="2300" dirty="0" smtClean="0"/>
                        <a:t>description</a:t>
                      </a:r>
                      <a:endParaRPr lang="en-US" sz="2300" dirty="0"/>
                    </a:p>
                  </a:txBody>
                  <a:tcPr marL="106886" marR="106886" marT="50419" marB="50419"/>
                </a:tc>
                <a:tc>
                  <a:txBody>
                    <a:bodyPr/>
                    <a:lstStyle/>
                    <a:p>
                      <a:r>
                        <a:rPr lang="en-US" sz="2300" dirty="0" smtClean="0"/>
                        <a:t>A brief overview of the resource that is being documented.</a:t>
                      </a:r>
                      <a:endParaRPr lang="en-US" sz="2300" dirty="0"/>
                    </a:p>
                  </a:txBody>
                  <a:tcPr marL="106886" marR="106886" marT="50419" marB="50419"/>
                </a:tc>
              </a:tr>
              <a:tr h="1008380">
                <a:tc>
                  <a:txBody>
                    <a:bodyPr/>
                    <a:lstStyle/>
                    <a:p>
                      <a:r>
                        <a:rPr lang="en-US" sz="2300" dirty="0" smtClean="0"/>
                        <a:t>metadata language</a:t>
                      </a:r>
                      <a:endParaRPr lang="en-US" sz="2300" dirty="0"/>
                    </a:p>
                  </a:txBody>
                  <a:tcPr marL="106886" marR="106886" marT="50419" marB="50419"/>
                </a:tc>
                <a:tc>
                  <a:txBody>
                    <a:bodyPr/>
                    <a:lstStyle/>
                    <a:p>
                      <a:r>
                        <a:rPr lang="en-US" sz="2000" b="0" i="0" kern="1200" dirty="0" smtClean="0">
                          <a:solidFill>
                            <a:schemeClr val="dk1"/>
                          </a:solidFill>
                          <a:effectLst/>
                          <a:latin typeface="+mn-lt"/>
                          <a:ea typeface="+mn-ea"/>
                          <a:cs typeface="+mn-cs"/>
                        </a:rPr>
                        <a:t>The language in which the metadata document is written.</a:t>
                      </a:r>
                      <a:endParaRPr lang="en-US" sz="2300" dirty="0"/>
                    </a:p>
                  </a:txBody>
                  <a:tcPr marL="106886" marR="106886" marT="50419" marB="50419"/>
                </a:tc>
              </a:tr>
              <a:tr h="453771">
                <a:tc>
                  <a:txBody>
                    <a:bodyPr/>
                    <a:lstStyle/>
                    <a:p>
                      <a:r>
                        <a:rPr lang="en-US" sz="2300" dirty="0" smtClean="0"/>
                        <a:t>type</a:t>
                      </a:r>
                      <a:endParaRPr lang="en-US" sz="2300" dirty="0"/>
                    </a:p>
                  </a:txBody>
                  <a:tcPr marL="106886" marR="106886" marT="50419" marB="50419"/>
                </a:tc>
                <a:tc>
                  <a:txBody>
                    <a:bodyPr/>
                    <a:lstStyle/>
                    <a:p>
                      <a:r>
                        <a:rPr lang="nl-BE" sz="2000" b="0" i="0" kern="1200" dirty="0" smtClean="0">
                          <a:solidFill>
                            <a:schemeClr val="dk1"/>
                          </a:solidFill>
                          <a:effectLst/>
                          <a:latin typeface="+mn-lt"/>
                          <a:ea typeface="+mn-ea"/>
                          <a:cs typeface="+mn-cs"/>
                        </a:rPr>
                        <a:t>The type of resource.</a:t>
                      </a:r>
                      <a:endParaRPr lang="en-US" sz="2300" dirty="0"/>
                    </a:p>
                  </a:txBody>
                  <a:tcPr marL="106886" marR="106886" marT="50419" marB="50419"/>
                </a:tc>
              </a:tr>
              <a:tr h="453771">
                <a:tc>
                  <a:txBody>
                    <a:bodyPr/>
                    <a:lstStyle/>
                    <a:p>
                      <a:r>
                        <a:rPr lang="en-US" sz="2300" dirty="0" smtClean="0"/>
                        <a:t>subtype</a:t>
                      </a:r>
                      <a:endParaRPr lang="en-US" sz="2300" dirty="0"/>
                    </a:p>
                  </a:txBody>
                  <a:tcPr marL="106886" marR="106886" marT="50419" marB="50419"/>
                </a:tc>
                <a:tc>
                  <a:txBody>
                    <a:bodyPr/>
                    <a:lstStyle/>
                    <a:p>
                      <a:r>
                        <a:rPr lang="en-US" sz="2300" dirty="0" smtClean="0"/>
                        <a:t>Specimen or observations</a:t>
                      </a:r>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Basic metadata</a:t>
            </a:r>
            <a:endParaRPr lang="en-US" dirty="0"/>
          </a:p>
        </p:txBody>
      </p:sp>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335780508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3682292477"/>
              </p:ext>
            </p:extLst>
          </p:nvPr>
        </p:nvGraphicFramePr>
        <p:xfrm>
          <a:off x="1893273" y="645666"/>
          <a:ext cx="7125758" cy="5937885"/>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2520950">
                <a:tc>
                  <a:txBody>
                    <a:bodyPr/>
                    <a:lstStyle/>
                    <a:p>
                      <a:r>
                        <a:rPr lang="en-US" sz="2300" dirty="0" smtClean="0"/>
                        <a:t>resource contact</a:t>
                      </a:r>
                      <a:endParaRPr lang="en-US" sz="2300" dirty="0"/>
                    </a:p>
                  </a:txBody>
                  <a:tcPr marL="106886" marR="106886" marT="50419" marB="50419"/>
                </a:tc>
                <a:tc>
                  <a:txBody>
                    <a:bodyPr/>
                    <a:lstStyle/>
                    <a:p>
                      <a:r>
                        <a:rPr lang="en-US" sz="2000" b="0" i="0" kern="1200" dirty="0" smtClean="0">
                          <a:solidFill>
                            <a:schemeClr val="dk1"/>
                          </a:solidFill>
                          <a:effectLst/>
                          <a:latin typeface="+mn-lt"/>
                          <a:ea typeface="+mn-ea"/>
                          <a:cs typeface="+mn-cs"/>
                        </a:rPr>
                        <a:t>The resource contact is the person or </a:t>
                      </a:r>
                      <a:r>
                        <a:rPr lang="en-US" sz="2000" b="0" i="0" kern="1200" dirty="0" err="1" smtClean="0">
                          <a:solidFill>
                            <a:schemeClr val="dk1"/>
                          </a:solidFill>
                          <a:effectLst/>
                          <a:latin typeface="+mn-lt"/>
                          <a:ea typeface="+mn-ea"/>
                          <a:cs typeface="+mn-cs"/>
                        </a:rPr>
                        <a:t>organisation</a:t>
                      </a:r>
                      <a:r>
                        <a:rPr lang="en-US" sz="2000" b="0" i="0" kern="1200" dirty="0" smtClean="0">
                          <a:solidFill>
                            <a:schemeClr val="dk1"/>
                          </a:solidFill>
                          <a:effectLst/>
                          <a:latin typeface="+mn-lt"/>
                          <a:ea typeface="+mn-ea"/>
                          <a:cs typeface="+mn-cs"/>
                        </a:rPr>
                        <a:t> that should be contacted to get more information about the resource, that curates the resource or to whom putative problems with the resource or its data should be addressed</a:t>
                      </a:r>
                      <a:endParaRPr lang="en-US" sz="2300" dirty="0"/>
                    </a:p>
                  </a:txBody>
                  <a:tcPr marL="106886" marR="106886" marT="50419" marB="50419"/>
                </a:tc>
              </a:tr>
              <a:tr h="1613408">
                <a:tc>
                  <a:txBody>
                    <a:bodyPr/>
                    <a:lstStyle/>
                    <a:p>
                      <a:r>
                        <a:rPr lang="en-US" sz="2300" dirty="0" smtClean="0"/>
                        <a:t>resource creator</a:t>
                      </a:r>
                      <a:endParaRPr lang="en-US" sz="2300" dirty="0"/>
                    </a:p>
                  </a:txBody>
                  <a:tcPr marL="106886" marR="106886" marT="50419" marB="50419"/>
                </a:tc>
                <a:tc>
                  <a:txBody>
                    <a:bodyPr/>
                    <a:lstStyle/>
                    <a:p>
                      <a:r>
                        <a:rPr lang="en-US" sz="2000" b="0" i="0" kern="1200" dirty="0" smtClean="0">
                          <a:solidFill>
                            <a:schemeClr val="dk1"/>
                          </a:solidFill>
                          <a:effectLst/>
                          <a:latin typeface="+mn-lt"/>
                          <a:ea typeface="+mn-ea"/>
                          <a:cs typeface="+mn-cs"/>
                        </a:rPr>
                        <a:t>The resource creator is the person or </a:t>
                      </a:r>
                      <a:r>
                        <a:rPr lang="en-US" sz="2000" b="0" i="0" kern="1200" dirty="0" err="1" smtClean="0">
                          <a:solidFill>
                            <a:schemeClr val="dk1"/>
                          </a:solidFill>
                          <a:effectLst/>
                          <a:latin typeface="+mn-lt"/>
                          <a:ea typeface="+mn-ea"/>
                          <a:cs typeface="+mn-cs"/>
                        </a:rPr>
                        <a:t>organisation</a:t>
                      </a:r>
                      <a:r>
                        <a:rPr lang="en-US" sz="2000" b="0" i="0" kern="1200" dirty="0" smtClean="0">
                          <a:solidFill>
                            <a:schemeClr val="dk1"/>
                          </a:solidFill>
                          <a:effectLst/>
                          <a:latin typeface="+mn-lt"/>
                          <a:ea typeface="+mn-ea"/>
                          <a:cs typeface="+mn-cs"/>
                        </a:rPr>
                        <a:t> responsible for the original creation of the resource content. </a:t>
                      </a:r>
                      <a:endParaRPr lang="en-US" sz="2300" dirty="0"/>
                    </a:p>
                  </a:txBody>
                  <a:tcPr marL="106886" marR="106886" marT="50419" marB="50419"/>
                </a:tc>
              </a:tr>
              <a:tr h="1310894">
                <a:tc>
                  <a:txBody>
                    <a:bodyPr/>
                    <a:lstStyle/>
                    <a:p>
                      <a:r>
                        <a:rPr lang="en-US" sz="2300" dirty="0" smtClean="0"/>
                        <a:t>metadata provider</a:t>
                      </a:r>
                      <a:endParaRPr lang="en-US" sz="2300" dirty="0"/>
                    </a:p>
                  </a:txBody>
                  <a:tcPr marL="106886" marR="106886" marT="50419" marB="50419"/>
                </a:tc>
                <a:tc>
                  <a:txBody>
                    <a:bodyPr/>
                    <a:lstStyle/>
                    <a:p>
                      <a:r>
                        <a:rPr lang="en-US" sz="2000" b="0" i="0" kern="1200" dirty="0" smtClean="0">
                          <a:solidFill>
                            <a:schemeClr val="dk1"/>
                          </a:solidFill>
                          <a:effectLst/>
                          <a:latin typeface="+mn-lt"/>
                          <a:ea typeface="+mn-ea"/>
                          <a:cs typeface="+mn-cs"/>
                        </a:rPr>
                        <a:t>The metadata provider is the person or </a:t>
                      </a:r>
                      <a:r>
                        <a:rPr lang="en-US" sz="2000" b="0" i="0" kern="1200" dirty="0" err="1" smtClean="0">
                          <a:solidFill>
                            <a:schemeClr val="dk1"/>
                          </a:solidFill>
                          <a:effectLst/>
                          <a:latin typeface="+mn-lt"/>
                          <a:ea typeface="+mn-ea"/>
                          <a:cs typeface="+mn-cs"/>
                        </a:rPr>
                        <a:t>organisation</a:t>
                      </a:r>
                      <a:r>
                        <a:rPr lang="en-US" sz="2000" b="0" i="0" kern="1200" dirty="0" smtClean="0">
                          <a:solidFill>
                            <a:schemeClr val="dk1"/>
                          </a:solidFill>
                          <a:effectLst/>
                          <a:latin typeface="+mn-lt"/>
                          <a:ea typeface="+mn-ea"/>
                          <a:cs typeface="+mn-cs"/>
                        </a:rPr>
                        <a:t> responsible for producing the resource metadata.</a:t>
                      </a:r>
                      <a:endParaRPr lang="en-US" sz="2300" dirty="0"/>
                    </a:p>
                  </a:txBody>
                  <a:tcPr marL="106886" marR="106886" marT="50419" marB="50419"/>
                </a:tc>
              </a:tr>
            </a:tbl>
          </a:graphicData>
        </a:graphic>
      </p:graphicFrame>
      <p:sp>
        <p:nvSpPr>
          <p:cNvPr id="5" name="Text Placeholder 4"/>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53392872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4028329071"/>
              </p:ext>
            </p:extLst>
          </p:nvPr>
        </p:nvGraphicFramePr>
        <p:xfrm>
          <a:off x="1781440" y="1135831"/>
          <a:ext cx="7125758" cy="5646928"/>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1159637">
                <a:tc>
                  <a:txBody>
                    <a:bodyPr/>
                    <a:lstStyle/>
                    <a:p>
                      <a:r>
                        <a:rPr lang="en-US" sz="2300" dirty="0" err="1" smtClean="0"/>
                        <a:t>geographicDescription</a:t>
                      </a:r>
                      <a:endParaRPr lang="en-US" sz="2300" dirty="0"/>
                    </a:p>
                  </a:txBody>
                  <a:tcPr marL="106886" marR="106886" marT="50419" marB="50419"/>
                </a:tc>
                <a:tc>
                  <a:txBody>
                    <a:bodyPr/>
                    <a:lstStyle/>
                    <a:p>
                      <a:r>
                        <a:rPr lang="en-US" sz="2300" dirty="0" smtClean="0"/>
                        <a:t>short text description of a dataset's geographic areal domain. </a:t>
                      </a:r>
                      <a:endParaRPr lang="en-US" sz="2300" dirty="0"/>
                    </a:p>
                  </a:txBody>
                  <a:tcPr marL="106886" marR="106886" marT="50419" marB="50419"/>
                </a:tc>
              </a:tr>
              <a:tr h="806704">
                <a:tc>
                  <a:txBody>
                    <a:bodyPr/>
                    <a:lstStyle/>
                    <a:p>
                      <a:r>
                        <a:rPr lang="en-US" sz="2300" dirty="0" err="1" smtClean="0"/>
                        <a:t>westBoundingCoordinate</a:t>
                      </a:r>
                      <a:endParaRPr lang="en-US" sz="2300" dirty="0"/>
                    </a:p>
                  </a:txBody>
                  <a:tcPr marL="106886" marR="106886" marT="50419" marB="50419"/>
                </a:tc>
                <a:tc>
                  <a:txBody>
                    <a:bodyPr/>
                    <a:lstStyle/>
                    <a:p>
                      <a:r>
                        <a:rPr lang="en-US" sz="2300" dirty="0" smtClean="0"/>
                        <a:t>field covering the W margin of a bounding box.</a:t>
                      </a:r>
                      <a:endParaRPr lang="en-US" sz="2300" dirty="0"/>
                    </a:p>
                  </a:txBody>
                  <a:tcPr marL="106886" marR="106886" marT="50419" marB="50419"/>
                </a:tc>
              </a:tr>
              <a:tr h="806704">
                <a:tc>
                  <a:txBody>
                    <a:bodyPr/>
                    <a:lstStyle/>
                    <a:p>
                      <a:r>
                        <a:rPr lang="en-US" sz="2300" dirty="0" err="1" smtClean="0"/>
                        <a:t>eastBoundingCoordinate</a:t>
                      </a:r>
                      <a:endParaRPr lang="en-US" sz="2300" dirty="0"/>
                    </a:p>
                  </a:txBody>
                  <a:tcPr marL="106886" marR="106886" marT="50419" marB="50419"/>
                </a:tc>
                <a:tc>
                  <a:txBody>
                    <a:bodyPr/>
                    <a:lstStyle/>
                    <a:p>
                      <a:r>
                        <a:rPr lang="en-US" sz="2300" dirty="0" smtClean="0"/>
                        <a:t>field covering the E margin of a bounding box.</a:t>
                      </a:r>
                      <a:endParaRPr lang="en-US" sz="2300" dirty="0"/>
                    </a:p>
                  </a:txBody>
                  <a:tcPr marL="106886" marR="106886" marT="50419" marB="50419"/>
                </a:tc>
              </a:tr>
              <a:tr h="806704">
                <a:tc>
                  <a:txBody>
                    <a:bodyPr/>
                    <a:lstStyle/>
                    <a:p>
                      <a:r>
                        <a:rPr lang="en-US" sz="2300" dirty="0" err="1" smtClean="0"/>
                        <a:t>northBoundingCoordinate</a:t>
                      </a:r>
                      <a:endParaRPr lang="en-US" sz="2300" dirty="0"/>
                    </a:p>
                  </a:txBody>
                  <a:tcPr marL="106886" marR="106886" marT="50419" marB="50419"/>
                </a:tc>
                <a:tc>
                  <a:txBody>
                    <a:bodyPr/>
                    <a:lstStyle/>
                    <a:p>
                      <a:r>
                        <a:rPr lang="en-US" sz="2300" dirty="0" smtClean="0"/>
                        <a:t>field covering the N margin of a bounding box.</a:t>
                      </a:r>
                      <a:endParaRPr lang="en-US" sz="2300" dirty="0"/>
                    </a:p>
                  </a:txBody>
                  <a:tcPr marL="106886" marR="106886" marT="50419" marB="50419"/>
                </a:tc>
              </a:tr>
              <a:tr h="806704">
                <a:tc>
                  <a:txBody>
                    <a:bodyPr/>
                    <a:lstStyle/>
                    <a:p>
                      <a:r>
                        <a:rPr lang="en-US" sz="2300" dirty="0" err="1" smtClean="0"/>
                        <a:t>southBoundingCoordinate</a:t>
                      </a:r>
                      <a:endParaRPr lang="en-US" sz="2300" dirty="0"/>
                    </a:p>
                  </a:txBody>
                  <a:tcPr marL="106886" marR="106886" marT="50419" marB="50419"/>
                </a:tc>
                <a:tc>
                  <a:txBody>
                    <a:bodyPr/>
                    <a:lstStyle/>
                    <a:p>
                      <a:r>
                        <a:rPr lang="en-US" sz="2300" dirty="0" smtClean="0"/>
                        <a:t>field covering the S margin of a bounding box.</a:t>
                      </a:r>
                      <a:endParaRPr lang="en-US" sz="2300" dirty="0"/>
                    </a:p>
                  </a:txBody>
                  <a:tcPr marL="106886" marR="106886" marT="50419" marB="50419"/>
                </a:tc>
              </a:tr>
              <a:tr h="806704">
                <a:tc>
                  <a:txBody>
                    <a:bodyPr/>
                    <a:lstStyle/>
                    <a:p>
                      <a:r>
                        <a:rPr lang="en-US" sz="2300" dirty="0" smtClean="0"/>
                        <a:t>description</a:t>
                      </a:r>
                      <a:endParaRPr lang="en-US" sz="2300" dirty="0"/>
                    </a:p>
                  </a:txBody>
                  <a:tcPr marL="106886" marR="106886" marT="50419" marB="50419"/>
                </a:tc>
                <a:tc>
                  <a:txBody>
                    <a:bodyPr/>
                    <a:lstStyle/>
                    <a:p>
                      <a:r>
                        <a:rPr lang="en-US" sz="2300" dirty="0" smtClean="0"/>
                        <a:t>Short description of the geographical coverage</a:t>
                      </a:r>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Geographic coverage</a:t>
            </a:r>
            <a:endParaRPr lang="en-US" dirty="0"/>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09250603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txBox="1">
            <a:spLocks noGrp="1"/>
          </p:cNvSpPr>
          <p:nvPr>
            <p:ph type="title"/>
          </p:nvPr>
        </p:nvSpPr>
        <p:spPr>
          <a:xfrm>
            <a:off x="534432" y="302864"/>
            <a:ext cx="9619774" cy="812875"/>
          </a:xfrm>
          <a:prstGeom prst="rect">
            <a:avLst/>
          </a:prstGeom>
          <a:noFill/>
        </p:spPr>
        <p:txBody>
          <a:bodyPr wrap="square" rtlCol="0">
            <a:spAutoFit/>
          </a:bodyPr>
          <a:lstStyle/>
          <a:p>
            <a:r>
              <a:rPr lang="en-US" dirty="0"/>
              <a:t>taxonomic</a:t>
            </a:r>
            <a:r>
              <a:rPr lang="en-US" sz="4600" dirty="0">
                <a:solidFill>
                  <a:schemeClr val="accent6">
                    <a:lumMod val="75000"/>
                  </a:schemeClr>
                </a:solidFill>
              </a:rPr>
              <a:t> </a:t>
            </a:r>
            <a:r>
              <a:rPr lang="en-US" dirty="0"/>
              <a:t>coverage</a:t>
            </a:r>
          </a:p>
        </p:txBody>
      </p:sp>
      <p:sp>
        <p:nvSpPr>
          <p:cNvPr id="3" name="Text Placeholder 2"/>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graphicFrame>
        <p:nvGraphicFramePr>
          <p:cNvPr id="6" name="Tabel 5"/>
          <p:cNvGraphicFramePr>
            <a:graphicFrameLocks noGrp="1"/>
          </p:cNvGraphicFramePr>
          <p:nvPr>
            <p:extLst>
              <p:ext uri="{D42A27DB-BD31-4B8C-83A1-F6EECF244321}">
                <p14:modId xmlns:p14="http://schemas.microsoft.com/office/powerpoint/2010/main" val="1861968410"/>
              </p:ext>
            </p:extLst>
          </p:nvPr>
        </p:nvGraphicFramePr>
        <p:xfrm>
          <a:off x="1809101" y="1240343"/>
          <a:ext cx="7125758" cy="2677768"/>
        </p:xfrm>
        <a:graphic>
          <a:graphicData uri="http://schemas.openxmlformats.org/drawingml/2006/table">
            <a:tbl>
              <a:tblPr firstRow="1" bandRow="1">
                <a:tableStyleId>{5C22544A-7EE6-4342-B048-85BDC9FD1C3A}</a:tableStyleId>
              </a:tblPr>
              <a:tblGrid>
                <a:gridCol w="3787733"/>
                <a:gridCol w="3338025"/>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1008380">
                <a:tc>
                  <a:txBody>
                    <a:bodyPr/>
                    <a:lstStyle/>
                    <a:p>
                      <a:r>
                        <a:rPr lang="en-US" sz="2300" dirty="0" smtClean="0"/>
                        <a:t>Taxonomic coverage description</a:t>
                      </a:r>
                    </a:p>
                  </a:txBody>
                  <a:tcPr marL="106886" marR="106886" marT="50419" marB="50419"/>
                </a:tc>
                <a:tc>
                  <a:txBody>
                    <a:bodyPr/>
                    <a:lstStyle/>
                    <a:p>
                      <a:r>
                        <a:rPr lang="en-US" sz="2000" b="0" i="0" kern="1200" dirty="0" smtClean="0">
                          <a:solidFill>
                            <a:schemeClr val="dk1"/>
                          </a:solidFill>
                          <a:effectLst/>
                          <a:latin typeface="+mn-lt"/>
                          <a:ea typeface="+mn-ea"/>
                          <a:cs typeface="+mn-cs"/>
                        </a:rPr>
                        <a:t>A description of the range of taxa addressed in the data set or collection.</a:t>
                      </a:r>
                      <a:endParaRPr lang="en-US" sz="2300" dirty="0"/>
                    </a:p>
                  </a:txBody>
                  <a:tcPr marL="106886" marR="106886" marT="50419" marB="50419"/>
                </a:tc>
              </a:tr>
              <a:tr h="1208759">
                <a:tc>
                  <a:txBody>
                    <a:bodyPr/>
                    <a:lstStyle/>
                    <a:p>
                      <a:r>
                        <a:rPr lang="en-US" sz="2300" dirty="0" smtClean="0"/>
                        <a:t>Add several taxa</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300" dirty="0" smtClean="0"/>
                        <a:t>Add Scientific</a:t>
                      </a:r>
                      <a:r>
                        <a:rPr lang="en-US" sz="2300" baseline="0" dirty="0" smtClean="0"/>
                        <a:t> Name; Common Name; Rank</a:t>
                      </a:r>
                      <a:endParaRPr lang="en-US" sz="2300" dirty="0"/>
                    </a:p>
                  </a:txBody>
                  <a:tcPr marL="106886" marR="106886" marT="50419" marB="50419"/>
                </a:tc>
                <a:tc>
                  <a:txBody>
                    <a:bodyPr/>
                    <a:lstStyle/>
                    <a:p>
                      <a:r>
                        <a:rPr lang="en-US" sz="2300" dirty="0" smtClean="0"/>
                        <a:t>Add taxa</a:t>
                      </a:r>
                      <a:r>
                        <a:rPr lang="en-US" sz="2300" baseline="0" dirty="0" smtClean="0"/>
                        <a:t> in metadata up to lowest shared rank.</a:t>
                      </a:r>
                      <a:endParaRPr lang="en-US" sz="2300" dirty="0"/>
                    </a:p>
                  </a:txBody>
                  <a:tcPr marL="106886" marR="106886" marT="50419" marB="50419"/>
                </a:tc>
              </a:tr>
            </a:tbl>
          </a:graphicData>
        </a:graphic>
      </p:graphicFrame>
      <p:graphicFrame>
        <p:nvGraphicFramePr>
          <p:cNvPr id="5" name="Tabel 4"/>
          <p:cNvGraphicFramePr>
            <a:graphicFrameLocks noGrp="1"/>
          </p:cNvGraphicFramePr>
          <p:nvPr>
            <p:extLst>
              <p:ext uri="{D42A27DB-BD31-4B8C-83A1-F6EECF244321}">
                <p14:modId xmlns:p14="http://schemas.microsoft.com/office/powerpoint/2010/main" val="4108102672"/>
              </p:ext>
            </p:extLst>
          </p:nvPr>
        </p:nvGraphicFramePr>
        <p:xfrm>
          <a:off x="1893273" y="4972557"/>
          <a:ext cx="7125758" cy="1844074"/>
        </p:xfrm>
        <a:graphic>
          <a:graphicData uri="http://schemas.openxmlformats.org/drawingml/2006/table">
            <a:tbl>
              <a:tblPr firstRow="1" bandRow="1">
                <a:tableStyleId>{5C22544A-7EE6-4342-B048-85BDC9FD1C3A}</a:tableStyleId>
              </a:tblPr>
              <a:tblGrid>
                <a:gridCol w="3562879"/>
                <a:gridCol w="3562879"/>
              </a:tblGrid>
              <a:tr h="48276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Start date</a:t>
                      </a:r>
                      <a:endParaRPr lang="en-US" sz="2300" dirty="0"/>
                    </a:p>
                  </a:txBody>
                  <a:tcPr marL="106886" marR="106886" marT="50419" marB="50419"/>
                </a:tc>
                <a:tc>
                  <a:txBody>
                    <a:bodyPr/>
                    <a:lstStyle/>
                    <a:p>
                      <a:r>
                        <a:rPr lang="en-US" sz="2300" dirty="0" smtClean="0"/>
                        <a:t>= </a:t>
                      </a:r>
                      <a:r>
                        <a:rPr lang="en-US" sz="2300" dirty="0" err="1" smtClean="0"/>
                        <a:t>beginDate</a:t>
                      </a:r>
                      <a:endParaRPr lang="en-US" sz="2300" dirty="0"/>
                    </a:p>
                  </a:txBody>
                  <a:tcPr marL="106886" marR="106886" marT="50419" marB="50419"/>
                </a:tc>
              </a:tr>
              <a:tr h="453771">
                <a:tc>
                  <a:txBody>
                    <a:bodyPr/>
                    <a:lstStyle/>
                    <a:p>
                      <a:r>
                        <a:rPr lang="en-US" sz="2300" dirty="0" smtClean="0"/>
                        <a:t>End</a:t>
                      </a:r>
                      <a:r>
                        <a:rPr lang="en-US" sz="2300" baseline="0" dirty="0" smtClean="0"/>
                        <a:t> data</a:t>
                      </a:r>
                      <a:endParaRPr lang="en-US" sz="2300" dirty="0"/>
                    </a:p>
                  </a:txBody>
                  <a:tcPr marL="106886" marR="106886" marT="50419" marB="50419"/>
                </a:tc>
                <a:tc>
                  <a:txBody>
                    <a:bodyPr/>
                    <a:lstStyle/>
                    <a:p>
                      <a:r>
                        <a:rPr lang="en-US" sz="2300" dirty="0" smtClean="0"/>
                        <a:t>= </a:t>
                      </a:r>
                      <a:r>
                        <a:rPr lang="en-US" sz="2300" dirty="0" err="1" smtClean="0"/>
                        <a:t>endDate</a:t>
                      </a:r>
                      <a:endParaRPr lang="en-US" sz="2300" dirty="0"/>
                    </a:p>
                  </a:txBody>
                  <a:tcPr marL="106886" marR="106886" marT="50419" marB="50419"/>
                </a:tc>
              </a:tr>
              <a:tr h="453771">
                <a:tc>
                  <a:txBody>
                    <a:bodyPr/>
                    <a:lstStyle/>
                    <a:p>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7" name="Titel 3"/>
          <p:cNvSpPr txBox="1">
            <a:spLocks/>
          </p:cNvSpPr>
          <p:nvPr/>
        </p:nvSpPr>
        <p:spPr>
          <a:xfrm>
            <a:off x="747567" y="4119689"/>
            <a:ext cx="9619774" cy="813193"/>
          </a:xfrm>
          <a:prstGeom prst="rect">
            <a:avLst/>
          </a:prstGeom>
          <a:noFill/>
        </p:spPr>
        <p:txBody>
          <a:bodyPr vert="horz" wrap="square" lIns="104287" tIns="52144" rIns="104287" bIns="52144"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cap="all" dirty="0">
                <a:solidFill>
                  <a:srgbClr val="339837"/>
                </a:solidFill>
                <a:latin typeface="Arial"/>
                <a:cs typeface="Arial"/>
              </a:rPr>
              <a:t>Temporal</a:t>
            </a:r>
            <a:r>
              <a:rPr lang="en-US" sz="4600" b="1" dirty="0">
                <a:solidFill>
                  <a:schemeClr val="accent6">
                    <a:lumMod val="75000"/>
                  </a:schemeClr>
                </a:solidFill>
              </a:rPr>
              <a:t> </a:t>
            </a:r>
            <a:r>
              <a:rPr lang="en-US" sz="3200" b="1" cap="all" dirty="0">
                <a:solidFill>
                  <a:srgbClr val="339837"/>
                </a:solidFill>
                <a:latin typeface="Arial"/>
                <a:cs typeface="Arial"/>
              </a:rPr>
              <a:t>coverage</a:t>
            </a:r>
          </a:p>
        </p:txBody>
      </p:sp>
    </p:spTree>
    <p:extLst>
      <p:ext uri="{BB962C8B-B14F-4D97-AF65-F5344CB8AC3E}">
        <p14:creationId xmlns:p14="http://schemas.microsoft.com/office/powerpoint/2010/main" val="58949678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3492538" y="6199662"/>
            <a:ext cx="7049096" cy="320750"/>
          </a:xfrm>
          <a:prstGeom prst="rect">
            <a:avLst/>
          </a:prstGeom>
        </p:spPr>
        <p:txBody>
          <a:bodyPr wrap="square" lIns="104287" tIns="52144" rIns="104287" bIns="52144">
            <a:spAutoFit/>
          </a:bodyPr>
          <a:lstStyle/>
          <a:p>
            <a:r>
              <a:rPr lang="en-US" sz="1400" dirty="0"/>
              <a:t>https://knb.ecoinformatics.org/#external//emlparser/docs/eml-2.1.1/./eml-resource.html</a:t>
            </a:r>
          </a:p>
        </p:txBody>
      </p:sp>
      <p:graphicFrame>
        <p:nvGraphicFramePr>
          <p:cNvPr id="6" name="Tabel 5"/>
          <p:cNvGraphicFramePr>
            <a:graphicFrameLocks noGrp="1"/>
          </p:cNvGraphicFramePr>
          <p:nvPr>
            <p:extLst>
              <p:ext uri="{D42A27DB-BD31-4B8C-83A1-F6EECF244321}">
                <p14:modId xmlns:p14="http://schemas.microsoft.com/office/powerpoint/2010/main" val="3875291636"/>
              </p:ext>
            </p:extLst>
          </p:nvPr>
        </p:nvGraphicFramePr>
        <p:xfrm>
          <a:off x="1977445" y="980753"/>
          <a:ext cx="7125758" cy="2168017"/>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Thesaurus/vocabulary</a:t>
                      </a:r>
                      <a:endParaRPr lang="en-US" sz="2300" dirty="0"/>
                    </a:p>
                  </a:txBody>
                  <a:tcPr marL="106886" marR="106886" marT="50419" marB="50419"/>
                </a:tc>
                <a:tc>
                  <a:txBody>
                    <a:bodyPr/>
                    <a:lstStyle/>
                    <a:p>
                      <a:r>
                        <a:rPr lang="en-US" sz="2300" dirty="0" smtClean="0"/>
                        <a:t>n/a</a:t>
                      </a:r>
                      <a:endParaRPr lang="en-US" sz="2300" dirty="0"/>
                    </a:p>
                  </a:txBody>
                  <a:tcPr marL="106886" marR="106886" marT="50419" marB="50419"/>
                </a:tc>
              </a:tr>
              <a:tr h="806704">
                <a:tc>
                  <a:txBody>
                    <a:bodyPr/>
                    <a:lstStyle/>
                    <a:p>
                      <a:r>
                        <a:rPr lang="en-US" sz="2300" dirty="0" smtClean="0"/>
                        <a:t>Keyword list</a:t>
                      </a:r>
                      <a:endParaRPr lang="en-US" sz="2300" dirty="0"/>
                    </a:p>
                  </a:txBody>
                  <a:tcPr marL="106886" marR="106886" marT="50419" marB="50419"/>
                </a:tc>
                <a:tc>
                  <a:txBody>
                    <a:bodyPr/>
                    <a:lstStyle/>
                    <a:p>
                      <a:r>
                        <a:rPr lang="en-US" sz="2300" dirty="0" smtClean="0"/>
                        <a:t>Keywords separated</a:t>
                      </a:r>
                      <a:r>
                        <a:rPr lang="en-US" sz="2300" baseline="0" dirty="0" smtClean="0"/>
                        <a:t> by “,”</a:t>
                      </a:r>
                      <a:endParaRPr lang="en-US" sz="2300" dirty="0"/>
                    </a:p>
                  </a:txBody>
                  <a:tcPr marL="106886" marR="106886" marT="50419" marB="50419"/>
                </a:tc>
              </a:tr>
              <a:tr h="453771">
                <a:tc>
                  <a:txBody>
                    <a:bodyPr/>
                    <a:lstStyle/>
                    <a:p>
                      <a:endParaRPr lang="en-US" sz="2300" dirty="0"/>
                    </a:p>
                  </a:txBody>
                  <a:tcPr marL="106886" marR="106886" marT="50419" marB="50419"/>
                </a:tc>
                <a:tc>
                  <a:txBody>
                    <a:bodyPr/>
                    <a:lstStyle/>
                    <a:p>
                      <a:endParaRPr lang="en-US" sz="2300" dirty="0"/>
                    </a:p>
                  </a:txBody>
                  <a:tcPr marL="106886" marR="106886" marT="50419" marB="50419"/>
                </a:tc>
              </a:tr>
            </a:tbl>
          </a:graphicData>
        </a:graphic>
      </p:graphicFrame>
      <p:graphicFrame>
        <p:nvGraphicFramePr>
          <p:cNvPr id="7" name="Tabel 6"/>
          <p:cNvGraphicFramePr>
            <a:graphicFrameLocks noGrp="1"/>
          </p:cNvGraphicFramePr>
          <p:nvPr>
            <p:extLst>
              <p:ext uri="{D42A27DB-BD31-4B8C-83A1-F6EECF244321}">
                <p14:modId xmlns:p14="http://schemas.microsoft.com/office/powerpoint/2010/main" val="2539722079"/>
              </p:ext>
            </p:extLst>
          </p:nvPr>
        </p:nvGraphicFramePr>
        <p:xfrm>
          <a:off x="2061616" y="4337287"/>
          <a:ext cx="7125758" cy="1815084"/>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Resource contact</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8" name="Titel 3"/>
          <p:cNvSpPr txBox="1">
            <a:spLocks/>
          </p:cNvSpPr>
          <p:nvPr/>
        </p:nvSpPr>
        <p:spPr>
          <a:xfrm>
            <a:off x="724667" y="3479664"/>
            <a:ext cx="9619774" cy="813193"/>
          </a:xfrm>
          <a:prstGeom prst="rect">
            <a:avLst/>
          </a:prstGeom>
          <a:noFill/>
        </p:spPr>
        <p:txBody>
          <a:bodyPr vert="horz" wrap="square" lIns="104287" tIns="52144" rIns="104287" bIns="52144"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cap="all" dirty="0" smtClean="0">
                <a:solidFill>
                  <a:srgbClr val="339837"/>
                </a:solidFill>
                <a:latin typeface="Arial"/>
                <a:cs typeface="Arial"/>
              </a:rPr>
              <a:t>Associated</a:t>
            </a:r>
            <a:r>
              <a:rPr lang="en-US" sz="4600" b="1" dirty="0" smtClean="0">
                <a:solidFill>
                  <a:schemeClr val="accent6">
                    <a:lumMod val="75000"/>
                  </a:schemeClr>
                </a:solidFill>
              </a:rPr>
              <a:t> </a:t>
            </a:r>
            <a:r>
              <a:rPr lang="en-US" sz="3200" b="1" cap="all" dirty="0">
                <a:solidFill>
                  <a:srgbClr val="339837"/>
                </a:solidFill>
                <a:latin typeface="Arial"/>
                <a:cs typeface="Arial"/>
              </a:rPr>
              <a:t>parties</a:t>
            </a:r>
            <a:endParaRPr lang="en-US" sz="3200" b="1" cap="all" dirty="0">
              <a:solidFill>
                <a:srgbClr val="339837"/>
              </a:solidFill>
              <a:latin typeface="Arial"/>
              <a:cs typeface="Arial"/>
            </a:endParaRPr>
          </a:p>
        </p:txBody>
      </p:sp>
      <p:sp>
        <p:nvSpPr>
          <p:cNvPr id="3" name="Title 2"/>
          <p:cNvSpPr>
            <a:spLocks noGrp="1"/>
          </p:cNvSpPr>
          <p:nvPr>
            <p:ph type="title"/>
          </p:nvPr>
        </p:nvSpPr>
        <p:spPr/>
        <p:txBody>
          <a:bodyPr/>
          <a:lstStyle/>
          <a:p>
            <a:r>
              <a:rPr lang="en-US" dirty="0" smtClean="0"/>
              <a:t>Keywords</a:t>
            </a:r>
            <a:endParaRPr lang="en-US" dirty="0"/>
          </a:p>
        </p:txBody>
      </p:sp>
      <p:sp>
        <p:nvSpPr>
          <p:cNvPr id="9" name="Text Placeholder 8"/>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57031794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3079717964"/>
              </p:ext>
            </p:extLst>
          </p:nvPr>
        </p:nvGraphicFramePr>
        <p:xfrm>
          <a:off x="1781440" y="1478569"/>
          <a:ext cx="7125758" cy="4336034"/>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title</a:t>
                      </a:r>
                      <a:endParaRPr lang="en-US" sz="2300" dirty="0"/>
                    </a:p>
                  </a:txBody>
                  <a:tcPr marL="106886" marR="106886" marT="50419" marB="50419"/>
                </a:tc>
                <a:tc>
                  <a:txBody>
                    <a:bodyPr/>
                    <a:lstStyle/>
                    <a:p>
                      <a:r>
                        <a:rPr lang="en-US" sz="2300" dirty="0" smtClean="0"/>
                        <a:t>Title of the project</a:t>
                      </a:r>
                      <a:endParaRPr lang="en-US" sz="2300" dirty="0"/>
                    </a:p>
                  </a:txBody>
                  <a:tcPr marL="106886" marR="106886" marT="50419" marB="50419"/>
                </a:tc>
              </a:tr>
              <a:tr h="453771">
                <a:tc>
                  <a:txBody>
                    <a:bodyPr/>
                    <a:lstStyle/>
                    <a:p>
                      <a:r>
                        <a:rPr lang="en-US" sz="2300" dirty="0" smtClean="0"/>
                        <a:t>Personnel</a:t>
                      </a:r>
                      <a:r>
                        <a:rPr lang="en-US" sz="2300" baseline="0" dirty="0" smtClean="0"/>
                        <a:t> first name</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role</a:t>
                      </a:r>
                      <a:endParaRPr lang="en-US" sz="2300" dirty="0"/>
                    </a:p>
                  </a:txBody>
                  <a:tcPr marL="106886" marR="106886" marT="50419" marB="50419"/>
                </a:tc>
                <a:tc>
                  <a:txBody>
                    <a:bodyPr/>
                    <a:lstStyle/>
                    <a:p>
                      <a:endParaRPr lang="en-US" sz="2300" dirty="0"/>
                    </a:p>
                  </a:txBody>
                  <a:tcPr marL="106886" marR="106886" marT="50419" marB="50419"/>
                </a:tc>
              </a:tr>
              <a:tr h="806704">
                <a:tc>
                  <a:txBody>
                    <a:bodyPr/>
                    <a:lstStyle/>
                    <a:p>
                      <a:r>
                        <a:rPr lang="en-US" sz="2300" dirty="0" smtClean="0"/>
                        <a:t>funding</a:t>
                      </a:r>
                      <a:endParaRPr lang="en-US" sz="2300" dirty="0"/>
                    </a:p>
                  </a:txBody>
                  <a:tcPr marL="106886" marR="106886" marT="50419" marB="50419"/>
                </a:tc>
                <a:tc>
                  <a:txBody>
                    <a:bodyPr/>
                    <a:lstStyle/>
                    <a:p>
                      <a:r>
                        <a:rPr lang="en-US" sz="2300" dirty="0" smtClean="0"/>
                        <a:t>Reference to funding</a:t>
                      </a:r>
                      <a:r>
                        <a:rPr lang="en-US" sz="2300" baseline="0" dirty="0" smtClean="0"/>
                        <a:t> partners</a:t>
                      </a:r>
                      <a:endParaRPr lang="en-US" sz="2300" dirty="0"/>
                    </a:p>
                  </a:txBody>
                  <a:tcPr marL="106886" marR="106886" marT="50419" marB="50419"/>
                </a:tc>
              </a:tr>
              <a:tr h="806704">
                <a:tc>
                  <a:txBody>
                    <a:bodyPr/>
                    <a:lstStyle/>
                    <a:p>
                      <a:r>
                        <a:rPr lang="en-US" sz="2300" dirty="0" smtClean="0"/>
                        <a:t>Study area Description</a:t>
                      </a:r>
                      <a:endParaRPr lang="en-US" sz="2300" dirty="0"/>
                    </a:p>
                  </a:txBody>
                  <a:tcPr marL="106886" marR="106886" marT="50419" marB="50419"/>
                </a:tc>
                <a:tc>
                  <a:txBody>
                    <a:bodyPr/>
                    <a:lstStyle/>
                    <a:p>
                      <a:r>
                        <a:rPr lang="en-US" sz="2300" dirty="0" smtClean="0"/>
                        <a:t> </a:t>
                      </a:r>
                      <a:r>
                        <a:rPr lang="en-US" sz="2300" dirty="0" smtClean="0">
                          <a:sym typeface="Wingdings" panose="05000000000000000000" pitchFamily="2" charset="2"/>
                        </a:rPr>
                        <a:t> geographic coverage elaborated </a:t>
                      </a:r>
                      <a:endParaRPr lang="en-US" sz="2300" dirty="0"/>
                    </a:p>
                  </a:txBody>
                  <a:tcPr marL="106886" marR="106886" marT="50419" marB="50419"/>
                </a:tc>
              </a:tr>
              <a:tr h="453771">
                <a:tc>
                  <a:txBody>
                    <a:bodyPr/>
                    <a:lstStyle/>
                    <a:p>
                      <a:r>
                        <a:rPr lang="en-US" sz="2300" dirty="0" smtClean="0"/>
                        <a:t>Design description</a:t>
                      </a:r>
                      <a:endParaRPr lang="en-US" sz="2300" dirty="0"/>
                    </a:p>
                  </a:txBody>
                  <a:tcPr marL="106886" marR="106886" marT="50419" marB="50419"/>
                </a:tc>
                <a:tc>
                  <a:txBody>
                    <a:bodyPr/>
                    <a:lstStyle/>
                    <a:p>
                      <a:r>
                        <a:rPr lang="en-US" sz="2300" dirty="0" smtClean="0"/>
                        <a:t>Project abstract &amp; design</a:t>
                      </a:r>
                      <a:endParaRPr lang="en-US" sz="2300" dirty="0"/>
                    </a:p>
                  </a:txBody>
                  <a:tcPr marL="106886" marR="106886" marT="50419" marB="50419"/>
                </a:tc>
              </a:tr>
              <a:tr h="453771">
                <a:tc>
                  <a:txBody>
                    <a:bodyPr/>
                    <a:lstStyle/>
                    <a:p>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Project data</a:t>
            </a:r>
            <a:endParaRPr lang="en-US" dirty="0"/>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30837955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3223911734"/>
              </p:ext>
            </p:extLst>
          </p:nvPr>
        </p:nvGraphicFramePr>
        <p:xfrm>
          <a:off x="1977445" y="1399161"/>
          <a:ext cx="7125758" cy="3680587"/>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806704">
                <a:tc>
                  <a:txBody>
                    <a:bodyPr/>
                    <a:lstStyle/>
                    <a:p>
                      <a:r>
                        <a:rPr lang="en-US" sz="2300" dirty="0" smtClean="0"/>
                        <a:t>Study extent</a:t>
                      </a:r>
                      <a:endParaRPr lang="en-US" sz="2300" dirty="0"/>
                    </a:p>
                  </a:txBody>
                  <a:tcPr marL="106886" marR="106886" marT="50419" marB="50419"/>
                </a:tc>
                <a:tc>
                  <a:txBody>
                    <a:bodyPr/>
                    <a:lstStyle/>
                    <a:p>
                      <a:r>
                        <a:rPr lang="en-US" sz="2300" dirty="0" smtClean="0"/>
                        <a:t>Sampling area (specific) and sampling frequency</a:t>
                      </a:r>
                      <a:endParaRPr lang="en-US" sz="2300" dirty="0"/>
                    </a:p>
                  </a:txBody>
                  <a:tcPr marL="106886" marR="106886" marT="50419" marB="50419"/>
                </a:tc>
              </a:tr>
              <a:tr h="453771">
                <a:tc>
                  <a:txBody>
                    <a:bodyPr/>
                    <a:lstStyle/>
                    <a:p>
                      <a:r>
                        <a:rPr lang="en-US" sz="2300" dirty="0" smtClean="0"/>
                        <a:t>Sampling description</a:t>
                      </a:r>
                      <a:endParaRPr lang="en-US" sz="2300" dirty="0"/>
                    </a:p>
                  </a:txBody>
                  <a:tcPr marL="106886" marR="106886" marT="50419" marB="50419"/>
                </a:tc>
                <a:tc>
                  <a:txBody>
                    <a:bodyPr/>
                    <a:lstStyle/>
                    <a:p>
                      <a:endParaRPr lang="en-US" sz="2300" dirty="0"/>
                    </a:p>
                  </a:txBody>
                  <a:tcPr marL="106886" marR="106886" marT="50419" marB="50419"/>
                </a:tc>
              </a:tr>
              <a:tr h="1159637">
                <a:tc>
                  <a:txBody>
                    <a:bodyPr/>
                    <a:lstStyle/>
                    <a:p>
                      <a:r>
                        <a:rPr lang="en-US" sz="2300" dirty="0" smtClean="0"/>
                        <a:t>Quality control</a:t>
                      </a:r>
                      <a:endParaRPr lang="en-US" sz="2300" dirty="0"/>
                    </a:p>
                  </a:txBody>
                  <a:tcPr marL="106886" marR="106886" marT="50419" marB="50419"/>
                </a:tc>
                <a:tc>
                  <a:txBody>
                    <a:bodyPr/>
                    <a:lstStyle/>
                    <a:p>
                      <a:r>
                        <a:rPr lang="en-US" sz="2300" dirty="0" smtClean="0"/>
                        <a:t>Validation and quality control actions performed on the dataset</a:t>
                      </a:r>
                      <a:endParaRPr lang="en-US" sz="2300" dirty="0"/>
                    </a:p>
                  </a:txBody>
                  <a:tcPr marL="106886" marR="106886" marT="50419" marB="50419"/>
                </a:tc>
              </a:tr>
              <a:tr h="806704">
                <a:tc>
                  <a:txBody>
                    <a:bodyPr/>
                    <a:lstStyle/>
                    <a:p>
                      <a:r>
                        <a:rPr lang="en-US" sz="2300" dirty="0" smtClean="0"/>
                        <a:t>Step description</a:t>
                      </a:r>
                      <a:endParaRPr lang="en-US" sz="2300" dirty="0"/>
                    </a:p>
                  </a:txBody>
                  <a:tcPr marL="106886" marR="106886" marT="50419" marB="50419"/>
                </a:tc>
                <a:tc>
                  <a:txBody>
                    <a:bodyPr/>
                    <a:lstStyle/>
                    <a:p>
                      <a:r>
                        <a:rPr lang="en-US" sz="2300" dirty="0" smtClean="0"/>
                        <a:t>Procedures followed to produce</a:t>
                      </a:r>
                      <a:r>
                        <a:rPr lang="en-US" sz="2300" baseline="0" dirty="0" smtClean="0"/>
                        <a:t> a data object</a:t>
                      </a:r>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Sampling methods</a:t>
            </a:r>
            <a:endParaRPr lang="en-US" dirty="0"/>
          </a:p>
        </p:txBody>
      </p:sp>
      <p:sp>
        <p:nvSpPr>
          <p:cNvPr id="6" name="Text Placeholder 5"/>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49456564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4077336379"/>
              </p:ext>
            </p:extLst>
          </p:nvPr>
        </p:nvGraphicFramePr>
        <p:xfrm>
          <a:off x="1977445" y="1399160"/>
          <a:ext cx="7125758" cy="1361313"/>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Citation identifier</a:t>
                      </a:r>
                      <a:endParaRPr lang="en-US" sz="2300" dirty="0"/>
                    </a:p>
                  </a:txBody>
                  <a:tcPr marL="106886" marR="106886" marT="50419" marB="50419"/>
                </a:tc>
                <a:tc>
                  <a:txBody>
                    <a:bodyPr/>
                    <a:lstStyle/>
                    <a:p>
                      <a:r>
                        <a:rPr lang="en-US" sz="2300" dirty="0" smtClean="0"/>
                        <a:t>URI or doi</a:t>
                      </a:r>
                      <a:endParaRPr lang="en-US" sz="2300" dirty="0"/>
                    </a:p>
                  </a:txBody>
                  <a:tcPr marL="106886" marR="106886" marT="50419" marB="50419"/>
                </a:tc>
              </a:tr>
              <a:tr h="453771">
                <a:tc>
                  <a:txBody>
                    <a:bodyPr/>
                    <a:lstStyle/>
                    <a:p>
                      <a:r>
                        <a:rPr lang="en-US" sz="2300" dirty="0" smtClean="0"/>
                        <a:t>Resource citation</a:t>
                      </a:r>
                      <a:endParaRPr lang="en-US" sz="2300" dirty="0"/>
                    </a:p>
                  </a:txBody>
                  <a:tcPr marL="106886" marR="106886" marT="50419" marB="50419"/>
                </a:tc>
                <a:tc>
                  <a:txBody>
                    <a:bodyPr/>
                    <a:lstStyle/>
                    <a:p>
                      <a:r>
                        <a:rPr lang="en-US" sz="2300" dirty="0" smtClean="0"/>
                        <a:t>citation</a:t>
                      </a:r>
                      <a:endParaRPr lang="en-US" sz="2300" dirty="0"/>
                    </a:p>
                  </a:txBody>
                  <a:tcPr marL="106886" marR="106886" marT="50419" marB="50419"/>
                </a:tc>
              </a:tr>
            </a:tbl>
          </a:graphicData>
        </a:graphic>
      </p:graphicFrame>
      <p:sp>
        <p:nvSpPr>
          <p:cNvPr id="5" name="Titel 3"/>
          <p:cNvSpPr txBox="1">
            <a:spLocks/>
          </p:cNvSpPr>
          <p:nvPr/>
        </p:nvSpPr>
        <p:spPr>
          <a:xfrm>
            <a:off x="705163" y="2971061"/>
            <a:ext cx="9619774" cy="813193"/>
          </a:xfrm>
          <a:prstGeom prst="rect">
            <a:avLst/>
          </a:prstGeom>
          <a:noFill/>
        </p:spPr>
        <p:txBody>
          <a:bodyPr vert="horz" wrap="square" lIns="104287" tIns="52144" rIns="104287" bIns="52144"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cap="all" dirty="0">
                <a:solidFill>
                  <a:srgbClr val="339837"/>
                </a:solidFill>
                <a:latin typeface="Arial"/>
                <a:cs typeface="Arial"/>
              </a:rPr>
              <a:t>Collection</a:t>
            </a:r>
            <a:r>
              <a:rPr lang="en-US" sz="4600" b="1" dirty="0">
                <a:solidFill>
                  <a:schemeClr val="accent6">
                    <a:lumMod val="75000"/>
                  </a:schemeClr>
                </a:solidFill>
              </a:rPr>
              <a:t> </a:t>
            </a:r>
            <a:r>
              <a:rPr lang="en-US" sz="3200" b="1" cap="all" dirty="0">
                <a:solidFill>
                  <a:srgbClr val="339837"/>
                </a:solidFill>
                <a:latin typeface="Arial"/>
                <a:cs typeface="Arial"/>
              </a:rPr>
              <a:t>data</a:t>
            </a:r>
          </a:p>
        </p:txBody>
      </p:sp>
      <p:graphicFrame>
        <p:nvGraphicFramePr>
          <p:cNvPr id="6" name="Tabel 5"/>
          <p:cNvGraphicFramePr>
            <a:graphicFrameLocks noGrp="1"/>
          </p:cNvGraphicFramePr>
          <p:nvPr>
            <p:extLst>
              <p:ext uri="{D42A27DB-BD31-4B8C-83A1-F6EECF244321}">
                <p14:modId xmlns:p14="http://schemas.microsoft.com/office/powerpoint/2010/main" val="3008268310"/>
              </p:ext>
            </p:extLst>
          </p:nvPr>
        </p:nvGraphicFramePr>
        <p:xfrm>
          <a:off x="1952170" y="3767978"/>
          <a:ext cx="7125758" cy="2621788"/>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Collection</a:t>
                      </a:r>
                      <a:r>
                        <a:rPr lang="en-US" sz="2300" baseline="0" dirty="0" smtClean="0"/>
                        <a:t> Name</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err="1" smtClean="0"/>
                        <a:t>collectionID</a:t>
                      </a:r>
                      <a:endParaRPr lang="en-US" sz="2300" dirty="0"/>
                    </a:p>
                  </a:txBody>
                  <a:tcPr marL="106886" marR="106886" marT="50419" marB="50419"/>
                </a:tc>
                <a:tc>
                  <a:txBody>
                    <a:bodyPr/>
                    <a:lstStyle/>
                    <a:p>
                      <a:endParaRPr lang="en-US" sz="2300" dirty="0"/>
                    </a:p>
                  </a:txBody>
                  <a:tcPr marL="106886" marR="106886" marT="50419" marB="50419"/>
                </a:tc>
              </a:tr>
              <a:tr h="806704">
                <a:tc>
                  <a:txBody>
                    <a:bodyPr/>
                    <a:lstStyle/>
                    <a:p>
                      <a:r>
                        <a:rPr lang="en-US" sz="2300" dirty="0" smtClean="0"/>
                        <a:t>Parent collection identifier</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Preservation method</a:t>
                      </a:r>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Citations</a:t>
            </a:r>
            <a:endParaRPr lang="en-US" dirty="0"/>
          </a:p>
        </p:txBody>
      </p:sp>
      <p:sp>
        <p:nvSpPr>
          <p:cNvPr id="8" name="Text Placeholder 7"/>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166379005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extLst>
              <p:ext uri="{D42A27DB-BD31-4B8C-83A1-F6EECF244321}">
                <p14:modId xmlns:p14="http://schemas.microsoft.com/office/powerpoint/2010/main" val="371612775"/>
              </p:ext>
            </p:extLst>
          </p:nvPr>
        </p:nvGraphicFramePr>
        <p:xfrm>
          <a:off x="1952170" y="1081525"/>
          <a:ext cx="7125758" cy="1361313"/>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Resource homepage</a:t>
                      </a:r>
                      <a:endParaRPr lang="en-US" sz="2300" dirty="0"/>
                    </a:p>
                  </a:txBody>
                  <a:tcPr marL="106886" marR="106886" marT="50419" marB="50419"/>
                </a:tc>
                <a:tc>
                  <a:txBody>
                    <a:bodyPr/>
                    <a:lstStyle/>
                    <a:p>
                      <a:r>
                        <a:rPr lang="en-US" sz="2300" dirty="0" smtClean="0"/>
                        <a:t>URL</a:t>
                      </a:r>
                      <a:endParaRPr lang="en-US" sz="2300" dirty="0"/>
                    </a:p>
                  </a:txBody>
                  <a:tcPr marL="106886" marR="106886" marT="50419" marB="50419"/>
                </a:tc>
              </a:tr>
              <a:tr h="453771">
                <a:tc>
                  <a:txBody>
                    <a:bodyPr/>
                    <a:lstStyle/>
                    <a:p>
                      <a:r>
                        <a:rPr lang="en-US" sz="2300" dirty="0" smtClean="0"/>
                        <a:t>Add new external link</a:t>
                      </a:r>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5" name="Titel 3"/>
          <p:cNvSpPr txBox="1">
            <a:spLocks/>
          </p:cNvSpPr>
          <p:nvPr/>
        </p:nvSpPr>
        <p:spPr>
          <a:xfrm>
            <a:off x="705163" y="2544439"/>
            <a:ext cx="9619774" cy="813193"/>
          </a:xfrm>
          <a:prstGeom prst="rect">
            <a:avLst/>
          </a:prstGeom>
          <a:noFill/>
        </p:spPr>
        <p:txBody>
          <a:bodyPr vert="horz" wrap="square" lIns="104287" tIns="52144" rIns="104287" bIns="52144"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cap="all" dirty="0">
                <a:solidFill>
                  <a:srgbClr val="339837"/>
                </a:solidFill>
                <a:latin typeface="Arial"/>
                <a:cs typeface="Arial"/>
              </a:rPr>
              <a:t>Additional</a:t>
            </a:r>
            <a:r>
              <a:rPr lang="en-US" sz="4600" b="1" dirty="0">
                <a:solidFill>
                  <a:schemeClr val="accent6">
                    <a:lumMod val="75000"/>
                  </a:schemeClr>
                </a:solidFill>
              </a:rPr>
              <a:t> </a:t>
            </a:r>
            <a:r>
              <a:rPr lang="en-US" sz="3200" b="1" cap="all" dirty="0">
                <a:solidFill>
                  <a:srgbClr val="339837"/>
                </a:solidFill>
                <a:latin typeface="Arial"/>
                <a:cs typeface="Arial"/>
              </a:rPr>
              <a:t>metadata</a:t>
            </a:r>
          </a:p>
        </p:txBody>
      </p:sp>
      <p:graphicFrame>
        <p:nvGraphicFramePr>
          <p:cNvPr id="6" name="Tabel 5"/>
          <p:cNvGraphicFramePr>
            <a:graphicFrameLocks noGrp="1"/>
          </p:cNvGraphicFramePr>
          <p:nvPr>
            <p:extLst>
              <p:ext uri="{D42A27DB-BD31-4B8C-83A1-F6EECF244321}">
                <p14:modId xmlns:p14="http://schemas.microsoft.com/office/powerpoint/2010/main" val="2776294283"/>
              </p:ext>
            </p:extLst>
          </p:nvPr>
        </p:nvGraphicFramePr>
        <p:xfrm>
          <a:off x="1952170" y="3384381"/>
          <a:ext cx="7125758" cy="3176397"/>
        </p:xfrm>
        <a:graphic>
          <a:graphicData uri="http://schemas.openxmlformats.org/drawingml/2006/table">
            <a:tbl>
              <a:tblPr firstRow="1" bandRow="1">
                <a:tableStyleId>{5C22544A-7EE6-4342-B048-85BDC9FD1C3A}</a:tableStyleId>
              </a:tblPr>
              <a:tblGrid>
                <a:gridCol w="3562879"/>
                <a:gridCol w="3562879"/>
              </a:tblGrid>
              <a:tr h="453771">
                <a:tc>
                  <a:txBody>
                    <a:bodyPr/>
                    <a:lstStyle/>
                    <a:p>
                      <a:r>
                        <a:rPr lang="en-US" sz="2300" dirty="0" smtClean="0"/>
                        <a:t>Element</a:t>
                      </a:r>
                      <a:endParaRPr lang="en-US" sz="2300" dirty="0"/>
                    </a:p>
                  </a:txBody>
                  <a:tcPr marL="106886" marR="106886" marT="50419" marB="50419"/>
                </a:tc>
                <a:tc>
                  <a:txBody>
                    <a:bodyPr/>
                    <a:lstStyle/>
                    <a:p>
                      <a:r>
                        <a:rPr lang="en-US" sz="2300" dirty="0" smtClean="0"/>
                        <a:t>Description</a:t>
                      </a:r>
                      <a:endParaRPr lang="en-US" sz="2300" dirty="0"/>
                    </a:p>
                  </a:txBody>
                  <a:tcPr marL="106886" marR="106886" marT="50419" marB="50419"/>
                </a:tc>
              </a:tr>
              <a:tr h="453771">
                <a:tc>
                  <a:txBody>
                    <a:bodyPr/>
                    <a:lstStyle/>
                    <a:p>
                      <a:r>
                        <a:rPr lang="en-US" sz="2300" dirty="0" smtClean="0"/>
                        <a:t>Hierarchy</a:t>
                      </a:r>
                      <a:r>
                        <a:rPr lang="en-US" sz="2300" baseline="0" dirty="0" smtClean="0"/>
                        <a:t> level</a:t>
                      </a:r>
                      <a:endParaRPr lang="en-US" sz="2300" dirty="0"/>
                    </a:p>
                  </a:txBody>
                  <a:tcPr marL="106886" marR="106886" marT="50419" marB="50419"/>
                </a:tc>
                <a:tc>
                  <a:txBody>
                    <a:bodyPr/>
                    <a:lstStyle/>
                    <a:p>
                      <a:r>
                        <a:rPr lang="en-US" sz="2300" dirty="0" smtClean="0"/>
                        <a:t>dataset</a:t>
                      </a:r>
                      <a:endParaRPr lang="en-US" sz="2300" dirty="0"/>
                    </a:p>
                  </a:txBody>
                  <a:tcPr marL="106886" marR="106886" marT="50419" marB="50419"/>
                </a:tc>
              </a:tr>
              <a:tr h="453771">
                <a:tc>
                  <a:txBody>
                    <a:bodyPr/>
                    <a:lstStyle/>
                    <a:p>
                      <a:r>
                        <a:rPr lang="en-US" sz="2300" dirty="0" smtClean="0"/>
                        <a:t>Date published</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Purpose (Rationale)</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License</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IP rights</a:t>
                      </a:r>
                      <a:endParaRPr lang="en-US" sz="2300" dirty="0"/>
                    </a:p>
                  </a:txBody>
                  <a:tcPr marL="106886" marR="106886" marT="50419" marB="50419"/>
                </a:tc>
                <a:tc>
                  <a:txBody>
                    <a:bodyPr/>
                    <a:lstStyle/>
                    <a:p>
                      <a:endParaRPr lang="en-US" sz="2300" dirty="0"/>
                    </a:p>
                  </a:txBody>
                  <a:tcPr marL="106886" marR="106886" marT="50419" marB="50419"/>
                </a:tc>
              </a:tr>
              <a:tr h="453771">
                <a:tc>
                  <a:txBody>
                    <a:bodyPr/>
                    <a:lstStyle/>
                    <a:p>
                      <a:r>
                        <a:rPr lang="en-US" sz="2300" dirty="0" smtClean="0"/>
                        <a:t>Additional information</a:t>
                      </a:r>
                      <a:endParaRPr lang="en-US" sz="2300" dirty="0"/>
                    </a:p>
                  </a:txBody>
                  <a:tcPr marL="106886" marR="106886" marT="50419" marB="50419"/>
                </a:tc>
                <a:tc>
                  <a:txBody>
                    <a:bodyPr/>
                    <a:lstStyle/>
                    <a:p>
                      <a:endParaRPr lang="en-US" sz="2300" dirty="0"/>
                    </a:p>
                  </a:txBody>
                  <a:tcPr marL="106886" marR="106886" marT="50419" marB="50419"/>
                </a:tc>
              </a:tr>
            </a:tbl>
          </a:graphicData>
        </a:graphic>
      </p:graphicFrame>
      <p:sp>
        <p:nvSpPr>
          <p:cNvPr id="2" name="Title 1"/>
          <p:cNvSpPr>
            <a:spLocks noGrp="1"/>
          </p:cNvSpPr>
          <p:nvPr>
            <p:ph type="title"/>
          </p:nvPr>
        </p:nvSpPr>
        <p:spPr/>
        <p:txBody>
          <a:bodyPr/>
          <a:lstStyle/>
          <a:p>
            <a:r>
              <a:rPr lang="en-US" dirty="0" smtClean="0"/>
              <a:t>External links</a:t>
            </a:r>
            <a:endParaRPr lang="en-US" dirty="0"/>
          </a:p>
        </p:txBody>
      </p:sp>
      <p:sp>
        <p:nvSpPr>
          <p:cNvPr id="8" name="Text Placeholder 7"/>
          <p:cNvSpPr>
            <a:spLocks noGrp="1"/>
          </p:cNvSpPr>
          <p:nvPr>
            <p:ph type="body" sz="quarter" idx="10"/>
          </p:nvPr>
        </p:nvSpPr>
        <p:spPr/>
        <p:txBody>
          <a:bodyPr/>
          <a:lstStyle/>
          <a:p>
            <a:r>
              <a:rPr lang="en-US" dirty="0"/>
              <a:t>Slides modified from Dimitri Brosens, data paper workshop in Trondheim October </a:t>
            </a:r>
            <a:r>
              <a:rPr lang="en-US" dirty="0" smtClean="0"/>
              <a:t>2015</a:t>
            </a:r>
            <a:endParaRPr lang="en-US" dirty="0"/>
          </a:p>
        </p:txBody>
      </p:sp>
    </p:spTree>
    <p:extLst>
      <p:ext uri="{BB962C8B-B14F-4D97-AF65-F5344CB8AC3E}">
        <p14:creationId xmlns:p14="http://schemas.microsoft.com/office/powerpoint/2010/main" val="295548065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 y="3892651"/>
            <a:ext cx="10687754" cy="3670200"/>
          </a:xfrm>
          <a:prstGeom prst="rect">
            <a:avLst/>
          </a:prstGeom>
        </p:spPr>
      </p:pic>
      <p:pic>
        <p:nvPicPr>
          <p:cNvPr id="5" name="Picture 4"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
        <p:nvSpPr>
          <p:cNvPr id="7" name="Rectangle 6"/>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paper</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Fifth day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302756232"/>
      </p:ext>
    </p:extLst>
  </p:cSld>
  <p:clrMapOvr>
    <a:masterClrMapping/>
  </p:clrMapOvr>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36230</TotalTime>
  <Words>2576</Words>
  <Application>Microsoft Macintosh PowerPoint</Application>
  <PresentationFormat>Custom</PresentationFormat>
  <Paragraphs>308</Paragraphs>
  <Slides>30</Slides>
  <Notes>25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GBIF_v2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dataset can be:</vt:lpstr>
      <vt:lpstr>PowerPoint Presentation</vt:lpstr>
      <vt:lpstr>PowerPoint Presentation</vt:lpstr>
      <vt:lpstr>PowerPoint Presentation</vt:lpstr>
      <vt:lpstr>PowerPoint Presentation</vt:lpstr>
      <vt:lpstr>PowerPoint Presentation</vt:lpstr>
      <vt:lpstr>What data-License Should I use?</vt:lpstr>
      <vt:lpstr>PowerPoint Presentation</vt:lpstr>
      <vt:lpstr>PowerPoint Presentation</vt:lpstr>
      <vt:lpstr>Metadata</vt:lpstr>
      <vt:lpstr>PowerPoint Presentation</vt:lpstr>
      <vt:lpstr>PowerPoint Presentation</vt:lpstr>
      <vt:lpstr>Describing a Dataset</vt:lpstr>
      <vt:lpstr>Basic metadata</vt:lpstr>
      <vt:lpstr>PowerPoint Presentation</vt:lpstr>
      <vt:lpstr>Geographic coverage</vt:lpstr>
      <vt:lpstr>taxonomic coverage</vt:lpstr>
      <vt:lpstr>Keywords</vt:lpstr>
      <vt:lpstr>Project data</vt:lpstr>
      <vt:lpstr>Sampling methods</vt:lpstr>
      <vt:lpstr>Citations</vt:lpstr>
      <vt:lpstr>External links</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mblaursen</dc:creator>
  <cp:lastModifiedBy>Dag Endresen</cp:lastModifiedBy>
  <cp:revision>1168</cp:revision>
  <cp:lastPrinted>2016-07-10T09:06:56Z</cp:lastPrinted>
  <dcterms:created xsi:type="dcterms:W3CDTF">2013-11-11T19:58:28Z</dcterms:created>
  <dcterms:modified xsi:type="dcterms:W3CDTF">2016-07-10T09:18:15Z</dcterms:modified>
</cp:coreProperties>
</file>