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tiff" ContentType="image/tiff"/>
  <Default Extension="jpe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7"/>
  </p:notesMasterIdLst>
  <p:sldIdLst>
    <p:sldId id="313" r:id="rId2"/>
    <p:sldId id="269" r:id="rId3"/>
    <p:sldId id="314" r:id="rId4"/>
    <p:sldId id="312" r:id="rId5"/>
    <p:sldId id="315" r:id="rId6"/>
    <p:sldId id="311" r:id="rId7"/>
    <p:sldId id="310" r:id="rId8"/>
    <p:sldId id="309" r:id="rId9"/>
    <p:sldId id="262" r:id="rId10"/>
    <p:sldId id="271" r:id="rId11"/>
    <p:sldId id="273" r:id="rId12"/>
    <p:sldId id="302" r:id="rId13"/>
    <p:sldId id="303" r:id="rId14"/>
    <p:sldId id="304" r:id="rId15"/>
    <p:sldId id="305" r:id="rId16"/>
    <p:sldId id="306" r:id="rId17"/>
    <p:sldId id="278" r:id="rId18"/>
    <p:sldId id="279" r:id="rId19"/>
    <p:sldId id="307" r:id="rId20"/>
    <p:sldId id="299" r:id="rId21"/>
    <p:sldId id="259" r:id="rId22"/>
    <p:sldId id="318" r:id="rId23"/>
    <p:sldId id="317" r:id="rId24"/>
    <p:sldId id="319" r:id="rId25"/>
    <p:sldId id="316" r:id="rId26"/>
  </p:sldIdLst>
  <p:sldSz cx="10688638" cy="7562850"/>
  <p:notesSz cx="6858000" cy="91440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CCFF"/>
    <a:srgbClr val="54B3F5"/>
    <a:srgbClr val="408000"/>
    <a:srgbClr val="008000"/>
    <a:srgbClr val="FFC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0769" autoAdjust="0"/>
  </p:normalViewPr>
  <p:slideViewPr>
    <p:cSldViewPr snapToGrid="0" snapToObjects="1">
      <p:cViewPr varScale="1">
        <p:scale>
          <a:sx n="95" d="100"/>
          <a:sy n="95" d="100"/>
        </p:scale>
        <p:origin x="-616" y="-112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22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ADBF-0B25-C741-BA3E-D620D2B35452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143000"/>
            <a:ext cx="4359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21A15-F31F-534E-881C-4389A23FF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0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Event core for measurement or fact,</a:t>
            </a:r>
            <a:r>
              <a:rPr lang="en-US" baseline="0" dirty="0" smtClean="0"/>
              <a:t> 9</a:t>
            </a:r>
            <a:r>
              <a:rPr lang="en-US" baseline="30000" dirty="0" smtClean="0"/>
              <a:t>th</a:t>
            </a:r>
            <a:r>
              <a:rPr lang="en-US" baseline="0" dirty="0" smtClean="0"/>
              <a:t> European GBIF Nodes Meeting, Stockholm May 2017</a:t>
            </a:r>
            <a:endParaRPr lang="en-US" dirty="0" smtClean="0"/>
          </a:p>
          <a:p>
            <a:r>
              <a:rPr lang="en-US" dirty="0" smtClean="0"/>
              <a:t>Illustration image CC-BY Dag Endresen, http://</a:t>
            </a:r>
            <a:r>
              <a:rPr lang="en-US" dirty="0" err="1" smtClean="0"/>
              <a:t>sesto.nordgen.org</a:t>
            </a:r>
            <a:r>
              <a:rPr lang="en-US" dirty="0" smtClean="0"/>
              <a:t>/</a:t>
            </a:r>
            <a:r>
              <a:rPr lang="en-US" dirty="0" err="1" smtClean="0"/>
              <a:t>sesto</a:t>
            </a:r>
            <a:r>
              <a:rPr lang="en-US" dirty="0" smtClean="0"/>
              <a:t>/</a:t>
            </a:r>
            <a:r>
              <a:rPr lang="en-US" dirty="0" err="1" smtClean="0"/>
              <a:t>index.php?scp</a:t>
            </a:r>
            <a:r>
              <a:rPr lang="en-US" dirty="0" smtClean="0"/>
              <a:t>=</a:t>
            </a:r>
            <a:r>
              <a:rPr lang="en-US" dirty="0" err="1" smtClean="0"/>
              <a:t>ngb&amp;thm</a:t>
            </a:r>
            <a:r>
              <a:rPr lang="en-US" dirty="0" smtClean="0"/>
              <a:t>=</a:t>
            </a:r>
            <a:r>
              <a:rPr lang="en-US" dirty="0" err="1" smtClean="0"/>
              <a:t>pictures&amp;mod</a:t>
            </a:r>
            <a:r>
              <a:rPr lang="en-US" dirty="0" smtClean="0"/>
              <a:t>=</a:t>
            </a:r>
            <a:r>
              <a:rPr lang="en-US" dirty="0" err="1" smtClean="0"/>
              <a:t>det&amp;id</a:t>
            </a:r>
            <a:r>
              <a:rPr lang="en-US" dirty="0" smtClean="0"/>
              <a:t>=003844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1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09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Fungus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plant diseases,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http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://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www.hgca.com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hgca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wde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/diseases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Apple,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Malus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domestica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“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Nanna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” from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Njøs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in Norway by Stein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Harald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Hjeltnes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http://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sesto.nordgen.org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index.php?scp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ngb&amp;thm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pictures&amp;mod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det&amp;id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=004019&amp;img_size=768x512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Rhubarb, Rheum x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hybridum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Murray, DKRHE43, by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Gitte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K.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Bjørn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, http://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sesto.nordgen.org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index.php?scp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ngb&amp;thm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sesto&amp;lev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acc&amp;accide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=28981&amp;lst=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img</a:t>
            </a: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Chickpea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at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 Horsham in 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Australia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, CC-by D Endresen, 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https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://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plus.google.com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/photos/+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DagEndresen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/albums/5323049422958990705/5365279366656917090?banner=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pwa&amp;pid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=5365279366656917090&amp;oid=115547050550954466285</a:t>
            </a:r>
            <a:endParaRPr lang="en-GB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A972A7-281E-E74B-B2C7-648BDFAE011A}" type="slidenum">
              <a:rPr lang="en-US" sz="1200">
                <a:latin typeface="Calibri" charset="0"/>
              </a:rPr>
              <a:pPr eaLnBrk="1" hangingPunct="1"/>
              <a:t>3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49363" y="1143000"/>
            <a:ext cx="4359275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Calibri" charset="0"/>
              </a:rPr>
              <a:t>Illustration photo by Dag Endresen (CC-by), Black pepper, white and green pepper (Piper </a:t>
            </a:r>
            <a:r>
              <a:rPr lang="en-US" dirty="0" err="1">
                <a:latin typeface="Calibri" charset="0"/>
              </a:rPr>
              <a:t>nigrum</a:t>
            </a:r>
            <a:r>
              <a:rPr lang="en-US" dirty="0">
                <a:latin typeface="Calibri" charset="0"/>
              </a:rPr>
              <a:t> L.); pink pepper (</a:t>
            </a:r>
            <a:r>
              <a:rPr lang="en-US" dirty="0" err="1">
                <a:latin typeface="Calibri" charset="0"/>
              </a:rPr>
              <a:t>Schinus</a:t>
            </a:r>
            <a:r>
              <a:rPr lang="en-US" dirty="0">
                <a:latin typeface="Calibri" charset="0"/>
              </a:rPr>
              <a:t> </a:t>
            </a:r>
            <a:r>
              <a:rPr lang="en-US" dirty="0" err="1">
                <a:latin typeface="Calibri" charset="0"/>
              </a:rPr>
              <a:t>terebinthifolius</a:t>
            </a:r>
            <a:r>
              <a:rPr lang="en-US" dirty="0">
                <a:latin typeface="Calibri" charset="0"/>
              </a:rPr>
              <a:t> </a:t>
            </a:r>
            <a:r>
              <a:rPr lang="en-US" dirty="0" err="1">
                <a:latin typeface="Calibri" charset="0"/>
              </a:rPr>
              <a:t>Raddi</a:t>
            </a:r>
            <a:r>
              <a:rPr lang="en-US" dirty="0">
                <a:latin typeface="Calibri" charset="0"/>
              </a:rPr>
              <a:t>).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21829B-D21A-7B46-80A0-B17A850AF236}" type="slidenum">
              <a:rPr lang="en-US" sz="1200"/>
              <a:pPr eaLnBrk="1" hangingPunct="1"/>
              <a:t>5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rs.gbif.org</a:t>
            </a:r>
            <a:r>
              <a:rPr lang="en-US" dirty="0" smtClean="0"/>
              <a:t>/extension/germplasm/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980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rs.gbif.org</a:t>
            </a:r>
            <a:r>
              <a:rPr lang="en-US" dirty="0" smtClean="0"/>
              <a:t>/extension/obis/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15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https://</a:t>
            </a:r>
            <a:r>
              <a:rPr lang="en-US" dirty="0" err="1" smtClean="0"/>
              <a:t>github.com</a:t>
            </a:r>
            <a:r>
              <a:rPr lang="en-US" dirty="0" smtClean="0"/>
              <a:t>/</a:t>
            </a:r>
            <a:r>
              <a:rPr lang="en-US" dirty="0" err="1" smtClean="0"/>
              <a:t>iobis</a:t>
            </a:r>
            <a:r>
              <a:rPr lang="en-US" dirty="0" smtClean="0"/>
              <a:t>/</a:t>
            </a:r>
            <a:r>
              <a:rPr lang="en-US" dirty="0" err="1" smtClean="0"/>
              <a:t>env</a:t>
            </a:r>
            <a:r>
              <a:rPr lang="en-US" dirty="0" smtClean="0"/>
              <a:t>-data/tree/master/extension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github.com</a:t>
            </a:r>
            <a:r>
              <a:rPr lang="en-US" dirty="0" smtClean="0"/>
              <a:t>/</a:t>
            </a:r>
            <a:r>
              <a:rPr lang="en-US" dirty="0" err="1" smtClean="0"/>
              <a:t>iobis</a:t>
            </a:r>
            <a:r>
              <a:rPr lang="en-US" dirty="0" smtClean="0"/>
              <a:t>/</a:t>
            </a:r>
            <a:r>
              <a:rPr lang="en-US" dirty="0" err="1" smtClean="0"/>
              <a:t>env</a:t>
            </a:r>
            <a:r>
              <a:rPr lang="en-US" dirty="0" smtClean="0"/>
              <a:t>-data/wiki/</a:t>
            </a:r>
            <a:r>
              <a:rPr lang="en-US" dirty="0" err="1" smtClean="0"/>
              <a:t>eMoF</a:t>
            </a:r>
            <a:r>
              <a:rPr lang="en-US" dirty="0" smtClean="0"/>
              <a:t>-data-standardization</a:t>
            </a:r>
          </a:p>
          <a:p>
            <a:r>
              <a:rPr lang="en-US" dirty="0" smtClean="0"/>
              <a:t>https://</a:t>
            </a:r>
            <a:r>
              <a:rPr lang="en-US" dirty="0" err="1" smtClean="0"/>
              <a:t>github.com</a:t>
            </a:r>
            <a:r>
              <a:rPr lang="en-US" dirty="0" smtClean="0"/>
              <a:t>/</a:t>
            </a:r>
            <a:r>
              <a:rPr lang="en-US" dirty="0" err="1" smtClean="0"/>
              <a:t>iobis</a:t>
            </a:r>
            <a:r>
              <a:rPr lang="en-US" dirty="0" smtClean="0"/>
              <a:t>/</a:t>
            </a:r>
            <a:r>
              <a:rPr lang="en-US" dirty="0" err="1" smtClean="0"/>
              <a:t>env</a:t>
            </a:r>
            <a:r>
              <a:rPr lang="en-US" dirty="0" smtClean="0"/>
              <a:t>-data/wiki/When-to-use-the-OBIS-</a:t>
            </a:r>
            <a:r>
              <a:rPr lang="en-US" dirty="0" err="1" smtClean="0"/>
              <a:t>env</a:t>
            </a:r>
            <a:r>
              <a:rPr lang="en-US" dirty="0" smtClean="0"/>
              <a:t>-data-standard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5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Slides</a:t>
            </a:r>
            <a:r>
              <a:rPr lang="en-US" baseline="0" dirty="0" smtClean="0"/>
              <a:t> source: </a:t>
            </a:r>
            <a:r>
              <a:rPr lang="en-US" dirty="0" smtClean="0"/>
              <a:t>https://</a:t>
            </a:r>
            <a:r>
              <a:rPr lang="en-US" dirty="0" err="1" smtClean="0"/>
              <a:t>www.slideshare.net</a:t>
            </a:r>
            <a:r>
              <a:rPr lang="en-US" dirty="0" smtClean="0"/>
              <a:t>/OBIS-IOC/expanding-obis-beyond-species-occurrence-data-including-sampling-event-facts-and-measurements-related-to-the-environment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13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685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0246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Linking to external URI of a controlled vocabulary for parameter standardization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285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8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Seeds from expeditions deposited in genebank collections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414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8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Joint</a:t>
            </a:r>
            <a:r>
              <a:rPr lang="en-US" baseline="0" dirty="0" smtClean="0"/>
              <a:t> collection missions, same event, specimens sent to to different museum collections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7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E0EF3-28DA-1E43-8645-ED1C01A83520}" type="datetimeFigureOut">
              <a:rPr lang="en-US" smtClean="0"/>
              <a:t>2017-05-12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4287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1042873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3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1042873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1042873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8" Type="http://schemas.openxmlformats.org/officeDocument/2006/relationships/image" Target="../media/image7.png"/><Relationship Id="rId9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14.jpeg"/><Relationship Id="rId10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rs.gbif.org/extension/germplasm/MeasurementScore.xml" TargetMode="External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hyperlink" Target="http://rs.gbif.org/extension/germplasm/" TargetMode="External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s.gbif.org/extension/obis/" TargetMode="External"/><Relationship Id="rId4" Type="http://schemas.openxmlformats.org/officeDocument/2006/relationships/image" Target="../media/image21.png"/><Relationship Id="rId5" Type="http://schemas.openxmlformats.org/officeDocument/2006/relationships/image" Target="../media/image7.png"/><Relationship Id="rId6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obis/env-data/tree/master/extension" TargetMode="External"/><Relationship Id="rId4" Type="http://schemas.openxmlformats.org/officeDocument/2006/relationships/image" Target="../media/image22.png"/><Relationship Id="rId5" Type="http://schemas.openxmlformats.org/officeDocument/2006/relationships/image" Target="../media/image7.png"/><Relationship Id="rId6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microsoft.com/office/2007/relationships/hdphoto" Target="../media/hdphoto3.wdp"/><Relationship Id="rId5" Type="http://schemas.openxmlformats.org/officeDocument/2006/relationships/image" Target="../media/image24.emf"/><Relationship Id="rId6" Type="http://schemas.openxmlformats.org/officeDocument/2006/relationships/image" Target="../media/image25.jpeg"/><Relationship Id="rId7" Type="http://schemas.openxmlformats.org/officeDocument/2006/relationships/image" Target="../media/image7.png"/><Relationship Id="rId8" Type="http://schemas.microsoft.com/office/2007/relationships/hdphoto" Target="../media/hdphoto1.wdp"/><Relationship Id="rId9" Type="http://schemas.openxmlformats.org/officeDocument/2006/relationships/hyperlink" Target="https://www.slideshare.net/OBIS-IOC/expanding-obis-beyond-species-occurrence-data-including-sampling-event-facts-and-measurements-related-to-the-environment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4" Type="http://schemas.openxmlformats.org/officeDocument/2006/relationships/image" Target="../media/image230.png"/><Relationship Id="rId5" Type="http://schemas.openxmlformats.org/officeDocument/2006/relationships/image" Target="../media/image240.png"/><Relationship Id="rId6" Type="http://schemas.openxmlformats.org/officeDocument/2006/relationships/image" Target="../media/image26.png"/><Relationship Id="rId7" Type="http://schemas.openxmlformats.org/officeDocument/2006/relationships/image" Target="../media/image27.emf"/><Relationship Id="rId8" Type="http://schemas.openxmlformats.org/officeDocument/2006/relationships/hyperlink" Target="https://www.slideshare.net/OBIS-IOC/expanding-obis-beyond-species-occurrence-data-including-sampling-event-facts-and-measurements-related-to-the-environmen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hyperlink" Target="https://www.slideshare.net/OBIS-IOC/expanding-obis-beyond-species-occurrence-data-including-sampling-event-facts-and-measurements-related-to-the-environment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hyperlink" Target="http://vocab.nerc.ac.uk/collection/P06/current/KMP2/" TargetMode="External"/><Relationship Id="rId12" Type="http://schemas.openxmlformats.org/officeDocument/2006/relationships/hyperlink" Target="http://vocab.nerc.ac.uk/collection/P01/current/OCOUNT01/" TargetMode="External"/><Relationship Id="rId13" Type="http://schemas.openxmlformats.org/officeDocument/2006/relationships/hyperlink" Target="http://vocab.nerc.ac.uk/collection/P01/current/SDBIOL02/" TargetMode="External"/><Relationship Id="rId14" Type="http://schemas.openxmlformats.org/officeDocument/2006/relationships/hyperlink" Target="http://vocab.nerc.ac.uk/collection/P06/current/UPMS/" TargetMode="External"/><Relationship Id="rId15" Type="http://schemas.openxmlformats.org/officeDocument/2006/relationships/hyperlink" Target="https://www.bodc.ac.uk/data/codes_and_formats/vocabulary_search/S11/" TargetMode="External"/><Relationship Id="rId16" Type="http://schemas.openxmlformats.org/officeDocument/2006/relationships/hyperlink" Target="http://vocab.nerc.ac.uk/collection/S11/current/S1127/" TargetMode="External"/><Relationship Id="rId17" Type="http://schemas.openxmlformats.org/officeDocument/2006/relationships/hyperlink" Target="https://www.slideshare.net/OBIS-IOC/expanding-obis-beyond-species-occurrence-data-including-sampling-event-facts-and-measurements-related-to-the-environment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vocab.nerc.ac.uk/collection/L19/current/SDNKG01/" TargetMode="External"/><Relationship Id="rId4" Type="http://schemas.openxmlformats.org/officeDocument/2006/relationships/hyperlink" Target="http://vocab.nerc.ac.uk/collection/L22/current/TOOL0653/" TargetMode="External"/><Relationship Id="rId5" Type="http://schemas.openxmlformats.org/officeDocument/2006/relationships/hyperlink" Target="http://vocab.nerc.ac.uk/collection/P01/current/AREABEDS/" TargetMode="External"/><Relationship Id="rId6" Type="http://schemas.openxmlformats.org/officeDocument/2006/relationships/hyperlink" Target="http://vocab.nerc.ac.uk/collection/P06/current/UMSQ/" TargetMode="External"/><Relationship Id="rId7" Type="http://schemas.openxmlformats.org/officeDocument/2006/relationships/hyperlink" Target="http://vocab.nerc.ac.uk/collection/P01/current/VOLXXXXX/" TargetMode="External"/><Relationship Id="rId8" Type="http://schemas.openxmlformats.org/officeDocument/2006/relationships/hyperlink" Target="http://vocab.nerc.ac.uk/collection/P06/current/ULIT/" TargetMode="External"/><Relationship Id="rId9" Type="http://schemas.openxmlformats.org/officeDocument/2006/relationships/hyperlink" Target="http://vocab.nerc.ac.uk/collection/P06/current/UMIC/" TargetMode="External"/><Relationship Id="rId10" Type="http://schemas.openxmlformats.org/officeDocument/2006/relationships/hyperlink" Target="http://vocab.nerc.ac.uk/collection/P01/current/SDBIOL03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7" Type="http://schemas.openxmlformats.org/officeDocument/2006/relationships/image" Target="../media/image33.jpeg"/><Relationship Id="rId8" Type="http://schemas.openxmlformats.org/officeDocument/2006/relationships/image" Target="../media/image34.jpeg"/><Relationship Id="rId9" Type="http://schemas.openxmlformats.org/officeDocument/2006/relationships/image" Target="../media/image35.jpe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jpeg"/><Relationship Id="rId14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Relationship Id="rId4" Type="http://schemas.openxmlformats.org/officeDocument/2006/relationships/hyperlink" Target="http://www.gbif.org/publisher/f314b0b0-e3dc-11d9-8d81-b8a03c50a862" TargetMode="External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jpeg"/><Relationship Id="rId8" Type="http://schemas.openxmlformats.org/officeDocument/2006/relationships/image" Target="../media/image42.jpeg"/><Relationship Id="rId9" Type="http://schemas.openxmlformats.org/officeDocument/2006/relationships/image" Target="../media/image43.jpeg"/><Relationship Id="rId10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0038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4253" y="1587351"/>
            <a:ext cx="8919181" cy="1151747"/>
          </a:xfrm>
          <a:prstGeom prst="rect">
            <a:avLst/>
          </a:prstGeom>
          <a:solidFill>
            <a:schemeClr val="tx1">
              <a:lumMod val="50000"/>
              <a:alpha val="47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4287" tIns="52144" rIns="104287" bIns="52144">
            <a:spAutoFit/>
          </a:bodyPr>
          <a:lstStyle/>
          <a:p>
            <a:r>
              <a:rPr lang="en-US" sz="4100" dirty="0"/>
              <a:t>Event core for measurement or </a:t>
            </a:r>
            <a:r>
              <a:rPr lang="en-US" sz="4100" dirty="0"/>
              <a:t>fact data</a:t>
            </a:r>
          </a:p>
          <a:p>
            <a:r>
              <a:rPr lang="en-US" sz="2700" dirty="0"/>
              <a:t>9</a:t>
            </a:r>
            <a:r>
              <a:rPr lang="en-US" sz="2700" baseline="30000" dirty="0"/>
              <a:t>th</a:t>
            </a:r>
            <a:r>
              <a:rPr lang="en-US" sz="2700" dirty="0"/>
              <a:t> European GBIF Nodes Meeting, Stockholm May 2017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8567935" y="7159083"/>
            <a:ext cx="1894816" cy="2899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1200" dirty="0"/>
              <a:t>Image </a:t>
            </a:r>
            <a:r>
              <a:rPr lang="en-US" sz="1200" dirty="0"/>
              <a:t>CC-BY </a:t>
            </a:r>
            <a:r>
              <a:rPr lang="en-US" sz="1200" dirty="0"/>
              <a:t>Dag </a:t>
            </a:r>
            <a:r>
              <a:rPr lang="en-US" sz="1200" dirty="0"/>
              <a:t>Endresen</a:t>
            </a:r>
          </a:p>
        </p:txBody>
      </p:sp>
    </p:spTree>
    <p:extLst>
      <p:ext uri="{BB962C8B-B14F-4D97-AF65-F5344CB8AC3E}">
        <p14:creationId xmlns:p14="http://schemas.microsoft.com/office/powerpoint/2010/main" val="173591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1596" y="262850"/>
            <a:ext cx="6902610" cy="12604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Sampling more data than just species occurrence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75" y="350736"/>
            <a:ext cx="2476318" cy="34955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7560" y="1640279"/>
            <a:ext cx="3368010" cy="238306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74116" y="4100286"/>
            <a:ext cx="3186768" cy="751637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dirty="0"/>
              <a:t>Core sample from </a:t>
            </a:r>
            <a:r>
              <a:rPr lang="en-US" dirty="0" smtClean="0"/>
              <a:t>a </a:t>
            </a:r>
            <a:r>
              <a:rPr lang="en-US" smtClean="0"/>
              <a:t>Van Veen grab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4195" y="3846285"/>
            <a:ext cx="2476318" cy="751637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/>
              <a:t>Water sample from a </a:t>
            </a:r>
            <a:r>
              <a:rPr lang="en-US" dirty="0" err="1" smtClean="0"/>
              <a:t>Niskin</a:t>
            </a:r>
            <a:r>
              <a:rPr lang="en-US" dirty="0" smtClean="0"/>
              <a:t> bottle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46787" y="4049374"/>
            <a:ext cx="2655391" cy="4284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dirty="0" smtClean="0"/>
              <a:t>plankton net with CTD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2836" y="5037872"/>
            <a:ext cx="3331370" cy="23571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40" y="5058887"/>
            <a:ext cx="3284337" cy="20627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70877" y="5125413"/>
            <a:ext cx="1867699" cy="751637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/>
              <a:t>Video plankton recorder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458435" y="6892679"/>
            <a:ext cx="1206170" cy="4284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mtClean="0"/>
              <a:t>OTN tags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884" y="1640280"/>
            <a:ext cx="3789011" cy="2383067"/>
          </a:xfrm>
          <a:prstGeom prst="rect">
            <a:avLst/>
          </a:prstGeom>
        </p:spPr>
      </p:pic>
      <p:pic>
        <p:nvPicPr>
          <p:cNvPr id="18" name="Picture 17" descr="IODE.jpg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2" b="100000" l="0" r="100000">
                        <a14:foregroundMark x1="83475" y1="72691" x2="83475" y2="72691"/>
                        <a14:foregroundMark x1="36158" y1="15261" x2="36158" y2="15261"/>
                        <a14:foregroundMark x1="17655" y1="25301" x2="17655" y2="25301"/>
                        <a14:foregroundMark x1="26130" y1="52610" x2="26130" y2="52610"/>
                        <a14:foregroundMark x1="20904" y1="75502" x2="20904" y2="75502"/>
                        <a14:foregroundMark x1="33475" y1="67068" x2="33475" y2="67068"/>
                        <a14:foregroundMark x1="29944" y1="76305" x2="29944" y2="76305"/>
                        <a14:foregroundMark x1="30226" y1="46988" x2="30226" y2="46988"/>
                        <a14:foregroundMark x1="25565" y1="80321" x2="25565" y2="80321"/>
                        <a14:foregroundMark x1="31215" y1="85542" x2="31215" y2="85542"/>
                        <a14:foregroundMark x1="35028" y1="80321" x2="35028" y2="80321"/>
                        <a14:foregroundMark x1="38559" y1="69478" x2="38559" y2="69478"/>
                        <a14:foregroundMark x1="27260" y1="57831" x2="27260" y2="57831"/>
                        <a14:foregroundMark x1="30508" y1="30924" x2="30508" y2="30924"/>
                        <a14:foregroundMark x1="30508" y1="38554" x2="30508" y2="38554"/>
                        <a14:foregroundMark x1="17655" y1="71888" x2="17655" y2="71888"/>
                        <a14:foregroundMark x1="4379" y1="73494" x2="4379" y2="73494"/>
                        <a14:foregroundMark x1="20198" y1="81928" x2="20198" y2="81928"/>
                        <a14:foregroundMark x1="27966" y1="91968" x2="27966" y2="91968"/>
                        <a14:foregroundMark x1="38277" y1="87952" x2="38277" y2="87952"/>
                        <a14:foregroundMark x1="43503" y1="71084" x2="43503" y2="71084"/>
                        <a14:foregroundMark x1="30508" y1="61044" x2="30508" y2="61044"/>
                        <a14:foregroundMark x1="42090" y1="59438" x2="42090" y2="59438"/>
                        <a14:foregroundMark x1="40537" y1="39357" x2="40537" y2="39357"/>
                        <a14:foregroundMark x1="33192" y1="42570" x2="33192" y2="42570"/>
                        <a14:foregroundMark x1="25565" y1="67068" x2="25565" y2="67068"/>
                        <a14:foregroundMark x1="35593" y1="53414" x2="35593" y2="53414"/>
                        <a14:foregroundMark x1="35876" y1="60241" x2="35876" y2="60241"/>
                        <a14:foregroundMark x1="35876" y1="60241" x2="35876" y2="60241"/>
                        <a14:foregroundMark x1="35876" y1="69478" x2="35876" y2="69478"/>
                        <a14:foregroundMark x1="34322" y1="74297" x2="34322" y2="74297"/>
                        <a14:foregroundMark x1="43785" y1="54217" x2="43785" y2="54217"/>
                        <a14:foregroundMark x1="46186" y1="46988" x2="46186" y2="46988"/>
                        <a14:foregroundMark x1="40819" y1="81928" x2="40819" y2="81928"/>
                        <a14:foregroundMark x1="38559" y1="81124" x2="38559" y2="81124"/>
                        <a14:foregroundMark x1="35028" y1="87952" x2="35028" y2="87952"/>
                        <a14:backgroundMark x1="42655" y1="47791" x2="42655" y2="47791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68420">
            <a:off x="4234987" y="6092675"/>
            <a:ext cx="1888673" cy="54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7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045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0607" y="1149340"/>
            <a:ext cx="4410973" cy="3308230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44" y="228853"/>
            <a:ext cx="10062719" cy="672253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Crop genetic 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diversity for agricultural traits</a:t>
            </a:r>
          </a:p>
        </p:txBody>
      </p:sp>
      <p:pic>
        <p:nvPicPr>
          <p:cNvPr id="2663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360" y="5041900"/>
            <a:ext cx="1603296" cy="201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445361" y="6969379"/>
            <a:ext cx="1481559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>
                <a:latin typeface="Calibri" charset="0"/>
              </a:rPr>
              <a:t>Powdery Mildew, </a:t>
            </a:r>
          </a:p>
          <a:p>
            <a:r>
              <a:rPr lang="en-US" sz="1300" i="1">
                <a:latin typeface="Calibri" charset="0"/>
              </a:rPr>
              <a:t>Blumeria graminis</a:t>
            </a:r>
          </a:p>
        </p:txBody>
      </p:sp>
      <p:pic>
        <p:nvPicPr>
          <p:cNvPr id="2663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6800" y="5041900"/>
            <a:ext cx="1510512" cy="201676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3" name="Rectangle 12"/>
          <p:cNvSpPr>
            <a:spLocks noChangeArrowheads="1"/>
          </p:cNvSpPr>
          <p:nvPr/>
        </p:nvSpPr>
        <p:spPr bwMode="auto">
          <a:xfrm>
            <a:off x="2241646" y="6974631"/>
            <a:ext cx="1166857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>
                <a:latin typeface="Calibri" charset="0"/>
              </a:rPr>
              <a:t>Leaf spots</a:t>
            </a:r>
          </a:p>
          <a:p>
            <a:r>
              <a:rPr lang="en-US" sz="1300" i="1">
                <a:latin typeface="Calibri" charset="0"/>
              </a:rPr>
              <a:t>Ascochyta sp.</a:t>
            </a:r>
          </a:p>
        </p:txBody>
      </p:sp>
      <p:pic>
        <p:nvPicPr>
          <p:cNvPr id="2663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9167" y="5041900"/>
            <a:ext cx="1603296" cy="201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Rectangle 14"/>
          <p:cNvSpPr>
            <a:spLocks noChangeArrowheads="1"/>
          </p:cNvSpPr>
          <p:nvPr/>
        </p:nvSpPr>
        <p:spPr bwMode="auto">
          <a:xfrm>
            <a:off x="3919169" y="6974631"/>
            <a:ext cx="1528202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>
                <a:latin typeface="Calibri" charset="0"/>
              </a:rPr>
              <a:t>Yellow rust</a:t>
            </a:r>
          </a:p>
          <a:p>
            <a:r>
              <a:rPr lang="en-US" sz="1300" i="1">
                <a:latin typeface="Calibri" charset="0"/>
              </a:rPr>
              <a:t>Puccinia strilformis</a:t>
            </a:r>
          </a:p>
        </p:txBody>
      </p:sp>
      <p:pic>
        <p:nvPicPr>
          <p:cNvPr id="26636" name="Picture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0607" y="5041900"/>
            <a:ext cx="1499378" cy="201676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7" name="Rectangle 16"/>
          <p:cNvSpPr>
            <a:spLocks noChangeArrowheads="1"/>
          </p:cNvSpPr>
          <p:nvPr/>
        </p:nvSpPr>
        <p:spPr bwMode="auto">
          <a:xfrm>
            <a:off x="5665352" y="6974631"/>
            <a:ext cx="1432799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 dirty="0">
                <a:latin typeface="Calibri" charset="0"/>
              </a:rPr>
              <a:t>Black stem rust</a:t>
            </a:r>
          </a:p>
          <a:p>
            <a:r>
              <a:rPr lang="en-US" sz="1300" i="1" dirty="0">
                <a:latin typeface="Calibri" charset="0"/>
              </a:rPr>
              <a:t>Puccinia graminis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10104167" y="7039824"/>
            <a:ext cx="417409" cy="402652"/>
          </a:xfrm>
        </p:spPr>
        <p:txBody>
          <a:bodyPr/>
          <a:lstStyle>
            <a:lvl1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3245086" indent="-42723844"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52124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1042487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563729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208497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931774-49AC-A341-98FD-7B65B7F22807}" type="slidenum">
              <a:rPr lang="en-US" sz="1400">
                <a:solidFill>
                  <a:srgbClr val="898989"/>
                </a:solidFill>
                <a:latin typeface="Calibri" charset="0"/>
              </a:rPr>
              <a:pPr eaLnBrk="1" hangingPunct="1"/>
              <a:t>3</a:t>
            </a:fld>
            <a:endParaRPr lang="en-US" sz="1400" dirty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6" name="Picture 4" descr="Rhubarb-NGB-Picture-Archive-img3672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759" y="1045122"/>
            <a:ext cx="5040560" cy="346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863016" y="3960150"/>
            <a:ext cx="4161825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49" tIns="52124" rIns="104249" bIns="52124">
            <a:spAutoFit/>
          </a:bodyPr>
          <a:lstStyle/>
          <a:p>
            <a:r>
              <a:rPr lang="en-US" sz="1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Field trials in Horsham Australia for cold tolerance in chickpea (</a:t>
            </a:r>
            <a:r>
              <a:rPr lang="en-US" sz="13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Cicer</a:t>
            </a:r>
            <a:r>
              <a:rPr lang="en-US" sz="13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 </a:t>
            </a:r>
            <a:r>
              <a:rPr lang="en-US" sz="13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arietinum</a:t>
            </a:r>
            <a:r>
              <a:rPr lang="en-US" sz="13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 </a:t>
            </a:r>
            <a:r>
              <a:rPr lang="en-US" sz="1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L.). CC-by D. Endresen</a:t>
            </a:r>
          </a:p>
        </p:txBody>
      </p:sp>
      <p:pic>
        <p:nvPicPr>
          <p:cNvPr id="7" name="Picture 6" descr="img004019.jpg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560" y="5042997"/>
            <a:ext cx="2668782" cy="2001587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</p:pic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7522225" y="7039823"/>
            <a:ext cx="2705233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 dirty="0">
                <a:latin typeface="Calibri" charset="0"/>
              </a:rPr>
              <a:t>Apple, </a:t>
            </a:r>
            <a:r>
              <a:rPr lang="en-US" sz="1300" i="1" dirty="0" err="1">
                <a:latin typeface="Calibri" charset="0"/>
              </a:rPr>
              <a:t>Malus</a:t>
            </a:r>
            <a:r>
              <a:rPr lang="en-US" sz="1300" i="1" dirty="0">
                <a:latin typeface="Calibri" charset="0"/>
              </a:rPr>
              <a:t> </a:t>
            </a:r>
            <a:r>
              <a:rPr lang="en-US" sz="1300" i="1" dirty="0" err="1">
                <a:latin typeface="Calibri" charset="0"/>
              </a:rPr>
              <a:t>domestica</a:t>
            </a:r>
            <a:r>
              <a:rPr lang="en-US" sz="1300" i="1" dirty="0">
                <a:latin typeface="Calibri" charset="0"/>
              </a:rPr>
              <a:t> </a:t>
            </a:r>
            <a:r>
              <a:rPr lang="en-US" sz="1300" dirty="0" err="1">
                <a:latin typeface="Calibri" charset="0"/>
              </a:rPr>
              <a:t>Borkh</a:t>
            </a:r>
            <a:r>
              <a:rPr lang="en-US" sz="1300" dirty="0">
                <a:latin typeface="Calibri" charset="0"/>
              </a:rPr>
              <a:t>.</a:t>
            </a:r>
          </a:p>
          <a:p>
            <a:r>
              <a:rPr lang="en-US" sz="1300" dirty="0">
                <a:latin typeface="Calibri" charset="0"/>
              </a:rPr>
              <a:t>Cultivar “</a:t>
            </a:r>
            <a:r>
              <a:rPr lang="en-US" sz="1300" i="1" dirty="0" err="1">
                <a:latin typeface="Calibri" charset="0"/>
              </a:rPr>
              <a:t>Nanna</a:t>
            </a:r>
            <a:r>
              <a:rPr lang="en-US" sz="1300" dirty="0">
                <a:latin typeface="Calibri" charset="0"/>
              </a:rPr>
              <a:t>” by Stein H </a:t>
            </a:r>
            <a:r>
              <a:rPr lang="en-US" sz="1300" dirty="0" err="1">
                <a:latin typeface="Calibri" charset="0"/>
              </a:rPr>
              <a:t>Hjeltnes</a:t>
            </a:r>
            <a:endParaRPr lang="en-US" sz="1300" i="1" dirty="0">
              <a:latin typeface="Calibri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3799" y="4224507"/>
            <a:ext cx="4680520" cy="292378"/>
          </a:xfrm>
          <a:prstGeom prst="rect">
            <a:avLst/>
          </a:prstGeom>
        </p:spPr>
        <p:txBody>
          <a:bodyPr wrap="square" lIns="91428" tIns="45715" rIns="91428" bIns="45715">
            <a:spAutoFit/>
          </a:bodyPr>
          <a:lstStyle/>
          <a:p>
            <a:r>
              <a:rPr lang="en-US" sz="1300" dirty="0">
                <a:latin typeface="Calibri" charset="0"/>
                <a:ea typeface="ＭＳ Ｐゴシック" charset="0"/>
                <a:cs typeface="ＭＳ Ｐゴシック" charset="0"/>
              </a:rPr>
              <a:t>Rhubarb, </a:t>
            </a:r>
            <a:r>
              <a:rPr lang="en-US" sz="1300" i="1" dirty="0">
                <a:latin typeface="Calibri" charset="0"/>
                <a:ea typeface="ＭＳ Ｐゴシック" charset="0"/>
                <a:cs typeface="ＭＳ Ｐゴシック" charset="0"/>
              </a:rPr>
              <a:t>Rheum x </a:t>
            </a:r>
            <a:r>
              <a:rPr lang="en-US" sz="1300" i="1" dirty="0" err="1">
                <a:latin typeface="Calibri" charset="0"/>
                <a:ea typeface="ＭＳ Ｐゴシック" charset="0"/>
                <a:cs typeface="ＭＳ Ｐゴシック" charset="0"/>
              </a:rPr>
              <a:t>hybridum</a:t>
            </a:r>
            <a:r>
              <a:rPr lang="en-US" sz="1300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300" dirty="0">
                <a:latin typeface="Calibri" charset="0"/>
                <a:ea typeface="ＭＳ Ｐゴシック" charset="0"/>
                <a:cs typeface="ＭＳ Ｐゴシック" charset="0"/>
              </a:rPr>
              <a:t>Murray, DKRHE43, by </a:t>
            </a:r>
            <a:r>
              <a:rPr lang="en-US" sz="1300" dirty="0" err="1">
                <a:latin typeface="Calibri" charset="0"/>
                <a:ea typeface="ＭＳ Ｐゴシック" charset="0"/>
                <a:cs typeface="ＭＳ Ｐゴシック" charset="0"/>
              </a:rPr>
              <a:t>Gitte</a:t>
            </a:r>
            <a:r>
              <a:rPr lang="en-US" sz="1300" dirty="0">
                <a:latin typeface="Calibri" charset="0"/>
                <a:ea typeface="ＭＳ Ｐゴシック" charset="0"/>
                <a:cs typeface="ＭＳ Ｐゴシック" charset="0"/>
              </a:rPr>
              <a:t> K. </a:t>
            </a:r>
            <a:r>
              <a:rPr lang="en-US" sz="1300" dirty="0" err="1">
                <a:latin typeface="Calibri" charset="0"/>
                <a:ea typeface="ＭＳ Ｐゴシック" charset="0"/>
                <a:cs typeface="ＭＳ Ｐゴシック" charset="0"/>
              </a:rPr>
              <a:t>Bjørn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150599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5-08 at 23.08.19 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0688638" cy="756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66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100" y="530226"/>
            <a:ext cx="7951788" cy="14605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dirty="0">
                <a:solidFill>
                  <a:schemeClr val="accent2"/>
                </a:solidFill>
                <a:latin typeface="+mn-lt"/>
                <a:cs typeface="+mn-cs"/>
              </a:rPr>
              <a:t>Why did we make a Darwin Core extension for germplasm data?</a:t>
            </a:r>
          </a:p>
        </p:txBody>
      </p:sp>
      <p:sp>
        <p:nvSpPr>
          <p:cNvPr id="5" name="Rectangle 4"/>
          <p:cNvSpPr/>
          <p:nvPr/>
        </p:nvSpPr>
        <p:spPr>
          <a:xfrm>
            <a:off x="461964" y="2462213"/>
            <a:ext cx="7726362" cy="4353134"/>
          </a:xfrm>
          <a:prstGeom prst="rect">
            <a:avLst/>
          </a:prstGeom>
        </p:spPr>
        <p:txBody>
          <a:bodyPr lIns="104789" tIns="52397" rIns="104789" bIns="52397">
            <a:spAutoFit/>
          </a:bodyPr>
          <a:lstStyle/>
          <a:p>
            <a:pPr marL="393021" indent="-393021">
              <a:buFont typeface="Wingdings" charset="0"/>
              <a:buChar char="à"/>
              <a:defRPr/>
            </a:pPr>
            <a:r>
              <a:rPr lang="en-US" sz="2900" b="1" dirty="0"/>
              <a:t>Upgrade germplasm data pathways to use web services</a:t>
            </a:r>
          </a:p>
          <a:p>
            <a:pPr>
              <a:defRPr/>
            </a:pPr>
            <a:r>
              <a:rPr lang="en-US" dirty="0"/>
              <a:t>The objective (1) was to enable sharing of germplasm information using the standard web-service based biodiversity data publishing toolkits maintained by the Global Biodiversity Information Facility (GBIF) and the Biodiversity Information Standards (TDWG).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	</a:t>
            </a:r>
          </a:p>
          <a:p>
            <a:pPr marL="393021" indent="-393021">
              <a:buFont typeface="Wingdings" charset="0"/>
              <a:buChar char="à"/>
              <a:defRPr/>
            </a:pPr>
            <a:r>
              <a:rPr lang="en-US" sz="2900" b="1" dirty="0">
                <a:solidFill>
                  <a:srgbClr val="FFFF00"/>
                </a:solidFill>
                <a:sym typeface="Wingdings"/>
              </a:rPr>
              <a:t>Upgrade data types to include trait data</a:t>
            </a:r>
            <a:endParaRPr lang="en-US" sz="29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The objective (2) was to expand on the germplasm data types published to germplasm data portal from basic passport data to include in particular crop trait information.</a:t>
            </a:r>
          </a:p>
        </p:txBody>
      </p:sp>
      <p:pic>
        <p:nvPicPr>
          <p:cNvPr id="16387" name="Picture 6" descr="Screen Shot 2013-12-09 at 09.55.4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3901" y="2"/>
            <a:ext cx="2344738" cy="756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440664" y="6949778"/>
            <a:ext cx="1705265" cy="307766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r>
              <a:rPr lang="en-US" sz="1400" dirty="0">
                <a:latin typeface="Calibri" charset="0"/>
              </a:rPr>
              <a:t>CC-BY, Dag Endresen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48499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5-08 at 23.03.36 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1" y="1147099"/>
            <a:ext cx="10572704" cy="6349059"/>
          </a:xfrm>
          <a:prstGeom prst="rect">
            <a:avLst/>
          </a:prstGeom>
        </p:spPr>
      </p:pic>
      <p:pic>
        <p:nvPicPr>
          <p:cNvPr id="4" name="Picture 3" descr="Screen Shot 2017-05-12 at 13.32.31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1" y="55353"/>
            <a:ext cx="10572704" cy="1091746"/>
          </a:xfrm>
          <a:prstGeom prst="rect">
            <a:avLst/>
          </a:prstGeom>
        </p:spPr>
      </p:pic>
      <p:pic>
        <p:nvPicPr>
          <p:cNvPr id="3" name="Picture 2" descr="Screen Shot 2017-05-08 at 23.04.19 .png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49" y="122045"/>
            <a:ext cx="5002169" cy="1732952"/>
          </a:xfrm>
          <a:prstGeom prst="rect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937604" y="256528"/>
            <a:ext cx="3943923" cy="1074803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dwc:MeasurementOrFact</a:t>
            </a:r>
          </a:p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g:MeasurementScore (2013)</a:t>
            </a:r>
          </a:p>
          <a:p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iode:eMeasurementOrFact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(2016)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5" descr="Screen Shot 2017-05-12 at 13.52.25 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598" y="3510527"/>
            <a:ext cx="2785267" cy="384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87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5-08 at 23.00.58 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pic>
        <p:nvPicPr>
          <p:cNvPr id="3" name="Picture 2" descr="IODE.jpg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2" b="100000" l="0" r="100000">
                        <a14:foregroundMark x1="83475" y1="72691" x2="83475" y2="72691"/>
                        <a14:foregroundMark x1="36158" y1="15261" x2="36158" y2="15261"/>
                        <a14:foregroundMark x1="17655" y1="25301" x2="17655" y2="25301"/>
                        <a14:foregroundMark x1="26130" y1="52610" x2="26130" y2="52610"/>
                        <a14:foregroundMark x1="20904" y1="75502" x2="20904" y2="75502"/>
                        <a14:foregroundMark x1="33475" y1="67068" x2="33475" y2="67068"/>
                        <a14:foregroundMark x1="29944" y1="76305" x2="29944" y2="76305"/>
                        <a14:foregroundMark x1="30226" y1="46988" x2="30226" y2="46988"/>
                        <a14:foregroundMark x1="25565" y1="80321" x2="25565" y2="80321"/>
                        <a14:foregroundMark x1="31215" y1="85542" x2="31215" y2="85542"/>
                        <a14:foregroundMark x1="35028" y1="80321" x2="35028" y2="80321"/>
                        <a14:foregroundMark x1="38559" y1="69478" x2="38559" y2="69478"/>
                        <a14:foregroundMark x1="27260" y1="57831" x2="27260" y2="57831"/>
                        <a14:foregroundMark x1="30508" y1="30924" x2="30508" y2="30924"/>
                        <a14:foregroundMark x1="30508" y1="38554" x2="30508" y2="38554"/>
                        <a14:foregroundMark x1="17655" y1="71888" x2="17655" y2="71888"/>
                        <a14:foregroundMark x1="4379" y1="73494" x2="4379" y2="73494"/>
                        <a14:foregroundMark x1="20198" y1="81928" x2="20198" y2="81928"/>
                        <a14:foregroundMark x1="27966" y1="91968" x2="27966" y2="91968"/>
                        <a14:foregroundMark x1="38277" y1="87952" x2="38277" y2="87952"/>
                        <a14:foregroundMark x1="43503" y1="71084" x2="43503" y2="71084"/>
                        <a14:foregroundMark x1="30508" y1="61044" x2="30508" y2="61044"/>
                        <a14:foregroundMark x1="42090" y1="59438" x2="42090" y2="59438"/>
                        <a14:foregroundMark x1="40537" y1="39357" x2="40537" y2="39357"/>
                        <a14:foregroundMark x1="33192" y1="42570" x2="33192" y2="42570"/>
                        <a14:foregroundMark x1="25565" y1="67068" x2="25565" y2="67068"/>
                        <a14:foregroundMark x1="35593" y1="53414" x2="35593" y2="53414"/>
                        <a14:foregroundMark x1="35876" y1="60241" x2="35876" y2="60241"/>
                        <a14:foregroundMark x1="35876" y1="60241" x2="35876" y2="60241"/>
                        <a14:foregroundMark x1="35876" y1="69478" x2="35876" y2="69478"/>
                        <a14:foregroundMark x1="34322" y1="74297" x2="34322" y2="74297"/>
                        <a14:foregroundMark x1="43785" y1="54217" x2="43785" y2="54217"/>
                        <a14:foregroundMark x1="46186" y1="46988" x2="46186" y2="46988"/>
                        <a14:foregroundMark x1="40819" y1="81928" x2="40819" y2="81928"/>
                        <a14:foregroundMark x1="38559" y1="81124" x2="38559" y2="81124"/>
                        <a14:foregroundMark x1="35028" y1="87952" x2="35028" y2="87952"/>
                        <a14:backgroundMark x1="42655" y1="47791" x2="42655" y2="47791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68420">
            <a:off x="5317452" y="4426834"/>
            <a:ext cx="4684730" cy="1363816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6253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5-08 at 22.58.21 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6296"/>
            <a:ext cx="10688638" cy="723451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107265" y="5871977"/>
            <a:ext cx="4006252" cy="1074803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dwc:MeasurementOrFact</a:t>
            </a:r>
          </a:p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g:MeasurementScore (2013)</a:t>
            </a:r>
          </a:p>
          <a:p>
            <a:r>
              <a:rPr lang="en-US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iode:eMeasurementOrFact</a:t>
            </a:r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(2016)</a:t>
            </a:r>
            <a:endParaRPr lang="en-US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 descr="IODE.jpg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02" b="100000" l="0" r="100000">
                        <a14:foregroundMark x1="83475" y1="72691" x2="83475" y2="72691"/>
                        <a14:foregroundMark x1="36158" y1="15261" x2="36158" y2="15261"/>
                        <a14:foregroundMark x1="17655" y1="25301" x2="17655" y2="25301"/>
                        <a14:foregroundMark x1="26130" y1="52610" x2="26130" y2="52610"/>
                        <a14:foregroundMark x1="20904" y1="75502" x2="20904" y2="75502"/>
                        <a14:foregroundMark x1="33475" y1="67068" x2="33475" y2="67068"/>
                        <a14:foregroundMark x1="29944" y1="76305" x2="29944" y2="76305"/>
                        <a14:foregroundMark x1="30226" y1="46988" x2="30226" y2="46988"/>
                        <a14:foregroundMark x1="25565" y1="80321" x2="25565" y2="80321"/>
                        <a14:foregroundMark x1="31215" y1="85542" x2="31215" y2="85542"/>
                        <a14:foregroundMark x1="35028" y1="80321" x2="35028" y2="80321"/>
                        <a14:foregroundMark x1="38559" y1="69478" x2="38559" y2="69478"/>
                        <a14:foregroundMark x1="27260" y1="57831" x2="27260" y2="57831"/>
                        <a14:foregroundMark x1="30508" y1="30924" x2="30508" y2="30924"/>
                        <a14:foregroundMark x1="30508" y1="38554" x2="30508" y2="38554"/>
                        <a14:foregroundMark x1="17655" y1="71888" x2="17655" y2="71888"/>
                        <a14:foregroundMark x1="4379" y1="73494" x2="4379" y2="73494"/>
                        <a14:foregroundMark x1="20198" y1="81928" x2="20198" y2="81928"/>
                        <a14:foregroundMark x1="27966" y1="91968" x2="27966" y2="91968"/>
                        <a14:foregroundMark x1="38277" y1="87952" x2="38277" y2="87952"/>
                        <a14:foregroundMark x1="43503" y1="71084" x2="43503" y2="71084"/>
                        <a14:foregroundMark x1="30508" y1="61044" x2="30508" y2="61044"/>
                        <a14:foregroundMark x1="42090" y1="59438" x2="42090" y2="59438"/>
                        <a14:foregroundMark x1="40537" y1="39357" x2="40537" y2="39357"/>
                        <a14:foregroundMark x1="33192" y1="42570" x2="33192" y2="42570"/>
                        <a14:foregroundMark x1="25565" y1="67068" x2="25565" y2="67068"/>
                        <a14:foregroundMark x1="35593" y1="53414" x2="35593" y2="53414"/>
                        <a14:foregroundMark x1="35876" y1="60241" x2="35876" y2="60241"/>
                        <a14:foregroundMark x1="35876" y1="60241" x2="35876" y2="60241"/>
                        <a14:foregroundMark x1="35876" y1="69478" x2="35876" y2="69478"/>
                        <a14:foregroundMark x1="34322" y1="74297" x2="34322" y2="74297"/>
                        <a14:foregroundMark x1="43785" y1="54217" x2="43785" y2="54217"/>
                        <a14:foregroundMark x1="46186" y1="46988" x2="46186" y2="46988"/>
                        <a14:foregroundMark x1="40819" y1="81928" x2="40819" y2="81928"/>
                        <a14:foregroundMark x1="38559" y1="81124" x2="38559" y2="81124"/>
                        <a14:foregroundMark x1="35028" y1="87952" x2="35028" y2="87952"/>
                        <a14:backgroundMark x1="42655" y1="47791" x2="42655" y2="47791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5351" y="4155805"/>
            <a:ext cx="2962200" cy="8623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198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586" y="1849207"/>
            <a:ext cx="6911858" cy="3219034"/>
          </a:xfrm>
        </p:spPr>
        <p:txBody>
          <a:bodyPr>
            <a:normAutofit/>
          </a:bodyPr>
          <a:lstStyle/>
          <a:p>
            <a:r>
              <a:rPr lang="en-US" sz="4100" dirty="0"/>
              <a:t>Expanding OBIS beyond species occurrence data, with an extension for </a:t>
            </a:r>
            <a:r>
              <a:rPr lang="en-US" sz="4100" i="1" dirty="0"/>
              <a:t>dwc:MeasurementOrFact</a:t>
            </a:r>
            <a:endParaRPr lang="en-US" sz="4100" i="1" dirty="0"/>
          </a:p>
        </p:txBody>
      </p:sp>
      <p:pic>
        <p:nvPicPr>
          <p:cNvPr id="9" name="Picture 8" descr="Timmers_Napolean.JPG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28" b="100000" l="0" r="9727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9" y="3053229"/>
            <a:ext cx="6296975" cy="4519767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169" y="157688"/>
            <a:ext cx="2833638" cy="1776156"/>
            <a:chOff x="4537054" y="134313"/>
            <a:chExt cx="3232191" cy="2147493"/>
          </a:xfrm>
        </p:grpSpPr>
        <p:pic>
          <p:nvPicPr>
            <p:cNvPr id="13" name="Picture 12" descr="COI_Eng.eps"/>
            <p:cNvPicPr>
              <a:picLocks noChangeAspect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37054" y="206232"/>
              <a:ext cx="3232191" cy="2075574"/>
            </a:xfrm>
            <a:prstGeom prst="rect">
              <a:avLst/>
            </a:prstGeom>
          </p:spPr>
        </p:pic>
        <p:pic>
          <p:nvPicPr>
            <p:cNvPr id="14" name="Picture 13" descr="COI_Eng.eps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2502" r="3675" b="46978"/>
            <a:stretch/>
          </p:blipFill>
          <p:spPr>
            <a:xfrm>
              <a:off x="6506620" y="134313"/>
              <a:ext cx="1195500" cy="1203468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4151147" y="7198896"/>
            <a:ext cx="1749494" cy="228417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800" dirty="0"/>
              <a:t>Photo credits Molly </a:t>
            </a:r>
            <a:r>
              <a:rPr lang="en-US" sz="800" dirty="0" err="1"/>
              <a:t>Timmers</a:t>
            </a:r>
            <a:r>
              <a:rPr lang="en-US" sz="800" dirty="0"/>
              <a:t> - NOAA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46577" y="7101964"/>
            <a:ext cx="2199117" cy="336139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1500"/>
              <a:t>w.appeltans@unesco.org</a:t>
            </a:r>
            <a:endParaRPr lang="en-US" sz="15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0535" y="6357347"/>
            <a:ext cx="921701" cy="75809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165802" y="157103"/>
            <a:ext cx="3503498" cy="1748464"/>
            <a:chOff x="3292605" y="257757"/>
            <a:chExt cx="2997200" cy="1585509"/>
          </a:xfrm>
        </p:grpSpPr>
        <p:pic>
          <p:nvPicPr>
            <p:cNvPr id="19" name="Picture 18" descr="IODE.jpg"/>
            <p:cNvPicPr>
              <a:picLocks noChangeAspect="1"/>
            </p:cNvPicPr>
            <p:nvPr/>
          </p:nvPicPr>
          <p:blipFill>
            <a:blip r:embed="rId7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02" b="100000" l="0" r="100000">
                          <a14:foregroundMark x1="83475" y1="72691" x2="83475" y2="72691"/>
                          <a14:foregroundMark x1="36158" y1="15261" x2="36158" y2="15261"/>
                          <a14:foregroundMark x1="17655" y1="25301" x2="17655" y2="25301"/>
                          <a14:foregroundMark x1="26130" y1="52610" x2="26130" y2="52610"/>
                          <a14:foregroundMark x1="20904" y1="75502" x2="20904" y2="75502"/>
                          <a14:foregroundMark x1="33475" y1="67068" x2="33475" y2="67068"/>
                          <a14:foregroundMark x1="29944" y1="76305" x2="29944" y2="76305"/>
                          <a14:foregroundMark x1="30226" y1="46988" x2="30226" y2="46988"/>
                          <a14:foregroundMark x1="25565" y1="80321" x2="25565" y2="80321"/>
                          <a14:foregroundMark x1="31215" y1="85542" x2="31215" y2="85542"/>
                          <a14:foregroundMark x1="35028" y1="80321" x2="35028" y2="80321"/>
                          <a14:foregroundMark x1="38559" y1="69478" x2="38559" y2="69478"/>
                          <a14:foregroundMark x1="27260" y1="57831" x2="27260" y2="57831"/>
                          <a14:foregroundMark x1="30508" y1="30924" x2="30508" y2="30924"/>
                          <a14:foregroundMark x1="30508" y1="38554" x2="30508" y2="38554"/>
                          <a14:foregroundMark x1="17655" y1="71888" x2="17655" y2="71888"/>
                          <a14:foregroundMark x1="4379" y1="73494" x2="4379" y2="73494"/>
                          <a14:foregroundMark x1="20198" y1="81928" x2="20198" y2="81928"/>
                          <a14:foregroundMark x1="27966" y1="91968" x2="27966" y2="91968"/>
                          <a14:foregroundMark x1="38277" y1="87952" x2="38277" y2="87952"/>
                          <a14:foregroundMark x1="43503" y1="71084" x2="43503" y2="71084"/>
                          <a14:foregroundMark x1="30508" y1="61044" x2="30508" y2="61044"/>
                          <a14:foregroundMark x1="42090" y1="59438" x2="42090" y2="59438"/>
                          <a14:foregroundMark x1="40537" y1="39357" x2="40537" y2="39357"/>
                          <a14:foregroundMark x1="33192" y1="42570" x2="33192" y2="42570"/>
                          <a14:foregroundMark x1="25565" y1="67068" x2="25565" y2="67068"/>
                          <a14:foregroundMark x1="35593" y1="53414" x2="35593" y2="53414"/>
                          <a14:foregroundMark x1="35876" y1="60241" x2="35876" y2="60241"/>
                          <a14:foregroundMark x1="35876" y1="60241" x2="35876" y2="60241"/>
                          <a14:foregroundMark x1="35876" y1="69478" x2="35876" y2="69478"/>
                          <a14:foregroundMark x1="34322" y1="74297" x2="34322" y2="74297"/>
                          <a14:foregroundMark x1="43785" y1="54217" x2="43785" y2="54217"/>
                          <a14:foregroundMark x1="46186" y1="46988" x2="46186" y2="46988"/>
                          <a14:foregroundMark x1="40819" y1="81928" x2="40819" y2="81928"/>
                          <a14:foregroundMark x1="38559" y1="81124" x2="38559" y2="81124"/>
                          <a14:foregroundMark x1="35028" y1="87952" x2="35028" y2="87952"/>
                          <a14:backgroundMark x1="42655" y1="47791" x2="42655" y2="47791"/>
                        </a14:backgroundRemoval>
                      </a14:imgEffect>
                      <a14:imgEffect>
                        <a14:colorTemperature colorTemp="112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2605" y="257757"/>
              <a:ext cx="2977511" cy="1047176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3292605" y="1312991"/>
              <a:ext cx="2997200" cy="530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sz="1600" dirty="0">
                  <a:latin typeface="Avenir Light"/>
                  <a:cs typeface="Avenir Light"/>
                </a:rPr>
                <a:t>International Oceanographic</a:t>
              </a:r>
            </a:p>
            <a:p>
              <a:pPr algn="dist"/>
              <a:r>
                <a:rPr lang="en-US" sz="1600" dirty="0">
                  <a:latin typeface="Avenir Light"/>
                  <a:cs typeface="Avenir Light"/>
                </a:rPr>
                <a:t>Data and Information Exchange</a:t>
              </a:r>
              <a:endParaRPr lang="en-US" sz="1600" dirty="0">
                <a:latin typeface="Avenir Light"/>
                <a:cs typeface="Avenir Light"/>
              </a:endParaRPr>
            </a:p>
          </p:txBody>
        </p:sp>
      </p:grpSp>
      <p:sp>
        <p:nvSpPr>
          <p:cNvPr id="3" name="TextBox 2">
            <a:hlinkClick r:id="rId9"/>
          </p:cNvPr>
          <p:cNvSpPr txBox="1"/>
          <p:nvPr/>
        </p:nvSpPr>
        <p:spPr>
          <a:xfrm>
            <a:off x="7408528" y="306739"/>
            <a:ext cx="3031266" cy="139796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The following slides are borrowed from the: 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OBIS-ENV-DATA project consortium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04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5644" y="302865"/>
            <a:ext cx="8688562" cy="1260475"/>
          </a:xfrm>
        </p:spPr>
        <p:txBody>
          <a:bodyPr>
            <a:normAutofit fontScale="90000"/>
          </a:bodyPr>
          <a:lstStyle/>
          <a:p>
            <a:pPr algn="l"/>
            <a:r>
              <a:rPr lang="en-US" sz="3500" dirty="0"/>
              <a:t>Integrated Publishing Toolkit</a:t>
            </a:r>
            <a:br>
              <a:rPr lang="en-US" sz="3500" dirty="0"/>
            </a:br>
            <a:r>
              <a:rPr lang="en-US" dirty="0" smtClean="0"/>
              <a:t> Star Schema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77112" y="1776443"/>
            <a:ext cx="2295245" cy="658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Occurrence core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180287" y="3041787"/>
            <a:ext cx="2295245" cy="6581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MoF</a:t>
            </a:r>
            <a:r>
              <a:rPr lang="en-US" dirty="0" smtClean="0"/>
              <a:t> Extension</a:t>
            </a:r>
            <a:endParaRPr lang="en-US" dirty="0"/>
          </a:p>
        </p:txBody>
      </p:sp>
      <p:cxnSp>
        <p:nvCxnSpPr>
          <p:cNvPr id="9" name="Elbow Connector 8"/>
          <p:cNvCxnSpPr/>
          <p:nvPr/>
        </p:nvCxnSpPr>
        <p:spPr>
          <a:xfrm>
            <a:off x="2664023" y="2439412"/>
            <a:ext cx="2488665" cy="1056829"/>
          </a:xfrm>
          <a:prstGeom prst="bentConnector3">
            <a:avLst>
              <a:gd name="adj1" fmla="val 789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11549" y="2439412"/>
            <a:ext cx="247525" cy="35152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600" b="1" dirty="0"/>
              <a:t>1</a:t>
            </a:r>
            <a:endParaRPr 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41764" y="3088950"/>
                <a:ext cx="210611" cy="428472"/>
              </a:xfrm>
              <a:prstGeom prst="rect">
                <a:avLst/>
              </a:prstGeom>
            </p:spPr>
            <p:txBody>
              <a:bodyPr wrap="none" lIns="104287" tIns="52144" rIns="104287" bIns="52144">
                <a:spAutoFit/>
              </a:bodyPr>
              <a:lstStyle/>
              <a:p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423" y="2801063"/>
                <a:ext cx="381009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>
          <a:xfrm>
            <a:off x="1877112" y="4854216"/>
            <a:ext cx="2295245" cy="6581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core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240013" y="5816972"/>
            <a:ext cx="2295245" cy="6581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Occurrence Extension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5241214" y="6573256"/>
            <a:ext cx="2295245" cy="6581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MoF</a:t>
            </a:r>
            <a:r>
              <a:rPr lang="en-US" dirty="0" smtClean="0"/>
              <a:t> Extension</a:t>
            </a:r>
            <a:endParaRPr lang="en-US" dirty="0"/>
          </a:p>
        </p:txBody>
      </p:sp>
      <p:cxnSp>
        <p:nvCxnSpPr>
          <p:cNvPr id="16" name="Elbow Connector 15"/>
          <p:cNvCxnSpPr/>
          <p:nvPr/>
        </p:nvCxnSpPr>
        <p:spPr>
          <a:xfrm>
            <a:off x="2325282" y="5512315"/>
            <a:ext cx="2915935" cy="1499224"/>
          </a:xfrm>
          <a:prstGeom prst="bentConnector3">
            <a:avLst>
              <a:gd name="adj1" fmla="val 8571"/>
            </a:avLst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64023" y="5523191"/>
            <a:ext cx="247525" cy="35152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600" b="1" dirty="0"/>
              <a:t>1</a:t>
            </a:r>
            <a:endParaRPr 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734918" y="6604245"/>
                <a:ext cx="210611" cy="428472"/>
              </a:xfrm>
              <a:prstGeom prst="rect">
                <a:avLst/>
              </a:prstGeom>
            </p:spPr>
            <p:txBody>
              <a:bodyPr wrap="none" lIns="104287" tIns="52144" rIns="104287" bIns="52144">
                <a:spAutoFit/>
              </a:bodyPr>
              <a:lstStyle/>
              <a:p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0664" y="5988736"/>
                <a:ext cx="381009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Elbow Connector 18"/>
          <p:cNvCxnSpPr/>
          <p:nvPr/>
        </p:nvCxnSpPr>
        <p:spPr>
          <a:xfrm>
            <a:off x="3333635" y="5523192"/>
            <a:ext cx="1906379" cy="815077"/>
          </a:xfrm>
          <a:prstGeom prst="bentConnector3">
            <a:avLst>
              <a:gd name="adj1" fmla="val 4955"/>
            </a:avLst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506647" y="5523191"/>
            <a:ext cx="247525" cy="351528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600" b="1" dirty="0"/>
              <a:t>1</a:t>
            </a:r>
            <a:endParaRPr lang="en-US" sz="1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707318" y="5873563"/>
                <a:ext cx="210611" cy="428472"/>
              </a:xfrm>
              <a:prstGeom prst="rect">
                <a:avLst/>
              </a:prstGeom>
            </p:spPr>
            <p:txBody>
              <a:bodyPr wrap="none" lIns="104287" tIns="52144" rIns="104287" bIns="52144">
                <a:spAutoFit/>
              </a:bodyPr>
              <a:lstStyle/>
              <a:p>
                <a:endParaRPr 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7053" y="5326153"/>
                <a:ext cx="381009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946058" y="4270624"/>
            <a:ext cx="8034217" cy="0"/>
          </a:xfrm>
          <a:prstGeom prst="line">
            <a:avLst/>
          </a:prstGeom>
          <a:ln w="76200" cmpd="sng">
            <a:solidFill>
              <a:srgbClr val="CCFFC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009906" y="1871776"/>
            <a:ext cx="4215801" cy="520805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z="2700" dirty="0" err="1">
                <a:solidFill>
                  <a:srgbClr val="FFFF00"/>
                </a:solidFill>
              </a:rPr>
              <a:t>MoF</a:t>
            </a:r>
            <a:r>
              <a:rPr lang="en-US" sz="2700" dirty="0">
                <a:solidFill>
                  <a:srgbClr val="FFFF00"/>
                </a:solidFill>
              </a:rPr>
              <a:t> = Measurement or Fact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37560" y="5774858"/>
            <a:ext cx="479915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707318" y="6540577"/>
            <a:ext cx="479915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657778" y="3007265"/>
            <a:ext cx="479915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51566" y="2471756"/>
            <a:ext cx="2908594" cy="1521079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2300" dirty="0" err="1"/>
              <a:t>MoF</a:t>
            </a:r>
            <a:r>
              <a:rPr lang="en-US" sz="2300" dirty="0"/>
              <a:t> addresses methods, abiotic </a:t>
            </a:r>
            <a:r>
              <a:rPr lang="en-US" sz="2300" dirty="0"/>
              <a:t>and </a:t>
            </a:r>
            <a:r>
              <a:rPr lang="en-US" sz="2300" dirty="0"/>
              <a:t>biological measurements</a:t>
            </a:r>
            <a:endParaRPr lang="en-US" sz="23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78034" y="4854217"/>
            <a:ext cx="4388249" cy="520805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2700" dirty="0"/>
              <a:t>Sample event </a:t>
            </a:r>
            <a:r>
              <a:rPr lang="en-US" sz="2700" dirty="0"/>
              <a:t>is the </a:t>
            </a:r>
            <a:r>
              <a:rPr lang="en-US" sz="2700" dirty="0" err="1"/>
              <a:t>DwC</a:t>
            </a:r>
            <a:r>
              <a:rPr lang="en-US" sz="2700" dirty="0"/>
              <a:t> core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alphaModFix/>
            <a:duotone>
              <a:prstClr val="black"/>
              <a:srgbClr val="408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6471" y="170185"/>
            <a:ext cx="1039173" cy="980369"/>
          </a:xfrm>
          <a:prstGeom prst="rect">
            <a:avLst/>
          </a:prstGeom>
        </p:spPr>
      </p:pic>
      <p:pic>
        <p:nvPicPr>
          <p:cNvPr id="27" name="Picture 26" descr="OBIS_logo_BLACK.eps"/>
          <p:cNvPicPr>
            <a:picLocks noChangeAspect="1"/>
          </p:cNvPicPr>
          <p:nvPr/>
        </p:nvPicPr>
        <p:blipFill>
          <a:blip r:embed="rId7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978648" y="6518597"/>
            <a:ext cx="2408684" cy="751637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dirty="0" smtClean="0"/>
              <a:t>Here: </a:t>
            </a:r>
            <a:r>
              <a:rPr lang="en-US" dirty="0" err="1" smtClean="0"/>
              <a:t>MoF</a:t>
            </a:r>
            <a:r>
              <a:rPr lang="en-US" dirty="0" smtClean="0"/>
              <a:t> describes </a:t>
            </a:r>
            <a:r>
              <a:rPr lang="en-US" dirty="0"/>
              <a:t>the Event</a:t>
            </a:r>
          </a:p>
        </p:txBody>
      </p:sp>
      <p:sp>
        <p:nvSpPr>
          <p:cNvPr id="28" name="TextBox 27">
            <a:hlinkClick r:id="rId8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938981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/>
      <p:bldP spid="12" grpId="0"/>
      <p:bldP spid="13" grpId="0" animBg="1"/>
      <p:bldP spid="14" grpId="0" animBg="1"/>
      <p:bldP spid="15" grpId="0" animBg="1"/>
      <p:bldP spid="17" grpId="0"/>
      <p:bldP spid="18" grpId="0"/>
      <p:bldP spid="20" grpId="0"/>
      <p:bldP spid="21" grpId="0"/>
      <p:bldP spid="3" grpId="0"/>
      <p:bldP spid="5" grpId="0"/>
      <p:bldP spid="25" grpId="0"/>
      <p:bldP spid="26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3711" y="0"/>
            <a:ext cx="9619774" cy="1260475"/>
          </a:xfrm>
        </p:spPr>
        <p:txBody>
          <a:bodyPr/>
          <a:lstStyle/>
          <a:p>
            <a:r>
              <a:rPr lang="en-US" dirty="0" smtClean="0"/>
              <a:t>What we needed</a:t>
            </a:r>
            <a:endParaRPr lang="en-US" dirty="0"/>
          </a:p>
        </p:txBody>
      </p:sp>
      <p:sp>
        <p:nvSpPr>
          <p:cNvPr id="16" name="Lightning Bolt 15"/>
          <p:cNvSpPr/>
          <p:nvPr/>
        </p:nvSpPr>
        <p:spPr>
          <a:xfrm rot="4279679">
            <a:off x="5351961" y="3830822"/>
            <a:ext cx="1003893" cy="1794861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17" name="Rounded Rectangle 16"/>
          <p:cNvSpPr/>
          <p:nvPr/>
        </p:nvSpPr>
        <p:spPr>
          <a:xfrm>
            <a:off x="2417212" y="2963589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975971" y="3845921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75971" y="4550389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93825" y="2137277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579267" y="5236647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chemeClr val="tx1"/>
                </a:solidFill>
              </a:rPr>
              <a:t>measurement 2</a:t>
            </a:r>
          </a:p>
        </p:txBody>
      </p:sp>
      <p:cxnSp>
        <p:nvCxnSpPr>
          <p:cNvPr id="22" name="Elbow Connector 5"/>
          <p:cNvCxnSpPr/>
          <p:nvPr/>
        </p:nvCxnSpPr>
        <p:spPr>
          <a:xfrm rot="16200000" flipH="1">
            <a:off x="3192384" y="3342440"/>
            <a:ext cx="602227" cy="964946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5"/>
          <p:cNvCxnSpPr/>
          <p:nvPr/>
        </p:nvCxnSpPr>
        <p:spPr>
          <a:xfrm rot="16200000" flipH="1">
            <a:off x="2821244" y="3713580"/>
            <a:ext cx="1344507" cy="964946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5"/>
          <p:cNvCxnSpPr>
            <a:stCxn id="17" idx="0"/>
            <a:endCxn id="20" idx="1"/>
          </p:cNvCxnSpPr>
          <p:nvPr/>
        </p:nvCxnSpPr>
        <p:spPr>
          <a:xfrm rot="5400000" flipH="1" flipV="1">
            <a:off x="3979322" y="1449085"/>
            <a:ext cx="546206" cy="2482801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5"/>
          <p:cNvCxnSpPr/>
          <p:nvPr/>
        </p:nvCxnSpPr>
        <p:spPr>
          <a:xfrm rot="16200000" flipH="1">
            <a:off x="4871449" y="4808935"/>
            <a:ext cx="406153" cy="1009482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629205" y="3413268"/>
            <a:ext cx="2205275" cy="751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Not compatible with star schema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7" name="Picture 26" descr="OBIS_logo_BLACK.eps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517245" y="1538981"/>
            <a:ext cx="1744722" cy="5208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rgbClr val="FFFF00"/>
                </a:solidFill>
              </a:rPr>
              <a:t>Event Core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78631" y="1708685"/>
            <a:ext cx="2883718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MeasurementOrFacts</a:t>
            </a:r>
            <a:r>
              <a:rPr lang="en-US" sz="1600" dirty="0"/>
              <a:t> Extension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04939" y="1708685"/>
            <a:ext cx="2027014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Occurrence Extension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7520452" y="4447597"/>
            <a:ext cx="2628055" cy="751637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dirty="0"/>
              <a:t>Star schema </a:t>
            </a:r>
            <a:r>
              <a:rPr lang="en-US" dirty="0" smtClean="0"/>
              <a:t>is limited to only </a:t>
            </a:r>
            <a:r>
              <a:rPr lang="en-US" dirty="0"/>
              <a:t>ONE layer</a:t>
            </a:r>
          </a:p>
        </p:txBody>
      </p:sp>
      <p:sp>
        <p:nvSpPr>
          <p:cNvPr id="30" name="TextBox 29">
            <a:hlinkClick r:id="rId4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890016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4383" y="134341"/>
            <a:ext cx="4547906" cy="1113420"/>
          </a:xfrm>
        </p:spPr>
        <p:txBody>
          <a:bodyPr/>
          <a:lstStyle/>
          <a:p>
            <a:r>
              <a:rPr lang="en-US" dirty="0" smtClean="0"/>
              <a:t>Option 1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4924352" y="2352887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01050" y="2352887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924352" y="3809436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01050" y="3809436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353623" y="3025140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38778" y="5083916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338778" y="4425668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65581" y="1836309"/>
            <a:ext cx="1781804" cy="3823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FF00"/>
                </a:solidFill>
              </a:rPr>
              <a:t>Occurrence Core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3933" y="1876707"/>
            <a:ext cx="2382511" cy="30536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/>
              <a:t>MeasurementOrFacts Extension</a:t>
            </a:r>
          </a:p>
        </p:txBody>
      </p:sp>
      <p:cxnSp>
        <p:nvCxnSpPr>
          <p:cNvPr id="38" name="Elbow Connector 5"/>
          <p:cNvCxnSpPr>
            <a:stCxn id="30" idx="2"/>
            <a:endCxn id="33" idx="1"/>
          </p:cNvCxnSpPr>
          <p:nvPr/>
        </p:nvCxnSpPr>
        <p:spPr>
          <a:xfrm rot="16200000" flipH="1">
            <a:off x="7378169" y="2329792"/>
            <a:ext cx="392148" cy="1558760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5"/>
          <p:cNvCxnSpPr>
            <a:stCxn id="32" idx="2"/>
            <a:endCxn id="35" idx="1"/>
          </p:cNvCxnSpPr>
          <p:nvPr/>
        </p:nvCxnSpPr>
        <p:spPr>
          <a:xfrm rot="16200000" flipH="1">
            <a:off x="7398757" y="3765753"/>
            <a:ext cx="336127" cy="1543914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5"/>
          <p:cNvCxnSpPr>
            <a:stCxn id="32" idx="2"/>
            <a:endCxn id="34" idx="1"/>
          </p:cNvCxnSpPr>
          <p:nvPr/>
        </p:nvCxnSpPr>
        <p:spPr>
          <a:xfrm rot="16200000" flipH="1">
            <a:off x="7069633" y="4094877"/>
            <a:ext cx="994375" cy="1543914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99465" y="3090963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658225" y="3973295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658225" y="4677763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658224" y="2264651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3261520" y="5364021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2</a:t>
            </a:r>
          </a:p>
        </p:txBody>
      </p:sp>
      <p:cxnSp>
        <p:nvCxnSpPr>
          <p:cNvPr id="46" name="Elbow Connector 5"/>
          <p:cNvCxnSpPr>
            <a:stCxn id="41" idx="2"/>
            <a:endCxn id="42" idx="1"/>
          </p:cNvCxnSpPr>
          <p:nvPr/>
        </p:nvCxnSpPr>
        <p:spPr>
          <a:xfrm rot="16200000" flipH="1">
            <a:off x="874638" y="3469814"/>
            <a:ext cx="602227" cy="964946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5"/>
          <p:cNvCxnSpPr>
            <a:stCxn id="41" idx="2"/>
          </p:cNvCxnSpPr>
          <p:nvPr/>
        </p:nvCxnSpPr>
        <p:spPr>
          <a:xfrm rot="16200000" flipH="1">
            <a:off x="503498" y="3840954"/>
            <a:ext cx="1344507" cy="964946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lbow Connector 5"/>
          <p:cNvCxnSpPr>
            <a:stCxn id="41" idx="0"/>
            <a:endCxn id="44" idx="1"/>
          </p:cNvCxnSpPr>
          <p:nvPr/>
        </p:nvCxnSpPr>
        <p:spPr>
          <a:xfrm rot="5400000" flipH="1" flipV="1">
            <a:off x="902648" y="2335387"/>
            <a:ext cx="546206" cy="964946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5"/>
          <p:cNvCxnSpPr>
            <a:stCxn id="43" idx="2"/>
          </p:cNvCxnSpPr>
          <p:nvPr/>
        </p:nvCxnSpPr>
        <p:spPr>
          <a:xfrm rot="16200000" flipH="1">
            <a:off x="2553703" y="4936309"/>
            <a:ext cx="406153" cy="1009482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894661" y="2184823"/>
            <a:ext cx="2928687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8452590" y="2184824"/>
            <a:ext cx="2086170" cy="24836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ight Arrow 51"/>
          <p:cNvSpPr/>
          <p:nvPr/>
        </p:nvSpPr>
        <p:spPr>
          <a:xfrm>
            <a:off x="3179948" y="3298243"/>
            <a:ext cx="1499378" cy="476179"/>
          </a:xfrm>
          <a:prstGeom prst="rightArrow">
            <a:avLst/>
          </a:pr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300"/>
          </a:p>
        </p:txBody>
      </p:sp>
      <p:sp>
        <p:nvSpPr>
          <p:cNvPr id="27" name="Rectangle 26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28" name="TextBox 27"/>
          <p:cNvSpPr txBox="1"/>
          <p:nvPr/>
        </p:nvSpPr>
        <p:spPr>
          <a:xfrm>
            <a:off x="5239369" y="5857015"/>
            <a:ext cx="2640531" cy="10748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Event-</a:t>
            </a:r>
            <a:r>
              <a:rPr lang="en-US" dirty="0" err="1" smtClean="0">
                <a:solidFill>
                  <a:srgbClr val="FFFF00"/>
                </a:solidFill>
              </a:rPr>
              <a:t>MoF</a:t>
            </a:r>
            <a:r>
              <a:rPr lang="en-US" dirty="0" smtClean="0">
                <a:solidFill>
                  <a:srgbClr val="FFFF00"/>
                </a:solidFill>
              </a:rPr>
              <a:t> needs to be repeated for each occurrence record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3" name="Lightning Bolt 52"/>
          <p:cNvSpPr/>
          <p:nvPr/>
        </p:nvSpPr>
        <p:spPr>
          <a:xfrm rot="4279679">
            <a:off x="9223625" y="3270913"/>
            <a:ext cx="812756" cy="1647190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pic>
        <p:nvPicPr>
          <p:cNvPr id="54" name="Picture 53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41933"/>
            <a:ext cx="1185009" cy="641788"/>
          </a:xfrm>
          <a:prstGeom prst="rect">
            <a:avLst/>
          </a:prstGeom>
        </p:spPr>
      </p:pic>
      <p:sp>
        <p:nvSpPr>
          <p:cNvPr id="55" name="TextBox 54">
            <a:hlinkClick r:id="rId3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118146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5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666" y="134341"/>
            <a:ext cx="4547906" cy="1113420"/>
          </a:xfrm>
        </p:spPr>
        <p:txBody>
          <a:bodyPr/>
          <a:lstStyle/>
          <a:p>
            <a:r>
              <a:rPr lang="en-US" dirty="0" smtClean="0"/>
              <a:t>Option 2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1750669" y="3613361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81360" y="2428847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868188" y="5069910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20979" y="1834690"/>
            <a:ext cx="1233352" cy="3823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FF00"/>
                </a:solidFill>
              </a:rPr>
              <a:t>Event Core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751670" y="1834690"/>
            <a:ext cx="2382511" cy="30536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 dirty="0" err="1"/>
              <a:t>MeasurementOrFacts</a:t>
            </a:r>
            <a:r>
              <a:rPr lang="en-US" sz="1300" dirty="0"/>
              <a:t> Extension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1805807" y="2182821"/>
            <a:ext cx="113248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837913" y="2142806"/>
            <a:ext cx="2097562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680562" y="4341635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3680562" y="5069910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606336" y="1834690"/>
            <a:ext cx="1686438" cy="305361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/>
              <a:t>Occurrence Extension</a:t>
            </a:r>
          </a:p>
        </p:txBody>
      </p:sp>
      <p:cxnSp>
        <p:nvCxnSpPr>
          <p:cNvPr id="61" name="Straight Connector 60"/>
          <p:cNvCxnSpPr/>
          <p:nvPr/>
        </p:nvCxnSpPr>
        <p:spPr>
          <a:xfrm flipV="1">
            <a:off x="3691164" y="2126441"/>
            <a:ext cx="1554185" cy="1636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5"/>
          <p:cNvCxnSpPr>
            <a:stCxn id="27" idx="2"/>
            <a:endCxn id="58" idx="1"/>
          </p:cNvCxnSpPr>
          <p:nvPr/>
        </p:nvCxnSpPr>
        <p:spPr>
          <a:xfrm rot="16200000" flipH="1">
            <a:off x="2788438" y="3729616"/>
            <a:ext cx="448169" cy="1336080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5"/>
          <p:cNvCxnSpPr>
            <a:stCxn id="27" idx="2"/>
            <a:endCxn id="59" idx="1"/>
          </p:cNvCxnSpPr>
          <p:nvPr/>
        </p:nvCxnSpPr>
        <p:spPr>
          <a:xfrm rot="16200000" flipH="1">
            <a:off x="2424301" y="4093753"/>
            <a:ext cx="1176443" cy="1336080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5"/>
          <p:cNvCxnSpPr>
            <a:stCxn id="27" idx="0"/>
            <a:endCxn id="28" idx="1"/>
          </p:cNvCxnSpPr>
          <p:nvPr/>
        </p:nvCxnSpPr>
        <p:spPr>
          <a:xfrm rot="5400000" flipH="1" flipV="1">
            <a:off x="4110716" y="942719"/>
            <a:ext cx="904408" cy="4436878"/>
          </a:xfrm>
          <a:prstGeom prst="curvedConnector2">
            <a:avLst/>
          </a:prstGeom>
          <a:ln w="25400">
            <a:solidFill>
              <a:srgbClr val="F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Lightning Bolt 71"/>
          <p:cNvSpPr/>
          <p:nvPr/>
        </p:nvSpPr>
        <p:spPr>
          <a:xfrm rot="4279679">
            <a:off x="5836357" y="3263285"/>
            <a:ext cx="824895" cy="1143401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45411" y="4102593"/>
            <a:ext cx="3719071" cy="17211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Not possible when both abundance and biomass measurements are </a:t>
            </a:r>
            <a:r>
              <a:rPr lang="en-US" dirty="0">
                <a:solidFill>
                  <a:srgbClr val="FFFF00"/>
                </a:solidFill>
              </a:rPr>
              <a:t>made and </a:t>
            </a:r>
            <a:r>
              <a:rPr lang="en-US" dirty="0" smtClean="0">
                <a:solidFill>
                  <a:srgbClr val="FFFF00"/>
                </a:solidFill>
              </a:rPr>
              <a:t>can’t </a:t>
            </a:r>
            <a:r>
              <a:rPr lang="en-US" dirty="0">
                <a:solidFill>
                  <a:srgbClr val="FFFF00"/>
                </a:solidFill>
              </a:rPr>
              <a:t>record measurements or facts related to the </a:t>
            </a:r>
            <a:r>
              <a:rPr lang="en-US" dirty="0" smtClean="0">
                <a:solidFill>
                  <a:srgbClr val="FFFF00"/>
                </a:solidFill>
              </a:rPr>
              <a:t>occurrence.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pic>
        <p:nvPicPr>
          <p:cNvPr id="20" name="Picture 19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21" name="TextBox 20">
            <a:hlinkClick r:id="rId3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1291682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4225" y="134341"/>
            <a:ext cx="4547906" cy="1113420"/>
          </a:xfrm>
        </p:spPr>
        <p:txBody>
          <a:bodyPr/>
          <a:lstStyle/>
          <a:p>
            <a:r>
              <a:rPr lang="en-US" dirty="0" smtClean="0"/>
              <a:t>Option 3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481029" y="4643340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577096" y="4349229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1339" y="2150400"/>
            <a:ext cx="1233352" cy="3823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FF00"/>
                </a:solidFill>
              </a:rPr>
              <a:t>Event Core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62252" y="2150400"/>
            <a:ext cx="2883718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MeasurementOrFacts</a:t>
            </a:r>
            <a:r>
              <a:rPr lang="en-US" sz="1600" dirty="0"/>
              <a:t> Extension</a:t>
            </a:r>
          </a:p>
        </p:txBody>
      </p:sp>
      <p:cxnSp>
        <p:nvCxnSpPr>
          <p:cNvPr id="33" name="Straight Connector 32"/>
          <p:cNvCxnSpPr/>
          <p:nvPr/>
        </p:nvCxnSpPr>
        <p:spPr>
          <a:xfrm>
            <a:off x="451338" y="2458516"/>
            <a:ext cx="146968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591942" y="2458516"/>
            <a:ext cx="250886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5454214" y="2696606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454214" y="3424880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79988" y="2150400"/>
            <a:ext cx="1781804" cy="3823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FF00"/>
                </a:solidFill>
              </a:rPr>
              <a:t>Occurrence Core</a:t>
            </a:r>
          </a:p>
        </p:txBody>
      </p:sp>
      <p:cxnSp>
        <p:nvCxnSpPr>
          <p:cNvPr id="38" name="Straight Connector 37"/>
          <p:cNvCxnSpPr/>
          <p:nvPr/>
        </p:nvCxnSpPr>
        <p:spPr>
          <a:xfrm>
            <a:off x="5379987" y="2458516"/>
            <a:ext cx="191504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2217932" y="5707741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88242" y="2150400"/>
            <a:ext cx="2883718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MeasurementOrFacts Extension</a:t>
            </a:r>
          </a:p>
        </p:txBody>
      </p:sp>
      <p:cxnSp>
        <p:nvCxnSpPr>
          <p:cNvPr id="49" name="Straight Connector 48"/>
          <p:cNvCxnSpPr/>
          <p:nvPr/>
        </p:nvCxnSpPr>
        <p:spPr>
          <a:xfrm>
            <a:off x="2217932" y="2458517"/>
            <a:ext cx="2494016" cy="31294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5"/>
          <p:cNvCxnSpPr>
            <a:stCxn id="29" idx="2"/>
            <a:endCxn id="39" idx="1"/>
          </p:cNvCxnSpPr>
          <p:nvPr/>
        </p:nvCxnSpPr>
        <p:spPr>
          <a:xfrm rot="16200000" flipH="1">
            <a:off x="1254239" y="5024153"/>
            <a:ext cx="784296" cy="1143090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"/>
          <p:cNvCxnSpPr>
            <a:stCxn id="36" idx="2"/>
            <a:endCxn id="30" idx="1"/>
          </p:cNvCxnSpPr>
          <p:nvPr/>
        </p:nvCxnSpPr>
        <p:spPr>
          <a:xfrm rot="16200000" flipH="1">
            <a:off x="6490440" y="3542678"/>
            <a:ext cx="644243" cy="1529069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Left Brace 64"/>
          <p:cNvSpPr/>
          <p:nvPr/>
        </p:nvSpPr>
        <p:spPr>
          <a:xfrm rot="5400000">
            <a:off x="2562369" y="-232054"/>
            <a:ext cx="301113" cy="4463795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t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300"/>
          </a:p>
        </p:txBody>
      </p:sp>
      <p:sp>
        <p:nvSpPr>
          <p:cNvPr id="66" name="Left Brace 65"/>
          <p:cNvSpPr/>
          <p:nvPr/>
        </p:nvSpPr>
        <p:spPr>
          <a:xfrm rot="5400000">
            <a:off x="7781981" y="-515175"/>
            <a:ext cx="238090" cy="4953007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04287" tIns="52144" rIns="104287" bIns="52144" rtlCol="0" anchor="t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300"/>
          </a:p>
        </p:txBody>
      </p:sp>
      <p:sp>
        <p:nvSpPr>
          <p:cNvPr id="67" name="TextBox 66"/>
          <p:cNvSpPr txBox="1"/>
          <p:nvPr/>
        </p:nvSpPr>
        <p:spPr>
          <a:xfrm>
            <a:off x="2020209" y="1388122"/>
            <a:ext cx="1521892" cy="5208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Archive 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295035" y="1370559"/>
            <a:ext cx="1521892" cy="5208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/>
              <a:t>Archive 2</a:t>
            </a:r>
          </a:p>
        </p:txBody>
      </p:sp>
      <p:cxnSp>
        <p:nvCxnSpPr>
          <p:cNvPr id="70" name="Elbow Connector 5"/>
          <p:cNvCxnSpPr>
            <a:stCxn id="29" idx="0"/>
            <a:endCxn id="35" idx="1"/>
          </p:cNvCxnSpPr>
          <p:nvPr/>
        </p:nvCxnSpPr>
        <p:spPr>
          <a:xfrm rot="5400000" flipH="1" flipV="1">
            <a:off x="2431214" y="1620339"/>
            <a:ext cx="1666628" cy="4379373"/>
          </a:xfrm>
          <a:prstGeom prst="curvedConnector2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5"/>
          <p:cNvCxnSpPr>
            <a:stCxn id="29" idx="0"/>
            <a:endCxn id="36" idx="1"/>
          </p:cNvCxnSpPr>
          <p:nvPr/>
        </p:nvCxnSpPr>
        <p:spPr>
          <a:xfrm rot="5400000" flipH="1" flipV="1">
            <a:off x="2795351" y="1984476"/>
            <a:ext cx="938354" cy="4379373"/>
          </a:xfrm>
          <a:prstGeom prst="curvedConnector2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Lightning Bolt 24"/>
          <p:cNvSpPr/>
          <p:nvPr/>
        </p:nvSpPr>
        <p:spPr>
          <a:xfrm rot="4279679">
            <a:off x="3186099" y="2685118"/>
            <a:ext cx="824895" cy="1143401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80263" y="4417888"/>
            <a:ext cx="2335674" cy="20442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2 DwC-archives for one dataset might sometimes be confusing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mr-IN" dirty="0" smtClean="0">
                <a:solidFill>
                  <a:srgbClr val="FFFF00"/>
                </a:solidFill>
              </a:rPr>
              <a:t>–</a:t>
            </a:r>
            <a:r>
              <a:rPr lang="en-US" dirty="0" smtClean="0">
                <a:solidFill>
                  <a:srgbClr val="FFFF00"/>
                </a:solidFill>
              </a:rPr>
              <a:t> and we need links between archives.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pic>
        <p:nvPicPr>
          <p:cNvPr id="28" name="Picture 27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41" name="TextBox 40">
            <a:hlinkClick r:id="rId3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4246" y="5478702"/>
            <a:ext cx="3927942" cy="1721133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/>
              <a:t>Creating 2 Archives (DwC-A): </a:t>
            </a:r>
          </a:p>
          <a:p>
            <a:r>
              <a:rPr lang="en-US" dirty="0" smtClean="0"/>
              <a:t>one DwC-A for Events and abiotic measurements; and one DwC-A for Occurrences and biological </a:t>
            </a:r>
          </a:p>
          <a:p>
            <a:r>
              <a:rPr lang="en-US" dirty="0" smtClean="0"/>
              <a:t>measurements.</a:t>
            </a:r>
          </a:p>
        </p:txBody>
      </p:sp>
    </p:spTree>
    <p:extLst>
      <p:ext uri="{BB962C8B-B14F-4D97-AF65-F5344CB8AC3E}">
        <p14:creationId xmlns:p14="http://schemas.microsoft.com/office/powerpoint/2010/main" val="39461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907852" y="2436547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07852" y="3753043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07852" y="4509328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822899" y="3206837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08054" y="5475692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5412" y="1863409"/>
            <a:ext cx="1781804" cy="3823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FF00"/>
                </a:solidFill>
              </a:rPr>
              <a:t>Occurrence Core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93209" y="1890341"/>
            <a:ext cx="2883718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MeasurementOrFacts</a:t>
            </a:r>
            <a:r>
              <a:rPr lang="en-US" sz="1600" dirty="0"/>
              <a:t> Extension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878161" y="2184452"/>
            <a:ext cx="15439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50143" y="2211795"/>
            <a:ext cx="252370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5"/>
          <p:cNvCxnSpPr>
            <a:stCxn id="4" idx="1"/>
            <a:endCxn id="5" idx="1"/>
          </p:cNvCxnSpPr>
          <p:nvPr/>
        </p:nvCxnSpPr>
        <p:spPr>
          <a:xfrm rot="10800000" flipV="1">
            <a:off x="1907852" y="2716652"/>
            <a:ext cx="14845" cy="1316496"/>
          </a:xfrm>
          <a:prstGeom prst="curvedConnector3">
            <a:avLst>
              <a:gd name="adj1" fmla="val 1800000"/>
            </a:avLst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5"/>
          <p:cNvCxnSpPr>
            <a:stCxn id="4" idx="1"/>
            <a:endCxn id="6" idx="1"/>
          </p:cNvCxnSpPr>
          <p:nvPr/>
        </p:nvCxnSpPr>
        <p:spPr>
          <a:xfrm rot="10800000" flipV="1">
            <a:off x="1907852" y="2716652"/>
            <a:ext cx="14845" cy="2072781"/>
          </a:xfrm>
          <a:prstGeom prst="curvedConnector3">
            <a:avLst>
              <a:gd name="adj1" fmla="val 3900000"/>
            </a:avLst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5"/>
          <p:cNvCxnSpPr>
            <a:stCxn id="4" idx="2"/>
            <a:endCxn id="7" idx="1"/>
          </p:cNvCxnSpPr>
          <p:nvPr/>
        </p:nvCxnSpPr>
        <p:spPr>
          <a:xfrm rot="16200000" flipH="1">
            <a:off x="2917190" y="2581233"/>
            <a:ext cx="490185" cy="1321234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5"/>
          <p:cNvCxnSpPr>
            <a:stCxn id="6" idx="2"/>
            <a:endCxn id="8" idx="1"/>
          </p:cNvCxnSpPr>
          <p:nvPr/>
        </p:nvCxnSpPr>
        <p:spPr>
          <a:xfrm rot="16200000" flipH="1">
            <a:off x="2811730" y="4759474"/>
            <a:ext cx="686259" cy="1306389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450485" y="114958"/>
            <a:ext cx="4547906" cy="1113420"/>
          </a:xfrm>
        </p:spPr>
        <p:txBody>
          <a:bodyPr/>
          <a:lstStyle/>
          <a:p>
            <a:r>
              <a:rPr lang="en-US" dirty="0" smtClean="0"/>
              <a:t>Option 4</a:t>
            </a:r>
            <a:endParaRPr lang="en-US" dirty="0"/>
          </a:p>
        </p:txBody>
      </p:sp>
      <p:sp>
        <p:nvSpPr>
          <p:cNvPr id="18" name="Lightning Bolt 17"/>
          <p:cNvSpPr/>
          <p:nvPr/>
        </p:nvSpPr>
        <p:spPr>
          <a:xfrm rot="4279679">
            <a:off x="6615733" y="3307227"/>
            <a:ext cx="824895" cy="1143401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6346606" y="4675688"/>
            <a:ext cx="2615151" cy="751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Is abusing the Occurrence Core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22076" y="2589467"/>
            <a:ext cx="6948220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Creating dummy occurrence records, treat </a:t>
            </a:r>
            <a:r>
              <a:rPr lang="en-US" dirty="0">
                <a:solidFill>
                  <a:srgbClr val="FFFFFF"/>
                </a:solidFill>
              </a:rPr>
              <a:t>as an </a:t>
            </a:r>
            <a:r>
              <a:rPr lang="en-US" dirty="0" smtClean="0">
                <a:solidFill>
                  <a:srgbClr val="FFFFFF"/>
                </a:solidFill>
              </a:rPr>
              <a:t>event record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22" name="Picture 21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23" name="TextBox 22">
            <a:hlinkClick r:id="rId3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86767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277139" y="134341"/>
            <a:ext cx="4547906" cy="1113420"/>
          </a:xfrm>
        </p:spPr>
        <p:txBody>
          <a:bodyPr/>
          <a:lstStyle/>
          <a:p>
            <a:r>
              <a:rPr lang="en-US" dirty="0" smtClean="0"/>
              <a:t>Option 5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1621735" y="2796165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704200" y="1815795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704200" y="6288148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chemeClr val="tx1"/>
                </a:solidFill>
              </a:rPr>
              <a:t>measurement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92044" y="1311605"/>
            <a:ext cx="1233352" cy="3823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FF00"/>
                </a:solidFill>
              </a:rPr>
              <a:t>Event Core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74510" y="1311606"/>
            <a:ext cx="2883718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MeasurementOrFacts Extension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592044" y="1619721"/>
            <a:ext cx="146968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820634" y="1619721"/>
            <a:ext cx="249401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551627" y="4322740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551627" y="5471173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77400" y="1311606"/>
            <a:ext cx="2027014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Occurrence Extension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3550172" y="1605716"/>
            <a:ext cx="184082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1621735" y="3608471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1_1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621735" y="4728893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1_2</a:t>
            </a:r>
          </a:p>
        </p:txBody>
      </p:sp>
      <p:cxnSp>
        <p:nvCxnSpPr>
          <p:cNvPr id="31" name="Elbow Connector 5"/>
          <p:cNvCxnSpPr>
            <a:stCxn id="18" idx="0"/>
            <a:endCxn id="19" idx="1"/>
          </p:cNvCxnSpPr>
          <p:nvPr/>
        </p:nvCxnSpPr>
        <p:spPr>
          <a:xfrm rot="5400000" flipH="1" flipV="1">
            <a:off x="3609742" y="701706"/>
            <a:ext cx="700264" cy="3488653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5"/>
          <p:cNvCxnSpPr>
            <a:stCxn id="30" idx="2"/>
            <a:endCxn id="20" idx="1"/>
          </p:cNvCxnSpPr>
          <p:nvPr/>
        </p:nvCxnSpPr>
        <p:spPr>
          <a:xfrm rot="16200000" flipH="1">
            <a:off x="3320301" y="4184351"/>
            <a:ext cx="1279149" cy="3488653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5"/>
          <p:cNvCxnSpPr>
            <a:stCxn id="29" idx="2"/>
            <a:endCxn id="25" idx="1"/>
          </p:cNvCxnSpPr>
          <p:nvPr/>
        </p:nvCxnSpPr>
        <p:spPr>
          <a:xfrm rot="16200000" flipH="1">
            <a:off x="2666505" y="3717724"/>
            <a:ext cx="434164" cy="1336080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5"/>
          <p:cNvCxnSpPr>
            <a:stCxn id="30" idx="2"/>
            <a:endCxn id="26" idx="1"/>
          </p:cNvCxnSpPr>
          <p:nvPr/>
        </p:nvCxnSpPr>
        <p:spPr>
          <a:xfrm rot="16200000" flipH="1">
            <a:off x="2652500" y="4852151"/>
            <a:ext cx="462174" cy="1336080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Lightning Bolt 34"/>
          <p:cNvSpPr/>
          <p:nvPr/>
        </p:nvSpPr>
        <p:spPr>
          <a:xfrm rot="4279679">
            <a:off x="6159087" y="2743814"/>
            <a:ext cx="824895" cy="1143401"/>
          </a:xfrm>
          <a:prstGeom prst="lightningBol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>
              <a:solidFill>
                <a:srgbClr val="92D05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38" name="TextBox 37"/>
          <p:cNvSpPr txBox="1"/>
          <p:nvPr/>
        </p:nvSpPr>
        <p:spPr>
          <a:xfrm>
            <a:off x="6605913" y="3608472"/>
            <a:ext cx="2413839" cy="751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</a:t>
            </a:r>
            <a:r>
              <a:rPr lang="en-US" dirty="0" smtClean="0">
                <a:solidFill>
                  <a:srgbClr val="FFFF00"/>
                </a:solidFill>
              </a:rPr>
              <a:t>omplex and not intuitive.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24299" y="4739166"/>
            <a:ext cx="3840450" cy="751637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Creating a dummy event for each occurrence </a:t>
            </a:r>
            <a:r>
              <a:rPr lang="en-US" dirty="0" smtClean="0">
                <a:solidFill>
                  <a:srgbClr val="FFFFFF"/>
                </a:solidFill>
              </a:rPr>
              <a:t>extension record 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36" name="Picture 35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39" name="TextBox 38">
            <a:hlinkClick r:id="rId3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163440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/>
          <p:cNvSpPr/>
          <p:nvPr/>
        </p:nvSpPr>
        <p:spPr>
          <a:xfrm>
            <a:off x="1577893" y="3974820"/>
            <a:ext cx="1187626" cy="56021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event 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0358" y="2070103"/>
            <a:ext cx="1380616" cy="560211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1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0358" y="2817051"/>
            <a:ext cx="1380616" cy="560211"/>
          </a:xfrm>
          <a:prstGeom prst="roundRect">
            <a:avLst/>
          </a:prstGeom>
          <a:solidFill>
            <a:srgbClr val="0080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measurement 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33928" y="1538980"/>
            <a:ext cx="1233352" cy="38230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FFFF00"/>
                </a:solidFill>
              </a:rPr>
              <a:t>Event Core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30668" y="1565913"/>
            <a:ext cx="2883718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MeasurementOrFacts Extension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1618893" y="1874029"/>
            <a:ext cx="1132488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787602" y="1874029"/>
            <a:ext cx="2494016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3507786" y="5067232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507786" y="5837522"/>
            <a:ext cx="1187626" cy="560211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>
                <a:solidFill>
                  <a:schemeClr val="tx1"/>
                </a:solidFill>
              </a:rPr>
              <a:t>occurrence 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33559" y="1565913"/>
            <a:ext cx="2027014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Occurrence Extension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3562883" y="1860023"/>
            <a:ext cx="1840821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5"/>
          <p:cNvCxnSpPr>
            <a:stCxn id="32" idx="0"/>
            <a:endCxn id="33" idx="1"/>
          </p:cNvCxnSpPr>
          <p:nvPr/>
        </p:nvCxnSpPr>
        <p:spPr>
          <a:xfrm rot="5400000" flipH="1" flipV="1">
            <a:off x="3103726" y="1418188"/>
            <a:ext cx="1624612" cy="3488653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5"/>
          <p:cNvCxnSpPr>
            <a:stCxn id="32" idx="0"/>
            <a:endCxn id="34" idx="1"/>
          </p:cNvCxnSpPr>
          <p:nvPr/>
        </p:nvCxnSpPr>
        <p:spPr>
          <a:xfrm rot="5400000" flipH="1" flipV="1">
            <a:off x="3477201" y="1791662"/>
            <a:ext cx="877663" cy="3488653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5"/>
          <p:cNvCxnSpPr>
            <a:stCxn id="32" idx="2"/>
            <a:endCxn id="39" idx="1"/>
          </p:cNvCxnSpPr>
          <p:nvPr/>
        </p:nvCxnSpPr>
        <p:spPr>
          <a:xfrm rot="16200000" flipH="1">
            <a:off x="2433593" y="4273144"/>
            <a:ext cx="812306" cy="1336080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5"/>
          <p:cNvCxnSpPr>
            <a:stCxn id="32" idx="2"/>
            <a:endCxn id="40" idx="1"/>
          </p:cNvCxnSpPr>
          <p:nvPr/>
        </p:nvCxnSpPr>
        <p:spPr>
          <a:xfrm rot="16200000" flipH="1">
            <a:off x="2048448" y="4658290"/>
            <a:ext cx="1582596" cy="1336080"/>
          </a:xfrm>
          <a:prstGeom prst="curvedConnector2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5"/>
          <p:cNvCxnSpPr>
            <a:stCxn id="40" idx="3"/>
            <a:endCxn id="34" idx="2"/>
          </p:cNvCxnSpPr>
          <p:nvPr/>
        </p:nvCxnSpPr>
        <p:spPr>
          <a:xfrm flipV="1">
            <a:off x="4695412" y="3377263"/>
            <a:ext cx="1655254" cy="2740365"/>
          </a:xfrm>
          <a:prstGeom prst="curvedConnector2">
            <a:avLst/>
          </a:prstGeom>
          <a:ln w="254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2" name="Cloud Callout 1"/>
          <p:cNvSpPr/>
          <p:nvPr/>
        </p:nvSpPr>
        <p:spPr>
          <a:xfrm>
            <a:off x="6866423" y="3070099"/>
            <a:ext cx="2806357" cy="1464932"/>
          </a:xfrm>
          <a:prstGeom prst="cloudCallout">
            <a:avLst>
              <a:gd name="adj1" fmla="val -65596"/>
              <a:gd name="adj2" fmla="val 41357"/>
            </a:avLst>
          </a:prstGeom>
          <a:solidFill>
            <a:schemeClr val="tx1"/>
          </a:solidFill>
          <a:ln>
            <a:solidFill>
              <a:schemeClr val="bg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r>
              <a:rPr lang="en-US" dirty="0">
                <a:solidFill>
                  <a:schemeClr val="bg1"/>
                </a:solidFill>
              </a:rPr>
              <a:t>We need to customize the </a:t>
            </a:r>
            <a:r>
              <a:rPr lang="en-US" dirty="0" err="1">
                <a:solidFill>
                  <a:schemeClr val="bg1"/>
                </a:solidFill>
              </a:rPr>
              <a:t>MoF</a:t>
            </a:r>
            <a:r>
              <a:rPr lang="en-US" dirty="0">
                <a:solidFill>
                  <a:schemeClr val="bg1"/>
                </a:solidFill>
              </a:rPr>
              <a:t> Extension</a:t>
            </a:r>
          </a:p>
        </p:txBody>
      </p:sp>
      <p:pic>
        <p:nvPicPr>
          <p:cNvPr id="21" name="Picture 20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22" name="TextBox 21">
            <a:hlinkClick r:id="rId3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585457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055871" y="1411284"/>
            <a:ext cx="3458962" cy="1456549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0" b="1">
                <a:solidFill>
                  <a:schemeClr val="tx1"/>
                </a:solidFill>
              </a:rPr>
              <a:t>Event Core</a:t>
            </a: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583697" y="5864962"/>
            <a:ext cx="3444117" cy="1498565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chemeClr val="tx1"/>
                </a:solidFill>
              </a:rPr>
              <a:t>Occurrence </a:t>
            </a:r>
            <a:r>
              <a:rPr lang="en-US" sz="1600" b="1" dirty="0">
                <a:solidFill>
                  <a:schemeClr val="tx1"/>
                </a:solidFill>
              </a:rPr>
              <a:t>Extension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68852" y="3498071"/>
            <a:ext cx="3488653" cy="1484559"/>
          </a:xfrm>
          <a:prstGeom prst="roundRect">
            <a:avLst/>
          </a:prstGeom>
          <a:gradFill>
            <a:gsLst>
              <a:gs pos="52000">
                <a:srgbClr val="008000"/>
              </a:gs>
              <a:gs pos="0">
                <a:srgbClr val="008000"/>
              </a:gs>
              <a:gs pos="53000">
                <a:schemeClr val="accent6"/>
              </a:gs>
            </a:gsLst>
          </a:gra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Extended</a:t>
            </a:r>
          </a:p>
          <a:p>
            <a:pPr algn="ctr"/>
            <a:r>
              <a:rPr lang="en-US" sz="1600" b="1" dirty="0" err="1">
                <a:solidFill>
                  <a:schemeClr val="bg1"/>
                </a:solidFill>
              </a:rPr>
              <a:t>MeasurementOrFact</a:t>
            </a:r>
            <a:r>
              <a:rPr lang="en-US" sz="1600" b="1" dirty="0">
                <a:solidFill>
                  <a:schemeClr val="bg1"/>
                </a:solidFill>
              </a:rPr>
              <a:t> Extension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32570" y="2265606"/>
            <a:ext cx="861931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eventID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45550" y="4170324"/>
            <a:ext cx="861931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eventID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890086" y="6495202"/>
            <a:ext cx="861931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/>
              <a:t>eventID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53019" y="4506451"/>
            <a:ext cx="1491897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 err="1">
                <a:solidFill>
                  <a:srgbClr val="FFFFFF"/>
                </a:solidFill>
              </a:rPr>
              <a:t>occurrenceID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37716" y="6831327"/>
            <a:ext cx="1319889" cy="35152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lIns="104287" tIns="52144" rIns="104287" bIns="52144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occurrenceID</a:t>
            </a:r>
            <a:endParaRPr lang="en-US" sz="1600" dirty="0"/>
          </a:p>
        </p:txBody>
      </p:sp>
      <p:cxnSp>
        <p:nvCxnSpPr>
          <p:cNvPr id="18" name="Elbow Connector 5"/>
          <p:cNvCxnSpPr>
            <a:stCxn id="13" idx="2"/>
            <a:endCxn id="14" idx="1"/>
          </p:cNvCxnSpPr>
          <p:nvPr/>
        </p:nvCxnSpPr>
        <p:spPr>
          <a:xfrm rot="16200000" flipH="1">
            <a:off x="3940066" y="1440604"/>
            <a:ext cx="1728954" cy="4082014"/>
          </a:xfrm>
          <a:prstGeom prst="curved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5"/>
          <p:cNvCxnSpPr>
            <a:stCxn id="13" idx="2"/>
            <a:endCxn id="15" idx="1"/>
          </p:cNvCxnSpPr>
          <p:nvPr/>
        </p:nvCxnSpPr>
        <p:spPr>
          <a:xfrm rot="16200000" flipH="1">
            <a:off x="2799895" y="2580775"/>
            <a:ext cx="4053832" cy="4126550"/>
          </a:xfrm>
          <a:prstGeom prst="curvedConnector2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5"/>
          <p:cNvCxnSpPr>
            <a:stCxn id="17" idx="3"/>
            <a:endCxn id="16" idx="3"/>
          </p:cNvCxnSpPr>
          <p:nvPr/>
        </p:nvCxnSpPr>
        <p:spPr>
          <a:xfrm flipV="1">
            <a:off x="7957605" y="4682215"/>
            <a:ext cx="87311" cy="2324876"/>
          </a:xfrm>
          <a:prstGeom prst="curvedConnector3">
            <a:avLst>
              <a:gd name="adj1" fmla="val 361823"/>
            </a:avLst>
          </a:prstGeom>
          <a:ln w="25400">
            <a:solidFill>
              <a:schemeClr val="tx1"/>
            </a:solidFill>
            <a:prstDash val="sys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3" name="Smiley Face 2"/>
          <p:cNvSpPr/>
          <p:nvPr/>
        </p:nvSpPr>
        <p:spPr>
          <a:xfrm>
            <a:off x="7439810" y="1411284"/>
            <a:ext cx="1617695" cy="1456549"/>
          </a:xfrm>
          <a:prstGeom prst="smileyFace">
            <a:avLst/>
          </a:prstGeom>
          <a:solidFill>
            <a:srgbClr val="FFFF00"/>
          </a:solidFill>
          <a:ln w="7620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endParaRPr lang="en-US"/>
          </a:p>
        </p:txBody>
      </p:sp>
      <p:pic>
        <p:nvPicPr>
          <p:cNvPr id="22" name="Picture 21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3224210" y="134341"/>
            <a:ext cx="4547906" cy="1113420"/>
          </a:xfrm>
        </p:spPr>
        <p:txBody>
          <a:bodyPr/>
          <a:lstStyle/>
          <a:p>
            <a:r>
              <a:rPr lang="en-US" dirty="0" smtClean="0"/>
              <a:t>Option 6</a:t>
            </a:r>
            <a:endParaRPr lang="en-US" dirty="0"/>
          </a:p>
        </p:txBody>
      </p:sp>
      <p:sp>
        <p:nvSpPr>
          <p:cNvPr id="24" name="TextBox 23">
            <a:hlinkClick r:id="rId3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1031779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2363" y="544473"/>
            <a:ext cx="10045204" cy="6660949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3200" dirty="0"/>
              <a:t>Extended MeasurementOrFact</a:t>
            </a:r>
            <a:r>
              <a:rPr lang="en-US" sz="3200" dirty="0"/>
              <a:t>(s) </a:t>
            </a:r>
            <a:r>
              <a:rPr lang="en-US" sz="3200" dirty="0"/>
              <a:t>Extension </a:t>
            </a:r>
          </a:p>
          <a:p>
            <a:r>
              <a:rPr lang="en-US" sz="3200" dirty="0"/>
              <a:t>allows for parameter standardization (linking to external URI of a controlled vocabulary) </a:t>
            </a:r>
            <a:endParaRPr lang="en-US" sz="3200" dirty="0"/>
          </a:p>
          <a:p>
            <a:endParaRPr lang="en-US" dirty="0"/>
          </a:p>
          <a:p>
            <a:pPr lvl="2">
              <a:lnSpc>
                <a:spcPct val="120000"/>
              </a:lnSpc>
            </a:pPr>
            <a:r>
              <a:rPr lang="en-US" sz="1800" i="1" dirty="0"/>
              <a:t>ID</a:t>
            </a:r>
            <a:r>
              <a:rPr lang="en-US" sz="1800" dirty="0"/>
              <a:t>: </a:t>
            </a:r>
            <a:r>
              <a:rPr lang="en-US" sz="1200" dirty="0"/>
              <a:t>the </a:t>
            </a:r>
            <a:r>
              <a:rPr lang="en-US" sz="1200" dirty="0"/>
              <a:t>identifier used by </a:t>
            </a:r>
            <a:r>
              <a:rPr lang="en-US" sz="1200" dirty="0" err="1"/>
              <a:t>DwC</a:t>
            </a:r>
            <a:r>
              <a:rPr lang="en-US" sz="1200" dirty="0"/>
              <a:t>-A standard to link the </a:t>
            </a:r>
            <a:r>
              <a:rPr lang="en-US" sz="1200" dirty="0" err="1"/>
              <a:t>eMoF</a:t>
            </a:r>
            <a:r>
              <a:rPr lang="en-US" sz="1200" dirty="0"/>
              <a:t> to the Core file.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>
                <a:solidFill>
                  <a:srgbClr val="FFFF00"/>
                </a:solidFill>
              </a:rPr>
              <a:t>occurrenceID</a:t>
            </a:r>
            <a:r>
              <a:rPr lang="en-US" sz="1800" dirty="0">
                <a:solidFill>
                  <a:srgbClr val="FFFF00"/>
                </a:solidFill>
              </a:rPr>
              <a:t> (new)</a:t>
            </a:r>
            <a:r>
              <a:rPr lang="en-US" sz="1800" dirty="0"/>
              <a:t>: </a:t>
            </a:r>
            <a:r>
              <a:rPr lang="en-US" sz="1200" dirty="0"/>
              <a:t>identifier to link the </a:t>
            </a:r>
            <a:r>
              <a:rPr lang="en-US" sz="1200" dirty="0" err="1"/>
              <a:t>eMoF</a:t>
            </a:r>
            <a:r>
              <a:rPr lang="en-US" sz="1200" dirty="0"/>
              <a:t> with the occurrence extension</a:t>
            </a:r>
            <a:r>
              <a:rPr lang="en-US" sz="1800" dirty="0"/>
              <a:t>.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measurementType</a:t>
            </a:r>
            <a:r>
              <a:rPr lang="en-US" sz="1800" dirty="0"/>
              <a:t>: </a:t>
            </a:r>
            <a:r>
              <a:rPr lang="en-US" sz="1200" dirty="0"/>
              <a:t>The nature of the measurement, fact, characteristic, or assertion.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>
                <a:solidFill>
                  <a:srgbClr val="FFFF00"/>
                </a:solidFill>
              </a:rPr>
              <a:t>measurementTypeID</a:t>
            </a:r>
            <a:r>
              <a:rPr lang="en-US" sz="1800" dirty="0">
                <a:solidFill>
                  <a:srgbClr val="FFFF00"/>
                </a:solidFill>
              </a:rPr>
              <a:t> (new)</a:t>
            </a:r>
            <a:r>
              <a:rPr lang="en-US" sz="1200" dirty="0"/>
              <a:t>: An identifier for the </a:t>
            </a:r>
            <a:r>
              <a:rPr lang="en-US" sz="1200" dirty="0" err="1"/>
              <a:t>measurementType</a:t>
            </a:r>
            <a:r>
              <a:rPr lang="en-US" sz="1200" dirty="0"/>
              <a:t> (global unique identifier, URI)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measurementValue</a:t>
            </a:r>
            <a:r>
              <a:rPr lang="en-US" sz="1800" dirty="0"/>
              <a:t>: </a:t>
            </a:r>
            <a:r>
              <a:rPr lang="en-US" sz="1200" dirty="0"/>
              <a:t>The value of the measurement, fact, characteristic, or assertion.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>
                <a:solidFill>
                  <a:srgbClr val="FFFF00"/>
                </a:solidFill>
              </a:rPr>
              <a:t>measurementValueID</a:t>
            </a:r>
            <a:r>
              <a:rPr lang="en-US" sz="1800" dirty="0">
                <a:solidFill>
                  <a:srgbClr val="FFFF00"/>
                </a:solidFill>
              </a:rPr>
              <a:t> (new)</a:t>
            </a:r>
            <a:r>
              <a:rPr lang="en-US" sz="1800" dirty="0"/>
              <a:t>: </a:t>
            </a:r>
            <a:r>
              <a:rPr lang="en-US" sz="1200" dirty="0"/>
              <a:t>An identifier for facts stored in the column </a:t>
            </a:r>
            <a:r>
              <a:rPr lang="en-US" sz="1200" dirty="0" err="1"/>
              <a:t>measurementValue</a:t>
            </a:r>
            <a:r>
              <a:rPr lang="en-US" sz="1200" dirty="0"/>
              <a:t> </a:t>
            </a:r>
            <a:r>
              <a:rPr lang="en-US" sz="1200" dirty="0"/>
              <a:t>(global unique identifier, URI)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measurementAccuracy</a:t>
            </a:r>
            <a:r>
              <a:rPr lang="en-US" sz="1800" dirty="0"/>
              <a:t>: </a:t>
            </a:r>
            <a:r>
              <a:rPr lang="en-US" sz="1200" dirty="0"/>
              <a:t>The description of the potential error associated with the </a:t>
            </a:r>
            <a:r>
              <a:rPr lang="en-US" sz="1200" dirty="0" err="1"/>
              <a:t>measurementValue</a:t>
            </a:r>
            <a:r>
              <a:rPr lang="en-US" sz="1200" dirty="0"/>
              <a:t>.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measurementUnit</a:t>
            </a:r>
            <a:r>
              <a:rPr lang="en-US" sz="1800" dirty="0"/>
              <a:t>: </a:t>
            </a:r>
            <a:r>
              <a:rPr lang="en-US" sz="1200" dirty="0"/>
              <a:t>The value of the measurement, fact, characteristic, or assertion. 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>
                <a:solidFill>
                  <a:srgbClr val="FFFF00"/>
                </a:solidFill>
              </a:rPr>
              <a:t>measurementUnitID</a:t>
            </a:r>
            <a:r>
              <a:rPr lang="en-US" sz="1800" dirty="0">
                <a:solidFill>
                  <a:srgbClr val="FFFF00"/>
                </a:solidFill>
              </a:rPr>
              <a:t> (new)</a:t>
            </a:r>
            <a:r>
              <a:rPr lang="en-US" sz="1800" dirty="0"/>
              <a:t>: </a:t>
            </a:r>
            <a:r>
              <a:rPr lang="en-US" sz="1200" dirty="0"/>
              <a:t>An identifier for the </a:t>
            </a:r>
            <a:r>
              <a:rPr lang="en-US" sz="1200" dirty="0" err="1"/>
              <a:t>measurementUnit</a:t>
            </a:r>
            <a:r>
              <a:rPr lang="en-US" sz="1200" dirty="0"/>
              <a:t> (global unique identifier, URI)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measurementDeterminedDate</a:t>
            </a:r>
            <a:r>
              <a:rPr lang="en-US" sz="1800" dirty="0"/>
              <a:t>: </a:t>
            </a:r>
            <a:r>
              <a:rPr lang="en-US" sz="1200" dirty="0"/>
              <a:t>The date on which the </a:t>
            </a:r>
            <a:r>
              <a:rPr lang="en-US" sz="1200" dirty="0" err="1"/>
              <a:t>MeasurementOrFact</a:t>
            </a:r>
            <a:r>
              <a:rPr lang="en-US" sz="1200" dirty="0"/>
              <a:t> was made. 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measurementDeterminedBy</a:t>
            </a:r>
            <a:r>
              <a:rPr lang="en-US" sz="1800" dirty="0"/>
              <a:t>: </a:t>
            </a:r>
            <a:r>
              <a:rPr lang="en-US" sz="1200" dirty="0"/>
              <a:t>A list (concatenated and separated) of names of people, groups, or organizations who </a:t>
            </a:r>
            <a:r>
              <a:rPr lang="en-US" sz="1200" dirty="0"/>
              <a:t>determined </a:t>
            </a:r>
            <a:r>
              <a:rPr lang="en-US" sz="1200" dirty="0"/>
              <a:t>the value of the </a:t>
            </a:r>
            <a:r>
              <a:rPr lang="en-US" sz="1200" dirty="0" err="1"/>
              <a:t>MeasurementOrFact</a:t>
            </a:r>
            <a:r>
              <a:rPr lang="en-US" sz="1200" dirty="0"/>
              <a:t>. 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measurementMethod</a:t>
            </a:r>
            <a:r>
              <a:rPr lang="en-US" sz="1800" dirty="0"/>
              <a:t>: </a:t>
            </a:r>
            <a:r>
              <a:rPr lang="en-US" sz="1200" dirty="0"/>
              <a:t>A description of or reference to (publication, URI) the method or protocol used to determine the </a:t>
            </a:r>
            <a:r>
              <a:rPr lang="en-US" sz="1200" dirty="0"/>
              <a:t>measurement</a:t>
            </a:r>
            <a:r>
              <a:rPr lang="en-US" sz="1200" dirty="0"/>
              <a:t>, fact, characteristic, or assertion. </a:t>
            </a:r>
          </a:p>
          <a:p>
            <a:pPr lvl="2">
              <a:lnSpc>
                <a:spcPct val="120000"/>
              </a:lnSpc>
            </a:pPr>
            <a:r>
              <a:rPr lang="en-US" sz="1800" i="1" dirty="0" err="1"/>
              <a:t>measurementRemarks</a:t>
            </a:r>
            <a:r>
              <a:rPr lang="en-US" sz="1800" dirty="0"/>
              <a:t>: </a:t>
            </a:r>
            <a:r>
              <a:rPr lang="en-US" sz="1200" dirty="0"/>
              <a:t>Comments or notes accompanying the </a:t>
            </a:r>
            <a:r>
              <a:rPr lang="en-US" sz="1200" dirty="0" err="1"/>
              <a:t>MeasurementOrFact</a:t>
            </a:r>
            <a:r>
              <a:rPr lang="en-US" sz="1200" dirty="0"/>
              <a:t>. </a:t>
            </a:r>
          </a:p>
        </p:txBody>
      </p:sp>
      <p:sp>
        <p:nvSpPr>
          <p:cNvPr id="3" name="TextBox 2">
            <a:hlinkClick r:id="rId2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207054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278988"/>
              </p:ext>
            </p:extLst>
          </p:nvPr>
        </p:nvGraphicFramePr>
        <p:xfrm>
          <a:off x="363026" y="1154887"/>
          <a:ext cx="9985324" cy="6345373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07872"/>
                <a:gridCol w="860224"/>
                <a:gridCol w="2567171"/>
                <a:gridCol w="1211494"/>
                <a:gridCol w="1147784"/>
                <a:gridCol w="1211494"/>
                <a:gridCol w="1141459"/>
                <a:gridCol w="1337826"/>
              </a:tblGrid>
              <a:tr h="504190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ID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 marL="106886" marR="106886" marT="50419" marB="5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cap="none" spc="0" dirty="0" smtClean="0">
                          <a:ln w="1905"/>
                          <a:solidFill>
                            <a:schemeClr val="bg1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</a:rPr>
                        <a:t>Occurrence-ID</a:t>
                      </a:r>
                      <a:endParaRPr lang="en-US" sz="1300" b="1" cap="none" spc="0" dirty="0">
                        <a:ln w="1905"/>
                        <a:solidFill>
                          <a:schemeClr val="bg1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</a:endParaRPr>
                    </a:p>
                  </a:txBody>
                  <a:tcPr marL="106886" marR="106886" marT="50419" marB="50419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MoF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-Type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 marL="106886" marR="106886" marT="50419" marB="5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MoF-TypeID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 marL="106886" marR="106886" marT="50419" marB="50419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MoF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-Value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 marL="106886" marR="106886" marT="50419" marB="5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MoF-ValueID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 marL="106886" marR="106886" marT="50419" marB="50419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MoF</a:t>
                      </a:r>
                      <a:r>
                        <a:rPr lang="en-US" sz="1300" dirty="0" smtClean="0">
                          <a:solidFill>
                            <a:schemeClr val="bg1"/>
                          </a:solidFill>
                        </a:rPr>
                        <a:t>-Unit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 marL="106886" marR="106886" marT="50419" marB="504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err="1" smtClean="0">
                          <a:solidFill>
                            <a:schemeClr val="bg1"/>
                          </a:solidFill>
                        </a:rPr>
                        <a:t>MoF-UnitID</a:t>
                      </a:r>
                      <a:endParaRPr lang="en-US" sz="1300" dirty="0">
                        <a:solidFill>
                          <a:schemeClr val="bg1"/>
                        </a:solidFill>
                      </a:endParaRPr>
                    </a:p>
                  </a:txBody>
                  <a:tcPr marL="106886" marR="106886" marT="50419" marB="50419" anchor="ctr">
                    <a:solidFill>
                      <a:srgbClr val="FFFFFF"/>
                    </a:solidFill>
                  </a:tcPr>
                </a:tc>
              </a:tr>
              <a:tr h="550791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Sampling</a:t>
                      </a:r>
                      <a:r>
                        <a:rPr lang="en-US" sz="1500" b="1" baseline="0" dirty="0" smtClean="0"/>
                        <a:t> device name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3"/>
                        </a:rPr>
                        <a:t>L19/current/SDNKG01/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Van-</a:t>
                      </a:r>
                      <a:r>
                        <a:rPr lang="en-US" sz="1300" b="1" dirty="0" err="1" smtClean="0"/>
                        <a:t>Veen</a:t>
                      </a:r>
                      <a:r>
                        <a:rPr lang="en-US" sz="1300" b="1" dirty="0" smtClean="0"/>
                        <a:t> grab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4"/>
                        </a:rPr>
                        <a:t>L22/current/TOOL0653/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Area sampled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5"/>
                        </a:rPr>
                        <a:t>P01/current/AREABEDS/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0.112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m</a:t>
                      </a:r>
                      <a:r>
                        <a:rPr lang="en-US" sz="1300" b="1" baseline="30000" dirty="0" smtClean="0"/>
                        <a:t>2</a:t>
                      </a:r>
                      <a:endParaRPr lang="en-US" sz="1300" b="1" baseline="300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6"/>
                        </a:rPr>
                        <a:t>P06/current/UMSQ/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Sample volume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7"/>
                        </a:rPr>
                        <a:t>P01/current/VOLXXXXX/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20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L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8"/>
                        </a:rPr>
                        <a:t>P06/current/ULIT/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/>
                        <a:t>Sieze</a:t>
                      </a:r>
                      <a:r>
                        <a:rPr lang="en-US" sz="1500" b="1" dirty="0" smtClean="0"/>
                        <a:t> mesh size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250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µm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9"/>
                        </a:rPr>
                        <a:t>P06/current/UMIC/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Biological entity size sampled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250-1000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µm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dirty="0" smtClean="0">
                          <a:hlinkClick r:id="rId9"/>
                        </a:rPr>
                        <a:t>P06/current/UMIC/</a:t>
                      </a:r>
                      <a:endParaRPr lang="en-US" sz="1300" dirty="0" smtClean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Ash-free dry weight biomass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10"/>
                        </a:rPr>
                        <a:t>P01/current/SDBIOL03/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0.2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Kg/m</a:t>
                      </a:r>
                      <a:r>
                        <a:rPr lang="en-US" sz="1300" b="1" baseline="30000" dirty="0" smtClean="0"/>
                        <a:t>2</a:t>
                      </a:r>
                      <a:endParaRPr lang="en-US" sz="1300" b="1" baseline="300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11"/>
                        </a:rPr>
                        <a:t>P06/current/KMP2/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/>
                        <a:t>Observedindividual</a:t>
                      </a:r>
                      <a:r>
                        <a:rPr lang="en-US" sz="1500" b="1" baseline="0" dirty="0" err="1" smtClean="0"/>
                        <a:t>Count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12"/>
                        </a:rPr>
                        <a:t>P01/current/OCOUNT01/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112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individuals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/>
                        <a:t>Abundance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13"/>
                        </a:rPr>
                        <a:t>P01/current/SDBIOL02/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1000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individuals/m</a:t>
                      </a:r>
                      <a:r>
                        <a:rPr lang="en-US" sz="1300" b="1" baseline="30000" dirty="0" smtClean="0"/>
                        <a:t>2</a:t>
                      </a:r>
                      <a:endParaRPr lang="en-US" sz="1300" b="1" baseline="30000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14"/>
                        </a:rPr>
                        <a:t>P06/current/UPMS/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  <a:tr h="66129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1</a:t>
                      </a:r>
                      <a:endParaRPr lang="en-US" sz="1300" b="1" dirty="0"/>
                    </a:p>
                  </a:txBody>
                  <a:tcPr marL="106886" marR="106886" marT="50419" marB="50419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/>
                        <a:t>lifeStage</a:t>
                      </a:r>
                      <a:endParaRPr lang="en-US" sz="15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15"/>
                        </a:rPr>
                        <a:t>S11/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juvenile</a:t>
                      </a:r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hlinkClick r:id="rId16"/>
                        </a:rPr>
                        <a:t>S11/current/S1127/</a:t>
                      </a:r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106886" marR="106886" marT="50419" marB="50419"/>
                </a:tc>
                <a:tc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marL="106886" marR="106886" marT="50419" marB="50419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>
            <a:hlinkClick r:id="rId17"/>
          </p:cNvPr>
          <p:cNvSpPr txBox="1"/>
          <p:nvPr/>
        </p:nvSpPr>
        <p:spPr>
          <a:xfrm>
            <a:off x="8751676" y="266725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Slides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4339" y="688004"/>
            <a:ext cx="4937709" cy="382305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sz="1800" dirty="0">
                <a:solidFill>
                  <a:srgbClr val="FFFF00"/>
                </a:solidFill>
              </a:rPr>
              <a:t>EXAMPLE benthic sample Van </a:t>
            </a:r>
            <a:r>
              <a:rPr lang="en-US" sz="1800" dirty="0" err="1">
                <a:solidFill>
                  <a:srgbClr val="FFFF00"/>
                </a:solidFill>
              </a:rPr>
              <a:t>Veen</a:t>
            </a:r>
            <a:r>
              <a:rPr lang="en-US" sz="1800" dirty="0">
                <a:solidFill>
                  <a:srgbClr val="FFFF00"/>
                </a:solidFill>
              </a:rPr>
              <a:t> grab</a:t>
            </a:r>
            <a:endParaRPr lang="en-US" sz="1800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3834" y="105056"/>
            <a:ext cx="7849595" cy="597749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Extended </a:t>
            </a:r>
            <a:r>
              <a:rPr lang="en-US" sz="3200" dirty="0" err="1">
                <a:solidFill>
                  <a:srgbClr val="FFFF00"/>
                </a:solidFill>
              </a:rPr>
              <a:t>MeasurementOrFact</a:t>
            </a:r>
            <a:r>
              <a:rPr lang="en-US" sz="3200" dirty="0">
                <a:solidFill>
                  <a:srgbClr val="FFFF00"/>
                </a:solidFill>
              </a:rPr>
              <a:t>(s) </a:t>
            </a:r>
            <a:r>
              <a:rPr lang="en-US" sz="3200" dirty="0">
                <a:solidFill>
                  <a:srgbClr val="FFFF00"/>
                </a:solidFill>
              </a:rPr>
              <a:t>Extension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54726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87630" y="233429"/>
            <a:ext cx="1583501" cy="141297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</a:t>
            </a:r>
          </a:p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404947" y="1646406"/>
            <a:ext cx="1583501" cy="141297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1.1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655255" y="3059383"/>
            <a:ext cx="1583501" cy="141297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1.1.1</a:t>
            </a:r>
            <a:endParaRPr lang="en-US" dirty="0"/>
          </a:p>
        </p:txBody>
      </p:sp>
      <p:cxnSp>
        <p:nvCxnSpPr>
          <p:cNvPr id="8" name="Elbow Connector 7"/>
          <p:cNvCxnSpPr>
            <a:endCxn id="5" idx="2"/>
          </p:cNvCxnSpPr>
          <p:nvPr/>
        </p:nvCxnSpPr>
        <p:spPr>
          <a:xfrm rot="16200000" flipH="1">
            <a:off x="1764693" y="1712639"/>
            <a:ext cx="706489" cy="574020"/>
          </a:xfrm>
          <a:prstGeom prst="bentConnector2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6200000" flipH="1">
            <a:off x="3015001" y="3125616"/>
            <a:ext cx="706489" cy="574020"/>
          </a:xfrm>
          <a:prstGeom prst="bentConnector2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88449" y="2209729"/>
            <a:ext cx="1250308" cy="1556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261849" y="1820694"/>
            <a:ext cx="1517522" cy="7936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MoF</a:t>
            </a:r>
            <a:endParaRPr lang="en-US" dirty="0" smtClean="0"/>
          </a:p>
          <a:p>
            <a:pPr algn="ctr"/>
            <a:r>
              <a:rPr lang="en-US" dirty="0" smtClean="0"/>
              <a:t>A1</a:t>
            </a:r>
            <a:endParaRPr lang="en-US" dirty="0"/>
          </a:p>
        </p:txBody>
      </p:sp>
      <p:cxnSp>
        <p:nvCxnSpPr>
          <p:cNvPr id="13" name="Straight Connector 12"/>
          <p:cNvCxnSpPr>
            <a:stCxn id="15" idx="0"/>
            <a:endCxn id="14" idx="1"/>
          </p:cNvCxnSpPr>
          <p:nvPr/>
        </p:nvCxnSpPr>
        <p:spPr>
          <a:xfrm flipV="1">
            <a:off x="6567670" y="4170252"/>
            <a:ext cx="1044340" cy="667397"/>
          </a:xfrm>
          <a:prstGeom prst="line">
            <a:avLst/>
          </a:prstGeom>
          <a:ln>
            <a:solidFill>
              <a:srgbClr val="FFFF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612010" y="3773436"/>
            <a:ext cx="1517522" cy="793632"/>
          </a:xfrm>
          <a:prstGeom prst="roundRect">
            <a:avLst/>
          </a:prstGeom>
          <a:solidFill>
            <a:srgbClr val="008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MoF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Heptagon 14"/>
          <p:cNvSpPr/>
          <p:nvPr/>
        </p:nvSpPr>
        <p:spPr>
          <a:xfrm>
            <a:off x="5604657" y="4637926"/>
            <a:ext cx="1068864" cy="1008380"/>
          </a:xfrm>
          <a:prstGeom prst="hept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Occ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6" name="Heptagon 15"/>
          <p:cNvSpPr/>
          <p:nvPr/>
        </p:nvSpPr>
        <p:spPr>
          <a:xfrm>
            <a:off x="4169892" y="5430334"/>
            <a:ext cx="1068864" cy="1008380"/>
          </a:xfrm>
          <a:prstGeom prst="hept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Occ</a:t>
            </a:r>
            <a:endParaRPr lang="en-US" dirty="0" smtClean="0"/>
          </a:p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Heptagon 16"/>
          <p:cNvSpPr/>
          <p:nvPr/>
        </p:nvSpPr>
        <p:spPr>
          <a:xfrm>
            <a:off x="2712438" y="4770321"/>
            <a:ext cx="1068864" cy="1008380"/>
          </a:xfrm>
          <a:prstGeom prst="hept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Occ</a:t>
            </a:r>
            <a:endParaRPr lang="en-US" dirty="0" smtClean="0"/>
          </a:p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19" name="Straight Connector 18"/>
          <p:cNvCxnSpPr>
            <a:stCxn id="6" idx="3"/>
            <a:endCxn id="17" idx="0"/>
          </p:cNvCxnSpPr>
          <p:nvPr/>
        </p:nvCxnSpPr>
        <p:spPr>
          <a:xfrm flipH="1">
            <a:off x="3675452" y="4265435"/>
            <a:ext cx="211701" cy="70461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6" idx="4"/>
            <a:endCxn id="16" idx="6"/>
          </p:cNvCxnSpPr>
          <p:nvPr/>
        </p:nvCxnSpPr>
        <p:spPr>
          <a:xfrm>
            <a:off x="4447006" y="4472360"/>
            <a:ext cx="257319" cy="95797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6" idx="5"/>
            <a:endCxn id="15" idx="5"/>
          </p:cNvCxnSpPr>
          <p:nvPr/>
        </p:nvCxnSpPr>
        <p:spPr>
          <a:xfrm>
            <a:off x="5006858" y="4265435"/>
            <a:ext cx="703650" cy="57221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6" idx="1"/>
            <a:endCxn id="29" idx="1"/>
          </p:cNvCxnSpPr>
          <p:nvPr/>
        </p:nvCxnSpPr>
        <p:spPr>
          <a:xfrm>
            <a:off x="5238758" y="6078830"/>
            <a:ext cx="1212908" cy="610910"/>
          </a:xfrm>
          <a:prstGeom prst="line">
            <a:avLst/>
          </a:prstGeom>
          <a:ln>
            <a:solidFill>
              <a:srgbClr val="FFFF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451666" y="6292924"/>
            <a:ext cx="1517522" cy="793632"/>
          </a:xfrm>
          <a:prstGeom prst="roundRect">
            <a:avLst/>
          </a:prstGeom>
          <a:solidFill>
            <a:srgbClr val="008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MoF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0" name="Straight Connector 29"/>
          <p:cNvCxnSpPr>
            <a:stCxn id="17" idx="5"/>
            <a:endCxn id="31" idx="3"/>
          </p:cNvCxnSpPr>
          <p:nvPr/>
        </p:nvCxnSpPr>
        <p:spPr>
          <a:xfrm flipH="1" flipV="1">
            <a:off x="1680594" y="4241110"/>
            <a:ext cx="1137696" cy="728934"/>
          </a:xfrm>
          <a:prstGeom prst="line">
            <a:avLst/>
          </a:prstGeom>
          <a:ln>
            <a:solidFill>
              <a:srgbClr val="FFFF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163071" y="3844294"/>
            <a:ext cx="1517522" cy="793632"/>
          </a:xfrm>
          <a:prstGeom prst="roundRect">
            <a:avLst/>
          </a:prstGeom>
          <a:solidFill>
            <a:srgbClr val="008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MoF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B3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3" name="Straight Connector 42"/>
          <p:cNvCxnSpPr>
            <a:stCxn id="6" idx="4"/>
            <a:endCxn id="29" idx="1"/>
          </p:cNvCxnSpPr>
          <p:nvPr/>
        </p:nvCxnSpPr>
        <p:spPr>
          <a:xfrm>
            <a:off x="4447006" y="4472360"/>
            <a:ext cx="2004661" cy="221738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4447005" y="186945"/>
            <a:ext cx="5811002" cy="1521079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pPr algn="r"/>
            <a:r>
              <a:rPr lang="en-US" sz="2300" dirty="0">
                <a:solidFill>
                  <a:srgbClr val="FFFF00"/>
                </a:solidFill>
              </a:rPr>
              <a:t>EVENT HIERARCHY </a:t>
            </a:r>
            <a:r>
              <a:rPr lang="en-US" sz="2300" dirty="0"/>
              <a:t>makes </a:t>
            </a:r>
            <a:r>
              <a:rPr lang="en-US" sz="2300" dirty="0"/>
              <a:t>it possible to record differences in sampling time, location, and depth while still grouping these samples together to the same station </a:t>
            </a:r>
            <a:r>
              <a:rPr lang="en-US" sz="2300" dirty="0"/>
              <a:t>visit.</a:t>
            </a:r>
            <a:endParaRPr lang="en-US" sz="2300" dirty="0"/>
          </a:p>
        </p:txBody>
      </p:sp>
      <p:cxnSp>
        <p:nvCxnSpPr>
          <p:cNvPr id="27" name="Straight Connector 26"/>
          <p:cNvCxnSpPr>
            <a:stCxn id="6" idx="7"/>
            <a:endCxn id="34" idx="1"/>
          </p:cNvCxnSpPr>
          <p:nvPr/>
        </p:nvCxnSpPr>
        <p:spPr>
          <a:xfrm>
            <a:off x="5006858" y="3266308"/>
            <a:ext cx="57154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5578407" y="2869492"/>
            <a:ext cx="1517522" cy="7936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MoF</a:t>
            </a:r>
            <a:endParaRPr lang="en-US" dirty="0" smtClean="0"/>
          </a:p>
          <a:p>
            <a:pPr algn="ctr"/>
            <a:r>
              <a:rPr lang="en-US" dirty="0" smtClean="0"/>
              <a:t>A2</a:t>
            </a:r>
            <a:endParaRPr lang="en-US" dirty="0"/>
          </a:p>
        </p:txBody>
      </p:sp>
      <p:cxnSp>
        <p:nvCxnSpPr>
          <p:cNvPr id="52" name="Straight Connector 51"/>
          <p:cNvCxnSpPr>
            <a:stCxn id="31" idx="3"/>
            <a:endCxn id="6" idx="3"/>
          </p:cNvCxnSpPr>
          <p:nvPr/>
        </p:nvCxnSpPr>
        <p:spPr>
          <a:xfrm>
            <a:off x="1680594" y="4241111"/>
            <a:ext cx="2206560" cy="2432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6" idx="5"/>
            <a:endCxn id="14" idx="1"/>
          </p:cNvCxnSpPr>
          <p:nvPr/>
        </p:nvCxnSpPr>
        <p:spPr>
          <a:xfrm flipV="1">
            <a:off x="5006858" y="4170253"/>
            <a:ext cx="2605152" cy="9518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33" name="TextBox 32">
            <a:hlinkClick r:id="rId3"/>
          </p:cNvPr>
          <p:cNvSpPr txBox="1"/>
          <p:nvPr/>
        </p:nvSpPr>
        <p:spPr>
          <a:xfrm>
            <a:off x="8872042" y="6798058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Slides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41972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2" grpId="0" animBg="1"/>
      <p:bldP spid="14" grpId="0" animBg="1"/>
      <p:bldP spid="29" grpId="0" animBg="1"/>
      <p:bldP spid="31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3473" y="1243675"/>
            <a:ext cx="7726002" cy="4829677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5500" dirty="0"/>
              <a:t>Proposing a new use case: </a:t>
            </a:r>
          </a:p>
          <a:p>
            <a:endParaRPr lang="en-US" sz="3600" dirty="0"/>
          </a:p>
          <a:p>
            <a:r>
              <a:rPr lang="en-US" sz="3600" dirty="0" err="1">
                <a:solidFill>
                  <a:srgbClr val="FFFF00"/>
                </a:solidFill>
              </a:rPr>
              <a:t>dwc</a:t>
            </a:r>
            <a:r>
              <a:rPr lang="en-US" sz="3600" dirty="0" err="1">
                <a:solidFill>
                  <a:srgbClr val="FFFF00"/>
                </a:solidFill>
              </a:rPr>
              <a:t>:Event</a:t>
            </a:r>
            <a:r>
              <a:rPr lang="en-US" sz="3600" dirty="0">
                <a:solidFill>
                  <a:srgbClr val="FFFF00"/>
                </a:solidFill>
              </a:rPr>
              <a:t> for experiment </a:t>
            </a:r>
            <a:r>
              <a:rPr lang="en-US" sz="3600" dirty="0">
                <a:solidFill>
                  <a:srgbClr val="FFFF00"/>
                </a:solidFill>
              </a:rPr>
              <a:t>events</a:t>
            </a:r>
            <a:endParaRPr lang="en-US" sz="3600" dirty="0">
              <a:solidFill>
                <a:srgbClr val="FFFF00"/>
              </a:solidFill>
            </a:endParaRPr>
          </a:p>
          <a:p>
            <a:endParaRPr lang="en-US" sz="3600" dirty="0"/>
          </a:p>
          <a:p>
            <a:r>
              <a:rPr lang="en-US" sz="3600" dirty="0"/>
              <a:t>Experiments with living specimens </a:t>
            </a:r>
          </a:p>
          <a:p>
            <a:r>
              <a:rPr lang="en-US" sz="3600" dirty="0"/>
              <a:t>at a location and date that is </a:t>
            </a:r>
          </a:p>
          <a:p>
            <a:r>
              <a:rPr lang="en-US" sz="3600" dirty="0"/>
              <a:t>different from the collecting event.</a:t>
            </a:r>
          </a:p>
          <a:p>
            <a:endParaRPr lang="en-US" sz="3600" dirty="0"/>
          </a:p>
        </p:txBody>
      </p:sp>
      <p:pic>
        <p:nvPicPr>
          <p:cNvPr id="3" name="Picture 2" descr="Screen Shot 2017-05-12 at 13.52.25 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7573" y="2596312"/>
            <a:ext cx="3032848" cy="419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84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-AXR9cgiOWqbkbM-v.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67" y="604331"/>
            <a:ext cx="1770669" cy="260704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1065" y="128381"/>
            <a:ext cx="2615153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/>
              <a:t>Collecting </a:t>
            </a:r>
            <a:r>
              <a:rPr lang="en-US" dirty="0" smtClean="0"/>
              <a:t>expeditions</a:t>
            </a:r>
            <a:endParaRPr lang="en-US" dirty="0"/>
          </a:p>
        </p:txBody>
      </p:sp>
      <p:pic>
        <p:nvPicPr>
          <p:cNvPr id="4" name="Picture 3" descr="hawtin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162" y="604332"/>
            <a:ext cx="2573046" cy="1611975"/>
          </a:xfrm>
          <a:prstGeom prst="rect">
            <a:avLst/>
          </a:prstGeom>
        </p:spPr>
      </p:pic>
      <p:pic>
        <p:nvPicPr>
          <p:cNvPr id="5" name="Picture 4" descr="65918914-st-petersburg-russia-22-october-2014-all-russian-research-institute-of-plant-vavilov-state-research-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162" y="3947664"/>
            <a:ext cx="2573046" cy="2092997"/>
          </a:xfrm>
          <a:prstGeom prst="rect">
            <a:avLst/>
          </a:prstGeom>
        </p:spPr>
      </p:pic>
      <p:pic>
        <p:nvPicPr>
          <p:cNvPr id="6" name="Picture 5" descr="mtj-in-cip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8" y="604332"/>
            <a:ext cx="1878357" cy="1309619"/>
          </a:xfrm>
          <a:prstGeom prst="rect">
            <a:avLst/>
          </a:prstGeom>
        </p:spPr>
      </p:pic>
      <p:pic>
        <p:nvPicPr>
          <p:cNvPr id="7" name="Picture 6" descr="Seeds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8" y="3084808"/>
            <a:ext cx="1830421" cy="1151229"/>
          </a:xfrm>
          <a:prstGeom prst="rect">
            <a:avLst/>
          </a:prstGeom>
        </p:spPr>
      </p:pic>
      <p:pic>
        <p:nvPicPr>
          <p:cNvPr id="8" name="Picture 7" descr="211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358" y="4236038"/>
            <a:ext cx="1778378" cy="2531296"/>
          </a:xfrm>
          <a:prstGeom prst="rect">
            <a:avLst/>
          </a:prstGeom>
        </p:spPr>
      </p:pic>
      <p:pic>
        <p:nvPicPr>
          <p:cNvPr id="10" name="Picture 9" descr="SDC11211ab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8" y="5308861"/>
            <a:ext cx="1789634" cy="12653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80908" y="92799"/>
            <a:ext cx="2621527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/>
              <a:t>Genebank, collections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927352" y="92799"/>
            <a:ext cx="2598584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/>
              <a:t>Field/lab experiments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91066" y="3234906"/>
            <a:ext cx="2239468" cy="751637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/>
              <a:t>eventID::</a:t>
            </a:r>
            <a:r>
              <a:rPr lang="en-US" dirty="0" smtClean="0"/>
              <a:t>A1</a:t>
            </a:r>
          </a:p>
          <a:p>
            <a:r>
              <a:rPr lang="en-US" dirty="0" smtClean="0"/>
              <a:t>occurrenceID::A11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880909" y="2232283"/>
            <a:ext cx="2227239" cy="1397968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 err="1" smtClean="0"/>
              <a:t>institutionID</a:t>
            </a:r>
            <a:r>
              <a:rPr lang="en-US" dirty="0" smtClean="0"/>
              <a:t>::C1</a:t>
            </a:r>
          </a:p>
          <a:p>
            <a:r>
              <a:rPr lang="en-US" dirty="0" smtClean="0"/>
              <a:t>occurrenceID::C11</a:t>
            </a:r>
          </a:p>
          <a:p>
            <a:r>
              <a:rPr lang="en-US" dirty="0" smtClean="0"/>
              <a:t>occurrenceID::C12</a:t>
            </a:r>
          </a:p>
          <a:p>
            <a:r>
              <a:rPr lang="mr-IN" dirty="0" smtClean="0"/>
              <a:t>…</a:t>
            </a:r>
            <a:endParaRPr lang="nb-NO" dirty="0" smtClean="0"/>
          </a:p>
        </p:txBody>
      </p:sp>
      <p:pic>
        <p:nvPicPr>
          <p:cNvPr id="15" name="Picture 14" descr="NH-SO11-seeds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372" y="964563"/>
            <a:ext cx="1618557" cy="3237901"/>
          </a:xfrm>
          <a:prstGeom prst="rect">
            <a:avLst/>
          </a:prstGeom>
        </p:spPr>
      </p:pic>
      <p:pic>
        <p:nvPicPr>
          <p:cNvPr id="16" name="Picture 15" descr="NH-SO11-seeds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992" y="2005452"/>
            <a:ext cx="1628219" cy="316499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406875" y="1913951"/>
            <a:ext cx="1747089" cy="997859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/>
              <a:t>eventID:</a:t>
            </a:r>
            <a:r>
              <a:rPr lang="en-US" dirty="0" smtClean="0"/>
              <a:t>:E1</a:t>
            </a:r>
          </a:p>
          <a:p>
            <a:r>
              <a:rPr lang="en-US" dirty="0" err="1"/>
              <a:t>mofID</a:t>
            </a:r>
            <a:r>
              <a:rPr lang="en-US" dirty="0"/>
              <a:t>:</a:t>
            </a:r>
            <a:r>
              <a:rPr lang="en-US" dirty="0" smtClean="0"/>
              <a:t>:E11</a:t>
            </a:r>
            <a:endParaRPr lang="en-US" dirty="0"/>
          </a:p>
          <a:p>
            <a:r>
              <a:rPr lang="en-US" sz="1600" dirty="0"/>
              <a:t>occurrenceID::C11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466945" y="4202465"/>
            <a:ext cx="1763921" cy="997859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/>
              <a:t>eventID:</a:t>
            </a:r>
            <a:r>
              <a:rPr lang="en-US" dirty="0" smtClean="0"/>
              <a:t>:F2</a:t>
            </a:r>
          </a:p>
          <a:p>
            <a:r>
              <a:rPr lang="en-US" dirty="0" err="1" smtClean="0"/>
              <a:t>mofID</a:t>
            </a:r>
            <a:r>
              <a:rPr lang="en-US" dirty="0" smtClean="0"/>
              <a:t>::F21</a:t>
            </a:r>
          </a:p>
          <a:p>
            <a:r>
              <a:rPr lang="en-US" sz="1600" dirty="0"/>
              <a:t>occurrenceID::D11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66949" y="6529134"/>
            <a:ext cx="1515975" cy="997859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/>
              <a:t>eventID:</a:t>
            </a:r>
            <a:r>
              <a:rPr lang="en-US" dirty="0" smtClean="0"/>
              <a:t>:G3</a:t>
            </a:r>
          </a:p>
          <a:p>
            <a:r>
              <a:rPr lang="en-US" dirty="0" err="1" smtClean="0"/>
              <a:t>mofID</a:t>
            </a:r>
            <a:r>
              <a:rPr lang="en-US" dirty="0" smtClean="0"/>
              <a:t>::G31</a:t>
            </a:r>
          </a:p>
          <a:p>
            <a:r>
              <a:rPr lang="mr-IN" sz="1600" dirty="0"/>
              <a:t>…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191066" y="6721380"/>
            <a:ext cx="2230132" cy="751637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/>
              <a:t>eventID:</a:t>
            </a:r>
            <a:r>
              <a:rPr lang="en-US" dirty="0" smtClean="0"/>
              <a:t>:B1</a:t>
            </a:r>
          </a:p>
          <a:p>
            <a:r>
              <a:rPr lang="en-US" dirty="0" smtClean="0"/>
              <a:t>occurrenceID::B11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937162" y="6051415"/>
            <a:ext cx="2249330" cy="1397968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 err="1" smtClean="0"/>
              <a:t>institutionID</a:t>
            </a:r>
            <a:r>
              <a:rPr lang="en-US" dirty="0" smtClean="0"/>
              <a:t>::D1</a:t>
            </a:r>
          </a:p>
          <a:p>
            <a:r>
              <a:rPr lang="en-US" dirty="0" smtClean="0"/>
              <a:t>occurrenceID::D11</a:t>
            </a:r>
          </a:p>
          <a:p>
            <a:r>
              <a:rPr lang="en-US" dirty="0" smtClean="0"/>
              <a:t>occurrenceID::D12</a:t>
            </a:r>
          </a:p>
          <a:p>
            <a:r>
              <a:rPr lang="mr-IN" dirty="0" smtClean="0"/>
              <a:t>…</a:t>
            </a:r>
            <a:endParaRPr lang="nb-NO" dirty="0" smtClean="0"/>
          </a:p>
        </p:txBody>
      </p:sp>
      <p:sp>
        <p:nvSpPr>
          <p:cNvPr id="9" name="Rectangle 8"/>
          <p:cNvSpPr/>
          <p:nvPr/>
        </p:nvSpPr>
        <p:spPr>
          <a:xfrm>
            <a:off x="2439709" y="4254539"/>
            <a:ext cx="1265002" cy="1397968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Seeds from </a:t>
            </a:r>
            <a:r>
              <a:rPr lang="en-US" sz="1400" dirty="0">
                <a:solidFill>
                  <a:srgbClr val="FFFF00"/>
                </a:solidFill>
              </a:rPr>
              <a:t>collecting trip expeditions are deposited </a:t>
            </a:r>
            <a:r>
              <a:rPr lang="en-US" sz="1400" dirty="0">
                <a:solidFill>
                  <a:srgbClr val="FFFF00"/>
                </a:solidFill>
              </a:rPr>
              <a:t>in genebank </a:t>
            </a:r>
            <a:r>
              <a:rPr lang="en-US" sz="1400" dirty="0">
                <a:solidFill>
                  <a:srgbClr val="FFFF00"/>
                </a:solidFill>
              </a:rPr>
              <a:t>collections.</a:t>
            </a:r>
            <a:endParaRPr lang="en-US" sz="1400" dirty="0">
              <a:solidFill>
                <a:srgbClr val="FFFF0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838728" y="5156720"/>
            <a:ext cx="1384700" cy="1397968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Living seeds </a:t>
            </a:r>
            <a:r>
              <a:rPr lang="en-US" sz="1400" dirty="0">
                <a:solidFill>
                  <a:srgbClr val="FFFF00"/>
                </a:solidFill>
              </a:rPr>
              <a:t>from </a:t>
            </a:r>
            <a:r>
              <a:rPr lang="en-US" sz="1400" dirty="0">
                <a:solidFill>
                  <a:srgbClr val="FFFF00"/>
                </a:solidFill>
              </a:rPr>
              <a:t>genebank collections are used for field or laboratory experiments.</a:t>
            </a:r>
            <a:endParaRPr lang="en-US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1444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854" y="1243675"/>
            <a:ext cx="9599246" cy="4906621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3600" b="1" dirty="0"/>
              <a:t>U</a:t>
            </a:r>
            <a:r>
              <a:rPr lang="en-US" sz="3600" b="1" dirty="0"/>
              <a:t>se case of linking between two archives:</a:t>
            </a:r>
          </a:p>
          <a:p>
            <a:endParaRPr lang="en-US" sz="3600" dirty="0"/>
          </a:p>
          <a:p>
            <a:r>
              <a:rPr lang="en-US" sz="3600" dirty="0"/>
              <a:t>Joint, collaborative collecting expeditions </a:t>
            </a:r>
          </a:p>
          <a:p>
            <a:r>
              <a:rPr lang="en-US" sz="3600" dirty="0"/>
              <a:t>often collect material that is divided between</a:t>
            </a:r>
          </a:p>
          <a:p>
            <a:r>
              <a:rPr lang="en-US" sz="3600" dirty="0"/>
              <a:t>different</a:t>
            </a:r>
            <a:r>
              <a:rPr lang="en-US" sz="3600" dirty="0"/>
              <a:t> </a:t>
            </a:r>
            <a:r>
              <a:rPr lang="en-US" sz="3600" dirty="0"/>
              <a:t>museums, herbaria, and genebanks.</a:t>
            </a:r>
          </a:p>
          <a:p>
            <a:endParaRPr lang="en-US" sz="3600" dirty="0"/>
          </a:p>
          <a:p>
            <a:pPr marL="410994"/>
            <a:r>
              <a:rPr lang="en-US" sz="3200" dirty="0"/>
              <a:t>Collecting events published in one archive (DwC-A)</a:t>
            </a:r>
          </a:p>
          <a:p>
            <a:pPr marL="410994"/>
            <a:r>
              <a:rPr lang="en-US" sz="3200" dirty="0"/>
              <a:t>Specimens published in other archive</a:t>
            </a:r>
          </a:p>
          <a:p>
            <a:pPr marL="410994"/>
            <a:r>
              <a:rPr lang="mr-IN" sz="3200" i="1" dirty="0"/>
              <a:t>…</a:t>
            </a:r>
            <a:r>
              <a:rPr lang="nb-NO" sz="3200" i="1" dirty="0"/>
              <a:t> a</a:t>
            </a:r>
            <a:r>
              <a:rPr lang="en-US" sz="3200" i="1" dirty="0" err="1"/>
              <a:t>nd</a:t>
            </a:r>
            <a:r>
              <a:rPr lang="en-US" sz="3200" i="1" dirty="0"/>
              <a:t> experiments in a third archive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1943084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1133" y="165601"/>
            <a:ext cx="9961217" cy="920914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3200" dirty="0"/>
              <a:t>Example of a joint, collaborative </a:t>
            </a:r>
            <a:r>
              <a:rPr lang="en-US" sz="3200" dirty="0"/>
              <a:t>collection </a:t>
            </a:r>
            <a:r>
              <a:rPr lang="en-US" sz="3200" dirty="0"/>
              <a:t>mission: </a:t>
            </a:r>
          </a:p>
          <a:p>
            <a:r>
              <a:rPr lang="en-US" dirty="0" smtClean="0"/>
              <a:t>same sampling event</a:t>
            </a:r>
            <a:r>
              <a:rPr lang="en-US" dirty="0"/>
              <a:t> </a:t>
            </a:r>
            <a:r>
              <a:rPr lang="mr-IN" dirty="0" smtClean="0"/>
              <a:t>–</a:t>
            </a:r>
            <a:r>
              <a:rPr lang="en-US" dirty="0" smtClean="0"/>
              <a:t> but specimens </a:t>
            </a:r>
            <a:r>
              <a:rPr lang="en-US" dirty="0"/>
              <a:t>sent to to different museum collections</a:t>
            </a:r>
          </a:p>
        </p:txBody>
      </p:sp>
      <p:pic>
        <p:nvPicPr>
          <p:cNvPr id="3" name="Picture 2" descr="norway-outline-map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11" y="1078681"/>
            <a:ext cx="6338763" cy="6470437"/>
          </a:xfrm>
          <a:prstGeom prst="rect">
            <a:avLst/>
          </a:prstGeom>
        </p:spPr>
      </p:pic>
      <p:pic>
        <p:nvPicPr>
          <p:cNvPr id="4" name="Picture 3" descr="photo.png">
            <a:hlinkClick r:id="rId4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5597" y="6424705"/>
            <a:ext cx="771957" cy="728274"/>
          </a:xfrm>
          <a:prstGeom prst="rect">
            <a:avLst/>
          </a:prstGeom>
        </p:spPr>
      </p:pic>
      <p:pic>
        <p:nvPicPr>
          <p:cNvPr id="5" name="Picture 4" descr="rv-gm-dannevig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145" y="4318308"/>
            <a:ext cx="1930841" cy="2270247"/>
          </a:xfrm>
          <a:prstGeom prst="rect">
            <a:avLst/>
          </a:prstGeom>
        </p:spPr>
      </p:pic>
      <p:pic>
        <p:nvPicPr>
          <p:cNvPr id="7" name="Picture 6" descr="1953-christensen-field-diary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370" y="2730509"/>
            <a:ext cx="2520887" cy="1545854"/>
          </a:xfrm>
          <a:prstGeom prst="rect">
            <a:avLst/>
          </a:prstGeom>
        </p:spPr>
      </p:pic>
      <p:pic>
        <p:nvPicPr>
          <p:cNvPr id="10" name="Picture 9" descr="tile-marinebenthos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575" y="4915853"/>
            <a:ext cx="1083709" cy="1022385"/>
          </a:xfrm>
          <a:prstGeom prst="rect">
            <a:avLst/>
          </a:prstGeom>
        </p:spPr>
      </p:pic>
      <p:pic>
        <p:nvPicPr>
          <p:cNvPr id="11" name="Picture 10" descr="flea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193" y="6005781"/>
            <a:ext cx="1417941" cy="855507"/>
          </a:xfrm>
          <a:prstGeom prst="rect">
            <a:avLst/>
          </a:prstGeom>
        </p:spPr>
      </p:pic>
      <p:pic>
        <p:nvPicPr>
          <p:cNvPr id="12" name="Picture 11" descr="Cyprines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430" y="3238819"/>
            <a:ext cx="1955872" cy="1037544"/>
          </a:xfrm>
          <a:prstGeom prst="rect">
            <a:avLst/>
          </a:prstGeom>
        </p:spPr>
      </p:pic>
      <p:pic>
        <p:nvPicPr>
          <p:cNvPr id="13" name="Picture 12" descr="13865924_300x300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8488" y="5560395"/>
            <a:ext cx="869226" cy="841338"/>
          </a:xfrm>
          <a:prstGeom prst="rect">
            <a:avLst/>
          </a:prstGeom>
        </p:spPr>
      </p:pic>
      <p:pic>
        <p:nvPicPr>
          <p:cNvPr id="16" name="Picture 15" descr="NTNU_logo.png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6822" y="4551714"/>
            <a:ext cx="770793" cy="775198"/>
          </a:xfrm>
          <a:prstGeom prst="rect">
            <a:avLst/>
          </a:prstGeom>
        </p:spPr>
      </p:pic>
      <p:pic>
        <p:nvPicPr>
          <p:cNvPr id="17" name="Picture 16" descr="UiTLogoEngelsk.jp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6479" y="1287332"/>
            <a:ext cx="727421" cy="68625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4759401" y="1777272"/>
            <a:ext cx="3138316" cy="1641975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206686" y="4778706"/>
            <a:ext cx="1581028" cy="109136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464284" y="5628343"/>
            <a:ext cx="1512421" cy="309895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3"/>
            <a:endCxn id="4" idx="1"/>
          </p:cNvCxnSpPr>
          <p:nvPr/>
        </p:nvCxnSpPr>
        <p:spPr>
          <a:xfrm>
            <a:off x="3351134" y="6433536"/>
            <a:ext cx="2604464" cy="355307"/>
          </a:xfrm>
          <a:prstGeom prst="straightConnector1">
            <a:avLst/>
          </a:prstGeom>
          <a:ln w="44450">
            <a:prstDash val="solid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78144" y="2011110"/>
            <a:ext cx="3850029" cy="597749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1600" dirty="0"/>
              <a:t>Dannevig </a:t>
            </a:r>
            <a:r>
              <a:rPr lang="en-US" sz="1600" dirty="0"/>
              <a:t>collections </a:t>
            </a:r>
            <a:r>
              <a:rPr lang="en-US" sz="1600" dirty="0"/>
              <a:t>(280 collecting events)</a:t>
            </a:r>
            <a:endParaRPr lang="en-US" sz="1600" dirty="0"/>
          </a:p>
          <a:p>
            <a:r>
              <a:rPr lang="en-US" sz="1600" dirty="0"/>
              <a:t>http://doi.org/10.15468/</a:t>
            </a:r>
            <a:r>
              <a:rPr lang="en-US" sz="1600" dirty="0"/>
              <a:t>hwvr0m</a:t>
            </a:r>
            <a:endParaRPr lang="en-US" sz="1600" dirty="0"/>
          </a:p>
        </p:txBody>
      </p:sp>
      <p:sp>
        <p:nvSpPr>
          <p:cNvPr id="28" name="Rectangle 27"/>
          <p:cNvSpPr/>
          <p:nvPr/>
        </p:nvSpPr>
        <p:spPr>
          <a:xfrm>
            <a:off x="7728920" y="4516382"/>
            <a:ext cx="2631546" cy="2906073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1400" dirty="0" err="1"/>
              <a:t>UiT</a:t>
            </a:r>
            <a:r>
              <a:rPr lang="en-US" sz="1400" dirty="0"/>
              <a:t> </a:t>
            </a:r>
            <a:r>
              <a:rPr lang="en-US" sz="1400" dirty="0"/>
              <a:t>: Arthropod </a:t>
            </a:r>
            <a:r>
              <a:rPr lang="en-US" sz="1400" dirty="0"/>
              <a:t>collection</a:t>
            </a:r>
          </a:p>
          <a:p>
            <a:r>
              <a:rPr lang="en-US" sz="1400" dirty="0"/>
              <a:t>http://</a:t>
            </a:r>
            <a:r>
              <a:rPr lang="en-US" sz="1400" dirty="0" err="1"/>
              <a:t>doi.org</a:t>
            </a:r>
            <a:r>
              <a:rPr lang="en-US" sz="1400" dirty="0"/>
              <a:t>/10.15468/</a:t>
            </a:r>
            <a:r>
              <a:rPr lang="en-US" sz="1400" dirty="0" err="1"/>
              <a:t>vjkvxg</a:t>
            </a:r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NTNU </a:t>
            </a:r>
            <a:r>
              <a:rPr lang="en-US" sz="1400" dirty="0"/>
              <a:t>:  Algae herbarium</a:t>
            </a:r>
          </a:p>
          <a:p>
            <a:r>
              <a:rPr lang="en-US" sz="1400" dirty="0"/>
              <a:t>https://</a:t>
            </a:r>
            <a:r>
              <a:rPr lang="en-US" sz="1400" dirty="0" err="1"/>
              <a:t>doi.org</a:t>
            </a:r>
            <a:r>
              <a:rPr lang="en-US" sz="1400" dirty="0"/>
              <a:t>/10.15468/</a:t>
            </a:r>
            <a:r>
              <a:rPr lang="en-US" sz="1400" dirty="0" err="1"/>
              <a:t>elzhsu</a:t>
            </a:r>
            <a:endParaRPr lang="en-US" sz="1400" dirty="0"/>
          </a:p>
          <a:p>
            <a:endParaRPr lang="en-US" sz="1400" b="1" dirty="0"/>
          </a:p>
          <a:p>
            <a:r>
              <a:rPr lang="en-US" sz="1400" dirty="0"/>
              <a:t>UiB : </a:t>
            </a:r>
            <a:r>
              <a:rPr lang="en-US" sz="1400" dirty="0" err="1"/>
              <a:t>Cephalaspidean</a:t>
            </a:r>
            <a:r>
              <a:rPr lang="en-US" sz="1400" dirty="0"/>
              <a:t> Gastropods</a:t>
            </a:r>
          </a:p>
          <a:p>
            <a:r>
              <a:rPr lang="en-US" sz="1400" dirty="0"/>
              <a:t>http://</a:t>
            </a:r>
            <a:r>
              <a:rPr lang="en-US" sz="1400" dirty="0" err="1"/>
              <a:t>doi.org</a:t>
            </a:r>
            <a:r>
              <a:rPr lang="en-US" sz="1400" dirty="0"/>
              <a:t>/10.15468/</a:t>
            </a:r>
            <a:r>
              <a:rPr lang="en-US" sz="1400" dirty="0" err="1"/>
              <a:t>sbomfu</a:t>
            </a:r>
            <a:endParaRPr lang="en-US" sz="1400" dirty="0"/>
          </a:p>
          <a:p>
            <a:endParaRPr lang="en-US" sz="1400" b="1" dirty="0"/>
          </a:p>
          <a:p>
            <a:r>
              <a:rPr lang="en-US" sz="1400" b="1" dirty="0"/>
              <a:t>UiO </a:t>
            </a:r>
            <a:r>
              <a:rPr lang="en-US" sz="1400" dirty="0"/>
              <a:t>: Dannevig</a:t>
            </a:r>
            <a:r>
              <a:rPr lang="en-US" sz="1400" dirty="0"/>
              <a:t>- and </a:t>
            </a:r>
            <a:r>
              <a:rPr lang="en-US" sz="1400" dirty="0" err="1"/>
              <a:t>Drobak</a:t>
            </a:r>
            <a:r>
              <a:rPr lang="en-US" sz="1400" dirty="0"/>
              <a:t>-</a:t>
            </a:r>
          </a:p>
          <a:p>
            <a:r>
              <a:rPr lang="en-US" sz="1400" dirty="0"/>
              <a:t>collections Polychaeta</a:t>
            </a:r>
          </a:p>
          <a:p>
            <a:r>
              <a:rPr lang="en-US" sz="1400" dirty="0"/>
              <a:t>https://doi.org/10.15468/</a:t>
            </a:r>
            <a:r>
              <a:rPr lang="en-US" sz="1400" dirty="0"/>
              <a:t>y6cctp</a:t>
            </a:r>
          </a:p>
          <a:p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7728921" y="3477825"/>
            <a:ext cx="2356731" cy="843970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Material from the same expedition </a:t>
            </a:r>
            <a:r>
              <a:rPr lang="mr-IN" sz="1600" dirty="0">
                <a:solidFill>
                  <a:srgbClr val="FFFF00"/>
                </a:solidFill>
              </a:rPr>
              <a:t>–</a:t>
            </a:r>
            <a:r>
              <a:rPr lang="nb-NO" sz="1600" dirty="0">
                <a:solidFill>
                  <a:srgbClr val="FFFF00"/>
                </a:solidFill>
              </a:rPr>
              <a:t>&gt;</a:t>
            </a:r>
            <a:r>
              <a:rPr lang="en-US" sz="1600" dirty="0">
                <a:solidFill>
                  <a:srgbClr val="FFFF00"/>
                </a:solidFill>
              </a:rPr>
              <a:t> 4 herbaria, and 4 datasets (DwC-A).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9" name="Picture 8" descr="khaitov.png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430" y="4098600"/>
            <a:ext cx="1164892" cy="109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187516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1922</Words>
  <Application>Microsoft Macintosh PowerPoint</Application>
  <PresentationFormat>Custom</PresentationFormat>
  <Paragraphs>378</Paragraphs>
  <Slides>25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Black</vt:lpstr>
      <vt:lpstr>PowerPoint Presentation</vt:lpstr>
      <vt:lpstr>Sampling more data than just species occurrence</vt:lpstr>
      <vt:lpstr>Crop genetic diversity for agricultural traits</vt:lpstr>
      <vt:lpstr>PowerPoint Presentation</vt:lpstr>
      <vt:lpstr>Why did we make a Darwin Core extension for germplasm data?</vt:lpstr>
      <vt:lpstr>PowerPoint Presentation</vt:lpstr>
      <vt:lpstr>PowerPoint Presentation</vt:lpstr>
      <vt:lpstr>PowerPoint Presentation</vt:lpstr>
      <vt:lpstr>Expanding OBIS beyond species occurrence data, with an extension for dwc:MeasurementOrFact</vt:lpstr>
      <vt:lpstr>Integrated Publishing Toolkit  Star Schema</vt:lpstr>
      <vt:lpstr>What we needed</vt:lpstr>
      <vt:lpstr>Option 1</vt:lpstr>
      <vt:lpstr>Option 2</vt:lpstr>
      <vt:lpstr>Option 3</vt:lpstr>
      <vt:lpstr>Option 4</vt:lpstr>
      <vt:lpstr>Option 5</vt:lpstr>
      <vt:lpstr>PowerPoint Presentation</vt:lpstr>
      <vt:lpstr>Option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UNESCO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OBIS-ENV-DATA</dc:title>
  <dc:creator>Ward Appeltans</dc:creator>
  <cp:lastModifiedBy>Dag Endresen</cp:lastModifiedBy>
  <cp:revision>153</cp:revision>
  <cp:lastPrinted>2017-05-12T13:01:56Z</cp:lastPrinted>
  <dcterms:created xsi:type="dcterms:W3CDTF">2015-10-27T11:51:12Z</dcterms:created>
  <dcterms:modified xsi:type="dcterms:W3CDTF">2017-05-12T13:02:00Z</dcterms:modified>
</cp:coreProperties>
</file>