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31" r:id="rId2"/>
    <p:sldId id="330" r:id="rId3"/>
    <p:sldId id="335" r:id="rId4"/>
    <p:sldId id="342" r:id="rId5"/>
    <p:sldId id="347" r:id="rId6"/>
    <p:sldId id="345" r:id="rId7"/>
    <p:sldId id="336" r:id="rId8"/>
    <p:sldId id="349" r:id="rId9"/>
    <p:sldId id="351" r:id="rId10"/>
    <p:sldId id="346" r:id="rId11"/>
    <p:sldId id="350" r:id="rId12"/>
    <p:sldId id="337" r:id="rId13"/>
    <p:sldId id="338" r:id="rId14"/>
    <p:sldId id="339" r:id="rId15"/>
    <p:sldId id="340" r:id="rId16"/>
    <p:sldId id="341" r:id="rId17"/>
    <p:sldId id="356" r:id="rId18"/>
    <p:sldId id="343" r:id="rId19"/>
    <p:sldId id="355" r:id="rId20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9E2F"/>
    <a:srgbClr val="3281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31" autoAdjust="0"/>
    <p:restoredTop sz="86551" autoAdjust="0"/>
  </p:normalViewPr>
  <p:slideViewPr>
    <p:cSldViewPr snapToGrid="0" snapToObjects="1" showGuides="1">
      <p:cViewPr varScale="1">
        <p:scale>
          <a:sx n="150" d="100"/>
          <a:sy n="150" d="100"/>
        </p:scale>
        <p:origin x="328" y="168"/>
      </p:cViewPr>
      <p:guideLst>
        <p:guide orient="horz" pos="162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A475354-A549-F847-9A04-88C79BBB256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C76ED3-46AD-4B41-AA61-95367613FC2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C31692D-9249-6D45-A12A-063A75B56684}" type="datetimeFigureOut">
              <a:rPr lang="en-US"/>
              <a:pPr>
                <a:defRPr/>
              </a:pPr>
              <a:t>10/30/19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7C2AE4-80A9-114C-826B-7CC9CDDD37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FA2254-91ED-3E42-82BA-18C34B3A295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CA2E1F4-9F93-E442-BD15-E3A58DC96B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FA67273-3EDD-644F-81F9-5C91C32B1E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A43CA0-1CD5-6B48-BC1C-B375B0AE276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F5EC2A8-A01D-0347-B02B-F93793E1E67E}" type="datetimeFigureOut">
              <a:rPr lang="en-US"/>
              <a:pPr>
                <a:defRPr/>
              </a:pPr>
              <a:t>10/30/19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561E8CA-F799-D747-ABB5-D9EFECBA56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4B3D56B-6C2E-DA48-8D7F-D33FEEC4C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01D54C-EF9B-854D-A6A8-78CE7E79A92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93D0E5-138B-C746-9D0E-886315F461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8FF2328-20CD-0345-B921-54EEEAFDA9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hm.uio.no/english/research/projects/biodata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hm.uio.no/english/research/projects/biodata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>
            <a:extLst>
              <a:ext uri="{FF2B5EF4-FFF2-40B4-BE49-F238E27FC236}">
                <a16:creationId xmlns:a16="http://schemas.microsoft.com/office/drawing/2014/main" id="{6107E964-EA1E-6C4F-A064-9058374CD2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Notes Placeholder 2">
            <a:extLst>
              <a:ext uri="{FF2B5EF4-FFF2-40B4-BE49-F238E27FC236}">
                <a16:creationId xmlns:a16="http://schemas.microsoft.com/office/drawing/2014/main" id="{D819483C-70F9-5D4C-9F82-98D9B71B9E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206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Symposium SS48 – Strengthening the biodiversity informatics community of practice through </a:t>
            </a:r>
            <a:r>
              <a:rPr lang="en-US" sz="1000" dirty="0" err="1"/>
              <a:t>caåacity</a:t>
            </a:r>
            <a:r>
              <a:rPr lang="en-US" sz="1000" dirty="0"/>
              <a:t> enhancement, Biodiversity Next, Leiden Friday 25 October 2019 (12 minutes)</a:t>
            </a:r>
          </a:p>
          <a:p>
            <a:pPr marL="0" marR="0" lvl="0" indent="0" algn="l" defTabSz="5206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rgbClr val="006600"/>
                </a:solidFill>
              </a:rPr>
              <a:t>BioDATA – Biodiversity Data for Internationalization in Higher Education</a:t>
            </a:r>
            <a:r>
              <a:rPr lang="en-US" sz="1200" b="0" dirty="0"/>
              <a:t> | </a:t>
            </a:r>
            <a:r>
              <a:rPr lang="nb-NO" dirty="0">
                <a:hlinkClick r:id="rId3"/>
              </a:rPr>
              <a:t>www.nhm.uio.no/english/research/projects/biodata</a:t>
            </a:r>
            <a:endParaRPr lang="en-US" sz="1200" b="0" dirty="0">
              <a:solidFill>
                <a:srgbClr val="006600"/>
              </a:solidFill>
            </a:endParaRPr>
          </a:p>
          <a:p>
            <a:pPr marL="0" marR="0" lvl="0" indent="0" algn="l" defTabSz="5206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b="0" dirty="0"/>
              <a:t>Global Biodiversity Information Facility | </a:t>
            </a:r>
            <a:r>
              <a:rPr lang="en-US" sz="1050" b="0" dirty="0" err="1"/>
              <a:t>www.gbif.org</a:t>
            </a:r>
            <a:endParaRPr lang="en-US" sz="1050" b="0" dirty="0"/>
          </a:p>
          <a:p>
            <a:pPr marL="0" marR="0" lvl="0" indent="0" algn="l" defTabSz="5206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b="0" dirty="0"/>
              <a:t>GBIF Norway, UiO Natural History Museum in Oslo, University in Oslo | </a:t>
            </a:r>
            <a:r>
              <a:rPr lang="en-US" sz="1050" b="0" dirty="0" err="1"/>
              <a:t>www.gbif.no</a:t>
            </a:r>
            <a:endParaRPr lang="en-US" sz="1050" b="0" dirty="0"/>
          </a:p>
          <a:p>
            <a:pPr marL="0" marR="0" lvl="0" indent="0" algn="l" defTabSz="5206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b="0" dirty="0"/>
              <a:t>ForBio Research School in Biosystematics | </a:t>
            </a:r>
            <a:r>
              <a:rPr lang="en-US" sz="1050" b="0" dirty="0" err="1"/>
              <a:t>www.forbio.uio.no</a:t>
            </a:r>
            <a:endParaRPr lang="en-US" sz="1050" dirty="0"/>
          </a:p>
        </p:txBody>
      </p:sp>
      <p:sp>
        <p:nvSpPr>
          <p:cNvPr id="15363" name="Slide Number Placeholder 3">
            <a:extLst>
              <a:ext uri="{FF2B5EF4-FFF2-40B4-BE49-F238E27FC236}">
                <a16:creationId xmlns:a16="http://schemas.microsoft.com/office/drawing/2014/main" id="{A50BF236-0D62-404A-9AC2-30FB48D9AD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1CF6A1-219C-1F40-8718-FB9A0263149F}" type="slidenum">
              <a:rPr lang="en-US" altLang="da-DK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da-D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>
            <a:extLst>
              <a:ext uri="{FF2B5EF4-FFF2-40B4-BE49-F238E27FC236}">
                <a16:creationId xmlns:a16="http://schemas.microsoft.com/office/drawing/2014/main" id="{C018DE49-8561-004D-B4CB-413190743A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4" name="Notes Placeholder 2">
            <a:extLst>
              <a:ext uri="{FF2B5EF4-FFF2-40B4-BE49-F238E27FC236}">
                <a16:creationId xmlns:a16="http://schemas.microsoft.com/office/drawing/2014/main" id="{BFC03B09-F073-4E4A-BA9E-BD39B47AA2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da-DK" dirty="0"/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74C9B6FC-334A-944C-BA58-60573A8082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92E817A-7D1E-964F-AD0D-C4188C32D109}" type="slidenum">
              <a:rPr lang="en-US" altLang="da-DK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da-D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FF2328-20CD-0345-B921-54EEEAFDA9D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892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FF2328-20CD-0345-B921-54EEEAFDA9D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539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DNA Barcoding workshop in Georgia – 2019-04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BioDATA II in planning…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FF2328-20CD-0345-B921-54EEEAFDA9DE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348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FF2328-20CD-0345-B921-54EEEAFDA9D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574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TODO: Including students from Uzbekistan and Kyrgyzstan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FF2328-20CD-0345-B921-54EEEAFDA9D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39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TODO: Add Latvia and Lithuania participants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FF2328-20CD-0345-B921-54EEEAFDA9D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733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DNA Barcoding workshop in Georgia – 2019-04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FF2328-20CD-0345-B921-54EEEAFDA9DE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456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>
            <a:extLst>
              <a:ext uri="{FF2B5EF4-FFF2-40B4-BE49-F238E27FC236}">
                <a16:creationId xmlns:a16="http://schemas.microsoft.com/office/drawing/2014/main" id="{6107E964-EA1E-6C4F-A064-9058374CD2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Notes Placeholder 2">
            <a:extLst>
              <a:ext uri="{FF2B5EF4-FFF2-40B4-BE49-F238E27FC236}">
                <a16:creationId xmlns:a16="http://schemas.microsoft.com/office/drawing/2014/main" id="{D819483C-70F9-5D4C-9F82-98D9B71B9E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206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/>
              <a:t>Symposium SS48 – Strengthening the biodiversity informatics community of practice through </a:t>
            </a:r>
            <a:r>
              <a:rPr lang="en-US" sz="1000" dirty="0" err="1"/>
              <a:t>caåacity</a:t>
            </a:r>
            <a:r>
              <a:rPr lang="en-US" sz="1000" dirty="0"/>
              <a:t> enhancement, Biodiversity Next, Leiden Friday 25 October 2019 (12 minutes)</a:t>
            </a:r>
          </a:p>
          <a:p>
            <a:pPr marL="0" marR="0" lvl="0" indent="0" algn="l" defTabSz="5206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rgbClr val="006600"/>
                </a:solidFill>
              </a:rPr>
              <a:t>BioDATA – Biodiversity Data for Internationalization in Higher Education</a:t>
            </a:r>
            <a:r>
              <a:rPr lang="en-US" sz="1200" b="0" dirty="0"/>
              <a:t> | </a:t>
            </a:r>
            <a:r>
              <a:rPr lang="nb-NO" dirty="0">
                <a:hlinkClick r:id="rId3"/>
              </a:rPr>
              <a:t>www.nhm.uio.no/english/research/projects/biodata</a:t>
            </a:r>
            <a:endParaRPr lang="en-US" sz="1200" b="0" dirty="0">
              <a:solidFill>
                <a:srgbClr val="006600"/>
              </a:solidFill>
            </a:endParaRPr>
          </a:p>
          <a:p>
            <a:pPr marL="0" marR="0" lvl="0" indent="0" algn="l" defTabSz="5206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b="0" dirty="0"/>
              <a:t>Global Biodiversity Information Facility | </a:t>
            </a:r>
            <a:r>
              <a:rPr lang="en-US" sz="1050" b="0" dirty="0" err="1"/>
              <a:t>www.gbif.org</a:t>
            </a:r>
            <a:endParaRPr lang="en-US" sz="1050" b="0" dirty="0"/>
          </a:p>
          <a:p>
            <a:pPr marL="0" marR="0" lvl="0" indent="0" algn="l" defTabSz="5206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b="0" dirty="0"/>
              <a:t>GBIF Norway, UiO Natural History Museum in Oslo, University in Oslo | </a:t>
            </a:r>
            <a:r>
              <a:rPr lang="en-US" sz="1050" b="0" dirty="0" err="1"/>
              <a:t>www.gbif.no</a:t>
            </a:r>
            <a:endParaRPr lang="en-US" sz="1050" b="0" dirty="0"/>
          </a:p>
          <a:p>
            <a:pPr marL="0" marR="0" lvl="0" indent="0" algn="l" defTabSz="5206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b="0" dirty="0"/>
              <a:t>ForBio Research School in Biosystematics | </a:t>
            </a:r>
            <a:r>
              <a:rPr lang="en-US" sz="1050" b="0" dirty="0" err="1"/>
              <a:t>www.forbio.uio.no</a:t>
            </a:r>
            <a:endParaRPr lang="en-US" sz="1050" dirty="0"/>
          </a:p>
        </p:txBody>
      </p:sp>
      <p:sp>
        <p:nvSpPr>
          <p:cNvPr id="15363" name="Slide Number Placeholder 3">
            <a:extLst>
              <a:ext uri="{FF2B5EF4-FFF2-40B4-BE49-F238E27FC236}">
                <a16:creationId xmlns:a16="http://schemas.microsoft.com/office/drawing/2014/main" id="{A50BF236-0D62-404A-9AC2-30FB48D9AD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1CF6A1-219C-1F40-8718-FB9A0263149F}" type="slidenum">
              <a:rPr lang="en-US" altLang="da-DK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3979922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CDFD716-7A5A-3644-8454-2CEABCA5223F}"/>
              </a:ext>
            </a:extLst>
          </p:cNvPr>
          <p:cNvCxnSpPr/>
          <p:nvPr/>
        </p:nvCxnSpPr>
        <p:spPr>
          <a:xfrm>
            <a:off x="441325" y="4743450"/>
            <a:ext cx="8318500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4">
            <a:extLst>
              <a:ext uri="{FF2B5EF4-FFF2-40B4-BE49-F238E27FC236}">
                <a16:creationId xmlns:a16="http://schemas.microsoft.com/office/drawing/2014/main" id="{26577AB2-75BB-2345-B99F-FA3709150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92" b="4662"/>
          <a:stretch>
            <a:fillRect/>
          </a:stretch>
        </p:blipFill>
        <p:spPr bwMode="auto">
          <a:xfrm>
            <a:off x="285750" y="0"/>
            <a:ext cx="2386013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41325" y="4805362"/>
            <a:ext cx="8053388" cy="242888"/>
          </a:xfrm>
        </p:spPr>
        <p:txBody>
          <a:bodyPr>
            <a:normAutofit/>
          </a:bodyPr>
          <a:lstStyle>
            <a:lvl1pPr marL="0" indent="0" algn="r">
              <a:buNone/>
              <a:defRPr sz="900" b="0" cap="all" baseline="0">
                <a:solidFill>
                  <a:schemeClr val="tx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597" y="4361876"/>
            <a:ext cx="8054116" cy="432089"/>
          </a:xfrm>
        </p:spPr>
        <p:txBody>
          <a:bodyPr anchor="b">
            <a:no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600" b="0" i="1" kern="1000" cap="none" spc="-51">
                <a:solidFill>
                  <a:schemeClr val="tx1"/>
                </a:solidFill>
                <a:latin typeface="Arial Narrow"/>
                <a:cs typeface="Arial Narrow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2E797D2-3092-CC43-9D7E-6BB57114393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12800"/>
            <a:ext cx="9144000" cy="3027680"/>
          </a:xfrm>
        </p:spPr>
        <p:txBody>
          <a:bodyPr rtlCol="0">
            <a:normAutofit/>
          </a:bodyPr>
          <a:lstStyle/>
          <a:p>
            <a:pPr lv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0597" y="1913315"/>
            <a:ext cx="8054116" cy="238665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2800" b="1" i="0" cap="none">
                <a:solidFill>
                  <a:srgbClr val="328126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6449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595436"/>
          </a:xfrm>
        </p:spPr>
        <p:txBody>
          <a:bodyPr/>
          <a:lstStyle>
            <a:lvl1pPr algn="l">
              <a:defRPr sz="2400" b="1">
                <a:solidFill>
                  <a:srgbClr val="328126"/>
                </a:solidFill>
                <a:latin typeface="Arial"/>
                <a:cs typeface="Arial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2268"/>
            <a:ext cx="8229600" cy="3612357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 Narrow"/>
                <a:cs typeface="Arial Narrow"/>
              </a:defRPr>
            </a:lvl1pPr>
            <a:lvl2pPr marL="446088" indent="-263525">
              <a:tabLst/>
              <a:defRPr sz="2400">
                <a:latin typeface="Arial Narrow"/>
                <a:cs typeface="Arial Narrow"/>
              </a:defRPr>
            </a:lvl2pPr>
            <a:lvl3pPr marL="801688" indent="-254000">
              <a:tabLst/>
              <a:defRPr sz="2000">
                <a:latin typeface="Arial Narrow"/>
                <a:cs typeface="Arial Narrow"/>
              </a:defRPr>
            </a:lvl3pPr>
            <a:lvl4pPr marL="1289050" indent="-254000">
              <a:tabLst/>
              <a:defRPr sz="1800">
                <a:latin typeface="Arial Narrow"/>
                <a:cs typeface="Arial Narrow"/>
              </a:defRPr>
            </a:lvl4pPr>
            <a:lvl5pPr marL="1604963" indent="-254000">
              <a:tabLst/>
              <a:defRPr sz="1800">
                <a:latin typeface="Arial Narrow"/>
                <a:cs typeface="Arial Narrow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310BE0-C17E-D441-BC22-B26472549A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" y="604140"/>
            <a:ext cx="1579830" cy="197274"/>
          </a:xfrm>
        </p:spPr>
        <p:txBody>
          <a:bodyPr>
            <a:noAutofit/>
          </a:bodyPr>
          <a:lstStyle>
            <a:lvl1pPr>
              <a:defRPr sz="1100" b="0" i="1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5887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670322"/>
          </a:xfrm>
        </p:spPr>
        <p:txBody>
          <a:bodyPr>
            <a:noAutofit/>
          </a:bodyPr>
          <a:lstStyle>
            <a:lvl1pPr algn="l">
              <a:defRPr sz="2400" b="1" cap="all">
                <a:solidFill>
                  <a:srgbClr val="328127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82268"/>
            <a:ext cx="4038600" cy="3612357"/>
          </a:xfrm>
        </p:spPr>
        <p:txBody>
          <a:bodyPr/>
          <a:lstStyle>
            <a:lvl1pPr>
              <a:defRPr sz="2800"/>
            </a:lvl1pPr>
            <a:lvl2pPr marL="446088" indent="-263525">
              <a:tabLst/>
              <a:defRPr sz="2400"/>
            </a:lvl2pPr>
            <a:lvl3pPr marL="720725" indent="-254000">
              <a:tabLst/>
              <a:defRPr sz="2000"/>
            </a:lvl3pPr>
            <a:lvl4pPr marL="933450" indent="-254000">
              <a:tabLst/>
              <a:defRPr sz="1800"/>
            </a:lvl4pPr>
            <a:lvl5pPr marL="1249363" indent="-254000">
              <a:tabLst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82268"/>
            <a:ext cx="4038600" cy="3612357"/>
          </a:xfrm>
        </p:spPr>
        <p:txBody>
          <a:bodyPr/>
          <a:lstStyle>
            <a:lvl1pPr>
              <a:defRPr sz="2800"/>
            </a:lvl1pPr>
            <a:lvl2pPr marL="446088" indent="-263525">
              <a:tabLst/>
              <a:defRPr sz="2400"/>
            </a:lvl2pPr>
            <a:lvl3pPr marL="720725" indent="-212725">
              <a:tabLst/>
              <a:defRPr sz="2000"/>
            </a:lvl3pPr>
            <a:lvl4pPr marL="1025525" indent="-254000">
              <a:tabLst/>
              <a:defRPr sz="1800"/>
            </a:lvl4pPr>
            <a:lvl5pPr marL="1339850" indent="-254000">
              <a:tabLst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8B69C042-4C3B-4547-AA5D-D86071C79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" y="604140"/>
            <a:ext cx="1416858" cy="167390"/>
          </a:xfrm>
        </p:spPr>
        <p:txBody>
          <a:bodyPr>
            <a:noAutofit/>
          </a:bodyPr>
          <a:lstStyle>
            <a:lvl1pPr>
              <a:defRPr sz="1100" b="0" i="1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2062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BF57F4D-819A-8144-BADC-6057355E9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555625"/>
            <a:ext cx="1392238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da-DK" sz="1100" i="1"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rPr>
              <a:t>date</a:t>
            </a:r>
            <a:endParaRPr lang="en-GB" altLang="da-DK" sz="11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FF79BEB-F1F4-7540-B2F8-B0FFF2349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39342"/>
          </a:xfrm>
        </p:spPr>
        <p:txBody>
          <a:bodyPr>
            <a:noAutofit/>
          </a:bodyPr>
          <a:lstStyle>
            <a:lvl1pPr algn="l">
              <a:defRPr sz="2400" b="1" cap="all">
                <a:solidFill>
                  <a:srgbClr val="328127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319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401D3AE-B220-DC48-B864-72375FCD42F5}"/>
              </a:ext>
            </a:extLst>
          </p:cNvPr>
          <p:cNvCxnSpPr/>
          <p:nvPr/>
        </p:nvCxnSpPr>
        <p:spPr>
          <a:xfrm>
            <a:off x="441325" y="4762500"/>
            <a:ext cx="7156450" cy="0"/>
          </a:xfrm>
          <a:prstGeom prst="line">
            <a:avLst/>
          </a:prstGeom>
          <a:ln w="3175" cmpd="sng">
            <a:solidFill>
              <a:srgbClr val="509E2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41325" y="4805363"/>
            <a:ext cx="7156324" cy="287339"/>
          </a:xfrm>
        </p:spPr>
        <p:txBody>
          <a:bodyPr anchor="ctr">
            <a:noAutofit/>
          </a:bodyPr>
          <a:lstStyle>
            <a:lvl1pPr marL="0" indent="0" algn="r">
              <a:buNone/>
              <a:defRPr sz="900" b="0" cap="none" baseline="0"/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6792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5C4830-6534-9140-BBD9-11AF921C7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0" tIns="0" rIns="0" bIns="4572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9A73998C-7EAF-4047-8B63-CE9B728A12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3625"/>
            <a:ext cx="8229600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a-DK"/>
              <a:t>Click to edit Master text styles</a:t>
            </a:r>
          </a:p>
          <a:p>
            <a:pPr lvl="1"/>
            <a:r>
              <a:rPr lang="en-US" altLang="da-DK"/>
              <a:t>Second level</a:t>
            </a:r>
          </a:p>
          <a:p>
            <a:pPr lvl="2"/>
            <a:r>
              <a:rPr lang="en-US" altLang="da-DK"/>
              <a:t>Third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9" r:id="rId4"/>
    <p:sldLayoutId id="2147483700" r:id="rId5"/>
  </p:sldLayoutIdLst>
  <p:txStyles>
    <p:titleStyle>
      <a:lvl1pPr algn="l" defTabSz="455613" rtl="0" eaLnBrk="1" fontAlgn="base" hangingPunct="1">
        <a:spcBef>
          <a:spcPct val="0"/>
        </a:spcBef>
        <a:spcAft>
          <a:spcPct val="0"/>
        </a:spcAft>
        <a:defRPr sz="2400" b="1" kern="1200" cap="all">
          <a:solidFill>
            <a:srgbClr val="328127"/>
          </a:solidFill>
          <a:latin typeface="Arial"/>
          <a:ea typeface="+mj-ea"/>
          <a:cs typeface="Arial"/>
        </a:defRPr>
      </a:lvl1pPr>
      <a:lvl2pPr algn="l" defTabSz="455613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28127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defTabSz="455613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28127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defTabSz="455613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28127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defTabSz="455613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28127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defTabSz="455613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28127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defTabSz="455613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28127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defTabSz="455613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28127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defTabSz="455613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328127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algn="l" defTabSz="455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sz="2800" kern="1200">
          <a:solidFill>
            <a:schemeClr val="tx1"/>
          </a:solidFill>
          <a:latin typeface="Arial Narrow"/>
          <a:ea typeface="Arial Narrow" panose="020B0604020202020204" pitchFamily="34" charset="0"/>
          <a:cs typeface="Arial Narrow"/>
        </a:defRPr>
      </a:lvl1pPr>
      <a:lvl2pPr marL="538163" indent="-265113" algn="l" defTabSz="455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Narrow"/>
          <a:ea typeface="Arial Narrow" panose="020B0604020202020204" pitchFamily="34" charset="0"/>
          <a:cs typeface="Arial Narrow"/>
        </a:defRPr>
      </a:lvl2pPr>
      <a:lvl3pPr marL="893763" indent="-254000" algn="l" defTabSz="455613" rtl="0" eaLnBrk="1" fontAlgn="base" hangingPunct="1">
        <a:spcBef>
          <a:spcPct val="20000"/>
        </a:spcBef>
        <a:spcAft>
          <a:spcPct val="0"/>
        </a:spcAft>
        <a:buFont typeface="System Font Regular"/>
        <a:buChar char="‒"/>
        <a:defRPr sz="2200" kern="1200">
          <a:solidFill>
            <a:schemeClr val="tx1"/>
          </a:solidFill>
          <a:latin typeface="Arial Narrow"/>
          <a:ea typeface="Arial Narrow" panose="020B0604020202020204" pitchFamily="34" charset="0"/>
          <a:cs typeface="Arial Narrow"/>
        </a:defRPr>
      </a:lvl3pPr>
      <a:lvl4pPr marL="1598613" indent="-227013" algn="l" defTabSz="455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 Narrow"/>
          <a:ea typeface="Arial Narrow" panose="020B0604020202020204" pitchFamily="34" charset="0"/>
          <a:cs typeface="Arial Narrow"/>
        </a:defRPr>
      </a:lvl4pPr>
      <a:lvl5pPr marL="2055813" indent="-227013" algn="l" defTabSz="455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 Narrow"/>
          <a:ea typeface="Arial Narrow" panose="020B0604020202020204" pitchFamily="34" charset="0"/>
          <a:cs typeface="Arial Narrow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f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tiff"/><Relationship Id="rId3" Type="http://schemas.openxmlformats.org/officeDocument/2006/relationships/image" Target="../media/image19.png"/><Relationship Id="rId7" Type="http://schemas.openxmlformats.org/officeDocument/2006/relationships/image" Target="../media/image23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tiff"/><Relationship Id="rId4" Type="http://schemas.openxmlformats.org/officeDocument/2006/relationships/image" Target="../media/image20.png"/><Relationship Id="rId9" Type="http://schemas.openxmlformats.org/officeDocument/2006/relationships/image" Target="../media/image25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tiff"/><Relationship Id="rId3" Type="http://schemas.openxmlformats.org/officeDocument/2006/relationships/image" Target="../media/image4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tiff"/><Relationship Id="rId5" Type="http://schemas.openxmlformats.org/officeDocument/2006/relationships/image" Target="../media/image25.tiff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B3CDA2B-8D89-EB44-93EA-806E146F08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C30F8A-48D0-5346-9E4D-F78957A4988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715" y="834673"/>
            <a:ext cx="8394562" cy="2169533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056F87B-C6E3-FB4E-8310-73BDF5C5A644}"/>
              </a:ext>
            </a:extLst>
          </p:cNvPr>
          <p:cNvSpPr txBox="1">
            <a:spLocks/>
          </p:cNvSpPr>
          <p:nvPr/>
        </p:nvSpPr>
        <p:spPr>
          <a:xfrm>
            <a:off x="155838" y="2851806"/>
            <a:ext cx="8832317" cy="1621111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0" tIns="0" rIns="0" bIns="45720" rtlCol="0" anchor="b" anchorCtr="0">
            <a:noAutofit/>
          </a:bodyPr>
          <a:lstStyle>
            <a:lvl1pPr algn="l" defTabSz="4556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 i="0" kern="1200" cap="none">
                <a:solidFill>
                  <a:srgbClr val="328126"/>
                </a:solidFill>
                <a:latin typeface="Arial"/>
                <a:ea typeface="+mn-ea"/>
                <a:cs typeface="Arial"/>
              </a:defRPr>
            </a:lvl1pPr>
            <a:lvl2pPr algn="l" defTabSz="455613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defTabSz="455613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defTabSz="455613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defTabSz="455613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defTabSz="455613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defTabSz="455613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defTabSz="455613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defTabSz="455613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spc="6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27000">
                    <a:schemeClr val="bg1">
                      <a:lumMod val="75000"/>
                      <a:alpha val="40000"/>
                    </a:schemeClr>
                  </a:glow>
                </a:effectLst>
                <a:latin typeface="Century Gothic" panose="020B0502020202020204" pitchFamily="34" charset="0"/>
                <a:ea typeface="Batang" panose="02030600000101010101" pitchFamily="18" charset="-127"/>
                <a:cs typeface="Muna" pitchFamily="2" charset="-78"/>
              </a:rPr>
              <a:t>Biodiversity Data for </a:t>
            </a:r>
            <a:br>
              <a:rPr lang="en-US" b="0" spc="6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27000">
                    <a:schemeClr val="bg1">
                      <a:lumMod val="75000"/>
                      <a:alpha val="40000"/>
                    </a:schemeClr>
                  </a:glow>
                </a:effectLst>
                <a:latin typeface="Century Gothic" panose="020B0502020202020204" pitchFamily="34" charset="0"/>
                <a:ea typeface="Batang" panose="02030600000101010101" pitchFamily="18" charset="-127"/>
                <a:cs typeface="Muna" pitchFamily="2" charset="-78"/>
              </a:rPr>
            </a:br>
            <a:r>
              <a:rPr lang="en-US" b="0" spc="6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27000">
                    <a:schemeClr val="bg1">
                      <a:lumMod val="75000"/>
                      <a:alpha val="40000"/>
                    </a:schemeClr>
                  </a:glow>
                </a:effectLst>
                <a:latin typeface="Century Gothic" panose="020B0502020202020204" pitchFamily="34" charset="0"/>
                <a:ea typeface="Batang" panose="02030600000101010101" pitchFamily="18" charset="-127"/>
                <a:cs typeface="Muna" pitchFamily="2" charset="-78"/>
              </a:rPr>
              <a:t>Internationalization in higher education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638656F1-E289-784E-B251-DFC8CB6259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325" y="4805363"/>
            <a:ext cx="8053388" cy="242887"/>
          </a:xfrm>
        </p:spPr>
        <p:txBody>
          <a:bodyPr rtlCol="0"/>
          <a:lstStyle/>
          <a:p>
            <a:pPr defTabSz="457189" fontAlgn="auto">
              <a:spcAft>
                <a:spcPts val="0"/>
              </a:spcAft>
              <a:buFont typeface="Arial"/>
              <a:buNone/>
              <a:defRPr/>
            </a:pPr>
            <a:r>
              <a:rPr lang="en-GB" dirty="0">
                <a:ea typeface="+mn-ea"/>
              </a:rPr>
              <a:t>SS48 - Biodiversity informatics community capacity enhancement, Biodiversity Next, Leiden | 25 October 2019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8353E5-354C-134F-9EAB-4E42434B4D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8532" y="0"/>
            <a:ext cx="2359383" cy="6807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1927E2-72EB-1E4F-A173-9EBFBD18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595313"/>
          </a:xfrm>
        </p:spPr>
        <p:txBody>
          <a:bodyPr/>
          <a:lstStyle/>
          <a:p>
            <a:pPr defTabSz="457189" fontAlgn="auto">
              <a:spcAft>
                <a:spcPts val="0"/>
              </a:spcAft>
              <a:defRPr/>
            </a:pPr>
            <a:r>
              <a:rPr lang="en-GB" dirty="0"/>
              <a:t>BioDATA 2018 - 2021</a:t>
            </a:r>
          </a:p>
        </p:txBody>
      </p:sp>
      <p:sp>
        <p:nvSpPr>
          <p:cNvPr id="17412" name="Text Placeholder 8">
            <a:extLst>
              <a:ext uri="{FF2B5EF4-FFF2-40B4-BE49-F238E27FC236}">
                <a16:creationId xmlns:a16="http://schemas.microsoft.com/office/drawing/2014/main" id="{B6C63152-A846-7A42-AD6B-C506292CD677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457200" y="604838"/>
            <a:ext cx="1417638" cy="166687"/>
          </a:xfrm>
        </p:spPr>
        <p:txBody>
          <a:bodyPr/>
          <a:lstStyle/>
          <a:p>
            <a:endParaRPr lang="en-GB" altLang="da-DK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2DD5BF-0963-3B4D-BA31-10091E2EF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20680CA-5031-4443-B06F-42A8A71E0A0B}"/>
              </a:ext>
            </a:extLst>
          </p:cNvPr>
          <p:cNvCxnSpPr>
            <a:cxnSpLocks/>
          </p:cNvCxnSpPr>
          <p:nvPr/>
        </p:nvCxnSpPr>
        <p:spPr>
          <a:xfrm flipH="1" flipV="1">
            <a:off x="771525" y="1029719"/>
            <a:ext cx="318607" cy="603559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9B3F9F94-718C-4444-B58A-781C47F38F36}"/>
              </a:ext>
            </a:extLst>
          </p:cNvPr>
          <p:cNvSpPr/>
          <p:nvPr/>
        </p:nvSpPr>
        <p:spPr>
          <a:xfrm>
            <a:off x="83025" y="644651"/>
            <a:ext cx="151035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pc="600" dirty="0">
                <a:effectLst>
                  <a:glow rad="127000">
                    <a:schemeClr val="bg1">
                      <a:lumMod val="75000"/>
                      <a:alpha val="40000"/>
                    </a:schemeClr>
                  </a:glow>
                </a:effectLst>
                <a:latin typeface="Century Gothic" panose="020B0502020202020204" pitchFamily="34" charset="0"/>
                <a:ea typeface="Batang" panose="02030600000101010101" pitchFamily="18" charset="-127"/>
                <a:cs typeface="Muna" pitchFamily="2" charset="-78"/>
              </a:rPr>
              <a:t>Norway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B0668B5-50C3-A745-B645-719C2F258320}"/>
              </a:ext>
            </a:extLst>
          </p:cNvPr>
          <p:cNvCxnSpPr>
            <a:cxnSpLocks/>
          </p:cNvCxnSpPr>
          <p:nvPr/>
        </p:nvCxnSpPr>
        <p:spPr>
          <a:xfrm flipH="1">
            <a:off x="2093101" y="2720605"/>
            <a:ext cx="886908" cy="289722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105CEC58-129F-994C-A07E-3766DF98848B}"/>
              </a:ext>
            </a:extLst>
          </p:cNvPr>
          <p:cNvSpPr/>
          <p:nvPr/>
        </p:nvSpPr>
        <p:spPr>
          <a:xfrm>
            <a:off x="664011" y="2968778"/>
            <a:ext cx="1526380" cy="369332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>
            <a:spAutoFit/>
          </a:bodyPr>
          <a:lstStyle/>
          <a:p>
            <a:r>
              <a:rPr lang="en-US" spc="600" dirty="0">
                <a:effectLst>
                  <a:glow rad="127000">
                    <a:schemeClr val="bg1">
                      <a:lumMod val="75000"/>
                      <a:alpha val="40000"/>
                    </a:schemeClr>
                  </a:glow>
                </a:effectLst>
                <a:latin typeface="Century Gothic" panose="020B0502020202020204" pitchFamily="34" charset="0"/>
                <a:ea typeface="Batang" panose="02030600000101010101" pitchFamily="18" charset="-127"/>
                <a:cs typeface="Muna" pitchFamily="2" charset="-78"/>
              </a:rPr>
              <a:t>Belarus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241FAA-EE5D-FC44-AE87-622AC0B0DA90}"/>
              </a:ext>
            </a:extLst>
          </p:cNvPr>
          <p:cNvSpPr/>
          <p:nvPr/>
        </p:nvSpPr>
        <p:spPr>
          <a:xfrm>
            <a:off x="1514911" y="3775051"/>
            <a:ext cx="1553630" cy="369332"/>
          </a:xfrm>
          <a:prstGeom prst="rect">
            <a:avLst/>
          </a:prstGeom>
          <a:solidFill>
            <a:schemeClr val="bg1">
              <a:alpha val="82000"/>
            </a:schemeClr>
          </a:solidFill>
        </p:spPr>
        <p:txBody>
          <a:bodyPr wrap="none">
            <a:spAutoFit/>
          </a:bodyPr>
          <a:lstStyle/>
          <a:p>
            <a:r>
              <a:rPr lang="en-US" spc="600" dirty="0">
                <a:effectLst>
                  <a:glow rad="127000">
                    <a:schemeClr val="bg1">
                      <a:lumMod val="75000"/>
                      <a:alpha val="40000"/>
                    </a:schemeClr>
                  </a:glow>
                </a:effectLst>
                <a:latin typeface="Century Gothic" panose="020B0502020202020204" pitchFamily="34" charset="0"/>
                <a:ea typeface="Batang" panose="02030600000101010101" pitchFamily="18" charset="-127"/>
                <a:cs typeface="Muna" pitchFamily="2" charset="-78"/>
              </a:rPr>
              <a:t>Ukraine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D888848-47DA-4741-B149-F0EEA4CB2D6F}"/>
              </a:ext>
            </a:extLst>
          </p:cNvPr>
          <p:cNvCxnSpPr>
            <a:cxnSpLocks/>
          </p:cNvCxnSpPr>
          <p:nvPr/>
        </p:nvCxnSpPr>
        <p:spPr>
          <a:xfrm flipV="1">
            <a:off x="2921958" y="3242929"/>
            <a:ext cx="609852" cy="56113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CAEFBC9-FFD9-234F-899A-C5A931F2D52E}"/>
              </a:ext>
            </a:extLst>
          </p:cNvPr>
          <p:cNvSpPr/>
          <p:nvPr/>
        </p:nvSpPr>
        <p:spPr>
          <a:xfrm>
            <a:off x="7038764" y="3499848"/>
            <a:ext cx="1930337" cy="369332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>
            <a:spAutoFit/>
          </a:bodyPr>
          <a:lstStyle/>
          <a:p>
            <a:r>
              <a:rPr lang="en-US" spc="600" dirty="0">
                <a:effectLst>
                  <a:glow rad="127000">
                    <a:schemeClr val="bg1">
                      <a:lumMod val="75000"/>
                      <a:alpha val="40000"/>
                    </a:schemeClr>
                  </a:glow>
                </a:effectLst>
                <a:latin typeface="Century Gothic" panose="020B0502020202020204" pitchFamily="34" charset="0"/>
                <a:ea typeface="Batang" panose="02030600000101010101" pitchFamily="18" charset="-127"/>
                <a:cs typeface="Muna" pitchFamily="2" charset="-78"/>
              </a:rPr>
              <a:t>Tajikistan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C9926B3-2307-8D4B-9A27-CA8DF79D63E4}"/>
              </a:ext>
            </a:extLst>
          </p:cNvPr>
          <p:cNvCxnSpPr>
            <a:cxnSpLocks/>
          </p:cNvCxnSpPr>
          <p:nvPr/>
        </p:nvCxnSpPr>
        <p:spPr>
          <a:xfrm flipV="1">
            <a:off x="7885971" y="3864625"/>
            <a:ext cx="150041" cy="62932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D3408301-44A1-D442-BD8F-52843B963632}"/>
              </a:ext>
            </a:extLst>
          </p:cNvPr>
          <p:cNvSpPr/>
          <p:nvPr/>
        </p:nvSpPr>
        <p:spPr>
          <a:xfrm>
            <a:off x="4837165" y="3405744"/>
            <a:ext cx="1675459" cy="369332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>
            <a:spAutoFit/>
          </a:bodyPr>
          <a:lstStyle/>
          <a:p>
            <a:r>
              <a:rPr lang="en-US" spc="600" dirty="0">
                <a:effectLst>
                  <a:glow rad="127000">
                    <a:schemeClr val="bg1">
                      <a:lumMod val="75000"/>
                      <a:alpha val="40000"/>
                    </a:schemeClr>
                  </a:glow>
                </a:effectLst>
                <a:latin typeface="Century Gothic" panose="020B0502020202020204" pitchFamily="34" charset="0"/>
                <a:ea typeface="Batang" panose="02030600000101010101" pitchFamily="18" charset="-127"/>
                <a:cs typeface="Muna" pitchFamily="2" charset="-78"/>
              </a:rPr>
              <a:t>Armenia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461229-A699-BE4D-A9B8-050B9CD13E21}"/>
              </a:ext>
            </a:extLst>
          </p:cNvPr>
          <p:cNvCxnSpPr>
            <a:cxnSpLocks/>
          </p:cNvCxnSpPr>
          <p:nvPr/>
        </p:nvCxnSpPr>
        <p:spPr>
          <a:xfrm flipV="1">
            <a:off x="5112349" y="3864625"/>
            <a:ext cx="140197" cy="481857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362DDD45-F8F5-CD49-B770-2934D15109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1741" y="2160639"/>
            <a:ext cx="768732" cy="4867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F553C72-321A-7241-934B-39999A3F74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6074" y="2154450"/>
            <a:ext cx="768732" cy="48678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7E37CAC-7BD7-4344-BCCE-A5406554DF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4511" y="2151536"/>
            <a:ext cx="705664" cy="48678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739D1B9-214A-644F-AC89-BB70C94D8D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9880" y="2160639"/>
            <a:ext cx="768732" cy="48678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5283C77-8953-C946-82E4-226449B0194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8654" y="2156658"/>
            <a:ext cx="768733" cy="4993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B1CE987-DDD6-0046-AB87-D70182B0DCA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5599" y="1304698"/>
            <a:ext cx="2615513" cy="675966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701DDD9-8296-E546-9C5A-D35A7A318CF4}"/>
              </a:ext>
            </a:extLst>
          </p:cNvPr>
          <p:cNvSpPr/>
          <p:nvPr/>
        </p:nvSpPr>
        <p:spPr>
          <a:xfrm>
            <a:off x="6699539" y="1675727"/>
            <a:ext cx="198726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spc="300" dirty="0">
                <a:latin typeface="Century Gothic" panose="020B0502020202020204" pitchFamily="34" charset="0"/>
              </a:rPr>
              <a:t>2018 - 2021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3FEB-CEC8-8D45-AE13-085F1B0FE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422" y="420751"/>
            <a:ext cx="3553485" cy="48284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509E2F"/>
                </a:solidFill>
              </a:rPr>
              <a:t>Goals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36774B-8BC2-824D-A5BD-7E13F3CA9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0"/>
            <a:ext cx="4572000" cy="26955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6DBA2D-7B2F-984B-AD11-BD726E8BF9A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449304"/>
            <a:ext cx="4572000" cy="2694196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CB0CB41-170F-614A-8487-521213088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25" y="1128257"/>
            <a:ext cx="3809680" cy="3320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Offer professional training in data skills to biodiversity researchers</a:t>
            </a:r>
          </a:p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Promote open data and open science to foster international collaboration</a:t>
            </a:r>
          </a:p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Involve partner countries in international biodiversity networks like GBIF</a:t>
            </a:r>
          </a:p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64 students (16 x 4) and 16 staff (</a:t>
            </a:r>
            <a:r>
              <a:rPr lang="en-US" sz="1600" i="1" dirty="0">
                <a:solidFill>
                  <a:schemeClr val="bg1">
                    <a:lumMod val="95000"/>
                  </a:schemeClr>
                </a:solidFill>
              </a:rPr>
              <a:t>mentors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) trained on biodiversity informatics skills</a:t>
            </a:r>
          </a:p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Organize a total of 7-8 events during the project period 2018 to 2021</a:t>
            </a:r>
          </a:p>
        </p:txBody>
      </p:sp>
    </p:spTree>
    <p:extLst>
      <p:ext uri="{BB962C8B-B14F-4D97-AF65-F5344CB8AC3E}">
        <p14:creationId xmlns:p14="http://schemas.microsoft.com/office/powerpoint/2010/main" val="3268763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3FEB-CEC8-8D45-AE13-085F1B0FE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26" y="581617"/>
            <a:ext cx="3809680" cy="482840"/>
          </a:xfrm>
        </p:spPr>
        <p:txBody>
          <a:bodyPr>
            <a:noAutofit/>
          </a:bodyPr>
          <a:lstStyle/>
          <a:p>
            <a:pPr algn="ctr"/>
            <a:r>
              <a:rPr lang="en-US" sz="2000" dirty="0">
                <a:solidFill>
                  <a:srgbClr val="509E2F"/>
                </a:solidFill>
              </a:rPr>
              <a:t>Investing in the future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CB0CB41-170F-614A-8487-521213088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25" y="1289123"/>
            <a:ext cx="3809680" cy="2828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Specialized training to raise the quality of research in post-soviet societies</a:t>
            </a:r>
          </a:p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Empower partners to establish long-lasting collaborations with western institutes</a:t>
            </a:r>
          </a:p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Mobilization of biodiversity data from non-digital archives to online databases</a:t>
            </a:r>
          </a:p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Establish regional data hubs in</a:t>
            </a:r>
          </a:p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Eastern Europe, Caucasus, Central Asia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7BD74C-C255-AE46-9F24-5211D828D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7" y="0"/>
            <a:ext cx="4572002" cy="28284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F3FCCD-EB6A-1744-B4B9-B2A6091FF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7" y="2828467"/>
            <a:ext cx="4572003" cy="2315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842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3FEB-CEC8-8D45-AE13-085F1B0FE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550" y="282350"/>
            <a:ext cx="8474044" cy="48284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>
                <a:solidFill>
                  <a:srgbClr val="509E2F"/>
                </a:solidFill>
              </a:rPr>
              <a:t>outreach to mobilize new countries in GBIF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3ADAEC-7A84-0A44-9858-6AF4AC3D8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405" y="804332"/>
            <a:ext cx="8329190" cy="3488266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DBFB9C98-DE8A-1543-B0C0-44F89DC01502}"/>
              </a:ext>
            </a:extLst>
          </p:cNvPr>
          <p:cNvSpPr/>
          <p:nvPr/>
        </p:nvSpPr>
        <p:spPr>
          <a:xfrm rot="1186219">
            <a:off x="4675912" y="1786912"/>
            <a:ext cx="1418556" cy="640314"/>
          </a:xfrm>
          <a:prstGeom prst="ellipse">
            <a:avLst/>
          </a:prstGeom>
          <a:solidFill>
            <a:srgbClr val="FFFF00">
              <a:alpha val="26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F0686A-5720-044D-8230-F6B5038DD2E5}"/>
              </a:ext>
            </a:extLst>
          </p:cNvPr>
          <p:cNvSpPr/>
          <p:nvPr/>
        </p:nvSpPr>
        <p:spPr>
          <a:xfrm rot="1112597">
            <a:off x="4986049" y="1527077"/>
            <a:ext cx="1810958" cy="523024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lIns="91247" tIns="45623" rIns="91247" bIns="45623">
            <a:spAutoFit/>
          </a:bodyPr>
          <a:lstStyle/>
          <a:p>
            <a:pPr algn="ctr" defTabSz="517561">
              <a:defRPr/>
            </a:pP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Calibri" charset="0"/>
              </a:rPr>
              <a:t>Low GBIF membership coverage in </a:t>
            </a: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Calibri" charset="0"/>
              </a:rPr>
              <a:t>Eurasia</a:t>
            </a:r>
            <a:endParaRPr lang="en-US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23F0F0-2485-144F-8C8E-F706B2EDC52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272" y="3522045"/>
            <a:ext cx="1312753" cy="33858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C0FAA6A-DB32-3449-AA20-DCE2E04FEB1D}"/>
              </a:ext>
            </a:extLst>
          </p:cNvPr>
          <p:cNvSpPr/>
          <p:nvPr/>
        </p:nvSpPr>
        <p:spPr>
          <a:xfrm>
            <a:off x="407402" y="4298115"/>
            <a:ext cx="83291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BioDATA is organized in coordination with GBIF Secretariat staff to ensure good alignment with strategic outreach priorities</a:t>
            </a:r>
          </a:p>
        </p:txBody>
      </p:sp>
    </p:spTree>
    <p:extLst>
      <p:ext uri="{BB962C8B-B14F-4D97-AF65-F5344CB8AC3E}">
        <p14:creationId xmlns:p14="http://schemas.microsoft.com/office/powerpoint/2010/main" val="2697205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3FEB-CEC8-8D45-AE13-085F1B0FE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421" y="500272"/>
            <a:ext cx="3553485" cy="48284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509E2F"/>
                </a:solidFill>
              </a:rPr>
              <a:t>Funding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CB0CB41-170F-614A-8487-521213088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24" y="2526263"/>
            <a:ext cx="3809680" cy="199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Funded by the Eurasia program of the Norwegian Agency for International Cooperation and Quality Enhancement in Higher Education (Diku)</a:t>
            </a:r>
          </a:p>
          <a:p>
            <a:pPr algn="ctr">
              <a:spcAft>
                <a:spcPts val="24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Budget 3M NOK  |  € 300 000 Euro</a:t>
            </a:r>
          </a:p>
          <a:p>
            <a:pPr algn="ctr">
              <a:spcAft>
                <a:spcPts val="24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2018 to 2021 (3 years)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D0C59D-B789-F640-9018-0F698B7AB4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89" y="1155770"/>
            <a:ext cx="4393615" cy="10251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D91A75-103C-7546-A51E-F2608582F53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438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3FEB-CEC8-8D45-AE13-085F1B0FE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422" y="471550"/>
            <a:ext cx="3553485" cy="48284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509E2F"/>
                </a:solidFill>
              </a:rPr>
              <a:t>Partners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CB0CB41-170F-614A-8487-521213088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732" y="1238325"/>
            <a:ext cx="4022755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University of Oslo (ForBio &amp; GBIF Norway)</a:t>
            </a:r>
          </a:p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Armenian National Agrarian University</a:t>
            </a:r>
          </a:p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National Academy of Sciences of Belarus</a:t>
            </a:r>
          </a:p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Academy of Science &amp; Zan </a:t>
            </a:r>
            <a:r>
              <a:rPr lang="en-US" sz="1600" dirty="0" err="1">
                <a:solidFill>
                  <a:schemeClr val="bg1">
                    <a:lumMod val="95000"/>
                  </a:schemeClr>
                </a:solidFill>
              </a:rPr>
              <a:t>va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 Zamin, Tajikistan</a:t>
            </a:r>
          </a:p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V.N. Karazin Kharkiv National University, Ukraine</a:t>
            </a:r>
          </a:p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GBIF Secretariat, Copenhagen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2EE90C-8F82-8343-91CF-6BCD58C88815}"/>
              </a:ext>
            </a:extLst>
          </p:cNvPr>
          <p:cNvSpPr/>
          <p:nvPr/>
        </p:nvSpPr>
        <p:spPr>
          <a:xfrm>
            <a:off x="4572000" y="0"/>
            <a:ext cx="4572000" cy="5157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9" descr="GBIF_NO_2_transp.png">
            <a:extLst>
              <a:ext uri="{FF2B5EF4-FFF2-40B4-BE49-F238E27FC236}">
                <a16:creationId xmlns:a16="http://schemas.microsoft.com/office/drawing/2014/main" id="{957EBE65-3A08-8048-BF65-59EF21C57D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0308" y="995872"/>
            <a:ext cx="1812789" cy="578910"/>
          </a:xfrm>
          <a:prstGeom prst="rect">
            <a:avLst/>
          </a:prstGeom>
        </p:spPr>
      </p:pic>
      <p:pic>
        <p:nvPicPr>
          <p:cNvPr id="11" name="Picture 10" descr="UiO transp.png">
            <a:extLst>
              <a:ext uri="{FF2B5EF4-FFF2-40B4-BE49-F238E27FC236}">
                <a16:creationId xmlns:a16="http://schemas.microsoft.com/office/drawing/2014/main" id="{91ADBBE2-29B6-B940-9D42-4076EFD2839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2854" y="246494"/>
            <a:ext cx="1246459" cy="12464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0FC15E5-DFA6-E44E-9194-31DEBEFFB7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9046" y="182143"/>
            <a:ext cx="2181563" cy="8079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4B2668D-2EF2-3F40-A700-B3455D4575A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7005" y="1700895"/>
            <a:ext cx="3328006" cy="406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A3F6A80-C15B-884A-A0FD-46C0C8B050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2854" y="3583350"/>
            <a:ext cx="1242782" cy="12184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EFAE8F0-55ED-7E46-82C4-A3772348F4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9755" y="3730568"/>
            <a:ext cx="1071196" cy="10711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35B8A20-81AD-9741-BF1A-D8C21D8FFB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3640" y="2182387"/>
            <a:ext cx="1283426" cy="12705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BD8CF6A-612F-6C41-A415-7F7A5BBCD6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84947" y="3956889"/>
            <a:ext cx="1071196" cy="10711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46C9445-B02B-6940-93C2-EF878B59EB3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47198" y="2228264"/>
            <a:ext cx="1578705" cy="110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20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3FEB-CEC8-8D45-AE13-085F1B0FE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422" y="327615"/>
            <a:ext cx="3553485" cy="48284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509E2F"/>
                </a:solidFill>
              </a:rPr>
              <a:t>Roles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CB0CB41-170F-614A-8487-521213088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25" y="1077456"/>
            <a:ext cx="3809680" cy="336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ForBio based in Oslo provides the central coordination team and financial center of operation</a:t>
            </a:r>
          </a:p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Local project partners in Tajikistan, Belarus and Armenia – responsible for organization of project events in Minsk, Dushanbe and Yerevan</a:t>
            </a:r>
          </a:p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GBIF (Secretariat and Norwegian GBIF-node) is responsible for coordinating the Biodiversity Informatics curriculum and providing training materials</a:t>
            </a:r>
          </a:p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Support from the “GBIF.ru team” in Russia with training and translation services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A268B5-3D72-2A41-AD51-E197BE4C8F5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28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3FEB-CEC8-8D45-AE13-085F1B0FE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422" y="369950"/>
            <a:ext cx="3553485" cy="48284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509E2F"/>
                </a:solidFill>
              </a:rPr>
              <a:t>Target group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CB0CB41-170F-614A-8487-521213088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25" y="1077456"/>
            <a:ext cx="3809680" cy="2871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600" i="1" dirty="0">
                <a:solidFill>
                  <a:schemeClr val="bg1">
                    <a:lumMod val="95000"/>
                  </a:schemeClr>
                </a:solidFill>
              </a:rPr>
              <a:t>Primary target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: Graduate (MSc) and postgraduate (PhD) students from BioDATA partner countries</a:t>
            </a:r>
          </a:p>
          <a:p>
            <a:pPr algn="ctr">
              <a:spcAft>
                <a:spcPts val="1200"/>
              </a:spcAft>
            </a:pPr>
            <a:r>
              <a:rPr lang="en-US" sz="1600" i="1" dirty="0">
                <a:solidFill>
                  <a:schemeClr val="bg1">
                    <a:lumMod val="95000"/>
                  </a:schemeClr>
                </a:solidFill>
              </a:rPr>
              <a:t>Secondary target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: postdocs, museum curators, collection managers and researchers in Armenia, Belarus, Norway, Tajikistan, and Ukraine</a:t>
            </a:r>
          </a:p>
          <a:p>
            <a:pPr algn="ctr">
              <a:spcAft>
                <a:spcPts val="1200"/>
              </a:spcAft>
            </a:pPr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Objective is to offer professional training on biodiversity informatics for future museum curators, researchers, and potential GBIF node staff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6B6E2C-45B2-364A-9B42-CB349F5807C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148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3FEB-CEC8-8D45-AE13-085F1B0FE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421" y="867339"/>
            <a:ext cx="3553485" cy="48284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509E2F"/>
                </a:solidFill>
              </a:rPr>
              <a:t>Curriculum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CB0CB41-170F-614A-8487-521213088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23" y="1864698"/>
            <a:ext cx="3809680" cy="232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BioDATA is re-using the training curriculum developed for the EU-funded GBIF Biodiversity Information for Development (BID) program</a:t>
            </a:r>
          </a:p>
          <a:p>
            <a:pPr algn="ctr">
              <a:spcAft>
                <a:spcPts val="18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And the e-learning platform hosted by GBIF Spain</a:t>
            </a:r>
          </a:p>
          <a:p>
            <a:pPr algn="ctr">
              <a:spcAft>
                <a:spcPts val="18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Successful students are awarded a digital certification badge from GBIF – which will qualify to contribute as mentor in the wide GBIF network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9E38EA-727E-3244-9A9E-81A4A5C1A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0039" y="839497"/>
            <a:ext cx="3455337" cy="12111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876A15-F7D8-C345-9F25-C558D43A8C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0618" y="2322626"/>
            <a:ext cx="22098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113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3FEB-CEC8-8D45-AE13-085F1B0FE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12" y="412129"/>
            <a:ext cx="3553485" cy="48284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509E2F"/>
                </a:solidFill>
              </a:rPr>
              <a:t>Curriculum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CB0CB41-170F-614A-8487-521213088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468" y="1256772"/>
            <a:ext cx="4444999" cy="3265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2-week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 online introduction – background</a:t>
            </a:r>
            <a:endParaRPr lang="en-US" sz="8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5-day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 on-site workshop with hands-on training</a:t>
            </a:r>
          </a:p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2-week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 online follow up exercises for certification</a:t>
            </a:r>
          </a:p>
          <a:p>
            <a:pPr algn="ctr">
              <a:spcAft>
                <a:spcPts val="600"/>
              </a:spcAft>
            </a:pPr>
            <a:endParaRPr lang="en-US" sz="1400" i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  <a:p>
            <a:pPr algn="ctr">
              <a:spcAft>
                <a:spcPts val="600"/>
              </a:spcAft>
            </a:pPr>
            <a:r>
              <a:rPr lang="en-US" sz="1400" i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Day 1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: Biodiversity informatics fundamentals, Darwin Core and data mobilization planning skills</a:t>
            </a:r>
          </a:p>
          <a:p>
            <a:pPr algn="ctr">
              <a:spcAft>
                <a:spcPts val="600"/>
              </a:spcAft>
            </a:pPr>
            <a:r>
              <a:rPr lang="en-US" sz="1400" i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Day 2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: Digitization, data quality, data management</a:t>
            </a:r>
          </a:p>
          <a:p>
            <a:pPr algn="ctr">
              <a:spcAft>
                <a:spcPts val="600"/>
              </a:spcAft>
            </a:pPr>
            <a:r>
              <a:rPr lang="en-US" sz="1400" i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Day 3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: Open data and field trip with iNaturalist</a:t>
            </a:r>
            <a:endParaRPr lang="en-US" sz="1400" i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  <a:p>
            <a:pPr algn="ctr">
              <a:spcAft>
                <a:spcPts val="600"/>
              </a:spcAft>
            </a:pPr>
            <a:r>
              <a:rPr lang="en-US" sz="1400" i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Day 4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: Biodiversity data publication (IPT)</a:t>
            </a:r>
          </a:p>
          <a:p>
            <a:pPr algn="ctr">
              <a:spcAft>
                <a:spcPts val="600"/>
              </a:spcAft>
            </a:pPr>
            <a:r>
              <a:rPr lang="en-US" sz="1400" i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Day 5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: Hands-on practice using prepared use case exercises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1D5B3E-CD92-7145-A56A-E10CEC30AD54}"/>
              </a:ext>
            </a:extLst>
          </p:cNvPr>
          <p:cNvCxnSpPr>
            <a:cxnSpLocks/>
          </p:cNvCxnSpPr>
          <p:nvPr/>
        </p:nvCxnSpPr>
        <p:spPr>
          <a:xfrm>
            <a:off x="2421467" y="2479675"/>
            <a:ext cx="677333" cy="0"/>
          </a:xfrm>
          <a:prstGeom prst="line">
            <a:avLst/>
          </a:prstGeom>
          <a:ln w="19050">
            <a:solidFill>
              <a:schemeClr val="bg1">
                <a:lumMod val="95000"/>
                <a:alpha val="90000"/>
              </a:schemeClr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3EFA21E1-DE42-C24B-ABFC-559D396EE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0039" y="839497"/>
            <a:ext cx="3455337" cy="12111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6B5889-E3B4-724D-BF30-CA6D4F780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0618" y="2322626"/>
            <a:ext cx="22098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864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3FEB-CEC8-8D45-AE13-085F1B0FE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422" y="369950"/>
            <a:ext cx="3553485" cy="48284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509E2F"/>
                </a:solidFill>
              </a:rPr>
              <a:t>Activities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CB0CB41-170F-614A-8487-521213088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25" y="1077456"/>
            <a:ext cx="3809680" cy="343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Kick-off meeting </a:t>
            </a:r>
          </a:p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2">
                    <a:lumMod val="75000"/>
                  </a:schemeClr>
                </a:solidFill>
              </a:rPr>
              <a:t>(Oslo, Norway)</a:t>
            </a:r>
          </a:p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Train-the-mentors course </a:t>
            </a:r>
          </a:p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2">
                    <a:lumMod val="75000"/>
                  </a:schemeClr>
                </a:solidFill>
              </a:rPr>
              <a:t>(Minsk, Belarus)</a:t>
            </a:r>
          </a:p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4 regional training courses </a:t>
            </a:r>
          </a:p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2">
                    <a:lumMod val="75000"/>
                  </a:schemeClr>
                </a:solidFill>
              </a:rPr>
              <a:t>(Tajikistan, Belarus, Armenia, Ukraine)</a:t>
            </a:r>
          </a:p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Final symposium</a:t>
            </a:r>
          </a:p>
          <a:p>
            <a:pPr algn="ctr">
              <a:spcAft>
                <a:spcPts val="1200"/>
              </a:spcAft>
            </a:pPr>
            <a:r>
              <a:rPr lang="en-US" sz="1600" dirty="0">
                <a:solidFill>
                  <a:schemeClr val="bg2">
                    <a:lumMod val="75000"/>
                  </a:schemeClr>
                </a:solidFill>
              </a:rPr>
              <a:t>(Oslo, Norway)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E13956-A8F9-1849-9139-774CEC725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8" y="2571750"/>
            <a:ext cx="4572002" cy="25717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0E2DB7-3192-BA49-A8F7-B600BED0A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0"/>
            <a:ext cx="4495800" cy="24384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A1DEA80-3292-8A46-9F95-C398D10D7C77}"/>
              </a:ext>
            </a:extLst>
          </p:cNvPr>
          <p:cNvSpPr/>
          <p:nvPr/>
        </p:nvSpPr>
        <p:spPr>
          <a:xfrm>
            <a:off x="4571997" y="2395917"/>
            <a:ext cx="4572002" cy="30777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Kick-off meeting | February 2018 | Oslo, Norway</a:t>
            </a:r>
          </a:p>
        </p:txBody>
      </p:sp>
    </p:spTree>
    <p:extLst>
      <p:ext uri="{BB962C8B-B14F-4D97-AF65-F5344CB8AC3E}">
        <p14:creationId xmlns:p14="http://schemas.microsoft.com/office/powerpoint/2010/main" val="719912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3FEB-CEC8-8D45-AE13-085F1B0FE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422" y="327615"/>
            <a:ext cx="3553485" cy="48284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Activities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54C599-3AFA-944E-8A30-B548F6F6DD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571993" cy="51435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68698A4-0DCE-1D47-97EB-9588787D50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3" y="2736611"/>
            <a:ext cx="4572003" cy="239591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22DAD75-EF25-B34F-BD4B-56E33AF484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3" y="10973"/>
            <a:ext cx="4572004" cy="246175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692DD01-C513-6F4A-A562-D4988611D3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062" y="327615"/>
            <a:ext cx="740071" cy="46863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A1DEA80-3292-8A46-9F95-C398D10D7C77}"/>
              </a:ext>
            </a:extLst>
          </p:cNvPr>
          <p:cNvSpPr/>
          <p:nvPr/>
        </p:nvSpPr>
        <p:spPr>
          <a:xfrm>
            <a:off x="4571995" y="2395917"/>
            <a:ext cx="4572004" cy="30777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Train-the-mentors| February 2019 | Minsk, Belarus</a:t>
            </a:r>
          </a:p>
        </p:txBody>
      </p:sp>
    </p:spTree>
    <p:extLst>
      <p:ext uri="{BB962C8B-B14F-4D97-AF65-F5344CB8AC3E}">
        <p14:creationId xmlns:p14="http://schemas.microsoft.com/office/powerpoint/2010/main" val="2995821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3FEB-CEC8-8D45-AE13-085F1B0FE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422" y="327615"/>
            <a:ext cx="3553485" cy="48284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Activities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1DEA80-3292-8A46-9F95-C398D10D7C77}"/>
              </a:ext>
            </a:extLst>
          </p:cNvPr>
          <p:cNvSpPr/>
          <p:nvPr/>
        </p:nvSpPr>
        <p:spPr>
          <a:xfrm>
            <a:off x="4571995" y="2395917"/>
            <a:ext cx="4572004" cy="30777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Regional training| June 2019 | Shambari, Tajikistan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421B85-A6D1-A94C-9220-B2DD269EB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" y="0"/>
            <a:ext cx="4571993" cy="51435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393EDBF-E807-CC41-8653-DDE3CB9E11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3" y="0"/>
            <a:ext cx="4572005" cy="23959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2DA57AE-0DC8-3C4B-B270-E57C102B0C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2" y="2703694"/>
            <a:ext cx="4572007" cy="243980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5AF989E-A6EE-F24F-B012-8284B3F98F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747" y="323674"/>
            <a:ext cx="899386" cy="56951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1AB9266-A87F-0743-8AE6-00AEA70E3D3F}"/>
              </a:ext>
            </a:extLst>
          </p:cNvPr>
          <p:cNvSpPr/>
          <p:nvPr/>
        </p:nvSpPr>
        <p:spPr>
          <a:xfrm>
            <a:off x="1468808" y="349962"/>
            <a:ext cx="2179267" cy="523220"/>
          </a:xfrm>
          <a:prstGeom prst="rect">
            <a:avLst/>
          </a:prstGeom>
          <a:solidFill>
            <a:schemeClr val="bg2">
              <a:lumMod val="25000"/>
              <a:alpha val="59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Including students from Uzbekistan and Kyrgyzstan</a:t>
            </a:r>
          </a:p>
        </p:txBody>
      </p:sp>
    </p:spTree>
    <p:extLst>
      <p:ext uri="{BB962C8B-B14F-4D97-AF65-F5344CB8AC3E}">
        <p14:creationId xmlns:p14="http://schemas.microsoft.com/office/powerpoint/2010/main" val="1496259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3FEB-CEC8-8D45-AE13-085F1B0FE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422" y="327615"/>
            <a:ext cx="3553485" cy="48284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Activities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1DEA80-3292-8A46-9F95-C398D10D7C77}"/>
              </a:ext>
            </a:extLst>
          </p:cNvPr>
          <p:cNvSpPr/>
          <p:nvPr/>
        </p:nvSpPr>
        <p:spPr>
          <a:xfrm>
            <a:off x="4571995" y="2395917"/>
            <a:ext cx="4572004" cy="30777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Regional training| November 2019 | Białowieża, Belarus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AE5633-F078-BD46-B147-9D56A5BEAB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91" y="0"/>
            <a:ext cx="4550900" cy="514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92E333-E769-3344-B366-B2726A3F0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1" y="0"/>
            <a:ext cx="4572008" cy="23959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54A9AA5-FF62-8949-9DDF-B7B7072F2B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3100" y="2703694"/>
            <a:ext cx="4550900" cy="24398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952D28-93BE-EE4B-B1EA-D16DADAB7D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129" y="327615"/>
            <a:ext cx="953403" cy="60371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9B70377-6754-604B-907C-23B275B77C4F}"/>
              </a:ext>
            </a:extLst>
          </p:cNvPr>
          <p:cNvSpPr/>
          <p:nvPr/>
        </p:nvSpPr>
        <p:spPr>
          <a:xfrm>
            <a:off x="177802" y="2658472"/>
            <a:ext cx="2736848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Participants from Belarus:</a:t>
            </a:r>
          </a:p>
          <a:p>
            <a:r>
              <a:rPr lang="en-US" sz="1200" dirty="0">
                <a:solidFill>
                  <a:schemeClr val="bg1"/>
                </a:solidFill>
              </a:rPr>
              <a:t>National Academy of Science of Belarus</a:t>
            </a:r>
          </a:p>
          <a:p>
            <a:endParaRPr lang="en-US" sz="800" b="1" dirty="0">
              <a:solidFill>
                <a:schemeClr val="bg1"/>
              </a:solidFill>
            </a:endParaRPr>
          </a:p>
          <a:p>
            <a:r>
              <a:rPr lang="en-US" sz="1200" dirty="0">
                <a:solidFill>
                  <a:schemeClr val="bg1"/>
                </a:solidFill>
              </a:rPr>
              <a:t>Baranovichi State University</a:t>
            </a:r>
          </a:p>
          <a:p>
            <a:r>
              <a:rPr lang="en-US" sz="1200" dirty="0">
                <a:solidFill>
                  <a:schemeClr val="bg1"/>
                </a:solidFill>
              </a:rPr>
              <a:t>Belarusian State University</a:t>
            </a:r>
          </a:p>
          <a:p>
            <a:r>
              <a:rPr lang="en-US" sz="1200" dirty="0">
                <a:solidFill>
                  <a:schemeClr val="bg1"/>
                </a:solidFill>
              </a:rPr>
              <a:t>Gomel State University</a:t>
            </a:r>
          </a:p>
          <a:p>
            <a:r>
              <a:rPr lang="en-US" sz="1200" dirty="0">
                <a:solidFill>
                  <a:schemeClr val="bg1"/>
                </a:solidFill>
              </a:rPr>
              <a:t>Grodno State University</a:t>
            </a:r>
          </a:p>
          <a:p>
            <a:r>
              <a:rPr lang="en-US" sz="1200" dirty="0">
                <a:solidFill>
                  <a:schemeClr val="bg1"/>
                </a:solidFill>
              </a:rPr>
              <a:t>Vitebsk State University</a:t>
            </a:r>
          </a:p>
          <a:p>
            <a:endParaRPr lang="en-US" sz="800" b="1" dirty="0">
              <a:solidFill>
                <a:schemeClr val="bg1"/>
              </a:solidFill>
            </a:endParaRPr>
          </a:p>
          <a:p>
            <a:r>
              <a:rPr lang="en-US" sz="1200" dirty="0">
                <a:solidFill>
                  <a:schemeClr val="bg1"/>
                </a:solidFill>
              </a:rPr>
              <a:t>National Park “</a:t>
            </a:r>
            <a:r>
              <a:rPr lang="en-US" sz="1200" dirty="0" err="1">
                <a:solidFill>
                  <a:schemeClr val="bg1"/>
                </a:solidFill>
              </a:rPr>
              <a:t>Braslavskie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Ozera</a:t>
            </a:r>
            <a:r>
              <a:rPr lang="en-US" sz="1200" dirty="0">
                <a:solidFill>
                  <a:schemeClr val="bg1"/>
                </a:solidFill>
              </a:rPr>
              <a:t>”</a:t>
            </a:r>
          </a:p>
          <a:p>
            <a:r>
              <a:rPr lang="en-US" sz="1200" dirty="0">
                <a:solidFill>
                  <a:schemeClr val="bg1"/>
                </a:solidFill>
              </a:rPr>
              <a:t>National Park “</a:t>
            </a:r>
            <a:r>
              <a:rPr lang="en-US" sz="1200" dirty="0" err="1">
                <a:solidFill>
                  <a:schemeClr val="bg1"/>
                </a:solidFill>
              </a:rPr>
              <a:t>Pripyatsky</a:t>
            </a:r>
            <a:r>
              <a:rPr lang="en-US" sz="1200" dirty="0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22AD89-1447-E247-8EDA-33F8586D1F15}"/>
              </a:ext>
            </a:extLst>
          </p:cNvPr>
          <p:cNvSpPr/>
          <p:nvPr/>
        </p:nvSpPr>
        <p:spPr>
          <a:xfrm>
            <a:off x="1468809" y="359487"/>
            <a:ext cx="2026866" cy="523220"/>
          </a:xfrm>
          <a:prstGeom prst="rect">
            <a:avLst/>
          </a:prstGeom>
          <a:solidFill>
            <a:schemeClr val="bg2">
              <a:lumMod val="25000"/>
              <a:alpha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Including students from Latvia and Moldavia</a:t>
            </a:r>
          </a:p>
        </p:txBody>
      </p:sp>
    </p:spTree>
    <p:extLst>
      <p:ext uri="{BB962C8B-B14F-4D97-AF65-F5344CB8AC3E}">
        <p14:creationId xmlns:p14="http://schemas.microsoft.com/office/powerpoint/2010/main" val="4070604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3FEB-CEC8-8D45-AE13-085F1B0FE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422" y="327615"/>
            <a:ext cx="3553485" cy="48284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Activities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572A2D-DF87-0A4D-8403-5A64BCC65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990" cy="5143500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schemeClr val="bg2">
                <a:lumMod val="10000"/>
                <a:alpha val="40000"/>
              </a:scheme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A1DEA80-3292-8A46-9F95-C398D10D7C77}"/>
              </a:ext>
            </a:extLst>
          </p:cNvPr>
          <p:cNvSpPr/>
          <p:nvPr/>
        </p:nvSpPr>
        <p:spPr>
          <a:xfrm>
            <a:off x="397928" y="173726"/>
            <a:ext cx="3776133" cy="30777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Regional training| April 2020 | Yerevan, Armenia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5D19D7-43B4-8442-BAF1-19C8E5585B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89" y="0"/>
            <a:ext cx="4572011" cy="5143500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schemeClr val="bg2">
                <a:lumMod val="10000"/>
                <a:alpha val="40000"/>
              </a:scheme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1933894-C010-D04D-AB7E-3B1B59F969DB}"/>
              </a:ext>
            </a:extLst>
          </p:cNvPr>
          <p:cNvSpPr/>
          <p:nvPr/>
        </p:nvSpPr>
        <p:spPr>
          <a:xfrm>
            <a:off x="4969939" y="173726"/>
            <a:ext cx="3776133" cy="30777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Regional training| October 2020 | Ukraine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F1BCCA9-A3F2-114F-961E-EE8A9A3C4B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8973" y="3899015"/>
            <a:ext cx="922012" cy="91279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2894A7-0435-B544-961D-EB2C42E5036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5889" y="3996267"/>
            <a:ext cx="1140287" cy="7407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FC7AF07-82FE-DC4F-BED4-7B701D82FB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3692" y="3991193"/>
            <a:ext cx="1167124" cy="7390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E9F2DA9-25D3-8647-8909-69E092DAF15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7718" y="3991193"/>
            <a:ext cx="728437" cy="72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4403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3FEB-CEC8-8D45-AE13-085F1B0FE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421" y="546690"/>
            <a:ext cx="3553485" cy="48284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509E2F"/>
                </a:solidFill>
              </a:rPr>
              <a:t>Challenges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CB0CB41-170F-614A-8487-521213088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0" y="1453091"/>
            <a:ext cx="3913355" cy="1621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u="sng" dirty="0">
                <a:solidFill>
                  <a:schemeClr val="bg1">
                    <a:lumMod val="95000"/>
                  </a:schemeClr>
                </a:solidFill>
              </a:rPr>
              <a:t>Language barriers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 – all training materials were translated to Russian (by the GBIF.ru team)</a:t>
            </a:r>
          </a:p>
          <a:p>
            <a:pPr algn="ctr"/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sz="1600" u="sng" dirty="0">
                <a:solidFill>
                  <a:schemeClr val="bg1">
                    <a:lumMod val="95000"/>
                  </a:schemeClr>
                </a:solidFill>
              </a:rPr>
              <a:t>Internet connectivity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 – the course IPT and all course training materials was provided from a small Raspberry Pi server installed in the class room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331A856-F30B-A347-8C27-90077EB39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1" y="0"/>
            <a:ext cx="4800600" cy="5143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72F769-E87A-CD41-A25E-E4732F1912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550" y="3355828"/>
            <a:ext cx="2297749" cy="147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880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3FEB-CEC8-8D45-AE13-085F1B0FE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421" y="683335"/>
            <a:ext cx="3553485" cy="48284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509E2F"/>
                </a:solidFill>
              </a:rPr>
              <a:t>Success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CB0CB41-170F-614A-8487-521213088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24" y="1572418"/>
            <a:ext cx="3809680" cy="1474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Belarus joined GBIF as associate country July 2019</a:t>
            </a:r>
          </a:p>
          <a:p>
            <a:pPr algn="ctr"/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Armenia and Tajikistan are preparing to join GBIF</a:t>
            </a:r>
          </a:p>
          <a:p>
            <a:pPr algn="ctr"/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Ukraine are preparing data publication in GBIF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E7382F-14B2-7B44-84D8-62AF5BCCD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734" y="3386671"/>
            <a:ext cx="1109133" cy="12178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744A48-3D73-3E40-8B68-A1692E45C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9" y="0"/>
            <a:ext cx="4572002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0389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B3CDA2B-8D89-EB44-93EA-806E146F08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C30F8A-48D0-5346-9E4D-F78957A4988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715" y="834673"/>
            <a:ext cx="8394562" cy="2169533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056F87B-C6E3-FB4E-8310-73BDF5C5A644}"/>
              </a:ext>
            </a:extLst>
          </p:cNvPr>
          <p:cNvSpPr txBox="1">
            <a:spLocks/>
          </p:cNvSpPr>
          <p:nvPr/>
        </p:nvSpPr>
        <p:spPr>
          <a:xfrm>
            <a:off x="155838" y="2851806"/>
            <a:ext cx="8832317" cy="1621111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0" tIns="0" rIns="0" bIns="45720" rtlCol="0" anchor="b" anchorCtr="0">
            <a:noAutofit/>
          </a:bodyPr>
          <a:lstStyle>
            <a:lvl1pPr algn="l" defTabSz="4556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 i="0" kern="1200" cap="none">
                <a:solidFill>
                  <a:srgbClr val="328126"/>
                </a:solidFill>
                <a:latin typeface="Arial"/>
                <a:ea typeface="+mn-ea"/>
                <a:cs typeface="Arial"/>
              </a:defRPr>
            </a:lvl1pPr>
            <a:lvl2pPr algn="l" defTabSz="455613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defTabSz="455613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defTabSz="455613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defTabSz="455613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defTabSz="455613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defTabSz="455613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defTabSz="455613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defTabSz="455613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spc="6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27000">
                    <a:schemeClr val="bg1">
                      <a:lumMod val="75000"/>
                      <a:alpha val="40000"/>
                    </a:schemeClr>
                  </a:glow>
                </a:effectLst>
                <a:latin typeface="Century Gothic" panose="020B0502020202020204" pitchFamily="34" charset="0"/>
                <a:ea typeface="Batang" panose="02030600000101010101" pitchFamily="18" charset="-127"/>
                <a:cs typeface="Muna" pitchFamily="2" charset="-78"/>
              </a:rPr>
              <a:t>Biodiversity Data for </a:t>
            </a:r>
            <a:br>
              <a:rPr lang="en-US" b="0" spc="6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27000">
                    <a:schemeClr val="bg1">
                      <a:lumMod val="75000"/>
                      <a:alpha val="40000"/>
                    </a:schemeClr>
                  </a:glow>
                </a:effectLst>
                <a:latin typeface="Century Gothic" panose="020B0502020202020204" pitchFamily="34" charset="0"/>
                <a:ea typeface="Batang" panose="02030600000101010101" pitchFamily="18" charset="-127"/>
                <a:cs typeface="Muna" pitchFamily="2" charset="-78"/>
              </a:rPr>
            </a:br>
            <a:r>
              <a:rPr lang="en-US" b="0" spc="6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27000">
                    <a:schemeClr val="bg1">
                      <a:lumMod val="75000"/>
                      <a:alpha val="40000"/>
                    </a:schemeClr>
                  </a:glow>
                </a:effectLst>
                <a:latin typeface="Century Gothic" panose="020B0502020202020204" pitchFamily="34" charset="0"/>
                <a:ea typeface="Batang" panose="02030600000101010101" pitchFamily="18" charset="-127"/>
                <a:cs typeface="Muna" pitchFamily="2" charset="-78"/>
              </a:rPr>
              <a:t>Internationalization in higher education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638656F1-E289-784E-B251-DFC8CB6259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325" y="4805363"/>
            <a:ext cx="8053388" cy="242887"/>
          </a:xfrm>
        </p:spPr>
        <p:txBody>
          <a:bodyPr rtlCol="0"/>
          <a:lstStyle/>
          <a:p>
            <a:pPr defTabSz="457189" fontAlgn="auto">
              <a:spcAft>
                <a:spcPts val="0"/>
              </a:spcAft>
              <a:buFont typeface="Arial"/>
              <a:buNone/>
              <a:defRPr/>
            </a:pPr>
            <a:r>
              <a:rPr lang="en-GB" dirty="0">
                <a:ea typeface="+mn-ea"/>
              </a:rPr>
              <a:t>SS48 - Biodiversity informatics community capacity enhancement, Biodiversity Next, Leiden | 25 October 2019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8353E5-354C-134F-9EAB-4E42434B4D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8532" y="0"/>
            <a:ext cx="2359383" cy="68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47710"/>
      </p:ext>
    </p:extLst>
  </p:cSld>
  <p:clrMapOvr>
    <a:masterClrMapping/>
  </p:clrMapOvr>
</p:sld>
</file>

<file path=ppt/theme/theme1.xml><?xml version="1.0" encoding="utf-8"?>
<a:theme xmlns:a="http://schemas.openxmlformats.org/drawingml/2006/main" name="GBIF_v2">
  <a:themeElements>
    <a:clrScheme name="GBIF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175CA1"/>
      </a:accent1>
      <a:accent2>
        <a:srgbClr val="DF8332"/>
      </a:accent2>
      <a:accent3>
        <a:srgbClr val="9BBB59"/>
      </a:accent3>
      <a:accent4>
        <a:srgbClr val="6F3C79"/>
      </a:accent4>
      <a:accent5>
        <a:srgbClr val="4BCAFF"/>
      </a:accent5>
      <a:accent6>
        <a:srgbClr val="FEBC01"/>
      </a:accent6>
      <a:hlink>
        <a:srgbClr val="175CA1"/>
      </a:hlink>
      <a:folHlink>
        <a:srgbClr val="4B74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F78C71C3-190A-5F43-B12D-15B4C11B0587}" vid="{922C3EFC-F6CC-5942-B8D3-47419A50661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GBIF_v2</Template>
  <TotalTime>284</TotalTime>
  <Words>970</Words>
  <Application>Microsoft Macintosh PowerPoint</Application>
  <PresentationFormat>On-screen Show (16:9)</PresentationFormat>
  <Paragraphs>128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Arial Narrow</vt:lpstr>
      <vt:lpstr>Calibri</vt:lpstr>
      <vt:lpstr>Century Gothic</vt:lpstr>
      <vt:lpstr>System Font Regular</vt:lpstr>
      <vt:lpstr>GBIF_v2</vt:lpstr>
      <vt:lpstr>PowerPoint Presentation</vt:lpstr>
      <vt:lpstr>BioDATA 2018 - 2021</vt:lpstr>
      <vt:lpstr>Goals</vt:lpstr>
      <vt:lpstr>Investing in the future</vt:lpstr>
      <vt:lpstr>outreach to mobilize new countries in GBIF</vt:lpstr>
      <vt:lpstr>Funding</vt:lpstr>
      <vt:lpstr>Partners</vt:lpstr>
      <vt:lpstr>Roles</vt:lpstr>
      <vt:lpstr>Target group</vt:lpstr>
      <vt:lpstr>Curriculum</vt:lpstr>
      <vt:lpstr>Curriculum</vt:lpstr>
      <vt:lpstr>Activities</vt:lpstr>
      <vt:lpstr>Activities</vt:lpstr>
      <vt:lpstr>Activities</vt:lpstr>
      <vt:lpstr>Activities</vt:lpstr>
      <vt:lpstr>Activities</vt:lpstr>
      <vt:lpstr>Challenges</vt:lpstr>
      <vt:lpstr>Success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Dag Endresen</dc:creator>
  <cp:keywords/>
  <dc:description/>
  <cp:lastModifiedBy>Dag Endresen</cp:lastModifiedBy>
  <cp:revision>47</cp:revision>
  <dcterms:created xsi:type="dcterms:W3CDTF">2019-10-14T08:22:03Z</dcterms:created>
  <dcterms:modified xsi:type="dcterms:W3CDTF">2019-10-30T12:42:09Z</dcterms:modified>
  <cp:category/>
</cp:coreProperties>
</file>