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435" r:id="rId2"/>
    <p:sldId id="330" r:id="rId3"/>
    <p:sldId id="433" r:id="rId4"/>
    <p:sldId id="270" r:id="rId5"/>
    <p:sldId id="432" r:id="rId6"/>
    <p:sldId id="437" r:id="rId7"/>
    <p:sldId id="436" r:id="rId8"/>
    <p:sldId id="434" r:id="rId9"/>
    <p:sldId id="429" r:id="rId10"/>
    <p:sldId id="430" r:id="rId11"/>
    <p:sldId id="427" r:id="rId12"/>
    <p:sldId id="431" r:id="rId13"/>
    <p:sldId id="428" r:id="rId14"/>
    <p:sldId id="438" r:id="rId15"/>
    <p:sldId id="439" r:id="rId16"/>
    <p:sldId id="440" r:id="rId17"/>
    <p:sldId id="441" r:id="rId18"/>
    <p:sldId id="442" r:id="rId19"/>
    <p:sldId id="443" r:id="rId20"/>
    <p:sldId id="444" r:id="rId21"/>
    <p:sldId id="426" r:id="rId22"/>
    <p:sldId id="332" r:id="rId23"/>
    <p:sldId id="333" r:id="rId24"/>
    <p:sldId id="334" r:id="rId25"/>
    <p:sldId id="335" r:id="rId26"/>
    <p:sldId id="290" r:id="rId27"/>
    <p:sldId id="268" r:id="rId28"/>
    <p:sldId id="272" r:id="rId29"/>
    <p:sldId id="291" r:id="rId30"/>
    <p:sldId id="302" r:id="rId31"/>
    <p:sldId id="276" r:id="rId32"/>
    <p:sldId id="310" r:id="rId33"/>
    <p:sldId id="311" r:id="rId34"/>
    <p:sldId id="312" r:id="rId35"/>
    <p:sldId id="277" r:id="rId36"/>
    <p:sldId id="316" r:id="rId37"/>
    <p:sldId id="314" r:id="rId38"/>
    <p:sldId id="313" r:id="rId39"/>
    <p:sldId id="358"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731" userDrawn="1">
          <p15:clr>
            <a:srgbClr val="A4A3A4"/>
          </p15:clr>
        </p15:guide>
        <p15:guide id="2" pos="3493">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8127"/>
    <a:srgbClr val="386380"/>
    <a:srgbClr val="F15A29"/>
    <a:srgbClr val="FDB002"/>
    <a:srgbClr val="7E785F"/>
    <a:srgbClr val="509E2F"/>
    <a:srgbClr val="3E9034"/>
    <a:srgbClr val="285519"/>
    <a:srgbClr val="3FE905"/>
    <a:srgbClr val="36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34" autoAdjust="0"/>
    <p:restoredTop sz="82557" autoAdjust="0"/>
  </p:normalViewPr>
  <p:slideViewPr>
    <p:cSldViewPr snapToGrid="0" snapToObjects="1">
      <p:cViewPr>
        <p:scale>
          <a:sx n="90" d="100"/>
          <a:sy n="90" d="100"/>
        </p:scale>
        <p:origin x="-2244" y="-234"/>
      </p:cViewPr>
      <p:guideLst>
        <p:guide orient="horz" pos="731"/>
        <p:guide pos="349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Workbook4"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Sheet1!$A$2:$A$13</c:f>
              <c:strCache>
                <c:ptCount val="12"/>
                <c:pt idx="0">
                  <c:v>MGnify</c:v>
                </c:pt>
                <c:pt idx="1">
                  <c:v>BirdLife Australia</c:v>
                </c:pt>
                <c:pt idx="2">
                  <c:v>Staatliche Naturwissenschaftliche Sammlungen Bayerns</c:v>
                </c:pt>
                <c:pt idx="3">
                  <c:v>GBIF-Sweden</c:v>
                </c:pt>
                <c:pt idx="4">
                  <c:v>Research Institute for Nature and Forest (INBO)</c:v>
                </c:pt>
                <c:pt idx="5">
                  <c:v>The Norwegian Biodiversity Information Centre (NBIC)</c:v>
                </c:pt>
                <c:pt idx="6">
                  <c:v>Danish Ornithological Society</c:v>
                </c:pt>
                <c:pt idx="7">
                  <c:v>Observation.org</c:v>
                </c:pt>
                <c:pt idx="8">
                  <c:v>Finnish Biodiversity Information Facility</c:v>
                </c:pt>
                <c:pt idx="9">
                  <c:v>UMS PatriNat (AFB-CNRS-MNHN), Paris</c:v>
                </c:pt>
                <c:pt idx="10">
                  <c:v>ArtDatabanken</c:v>
                </c:pt>
                <c:pt idx="11">
                  <c:v>Cornell Lab of Ornithology</c:v>
                </c:pt>
              </c:strCache>
            </c:strRef>
          </c:cat>
          <c:val>
            <c:numRef>
              <c:f>Sheet1!$B$2:$B$13</c:f>
              <c:numCache>
                <c:formatCode>#,##0</c:formatCode>
                <c:ptCount val="12"/>
                <c:pt idx="0">
                  <c:v>13285109</c:v>
                </c:pt>
                <c:pt idx="1">
                  <c:v>13615193</c:v>
                </c:pt>
                <c:pt idx="2">
                  <c:v>14321748</c:v>
                </c:pt>
                <c:pt idx="3">
                  <c:v>14640078</c:v>
                </c:pt>
                <c:pt idx="4">
                  <c:v>15702793</c:v>
                </c:pt>
                <c:pt idx="5">
                  <c:v>21569652</c:v>
                </c:pt>
                <c:pt idx="6">
                  <c:v>21582869</c:v>
                </c:pt>
                <c:pt idx="7">
                  <c:v>26859363</c:v>
                </c:pt>
                <c:pt idx="8">
                  <c:v>27613114</c:v>
                </c:pt>
                <c:pt idx="9">
                  <c:v>48601514</c:v>
                </c:pt>
                <c:pt idx="10">
                  <c:v>64969248</c:v>
                </c:pt>
                <c:pt idx="11">
                  <c:v>562072828</c:v>
                </c:pt>
              </c:numCache>
            </c:numRef>
          </c:val>
          <c:extLst xmlns:c16r2="http://schemas.microsoft.com/office/drawing/2015/06/chart">
            <c:ext xmlns:c16="http://schemas.microsoft.com/office/drawing/2014/chart" uri="{C3380CC4-5D6E-409C-BE32-E72D297353CC}">
              <c16:uniqueId val="{00000000-28F4-374C-A1C0-C665DCE3284D}"/>
            </c:ext>
          </c:extLst>
        </c:ser>
        <c:dLbls>
          <c:dLblPos val="outEnd"/>
          <c:showLegendKey val="0"/>
          <c:showVal val="1"/>
          <c:showCatName val="0"/>
          <c:showSerName val="0"/>
          <c:showPercent val="0"/>
          <c:showBubbleSize val="0"/>
        </c:dLbls>
        <c:gapWidth val="115"/>
        <c:overlap val="-20"/>
        <c:axId val="113938816"/>
        <c:axId val="113941504"/>
      </c:barChart>
      <c:catAx>
        <c:axId val="113938816"/>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nb-NO"/>
          </a:p>
        </c:txPr>
        <c:crossAx val="113941504"/>
        <c:crosses val="autoZero"/>
        <c:auto val="1"/>
        <c:lblAlgn val="ctr"/>
        <c:lblOffset val="100"/>
        <c:noMultiLvlLbl val="0"/>
      </c:catAx>
      <c:valAx>
        <c:axId val="113941504"/>
        <c:scaling>
          <c:orientation val="minMax"/>
        </c:scaling>
        <c:delete val="0"/>
        <c:axPos val="b"/>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nb-NO"/>
          </a:p>
        </c:txPr>
        <c:crossAx val="113938816"/>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nb-NO"/>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4"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17A044-2AEB-48D8-AAA4-2B2328589599}" type="doc">
      <dgm:prSet loTypeId="urn:microsoft.com/office/officeart/2008/layout/HexagonCluster" loCatId="relationship" qsTypeId="urn:microsoft.com/office/officeart/2005/8/quickstyle/simple1" qsCatId="simple" csTypeId="urn:microsoft.com/office/officeart/2005/8/colors/accent6_1" csCatId="accent6" phldr="1"/>
      <dgm:spPr/>
    </dgm:pt>
    <dgm:pt modelId="{416587C4-C243-4C1A-ABA5-76E646866DD3}">
      <dgm:prSet phldrT="[Text]" custT="1"/>
      <dgm:spPr/>
      <dgm:t>
        <a:bodyPr/>
        <a:lstStyle/>
        <a:p>
          <a:r>
            <a:rPr lang="en-US" sz="2000" dirty="0">
              <a:latin typeface="Arial Narrow" panose="020B0606020202030204" pitchFamily="34" charset="0"/>
            </a:rPr>
            <a:t>Increased mobilization of biodiversity data</a:t>
          </a:r>
        </a:p>
      </dgm:t>
    </dgm:pt>
    <dgm:pt modelId="{E268A0AF-C69D-4537-98BE-CE6145B25F8C}" type="parTrans" cxnId="{C0C9F37A-98E8-4DBC-B58B-45E261952255}">
      <dgm:prSet/>
      <dgm:spPr/>
      <dgm:t>
        <a:bodyPr/>
        <a:lstStyle/>
        <a:p>
          <a:endParaRPr lang="en-US" sz="2400">
            <a:latin typeface="Arial Narrow" panose="020B0606020202030204" pitchFamily="34" charset="0"/>
          </a:endParaRPr>
        </a:p>
      </dgm:t>
    </dgm:pt>
    <dgm:pt modelId="{61AD45CC-324F-4010-9AA8-AB32324D2EC6}" type="sibTrans" cxnId="{C0C9F37A-98E8-4DBC-B58B-45E261952255}">
      <dgm:prSet/>
      <dgm:spPr>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dgm:spPr>
      <dgm:t>
        <a:bodyPr/>
        <a:lstStyle/>
        <a:p>
          <a:endParaRPr lang="en-US" sz="2400">
            <a:latin typeface="Arial Narrow" panose="020B0606020202030204" pitchFamily="34" charset="0"/>
          </a:endParaRPr>
        </a:p>
      </dgm:t>
    </dgm:pt>
    <dgm:pt modelId="{2B41C232-330E-489D-B866-A5D6D01AE342}">
      <dgm:prSet phldrT="[Text]" custT="1"/>
      <dgm:spPr/>
      <dgm:t>
        <a:bodyPr/>
        <a:lstStyle/>
        <a:p>
          <a:r>
            <a:rPr lang="en-US" sz="2000" dirty="0">
              <a:latin typeface="Arial Narrow" panose="020B0606020202030204" pitchFamily="34" charset="0"/>
            </a:rPr>
            <a:t>Sustainability through national &amp; regional networks</a:t>
          </a:r>
        </a:p>
      </dgm:t>
    </dgm:pt>
    <dgm:pt modelId="{E26FB09A-3A3B-4122-86D3-CF5F3157975A}" type="parTrans" cxnId="{52B8278B-EADB-4931-BFAB-69E5A4BEC535}">
      <dgm:prSet/>
      <dgm:spPr/>
      <dgm:t>
        <a:bodyPr/>
        <a:lstStyle/>
        <a:p>
          <a:endParaRPr lang="en-US" sz="2400">
            <a:latin typeface="Arial Narrow" panose="020B0606020202030204" pitchFamily="34" charset="0"/>
          </a:endParaRPr>
        </a:p>
      </dgm:t>
    </dgm:pt>
    <dgm:pt modelId="{34CF3063-58CA-4BE2-BB94-148CC04F5811}" type="sibTrans" cxnId="{52B8278B-EADB-4931-BFAB-69E5A4BEC535}">
      <dgm:prSet/>
      <dgm:spPr>
        <a:blipFill rotWithShape="1">
          <a:blip xmlns:r="http://schemas.openxmlformats.org/officeDocument/2006/relationships" r:embed="rId2" cstate="screen">
            <a:extLst>
              <a:ext uri="{28A0092B-C50C-407E-A947-70E740481C1C}">
                <a14:useLocalDpi xmlns:a14="http://schemas.microsoft.com/office/drawing/2010/main"/>
              </a:ext>
            </a:extLst>
          </a:blip>
          <a:stretch>
            <a:fillRect/>
          </a:stretch>
        </a:blipFill>
      </dgm:spPr>
      <dgm:t>
        <a:bodyPr/>
        <a:lstStyle/>
        <a:p>
          <a:endParaRPr lang="en-US" sz="2400">
            <a:latin typeface="Arial Narrow" panose="020B0606020202030204" pitchFamily="34" charset="0"/>
          </a:endParaRPr>
        </a:p>
      </dgm:t>
    </dgm:pt>
    <dgm:pt modelId="{2E4D1391-FBDC-43C5-BEE4-4A4B6C5BEE2C}">
      <dgm:prSet phldrT="[Text]" custT="1"/>
      <dgm:spPr/>
      <dgm:t>
        <a:bodyPr/>
        <a:lstStyle/>
        <a:p>
          <a:r>
            <a:rPr lang="en-US" sz="2000" dirty="0">
              <a:latin typeface="Arial Narrow" panose="020B0606020202030204" pitchFamily="34" charset="0"/>
            </a:rPr>
            <a:t>Increased use of biodiversity data</a:t>
          </a:r>
        </a:p>
      </dgm:t>
    </dgm:pt>
    <dgm:pt modelId="{6BEBCEDD-7C69-47C7-A306-53E647B535A5}" type="parTrans" cxnId="{6AE30C90-BD2C-4381-99E0-52E6A8021874}">
      <dgm:prSet/>
      <dgm:spPr/>
      <dgm:t>
        <a:bodyPr/>
        <a:lstStyle/>
        <a:p>
          <a:endParaRPr lang="en-US" sz="2400">
            <a:latin typeface="Arial Narrow" panose="020B0606020202030204" pitchFamily="34" charset="0"/>
          </a:endParaRPr>
        </a:p>
      </dgm:t>
    </dgm:pt>
    <dgm:pt modelId="{62D52365-42A2-4F6F-9BD2-EFE14B6FF1F8}" type="sibTrans" cxnId="{6AE30C90-BD2C-4381-99E0-52E6A8021874}">
      <dgm:prSet/>
      <dgm:spPr>
        <a:blipFill rotWithShape="1">
          <a:blip xmlns:r="http://schemas.openxmlformats.org/officeDocument/2006/relationships" r:embed="rId3" cstate="screen">
            <a:extLst>
              <a:ext uri="{28A0092B-C50C-407E-A947-70E740481C1C}">
                <a14:useLocalDpi xmlns:a14="http://schemas.microsoft.com/office/drawing/2010/main"/>
              </a:ext>
            </a:extLst>
          </a:blip>
          <a:stretch>
            <a:fillRect/>
          </a:stretch>
        </a:blipFill>
      </dgm:spPr>
      <dgm:t>
        <a:bodyPr/>
        <a:lstStyle/>
        <a:p>
          <a:endParaRPr lang="en-US" sz="2400">
            <a:latin typeface="Arial Narrow" panose="020B0606020202030204" pitchFamily="34" charset="0"/>
          </a:endParaRPr>
        </a:p>
      </dgm:t>
    </dgm:pt>
    <dgm:pt modelId="{D982A92E-E4AE-4871-B8B6-C2E5E34E2CCD}">
      <dgm:prSet phldrT="[Text]" custT="1"/>
      <dgm:spPr/>
      <dgm:t>
        <a:bodyPr/>
        <a:lstStyle/>
        <a:p>
          <a:r>
            <a:rPr lang="en-US" sz="2000" dirty="0">
              <a:latin typeface="Arial Narrow" panose="020B0606020202030204" pitchFamily="34" charset="0"/>
            </a:rPr>
            <a:t>Enhanced capacity </a:t>
          </a:r>
        </a:p>
      </dgm:t>
    </dgm:pt>
    <dgm:pt modelId="{00E32431-E658-4C48-93DA-1C4B40375F6B}" type="parTrans" cxnId="{9C083996-62C7-4FD8-84A2-B370BD2C49B4}">
      <dgm:prSet/>
      <dgm:spPr/>
      <dgm:t>
        <a:bodyPr/>
        <a:lstStyle/>
        <a:p>
          <a:endParaRPr lang="en-US" sz="2400">
            <a:latin typeface="Arial Narrow" panose="020B0606020202030204" pitchFamily="34" charset="0"/>
          </a:endParaRPr>
        </a:p>
      </dgm:t>
    </dgm:pt>
    <dgm:pt modelId="{1292704D-2BAD-4CDC-A815-B1C64CB912EF}" type="sibTrans" cxnId="{9C083996-62C7-4FD8-84A2-B370BD2C49B4}">
      <dgm:prSet/>
      <dgm:spPr>
        <a:blipFill rotWithShape="1">
          <a:blip xmlns:r="http://schemas.openxmlformats.org/officeDocument/2006/relationships" r:embed="rId4"/>
          <a:stretch>
            <a:fillRect/>
          </a:stretch>
        </a:blipFill>
      </dgm:spPr>
      <dgm:t>
        <a:bodyPr/>
        <a:lstStyle/>
        <a:p>
          <a:endParaRPr lang="en-US" sz="2400">
            <a:latin typeface="Arial Narrow" panose="020B0606020202030204" pitchFamily="34" charset="0"/>
          </a:endParaRPr>
        </a:p>
      </dgm:t>
    </dgm:pt>
    <dgm:pt modelId="{C79DAAF8-EFE3-4376-B4DF-02B92CFB6A72}" type="pres">
      <dgm:prSet presAssocID="{EC17A044-2AEB-48D8-AAA4-2B2328589599}" presName="Name0" presStyleCnt="0">
        <dgm:presLayoutVars>
          <dgm:chMax val="21"/>
          <dgm:chPref val="21"/>
        </dgm:presLayoutVars>
      </dgm:prSet>
      <dgm:spPr/>
    </dgm:pt>
    <dgm:pt modelId="{7ED03AE7-BC0C-4325-8C1A-5C5F262D1633}" type="pres">
      <dgm:prSet presAssocID="{416587C4-C243-4C1A-ABA5-76E646866DD3}" presName="text1" presStyleCnt="0"/>
      <dgm:spPr/>
    </dgm:pt>
    <dgm:pt modelId="{E4FCB7B5-4226-4984-920C-21FABD0AE9D2}" type="pres">
      <dgm:prSet presAssocID="{416587C4-C243-4C1A-ABA5-76E646866DD3}" presName="textRepeatNode" presStyleLbl="alignNode1" presStyleIdx="0" presStyleCnt="4">
        <dgm:presLayoutVars>
          <dgm:chMax val="0"/>
          <dgm:chPref val="0"/>
          <dgm:bulletEnabled val="1"/>
        </dgm:presLayoutVars>
      </dgm:prSet>
      <dgm:spPr/>
      <dgm:t>
        <a:bodyPr/>
        <a:lstStyle/>
        <a:p>
          <a:endParaRPr lang="nb-NO"/>
        </a:p>
      </dgm:t>
    </dgm:pt>
    <dgm:pt modelId="{4D5798EF-9CF3-4DAF-8F79-00F8F88A185A}" type="pres">
      <dgm:prSet presAssocID="{416587C4-C243-4C1A-ABA5-76E646866DD3}" presName="textaccent1" presStyleCnt="0"/>
      <dgm:spPr/>
    </dgm:pt>
    <dgm:pt modelId="{66CDA404-7031-4DE3-BFB9-6E9E7D229215}" type="pres">
      <dgm:prSet presAssocID="{416587C4-C243-4C1A-ABA5-76E646866DD3}" presName="accentRepeatNode" presStyleLbl="solidAlignAcc1" presStyleIdx="0" presStyleCnt="8"/>
      <dgm:spPr/>
    </dgm:pt>
    <dgm:pt modelId="{A150C504-62F3-4C38-A3B0-763554D3CB58}" type="pres">
      <dgm:prSet presAssocID="{61AD45CC-324F-4010-9AA8-AB32324D2EC6}" presName="image1" presStyleCnt="0"/>
      <dgm:spPr/>
    </dgm:pt>
    <dgm:pt modelId="{CB36A147-9F35-43C7-AAB6-95AD9E3B120B}" type="pres">
      <dgm:prSet presAssocID="{61AD45CC-324F-4010-9AA8-AB32324D2EC6}" presName="imageRepeatNode" presStyleLbl="alignAcc1" presStyleIdx="0" presStyleCnt="4"/>
      <dgm:spPr/>
      <dgm:t>
        <a:bodyPr/>
        <a:lstStyle/>
        <a:p>
          <a:endParaRPr lang="nb-NO"/>
        </a:p>
      </dgm:t>
    </dgm:pt>
    <dgm:pt modelId="{E80D1334-6789-4172-8020-C515B8F16AEC}" type="pres">
      <dgm:prSet presAssocID="{61AD45CC-324F-4010-9AA8-AB32324D2EC6}" presName="imageaccent1" presStyleCnt="0"/>
      <dgm:spPr/>
    </dgm:pt>
    <dgm:pt modelId="{4EBA11CD-B1B9-4F1D-8268-82FC9670B97E}" type="pres">
      <dgm:prSet presAssocID="{61AD45CC-324F-4010-9AA8-AB32324D2EC6}" presName="accentRepeatNode" presStyleLbl="solidAlignAcc1" presStyleIdx="1" presStyleCnt="8"/>
      <dgm:spPr/>
    </dgm:pt>
    <dgm:pt modelId="{EC6A3D9A-3678-4AE4-A3A2-FEDF0CD8AB54}" type="pres">
      <dgm:prSet presAssocID="{2E4D1391-FBDC-43C5-BEE4-4A4B6C5BEE2C}" presName="text2" presStyleCnt="0"/>
      <dgm:spPr/>
    </dgm:pt>
    <dgm:pt modelId="{5BCF2340-23E7-45BF-A7CA-18968233F121}" type="pres">
      <dgm:prSet presAssocID="{2E4D1391-FBDC-43C5-BEE4-4A4B6C5BEE2C}" presName="textRepeatNode" presStyleLbl="alignNode1" presStyleIdx="1" presStyleCnt="4">
        <dgm:presLayoutVars>
          <dgm:chMax val="0"/>
          <dgm:chPref val="0"/>
          <dgm:bulletEnabled val="1"/>
        </dgm:presLayoutVars>
      </dgm:prSet>
      <dgm:spPr/>
      <dgm:t>
        <a:bodyPr/>
        <a:lstStyle/>
        <a:p>
          <a:endParaRPr lang="nb-NO"/>
        </a:p>
      </dgm:t>
    </dgm:pt>
    <dgm:pt modelId="{D09E0A29-BC86-4DCD-8E44-F8C0190B2824}" type="pres">
      <dgm:prSet presAssocID="{2E4D1391-FBDC-43C5-BEE4-4A4B6C5BEE2C}" presName="textaccent2" presStyleCnt="0"/>
      <dgm:spPr/>
    </dgm:pt>
    <dgm:pt modelId="{5D228960-011E-4AEE-BB54-31D01E465274}" type="pres">
      <dgm:prSet presAssocID="{2E4D1391-FBDC-43C5-BEE4-4A4B6C5BEE2C}" presName="accentRepeatNode" presStyleLbl="solidAlignAcc1" presStyleIdx="2" presStyleCnt="8"/>
      <dgm:spPr/>
    </dgm:pt>
    <dgm:pt modelId="{9533047A-608E-4537-862C-6F38EA03D8E2}" type="pres">
      <dgm:prSet presAssocID="{62D52365-42A2-4F6F-9BD2-EFE14B6FF1F8}" presName="image2" presStyleCnt="0"/>
      <dgm:spPr/>
    </dgm:pt>
    <dgm:pt modelId="{B63F38EE-4D47-4C5A-8C5F-B71EE0D79971}" type="pres">
      <dgm:prSet presAssocID="{62D52365-42A2-4F6F-9BD2-EFE14B6FF1F8}" presName="imageRepeatNode" presStyleLbl="alignAcc1" presStyleIdx="1" presStyleCnt="4"/>
      <dgm:spPr/>
      <dgm:t>
        <a:bodyPr/>
        <a:lstStyle/>
        <a:p>
          <a:endParaRPr lang="nb-NO"/>
        </a:p>
      </dgm:t>
    </dgm:pt>
    <dgm:pt modelId="{F2CFC3D1-F217-4540-B2E6-14D3FDA7E2B2}" type="pres">
      <dgm:prSet presAssocID="{62D52365-42A2-4F6F-9BD2-EFE14B6FF1F8}" presName="imageaccent2" presStyleCnt="0"/>
      <dgm:spPr/>
    </dgm:pt>
    <dgm:pt modelId="{9CD699DF-E54B-4567-81BC-890BB8017CA4}" type="pres">
      <dgm:prSet presAssocID="{62D52365-42A2-4F6F-9BD2-EFE14B6FF1F8}" presName="accentRepeatNode" presStyleLbl="solidAlignAcc1" presStyleIdx="3" presStyleCnt="8"/>
      <dgm:spPr/>
    </dgm:pt>
    <dgm:pt modelId="{FFEAD640-6C66-46B5-B50D-25B094EDD4E2}" type="pres">
      <dgm:prSet presAssocID="{D982A92E-E4AE-4871-B8B6-C2E5E34E2CCD}" presName="text3" presStyleCnt="0"/>
      <dgm:spPr/>
    </dgm:pt>
    <dgm:pt modelId="{64715167-229B-48A5-AC12-97EA2BA97D55}" type="pres">
      <dgm:prSet presAssocID="{D982A92E-E4AE-4871-B8B6-C2E5E34E2CCD}" presName="textRepeatNode" presStyleLbl="alignNode1" presStyleIdx="2" presStyleCnt="4">
        <dgm:presLayoutVars>
          <dgm:chMax val="0"/>
          <dgm:chPref val="0"/>
          <dgm:bulletEnabled val="1"/>
        </dgm:presLayoutVars>
      </dgm:prSet>
      <dgm:spPr/>
      <dgm:t>
        <a:bodyPr/>
        <a:lstStyle/>
        <a:p>
          <a:endParaRPr lang="nb-NO"/>
        </a:p>
      </dgm:t>
    </dgm:pt>
    <dgm:pt modelId="{EE24E91F-DAEB-49C0-B581-F09181C32B7F}" type="pres">
      <dgm:prSet presAssocID="{D982A92E-E4AE-4871-B8B6-C2E5E34E2CCD}" presName="textaccent3" presStyleCnt="0"/>
      <dgm:spPr/>
    </dgm:pt>
    <dgm:pt modelId="{C1ECF675-A80E-4BF9-BDC3-C639D57362C9}" type="pres">
      <dgm:prSet presAssocID="{D982A92E-E4AE-4871-B8B6-C2E5E34E2CCD}" presName="accentRepeatNode" presStyleLbl="solidAlignAcc1" presStyleIdx="4" presStyleCnt="8"/>
      <dgm:spPr/>
    </dgm:pt>
    <dgm:pt modelId="{CA0F6BF1-35B7-418D-8DF3-0793A368B127}" type="pres">
      <dgm:prSet presAssocID="{1292704D-2BAD-4CDC-A815-B1C64CB912EF}" presName="image3" presStyleCnt="0"/>
      <dgm:spPr/>
    </dgm:pt>
    <dgm:pt modelId="{ACBD114A-2035-4B68-BE45-09C8D4253884}" type="pres">
      <dgm:prSet presAssocID="{1292704D-2BAD-4CDC-A815-B1C64CB912EF}" presName="imageRepeatNode" presStyleLbl="alignAcc1" presStyleIdx="2" presStyleCnt="4"/>
      <dgm:spPr/>
      <dgm:t>
        <a:bodyPr/>
        <a:lstStyle/>
        <a:p>
          <a:endParaRPr lang="nb-NO"/>
        </a:p>
      </dgm:t>
    </dgm:pt>
    <dgm:pt modelId="{4703EC45-9914-4B87-974F-4553B77917B1}" type="pres">
      <dgm:prSet presAssocID="{1292704D-2BAD-4CDC-A815-B1C64CB912EF}" presName="imageaccent3" presStyleCnt="0"/>
      <dgm:spPr/>
    </dgm:pt>
    <dgm:pt modelId="{92BE61A6-5061-42AD-8F98-DF9BE933C6C9}" type="pres">
      <dgm:prSet presAssocID="{1292704D-2BAD-4CDC-A815-B1C64CB912EF}" presName="accentRepeatNode" presStyleLbl="solidAlignAcc1" presStyleIdx="5" presStyleCnt="8"/>
      <dgm:spPr/>
    </dgm:pt>
    <dgm:pt modelId="{ECF73CF3-0314-425F-A32C-739336C03B7D}" type="pres">
      <dgm:prSet presAssocID="{2B41C232-330E-489D-B866-A5D6D01AE342}" presName="text4" presStyleCnt="0"/>
      <dgm:spPr/>
    </dgm:pt>
    <dgm:pt modelId="{55568A64-4ABF-49FA-ABCD-12A7772379A6}" type="pres">
      <dgm:prSet presAssocID="{2B41C232-330E-489D-B866-A5D6D01AE342}" presName="textRepeatNode" presStyleLbl="alignNode1" presStyleIdx="3" presStyleCnt="4">
        <dgm:presLayoutVars>
          <dgm:chMax val="0"/>
          <dgm:chPref val="0"/>
          <dgm:bulletEnabled val="1"/>
        </dgm:presLayoutVars>
      </dgm:prSet>
      <dgm:spPr/>
      <dgm:t>
        <a:bodyPr/>
        <a:lstStyle/>
        <a:p>
          <a:endParaRPr lang="nb-NO"/>
        </a:p>
      </dgm:t>
    </dgm:pt>
    <dgm:pt modelId="{9AFA1A8F-1CC3-4DC1-AFD1-48278CBD6CC0}" type="pres">
      <dgm:prSet presAssocID="{2B41C232-330E-489D-B866-A5D6D01AE342}" presName="textaccent4" presStyleCnt="0"/>
      <dgm:spPr/>
    </dgm:pt>
    <dgm:pt modelId="{988E37A3-D280-4133-9C20-3B708B8926CD}" type="pres">
      <dgm:prSet presAssocID="{2B41C232-330E-489D-B866-A5D6D01AE342}" presName="accentRepeatNode" presStyleLbl="solidAlignAcc1" presStyleIdx="6" presStyleCnt="8"/>
      <dgm:spPr/>
    </dgm:pt>
    <dgm:pt modelId="{0D0D9E4F-264D-4684-A3CF-8DE0ABF6C1B3}" type="pres">
      <dgm:prSet presAssocID="{34CF3063-58CA-4BE2-BB94-148CC04F5811}" presName="image4" presStyleCnt="0"/>
      <dgm:spPr/>
    </dgm:pt>
    <dgm:pt modelId="{AF5BE9BE-59F6-42BA-A6B1-DE5D2C6B6436}" type="pres">
      <dgm:prSet presAssocID="{34CF3063-58CA-4BE2-BB94-148CC04F5811}" presName="imageRepeatNode" presStyleLbl="alignAcc1" presStyleIdx="3" presStyleCnt="4"/>
      <dgm:spPr/>
      <dgm:t>
        <a:bodyPr/>
        <a:lstStyle/>
        <a:p>
          <a:endParaRPr lang="nb-NO"/>
        </a:p>
      </dgm:t>
    </dgm:pt>
    <dgm:pt modelId="{FC41DCDD-402B-40DF-97BF-87C7A10F832F}" type="pres">
      <dgm:prSet presAssocID="{34CF3063-58CA-4BE2-BB94-148CC04F5811}" presName="imageaccent4" presStyleCnt="0"/>
      <dgm:spPr/>
    </dgm:pt>
    <dgm:pt modelId="{AA2E1DBD-6016-4382-AA42-667CE7F44F3C}" type="pres">
      <dgm:prSet presAssocID="{34CF3063-58CA-4BE2-BB94-148CC04F5811}" presName="accentRepeatNode" presStyleLbl="solidAlignAcc1" presStyleIdx="7" presStyleCnt="8"/>
      <dgm:spPr/>
    </dgm:pt>
  </dgm:ptLst>
  <dgm:cxnLst>
    <dgm:cxn modelId="{6AE30C90-BD2C-4381-99E0-52E6A8021874}" srcId="{EC17A044-2AEB-48D8-AAA4-2B2328589599}" destId="{2E4D1391-FBDC-43C5-BEE4-4A4B6C5BEE2C}" srcOrd="1" destOrd="0" parTransId="{6BEBCEDD-7C69-47C7-A306-53E647B535A5}" sibTransId="{62D52365-42A2-4F6F-9BD2-EFE14B6FF1F8}"/>
    <dgm:cxn modelId="{0DE39540-F1F8-493A-98B1-361A51099216}" type="presOf" srcId="{2B41C232-330E-489D-B866-A5D6D01AE342}" destId="{55568A64-4ABF-49FA-ABCD-12A7772379A6}" srcOrd="0" destOrd="0" presId="urn:microsoft.com/office/officeart/2008/layout/HexagonCluster"/>
    <dgm:cxn modelId="{52B8278B-EADB-4931-BFAB-69E5A4BEC535}" srcId="{EC17A044-2AEB-48D8-AAA4-2B2328589599}" destId="{2B41C232-330E-489D-B866-A5D6D01AE342}" srcOrd="3" destOrd="0" parTransId="{E26FB09A-3A3B-4122-86D3-CF5F3157975A}" sibTransId="{34CF3063-58CA-4BE2-BB94-148CC04F5811}"/>
    <dgm:cxn modelId="{562B9308-58B1-46A4-B7B1-F00C21425BA1}" type="presOf" srcId="{EC17A044-2AEB-48D8-AAA4-2B2328589599}" destId="{C79DAAF8-EFE3-4376-B4DF-02B92CFB6A72}" srcOrd="0" destOrd="0" presId="urn:microsoft.com/office/officeart/2008/layout/HexagonCluster"/>
    <dgm:cxn modelId="{0C715708-40B0-49E7-9E2A-8422DB07FA71}" type="presOf" srcId="{416587C4-C243-4C1A-ABA5-76E646866DD3}" destId="{E4FCB7B5-4226-4984-920C-21FABD0AE9D2}" srcOrd="0" destOrd="0" presId="urn:microsoft.com/office/officeart/2008/layout/HexagonCluster"/>
    <dgm:cxn modelId="{6F1ADE56-96D4-400E-9F4C-7E030A4A1B7A}" type="presOf" srcId="{62D52365-42A2-4F6F-9BD2-EFE14B6FF1F8}" destId="{B63F38EE-4D47-4C5A-8C5F-B71EE0D79971}" srcOrd="0" destOrd="0" presId="urn:microsoft.com/office/officeart/2008/layout/HexagonCluster"/>
    <dgm:cxn modelId="{C0C9F37A-98E8-4DBC-B58B-45E261952255}" srcId="{EC17A044-2AEB-48D8-AAA4-2B2328589599}" destId="{416587C4-C243-4C1A-ABA5-76E646866DD3}" srcOrd="0" destOrd="0" parTransId="{E268A0AF-C69D-4537-98BE-CE6145B25F8C}" sibTransId="{61AD45CC-324F-4010-9AA8-AB32324D2EC6}"/>
    <dgm:cxn modelId="{7F9A1D32-6823-4D30-A251-D14A4F3ED791}" type="presOf" srcId="{D982A92E-E4AE-4871-B8B6-C2E5E34E2CCD}" destId="{64715167-229B-48A5-AC12-97EA2BA97D55}" srcOrd="0" destOrd="0" presId="urn:microsoft.com/office/officeart/2008/layout/HexagonCluster"/>
    <dgm:cxn modelId="{9C083996-62C7-4FD8-84A2-B370BD2C49B4}" srcId="{EC17A044-2AEB-48D8-AAA4-2B2328589599}" destId="{D982A92E-E4AE-4871-B8B6-C2E5E34E2CCD}" srcOrd="2" destOrd="0" parTransId="{00E32431-E658-4C48-93DA-1C4B40375F6B}" sibTransId="{1292704D-2BAD-4CDC-A815-B1C64CB912EF}"/>
    <dgm:cxn modelId="{C7E63115-2422-4677-A828-938D4DE1BC05}" type="presOf" srcId="{2E4D1391-FBDC-43C5-BEE4-4A4B6C5BEE2C}" destId="{5BCF2340-23E7-45BF-A7CA-18968233F121}" srcOrd="0" destOrd="0" presId="urn:microsoft.com/office/officeart/2008/layout/HexagonCluster"/>
    <dgm:cxn modelId="{78BF74C7-0B33-4CF7-B3D5-991B39168E6B}" type="presOf" srcId="{61AD45CC-324F-4010-9AA8-AB32324D2EC6}" destId="{CB36A147-9F35-43C7-AAB6-95AD9E3B120B}" srcOrd="0" destOrd="0" presId="urn:microsoft.com/office/officeart/2008/layout/HexagonCluster"/>
    <dgm:cxn modelId="{D112D52B-9074-4627-BFD6-B4422E31DE5B}" type="presOf" srcId="{1292704D-2BAD-4CDC-A815-B1C64CB912EF}" destId="{ACBD114A-2035-4B68-BE45-09C8D4253884}" srcOrd="0" destOrd="0" presId="urn:microsoft.com/office/officeart/2008/layout/HexagonCluster"/>
    <dgm:cxn modelId="{DF6568FC-389B-484F-BFFA-503FDC5A49EC}" type="presOf" srcId="{34CF3063-58CA-4BE2-BB94-148CC04F5811}" destId="{AF5BE9BE-59F6-42BA-A6B1-DE5D2C6B6436}" srcOrd="0" destOrd="0" presId="urn:microsoft.com/office/officeart/2008/layout/HexagonCluster"/>
    <dgm:cxn modelId="{C9BBA96A-286D-41DA-9D15-444DAE121499}" type="presParOf" srcId="{C79DAAF8-EFE3-4376-B4DF-02B92CFB6A72}" destId="{7ED03AE7-BC0C-4325-8C1A-5C5F262D1633}" srcOrd="0" destOrd="0" presId="urn:microsoft.com/office/officeart/2008/layout/HexagonCluster"/>
    <dgm:cxn modelId="{54082301-29A2-4DB8-8798-E6533110AD57}" type="presParOf" srcId="{7ED03AE7-BC0C-4325-8C1A-5C5F262D1633}" destId="{E4FCB7B5-4226-4984-920C-21FABD0AE9D2}" srcOrd="0" destOrd="0" presId="urn:microsoft.com/office/officeart/2008/layout/HexagonCluster"/>
    <dgm:cxn modelId="{0AAC2648-8CDC-4088-BE49-27070C738EA2}" type="presParOf" srcId="{C79DAAF8-EFE3-4376-B4DF-02B92CFB6A72}" destId="{4D5798EF-9CF3-4DAF-8F79-00F8F88A185A}" srcOrd="1" destOrd="0" presId="urn:microsoft.com/office/officeart/2008/layout/HexagonCluster"/>
    <dgm:cxn modelId="{E1DB982C-F18E-436C-AF35-954EB7C10CDF}" type="presParOf" srcId="{4D5798EF-9CF3-4DAF-8F79-00F8F88A185A}" destId="{66CDA404-7031-4DE3-BFB9-6E9E7D229215}" srcOrd="0" destOrd="0" presId="urn:microsoft.com/office/officeart/2008/layout/HexagonCluster"/>
    <dgm:cxn modelId="{CED5431F-0817-4297-B632-B74120FBB4A6}" type="presParOf" srcId="{C79DAAF8-EFE3-4376-B4DF-02B92CFB6A72}" destId="{A150C504-62F3-4C38-A3B0-763554D3CB58}" srcOrd="2" destOrd="0" presId="urn:microsoft.com/office/officeart/2008/layout/HexagonCluster"/>
    <dgm:cxn modelId="{3A3923C2-1576-42E8-8E8A-4E9B464D1512}" type="presParOf" srcId="{A150C504-62F3-4C38-A3B0-763554D3CB58}" destId="{CB36A147-9F35-43C7-AAB6-95AD9E3B120B}" srcOrd="0" destOrd="0" presId="urn:microsoft.com/office/officeart/2008/layout/HexagonCluster"/>
    <dgm:cxn modelId="{B32F1DB8-9C65-4DDE-8E96-D672B5C673F5}" type="presParOf" srcId="{C79DAAF8-EFE3-4376-B4DF-02B92CFB6A72}" destId="{E80D1334-6789-4172-8020-C515B8F16AEC}" srcOrd="3" destOrd="0" presId="urn:microsoft.com/office/officeart/2008/layout/HexagonCluster"/>
    <dgm:cxn modelId="{A5967D9B-4D9B-4B1B-94F5-2400FCF06192}" type="presParOf" srcId="{E80D1334-6789-4172-8020-C515B8F16AEC}" destId="{4EBA11CD-B1B9-4F1D-8268-82FC9670B97E}" srcOrd="0" destOrd="0" presId="urn:microsoft.com/office/officeart/2008/layout/HexagonCluster"/>
    <dgm:cxn modelId="{7C818523-D95B-4A57-BD90-40F55432FF35}" type="presParOf" srcId="{C79DAAF8-EFE3-4376-B4DF-02B92CFB6A72}" destId="{EC6A3D9A-3678-4AE4-A3A2-FEDF0CD8AB54}" srcOrd="4" destOrd="0" presId="urn:microsoft.com/office/officeart/2008/layout/HexagonCluster"/>
    <dgm:cxn modelId="{B8B7B98B-45C9-4FA5-8C70-199C3747FBBA}" type="presParOf" srcId="{EC6A3D9A-3678-4AE4-A3A2-FEDF0CD8AB54}" destId="{5BCF2340-23E7-45BF-A7CA-18968233F121}" srcOrd="0" destOrd="0" presId="urn:microsoft.com/office/officeart/2008/layout/HexagonCluster"/>
    <dgm:cxn modelId="{F726F6E7-5DD5-45E6-8772-1DB5A61F422C}" type="presParOf" srcId="{C79DAAF8-EFE3-4376-B4DF-02B92CFB6A72}" destId="{D09E0A29-BC86-4DCD-8E44-F8C0190B2824}" srcOrd="5" destOrd="0" presId="urn:microsoft.com/office/officeart/2008/layout/HexagonCluster"/>
    <dgm:cxn modelId="{F1C9F7A7-EEF1-432B-89A2-F1B213D5E9F4}" type="presParOf" srcId="{D09E0A29-BC86-4DCD-8E44-F8C0190B2824}" destId="{5D228960-011E-4AEE-BB54-31D01E465274}" srcOrd="0" destOrd="0" presId="urn:microsoft.com/office/officeart/2008/layout/HexagonCluster"/>
    <dgm:cxn modelId="{40440E85-E25D-4382-B2DF-39026AEB1B24}" type="presParOf" srcId="{C79DAAF8-EFE3-4376-B4DF-02B92CFB6A72}" destId="{9533047A-608E-4537-862C-6F38EA03D8E2}" srcOrd="6" destOrd="0" presId="urn:microsoft.com/office/officeart/2008/layout/HexagonCluster"/>
    <dgm:cxn modelId="{608FB846-099C-4948-807C-7B6E45437FBD}" type="presParOf" srcId="{9533047A-608E-4537-862C-6F38EA03D8E2}" destId="{B63F38EE-4D47-4C5A-8C5F-B71EE0D79971}" srcOrd="0" destOrd="0" presId="urn:microsoft.com/office/officeart/2008/layout/HexagonCluster"/>
    <dgm:cxn modelId="{F175B6BD-F2B0-43B5-A840-07CDEDA6F04D}" type="presParOf" srcId="{C79DAAF8-EFE3-4376-B4DF-02B92CFB6A72}" destId="{F2CFC3D1-F217-4540-B2E6-14D3FDA7E2B2}" srcOrd="7" destOrd="0" presId="urn:microsoft.com/office/officeart/2008/layout/HexagonCluster"/>
    <dgm:cxn modelId="{1BB5AF1A-C748-491B-BEE6-AA13AD19B61B}" type="presParOf" srcId="{F2CFC3D1-F217-4540-B2E6-14D3FDA7E2B2}" destId="{9CD699DF-E54B-4567-81BC-890BB8017CA4}" srcOrd="0" destOrd="0" presId="urn:microsoft.com/office/officeart/2008/layout/HexagonCluster"/>
    <dgm:cxn modelId="{3466181D-2F53-4621-AE84-68711A061D62}" type="presParOf" srcId="{C79DAAF8-EFE3-4376-B4DF-02B92CFB6A72}" destId="{FFEAD640-6C66-46B5-B50D-25B094EDD4E2}" srcOrd="8" destOrd="0" presId="urn:microsoft.com/office/officeart/2008/layout/HexagonCluster"/>
    <dgm:cxn modelId="{AA18EF2A-0A06-4186-905D-0F79D0F7B11A}" type="presParOf" srcId="{FFEAD640-6C66-46B5-B50D-25B094EDD4E2}" destId="{64715167-229B-48A5-AC12-97EA2BA97D55}" srcOrd="0" destOrd="0" presId="urn:microsoft.com/office/officeart/2008/layout/HexagonCluster"/>
    <dgm:cxn modelId="{473D35C9-E04E-4690-8BE8-D7BBE4C55F0D}" type="presParOf" srcId="{C79DAAF8-EFE3-4376-B4DF-02B92CFB6A72}" destId="{EE24E91F-DAEB-49C0-B581-F09181C32B7F}" srcOrd="9" destOrd="0" presId="urn:microsoft.com/office/officeart/2008/layout/HexagonCluster"/>
    <dgm:cxn modelId="{72422402-AD57-4406-91D3-EF0F1ED18CED}" type="presParOf" srcId="{EE24E91F-DAEB-49C0-B581-F09181C32B7F}" destId="{C1ECF675-A80E-4BF9-BDC3-C639D57362C9}" srcOrd="0" destOrd="0" presId="urn:microsoft.com/office/officeart/2008/layout/HexagonCluster"/>
    <dgm:cxn modelId="{10148391-4B15-4F24-9C7F-97F83B2DF485}" type="presParOf" srcId="{C79DAAF8-EFE3-4376-B4DF-02B92CFB6A72}" destId="{CA0F6BF1-35B7-418D-8DF3-0793A368B127}" srcOrd="10" destOrd="0" presId="urn:microsoft.com/office/officeart/2008/layout/HexagonCluster"/>
    <dgm:cxn modelId="{F1BC3E68-2805-4E7E-A6B0-353FC2B9CA4D}" type="presParOf" srcId="{CA0F6BF1-35B7-418D-8DF3-0793A368B127}" destId="{ACBD114A-2035-4B68-BE45-09C8D4253884}" srcOrd="0" destOrd="0" presId="urn:microsoft.com/office/officeart/2008/layout/HexagonCluster"/>
    <dgm:cxn modelId="{A8C252A9-A1E5-4A1C-8597-6EC219FC7F28}" type="presParOf" srcId="{C79DAAF8-EFE3-4376-B4DF-02B92CFB6A72}" destId="{4703EC45-9914-4B87-974F-4553B77917B1}" srcOrd="11" destOrd="0" presId="urn:microsoft.com/office/officeart/2008/layout/HexagonCluster"/>
    <dgm:cxn modelId="{96478647-8B90-4D49-A943-EBC3B819CB53}" type="presParOf" srcId="{4703EC45-9914-4B87-974F-4553B77917B1}" destId="{92BE61A6-5061-42AD-8F98-DF9BE933C6C9}" srcOrd="0" destOrd="0" presId="urn:microsoft.com/office/officeart/2008/layout/HexagonCluster"/>
    <dgm:cxn modelId="{10ABFFF5-7C5B-4249-A7E6-69EE495CDF02}" type="presParOf" srcId="{C79DAAF8-EFE3-4376-B4DF-02B92CFB6A72}" destId="{ECF73CF3-0314-425F-A32C-739336C03B7D}" srcOrd="12" destOrd="0" presId="urn:microsoft.com/office/officeart/2008/layout/HexagonCluster"/>
    <dgm:cxn modelId="{F48A3373-622E-4000-BB6A-DAE009A145E6}" type="presParOf" srcId="{ECF73CF3-0314-425F-A32C-739336C03B7D}" destId="{55568A64-4ABF-49FA-ABCD-12A7772379A6}" srcOrd="0" destOrd="0" presId="urn:microsoft.com/office/officeart/2008/layout/HexagonCluster"/>
    <dgm:cxn modelId="{181F0D20-9A6A-4F98-B934-4BB54255D0CC}" type="presParOf" srcId="{C79DAAF8-EFE3-4376-B4DF-02B92CFB6A72}" destId="{9AFA1A8F-1CC3-4DC1-AFD1-48278CBD6CC0}" srcOrd="13" destOrd="0" presId="urn:microsoft.com/office/officeart/2008/layout/HexagonCluster"/>
    <dgm:cxn modelId="{4A06F39F-67B6-4D61-B909-C787149344BB}" type="presParOf" srcId="{9AFA1A8F-1CC3-4DC1-AFD1-48278CBD6CC0}" destId="{988E37A3-D280-4133-9C20-3B708B8926CD}" srcOrd="0" destOrd="0" presId="urn:microsoft.com/office/officeart/2008/layout/HexagonCluster"/>
    <dgm:cxn modelId="{F91ACD35-84B8-4E87-AB7C-835F8B8B8860}" type="presParOf" srcId="{C79DAAF8-EFE3-4376-B4DF-02B92CFB6A72}" destId="{0D0D9E4F-264D-4684-A3CF-8DE0ABF6C1B3}" srcOrd="14" destOrd="0" presId="urn:microsoft.com/office/officeart/2008/layout/HexagonCluster"/>
    <dgm:cxn modelId="{B8C47A79-0D91-4C28-8239-688847222F6E}" type="presParOf" srcId="{0D0D9E4F-264D-4684-A3CF-8DE0ABF6C1B3}" destId="{AF5BE9BE-59F6-42BA-A6B1-DE5D2C6B6436}" srcOrd="0" destOrd="0" presId="urn:microsoft.com/office/officeart/2008/layout/HexagonCluster"/>
    <dgm:cxn modelId="{38E741A3-B707-4410-BFFE-055EA91D72AE}" type="presParOf" srcId="{C79DAAF8-EFE3-4376-B4DF-02B92CFB6A72}" destId="{FC41DCDD-402B-40DF-97BF-87C7A10F832F}" srcOrd="15" destOrd="0" presId="urn:microsoft.com/office/officeart/2008/layout/HexagonCluster"/>
    <dgm:cxn modelId="{E9A39C21-2DFE-4DD3-A616-D89BB8D27A38}" type="presParOf" srcId="{FC41DCDD-402B-40DF-97BF-87C7A10F832F}" destId="{AA2E1DBD-6016-4382-AA42-667CE7F44F3C}"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83C694-C7E0-48F9-8223-E45F1C5E2EE4}" type="doc">
      <dgm:prSet loTypeId="urn:microsoft.com/office/officeart/2005/8/layout/cycle2" loCatId="cycle" qsTypeId="urn:microsoft.com/office/officeart/2005/8/quickstyle/simple1" qsCatId="simple" csTypeId="urn:microsoft.com/office/officeart/2005/8/colors/accent3_1" csCatId="accent3" phldr="1"/>
      <dgm:spPr/>
      <dgm:t>
        <a:bodyPr/>
        <a:lstStyle/>
        <a:p>
          <a:endParaRPr lang="en-US"/>
        </a:p>
      </dgm:t>
    </dgm:pt>
    <dgm:pt modelId="{301F6746-C356-4055-9650-E2AD8DA9D657}">
      <dgm:prSet custT="1"/>
      <dgm:spPr/>
      <dgm:t>
        <a:bodyPr/>
        <a:lstStyle/>
        <a:p>
          <a:pPr rtl="0"/>
          <a:r>
            <a:rPr lang="en-GB" sz="2200" b="0" i="0" dirty="0">
              <a:latin typeface="Arial Narrow" panose="020B0604020202020204" pitchFamily="34" charset="0"/>
              <a:cs typeface="Arial Narrow" panose="020B0604020202020204" pitchFamily="34" charset="0"/>
            </a:rPr>
            <a:t>What kind of data were mobilised? </a:t>
          </a:r>
          <a:endParaRPr lang="da-DK" sz="2200" b="0" i="0" dirty="0">
            <a:latin typeface="Arial Narrow" panose="020B0604020202020204" pitchFamily="34" charset="0"/>
            <a:cs typeface="Arial Narrow" panose="020B0604020202020204" pitchFamily="34" charset="0"/>
          </a:endParaRPr>
        </a:p>
      </dgm:t>
    </dgm:pt>
    <dgm:pt modelId="{525EE73D-8F52-4465-9A28-B5A8A9B52685}" type="parTrans" cxnId="{0D360E72-A8E4-49E9-8369-FB9A7FFB4001}">
      <dgm:prSet/>
      <dgm:spPr/>
      <dgm:t>
        <a:bodyPr/>
        <a:lstStyle/>
        <a:p>
          <a:endParaRPr lang="en-US"/>
        </a:p>
      </dgm:t>
    </dgm:pt>
    <dgm:pt modelId="{6D4F9F01-2602-4FEB-9457-280F7870C4A2}" type="sibTrans" cxnId="{0D360E72-A8E4-49E9-8369-FB9A7FFB4001}">
      <dgm:prSet/>
      <dgm:spPr/>
      <dgm:t>
        <a:bodyPr/>
        <a:lstStyle/>
        <a:p>
          <a:endParaRPr lang="en-US"/>
        </a:p>
      </dgm:t>
    </dgm:pt>
    <dgm:pt modelId="{EFEB4DD6-862C-4524-A7C2-A6EC503837DB}">
      <dgm:prSet custT="1"/>
      <dgm:spPr/>
      <dgm:t>
        <a:bodyPr/>
        <a:lstStyle/>
        <a:p>
          <a:pPr rtl="0"/>
          <a:r>
            <a:rPr lang="en-GB" sz="2200" b="0" i="0">
              <a:latin typeface="Arial Narrow" panose="020B0604020202020204" pitchFamily="34" charset="0"/>
              <a:cs typeface="Arial Narrow" panose="020B0604020202020204" pitchFamily="34" charset="0"/>
            </a:rPr>
            <a:t>What were the decisions that were influenced?</a:t>
          </a:r>
          <a:endParaRPr lang="da-DK" sz="2200" b="0" i="0">
            <a:latin typeface="Arial Narrow" panose="020B0604020202020204" pitchFamily="34" charset="0"/>
            <a:cs typeface="Arial Narrow" panose="020B0604020202020204" pitchFamily="34" charset="0"/>
          </a:endParaRPr>
        </a:p>
      </dgm:t>
    </dgm:pt>
    <dgm:pt modelId="{C6915726-189E-4FE9-B41D-B78F828A54D4}" type="parTrans" cxnId="{20BCD634-E03E-451D-950D-B907FFBBC63D}">
      <dgm:prSet/>
      <dgm:spPr/>
      <dgm:t>
        <a:bodyPr/>
        <a:lstStyle/>
        <a:p>
          <a:endParaRPr lang="en-US"/>
        </a:p>
      </dgm:t>
    </dgm:pt>
    <dgm:pt modelId="{53DD128E-79C0-4BC5-B739-93CFE26F582F}" type="sibTrans" cxnId="{20BCD634-E03E-451D-950D-B907FFBBC63D}">
      <dgm:prSet/>
      <dgm:spPr/>
      <dgm:t>
        <a:bodyPr/>
        <a:lstStyle/>
        <a:p>
          <a:endParaRPr lang="en-US"/>
        </a:p>
      </dgm:t>
    </dgm:pt>
    <dgm:pt modelId="{A253B44C-6987-4D8F-AC3C-63093C277E74}">
      <dgm:prSet custT="1"/>
      <dgm:spPr/>
      <dgm:t>
        <a:bodyPr/>
        <a:lstStyle/>
        <a:p>
          <a:pPr rtl="0"/>
          <a:r>
            <a:rPr lang="en-GB" sz="2200" b="0" i="0" dirty="0">
              <a:latin typeface="Arial Narrow" panose="020B0604020202020204" pitchFamily="34" charset="0"/>
              <a:cs typeface="Arial Narrow" panose="020B0604020202020204" pitchFamily="34" charset="0"/>
            </a:rPr>
            <a:t>How was the data used to influence those decisions? </a:t>
          </a:r>
          <a:endParaRPr lang="da-DK" sz="2200" b="0" i="0" dirty="0">
            <a:latin typeface="Arial Narrow" panose="020B0604020202020204" pitchFamily="34" charset="0"/>
            <a:cs typeface="Arial Narrow" panose="020B0604020202020204" pitchFamily="34" charset="0"/>
          </a:endParaRPr>
        </a:p>
      </dgm:t>
    </dgm:pt>
    <dgm:pt modelId="{C44ED1A5-7D2D-4E60-82AB-CB2746925103}" type="parTrans" cxnId="{0252E84D-346A-4165-B7C4-57AC3BFE0C43}">
      <dgm:prSet/>
      <dgm:spPr/>
      <dgm:t>
        <a:bodyPr/>
        <a:lstStyle/>
        <a:p>
          <a:endParaRPr lang="en-US"/>
        </a:p>
      </dgm:t>
    </dgm:pt>
    <dgm:pt modelId="{DF65117D-C6C6-41D3-978F-A7C8BA5017D5}" type="sibTrans" cxnId="{0252E84D-346A-4165-B7C4-57AC3BFE0C43}">
      <dgm:prSet/>
      <dgm:spPr/>
      <dgm:t>
        <a:bodyPr/>
        <a:lstStyle/>
        <a:p>
          <a:endParaRPr lang="en-US"/>
        </a:p>
      </dgm:t>
    </dgm:pt>
    <dgm:pt modelId="{50149107-ED39-408C-A6EF-A0BC18070936}">
      <dgm:prSet custT="1"/>
      <dgm:spPr/>
      <dgm:t>
        <a:bodyPr/>
        <a:lstStyle/>
        <a:p>
          <a:pPr rtl="0"/>
          <a:r>
            <a:rPr lang="da-DK" sz="2200" b="0" i="0" dirty="0">
              <a:latin typeface="Arial Narrow" panose="020B0604020202020204" pitchFamily="34" charset="0"/>
              <a:cs typeface="Arial Narrow" panose="020B0604020202020204" pitchFamily="34" charset="0"/>
            </a:rPr>
            <a:t>How </a:t>
          </a:r>
          <a:r>
            <a:rPr lang="da-DK" sz="2200" b="0" i="0" dirty="0" err="1">
              <a:latin typeface="Arial Narrow" panose="020B0604020202020204" pitchFamily="34" charset="0"/>
              <a:cs typeface="Arial Narrow" panose="020B0604020202020204" pitchFamily="34" charset="0"/>
            </a:rPr>
            <a:t>can</a:t>
          </a:r>
          <a:r>
            <a:rPr lang="da-DK" sz="2200" b="0" i="0" dirty="0">
              <a:latin typeface="Arial Narrow" panose="020B0604020202020204" pitchFamily="34" charset="0"/>
              <a:cs typeface="Arial Narrow" panose="020B0604020202020204" pitchFamily="34" charset="0"/>
            </a:rPr>
            <a:t> </a:t>
          </a:r>
          <a:r>
            <a:rPr lang="da-DK" sz="2200" b="0" i="0" dirty="0" err="1">
              <a:latin typeface="Arial Narrow" panose="020B0604020202020204" pitchFamily="34" charset="0"/>
              <a:cs typeface="Arial Narrow" panose="020B0604020202020204" pitchFamily="34" charset="0"/>
            </a:rPr>
            <a:t>we</a:t>
          </a:r>
          <a:r>
            <a:rPr lang="da-DK" sz="2200" b="0" i="0" dirty="0">
              <a:latin typeface="Arial Narrow" panose="020B0604020202020204" pitchFamily="34" charset="0"/>
              <a:cs typeface="Arial Narrow" panose="020B0604020202020204" pitchFamily="34" charset="0"/>
            </a:rPr>
            <a:t> </a:t>
          </a:r>
          <a:r>
            <a:rPr lang="da-DK" sz="2200" b="0" i="0" dirty="0" err="1">
              <a:latin typeface="Arial Narrow" panose="020B0604020202020204" pitchFamily="34" charset="0"/>
              <a:cs typeface="Arial Narrow" panose="020B0604020202020204" pitchFamily="34" charset="0"/>
            </a:rPr>
            <a:t>learn</a:t>
          </a:r>
          <a:r>
            <a:rPr lang="da-DK" sz="2200" b="0" i="0" dirty="0">
              <a:latin typeface="Arial Narrow" panose="020B0604020202020204" pitchFamily="34" charset="0"/>
              <a:cs typeface="Arial Narrow" panose="020B0604020202020204" pitchFamily="34" charset="0"/>
            </a:rPr>
            <a:t> from </a:t>
          </a:r>
          <a:r>
            <a:rPr lang="da-DK" sz="2200" b="0" i="0" dirty="0" err="1">
              <a:latin typeface="Arial Narrow" panose="020B0604020202020204" pitchFamily="34" charset="0"/>
              <a:cs typeface="Arial Narrow" panose="020B0604020202020204" pitchFamily="34" charset="0"/>
            </a:rPr>
            <a:t>these</a:t>
          </a:r>
          <a:r>
            <a:rPr lang="da-DK" sz="2200" b="0" i="0" dirty="0">
              <a:latin typeface="Arial Narrow" panose="020B0604020202020204" pitchFamily="34" charset="0"/>
              <a:cs typeface="Arial Narrow" panose="020B0604020202020204" pitchFamily="34" charset="0"/>
            </a:rPr>
            <a:t> </a:t>
          </a:r>
          <a:r>
            <a:rPr lang="da-DK" sz="2200" b="0" i="0" dirty="0" err="1">
              <a:latin typeface="Arial Narrow" panose="020B0604020202020204" pitchFamily="34" charset="0"/>
              <a:cs typeface="Arial Narrow" panose="020B0604020202020204" pitchFamily="34" charset="0"/>
            </a:rPr>
            <a:t>examples</a:t>
          </a:r>
          <a:r>
            <a:rPr lang="da-DK" sz="2200" b="0" i="0" dirty="0">
              <a:latin typeface="Arial Narrow" panose="020B0604020202020204" pitchFamily="34" charset="0"/>
              <a:cs typeface="Arial Narrow" panose="020B0604020202020204" pitchFamily="34" charset="0"/>
            </a:rPr>
            <a:t> for the future?</a:t>
          </a:r>
        </a:p>
      </dgm:t>
    </dgm:pt>
    <dgm:pt modelId="{4B5983AF-66D2-45DB-8C4C-A85EF762A4FB}" type="parTrans" cxnId="{515AFD42-B3B9-4A9C-B598-351AFA9BCAD6}">
      <dgm:prSet/>
      <dgm:spPr/>
      <dgm:t>
        <a:bodyPr/>
        <a:lstStyle/>
        <a:p>
          <a:endParaRPr lang="en-US"/>
        </a:p>
      </dgm:t>
    </dgm:pt>
    <dgm:pt modelId="{7CD1577E-ABDD-4AA6-87E3-79E78FE8CA35}" type="sibTrans" cxnId="{515AFD42-B3B9-4A9C-B598-351AFA9BCAD6}">
      <dgm:prSet/>
      <dgm:spPr/>
      <dgm:t>
        <a:bodyPr/>
        <a:lstStyle/>
        <a:p>
          <a:endParaRPr lang="en-US"/>
        </a:p>
      </dgm:t>
    </dgm:pt>
    <dgm:pt modelId="{99B937E5-F368-41FB-9DF6-A792B1088EEA}" type="pres">
      <dgm:prSet presAssocID="{AD83C694-C7E0-48F9-8223-E45F1C5E2EE4}" presName="cycle" presStyleCnt="0">
        <dgm:presLayoutVars>
          <dgm:dir/>
          <dgm:resizeHandles val="exact"/>
        </dgm:presLayoutVars>
      </dgm:prSet>
      <dgm:spPr/>
      <dgm:t>
        <a:bodyPr/>
        <a:lstStyle/>
        <a:p>
          <a:endParaRPr lang="nb-NO"/>
        </a:p>
      </dgm:t>
    </dgm:pt>
    <dgm:pt modelId="{82F2724B-487B-4E4B-9C21-8EE24B4A1077}" type="pres">
      <dgm:prSet presAssocID="{301F6746-C356-4055-9650-E2AD8DA9D657}" presName="node" presStyleLbl="node1" presStyleIdx="0" presStyleCnt="4" custScaleX="126204" custScaleY="126204">
        <dgm:presLayoutVars>
          <dgm:bulletEnabled val="1"/>
        </dgm:presLayoutVars>
      </dgm:prSet>
      <dgm:spPr/>
      <dgm:t>
        <a:bodyPr/>
        <a:lstStyle/>
        <a:p>
          <a:endParaRPr lang="nb-NO"/>
        </a:p>
      </dgm:t>
    </dgm:pt>
    <dgm:pt modelId="{A30C2FDE-8898-4198-AD44-298271646EFF}" type="pres">
      <dgm:prSet presAssocID="{6D4F9F01-2602-4FEB-9457-280F7870C4A2}" presName="sibTrans" presStyleLbl="sibTrans2D1" presStyleIdx="0" presStyleCnt="4"/>
      <dgm:spPr/>
      <dgm:t>
        <a:bodyPr/>
        <a:lstStyle/>
        <a:p>
          <a:endParaRPr lang="nb-NO"/>
        </a:p>
      </dgm:t>
    </dgm:pt>
    <dgm:pt modelId="{570BAC05-591E-47D5-AD6D-F61BD911B3B1}" type="pres">
      <dgm:prSet presAssocID="{6D4F9F01-2602-4FEB-9457-280F7870C4A2}" presName="connectorText" presStyleLbl="sibTrans2D1" presStyleIdx="0" presStyleCnt="4"/>
      <dgm:spPr/>
      <dgm:t>
        <a:bodyPr/>
        <a:lstStyle/>
        <a:p>
          <a:endParaRPr lang="nb-NO"/>
        </a:p>
      </dgm:t>
    </dgm:pt>
    <dgm:pt modelId="{C12CB610-78F8-410C-85FD-D1EF3182B79E}" type="pres">
      <dgm:prSet presAssocID="{EFEB4DD6-862C-4524-A7C2-A6EC503837DB}" presName="node" presStyleLbl="node1" presStyleIdx="1" presStyleCnt="4" custScaleX="142458" custScaleY="142458" custRadScaleRad="137834" custRadScaleInc="0">
        <dgm:presLayoutVars>
          <dgm:bulletEnabled val="1"/>
        </dgm:presLayoutVars>
      </dgm:prSet>
      <dgm:spPr/>
      <dgm:t>
        <a:bodyPr/>
        <a:lstStyle/>
        <a:p>
          <a:endParaRPr lang="nb-NO"/>
        </a:p>
      </dgm:t>
    </dgm:pt>
    <dgm:pt modelId="{B81F2E49-C22D-49B1-8669-214EC644457F}" type="pres">
      <dgm:prSet presAssocID="{53DD128E-79C0-4BC5-B739-93CFE26F582F}" presName="sibTrans" presStyleLbl="sibTrans2D1" presStyleIdx="1" presStyleCnt="4"/>
      <dgm:spPr/>
      <dgm:t>
        <a:bodyPr/>
        <a:lstStyle/>
        <a:p>
          <a:endParaRPr lang="nb-NO"/>
        </a:p>
      </dgm:t>
    </dgm:pt>
    <dgm:pt modelId="{D89D8C5F-C83E-46E2-854B-26930E80DAA6}" type="pres">
      <dgm:prSet presAssocID="{53DD128E-79C0-4BC5-B739-93CFE26F582F}" presName="connectorText" presStyleLbl="sibTrans2D1" presStyleIdx="1" presStyleCnt="4"/>
      <dgm:spPr/>
      <dgm:t>
        <a:bodyPr/>
        <a:lstStyle/>
        <a:p>
          <a:endParaRPr lang="nb-NO"/>
        </a:p>
      </dgm:t>
    </dgm:pt>
    <dgm:pt modelId="{0CED8691-AE58-4B04-83C5-BCC3C8D49462}" type="pres">
      <dgm:prSet presAssocID="{A253B44C-6987-4D8F-AC3C-63093C277E74}" presName="node" presStyleLbl="node1" presStyleIdx="2" presStyleCnt="4" custScaleX="132797" custScaleY="132797">
        <dgm:presLayoutVars>
          <dgm:bulletEnabled val="1"/>
        </dgm:presLayoutVars>
      </dgm:prSet>
      <dgm:spPr/>
      <dgm:t>
        <a:bodyPr/>
        <a:lstStyle/>
        <a:p>
          <a:endParaRPr lang="nb-NO"/>
        </a:p>
      </dgm:t>
    </dgm:pt>
    <dgm:pt modelId="{C6D6BE91-65A4-4C92-A752-9F9E6CB1B907}" type="pres">
      <dgm:prSet presAssocID="{DF65117D-C6C6-41D3-978F-A7C8BA5017D5}" presName="sibTrans" presStyleLbl="sibTrans2D1" presStyleIdx="2" presStyleCnt="4"/>
      <dgm:spPr/>
      <dgm:t>
        <a:bodyPr/>
        <a:lstStyle/>
        <a:p>
          <a:endParaRPr lang="nb-NO"/>
        </a:p>
      </dgm:t>
    </dgm:pt>
    <dgm:pt modelId="{69259CB9-4754-4F6A-BB94-5C1743BF1E3A}" type="pres">
      <dgm:prSet presAssocID="{DF65117D-C6C6-41D3-978F-A7C8BA5017D5}" presName="connectorText" presStyleLbl="sibTrans2D1" presStyleIdx="2" presStyleCnt="4"/>
      <dgm:spPr/>
      <dgm:t>
        <a:bodyPr/>
        <a:lstStyle/>
        <a:p>
          <a:endParaRPr lang="nb-NO"/>
        </a:p>
      </dgm:t>
    </dgm:pt>
    <dgm:pt modelId="{5F58FCF8-804B-4F04-97C7-92139943802A}" type="pres">
      <dgm:prSet presAssocID="{50149107-ED39-408C-A6EF-A0BC18070936}" presName="node" presStyleLbl="node1" presStyleIdx="3" presStyleCnt="4" custScaleX="137285" custScaleY="137285" custRadScaleRad="139587" custRadScaleInc="0">
        <dgm:presLayoutVars>
          <dgm:bulletEnabled val="1"/>
        </dgm:presLayoutVars>
      </dgm:prSet>
      <dgm:spPr/>
      <dgm:t>
        <a:bodyPr/>
        <a:lstStyle/>
        <a:p>
          <a:endParaRPr lang="nb-NO"/>
        </a:p>
      </dgm:t>
    </dgm:pt>
    <dgm:pt modelId="{CD0B274B-F195-467D-927A-CCAA438B635A}" type="pres">
      <dgm:prSet presAssocID="{7CD1577E-ABDD-4AA6-87E3-79E78FE8CA35}" presName="sibTrans" presStyleLbl="sibTrans2D1" presStyleIdx="3" presStyleCnt="4"/>
      <dgm:spPr/>
      <dgm:t>
        <a:bodyPr/>
        <a:lstStyle/>
        <a:p>
          <a:endParaRPr lang="nb-NO"/>
        </a:p>
      </dgm:t>
    </dgm:pt>
    <dgm:pt modelId="{3DC739AA-6C37-42E0-803D-F01214E2A58F}" type="pres">
      <dgm:prSet presAssocID="{7CD1577E-ABDD-4AA6-87E3-79E78FE8CA35}" presName="connectorText" presStyleLbl="sibTrans2D1" presStyleIdx="3" presStyleCnt="4"/>
      <dgm:spPr/>
      <dgm:t>
        <a:bodyPr/>
        <a:lstStyle/>
        <a:p>
          <a:endParaRPr lang="nb-NO"/>
        </a:p>
      </dgm:t>
    </dgm:pt>
  </dgm:ptLst>
  <dgm:cxnLst>
    <dgm:cxn modelId="{6EE7BF17-B522-4218-96B5-6E8F920BE6D2}" type="presOf" srcId="{7CD1577E-ABDD-4AA6-87E3-79E78FE8CA35}" destId="{CD0B274B-F195-467D-927A-CCAA438B635A}" srcOrd="0" destOrd="0" presId="urn:microsoft.com/office/officeart/2005/8/layout/cycle2"/>
    <dgm:cxn modelId="{94220B22-35B1-4B0A-B943-A0338806C7AE}" type="presOf" srcId="{53DD128E-79C0-4BC5-B739-93CFE26F582F}" destId="{D89D8C5F-C83E-46E2-854B-26930E80DAA6}" srcOrd="1" destOrd="0" presId="urn:microsoft.com/office/officeart/2005/8/layout/cycle2"/>
    <dgm:cxn modelId="{4D9C2E8E-5862-4DC7-83E7-7274B5AB2478}" type="presOf" srcId="{50149107-ED39-408C-A6EF-A0BC18070936}" destId="{5F58FCF8-804B-4F04-97C7-92139943802A}" srcOrd="0" destOrd="0" presId="urn:microsoft.com/office/officeart/2005/8/layout/cycle2"/>
    <dgm:cxn modelId="{B433537E-2043-4FB1-9E83-7C51A79435B2}" type="presOf" srcId="{A253B44C-6987-4D8F-AC3C-63093C277E74}" destId="{0CED8691-AE58-4B04-83C5-BCC3C8D49462}" srcOrd="0" destOrd="0" presId="urn:microsoft.com/office/officeart/2005/8/layout/cycle2"/>
    <dgm:cxn modelId="{0D360E72-A8E4-49E9-8369-FB9A7FFB4001}" srcId="{AD83C694-C7E0-48F9-8223-E45F1C5E2EE4}" destId="{301F6746-C356-4055-9650-E2AD8DA9D657}" srcOrd="0" destOrd="0" parTransId="{525EE73D-8F52-4465-9A28-B5A8A9B52685}" sibTransId="{6D4F9F01-2602-4FEB-9457-280F7870C4A2}"/>
    <dgm:cxn modelId="{0598E0A9-4EBF-4265-A233-DDDFD66EF33A}" type="presOf" srcId="{7CD1577E-ABDD-4AA6-87E3-79E78FE8CA35}" destId="{3DC739AA-6C37-42E0-803D-F01214E2A58F}" srcOrd="1" destOrd="0" presId="urn:microsoft.com/office/officeart/2005/8/layout/cycle2"/>
    <dgm:cxn modelId="{515AFD42-B3B9-4A9C-B598-351AFA9BCAD6}" srcId="{AD83C694-C7E0-48F9-8223-E45F1C5E2EE4}" destId="{50149107-ED39-408C-A6EF-A0BC18070936}" srcOrd="3" destOrd="0" parTransId="{4B5983AF-66D2-45DB-8C4C-A85EF762A4FB}" sibTransId="{7CD1577E-ABDD-4AA6-87E3-79E78FE8CA35}"/>
    <dgm:cxn modelId="{516E295A-31D8-4D64-9616-C0897B8B767E}" type="presOf" srcId="{AD83C694-C7E0-48F9-8223-E45F1C5E2EE4}" destId="{99B937E5-F368-41FB-9DF6-A792B1088EEA}" srcOrd="0" destOrd="0" presId="urn:microsoft.com/office/officeart/2005/8/layout/cycle2"/>
    <dgm:cxn modelId="{C59ED3FE-0849-40DA-8D7D-D43F485AFAAE}" type="presOf" srcId="{301F6746-C356-4055-9650-E2AD8DA9D657}" destId="{82F2724B-487B-4E4B-9C21-8EE24B4A1077}" srcOrd="0" destOrd="0" presId="urn:microsoft.com/office/officeart/2005/8/layout/cycle2"/>
    <dgm:cxn modelId="{C0931DD1-6771-405A-B167-5A2881B0154D}" type="presOf" srcId="{DF65117D-C6C6-41D3-978F-A7C8BA5017D5}" destId="{69259CB9-4754-4F6A-BB94-5C1743BF1E3A}" srcOrd="1" destOrd="0" presId="urn:microsoft.com/office/officeart/2005/8/layout/cycle2"/>
    <dgm:cxn modelId="{20BCD634-E03E-451D-950D-B907FFBBC63D}" srcId="{AD83C694-C7E0-48F9-8223-E45F1C5E2EE4}" destId="{EFEB4DD6-862C-4524-A7C2-A6EC503837DB}" srcOrd="1" destOrd="0" parTransId="{C6915726-189E-4FE9-B41D-B78F828A54D4}" sibTransId="{53DD128E-79C0-4BC5-B739-93CFE26F582F}"/>
    <dgm:cxn modelId="{DAA9DA06-C919-444D-BA30-02EC9ED4E44E}" type="presOf" srcId="{6D4F9F01-2602-4FEB-9457-280F7870C4A2}" destId="{A30C2FDE-8898-4198-AD44-298271646EFF}" srcOrd="0" destOrd="0" presId="urn:microsoft.com/office/officeart/2005/8/layout/cycle2"/>
    <dgm:cxn modelId="{0252E84D-346A-4165-B7C4-57AC3BFE0C43}" srcId="{AD83C694-C7E0-48F9-8223-E45F1C5E2EE4}" destId="{A253B44C-6987-4D8F-AC3C-63093C277E74}" srcOrd="2" destOrd="0" parTransId="{C44ED1A5-7D2D-4E60-82AB-CB2746925103}" sibTransId="{DF65117D-C6C6-41D3-978F-A7C8BA5017D5}"/>
    <dgm:cxn modelId="{0F4ED647-94C8-421C-8B1E-79A42A8CE1BF}" type="presOf" srcId="{6D4F9F01-2602-4FEB-9457-280F7870C4A2}" destId="{570BAC05-591E-47D5-AD6D-F61BD911B3B1}" srcOrd="1" destOrd="0" presId="urn:microsoft.com/office/officeart/2005/8/layout/cycle2"/>
    <dgm:cxn modelId="{C188C7BB-B2AD-4C5F-9AD7-629E4AC236A4}" type="presOf" srcId="{53DD128E-79C0-4BC5-B739-93CFE26F582F}" destId="{B81F2E49-C22D-49B1-8669-214EC644457F}" srcOrd="0" destOrd="0" presId="urn:microsoft.com/office/officeart/2005/8/layout/cycle2"/>
    <dgm:cxn modelId="{FF622AC6-1B47-45AB-886E-B00327ED621C}" type="presOf" srcId="{EFEB4DD6-862C-4524-A7C2-A6EC503837DB}" destId="{C12CB610-78F8-410C-85FD-D1EF3182B79E}" srcOrd="0" destOrd="0" presId="urn:microsoft.com/office/officeart/2005/8/layout/cycle2"/>
    <dgm:cxn modelId="{7FF2A2EC-7790-43E1-ACCF-A640FD81F311}" type="presOf" srcId="{DF65117D-C6C6-41D3-978F-A7C8BA5017D5}" destId="{C6D6BE91-65A4-4C92-A752-9F9E6CB1B907}" srcOrd="0" destOrd="0" presId="urn:microsoft.com/office/officeart/2005/8/layout/cycle2"/>
    <dgm:cxn modelId="{BE32A4DA-7C29-402E-BB0A-21BFC906E552}" type="presParOf" srcId="{99B937E5-F368-41FB-9DF6-A792B1088EEA}" destId="{82F2724B-487B-4E4B-9C21-8EE24B4A1077}" srcOrd="0" destOrd="0" presId="urn:microsoft.com/office/officeart/2005/8/layout/cycle2"/>
    <dgm:cxn modelId="{10381BDE-59CB-47B1-8289-772380956B2C}" type="presParOf" srcId="{99B937E5-F368-41FB-9DF6-A792B1088EEA}" destId="{A30C2FDE-8898-4198-AD44-298271646EFF}" srcOrd="1" destOrd="0" presId="urn:microsoft.com/office/officeart/2005/8/layout/cycle2"/>
    <dgm:cxn modelId="{1EA9465A-325C-4C74-B47F-EEBCE59A4A2A}" type="presParOf" srcId="{A30C2FDE-8898-4198-AD44-298271646EFF}" destId="{570BAC05-591E-47D5-AD6D-F61BD911B3B1}" srcOrd="0" destOrd="0" presId="urn:microsoft.com/office/officeart/2005/8/layout/cycle2"/>
    <dgm:cxn modelId="{C54EBD1D-256A-450A-810E-BF6754180B2B}" type="presParOf" srcId="{99B937E5-F368-41FB-9DF6-A792B1088EEA}" destId="{C12CB610-78F8-410C-85FD-D1EF3182B79E}" srcOrd="2" destOrd="0" presId="urn:microsoft.com/office/officeart/2005/8/layout/cycle2"/>
    <dgm:cxn modelId="{0B56CC4E-33C6-4BD3-8D9D-622CB11E8B0F}" type="presParOf" srcId="{99B937E5-F368-41FB-9DF6-A792B1088EEA}" destId="{B81F2E49-C22D-49B1-8669-214EC644457F}" srcOrd="3" destOrd="0" presId="urn:microsoft.com/office/officeart/2005/8/layout/cycle2"/>
    <dgm:cxn modelId="{D3069D21-6AA3-4450-ACD5-C4748F50494A}" type="presParOf" srcId="{B81F2E49-C22D-49B1-8669-214EC644457F}" destId="{D89D8C5F-C83E-46E2-854B-26930E80DAA6}" srcOrd="0" destOrd="0" presId="urn:microsoft.com/office/officeart/2005/8/layout/cycle2"/>
    <dgm:cxn modelId="{F96B8044-F296-4CA4-B70B-863103648FE2}" type="presParOf" srcId="{99B937E5-F368-41FB-9DF6-A792B1088EEA}" destId="{0CED8691-AE58-4B04-83C5-BCC3C8D49462}" srcOrd="4" destOrd="0" presId="urn:microsoft.com/office/officeart/2005/8/layout/cycle2"/>
    <dgm:cxn modelId="{1CEC2BD5-0D3A-47C7-A035-4B0B52CD5526}" type="presParOf" srcId="{99B937E5-F368-41FB-9DF6-A792B1088EEA}" destId="{C6D6BE91-65A4-4C92-A752-9F9E6CB1B907}" srcOrd="5" destOrd="0" presId="urn:microsoft.com/office/officeart/2005/8/layout/cycle2"/>
    <dgm:cxn modelId="{65F43F58-A030-469F-AFD7-C192589F80BE}" type="presParOf" srcId="{C6D6BE91-65A4-4C92-A752-9F9E6CB1B907}" destId="{69259CB9-4754-4F6A-BB94-5C1743BF1E3A}" srcOrd="0" destOrd="0" presId="urn:microsoft.com/office/officeart/2005/8/layout/cycle2"/>
    <dgm:cxn modelId="{8A07EADC-259D-411F-9C40-7BADEA8AA539}" type="presParOf" srcId="{99B937E5-F368-41FB-9DF6-A792B1088EEA}" destId="{5F58FCF8-804B-4F04-97C7-92139943802A}" srcOrd="6" destOrd="0" presId="urn:microsoft.com/office/officeart/2005/8/layout/cycle2"/>
    <dgm:cxn modelId="{35FEE0F6-A590-4C9E-82F0-F1109DA2484F}" type="presParOf" srcId="{99B937E5-F368-41FB-9DF6-A792B1088EEA}" destId="{CD0B274B-F195-467D-927A-CCAA438B635A}" srcOrd="7" destOrd="0" presId="urn:microsoft.com/office/officeart/2005/8/layout/cycle2"/>
    <dgm:cxn modelId="{7209F655-0536-421C-B5A2-C9DED5D8B2BD}" type="presParOf" srcId="{CD0B274B-F195-467D-927A-CCAA438B635A}" destId="{3DC739AA-6C37-42E0-803D-F01214E2A58F}"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1D5671-62BC-4966-8D7D-04F6D1861278}"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70C0AB4F-C52D-4267-99B2-B6F076E231FF}">
      <dgm:prSet phldrT="[Text]"/>
      <dgm:spPr/>
      <dgm:t>
        <a:bodyPr/>
        <a:lstStyle/>
        <a:p>
          <a:r>
            <a:rPr lang="en-US" b="1" i="0" dirty="0">
              <a:latin typeface="Arial Narrow" panose="020B0604020202020204" pitchFamily="34" charset="0"/>
              <a:cs typeface="Arial Narrow" panose="020B0604020202020204" pitchFamily="34" charset="0"/>
            </a:rPr>
            <a:t>Day 1</a:t>
          </a:r>
          <a:r>
            <a:rPr lang="en-US" b="0" i="0" dirty="0">
              <a:latin typeface="Arial Narrow" panose="020B0604020202020204" pitchFamily="34" charset="0"/>
              <a:cs typeface="Arial Narrow" panose="020B0604020202020204" pitchFamily="34" charset="0"/>
            </a:rPr>
            <a:t>             BID impacts in the region</a:t>
          </a:r>
        </a:p>
      </dgm:t>
    </dgm:pt>
    <dgm:pt modelId="{CEFC729D-E9B0-49DD-BFE7-541B444D7176}" type="parTrans" cxnId="{8F3D9C64-5A31-4AD0-8489-112894084288}">
      <dgm:prSet/>
      <dgm:spPr/>
      <dgm:t>
        <a:bodyPr/>
        <a:lstStyle/>
        <a:p>
          <a:endParaRPr lang="en-US"/>
        </a:p>
      </dgm:t>
    </dgm:pt>
    <dgm:pt modelId="{883CF25F-B608-4D2A-B147-0AE5C5594683}" type="sibTrans" cxnId="{8F3D9C64-5A31-4AD0-8489-112894084288}">
      <dgm:prSet/>
      <dgm:spPr/>
      <dgm:t>
        <a:bodyPr/>
        <a:lstStyle/>
        <a:p>
          <a:endParaRPr lang="en-US"/>
        </a:p>
      </dgm:t>
    </dgm:pt>
    <dgm:pt modelId="{C421D818-B004-49BC-8C82-DBDB8C60CA8D}">
      <dgm:prSet phldrT="[Text]"/>
      <dgm:spPr/>
      <dgm:t>
        <a:bodyPr/>
        <a:lstStyle/>
        <a:p>
          <a:r>
            <a:rPr lang="en-US" b="0" i="0" dirty="0">
              <a:latin typeface="Arial Narrow" panose="020B0604020202020204" pitchFamily="34" charset="0"/>
              <a:cs typeface="Arial Narrow" panose="020B0604020202020204" pitchFamily="34" charset="0"/>
            </a:rPr>
            <a:t>Overall results in data mobilization and capacity enhancement</a:t>
          </a:r>
        </a:p>
      </dgm:t>
    </dgm:pt>
    <dgm:pt modelId="{37B725EE-B1BB-4692-9014-629BAEEE6141}" type="parTrans" cxnId="{9DDE6D9F-F5F4-4EC1-AC67-4AE98328AA60}">
      <dgm:prSet/>
      <dgm:spPr/>
      <dgm:t>
        <a:bodyPr/>
        <a:lstStyle/>
        <a:p>
          <a:endParaRPr lang="en-US"/>
        </a:p>
      </dgm:t>
    </dgm:pt>
    <dgm:pt modelId="{D8921A91-72C9-4DF1-9E9E-01A9694AFEC3}" type="sibTrans" cxnId="{9DDE6D9F-F5F4-4EC1-AC67-4AE98328AA60}">
      <dgm:prSet/>
      <dgm:spPr/>
      <dgm:t>
        <a:bodyPr/>
        <a:lstStyle/>
        <a:p>
          <a:endParaRPr lang="en-US"/>
        </a:p>
      </dgm:t>
    </dgm:pt>
    <dgm:pt modelId="{BD9253D6-FEFC-49A5-B258-AC4981BF34D1}">
      <dgm:prSet phldrT="[Text]"/>
      <dgm:spPr/>
      <dgm:t>
        <a:bodyPr/>
        <a:lstStyle/>
        <a:p>
          <a:r>
            <a:rPr lang="en-US" b="1" i="0" dirty="0">
              <a:latin typeface="Arial Narrow" panose="020B0604020202020204" pitchFamily="34" charset="0"/>
              <a:cs typeface="Arial Narrow" panose="020B0604020202020204" pitchFamily="34" charset="0"/>
            </a:rPr>
            <a:t>Day 2</a:t>
          </a:r>
          <a:r>
            <a:rPr lang="en-US" b="0" i="0" dirty="0">
              <a:latin typeface="Arial Narrow" panose="020B0604020202020204" pitchFamily="34" charset="0"/>
              <a:cs typeface="Arial Narrow" panose="020B0604020202020204" pitchFamily="34" charset="0"/>
            </a:rPr>
            <a:t>     Planning for the future</a:t>
          </a:r>
        </a:p>
      </dgm:t>
    </dgm:pt>
    <dgm:pt modelId="{CACB6571-ED5B-435E-92A4-A82F0279328A}" type="parTrans" cxnId="{66CA51D5-09E7-4A83-96C3-7C8D226EF96B}">
      <dgm:prSet/>
      <dgm:spPr/>
      <dgm:t>
        <a:bodyPr/>
        <a:lstStyle/>
        <a:p>
          <a:endParaRPr lang="en-US"/>
        </a:p>
      </dgm:t>
    </dgm:pt>
    <dgm:pt modelId="{12B58BE1-752A-4137-9471-6F67002452B0}" type="sibTrans" cxnId="{66CA51D5-09E7-4A83-96C3-7C8D226EF96B}">
      <dgm:prSet/>
      <dgm:spPr/>
      <dgm:t>
        <a:bodyPr/>
        <a:lstStyle/>
        <a:p>
          <a:endParaRPr lang="en-US"/>
        </a:p>
      </dgm:t>
    </dgm:pt>
    <dgm:pt modelId="{A514B9D8-1E97-4939-B3BF-9B4B08B99626}">
      <dgm:prSet phldrT="[Text]"/>
      <dgm:spPr/>
      <dgm:t>
        <a:bodyPr/>
        <a:lstStyle/>
        <a:p>
          <a:r>
            <a:rPr lang="en-US" b="0" i="0" dirty="0">
              <a:latin typeface="Arial Narrow" panose="020B0604020202020204" pitchFamily="34" charset="0"/>
              <a:cs typeface="Arial Narrow" panose="020B0604020202020204" pitchFamily="34" charset="0"/>
            </a:rPr>
            <a:t>Integrating data supply and demand to ensure relevance</a:t>
          </a:r>
        </a:p>
      </dgm:t>
    </dgm:pt>
    <dgm:pt modelId="{68C5ED99-965D-4AA3-B3F8-641F3A3E65E5}" type="parTrans" cxnId="{BFCDBE56-CE42-4B79-897E-C1C8F6CE6F49}">
      <dgm:prSet/>
      <dgm:spPr/>
      <dgm:t>
        <a:bodyPr/>
        <a:lstStyle/>
        <a:p>
          <a:endParaRPr lang="en-US"/>
        </a:p>
      </dgm:t>
    </dgm:pt>
    <dgm:pt modelId="{E16B5B5A-0848-48A0-8AD2-B513CDDD3D4D}" type="sibTrans" cxnId="{BFCDBE56-CE42-4B79-897E-C1C8F6CE6F49}">
      <dgm:prSet/>
      <dgm:spPr/>
      <dgm:t>
        <a:bodyPr/>
        <a:lstStyle/>
        <a:p>
          <a:endParaRPr lang="en-US"/>
        </a:p>
      </dgm:t>
    </dgm:pt>
    <dgm:pt modelId="{03DA567E-1634-4534-AFB3-C260DFEB868F}">
      <dgm:prSet phldrT="[Text]"/>
      <dgm:spPr/>
      <dgm:t>
        <a:bodyPr/>
        <a:lstStyle/>
        <a:p>
          <a:r>
            <a:rPr lang="en-US" b="1" i="0" dirty="0">
              <a:latin typeface="Arial Narrow" panose="020B0604020202020204" pitchFamily="34" charset="0"/>
              <a:cs typeface="Arial Narrow" panose="020B0604020202020204" pitchFamily="34" charset="0"/>
            </a:rPr>
            <a:t>Day 3</a:t>
          </a:r>
          <a:r>
            <a:rPr lang="en-US" b="0" i="0" dirty="0">
              <a:latin typeface="Arial Narrow" panose="020B0604020202020204" pitchFamily="34" charset="0"/>
              <a:cs typeface="Arial Narrow" panose="020B0604020202020204" pitchFamily="34" charset="0"/>
            </a:rPr>
            <a:t>   Excursion &amp;  </a:t>
          </a:r>
          <a:r>
            <a:rPr lang="en-US" b="0" i="0" dirty="0" err="1">
              <a:latin typeface="Arial Narrow" panose="020B0604020202020204" pitchFamily="34" charset="0"/>
              <a:cs typeface="Arial Narrow" panose="020B0604020202020204" pitchFamily="34" charset="0"/>
            </a:rPr>
            <a:t>bioblitz</a:t>
          </a:r>
          <a:endParaRPr lang="en-US" b="0" i="0" dirty="0">
            <a:latin typeface="Arial Narrow" panose="020B0604020202020204" pitchFamily="34" charset="0"/>
            <a:cs typeface="Arial Narrow" panose="020B0604020202020204" pitchFamily="34" charset="0"/>
          </a:endParaRPr>
        </a:p>
      </dgm:t>
    </dgm:pt>
    <dgm:pt modelId="{FBB77EF2-7BFC-4D72-A8CE-2E407F14AA70}" type="parTrans" cxnId="{441010CD-C63A-4BFA-86BB-EAE39A20D613}">
      <dgm:prSet/>
      <dgm:spPr/>
      <dgm:t>
        <a:bodyPr/>
        <a:lstStyle/>
        <a:p>
          <a:endParaRPr lang="en-US"/>
        </a:p>
      </dgm:t>
    </dgm:pt>
    <dgm:pt modelId="{99690B62-C2FE-4B15-9781-E0DAD43D160D}" type="sibTrans" cxnId="{441010CD-C63A-4BFA-86BB-EAE39A20D613}">
      <dgm:prSet/>
      <dgm:spPr/>
      <dgm:t>
        <a:bodyPr/>
        <a:lstStyle/>
        <a:p>
          <a:endParaRPr lang="en-US"/>
        </a:p>
      </dgm:t>
    </dgm:pt>
    <dgm:pt modelId="{79F43E3F-10D1-49B9-98FF-72C1F5420539}">
      <dgm:prSet phldrT="[Text]"/>
      <dgm:spPr/>
      <dgm:t>
        <a:bodyPr/>
        <a:lstStyle/>
        <a:p>
          <a:r>
            <a:rPr lang="en-US" b="1" i="0" dirty="0">
              <a:latin typeface="Arial Narrow" panose="020B0604020202020204" pitchFamily="34" charset="0"/>
              <a:cs typeface="Arial Narrow" panose="020B0604020202020204" pitchFamily="34" charset="0"/>
            </a:rPr>
            <a:t>Day 4     </a:t>
          </a:r>
          <a:r>
            <a:rPr lang="en-US" b="0" i="0" dirty="0">
              <a:latin typeface="Arial Narrow" panose="020B0604020202020204" pitchFamily="34" charset="0"/>
              <a:cs typeface="Arial Narrow" panose="020B0604020202020204" pitchFamily="34" charset="0"/>
            </a:rPr>
            <a:t/>
          </a:r>
          <a:br>
            <a:rPr lang="en-US" b="0" i="0" dirty="0">
              <a:latin typeface="Arial Narrow" panose="020B0604020202020204" pitchFamily="34" charset="0"/>
              <a:cs typeface="Arial Narrow" panose="020B0604020202020204" pitchFamily="34" charset="0"/>
            </a:rPr>
          </a:br>
          <a:r>
            <a:rPr lang="en-US" b="0" i="0" dirty="0">
              <a:latin typeface="Arial Narrow" panose="020B0604020202020204" pitchFamily="34" charset="0"/>
              <a:cs typeface="Arial Narrow" panose="020B0604020202020204" pitchFamily="34" charset="0"/>
            </a:rPr>
            <a:t>Node management training</a:t>
          </a:r>
        </a:p>
      </dgm:t>
    </dgm:pt>
    <dgm:pt modelId="{486D00FD-6C8E-4C12-9A28-6C2C4ADB6E38}" type="parTrans" cxnId="{4CCC0CB5-3B21-48F5-BC5B-B7DEDCBA96C3}">
      <dgm:prSet/>
      <dgm:spPr/>
      <dgm:t>
        <a:bodyPr/>
        <a:lstStyle/>
        <a:p>
          <a:endParaRPr lang="en-US"/>
        </a:p>
      </dgm:t>
    </dgm:pt>
    <dgm:pt modelId="{4EC17B69-21F6-4C33-A231-767D4A396504}" type="sibTrans" cxnId="{4CCC0CB5-3B21-48F5-BC5B-B7DEDCBA96C3}">
      <dgm:prSet/>
      <dgm:spPr/>
      <dgm:t>
        <a:bodyPr/>
        <a:lstStyle/>
        <a:p>
          <a:endParaRPr lang="en-US"/>
        </a:p>
      </dgm:t>
    </dgm:pt>
    <dgm:pt modelId="{7B5C3BAA-7525-496B-A47B-BAD119B6B799}">
      <dgm:prSet phldrT="[Text]"/>
      <dgm:spPr/>
      <dgm:t>
        <a:bodyPr/>
        <a:lstStyle/>
        <a:p>
          <a:r>
            <a:rPr lang="en-US" b="0" i="0" dirty="0">
              <a:latin typeface="Arial Narrow" panose="020B0604020202020204" pitchFamily="34" charset="0"/>
              <a:cs typeface="Arial Narrow" panose="020B0604020202020204" pitchFamily="34" charset="0"/>
            </a:rPr>
            <a:t>Best practices to be replicated</a:t>
          </a:r>
        </a:p>
      </dgm:t>
    </dgm:pt>
    <dgm:pt modelId="{069001A9-A4D2-41B2-BA2A-B6AEEFE24BFC}" type="parTrans" cxnId="{B8CDD70A-6347-46AD-BA0F-7071174D1600}">
      <dgm:prSet/>
      <dgm:spPr/>
      <dgm:t>
        <a:bodyPr/>
        <a:lstStyle/>
        <a:p>
          <a:endParaRPr lang="en-US"/>
        </a:p>
      </dgm:t>
    </dgm:pt>
    <dgm:pt modelId="{C9F66D66-305F-4F91-BA5C-05336F373FC2}" type="sibTrans" cxnId="{B8CDD70A-6347-46AD-BA0F-7071174D1600}">
      <dgm:prSet/>
      <dgm:spPr/>
      <dgm:t>
        <a:bodyPr/>
        <a:lstStyle/>
        <a:p>
          <a:endParaRPr lang="en-US"/>
        </a:p>
      </dgm:t>
    </dgm:pt>
    <dgm:pt modelId="{30E726F4-3192-4D19-B1EE-D7FDCD1258E1}">
      <dgm:prSet/>
      <dgm:spPr/>
      <dgm:t>
        <a:bodyPr/>
        <a:lstStyle/>
        <a:p>
          <a:r>
            <a:rPr lang="en-US" b="0" i="0" dirty="0">
              <a:latin typeface="Arial Narrow" panose="020B0604020202020204" pitchFamily="34" charset="0"/>
              <a:cs typeface="Arial Narrow" panose="020B0604020202020204" pitchFamily="34" charset="0"/>
            </a:rPr>
            <a:t>Networking between project teams and regional partners</a:t>
          </a:r>
        </a:p>
      </dgm:t>
    </dgm:pt>
    <dgm:pt modelId="{F865A6BA-8219-48D8-B08C-5ABCDED54646}" type="parTrans" cxnId="{AABE50F9-619F-4F79-B7BE-E7AF8504E1C9}">
      <dgm:prSet/>
      <dgm:spPr/>
      <dgm:t>
        <a:bodyPr/>
        <a:lstStyle/>
        <a:p>
          <a:endParaRPr lang="en-US"/>
        </a:p>
      </dgm:t>
    </dgm:pt>
    <dgm:pt modelId="{C4111371-7E4A-4432-869D-B2E232EF1126}" type="sibTrans" cxnId="{AABE50F9-619F-4F79-B7BE-E7AF8504E1C9}">
      <dgm:prSet/>
      <dgm:spPr/>
      <dgm:t>
        <a:bodyPr/>
        <a:lstStyle/>
        <a:p>
          <a:endParaRPr lang="en-US"/>
        </a:p>
      </dgm:t>
    </dgm:pt>
    <dgm:pt modelId="{1A1EE7C6-4D5F-45D9-84E6-F501A76CEAFC}">
      <dgm:prSet/>
      <dgm:spPr/>
      <dgm:t>
        <a:bodyPr/>
        <a:lstStyle/>
        <a:p>
          <a:r>
            <a:rPr lang="en-US" b="0" i="0" dirty="0">
              <a:latin typeface="Arial Narrow" panose="020B0604020202020204" pitchFamily="34" charset="0"/>
              <a:cs typeface="Arial Narrow" panose="020B0604020202020204" pitchFamily="34" charset="0"/>
            </a:rPr>
            <a:t>Participating in GBIF going forward</a:t>
          </a:r>
        </a:p>
      </dgm:t>
    </dgm:pt>
    <dgm:pt modelId="{ABE859A4-93B7-4DA7-9318-76F66A3ACE89}" type="parTrans" cxnId="{086E85B5-689B-4BAA-8005-3D1B6B81181B}">
      <dgm:prSet/>
      <dgm:spPr/>
      <dgm:t>
        <a:bodyPr/>
        <a:lstStyle/>
        <a:p>
          <a:endParaRPr lang="en-US"/>
        </a:p>
      </dgm:t>
    </dgm:pt>
    <dgm:pt modelId="{619C2F18-034B-4714-BF9D-BCAD6A736578}" type="sibTrans" cxnId="{086E85B5-689B-4BAA-8005-3D1B6B81181B}">
      <dgm:prSet/>
      <dgm:spPr/>
      <dgm:t>
        <a:bodyPr/>
        <a:lstStyle/>
        <a:p>
          <a:endParaRPr lang="en-US"/>
        </a:p>
      </dgm:t>
    </dgm:pt>
    <dgm:pt modelId="{FEB7A696-6316-48BD-82C2-4D32B425DC92}">
      <dgm:prSet/>
      <dgm:spPr/>
      <dgm:t>
        <a:bodyPr/>
        <a:lstStyle/>
        <a:p>
          <a:r>
            <a:rPr lang="en-US" b="0" i="0" dirty="0">
              <a:latin typeface="Arial Narrow" panose="020B0604020202020204" pitchFamily="34" charset="0"/>
              <a:cs typeface="Arial Narrow" panose="020B0604020202020204" pitchFamily="34" charset="0"/>
            </a:rPr>
            <a:t>Sustaining collaborative networks for data mobilization</a:t>
          </a:r>
        </a:p>
      </dgm:t>
    </dgm:pt>
    <dgm:pt modelId="{2C726E0F-AC8D-43D5-8A7F-DD41D0BA9E12}" type="parTrans" cxnId="{B98BF958-9EB5-4B46-ACE5-F663C5879D80}">
      <dgm:prSet/>
      <dgm:spPr/>
      <dgm:t>
        <a:bodyPr/>
        <a:lstStyle/>
        <a:p>
          <a:endParaRPr lang="en-US"/>
        </a:p>
      </dgm:t>
    </dgm:pt>
    <dgm:pt modelId="{26236650-CEF9-4654-959D-D297619F6EB4}" type="sibTrans" cxnId="{B98BF958-9EB5-4B46-ACE5-F663C5879D80}">
      <dgm:prSet/>
      <dgm:spPr/>
      <dgm:t>
        <a:bodyPr/>
        <a:lstStyle/>
        <a:p>
          <a:endParaRPr lang="en-US"/>
        </a:p>
      </dgm:t>
    </dgm:pt>
    <dgm:pt modelId="{8986797D-B837-4DE4-AD29-BB6C811A2874}">
      <dgm:prSet/>
      <dgm:spPr/>
      <dgm:t>
        <a:bodyPr/>
        <a:lstStyle/>
        <a:p>
          <a:r>
            <a:rPr lang="en-US" b="0" i="0" dirty="0">
              <a:latin typeface="Arial Narrow" panose="020B0604020202020204" pitchFamily="34" charset="0"/>
              <a:cs typeface="Arial Narrow" panose="020B0604020202020204" pitchFamily="34" charset="0"/>
            </a:rPr>
            <a:t>Demo of data mobilization through citizen science</a:t>
          </a:r>
        </a:p>
      </dgm:t>
    </dgm:pt>
    <dgm:pt modelId="{862555C2-24D8-4A39-A532-EEB6930E890C}" type="parTrans" cxnId="{96F69D2C-3999-4EC5-ACD8-D0E7FF1E386B}">
      <dgm:prSet/>
      <dgm:spPr/>
      <dgm:t>
        <a:bodyPr/>
        <a:lstStyle/>
        <a:p>
          <a:endParaRPr lang="en-US"/>
        </a:p>
      </dgm:t>
    </dgm:pt>
    <dgm:pt modelId="{EC2FD54B-028B-46ED-A482-99C41C79CA7D}" type="sibTrans" cxnId="{96F69D2C-3999-4EC5-ACD8-D0E7FF1E386B}">
      <dgm:prSet/>
      <dgm:spPr/>
      <dgm:t>
        <a:bodyPr/>
        <a:lstStyle/>
        <a:p>
          <a:endParaRPr lang="en-US"/>
        </a:p>
      </dgm:t>
    </dgm:pt>
    <dgm:pt modelId="{5F1763DF-99A4-49D3-88A1-4B78B4055D10}">
      <dgm:prSet phldrT="[Text]"/>
      <dgm:spPr/>
      <dgm:t>
        <a:bodyPr/>
        <a:lstStyle/>
        <a:p>
          <a:r>
            <a:rPr lang="en-US" b="0" i="0" dirty="0">
              <a:latin typeface="Arial Narrow" panose="020B0604020202020204" pitchFamily="34" charset="0"/>
              <a:cs typeface="Arial Narrow" panose="020B0604020202020204" pitchFamily="34" charset="0"/>
            </a:rPr>
            <a:t>Coordinating existing efforts </a:t>
          </a:r>
        </a:p>
      </dgm:t>
    </dgm:pt>
    <dgm:pt modelId="{609E2214-68CB-47DC-8E41-7D20C2FFB02D}" type="parTrans" cxnId="{D6AEB717-1B66-4FDD-BCE7-374FF0644D46}">
      <dgm:prSet/>
      <dgm:spPr/>
      <dgm:t>
        <a:bodyPr/>
        <a:lstStyle/>
        <a:p>
          <a:endParaRPr lang="en-US"/>
        </a:p>
      </dgm:t>
    </dgm:pt>
    <dgm:pt modelId="{6AEA47C6-93AA-4408-9289-DB88FED9A19F}" type="sibTrans" cxnId="{D6AEB717-1B66-4FDD-BCE7-374FF0644D46}">
      <dgm:prSet/>
      <dgm:spPr/>
      <dgm:t>
        <a:bodyPr/>
        <a:lstStyle/>
        <a:p>
          <a:endParaRPr lang="en-US"/>
        </a:p>
      </dgm:t>
    </dgm:pt>
    <dgm:pt modelId="{4ED70B48-22BD-4478-93C0-7539CB227520}" type="pres">
      <dgm:prSet presAssocID="{B81D5671-62BC-4966-8D7D-04F6D1861278}" presName="theList" presStyleCnt="0">
        <dgm:presLayoutVars>
          <dgm:dir/>
          <dgm:animLvl val="lvl"/>
          <dgm:resizeHandles val="exact"/>
        </dgm:presLayoutVars>
      </dgm:prSet>
      <dgm:spPr/>
      <dgm:t>
        <a:bodyPr/>
        <a:lstStyle/>
        <a:p>
          <a:endParaRPr lang="nb-NO"/>
        </a:p>
      </dgm:t>
    </dgm:pt>
    <dgm:pt modelId="{CE17E4A4-4A00-4C7D-8C24-6485635F2DB7}" type="pres">
      <dgm:prSet presAssocID="{70C0AB4F-C52D-4267-99B2-B6F076E231FF}" presName="compNode" presStyleCnt="0"/>
      <dgm:spPr/>
    </dgm:pt>
    <dgm:pt modelId="{6C243932-FE6C-4A62-AD01-AEB124EDF98D}" type="pres">
      <dgm:prSet presAssocID="{70C0AB4F-C52D-4267-99B2-B6F076E231FF}" presName="aNode" presStyleLbl="bgShp" presStyleIdx="0" presStyleCnt="4"/>
      <dgm:spPr/>
      <dgm:t>
        <a:bodyPr/>
        <a:lstStyle/>
        <a:p>
          <a:endParaRPr lang="nb-NO"/>
        </a:p>
      </dgm:t>
    </dgm:pt>
    <dgm:pt modelId="{E97434CA-D369-4752-94D9-E70324F987AE}" type="pres">
      <dgm:prSet presAssocID="{70C0AB4F-C52D-4267-99B2-B6F076E231FF}" presName="textNode" presStyleLbl="bgShp" presStyleIdx="0" presStyleCnt="4"/>
      <dgm:spPr/>
      <dgm:t>
        <a:bodyPr/>
        <a:lstStyle/>
        <a:p>
          <a:endParaRPr lang="nb-NO"/>
        </a:p>
      </dgm:t>
    </dgm:pt>
    <dgm:pt modelId="{A67C7789-5EFA-4BCB-A35C-5853A81DA63C}" type="pres">
      <dgm:prSet presAssocID="{70C0AB4F-C52D-4267-99B2-B6F076E231FF}" presName="compChildNode" presStyleCnt="0"/>
      <dgm:spPr/>
    </dgm:pt>
    <dgm:pt modelId="{1020752D-11B2-4E1E-9DA2-C471C4B89296}" type="pres">
      <dgm:prSet presAssocID="{70C0AB4F-C52D-4267-99B2-B6F076E231FF}" presName="theInnerList" presStyleCnt="0"/>
      <dgm:spPr/>
    </dgm:pt>
    <dgm:pt modelId="{BB0B1E52-73A3-4BC7-8B80-290680B23730}" type="pres">
      <dgm:prSet presAssocID="{C421D818-B004-49BC-8C82-DBDB8C60CA8D}" presName="childNode" presStyleLbl="node1" presStyleIdx="0" presStyleCnt="8">
        <dgm:presLayoutVars>
          <dgm:bulletEnabled val="1"/>
        </dgm:presLayoutVars>
      </dgm:prSet>
      <dgm:spPr/>
      <dgm:t>
        <a:bodyPr/>
        <a:lstStyle/>
        <a:p>
          <a:endParaRPr lang="nb-NO"/>
        </a:p>
      </dgm:t>
    </dgm:pt>
    <dgm:pt modelId="{7F13B42E-D320-4288-8669-D74E21CA1A20}" type="pres">
      <dgm:prSet presAssocID="{C421D818-B004-49BC-8C82-DBDB8C60CA8D}" presName="aSpace2" presStyleCnt="0"/>
      <dgm:spPr/>
    </dgm:pt>
    <dgm:pt modelId="{2900DF32-22BA-4209-9FB5-66A9E7851D2C}" type="pres">
      <dgm:prSet presAssocID="{7B5C3BAA-7525-496B-A47B-BAD119B6B799}" presName="childNode" presStyleLbl="node1" presStyleIdx="1" presStyleCnt="8">
        <dgm:presLayoutVars>
          <dgm:bulletEnabled val="1"/>
        </dgm:presLayoutVars>
      </dgm:prSet>
      <dgm:spPr/>
      <dgm:t>
        <a:bodyPr/>
        <a:lstStyle/>
        <a:p>
          <a:endParaRPr lang="nb-NO"/>
        </a:p>
      </dgm:t>
    </dgm:pt>
    <dgm:pt modelId="{5ACCF29D-34A0-4E42-9C45-42A98C1B7F9C}" type="pres">
      <dgm:prSet presAssocID="{70C0AB4F-C52D-4267-99B2-B6F076E231FF}" presName="aSpace" presStyleCnt="0"/>
      <dgm:spPr/>
    </dgm:pt>
    <dgm:pt modelId="{76D6A089-2052-42FE-BD5F-769EFDC199A1}" type="pres">
      <dgm:prSet presAssocID="{BD9253D6-FEFC-49A5-B258-AC4981BF34D1}" presName="compNode" presStyleCnt="0"/>
      <dgm:spPr/>
    </dgm:pt>
    <dgm:pt modelId="{F8302197-9882-48F7-80B7-52011AE35E88}" type="pres">
      <dgm:prSet presAssocID="{BD9253D6-FEFC-49A5-B258-AC4981BF34D1}" presName="aNode" presStyleLbl="bgShp" presStyleIdx="1" presStyleCnt="4"/>
      <dgm:spPr/>
      <dgm:t>
        <a:bodyPr/>
        <a:lstStyle/>
        <a:p>
          <a:endParaRPr lang="nb-NO"/>
        </a:p>
      </dgm:t>
    </dgm:pt>
    <dgm:pt modelId="{A287A07E-E969-485B-844A-637E242A8ED4}" type="pres">
      <dgm:prSet presAssocID="{BD9253D6-FEFC-49A5-B258-AC4981BF34D1}" presName="textNode" presStyleLbl="bgShp" presStyleIdx="1" presStyleCnt="4"/>
      <dgm:spPr/>
      <dgm:t>
        <a:bodyPr/>
        <a:lstStyle/>
        <a:p>
          <a:endParaRPr lang="nb-NO"/>
        </a:p>
      </dgm:t>
    </dgm:pt>
    <dgm:pt modelId="{780962CC-DB0C-4A9D-ADE8-E8F181E5C51F}" type="pres">
      <dgm:prSet presAssocID="{BD9253D6-FEFC-49A5-B258-AC4981BF34D1}" presName="compChildNode" presStyleCnt="0"/>
      <dgm:spPr/>
    </dgm:pt>
    <dgm:pt modelId="{E5A83989-E158-48B8-9571-3C294C164B0B}" type="pres">
      <dgm:prSet presAssocID="{BD9253D6-FEFC-49A5-B258-AC4981BF34D1}" presName="theInnerList" presStyleCnt="0"/>
      <dgm:spPr/>
    </dgm:pt>
    <dgm:pt modelId="{B4071D9C-BF97-4FAD-B692-DC6EE8BAA87D}" type="pres">
      <dgm:prSet presAssocID="{5F1763DF-99A4-49D3-88A1-4B78B4055D10}" presName="childNode" presStyleLbl="node1" presStyleIdx="2" presStyleCnt="8">
        <dgm:presLayoutVars>
          <dgm:bulletEnabled val="1"/>
        </dgm:presLayoutVars>
      </dgm:prSet>
      <dgm:spPr/>
      <dgm:t>
        <a:bodyPr/>
        <a:lstStyle/>
        <a:p>
          <a:endParaRPr lang="nb-NO"/>
        </a:p>
      </dgm:t>
    </dgm:pt>
    <dgm:pt modelId="{EBEF9149-1785-4334-BA91-9E01997A5BD4}" type="pres">
      <dgm:prSet presAssocID="{5F1763DF-99A4-49D3-88A1-4B78B4055D10}" presName="aSpace2" presStyleCnt="0"/>
      <dgm:spPr/>
    </dgm:pt>
    <dgm:pt modelId="{095BBCA7-B8B7-4F36-B9D8-CE1F70B4751E}" type="pres">
      <dgm:prSet presAssocID="{A514B9D8-1E97-4939-B3BF-9B4B08B99626}" presName="childNode" presStyleLbl="node1" presStyleIdx="3" presStyleCnt="8">
        <dgm:presLayoutVars>
          <dgm:bulletEnabled val="1"/>
        </dgm:presLayoutVars>
      </dgm:prSet>
      <dgm:spPr/>
      <dgm:t>
        <a:bodyPr/>
        <a:lstStyle/>
        <a:p>
          <a:endParaRPr lang="nb-NO"/>
        </a:p>
      </dgm:t>
    </dgm:pt>
    <dgm:pt modelId="{D6571DBA-4B5F-44C0-BD1F-0E65D004B11B}" type="pres">
      <dgm:prSet presAssocID="{BD9253D6-FEFC-49A5-B258-AC4981BF34D1}" presName="aSpace" presStyleCnt="0"/>
      <dgm:spPr/>
    </dgm:pt>
    <dgm:pt modelId="{890974A4-BEA8-4581-88A6-D421DB8C2DD3}" type="pres">
      <dgm:prSet presAssocID="{03DA567E-1634-4534-AFB3-C260DFEB868F}" presName="compNode" presStyleCnt="0"/>
      <dgm:spPr/>
    </dgm:pt>
    <dgm:pt modelId="{DDED92D2-AA69-4DF2-A2B8-B5153EE90886}" type="pres">
      <dgm:prSet presAssocID="{03DA567E-1634-4534-AFB3-C260DFEB868F}" presName="aNode" presStyleLbl="bgShp" presStyleIdx="2" presStyleCnt="4"/>
      <dgm:spPr/>
      <dgm:t>
        <a:bodyPr/>
        <a:lstStyle/>
        <a:p>
          <a:endParaRPr lang="nb-NO"/>
        </a:p>
      </dgm:t>
    </dgm:pt>
    <dgm:pt modelId="{843F361D-5984-4B0F-A9E3-C40D538B5191}" type="pres">
      <dgm:prSet presAssocID="{03DA567E-1634-4534-AFB3-C260DFEB868F}" presName="textNode" presStyleLbl="bgShp" presStyleIdx="2" presStyleCnt="4"/>
      <dgm:spPr/>
      <dgm:t>
        <a:bodyPr/>
        <a:lstStyle/>
        <a:p>
          <a:endParaRPr lang="nb-NO"/>
        </a:p>
      </dgm:t>
    </dgm:pt>
    <dgm:pt modelId="{16B7DB79-0ED3-40CD-BA19-1A49E65DBBE3}" type="pres">
      <dgm:prSet presAssocID="{03DA567E-1634-4534-AFB3-C260DFEB868F}" presName="compChildNode" presStyleCnt="0"/>
      <dgm:spPr/>
    </dgm:pt>
    <dgm:pt modelId="{D28F1077-4301-46CE-AFC2-3BD56F338FA7}" type="pres">
      <dgm:prSet presAssocID="{03DA567E-1634-4534-AFB3-C260DFEB868F}" presName="theInnerList" presStyleCnt="0"/>
      <dgm:spPr/>
    </dgm:pt>
    <dgm:pt modelId="{4793E63B-494F-469F-AD5B-70DB0228CA93}" type="pres">
      <dgm:prSet presAssocID="{30E726F4-3192-4D19-B1EE-D7FDCD1258E1}" presName="childNode" presStyleLbl="node1" presStyleIdx="4" presStyleCnt="8">
        <dgm:presLayoutVars>
          <dgm:bulletEnabled val="1"/>
        </dgm:presLayoutVars>
      </dgm:prSet>
      <dgm:spPr/>
      <dgm:t>
        <a:bodyPr/>
        <a:lstStyle/>
        <a:p>
          <a:endParaRPr lang="nb-NO"/>
        </a:p>
      </dgm:t>
    </dgm:pt>
    <dgm:pt modelId="{A57054C3-4517-451A-96E8-25D9839BB4EE}" type="pres">
      <dgm:prSet presAssocID="{30E726F4-3192-4D19-B1EE-D7FDCD1258E1}" presName="aSpace2" presStyleCnt="0"/>
      <dgm:spPr/>
    </dgm:pt>
    <dgm:pt modelId="{2E28342E-8285-4630-9312-CEA5CB90CC69}" type="pres">
      <dgm:prSet presAssocID="{8986797D-B837-4DE4-AD29-BB6C811A2874}" presName="childNode" presStyleLbl="node1" presStyleIdx="5" presStyleCnt="8">
        <dgm:presLayoutVars>
          <dgm:bulletEnabled val="1"/>
        </dgm:presLayoutVars>
      </dgm:prSet>
      <dgm:spPr/>
      <dgm:t>
        <a:bodyPr/>
        <a:lstStyle/>
        <a:p>
          <a:endParaRPr lang="nb-NO"/>
        </a:p>
      </dgm:t>
    </dgm:pt>
    <dgm:pt modelId="{DC19584F-52BD-49FC-BCD3-690F739E8B37}" type="pres">
      <dgm:prSet presAssocID="{03DA567E-1634-4534-AFB3-C260DFEB868F}" presName="aSpace" presStyleCnt="0"/>
      <dgm:spPr/>
    </dgm:pt>
    <dgm:pt modelId="{92B35B78-966C-467A-9E1C-E800461A890B}" type="pres">
      <dgm:prSet presAssocID="{79F43E3F-10D1-49B9-98FF-72C1F5420539}" presName="compNode" presStyleCnt="0"/>
      <dgm:spPr/>
    </dgm:pt>
    <dgm:pt modelId="{2431C113-FB9F-4E39-A64C-16F5CEC3CDF1}" type="pres">
      <dgm:prSet presAssocID="{79F43E3F-10D1-49B9-98FF-72C1F5420539}" presName="aNode" presStyleLbl="bgShp" presStyleIdx="3" presStyleCnt="4"/>
      <dgm:spPr/>
      <dgm:t>
        <a:bodyPr/>
        <a:lstStyle/>
        <a:p>
          <a:endParaRPr lang="nb-NO"/>
        </a:p>
      </dgm:t>
    </dgm:pt>
    <dgm:pt modelId="{5BC0D0AD-6290-471F-ADE5-C4CFB9B4DFAA}" type="pres">
      <dgm:prSet presAssocID="{79F43E3F-10D1-49B9-98FF-72C1F5420539}" presName="textNode" presStyleLbl="bgShp" presStyleIdx="3" presStyleCnt="4"/>
      <dgm:spPr/>
      <dgm:t>
        <a:bodyPr/>
        <a:lstStyle/>
        <a:p>
          <a:endParaRPr lang="nb-NO"/>
        </a:p>
      </dgm:t>
    </dgm:pt>
    <dgm:pt modelId="{167B74D7-FC45-47B0-BBF5-9FBDF7C86339}" type="pres">
      <dgm:prSet presAssocID="{79F43E3F-10D1-49B9-98FF-72C1F5420539}" presName="compChildNode" presStyleCnt="0"/>
      <dgm:spPr/>
    </dgm:pt>
    <dgm:pt modelId="{234C8409-8B09-44A6-BEA0-7286E76656AF}" type="pres">
      <dgm:prSet presAssocID="{79F43E3F-10D1-49B9-98FF-72C1F5420539}" presName="theInnerList" presStyleCnt="0"/>
      <dgm:spPr/>
    </dgm:pt>
    <dgm:pt modelId="{3099F88B-66C2-4493-9025-62F4F7537168}" type="pres">
      <dgm:prSet presAssocID="{1A1EE7C6-4D5F-45D9-84E6-F501A76CEAFC}" presName="childNode" presStyleLbl="node1" presStyleIdx="6" presStyleCnt="8">
        <dgm:presLayoutVars>
          <dgm:bulletEnabled val="1"/>
        </dgm:presLayoutVars>
      </dgm:prSet>
      <dgm:spPr/>
      <dgm:t>
        <a:bodyPr/>
        <a:lstStyle/>
        <a:p>
          <a:endParaRPr lang="nb-NO"/>
        </a:p>
      </dgm:t>
    </dgm:pt>
    <dgm:pt modelId="{CE44F08E-C483-4CA7-BD8B-5A216156E8BE}" type="pres">
      <dgm:prSet presAssocID="{1A1EE7C6-4D5F-45D9-84E6-F501A76CEAFC}" presName="aSpace2" presStyleCnt="0"/>
      <dgm:spPr/>
    </dgm:pt>
    <dgm:pt modelId="{64A27F7E-4927-4A9C-AAAF-6F91D2B65012}" type="pres">
      <dgm:prSet presAssocID="{FEB7A696-6316-48BD-82C2-4D32B425DC92}" presName="childNode" presStyleLbl="node1" presStyleIdx="7" presStyleCnt="8">
        <dgm:presLayoutVars>
          <dgm:bulletEnabled val="1"/>
        </dgm:presLayoutVars>
      </dgm:prSet>
      <dgm:spPr/>
      <dgm:t>
        <a:bodyPr/>
        <a:lstStyle/>
        <a:p>
          <a:endParaRPr lang="nb-NO"/>
        </a:p>
      </dgm:t>
    </dgm:pt>
  </dgm:ptLst>
  <dgm:cxnLst>
    <dgm:cxn modelId="{B98BF958-9EB5-4B46-ACE5-F663C5879D80}" srcId="{79F43E3F-10D1-49B9-98FF-72C1F5420539}" destId="{FEB7A696-6316-48BD-82C2-4D32B425DC92}" srcOrd="1" destOrd="0" parTransId="{2C726E0F-AC8D-43D5-8A7F-DD41D0BA9E12}" sibTransId="{26236650-CEF9-4654-959D-D297619F6EB4}"/>
    <dgm:cxn modelId="{E3703A82-E596-4803-BCE8-135D08B8CCFD}" type="presOf" srcId="{70C0AB4F-C52D-4267-99B2-B6F076E231FF}" destId="{6C243932-FE6C-4A62-AD01-AEB124EDF98D}" srcOrd="0" destOrd="0" presId="urn:microsoft.com/office/officeart/2005/8/layout/lProcess2"/>
    <dgm:cxn modelId="{8F3D9C64-5A31-4AD0-8489-112894084288}" srcId="{B81D5671-62BC-4966-8D7D-04F6D1861278}" destId="{70C0AB4F-C52D-4267-99B2-B6F076E231FF}" srcOrd="0" destOrd="0" parTransId="{CEFC729D-E9B0-49DD-BFE7-541B444D7176}" sibTransId="{883CF25F-B608-4D2A-B147-0AE5C5594683}"/>
    <dgm:cxn modelId="{086E85B5-689B-4BAA-8005-3D1B6B81181B}" srcId="{79F43E3F-10D1-49B9-98FF-72C1F5420539}" destId="{1A1EE7C6-4D5F-45D9-84E6-F501A76CEAFC}" srcOrd="0" destOrd="0" parTransId="{ABE859A4-93B7-4DA7-9318-76F66A3ACE89}" sibTransId="{619C2F18-034B-4714-BF9D-BCAD6A736578}"/>
    <dgm:cxn modelId="{B8CDD70A-6347-46AD-BA0F-7071174D1600}" srcId="{70C0AB4F-C52D-4267-99B2-B6F076E231FF}" destId="{7B5C3BAA-7525-496B-A47B-BAD119B6B799}" srcOrd="1" destOrd="0" parTransId="{069001A9-A4D2-41B2-BA2A-B6AEEFE24BFC}" sibTransId="{C9F66D66-305F-4F91-BA5C-05336F373FC2}"/>
    <dgm:cxn modelId="{D6AEB717-1B66-4FDD-BCE7-374FF0644D46}" srcId="{BD9253D6-FEFC-49A5-B258-AC4981BF34D1}" destId="{5F1763DF-99A4-49D3-88A1-4B78B4055D10}" srcOrd="0" destOrd="0" parTransId="{609E2214-68CB-47DC-8E41-7D20C2FFB02D}" sibTransId="{6AEA47C6-93AA-4408-9289-DB88FED9A19F}"/>
    <dgm:cxn modelId="{62DEF340-33C2-4DBC-B773-C83BFB529CD5}" type="presOf" srcId="{7B5C3BAA-7525-496B-A47B-BAD119B6B799}" destId="{2900DF32-22BA-4209-9FB5-66A9E7851D2C}" srcOrd="0" destOrd="0" presId="urn:microsoft.com/office/officeart/2005/8/layout/lProcess2"/>
    <dgm:cxn modelId="{4CCC0CB5-3B21-48F5-BC5B-B7DEDCBA96C3}" srcId="{B81D5671-62BC-4966-8D7D-04F6D1861278}" destId="{79F43E3F-10D1-49B9-98FF-72C1F5420539}" srcOrd="3" destOrd="0" parTransId="{486D00FD-6C8E-4C12-9A28-6C2C4ADB6E38}" sibTransId="{4EC17B69-21F6-4C33-A231-767D4A396504}"/>
    <dgm:cxn modelId="{7AFD1AF4-CF78-4B96-85BE-CDCA016E6E89}" type="presOf" srcId="{30E726F4-3192-4D19-B1EE-D7FDCD1258E1}" destId="{4793E63B-494F-469F-AD5B-70DB0228CA93}" srcOrd="0" destOrd="0" presId="urn:microsoft.com/office/officeart/2005/8/layout/lProcess2"/>
    <dgm:cxn modelId="{87B071F1-71AC-4964-B03C-217DF29DC4B1}" type="presOf" srcId="{A514B9D8-1E97-4939-B3BF-9B4B08B99626}" destId="{095BBCA7-B8B7-4F36-B9D8-CE1F70B4751E}" srcOrd="0" destOrd="0" presId="urn:microsoft.com/office/officeart/2005/8/layout/lProcess2"/>
    <dgm:cxn modelId="{A27F197C-B2B7-409A-88CB-A24E428EC3C3}" type="presOf" srcId="{C421D818-B004-49BC-8C82-DBDB8C60CA8D}" destId="{BB0B1E52-73A3-4BC7-8B80-290680B23730}" srcOrd="0" destOrd="0" presId="urn:microsoft.com/office/officeart/2005/8/layout/lProcess2"/>
    <dgm:cxn modelId="{5B3A4CC6-D31C-496A-9AF7-804AA495E281}" type="presOf" srcId="{79F43E3F-10D1-49B9-98FF-72C1F5420539}" destId="{2431C113-FB9F-4E39-A64C-16F5CEC3CDF1}" srcOrd="0" destOrd="0" presId="urn:microsoft.com/office/officeart/2005/8/layout/lProcess2"/>
    <dgm:cxn modelId="{96F69D2C-3999-4EC5-ACD8-D0E7FF1E386B}" srcId="{03DA567E-1634-4534-AFB3-C260DFEB868F}" destId="{8986797D-B837-4DE4-AD29-BB6C811A2874}" srcOrd="1" destOrd="0" parTransId="{862555C2-24D8-4A39-A532-EEB6930E890C}" sibTransId="{EC2FD54B-028B-46ED-A482-99C41C79CA7D}"/>
    <dgm:cxn modelId="{7B484FEB-7FE7-4B32-974E-6884094DDC2A}" type="presOf" srcId="{BD9253D6-FEFC-49A5-B258-AC4981BF34D1}" destId="{F8302197-9882-48F7-80B7-52011AE35E88}" srcOrd="0" destOrd="0" presId="urn:microsoft.com/office/officeart/2005/8/layout/lProcess2"/>
    <dgm:cxn modelId="{DB41F8CA-B70E-4910-BB78-A1485F8F8F36}" type="presOf" srcId="{FEB7A696-6316-48BD-82C2-4D32B425DC92}" destId="{64A27F7E-4927-4A9C-AAAF-6F91D2B65012}" srcOrd="0" destOrd="0" presId="urn:microsoft.com/office/officeart/2005/8/layout/lProcess2"/>
    <dgm:cxn modelId="{C0F53714-5FB8-43F9-A2A6-829B7745E73E}" type="presOf" srcId="{B81D5671-62BC-4966-8D7D-04F6D1861278}" destId="{4ED70B48-22BD-4478-93C0-7539CB227520}" srcOrd="0" destOrd="0" presId="urn:microsoft.com/office/officeart/2005/8/layout/lProcess2"/>
    <dgm:cxn modelId="{441010CD-C63A-4BFA-86BB-EAE39A20D613}" srcId="{B81D5671-62BC-4966-8D7D-04F6D1861278}" destId="{03DA567E-1634-4534-AFB3-C260DFEB868F}" srcOrd="2" destOrd="0" parTransId="{FBB77EF2-7BFC-4D72-A8CE-2E407F14AA70}" sibTransId="{99690B62-C2FE-4B15-9781-E0DAD43D160D}"/>
    <dgm:cxn modelId="{8AE8168B-D2CB-456B-B3DE-A3B62BD17E48}" type="presOf" srcId="{03DA567E-1634-4534-AFB3-C260DFEB868F}" destId="{DDED92D2-AA69-4DF2-A2B8-B5153EE90886}" srcOrd="0" destOrd="0" presId="urn:microsoft.com/office/officeart/2005/8/layout/lProcess2"/>
    <dgm:cxn modelId="{AABE50F9-619F-4F79-B7BE-E7AF8504E1C9}" srcId="{03DA567E-1634-4534-AFB3-C260DFEB868F}" destId="{30E726F4-3192-4D19-B1EE-D7FDCD1258E1}" srcOrd="0" destOrd="0" parTransId="{F865A6BA-8219-48D8-B08C-5ABCDED54646}" sibTransId="{C4111371-7E4A-4432-869D-B2E232EF1126}"/>
    <dgm:cxn modelId="{114A0F36-C6F8-4692-BC10-3A6D9D282A04}" type="presOf" srcId="{5F1763DF-99A4-49D3-88A1-4B78B4055D10}" destId="{B4071D9C-BF97-4FAD-B692-DC6EE8BAA87D}" srcOrd="0" destOrd="0" presId="urn:microsoft.com/office/officeart/2005/8/layout/lProcess2"/>
    <dgm:cxn modelId="{9DDE6D9F-F5F4-4EC1-AC67-4AE98328AA60}" srcId="{70C0AB4F-C52D-4267-99B2-B6F076E231FF}" destId="{C421D818-B004-49BC-8C82-DBDB8C60CA8D}" srcOrd="0" destOrd="0" parTransId="{37B725EE-B1BB-4692-9014-629BAEEE6141}" sibTransId="{D8921A91-72C9-4DF1-9E9E-01A9694AFEC3}"/>
    <dgm:cxn modelId="{2C896663-9D7C-45EF-A507-633F8BA179E2}" type="presOf" srcId="{70C0AB4F-C52D-4267-99B2-B6F076E231FF}" destId="{E97434CA-D369-4752-94D9-E70324F987AE}" srcOrd="1" destOrd="0" presId="urn:microsoft.com/office/officeart/2005/8/layout/lProcess2"/>
    <dgm:cxn modelId="{66CA51D5-09E7-4A83-96C3-7C8D226EF96B}" srcId="{B81D5671-62BC-4966-8D7D-04F6D1861278}" destId="{BD9253D6-FEFC-49A5-B258-AC4981BF34D1}" srcOrd="1" destOrd="0" parTransId="{CACB6571-ED5B-435E-92A4-A82F0279328A}" sibTransId="{12B58BE1-752A-4137-9471-6F67002452B0}"/>
    <dgm:cxn modelId="{BC3B8250-929E-47AC-8588-1CAD755D03EE}" type="presOf" srcId="{03DA567E-1634-4534-AFB3-C260DFEB868F}" destId="{843F361D-5984-4B0F-A9E3-C40D538B5191}" srcOrd="1" destOrd="0" presId="urn:microsoft.com/office/officeart/2005/8/layout/lProcess2"/>
    <dgm:cxn modelId="{D171AB3E-4CE9-40F6-AE14-30A699CF9C68}" type="presOf" srcId="{8986797D-B837-4DE4-AD29-BB6C811A2874}" destId="{2E28342E-8285-4630-9312-CEA5CB90CC69}" srcOrd="0" destOrd="0" presId="urn:microsoft.com/office/officeart/2005/8/layout/lProcess2"/>
    <dgm:cxn modelId="{B2580CFD-AFB3-4D04-928A-7725B8FAD5D2}" type="presOf" srcId="{79F43E3F-10D1-49B9-98FF-72C1F5420539}" destId="{5BC0D0AD-6290-471F-ADE5-C4CFB9B4DFAA}" srcOrd="1" destOrd="0" presId="urn:microsoft.com/office/officeart/2005/8/layout/lProcess2"/>
    <dgm:cxn modelId="{801BDAE5-1028-4272-85A1-A6DB6DB8AB71}" type="presOf" srcId="{BD9253D6-FEFC-49A5-B258-AC4981BF34D1}" destId="{A287A07E-E969-485B-844A-637E242A8ED4}" srcOrd="1" destOrd="0" presId="urn:microsoft.com/office/officeart/2005/8/layout/lProcess2"/>
    <dgm:cxn modelId="{BFCDBE56-CE42-4B79-897E-C1C8F6CE6F49}" srcId="{BD9253D6-FEFC-49A5-B258-AC4981BF34D1}" destId="{A514B9D8-1E97-4939-B3BF-9B4B08B99626}" srcOrd="1" destOrd="0" parTransId="{68C5ED99-965D-4AA3-B3F8-641F3A3E65E5}" sibTransId="{E16B5B5A-0848-48A0-8AD2-B513CDDD3D4D}"/>
    <dgm:cxn modelId="{30D11510-FCE2-4B7F-AC84-B52C019F1C6B}" type="presOf" srcId="{1A1EE7C6-4D5F-45D9-84E6-F501A76CEAFC}" destId="{3099F88B-66C2-4493-9025-62F4F7537168}" srcOrd="0" destOrd="0" presId="urn:microsoft.com/office/officeart/2005/8/layout/lProcess2"/>
    <dgm:cxn modelId="{F565D890-93B8-4F96-BA8F-BA3C7153A2DE}" type="presParOf" srcId="{4ED70B48-22BD-4478-93C0-7539CB227520}" destId="{CE17E4A4-4A00-4C7D-8C24-6485635F2DB7}" srcOrd="0" destOrd="0" presId="urn:microsoft.com/office/officeart/2005/8/layout/lProcess2"/>
    <dgm:cxn modelId="{83C683CD-C261-49E8-9A68-61F563B93467}" type="presParOf" srcId="{CE17E4A4-4A00-4C7D-8C24-6485635F2DB7}" destId="{6C243932-FE6C-4A62-AD01-AEB124EDF98D}" srcOrd="0" destOrd="0" presId="urn:microsoft.com/office/officeart/2005/8/layout/lProcess2"/>
    <dgm:cxn modelId="{025E54F8-0B2B-4B58-97B3-A5A2B313CFBF}" type="presParOf" srcId="{CE17E4A4-4A00-4C7D-8C24-6485635F2DB7}" destId="{E97434CA-D369-4752-94D9-E70324F987AE}" srcOrd="1" destOrd="0" presId="urn:microsoft.com/office/officeart/2005/8/layout/lProcess2"/>
    <dgm:cxn modelId="{FE713D12-E103-4321-A3BB-8D13F281AE41}" type="presParOf" srcId="{CE17E4A4-4A00-4C7D-8C24-6485635F2DB7}" destId="{A67C7789-5EFA-4BCB-A35C-5853A81DA63C}" srcOrd="2" destOrd="0" presId="urn:microsoft.com/office/officeart/2005/8/layout/lProcess2"/>
    <dgm:cxn modelId="{2D31C8F8-942D-451E-AF44-BC9AB878901B}" type="presParOf" srcId="{A67C7789-5EFA-4BCB-A35C-5853A81DA63C}" destId="{1020752D-11B2-4E1E-9DA2-C471C4B89296}" srcOrd="0" destOrd="0" presId="urn:microsoft.com/office/officeart/2005/8/layout/lProcess2"/>
    <dgm:cxn modelId="{D8AED465-EC98-49ED-AEC3-5C7E617465A7}" type="presParOf" srcId="{1020752D-11B2-4E1E-9DA2-C471C4B89296}" destId="{BB0B1E52-73A3-4BC7-8B80-290680B23730}" srcOrd="0" destOrd="0" presId="urn:microsoft.com/office/officeart/2005/8/layout/lProcess2"/>
    <dgm:cxn modelId="{46EAB3CF-D507-4A0B-8A4C-94245AD7D1A2}" type="presParOf" srcId="{1020752D-11B2-4E1E-9DA2-C471C4B89296}" destId="{7F13B42E-D320-4288-8669-D74E21CA1A20}" srcOrd="1" destOrd="0" presId="urn:microsoft.com/office/officeart/2005/8/layout/lProcess2"/>
    <dgm:cxn modelId="{2F4908F3-9BE4-4494-9F94-B98F9B560A7F}" type="presParOf" srcId="{1020752D-11B2-4E1E-9DA2-C471C4B89296}" destId="{2900DF32-22BA-4209-9FB5-66A9E7851D2C}" srcOrd="2" destOrd="0" presId="urn:microsoft.com/office/officeart/2005/8/layout/lProcess2"/>
    <dgm:cxn modelId="{F543232B-EF4D-44AE-87B0-90C957DD8CCF}" type="presParOf" srcId="{4ED70B48-22BD-4478-93C0-7539CB227520}" destId="{5ACCF29D-34A0-4E42-9C45-42A98C1B7F9C}" srcOrd="1" destOrd="0" presId="urn:microsoft.com/office/officeart/2005/8/layout/lProcess2"/>
    <dgm:cxn modelId="{0EE7FDE9-CC8C-45AE-9B49-32DDB99D97F9}" type="presParOf" srcId="{4ED70B48-22BD-4478-93C0-7539CB227520}" destId="{76D6A089-2052-42FE-BD5F-769EFDC199A1}" srcOrd="2" destOrd="0" presId="urn:microsoft.com/office/officeart/2005/8/layout/lProcess2"/>
    <dgm:cxn modelId="{BA68BAAE-92CB-4907-B4F6-8B02795A7D47}" type="presParOf" srcId="{76D6A089-2052-42FE-BD5F-769EFDC199A1}" destId="{F8302197-9882-48F7-80B7-52011AE35E88}" srcOrd="0" destOrd="0" presId="urn:microsoft.com/office/officeart/2005/8/layout/lProcess2"/>
    <dgm:cxn modelId="{AD80BA94-7200-496D-8581-2BF45B346D8E}" type="presParOf" srcId="{76D6A089-2052-42FE-BD5F-769EFDC199A1}" destId="{A287A07E-E969-485B-844A-637E242A8ED4}" srcOrd="1" destOrd="0" presId="urn:microsoft.com/office/officeart/2005/8/layout/lProcess2"/>
    <dgm:cxn modelId="{453D4965-D95A-4C21-89C0-985FCC6B7695}" type="presParOf" srcId="{76D6A089-2052-42FE-BD5F-769EFDC199A1}" destId="{780962CC-DB0C-4A9D-ADE8-E8F181E5C51F}" srcOrd="2" destOrd="0" presId="urn:microsoft.com/office/officeart/2005/8/layout/lProcess2"/>
    <dgm:cxn modelId="{386B6C59-0AFB-415F-A4C1-614C82DD0454}" type="presParOf" srcId="{780962CC-DB0C-4A9D-ADE8-E8F181E5C51F}" destId="{E5A83989-E158-48B8-9571-3C294C164B0B}" srcOrd="0" destOrd="0" presId="urn:microsoft.com/office/officeart/2005/8/layout/lProcess2"/>
    <dgm:cxn modelId="{795B0E7F-2687-495C-97FC-F9B0451BB104}" type="presParOf" srcId="{E5A83989-E158-48B8-9571-3C294C164B0B}" destId="{B4071D9C-BF97-4FAD-B692-DC6EE8BAA87D}" srcOrd="0" destOrd="0" presId="urn:microsoft.com/office/officeart/2005/8/layout/lProcess2"/>
    <dgm:cxn modelId="{02E46C74-28D9-4754-8FC0-94B7FBA8C468}" type="presParOf" srcId="{E5A83989-E158-48B8-9571-3C294C164B0B}" destId="{EBEF9149-1785-4334-BA91-9E01997A5BD4}" srcOrd="1" destOrd="0" presId="urn:microsoft.com/office/officeart/2005/8/layout/lProcess2"/>
    <dgm:cxn modelId="{F6336EE0-3A74-40DD-8609-E35ECD701631}" type="presParOf" srcId="{E5A83989-E158-48B8-9571-3C294C164B0B}" destId="{095BBCA7-B8B7-4F36-B9D8-CE1F70B4751E}" srcOrd="2" destOrd="0" presId="urn:microsoft.com/office/officeart/2005/8/layout/lProcess2"/>
    <dgm:cxn modelId="{C828724F-33E6-4DED-B643-36B6619A6940}" type="presParOf" srcId="{4ED70B48-22BD-4478-93C0-7539CB227520}" destId="{D6571DBA-4B5F-44C0-BD1F-0E65D004B11B}" srcOrd="3" destOrd="0" presId="urn:microsoft.com/office/officeart/2005/8/layout/lProcess2"/>
    <dgm:cxn modelId="{02BB61AA-0284-4DBF-90AC-0D2040CCF4CC}" type="presParOf" srcId="{4ED70B48-22BD-4478-93C0-7539CB227520}" destId="{890974A4-BEA8-4581-88A6-D421DB8C2DD3}" srcOrd="4" destOrd="0" presId="urn:microsoft.com/office/officeart/2005/8/layout/lProcess2"/>
    <dgm:cxn modelId="{DAC0BBC6-7477-4A79-A6C8-5B70ECE98719}" type="presParOf" srcId="{890974A4-BEA8-4581-88A6-D421DB8C2DD3}" destId="{DDED92D2-AA69-4DF2-A2B8-B5153EE90886}" srcOrd="0" destOrd="0" presId="urn:microsoft.com/office/officeart/2005/8/layout/lProcess2"/>
    <dgm:cxn modelId="{96C58CF7-29C2-40B1-8DA1-5AECDA6BE300}" type="presParOf" srcId="{890974A4-BEA8-4581-88A6-D421DB8C2DD3}" destId="{843F361D-5984-4B0F-A9E3-C40D538B5191}" srcOrd="1" destOrd="0" presId="urn:microsoft.com/office/officeart/2005/8/layout/lProcess2"/>
    <dgm:cxn modelId="{98F38236-DD07-4394-91EF-109EF6C632C8}" type="presParOf" srcId="{890974A4-BEA8-4581-88A6-D421DB8C2DD3}" destId="{16B7DB79-0ED3-40CD-BA19-1A49E65DBBE3}" srcOrd="2" destOrd="0" presId="urn:microsoft.com/office/officeart/2005/8/layout/lProcess2"/>
    <dgm:cxn modelId="{732AD6F4-3F98-4E8E-9C35-B7E68DF5718E}" type="presParOf" srcId="{16B7DB79-0ED3-40CD-BA19-1A49E65DBBE3}" destId="{D28F1077-4301-46CE-AFC2-3BD56F338FA7}" srcOrd="0" destOrd="0" presId="urn:microsoft.com/office/officeart/2005/8/layout/lProcess2"/>
    <dgm:cxn modelId="{D5EEB4DA-81BC-4511-AAD9-AD1AFD1A609D}" type="presParOf" srcId="{D28F1077-4301-46CE-AFC2-3BD56F338FA7}" destId="{4793E63B-494F-469F-AD5B-70DB0228CA93}" srcOrd="0" destOrd="0" presId="urn:microsoft.com/office/officeart/2005/8/layout/lProcess2"/>
    <dgm:cxn modelId="{E804D649-7B90-4A15-84A8-2941F0E9BCE0}" type="presParOf" srcId="{D28F1077-4301-46CE-AFC2-3BD56F338FA7}" destId="{A57054C3-4517-451A-96E8-25D9839BB4EE}" srcOrd="1" destOrd="0" presId="urn:microsoft.com/office/officeart/2005/8/layout/lProcess2"/>
    <dgm:cxn modelId="{7BB07A0A-16D9-42CE-B97C-C59784F26C5F}" type="presParOf" srcId="{D28F1077-4301-46CE-AFC2-3BD56F338FA7}" destId="{2E28342E-8285-4630-9312-CEA5CB90CC69}" srcOrd="2" destOrd="0" presId="urn:microsoft.com/office/officeart/2005/8/layout/lProcess2"/>
    <dgm:cxn modelId="{05C868C0-2AE3-455E-8E0F-2D2637048FA5}" type="presParOf" srcId="{4ED70B48-22BD-4478-93C0-7539CB227520}" destId="{DC19584F-52BD-49FC-BCD3-690F739E8B37}" srcOrd="5" destOrd="0" presId="urn:microsoft.com/office/officeart/2005/8/layout/lProcess2"/>
    <dgm:cxn modelId="{5DA2CFF3-EA7E-454D-BFB6-C521AA1A0FDF}" type="presParOf" srcId="{4ED70B48-22BD-4478-93C0-7539CB227520}" destId="{92B35B78-966C-467A-9E1C-E800461A890B}" srcOrd="6" destOrd="0" presId="urn:microsoft.com/office/officeart/2005/8/layout/lProcess2"/>
    <dgm:cxn modelId="{FEC8596A-2D7E-4C9D-AE5C-A3B034E0E5EC}" type="presParOf" srcId="{92B35B78-966C-467A-9E1C-E800461A890B}" destId="{2431C113-FB9F-4E39-A64C-16F5CEC3CDF1}" srcOrd="0" destOrd="0" presId="urn:microsoft.com/office/officeart/2005/8/layout/lProcess2"/>
    <dgm:cxn modelId="{1C67C0D2-BA34-4190-8C17-402BEB8A2052}" type="presParOf" srcId="{92B35B78-966C-467A-9E1C-E800461A890B}" destId="{5BC0D0AD-6290-471F-ADE5-C4CFB9B4DFAA}" srcOrd="1" destOrd="0" presId="urn:microsoft.com/office/officeart/2005/8/layout/lProcess2"/>
    <dgm:cxn modelId="{A9A8E496-CCDA-4BF6-B1A9-910E0105C9C4}" type="presParOf" srcId="{92B35B78-966C-467A-9E1C-E800461A890B}" destId="{167B74D7-FC45-47B0-BBF5-9FBDF7C86339}" srcOrd="2" destOrd="0" presId="urn:microsoft.com/office/officeart/2005/8/layout/lProcess2"/>
    <dgm:cxn modelId="{08EA2540-8ED9-44BB-8EB5-1561CBAC04FF}" type="presParOf" srcId="{167B74D7-FC45-47B0-BBF5-9FBDF7C86339}" destId="{234C8409-8B09-44A6-BEA0-7286E76656AF}" srcOrd="0" destOrd="0" presId="urn:microsoft.com/office/officeart/2005/8/layout/lProcess2"/>
    <dgm:cxn modelId="{393BD4B7-04DB-4E6A-9141-350B132B9D04}" type="presParOf" srcId="{234C8409-8B09-44A6-BEA0-7286E76656AF}" destId="{3099F88B-66C2-4493-9025-62F4F7537168}" srcOrd="0" destOrd="0" presId="urn:microsoft.com/office/officeart/2005/8/layout/lProcess2"/>
    <dgm:cxn modelId="{5E5A97CB-A928-4991-84D0-844220C9BC9A}" type="presParOf" srcId="{234C8409-8B09-44A6-BEA0-7286E76656AF}" destId="{CE44F08E-C483-4CA7-BD8B-5A216156E8BE}" srcOrd="1" destOrd="0" presId="urn:microsoft.com/office/officeart/2005/8/layout/lProcess2"/>
    <dgm:cxn modelId="{04049B2E-324D-4E15-A3F9-0178FB76C529}" type="presParOf" srcId="{234C8409-8B09-44A6-BEA0-7286E76656AF}" destId="{64A27F7E-4927-4A9C-AAAF-6F91D2B65012}"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45D357-652C-AB41-8F95-13024464AB70}" type="datetimeFigureOut">
              <a:rPr lang="en-US" smtClean="0"/>
              <a:t>5/22/2019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3F35C4-CC97-7840-A522-E4995AD001E3}" type="slidenum">
              <a:rPr lang="en-US" smtClean="0"/>
              <a:t>‹#›</a:t>
            </a:fld>
            <a:endParaRPr lang="en-US"/>
          </a:p>
        </p:txBody>
      </p:sp>
    </p:spTree>
    <p:extLst>
      <p:ext uri="{BB962C8B-B14F-4D97-AF65-F5344CB8AC3E}">
        <p14:creationId xmlns:p14="http://schemas.microsoft.com/office/powerpoint/2010/main" val="3515596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B5C11-D0F1-1F46-B28E-9084657905D0}" type="datetimeFigureOut">
              <a:rPr lang="en-US" smtClean="0"/>
              <a:t>5/22/2019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29C-91F7-CD43-B485-EB526DB269DE}" type="slidenum">
              <a:rPr lang="en-US" smtClean="0"/>
              <a:t>‹#›</a:t>
            </a:fld>
            <a:endParaRPr lang="en-US"/>
          </a:p>
        </p:txBody>
      </p:sp>
    </p:spTree>
    <p:extLst>
      <p:ext uri="{BB962C8B-B14F-4D97-AF65-F5344CB8AC3E}">
        <p14:creationId xmlns:p14="http://schemas.microsoft.com/office/powerpoint/2010/main" val="31647246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ebi.ac.uk/"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gbif.org/sampling-event-data"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4400" dirty="0"/>
              <a:t>Useful</a:t>
            </a:r>
            <a:r>
              <a:rPr lang="en-US" sz="4400" baseline="0" dirty="0"/>
              <a:t> to see GBIF in its different modalities:</a:t>
            </a:r>
          </a:p>
          <a:p>
            <a:pPr marL="114300" indent="-114300"/>
            <a:r>
              <a:rPr lang="en-US" sz="4400" baseline="0" dirty="0"/>
              <a:t>A window on biodiversity</a:t>
            </a:r>
          </a:p>
          <a:p>
            <a:pPr marL="114300" indent="-114300"/>
            <a:r>
              <a:rPr lang="en-US" sz="4400" baseline="0" dirty="0"/>
              <a:t>An informatics infrastructure focused on tools and standards in service to science and society</a:t>
            </a:r>
          </a:p>
          <a:p>
            <a:pPr marL="114300" indent="-114300"/>
            <a:r>
              <a:rPr lang="en-US" sz="4400" baseline="0" dirty="0"/>
              <a:t>A global network on bioinformatics</a:t>
            </a:r>
            <a:endParaRPr lang="en-US" sz="4400" dirty="0"/>
          </a:p>
        </p:txBody>
      </p:sp>
      <p:sp>
        <p:nvSpPr>
          <p:cNvPr id="4" name="Slide Number Placeholder 3"/>
          <p:cNvSpPr>
            <a:spLocks noGrp="1"/>
          </p:cNvSpPr>
          <p:nvPr>
            <p:ph type="sldNum" sz="quarter" idx="10"/>
          </p:nvPr>
        </p:nvSpPr>
        <p:spPr/>
        <p:txBody>
          <a:bodyPr/>
          <a:lstStyle/>
          <a:p>
            <a:fld id="{F19303DE-3E45-4DD3-9505-92EF4803EF97}" type="slidenum">
              <a:rPr lang="en-US" smtClean="0"/>
              <a:t>2</a:t>
            </a:fld>
            <a:endParaRPr lang="en-US"/>
          </a:p>
        </p:txBody>
      </p:sp>
    </p:spTree>
    <p:extLst>
      <p:ext uri="{BB962C8B-B14F-4D97-AF65-F5344CB8AC3E}">
        <p14:creationId xmlns:p14="http://schemas.microsoft.com/office/powerpoint/2010/main" val="130985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endParaRPr lang="en-GB" sz="1200" dirty="0"/>
          </a:p>
        </p:txBody>
      </p:sp>
      <p:sp>
        <p:nvSpPr>
          <p:cNvPr id="4" name="Slide Number Placeholder 3"/>
          <p:cNvSpPr>
            <a:spLocks noGrp="1"/>
          </p:cNvSpPr>
          <p:nvPr>
            <p:ph type="sldNum" sz="quarter" idx="5"/>
          </p:nvPr>
        </p:nvSpPr>
        <p:spPr/>
        <p:txBody>
          <a:bodyPr/>
          <a:lstStyle/>
          <a:p>
            <a:fld id="{37A0329C-91F7-CD43-B485-EB526DB269DE}" type="slidenum">
              <a:rPr lang="en-US" smtClean="0"/>
              <a:t>3</a:t>
            </a:fld>
            <a:endParaRPr lang="en-US"/>
          </a:p>
        </p:txBody>
      </p:sp>
    </p:spTree>
    <p:extLst>
      <p:ext uri="{BB962C8B-B14F-4D97-AF65-F5344CB8AC3E}">
        <p14:creationId xmlns:p14="http://schemas.microsoft.com/office/powerpoint/2010/main" val="3712339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GB" sz="1200" dirty="0"/>
              <a:t>Work programme item to ‘establish system for reviewing, prioritizing, updating and creating new documentation to support GBIF data publishers and users” (lead: Laura Russell)</a:t>
            </a:r>
          </a:p>
          <a:p>
            <a:pPr marL="457200" indent="-457200">
              <a:buFont typeface="Arial" panose="020B0604020202020204" pitchFamily="34" charset="0"/>
              <a:buChar char="•"/>
            </a:pPr>
            <a:r>
              <a:rPr lang="en-GB" sz="1200" dirty="0"/>
              <a:t>Real-time system now publishing GitHub source material to HTML and PDF with full multilingual support</a:t>
            </a:r>
          </a:p>
          <a:p>
            <a:pPr marL="457200" indent="-457200">
              <a:buFont typeface="Arial" panose="020B0604020202020204" pitchFamily="34" charset="0"/>
              <a:buChar char="•"/>
            </a:pPr>
            <a:r>
              <a:rPr lang="en-GB" sz="1200" dirty="0"/>
              <a:t>Documentation crosses into previous item on internationalization: the ‘nodes guidance document’ and its three translations were used as a prototype example</a:t>
            </a:r>
          </a:p>
          <a:p>
            <a:pPr marL="457200" indent="-457200">
              <a:buFont typeface="Arial" panose="020B0604020202020204" pitchFamily="34" charset="0"/>
              <a:buChar char="•"/>
            </a:pPr>
            <a:r>
              <a:rPr lang="en-GB" sz="1200" dirty="0"/>
              <a:t>Update to English version earlier this year, but translation files are now set up and nearly ready for </a:t>
            </a:r>
            <a:r>
              <a:rPr lang="en-GB" sz="1200" b="1" dirty="0"/>
              <a:t>call to update translations in </a:t>
            </a:r>
            <a:r>
              <a:rPr lang="en-GB" sz="1200" b="1" dirty="0" err="1"/>
              <a:t>CrowdIn</a:t>
            </a:r>
            <a:endParaRPr lang="en-GB" sz="1200" b="1" dirty="0"/>
          </a:p>
          <a:p>
            <a:pPr marL="457200" indent="-457200">
              <a:buFont typeface="Arial" panose="020B0604020202020204" pitchFamily="34" charset="0"/>
              <a:buChar char="•"/>
            </a:pPr>
            <a:r>
              <a:rPr lang="en-GB" sz="1200" dirty="0"/>
              <a:t>First of set of five </a:t>
            </a:r>
            <a:r>
              <a:rPr lang="en-GB" sz="1200" dirty="0" err="1"/>
              <a:t>VertNet</a:t>
            </a:r>
            <a:r>
              <a:rPr lang="en-GB" sz="1200" dirty="0"/>
              <a:t> publications—a Spanish-language guide to </a:t>
            </a:r>
            <a:r>
              <a:rPr lang="en-GB" sz="1200" dirty="0" err="1"/>
              <a:t>OpenRefine</a:t>
            </a:r>
            <a:r>
              <a:rPr lang="en-GB" sz="1200" dirty="0"/>
              <a:t>—is nearly ready for network peer review</a:t>
            </a:r>
          </a:p>
        </p:txBody>
      </p:sp>
      <p:sp>
        <p:nvSpPr>
          <p:cNvPr id="4" name="Slide Number Placeholder 3"/>
          <p:cNvSpPr>
            <a:spLocks noGrp="1"/>
          </p:cNvSpPr>
          <p:nvPr>
            <p:ph type="sldNum" sz="quarter" idx="5"/>
          </p:nvPr>
        </p:nvSpPr>
        <p:spPr/>
        <p:txBody>
          <a:bodyPr/>
          <a:lstStyle/>
          <a:p>
            <a:fld id="{37A0329C-91F7-CD43-B485-EB526DB269DE}" type="slidenum">
              <a:rPr lang="en-US" smtClean="0"/>
              <a:t>6</a:t>
            </a:fld>
            <a:endParaRPr lang="en-US"/>
          </a:p>
        </p:txBody>
      </p:sp>
    </p:spTree>
    <p:extLst>
      <p:ext uri="{BB962C8B-B14F-4D97-AF65-F5344CB8AC3E}">
        <p14:creationId xmlns:p14="http://schemas.microsoft.com/office/powerpoint/2010/main" val="4188540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GB" sz="1200" dirty="0"/>
              <a:t>Work programme item to ‘establish system for reviewing, prioritizing, updating and creating new documentation to support GBIF data publishers and users” (lead: Laura Russell)</a:t>
            </a:r>
          </a:p>
          <a:p>
            <a:pPr marL="457200" indent="-457200">
              <a:buFont typeface="Arial" panose="020B0604020202020204" pitchFamily="34" charset="0"/>
              <a:buChar char="•"/>
            </a:pPr>
            <a:r>
              <a:rPr lang="en-GB" sz="1200" dirty="0"/>
              <a:t>Real-time system now publishing GitHub source material to HTML and PDF with full multilingual support</a:t>
            </a:r>
          </a:p>
          <a:p>
            <a:pPr marL="457200" indent="-457200">
              <a:buFont typeface="Arial" panose="020B0604020202020204" pitchFamily="34" charset="0"/>
              <a:buChar char="•"/>
            </a:pPr>
            <a:r>
              <a:rPr lang="en-GB" sz="1200" dirty="0"/>
              <a:t>Documentation crosses into previous item on internationalization: the ‘nodes guidance document’ and its three translations were used as a prototype example</a:t>
            </a:r>
          </a:p>
          <a:p>
            <a:pPr marL="457200" indent="-457200">
              <a:buFont typeface="Arial" panose="020B0604020202020204" pitchFamily="34" charset="0"/>
              <a:buChar char="•"/>
            </a:pPr>
            <a:r>
              <a:rPr lang="en-GB" sz="1200" dirty="0"/>
              <a:t>Update to English version earlier this year, but translation files are now set up and nearly ready for </a:t>
            </a:r>
            <a:r>
              <a:rPr lang="en-GB" sz="1200" b="1" dirty="0"/>
              <a:t>call to update translations in </a:t>
            </a:r>
            <a:r>
              <a:rPr lang="en-GB" sz="1200" b="1" dirty="0" err="1"/>
              <a:t>CrowdIn</a:t>
            </a:r>
            <a:endParaRPr lang="en-GB" sz="1200" b="1" dirty="0"/>
          </a:p>
          <a:p>
            <a:pPr marL="457200" indent="-457200">
              <a:buFont typeface="Arial" panose="020B0604020202020204" pitchFamily="34" charset="0"/>
              <a:buChar char="•"/>
            </a:pPr>
            <a:r>
              <a:rPr lang="en-GB" sz="1200" dirty="0"/>
              <a:t>First of set of five </a:t>
            </a:r>
            <a:r>
              <a:rPr lang="en-GB" sz="1200" dirty="0" err="1"/>
              <a:t>VertNet</a:t>
            </a:r>
            <a:r>
              <a:rPr lang="en-GB" sz="1200" dirty="0"/>
              <a:t> publications—a Spanish-language guide to </a:t>
            </a:r>
            <a:r>
              <a:rPr lang="en-GB" sz="1200" dirty="0" err="1"/>
              <a:t>OpenRefine</a:t>
            </a:r>
            <a:r>
              <a:rPr lang="en-GB" sz="1200" dirty="0"/>
              <a:t>—is nearly ready for network peer review</a:t>
            </a:r>
          </a:p>
        </p:txBody>
      </p:sp>
      <p:sp>
        <p:nvSpPr>
          <p:cNvPr id="4" name="Slide Number Placeholder 3"/>
          <p:cNvSpPr>
            <a:spLocks noGrp="1"/>
          </p:cNvSpPr>
          <p:nvPr>
            <p:ph type="sldNum" sz="quarter" idx="5"/>
          </p:nvPr>
        </p:nvSpPr>
        <p:spPr/>
        <p:txBody>
          <a:bodyPr/>
          <a:lstStyle/>
          <a:p>
            <a:fld id="{37A0329C-91F7-CD43-B485-EB526DB269DE}" type="slidenum">
              <a:rPr lang="en-US" smtClean="0"/>
              <a:t>7</a:t>
            </a:fld>
            <a:endParaRPr lang="en-US"/>
          </a:p>
        </p:txBody>
      </p:sp>
    </p:spTree>
    <p:extLst>
      <p:ext uri="{BB962C8B-B14F-4D97-AF65-F5344CB8AC3E}">
        <p14:creationId xmlns:p14="http://schemas.microsoft.com/office/powerpoint/2010/main" val="1253640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GB" sz="1200" dirty="0"/>
              <a:t>Work programme item to ‘establish system for reviewing, prioritizing, updating and creating new documentation to support GBIF data publishers and users” (lead: Laura Russell)</a:t>
            </a:r>
          </a:p>
          <a:p>
            <a:pPr marL="457200" indent="-457200">
              <a:buFont typeface="Arial" panose="020B0604020202020204" pitchFamily="34" charset="0"/>
              <a:buChar char="•"/>
            </a:pPr>
            <a:r>
              <a:rPr lang="en-GB" sz="1200" dirty="0"/>
              <a:t>Real-time system now publishing GitHub source material to HTML and PDF with full multilingual support</a:t>
            </a:r>
          </a:p>
          <a:p>
            <a:pPr marL="457200" indent="-457200">
              <a:buFont typeface="Arial" panose="020B0604020202020204" pitchFamily="34" charset="0"/>
              <a:buChar char="•"/>
            </a:pPr>
            <a:r>
              <a:rPr lang="en-GB" sz="1200" dirty="0"/>
              <a:t>Documentation crosses into previous item on internationalization: the ‘nodes guidance document’ and its three translations were used as a prototype example</a:t>
            </a:r>
          </a:p>
          <a:p>
            <a:pPr marL="457200" indent="-457200">
              <a:buFont typeface="Arial" panose="020B0604020202020204" pitchFamily="34" charset="0"/>
              <a:buChar char="•"/>
            </a:pPr>
            <a:r>
              <a:rPr lang="en-GB" sz="1200" dirty="0"/>
              <a:t>Update to English version earlier this year, but translation files are now set up and nearly ready for </a:t>
            </a:r>
            <a:r>
              <a:rPr lang="en-GB" sz="1200" b="1" dirty="0"/>
              <a:t>call to update translations in </a:t>
            </a:r>
            <a:r>
              <a:rPr lang="en-GB" sz="1200" b="1" dirty="0" err="1"/>
              <a:t>CrowdIn</a:t>
            </a:r>
            <a:endParaRPr lang="en-GB" sz="1200" b="1" dirty="0"/>
          </a:p>
          <a:p>
            <a:pPr marL="457200" indent="-457200">
              <a:buFont typeface="Arial" panose="020B0604020202020204" pitchFamily="34" charset="0"/>
              <a:buChar char="•"/>
            </a:pPr>
            <a:r>
              <a:rPr lang="en-GB" sz="1200" dirty="0"/>
              <a:t>First of set of five </a:t>
            </a:r>
            <a:r>
              <a:rPr lang="en-GB" sz="1200" dirty="0" err="1"/>
              <a:t>VertNet</a:t>
            </a:r>
            <a:r>
              <a:rPr lang="en-GB" sz="1200" dirty="0"/>
              <a:t> publications—a Spanish-language guide to </a:t>
            </a:r>
            <a:r>
              <a:rPr lang="en-GB" sz="1200" dirty="0" err="1"/>
              <a:t>OpenRefine</a:t>
            </a:r>
            <a:r>
              <a:rPr lang="en-GB" sz="1200" dirty="0"/>
              <a:t>—is nearly ready for network peer review</a:t>
            </a:r>
          </a:p>
        </p:txBody>
      </p:sp>
      <p:sp>
        <p:nvSpPr>
          <p:cNvPr id="4" name="Slide Number Placeholder 3"/>
          <p:cNvSpPr>
            <a:spLocks noGrp="1"/>
          </p:cNvSpPr>
          <p:nvPr>
            <p:ph type="sldNum" sz="quarter" idx="5"/>
          </p:nvPr>
        </p:nvSpPr>
        <p:spPr/>
        <p:txBody>
          <a:bodyPr/>
          <a:lstStyle/>
          <a:p>
            <a:fld id="{37A0329C-91F7-CD43-B485-EB526DB269DE}" type="slidenum">
              <a:rPr lang="en-US" smtClean="0"/>
              <a:t>8</a:t>
            </a:fld>
            <a:endParaRPr lang="en-US"/>
          </a:p>
        </p:txBody>
      </p:sp>
    </p:spTree>
    <p:extLst>
      <p:ext uri="{BB962C8B-B14F-4D97-AF65-F5344CB8AC3E}">
        <p14:creationId xmlns:p14="http://schemas.microsoft.com/office/powerpoint/2010/main" val="1666859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a:t>
            </a:r>
            <a:r>
              <a:rPr lang="en-GB" baseline="0" dirty="0"/>
              <a:t>view of where we are: </a:t>
            </a:r>
          </a:p>
          <a:p>
            <a:r>
              <a:rPr lang="en-GB" baseline="0" dirty="0"/>
              <a:t>Acknowledge that this is a very big task for us and that we have had difficulties getting the project teams to manage the reporting.</a:t>
            </a:r>
          </a:p>
          <a:p>
            <a:r>
              <a:rPr lang="en-GB" baseline="0" dirty="0"/>
              <a:t>We are dealing with capacity restraints on both sides.</a:t>
            </a:r>
          </a:p>
          <a:p>
            <a:endParaRPr lang="en-GB" baseline="0" dirty="0"/>
          </a:p>
          <a:p>
            <a:r>
              <a:rPr lang="en-GB" baseline="0" dirty="0"/>
              <a:t>We have kept good financial control – we haven’t been paying out costs that we have to get back.</a:t>
            </a:r>
          </a:p>
          <a:p>
            <a:r>
              <a:rPr lang="en-GB" baseline="0" dirty="0"/>
              <a:t>Project teams have changed along the way, e.g. Guyana, KWS (3</a:t>
            </a:r>
            <a:r>
              <a:rPr lang="en-GB" baseline="30000" dirty="0"/>
              <a:t>rd</a:t>
            </a:r>
            <a:r>
              <a:rPr lang="en-GB" baseline="0" dirty="0"/>
              <a:t> coordinator).</a:t>
            </a:r>
          </a:p>
          <a:p>
            <a:endParaRPr lang="en-GB" baseline="0" dirty="0"/>
          </a:p>
          <a:p>
            <a:r>
              <a:rPr lang="en-GB" baseline="0" dirty="0"/>
              <a:t>Aim to have closed the majority of the projects by the time of the next narrative report to DEVCO.</a:t>
            </a:r>
          </a:p>
          <a:p>
            <a:r>
              <a:rPr lang="en-GB" baseline="0" dirty="0"/>
              <a:t>Number of projects of each type already finalized, granted deadlines, not yet finalized.</a:t>
            </a:r>
          </a:p>
          <a:p>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fld id="{37A0329C-91F7-CD43-B485-EB526DB269DE}" type="slidenum">
              <a:rPr lang="en-GB" smtClean="0"/>
              <a:t>22</a:t>
            </a:fld>
            <a:endParaRPr lang="en-GB" dirty="0"/>
          </a:p>
        </p:txBody>
      </p:sp>
    </p:spTree>
    <p:extLst>
      <p:ext uri="{BB962C8B-B14F-4D97-AF65-F5344CB8AC3E}">
        <p14:creationId xmlns:p14="http://schemas.microsoft.com/office/powerpoint/2010/main" val="732945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Impact Study</a:t>
            </a:r>
            <a:r>
              <a:rPr lang="en-US" dirty="0"/>
              <a:t> - an overview of the difference that the </a:t>
            </a:r>
            <a:r>
              <a:rPr lang="en-US" dirty="0" err="1"/>
              <a:t>programme</a:t>
            </a:r>
            <a:r>
              <a:rPr lang="en-US" dirty="0"/>
              <a:t> has made in the target regions, as well as in the GBIF community more widely. The impact study will follow up the </a:t>
            </a:r>
            <a:r>
              <a:rPr lang="en-US" b="1" dirty="0"/>
              <a:t>baseline study</a:t>
            </a:r>
            <a:r>
              <a:rPr lang="en-US" dirty="0"/>
              <a:t> carried out in 2016. Impact will be measured in four main areas: a) </a:t>
            </a:r>
            <a:r>
              <a:rPr lang="en-US" b="1" dirty="0"/>
              <a:t>increased</a:t>
            </a:r>
            <a:r>
              <a:rPr lang="en-US" dirty="0"/>
              <a:t> </a:t>
            </a:r>
            <a:r>
              <a:rPr lang="en-US" b="1" dirty="0"/>
              <a:t>mobilization of biodiversity data</a:t>
            </a:r>
            <a:r>
              <a:rPr lang="en-US" dirty="0"/>
              <a:t> from the target regions; b) </a:t>
            </a:r>
            <a:r>
              <a:rPr lang="en-US" b="1" dirty="0"/>
              <a:t>increased</a:t>
            </a:r>
            <a:r>
              <a:rPr lang="en-US" dirty="0"/>
              <a:t> </a:t>
            </a:r>
            <a:r>
              <a:rPr lang="en-US" b="1" dirty="0"/>
              <a:t>use of biodiversity data</a:t>
            </a:r>
            <a:r>
              <a:rPr lang="en-US" dirty="0"/>
              <a:t> in the target regions; c) </a:t>
            </a:r>
            <a:r>
              <a:rPr lang="en-US" b="1" dirty="0"/>
              <a:t>enhanced capacity</a:t>
            </a:r>
            <a:r>
              <a:rPr lang="en-US" dirty="0"/>
              <a:t> for mobilization and use of data in the target regions; and d) </a:t>
            </a:r>
            <a:r>
              <a:rPr lang="en-US" b="1" dirty="0"/>
              <a:t>sustainability of biodiversity data mobilization and use</a:t>
            </a:r>
            <a:r>
              <a:rPr lang="en-US" dirty="0"/>
              <a:t> in the target regions through establishment of national and regional biodiversity information networks.</a:t>
            </a:r>
            <a:r>
              <a:rPr lang="en-GB" dirty="0"/>
              <a:t> </a:t>
            </a:r>
            <a:endParaRPr lang="en-US" dirty="0"/>
          </a:p>
          <a:p>
            <a:r>
              <a:rPr lang="en-US" dirty="0"/>
              <a:t> </a:t>
            </a:r>
            <a:r>
              <a:rPr lang="en-GB" dirty="0"/>
              <a:t> </a:t>
            </a:r>
            <a:endParaRPr lang="en-GB" dirty="0">
              <a:cs typeface="Calibri"/>
            </a:endParaRPr>
          </a:p>
          <a:p>
            <a:r>
              <a:rPr lang="en-US" u="sng" dirty="0"/>
              <a:t>Key indicators and sources</a:t>
            </a:r>
            <a:r>
              <a:rPr lang="en-GB" dirty="0"/>
              <a:t> </a:t>
            </a:r>
            <a:endParaRPr lang="en-GB" dirty="0">
              <a:cs typeface="Calibri"/>
            </a:endParaRPr>
          </a:p>
          <a:p>
            <a:r>
              <a:rPr lang="en-US" dirty="0"/>
              <a:t>Drawing on the baseline study, the following indicators are recommended as the core of the impact study. The Consultant is welcome to suggest other indicators of impact. </a:t>
            </a:r>
            <a:endParaRPr lang="en-GB" dirty="0"/>
          </a:p>
          <a:p>
            <a:r>
              <a:rPr lang="en-US" dirty="0"/>
              <a:t> </a:t>
            </a:r>
            <a:r>
              <a:rPr lang="en-GB" dirty="0"/>
              <a:t> </a:t>
            </a:r>
            <a:endParaRPr lang="en-GB" dirty="0">
              <a:cs typeface="Calibri"/>
            </a:endParaRPr>
          </a:p>
          <a:p>
            <a:r>
              <a:rPr lang="en-US" u="sng" dirty="0"/>
              <a:t>Data mobilization</a:t>
            </a:r>
            <a:r>
              <a:rPr lang="en-GB" dirty="0"/>
              <a:t> </a:t>
            </a:r>
            <a:r>
              <a:rPr lang="en-GB" dirty="0" err="1"/>
              <a:t>eg</a:t>
            </a:r>
            <a:r>
              <a:rPr lang="en-GB" dirty="0"/>
              <a:t>. number of GBIF-registered data publishers from the BID target</a:t>
            </a:r>
            <a:endParaRPr lang="en-GB" dirty="0">
              <a:cs typeface="Calibri"/>
            </a:endParaRPr>
          </a:p>
          <a:p>
            <a:r>
              <a:rPr lang="en-GB" dirty="0"/>
              <a:t>regions over time, Increase in the total volume of biodiversity data published through GBIF by</a:t>
            </a:r>
            <a:endParaRPr lang="en-GB" dirty="0">
              <a:cs typeface="Calibri"/>
            </a:endParaRPr>
          </a:p>
          <a:p>
            <a:r>
              <a:rPr lang="en-GB" dirty="0"/>
              <a:t>institutions in the target countries of the three ACP regions, improvement </a:t>
            </a:r>
            <a:r>
              <a:rPr lang="en-GB" b="1" dirty="0"/>
              <a:t>in the taxonomic and geographic coverage of the biodiversity data</a:t>
            </a:r>
            <a:r>
              <a:rPr lang="en-GB" dirty="0"/>
              <a:t> available through GBIF.org in the target regions</a:t>
            </a:r>
          </a:p>
          <a:p>
            <a:endParaRPr lang="en-GB" dirty="0">
              <a:cs typeface="Calibri"/>
            </a:endParaRPr>
          </a:p>
          <a:p>
            <a:r>
              <a:rPr lang="en-US" sz="1200" b="0" i="0" u="none" strike="noStrike" kern="1200" baseline="0" dirty="0">
                <a:solidFill>
                  <a:schemeClr val="tx1"/>
                </a:solidFill>
                <a:latin typeface="+mn-lt"/>
                <a:ea typeface="+mn-ea"/>
                <a:cs typeface="+mn-cs"/>
              </a:rPr>
              <a:t>We will evaluate the number of data records by country and by region, both as number of occurrence records and number of distinct taxa, comparing those metrics before and after the implementation of the BID </a:t>
            </a:r>
            <a:r>
              <a:rPr lang="en-US" sz="1200" b="0" i="0" u="none" strike="noStrike" kern="1200" baseline="0" dirty="0" err="1">
                <a:solidFill>
                  <a:schemeClr val="tx1"/>
                </a:solidFill>
                <a:latin typeface="+mn-lt"/>
                <a:ea typeface="+mn-ea"/>
                <a:cs typeface="+mn-cs"/>
              </a:rPr>
              <a:t>programme</a:t>
            </a:r>
            <a:r>
              <a:rPr lang="en-US" sz="1200" b="0" i="0" u="none" strike="noStrike" kern="1200" baseline="0" dirty="0">
                <a:solidFill>
                  <a:schemeClr val="tx1"/>
                </a:solidFill>
                <a:latin typeface="+mn-lt"/>
                <a:ea typeface="+mn-ea"/>
                <a:cs typeface="+mn-cs"/>
              </a:rPr>
              <a:t>. Regarding geographic coverage, maps will be produced showing density of</a:t>
            </a:r>
          </a:p>
          <a:p>
            <a:r>
              <a:rPr lang="en-US" sz="1200" b="0" i="0" u="none" strike="noStrike" kern="1200" baseline="0" dirty="0">
                <a:solidFill>
                  <a:schemeClr val="tx1"/>
                </a:solidFill>
                <a:latin typeface="+mn-lt"/>
                <a:ea typeface="+mn-ea"/>
                <a:cs typeface="+mn-cs"/>
              </a:rPr>
              <a:t>records at both times. Maps will also be produced distinguishing higher rank taxa (e.g., kingdoms, as appropriate). Depending on the available data, we will also assess the increase in the availability of threatened species data. To do so, we will cross-check the species records published through the BID </a:t>
            </a:r>
            <a:r>
              <a:rPr lang="en-US" sz="1200" b="0" i="0" u="none" strike="noStrike" kern="1200" baseline="0" dirty="0" err="1">
                <a:solidFill>
                  <a:schemeClr val="tx1"/>
                </a:solidFill>
                <a:latin typeface="+mn-lt"/>
                <a:ea typeface="+mn-ea"/>
                <a:cs typeface="+mn-cs"/>
              </a:rPr>
              <a:t>programme</a:t>
            </a:r>
            <a:r>
              <a:rPr lang="en-US" sz="1200" b="0" i="0" u="none" strike="noStrike" kern="1200" baseline="0" dirty="0">
                <a:solidFill>
                  <a:schemeClr val="tx1"/>
                </a:solidFill>
                <a:latin typeface="+mn-lt"/>
                <a:ea typeface="+mn-ea"/>
                <a:cs typeface="+mn-cs"/>
              </a:rPr>
              <a:t> with the IUCN database and assess the amount of threatened species reported in the regions of interest before and </a:t>
            </a:r>
            <a:r>
              <a:rPr lang="en-GB" sz="1200" b="0" i="0" u="none" strike="noStrike" kern="1200" baseline="0" dirty="0">
                <a:solidFill>
                  <a:schemeClr val="tx1"/>
                </a:solidFill>
                <a:latin typeface="+mn-lt"/>
                <a:ea typeface="+mn-ea"/>
                <a:cs typeface="+mn-cs"/>
              </a:rPr>
              <a:t>after the BID implementation.</a:t>
            </a:r>
            <a:endParaRPr lang="en-GB" dirty="0">
              <a:cs typeface="Calibri"/>
            </a:endParaRPr>
          </a:p>
          <a:p>
            <a:endParaRPr lang="en-GB" dirty="0">
              <a:cs typeface="Calibri"/>
            </a:endParaRPr>
          </a:p>
          <a:p>
            <a:r>
              <a:rPr lang="en-US" u="sng" dirty="0"/>
              <a:t>Data use</a:t>
            </a:r>
            <a:r>
              <a:rPr lang="en-GB" dirty="0"/>
              <a:t>  </a:t>
            </a:r>
            <a:r>
              <a:rPr lang="en-GB" dirty="0" err="1"/>
              <a:t>eg</a:t>
            </a:r>
            <a:r>
              <a:rPr lang="en-GB" dirty="0"/>
              <a:t> increase in the number of GBIF registered data users from the BID target regions, increase in the number of data downloads from GBIF.org both from the BID target regions and from other regions that concern records published by BID participants, increase in the number of peer-reviewed papers by authors from institutions located in the target regions citing use of GBIF as a data source, number of non-peer-reviewed papers and communications by authors from institutions funded by BID citing use of GBIF as a data source</a:t>
            </a:r>
            <a:endParaRPr lang="en-GB" dirty="0">
              <a:cs typeface="Calibri"/>
            </a:endParaRPr>
          </a:p>
          <a:p>
            <a:r>
              <a:rPr lang="en-US" u="sng" dirty="0"/>
              <a:t>Capacity enhancement</a:t>
            </a:r>
            <a:r>
              <a:rPr lang="en-US" dirty="0"/>
              <a:t> </a:t>
            </a:r>
            <a:r>
              <a:rPr lang="en-US" dirty="0" err="1"/>
              <a:t>eg</a:t>
            </a:r>
            <a:r>
              <a:rPr lang="en-GB" dirty="0"/>
              <a:t> increase in scores in both national and institutional capacity self-assessment, number of participants in BID capacity enhancement workshops, both on-site and online, receiving certification through the GBIF Digital Badges programme, number of GBIF Volunteer Mentors from the BID target countries, number of replications of BID capacity enhancement workshops within funded projects and their impact in terms of number of participants and institutions represented, number of trained personnel, both included and not included in the above-mentioned workshops</a:t>
            </a:r>
            <a:endParaRPr lang="en-GB" dirty="0">
              <a:cs typeface="Calibri"/>
            </a:endParaRPr>
          </a:p>
          <a:p>
            <a:r>
              <a:rPr lang="en-US" u="sng" dirty="0"/>
              <a:t>Sustainability</a:t>
            </a:r>
            <a:r>
              <a:rPr lang="en-GB" dirty="0"/>
              <a:t>  </a:t>
            </a:r>
            <a:r>
              <a:rPr lang="en-GB" dirty="0" err="1"/>
              <a:t>eg</a:t>
            </a:r>
            <a:r>
              <a:rPr lang="en-GB" dirty="0"/>
              <a:t> number of new thematic, national and regional biodiversity information</a:t>
            </a:r>
            <a:endParaRPr lang="en-GB" dirty="0">
              <a:cs typeface="Calibri"/>
            </a:endParaRPr>
          </a:p>
          <a:p>
            <a:r>
              <a:rPr lang="en-GB" dirty="0"/>
              <a:t>platforms/networks in the target regions (both technical facilities and institutional/human networks), co-funding for new thematic, national and regional biodiversity information networks in the target regions, Number of new GBIF Participant countries and organizations from the BID target regions.</a:t>
            </a:r>
            <a:endParaRPr lang="en-GB" dirty="0">
              <a:cs typeface="Calibri"/>
            </a:endParaRPr>
          </a:p>
          <a:p>
            <a:endParaRPr lang="en-GB" dirty="0"/>
          </a:p>
          <a:p>
            <a:r>
              <a:rPr lang="en-US" dirty="0"/>
              <a:t>First draft – 31st March, final draft – 17 May, Final products 31st May </a:t>
            </a:r>
            <a:r>
              <a:rPr lang="en-US" dirty="0" err="1"/>
              <a:t>ie</a:t>
            </a:r>
            <a:r>
              <a:rPr lang="en-US" dirty="0"/>
              <a:t> slide deck for presentations</a:t>
            </a:r>
            <a:endParaRPr lang="en-GB" dirty="0"/>
          </a:p>
          <a:p>
            <a:endParaRPr lang="en-GB" dirty="0"/>
          </a:p>
        </p:txBody>
      </p:sp>
      <p:sp>
        <p:nvSpPr>
          <p:cNvPr id="4" name="Slide Number Placeholder 3"/>
          <p:cNvSpPr>
            <a:spLocks noGrp="1"/>
          </p:cNvSpPr>
          <p:nvPr>
            <p:ph type="sldNum" sz="quarter" idx="10"/>
          </p:nvPr>
        </p:nvSpPr>
        <p:spPr/>
        <p:txBody>
          <a:bodyPr/>
          <a:lstStyle/>
          <a:p>
            <a:fld id="{37A0329C-91F7-CD43-B485-EB526DB269DE}" type="slidenum">
              <a:rPr lang="en-GB" smtClean="0"/>
              <a:t>23</a:t>
            </a:fld>
            <a:endParaRPr lang="en-GB" dirty="0"/>
          </a:p>
        </p:txBody>
      </p:sp>
    </p:spTree>
    <p:extLst>
      <p:ext uri="{BB962C8B-B14F-4D97-AF65-F5344CB8AC3E}">
        <p14:creationId xmlns:p14="http://schemas.microsoft.com/office/powerpoint/2010/main" val="1198524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most challenging</a:t>
            </a:r>
            <a:r>
              <a:rPr lang="en-GB" baseline="0" dirty="0"/>
              <a:t> part of the funded projects. The aim is to draw on the most successful examples.</a:t>
            </a:r>
          </a:p>
          <a:p>
            <a:endParaRPr lang="en-GB" dirty="0"/>
          </a:p>
          <a:p>
            <a:r>
              <a:rPr lang="en-GB" b="1" dirty="0">
                <a:cs typeface="Calibri"/>
              </a:rPr>
              <a:t>Guiding examples</a:t>
            </a:r>
            <a:r>
              <a:rPr lang="en-GB" dirty="0">
                <a:cs typeface="Calibri"/>
              </a:rPr>
              <a:t> - </a:t>
            </a:r>
            <a:r>
              <a:rPr lang="en-GB" dirty="0"/>
              <a:t>This communication tool (small </a:t>
            </a:r>
            <a:r>
              <a:rPr lang="en-GB" dirty="0" err="1"/>
              <a:t>prinatable</a:t>
            </a:r>
            <a:r>
              <a:rPr lang="en-GB" dirty="0"/>
              <a:t> </a:t>
            </a:r>
            <a:r>
              <a:rPr lang="en-GB" dirty="0" err="1"/>
              <a:t>foramat</a:t>
            </a:r>
            <a:r>
              <a:rPr lang="en-GB" dirty="0"/>
              <a:t>) aims to highlight examples from within the BID programme where mobilised data have successfully supported policy needs.  Its aims to showcase the approach taken by projects and the programme to support policy needs, how data from the BID programme have contributed to supporting policy needs and identify the key components of projects that were successful in this endeavour with a view to providing guidance to similar projects and improving on capacity-building activities in the future. </a:t>
            </a:r>
            <a:endParaRPr lang="en-GB" dirty="0">
              <a:cs typeface="Calibri"/>
            </a:endParaRPr>
          </a:p>
          <a:p>
            <a:endParaRPr lang="en-GB" dirty="0"/>
          </a:p>
          <a:p>
            <a:r>
              <a:rPr lang="en-GB" dirty="0"/>
              <a:t>The document will introduce the BID programme, give an overview of the decision-making process in the region relating to biodiversity conservation and natural resource management and then provide examples (2 from Africa(small </a:t>
            </a:r>
            <a:r>
              <a:rPr lang="en-GB" dirty="0" err="1"/>
              <a:t>UGanda</a:t>
            </a:r>
            <a:r>
              <a:rPr lang="en-GB" dirty="0"/>
              <a:t> project and another) and one from each of the other regions(pacific regional and </a:t>
            </a:r>
            <a:r>
              <a:rPr lang="en-GB" dirty="0" err="1"/>
              <a:t>suriname</a:t>
            </a:r>
            <a:r>
              <a:rPr lang="en-GB" dirty="0"/>
              <a:t> national) on how data were successfully integrated.  These examples will focus on </a:t>
            </a:r>
            <a:endParaRPr lang="en-GB" dirty="0">
              <a:cs typeface="Calibri"/>
            </a:endParaRPr>
          </a:p>
          <a:p>
            <a:pPr marL="302541" indent="-302541">
              <a:buFont typeface="Arial"/>
              <a:buChar char="•"/>
            </a:pPr>
            <a:r>
              <a:rPr lang="en-GB" dirty="0"/>
              <a:t>What kind of data were mobilised? </a:t>
            </a:r>
            <a:endParaRPr lang="en-GB" dirty="0">
              <a:cs typeface="Calibri"/>
            </a:endParaRPr>
          </a:p>
          <a:p>
            <a:pPr marL="302541" indent="-302541">
              <a:buFont typeface="Arial"/>
              <a:buChar char="•"/>
            </a:pPr>
            <a:r>
              <a:rPr lang="en-GB" dirty="0"/>
              <a:t>What were the decisions that were influenced?</a:t>
            </a:r>
            <a:endParaRPr lang="en-GB" dirty="0">
              <a:cs typeface="Calibri"/>
            </a:endParaRPr>
          </a:p>
          <a:p>
            <a:pPr marL="302541" indent="-302541">
              <a:buFont typeface="Arial"/>
              <a:buChar char="•"/>
            </a:pPr>
            <a:r>
              <a:rPr lang="en-GB" dirty="0"/>
              <a:t>How was the data used to influence those decisions – this will give an overview of not only which analyses were performed but also the process for how those analyses were taken up by policy makers.  </a:t>
            </a:r>
            <a:endParaRPr lang="en-GB" dirty="0">
              <a:cs typeface="Calibri"/>
            </a:endParaRPr>
          </a:p>
          <a:p>
            <a:r>
              <a:rPr lang="en-GB" dirty="0"/>
              <a:t>Despite being a very limited sample, I hope to draw out some key components of a successful project that could help guide future projects.  </a:t>
            </a:r>
            <a:endParaRPr lang="en-GB" dirty="0">
              <a:cs typeface="Calibri"/>
            </a:endParaRPr>
          </a:p>
          <a:p>
            <a:r>
              <a:rPr lang="en-GB" dirty="0"/>
              <a:t>I will not be measuring the relative impact of the BID project i.e. scale of investment vs level of influence in the region but will highlight in the introduction how absolute levels of data have increased in countries and put that in the context of the Aichi Targets.  </a:t>
            </a:r>
            <a:endParaRPr lang="en-GB" dirty="0">
              <a:cs typeface="Calibri"/>
            </a:endParaRPr>
          </a:p>
          <a:p>
            <a:endParaRPr lang="en-GB" dirty="0">
              <a:cs typeface="Calibri"/>
            </a:endParaRPr>
          </a:p>
          <a:p>
            <a:r>
              <a:rPr lang="en-GB" dirty="0">
                <a:cs typeface="Calibri"/>
              </a:rPr>
              <a:t>First draft – 15th April, Final draft 31st May. </a:t>
            </a:r>
            <a:endParaRPr lang="en-GB" dirty="0"/>
          </a:p>
        </p:txBody>
      </p:sp>
      <p:sp>
        <p:nvSpPr>
          <p:cNvPr id="4" name="Slide Number Placeholder 3"/>
          <p:cNvSpPr>
            <a:spLocks noGrp="1"/>
          </p:cNvSpPr>
          <p:nvPr>
            <p:ph type="sldNum" sz="quarter" idx="10"/>
          </p:nvPr>
        </p:nvSpPr>
        <p:spPr/>
        <p:txBody>
          <a:bodyPr/>
          <a:lstStyle/>
          <a:p>
            <a:fld id="{37A0329C-91F7-CD43-B485-EB526DB269DE}" type="slidenum">
              <a:rPr lang="en-GB" smtClean="0"/>
              <a:t>24</a:t>
            </a:fld>
            <a:endParaRPr lang="en-GB" dirty="0"/>
          </a:p>
        </p:txBody>
      </p:sp>
    </p:spTree>
    <p:extLst>
      <p:ext uri="{BB962C8B-B14F-4D97-AF65-F5344CB8AC3E}">
        <p14:creationId xmlns:p14="http://schemas.microsoft.com/office/powerpoint/2010/main" val="3967416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Summary of CE workshops, </a:t>
            </a:r>
          </a:p>
          <a:p>
            <a:r>
              <a:rPr lang="en-GB" dirty="0"/>
              <a:t>No. badges assigned</a:t>
            </a:r>
          </a:p>
          <a:p>
            <a:r>
              <a:rPr lang="en-GB" dirty="0"/>
              <a:t>No. mentors</a:t>
            </a:r>
          </a:p>
          <a:p>
            <a:endParaRPr lang="en-GB" dirty="0"/>
          </a:p>
        </p:txBody>
      </p:sp>
      <p:sp>
        <p:nvSpPr>
          <p:cNvPr id="4" name="Slide Number Placeholder 3"/>
          <p:cNvSpPr>
            <a:spLocks noGrp="1"/>
          </p:cNvSpPr>
          <p:nvPr>
            <p:ph type="sldNum" sz="quarter" idx="10"/>
          </p:nvPr>
        </p:nvSpPr>
        <p:spPr/>
        <p:txBody>
          <a:bodyPr/>
          <a:lstStyle/>
          <a:p>
            <a:fld id="{37A0329C-91F7-CD43-B485-EB526DB269DE}" type="slidenum">
              <a:rPr lang="en-GB" smtClean="0"/>
              <a:t>25</a:t>
            </a:fld>
            <a:endParaRPr lang="en-GB" dirty="0"/>
          </a:p>
        </p:txBody>
      </p:sp>
    </p:spTree>
    <p:extLst>
      <p:ext uri="{BB962C8B-B14F-4D97-AF65-F5344CB8AC3E}">
        <p14:creationId xmlns:p14="http://schemas.microsoft.com/office/powerpoint/2010/main" val="4184642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Different</a:t>
            </a:r>
            <a:r>
              <a:rPr lang="en-GB" baseline="0"/>
              <a:t> marker genes are used as barcode in different taxonomic groups. Within Fungi, ITS has become the formal barcode.</a:t>
            </a:r>
          </a:p>
          <a:p>
            <a:r>
              <a:rPr lang="en-GB" baseline="0"/>
              <a:t>In collaboration with the UNITE community, we have extended the GBIF backbone taxonomy to include stable OTU identifiers based on ITS, known as Species hypotheses.</a:t>
            </a:r>
            <a:endParaRPr lang="en-GB"/>
          </a:p>
        </p:txBody>
      </p:sp>
    </p:spTree>
    <p:extLst>
      <p:ext uri="{BB962C8B-B14F-4D97-AF65-F5344CB8AC3E}">
        <p14:creationId xmlns:p14="http://schemas.microsoft.com/office/powerpoint/2010/main" val="2417474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a:effectLst/>
                <a:latin typeface="+mj-lt"/>
                <a:ea typeface="+mj-ea"/>
                <a:cs typeface="+mj-cs"/>
                <a:sym typeface="Calibri"/>
              </a:rPr>
              <a:t>UNITE is a database and sequence management environment for the molecular identification of fungi. It targets</a:t>
            </a:r>
            <a:r>
              <a:rPr lang="en-US" sz="1200" b="0" i="0" baseline="0">
                <a:effectLst/>
                <a:latin typeface="+mj-lt"/>
                <a:ea typeface="+mj-ea"/>
                <a:cs typeface="+mj-cs"/>
                <a:sym typeface="Calibri"/>
              </a:rPr>
              <a:t> </a:t>
            </a:r>
            <a:r>
              <a:rPr lang="en-US" sz="1200" b="0" i="0">
                <a:effectLst/>
                <a:latin typeface="+mj-lt"/>
                <a:ea typeface="+mj-ea"/>
                <a:cs typeface="+mj-cs"/>
                <a:sym typeface="Calibri"/>
              </a:rPr>
              <a:t>the ITS region</a:t>
            </a:r>
            <a:r>
              <a:rPr lang="en-US" sz="1200" b="0" i="0" baseline="0">
                <a:effectLst/>
                <a:latin typeface="+mj-lt"/>
                <a:ea typeface="+mj-ea"/>
                <a:cs typeface="+mj-cs"/>
                <a:sym typeface="Calibri"/>
              </a:rPr>
              <a:t> </a:t>
            </a:r>
            <a:r>
              <a:rPr lang="en-US" sz="1200" b="0" i="0">
                <a:effectLst/>
                <a:latin typeface="+mj-lt"/>
                <a:ea typeface="+mj-ea"/>
                <a:cs typeface="+mj-cs"/>
                <a:sym typeface="Calibri"/>
              </a:rPr>
              <a:t>and offers all public fungal ITS sequences for reference. These are clustered into ∼459 000 species hypotheses at different thresholds and assigned digital object identifiers (DOIs) to promote unambiguous reference across studies.</a:t>
            </a:r>
          </a:p>
          <a:p>
            <a:endParaRPr lang="en-US" sz="1200" b="0" i="0">
              <a:effectLst/>
              <a:latin typeface="+mj-lt"/>
              <a:ea typeface="+mj-ea"/>
              <a:cs typeface="+mj-cs"/>
              <a:sym typeface="Calibri"/>
            </a:endParaRPr>
          </a:p>
          <a:p>
            <a:r>
              <a:rPr lang="en-US" sz="1200" b="0" i="0">
                <a:effectLst/>
                <a:latin typeface="+mj-lt"/>
                <a:ea typeface="+mj-ea"/>
                <a:cs typeface="+mj-cs"/>
                <a:sym typeface="Calibri"/>
              </a:rPr>
              <a:t>You can read more about UNITE in this paper</a:t>
            </a:r>
            <a:endParaRPr lang="en-GB"/>
          </a:p>
        </p:txBody>
      </p:sp>
    </p:spTree>
    <p:extLst>
      <p:ext uri="{BB962C8B-B14F-4D97-AF65-F5344CB8AC3E}">
        <p14:creationId xmlns:p14="http://schemas.microsoft.com/office/powerpoint/2010/main" val="3268264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 example of a species</a:t>
            </a:r>
            <a:r>
              <a:rPr lang="en-GB" baseline="0"/>
              <a:t> hypothesis page in the Unite web portal, notice the DOI.</a:t>
            </a:r>
          </a:p>
          <a:p>
            <a:endParaRPr lang="en-GB" baseline="0"/>
          </a:p>
          <a:p>
            <a:r>
              <a:rPr lang="en-GB" baseline="0"/>
              <a:t>The species hypothesis consist of 5 sequences of mixed origin, one is from a specimen another from a </a:t>
            </a:r>
            <a:r>
              <a:rPr lang="en-GB" baseline="0" err="1"/>
              <a:t>Ectomycorrhiza</a:t>
            </a:r>
            <a:r>
              <a:rPr lang="en-GB" baseline="0"/>
              <a:t> sample from a root tip.</a:t>
            </a:r>
          </a:p>
          <a:p>
            <a:endParaRPr lang="en-GB" baseline="0"/>
          </a:p>
          <a:p>
            <a:r>
              <a:rPr lang="en-GB" baseline="0"/>
              <a:t>It is Important to mention that many species of Fungi cannot be formally described as botanical code requires a holotype to be deposited. But for Fungi not producing </a:t>
            </a:r>
            <a:r>
              <a:rPr lang="en-GB" baseline="0" err="1"/>
              <a:t>fuitbodies</a:t>
            </a:r>
            <a:r>
              <a:rPr lang="en-GB" baseline="0"/>
              <a:t>, this is not possible. These are the so-called dark taxa that only can be referenced by their Species Hypothesis</a:t>
            </a:r>
            <a:endParaRPr lang="en-GB"/>
          </a:p>
        </p:txBody>
      </p:sp>
    </p:spTree>
    <p:extLst>
      <p:ext uri="{BB962C8B-B14F-4D97-AF65-F5344CB8AC3E}">
        <p14:creationId xmlns:p14="http://schemas.microsoft.com/office/powerpoint/2010/main" val="2221092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To prove the concept</a:t>
            </a:r>
            <a:r>
              <a:rPr lang="en-GB" baseline="0"/>
              <a:t> we indexed </a:t>
            </a:r>
            <a:r>
              <a:rPr lang="en-GB"/>
              <a:t>a</a:t>
            </a:r>
            <a:r>
              <a:rPr lang="en-GB" baseline="0"/>
              <a:t> </a:t>
            </a:r>
            <a:r>
              <a:rPr lang="en-GB" baseline="0" err="1"/>
              <a:t>danish</a:t>
            </a:r>
            <a:r>
              <a:rPr lang="en-GB" baseline="0"/>
              <a:t> study of </a:t>
            </a:r>
            <a:r>
              <a:rPr lang="en-GB" err="1"/>
              <a:t>eDNA</a:t>
            </a:r>
            <a:r>
              <a:rPr lang="en-GB"/>
              <a:t> extracted from soil samples, using Species Hypotheses for taxonomic annotation.</a:t>
            </a:r>
          </a:p>
        </p:txBody>
      </p:sp>
    </p:spTree>
    <p:extLst>
      <p:ext uri="{BB962C8B-B14F-4D97-AF65-F5344CB8AC3E}">
        <p14:creationId xmlns:p14="http://schemas.microsoft.com/office/powerpoint/2010/main" val="726343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GBIF occurrence, but notice the taxonomic annotation</a:t>
            </a:r>
          </a:p>
        </p:txBody>
      </p:sp>
    </p:spTree>
    <p:extLst>
      <p:ext uri="{BB962C8B-B14F-4D97-AF65-F5344CB8AC3E}">
        <p14:creationId xmlns:p14="http://schemas.microsoft.com/office/powerpoint/2010/main" val="1161717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Heres</a:t>
            </a:r>
            <a:r>
              <a:rPr lang="en-GB" dirty="0"/>
              <a:t> an example of the synergy produced by mixing</a:t>
            </a:r>
            <a:r>
              <a:rPr lang="en-GB" baseline="0" dirty="0"/>
              <a:t> datasets of specimens with </a:t>
            </a:r>
            <a:r>
              <a:rPr lang="en-GB" baseline="0" dirty="0" err="1"/>
              <a:t>eDNA</a:t>
            </a:r>
            <a:r>
              <a:rPr lang="en-GB" baseline="0" dirty="0"/>
              <a:t> data.</a:t>
            </a:r>
            <a:endParaRPr lang="en-GB" dirty="0"/>
          </a:p>
          <a:p>
            <a:r>
              <a:rPr lang="en-GB" dirty="0"/>
              <a:t>A species found in 13 sampling sites within the </a:t>
            </a:r>
            <a:r>
              <a:rPr lang="en-GB" dirty="0" err="1"/>
              <a:t>Biowide</a:t>
            </a:r>
            <a:r>
              <a:rPr lang="en-GB" dirty="0"/>
              <a:t> </a:t>
            </a:r>
            <a:r>
              <a:rPr lang="en-GB" dirty="0" err="1"/>
              <a:t>eDNA</a:t>
            </a:r>
            <a:r>
              <a:rPr lang="en-GB" dirty="0"/>
              <a:t> study, but also one collected and sequenced specimen from the Danish mycological</a:t>
            </a:r>
            <a:r>
              <a:rPr lang="en-GB" baseline="0" dirty="0"/>
              <a:t> society fungal records database. </a:t>
            </a:r>
          </a:p>
          <a:p>
            <a:r>
              <a:rPr lang="en-GB" baseline="0" dirty="0"/>
              <a:t>The sequenced specimen reveals morphological traits of the taxon found in the </a:t>
            </a:r>
            <a:r>
              <a:rPr lang="en-GB" baseline="0" dirty="0" err="1"/>
              <a:t>eDNA</a:t>
            </a:r>
            <a:r>
              <a:rPr lang="en-GB" baseline="0" dirty="0"/>
              <a:t>, and the </a:t>
            </a:r>
            <a:r>
              <a:rPr lang="en-GB" baseline="0" dirty="0" err="1"/>
              <a:t>eDNA</a:t>
            </a:r>
            <a:r>
              <a:rPr lang="en-GB" baseline="0" dirty="0"/>
              <a:t> study contributes to the known distribution of the species.</a:t>
            </a:r>
            <a:endParaRPr lang="en-GB" dirty="0"/>
          </a:p>
        </p:txBody>
      </p:sp>
    </p:spTree>
    <p:extLst>
      <p:ext uri="{BB962C8B-B14F-4D97-AF65-F5344CB8AC3E}">
        <p14:creationId xmlns:p14="http://schemas.microsoft.com/office/powerpoint/2010/main" val="717823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next data</a:t>
            </a:r>
            <a:r>
              <a:rPr lang="en-US" baseline="0"/>
              <a:t> cross-linking I will cover is an extension of the </a:t>
            </a:r>
            <a:r>
              <a:rPr lang="en-US" sz="1200" b="0" i="0">
                <a:effectLst/>
                <a:latin typeface="+mj-lt"/>
                <a:ea typeface="+mj-ea"/>
                <a:cs typeface="+mj-cs"/>
                <a:sym typeface="Calibri"/>
              </a:rPr>
              <a:t>collaboration between</a:t>
            </a:r>
            <a:r>
              <a:rPr lang="en-US" sz="1200" b="0" i="0" baseline="0">
                <a:effectLst/>
                <a:latin typeface="+mj-lt"/>
                <a:ea typeface="+mj-ea"/>
                <a:cs typeface="+mj-cs"/>
                <a:sym typeface="Calibri"/>
              </a:rPr>
              <a:t> </a:t>
            </a:r>
            <a:r>
              <a:rPr lang="en-US" sz="1200" b="0" i="0">
                <a:effectLst/>
                <a:latin typeface="+mj-lt"/>
                <a:ea typeface="+mj-ea"/>
                <a:cs typeface="+mj-cs"/>
                <a:sym typeface="Calibri"/>
              </a:rPr>
              <a:t>GBIF and the </a:t>
            </a:r>
            <a:r>
              <a:rPr lang="en-US" sz="1200" b="0" i="0" u="none" strike="noStrike">
                <a:effectLst/>
                <a:latin typeface="+mj-lt"/>
                <a:ea typeface="+mj-ea"/>
                <a:cs typeface="+mj-cs"/>
                <a:sym typeface="Calibri"/>
                <a:hlinkClick r:id="rId3"/>
              </a:rPr>
              <a:t>European Bioinformatics Institute</a:t>
            </a:r>
            <a:r>
              <a:rPr lang="en-US" sz="1200" b="0" i="0">
                <a:effectLst/>
                <a:latin typeface="+mj-lt"/>
                <a:ea typeface="+mj-ea"/>
                <a:cs typeface="+mj-cs"/>
                <a:sym typeface="Calibri"/>
              </a:rPr>
              <a:t> who is sharing evidence of living creatures and communities known only from their genetic material. This collaboration around </a:t>
            </a:r>
            <a:r>
              <a:rPr lang="en-US" sz="1200" b="0" i="0" err="1">
                <a:effectLst/>
                <a:latin typeface="+mj-lt"/>
                <a:ea typeface="+mj-ea"/>
                <a:cs typeface="+mj-cs"/>
                <a:sym typeface="Calibri"/>
              </a:rPr>
              <a:t>metagenomic</a:t>
            </a:r>
            <a:r>
              <a:rPr lang="en-US" sz="1200" b="0" i="0">
                <a:effectLst/>
                <a:latin typeface="+mj-lt"/>
                <a:ea typeface="+mj-ea"/>
                <a:cs typeface="+mj-cs"/>
                <a:sym typeface="Calibri"/>
              </a:rPr>
              <a:t> data adds a significant new data stream to </a:t>
            </a:r>
            <a:r>
              <a:rPr lang="en-US" sz="1200" b="0" i="0" err="1">
                <a:effectLst/>
                <a:latin typeface="+mj-lt"/>
                <a:ea typeface="+mj-ea"/>
                <a:cs typeface="+mj-cs"/>
                <a:sym typeface="Calibri"/>
              </a:rPr>
              <a:t>GBIF.org</a:t>
            </a:r>
            <a:r>
              <a:rPr lang="en-US" sz="1200" b="0" i="0">
                <a:effectLst/>
                <a:latin typeface="+mj-lt"/>
                <a:ea typeface="+mj-ea"/>
                <a:cs typeface="+mj-cs"/>
                <a:sym typeface="Calibri"/>
              </a:rPr>
              <a:t> and marks an important step in bridging the gap between biodiversity studies based on molecular data and those that rely on morphological data.</a:t>
            </a:r>
          </a:p>
          <a:p>
            <a:r>
              <a:rPr lang="en-US" sz="1200" b="0" i="0">
                <a:effectLst/>
                <a:latin typeface="+mj-lt"/>
                <a:ea typeface="+mj-ea"/>
                <a:cs typeface="+mj-cs"/>
                <a:sym typeface="Calibri"/>
              </a:rPr>
              <a:t>Metagenomics research studies genetic material collected at a defined single time and place and uses DNA fragments as signatures to identify the organisms from molecular traces present in the sample. Since these samples are regularly and routinely collected using consistent methods, EBI can share them on </a:t>
            </a:r>
            <a:r>
              <a:rPr lang="en-US" sz="1200" b="0" i="0" err="1">
                <a:effectLst/>
                <a:latin typeface="+mj-lt"/>
                <a:ea typeface="+mj-ea"/>
                <a:cs typeface="+mj-cs"/>
                <a:sym typeface="Calibri"/>
              </a:rPr>
              <a:t>GBIF.org</a:t>
            </a:r>
            <a:r>
              <a:rPr lang="en-US" sz="1200" b="0" i="0">
                <a:effectLst/>
                <a:latin typeface="+mj-lt"/>
                <a:ea typeface="+mj-ea"/>
                <a:cs typeface="+mj-cs"/>
                <a:sym typeface="Calibri"/>
              </a:rPr>
              <a:t> as </a:t>
            </a:r>
            <a:r>
              <a:rPr lang="en-US" sz="1200" b="0" i="0" u="none" strike="noStrike">
                <a:effectLst/>
                <a:latin typeface="+mj-lt"/>
                <a:ea typeface="+mj-ea"/>
                <a:cs typeface="+mj-cs"/>
                <a:sym typeface="Calibri"/>
                <a:hlinkClick r:id="rId4"/>
              </a:rPr>
              <a:t>sampling-event datasets</a:t>
            </a:r>
            <a:r>
              <a:rPr lang="en-US" sz="1200" b="0" i="0">
                <a:effectLst/>
                <a:latin typeface="+mj-lt"/>
                <a:ea typeface="+mj-ea"/>
                <a:cs typeface="+mj-cs"/>
                <a:sym typeface="Calibri"/>
              </a:rPr>
              <a:t>.</a:t>
            </a:r>
          </a:p>
          <a:p>
            <a:endParaRPr lang="en-US"/>
          </a:p>
        </p:txBody>
      </p:sp>
    </p:spTree>
    <p:extLst>
      <p:ext uri="{BB962C8B-B14F-4D97-AF65-F5344CB8AC3E}">
        <p14:creationId xmlns:p14="http://schemas.microsoft.com/office/powerpoint/2010/main" val="3609161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former </a:t>
            </a:r>
            <a:r>
              <a:rPr lang="en-US" sz="1200" b="0" i="0">
                <a:effectLst/>
                <a:latin typeface="+mj-lt"/>
                <a:ea typeface="+mj-ea"/>
                <a:cs typeface="+mj-cs"/>
                <a:sym typeface="Calibri"/>
              </a:rPr>
              <a:t>EBI Metagenomics, now </a:t>
            </a:r>
            <a:r>
              <a:rPr lang="en-US" sz="1200" b="0" i="0" err="1">
                <a:effectLst/>
                <a:latin typeface="+mj-lt"/>
                <a:ea typeface="+mj-ea"/>
                <a:cs typeface="+mj-cs"/>
                <a:sym typeface="Calibri"/>
              </a:rPr>
              <a:t>Mgnify</a:t>
            </a:r>
            <a:endParaRPr lang="en-US" sz="1200" b="0" i="0">
              <a:effectLst/>
              <a:latin typeface="+mj-lt"/>
              <a:ea typeface="+mj-ea"/>
              <a:cs typeface="+mj-cs"/>
              <a:sym typeface="Calibri"/>
            </a:endParaRPr>
          </a:p>
          <a:p>
            <a:r>
              <a:rPr lang="en-US" sz="1200" b="0" i="0" err="1">
                <a:effectLst/>
                <a:latin typeface="+mj-lt"/>
                <a:ea typeface="+mj-ea"/>
                <a:cs typeface="+mj-cs"/>
                <a:sym typeface="Calibri"/>
              </a:rPr>
              <a:t>MGnify</a:t>
            </a:r>
            <a:r>
              <a:rPr lang="en-US" sz="1200" b="0" i="0">
                <a:effectLst/>
                <a:latin typeface="+mj-lt"/>
                <a:ea typeface="+mj-ea"/>
                <a:cs typeface="+mj-cs"/>
                <a:sym typeface="Calibri"/>
              </a:rPr>
              <a:t> is a free resource for the assembly, analysis, archiving and browsing of all types of microbiome derived sequence data, providing insights into the phylogenetic diversity and functional potential of environmental samples</a:t>
            </a:r>
          </a:p>
          <a:p>
            <a:endParaRPr lang="en-US" sz="1200" b="0" i="0">
              <a:effectLst/>
              <a:latin typeface="+mj-lt"/>
              <a:ea typeface="+mj-ea"/>
              <a:cs typeface="+mj-cs"/>
              <a:sym typeface="Calibri"/>
            </a:endParaRPr>
          </a:p>
          <a:p>
            <a:r>
              <a:rPr lang="en-US" sz="1200" b="0" i="0">
                <a:effectLst/>
                <a:latin typeface="+mj-lt"/>
                <a:ea typeface="+mj-ea"/>
                <a:cs typeface="+mj-cs"/>
                <a:sym typeface="Calibri"/>
              </a:rPr>
              <a:t>You can read more about </a:t>
            </a:r>
            <a:r>
              <a:rPr lang="en-US" sz="1200" b="0" i="0" err="1">
                <a:effectLst/>
                <a:latin typeface="+mj-lt"/>
                <a:ea typeface="+mj-ea"/>
                <a:cs typeface="+mj-cs"/>
                <a:sym typeface="Calibri"/>
              </a:rPr>
              <a:t>Mgnify</a:t>
            </a:r>
            <a:r>
              <a:rPr lang="en-US" sz="1200" b="0" i="0">
                <a:effectLst/>
                <a:latin typeface="+mj-lt"/>
                <a:ea typeface="+mj-ea"/>
                <a:cs typeface="+mj-cs"/>
                <a:sym typeface="Calibri"/>
              </a:rPr>
              <a:t> in this paper.</a:t>
            </a:r>
            <a:endParaRPr lang="en-US"/>
          </a:p>
        </p:txBody>
      </p:sp>
    </p:spTree>
    <p:extLst>
      <p:ext uri="{BB962C8B-B14F-4D97-AF65-F5344CB8AC3E}">
        <p14:creationId xmlns:p14="http://schemas.microsoft.com/office/powerpoint/2010/main" val="68488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Mgnify</a:t>
            </a:r>
            <a:r>
              <a:rPr lang="en-US"/>
              <a:t> provides a unified pipeline used on more than 3000 different studies, making it possible</a:t>
            </a:r>
            <a:r>
              <a:rPr lang="en-US" baseline="0"/>
              <a:t> to compare analyses results across studies.</a:t>
            </a:r>
          </a:p>
          <a:p>
            <a:endParaRPr lang="en-US"/>
          </a:p>
          <a:p>
            <a:r>
              <a:rPr lang="en-US"/>
              <a:t>The results of the taxonomic analyses are mapped into occurrence data and published to GBIF through a new API integration.</a:t>
            </a:r>
          </a:p>
        </p:txBody>
      </p:sp>
    </p:spTree>
    <p:extLst>
      <p:ext uri="{BB962C8B-B14F-4D97-AF65-F5344CB8AC3E}">
        <p14:creationId xmlns:p14="http://schemas.microsoft.com/office/powerpoint/2010/main" val="2308892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Currently</a:t>
            </a:r>
            <a:r>
              <a:rPr lang="en-GB" baseline="0" dirty="0"/>
              <a:t> </a:t>
            </a:r>
            <a:r>
              <a:rPr lang="en-GB" baseline="0" dirty="0" err="1"/>
              <a:t>Mgnify</a:t>
            </a:r>
            <a:r>
              <a:rPr lang="en-GB" baseline="0" dirty="0"/>
              <a:t> publishes mainly data from marine water samples, but we expect more data from soil samples later this year</a:t>
            </a:r>
            <a:endParaRPr lang="en-GB" dirty="0"/>
          </a:p>
        </p:txBody>
      </p:sp>
    </p:spTree>
    <p:extLst>
      <p:ext uri="{BB962C8B-B14F-4D97-AF65-F5344CB8AC3E}">
        <p14:creationId xmlns:p14="http://schemas.microsoft.com/office/powerpoint/2010/main" val="67323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a:t>
            </a:r>
            <a:r>
              <a:rPr lang="en-US" baseline="0" dirty="0"/>
              <a:t> analysis </a:t>
            </a:r>
            <a:r>
              <a:rPr lang="mr-IN" baseline="0" dirty="0"/>
              <a:t>–</a:t>
            </a:r>
            <a:r>
              <a:rPr lang="en-US" baseline="0" dirty="0"/>
              <a:t> two data facilities</a:t>
            </a:r>
          </a:p>
          <a:p>
            <a:endParaRPr lang="en-US" baseline="0" dirty="0"/>
          </a:p>
          <a:p>
            <a:r>
              <a:rPr lang="en-US" baseline="0" dirty="0"/>
              <a:t>The taxonomic composition looks different since </a:t>
            </a:r>
            <a:r>
              <a:rPr lang="en-US" baseline="0" dirty="0" err="1"/>
              <a:t>mgnify</a:t>
            </a:r>
            <a:r>
              <a:rPr lang="en-US" baseline="0" dirty="0"/>
              <a:t> shows </a:t>
            </a:r>
            <a:r>
              <a:rPr lang="en-US" baseline="0" dirty="0" err="1"/>
              <a:t>relatvie</a:t>
            </a:r>
            <a:r>
              <a:rPr lang="en-US" baseline="0" dirty="0"/>
              <a:t> abundance, </a:t>
            </a:r>
            <a:r>
              <a:rPr lang="en-US" baseline="0" dirty="0" err="1"/>
              <a:t>wheras</a:t>
            </a:r>
            <a:r>
              <a:rPr lang="en-US" baseline="0" dirty="0"/>
              <a:t> GBIF shows presence/absence </a:t>
            </a:r>
            <a:endParaRPr lang="en-US" dirty="0"/>
          </a:p>
        </p:txBody>
      </p:sp>
    </p:spTree>
    <p:extLst>
      <p:ext uri="{BB962C8B-B14F-4D97-AF65-F5344CB8AC3E}">
        <p14:creationId xmlns:p14="http://schemas.microsoft.com/office/powerpoint/2010/main" val="14134343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outcome of the data</a:t>
            </a:r>
            <a:r>
              <a:rPr lang="en-US" baseline="0"/>
              <a:t> integration is a many doubling of occurrence records within the kingdom archaea</a:t>
            </a:r>
            <a:endParaRPr lang="en-US"/>
          </a:p>
        </p:txBody>
      </p:sp>
    </p:spTree>
    <p:extLst>
      <p:ext uri="{BB962C8B-B14F-4D97-AF65-F5344CB8AC3E}">
        <p14:creationId xmlns:p14="http://schemas.microsoft.com/office/powerpoint/2010/main" val="2572097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GBIF</a:t>
            </a:r>
            <a:r>
              <a:rPr lang="en-US" baseline="0" dirty="0"/>
              <a:t> still has many bird observations </a:t>
            </a:r>
            <a:r>
              <a:rPr lang="mr-IN" baseline="0" dirty="0"/>
              <a:t>–</a:t>
            </a:r>
            <a:r>
              <a:rPr lang="en-US" baseline="0" dirty="0"/>
              <a:t> </a:t>
            </a:r>
            <a:r>
              <a:rPr lang="en-US" baseline="0" dirty="0" err="1"/>
              <a:t>eBird</a:t>
            </a:r>
            <a:r>
              <a:rPr lang="en-US" baseline="0" dirty="0"/>
              <a:t> has impressing 562 million records.</a:t>
            </a:r>
          </a:p>
          <a:p>
            <a:r>
              <a:rPr lang="en-US" baseline="0" dirty="0"/>
              <a:t>The top publishers ( by occurrence count) are still a mix of bird observation databases and national biodiversity facilities.</a:t>
            </a:r>
          </a:p>
          <a:p>
            <a:r>
              <a:rPr lang="en-US" baseline="0" dirty="0"/>
              <a:t>But </a:t>
            </a:r>
            <a:r>
              <a:rPr lang="en-US" baseline="0" dirty="0" err="1"/>
              <a:t>Mgnify</a:t>
            </a:r>
            <a:r>
              <a:rPr lang="en-US" baseline="0" dirty="0"/>
              <a:t> sneaks in at a 13</a:t>
            </a:r>
            <a:r>
              <a:rPr lang="en-US" baseline="30000" dirty="0"/>
              <a:t>th</a:t>
            </a:r>
            <a:r>
              <a:rPr lang="en-US" baseline="0" dirty="0"/>
              <a:t> place.</a:t>
            </a:r>
            <a:endParaRPr lang="en-US" dirty="0"/>
          </a:p>
        </p:txBody>
      </p:sp>
    </p:spTree>
    <p:extLst>
      <p:ext uri="{BB962C8B-B14F-4D97-AF65-F5344CB8AC3E}">
        <p14:creationId xmlns:p14="http://schemas.microsoft.com/office/powerpoint/2010/main" val="3749870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Thank you for your attention.</a:t>
            </a:r>
          </a:p>
          <a:p>
            <a:pPr marL="0" indent="0">
              <a:buNone/>
            </a:pPr>
            <a:r>
              <a:rPr lang="en-US" dirty="0"/>
              <a:t>Finally,</a:t>
            </a:r>
            <a:r>
              <a:rPr lang="en-US" baseline="0" dirty="0"/>
              <a:t> two announcements</a:t>
            </a:r>
            <a:r>
              <a:rPr lang="da-DK" baseline="0" dirty="0"/>
              <a:t>:</a:t>
            </a:r>
          </a:p>
          <a:p>
            <a:pPr marL="0" indent="0">
              <a:buNone/>
            </a:pPr>
            <a:endParaRPr lang="da-DK" baseline="0" dirty="0"/>
          </a:p>
          <a:p>
            <a:pPr marL="0" indent="0">
              <a:buNone/>
            </a:pPr>
            <a:r>
              <a:rPr lang="da-DK" baseline="0" dirty="0"/>
              <a:t>The deadline for the </a:t>
            </a:r>
            <a:r>
              <a:rPr lang="da-DK" baseline="0" dirty="0" err="1"/>
              <a:t>famous</a:t>
            </a:r>
            <a:r>
              <a:rPr lang="da-DK" baseline="0" dirty="0"/>
              <a:t> Ebbe Nielsen </a:t>
            </a:r>
            <a:r>
              <a:rPr lang="da-DK" baseline="0" dirty="0" err="1"/>
              <a:t>challenge</a:t>
            </a:r>
            <a:r>
              <a:rPr lang="da-DK" baseline="0" dirty="0"/>
              <a:t> is </a:t>
            </a:r>
            <a:r>
              <a:rPr lang="da-DK" baseline="0" dirty="0" err="1"/>
              <a:t>approaching</a:t>
            </a:r>
            <a:r>
              <a:rPr lang="da-DK" baseline="0" dirty="0"/>
              <a:t>, </a:t>
            </a:r>
            <a:r>
              <a:rPr lang="da-DK" baseline="0" dirty="0" err="1"/>
              <a:t>this</a:t>
            </a:r>
            <a:r>
              <a:rPr lang="da-DK" baseline="0" dirty="0"/>
              <a:t> </a:t>
            </a:r>
            <a:r>
              <a:rPr lang="da-DK" baseline="0" dirty="0" err="1"/>
              <a:t>year</a:t>
            </a:r>
            <a:r>
              <a:rPr lang="da-DK" baseline="0" dirty="0"/>
              <a:t> with a double budget for the </a:t>
            </a:r>
            <a:r>
              <a:rPr lang="da-DK" baseline="0" dirty="0" err="1"/>
              <a:t>prizes</a:t>
            </a:r>
            <a:r>
              <a:rPr lang="da-DK" baseline="0" dirty="0"/>
              <a:t>, </a:t>
            </a:r>
            <a:r>
              <a:rPr lang="da-DK" baseline="0" dirty="0" err="1"/>
              <a:t>apply</a:t>
            </a:r>
            <a:r>
              <a:rPr lang="da-DK" baseline="0" dirty="0"/>
              <a:t> by 5 September</a:t>
            </a:r>
          </a:p>
          <a:p>
            <a:pPr marL="0" indent="0">
              <a:buNone/>
            </a:pPr>
            <a:r>
              <a:rPr lang="da-DK" baseline="0" dirty="0"/>
              <a:t>GBIF </a:t>
            </a:r>
            <a:r>
              <a:rPr lang="da-DK" baseline="0" dirty="0" err="1"/>
              <a:t>invites</a:t>
            </a:r>
            <a:r>
              <a:rPr lang="da-DK" baseline="0" dirty="0"/>
              <a:t> </a:t>
            </a:r>
            <a:r>
              <a:rPr lang="da-DK" baseline="0" dirty="0" err="1"/>
              <a:t>volunteers</a:t>
            </a:r>
            <a:r>
              <a:rPr lang="da-DK" baseline="0" dirty="0"/>
              <a:t> to </a:t>
            </a:r>
            <a:r>
              <a:rPr lang="da-DK" baseline="0" dirty="0" err="1"/>
              <a:t>represent</a:t>
            </a:r>
            <a:r>
              <a:rPr lang="da-DK" baseline="0" dirty="0"/>
              <a:t> the </a:t>
            </a:r>
            <a:r>
              <a:rPr lang="da-DK" baseline="0" dirty="0" err="1"/>
              <a:t>network</a:t>
            </a:r>
            <a:r>
              <a:rPr lang="da-DK" baseline="0" dirty="0"/>
              <a:t> and to promote </a:t>
            </a:r>
            <a:r>
              <a:rPr lang="da-DK" baseline="0" dirty="0" err="1"/>
              <a:t>quality</a:t>
            </a:r>
            <a:r>
              <a:rPr lang="da-DK" baseline="0" dirty="0"/>
              <a:t> data </a:t>
            </a:r>
            <a:r>
              <a:rPr lang="da-DK" baseline="0" dirty="0" err="1"/>
              <a:t>publishing</a:t>
            </a:r>
            <a:r>
              <a:rPr lang="da-DK" baseline="0" dirty="0"/>
              <a:t> and </a:t>
            </a:r>
            <a:r>
              <a:rPr lang="da-DK" baseline="0" dirty="0" err="1"/>
              <a:t>use</a:t>
            </a:r>
            <a:r>
              <a:rPr lang="da-DK" baseline="0" dirty="0"/>
              <a:t> at </a:t>
            </a:r>
            <a:r>
              <a:rPr lang="da-DK" baseline="0" dirty="0" err="1"/>
              <a:t>conferences</a:t>
            </a:r>
            <a:r>
              <a:rPr lang="da-DK" baseline="0" dirty="0"/>
              <a:t> and </a:t>
            </a:r>
            <a:r>
              <a:rPr lang="da-DK" baseline="0" dirty="0" err="1"/>
              <a:t>other</a:t>
            </a:r>
            <a:r>
              <a:rPr lang="da-DK" baseline="0" dirty="0"/>
              <a:t> </a:t>
            </a:r>
            <a:r>
              <a:rPr lang="da-DK" baseline="0" dirty="0" err="1"/>
              <a:t>venues</a:t>
            </a:r>
            <a:r>
              <a:rPr lang="da-DK" baseline="0" dirty="0"/>
              <a:t>. </a:t>
            </a:r>
            <a:r>
              <a:rPr lang="da-DK" baseline="0" dirty="0" err="1"/>
              <a:t>We</a:t>
            </a:r>
            <a:r>
              <a:rPr lang="da-DK" baseline="0" dirty="0"/>
              <a:t> </a:t>
            </a:r>
            <a:r>
              <a:rPr lang="da-DK" baseline="0" dirty="0" err="1"/>
              <a:t>will</a:t>
            </a:r>
            <a:r>
              <a:rPr lang="da-DK" baseline="0" dirty="0"/>
              <a:t> support </a:t>
            </a:r>
            <a:r>
              <a:rPr lang="da-DK" baseline="0" dirty="0" err="1"/>
              <a:t>you</a:t>
            </a:r>
            <a:r>
              <a:rPr lang="da-DK" baseline="0" dirty="0"/>
              <a:t> with </a:t>
            </a:r>
            <a:r>
              <a:rPr lang="da-DK" baseline="0" dirty="0" err="1"/>
              <a:t>presentation</a:t>
            </a:r>
            <a:r>
              <a:rPr lang="da-DK" baseline="0" dirty="0"/>
              <a:t> </a:t>
            </a:r>
            <a:r>
              <a:rPr lang="da-DK" baseline="0" dirty="0" err="1"/>
              <a:t>materials</a:t>
            </a:r>
            <a:r>
              <a:rPr lang="da-DK" baseline="0" dirty="0"/>
              <a:t> and </a:t>
            </a:r>
            <a:r>
              <a:rPr lang="da-DK" baseline="0" dirty="0" err="1"/>
              <a:t>other</a:t>
            </a:r>
            <a:r>
              <a:rPr lang="da-DK" baseline="0" dirty="0"/>
              <a:t> </a:t>
            </a:r>
            <a:r>
              <a:rPr lang="da-DK" baseline="0" dirty="0" err="1"/>
              <a:t>resources</a:t>
            </a:r>
            <a:r>
              <a:rPr lang="da-DK" baseline="0" dirty="0"/>
              <a:t>.</a:t>
            </a:r>
            <a:endParaRPr lang="en-GB" dirty="0"/>
          </a:p>
        </p:txBody>
      </p:sp>
      <p:sp>
        <p:nvSpPr>
          <p:cNvPr id="4" name="Slide Number Placeholder 3"/>
          <p:cNvSpPr>
            <a:spLocks noGrp="1"/>
          </p:cNvSpPr>
          <p:nvPr>
            <p:ph type="sldNum" sz="quarter" idx="10"/>
          </p:nvPr>
        </p:nvSpPr>
        <p:spPr/>
        <p:txBody>
          <a:bodyPr/>
          <a:lstStyle/>
          <a:p>
            <a:fld id="{F19303DE-3E45-4DD3-9505-92EF4803EF97}" type="slidenum">
              <a:rPr lang="en-US" smtClean="0"/>
              <a:pPr/>
              <a:t>39</a:t>
            </a:fld>
            <a:endParaRPr lang="en-US"/>
          </a:p>
        </p:txBody>
      </p:sp>
    </p:spTree>
    <p:extLst>
      <p:ext uri="{BB962C8B-B14F-4D97-AF65-F5344CB8AC3E}">
        <p14:creationId xmlns:p14="http://schemas.microsoft.com/office/powerpoint/2010/main" val="12569979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440597" y="6324600"/>
            <a:ext cx="831950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441325" y="6407148"/>
            <a:ext cx="8053388" cy="323851"/>
          </a:xfrm>
        </p:spPr>
        <p:txBody>
          <a:bodyPr lIns="0">
            <a:normAutofit/>
          </a:bodyPr>
          <a:lstStyle>
            <a:lvl1pPr marL="0" indent="0" algn="r">
              <a:buNone/>
              <a:defRPr sz="900" b="0" cap="all"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Location / date / NOTES / CAPTIONS / SOURCES</a:t>
            </a:r>
          </a:p>
        </p:txBody>
      </p:sp>
      <p:sp>
        <p:nvSpPr>
          <p:cNvPr id="2" name="Title 1"/>
          <p:cNvSpPr>
            <a:spLocks noGrp="1"/>
          </p:cNvSpPr>
          <p:nvPr>
            <p:ph type="title" hasCustomPrompt="1"/>
          </p:nvPr>
        </p:nvSpPr>
        <p:spPr>
          <a:xfrm>
            <a:off x="440597" y="2551086"/>
            <a:ext cx="8054116" cy="3234267"/>
          </a:xfrm>
        </p:spPr>
        <p:txBody>
          <a:bodyPr anchor="b" anchorCtr="0">
            <a:noAutofit/>
          </a:bodyPr>
          <a:lstStyle>
            <a:lvl1pPr algn="l">
              <a:defRPr sz="3600" b="1" i="0" cap="none">
                <a:solidFill>
                  <a:srgbClr val="328127"/>
                </a:solidFill>
                <a:latin typeface="Arial"/>
                <a:cs typeface="Arial"/>
              </a:defRPr>
            </a:lvl1pPr>
          </a:lstStyle>
          <a:p>
            <a:r>
              <a:rPr lang="en-US" dirty="0"/>
              <a:t>TITLE</a:t>
            </a:r>
          </a:p>
        </p:txBody>
      </p:sp>
      <p:sp>
        <p:nvSpPr>
          <p:cNvPr id="3" name="Text Placeholder 2"/>
          <p:cNvSpPr>
            <a:spLocks noGrp="1"/>
          </p:cNvSpPr>
          <p:nvPr>
            <p:ph type="body" idx="1" hasCustomPrompt="1"/>
          </p:nvPr>
        </p:nvSpPr>
        <p:spPr>
          <a:xfrm>
            <a:off x="440597" y="5785353"/>
            <a:ext cx="8054116" cy="576118"/>
          </a:xfrm>
        </p:spPr>
        <p:txBody>
          <a:bodyPr lIns="0" rIns="0" anchor="b">
            <a:noAutofit/>
          </a:bodyPr>
          <a:lstStyle>
            <a:lvl1pPr marL="0" indent="0" algn="r">
              <a:lnSpc>
                <a:spcPct val="100000"/>
              </a:lnSpc>
              <a:spcBef>
                <a:spcPts val="0"/>
              </a:spcBef>
              <a:spcAft>
                <a:spcPts val="0"/>
              </a:spcAft>
              <a:buNone/>
              <a:defRPr sz="1800" b="0" i="1" kern="1000" cap="none" spc="-50">
                <a:solidFill>
                  <a:schemeClr val="tx1"/>
                </a:solidFill>
                <a:latin typeface="Arial Narrow"/>
                <a:cs typeface="Arial Narrow"/>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a:t>
            </a:r>
            <a:br>
              <a:rPr lang="en-US" dirty="0"/>
            </a:br>
            <a:r>
              <a:rPr lang="en-US" dirty="0"/>
              <a:t>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5636" y="80208"/>
            <a:ext cx="3793362" cy="1447800"/>
          </a:xfrm>
          <a:prstGeom prst="rect">
            <a:avLst/>
          </a:prstGeom>
        </p:spPr>
      </p:pic>
      <p:sp>
        <p:nvSpPr>
          <p:cNvPr id="10" name="Picture Placeholder 9">
            <a:extLst>
              <a:ext uri="{FF2B5EF4-FFF2-40B4-BE49-F238E27FC236}">
                <a16:creationId xmlns:a16="http://schemas.microsoft.com/office/drawing/2014/main" xmlns="" id="{42E797D2-3092-CC43-9D7E-6BB57114393F}"/>
              </a:ext>
            </a:extLst>
          </p:cNvPr>
          <p:cNvSpPr>
            <a:spLocks noGrp="1"/>
          </p:cNvSpPr>
          <p:nvPr>
            <p:ph type="pic" sz="quarter" idx="11"/>
          </p:nvPr>
        </p:nvSpPr>
        <p:spPr>
          <a:xfrm>
            <a:off x="0" y="1392238"/>
            <a:ext cx="9144000" cy="3348037"/>
          </a:xfrm>
        </p:spPr>
        <p:txBody>
          <a:bodyPr/>
          <a:lstStyle/>
          <a:p>
            <a:r>
              <a:rPr lang="en-US"/>
              <a:t>Click icon to add picture</a:t>
            </a:r>
            <a:endParaRPr lang="en-GB"/>
          </a:p>
        </p:txBody>
      </p:sp>
    </p:spTree>
    <p:extLst>
      <p:ext uri="{BB962C8B-B14F-4D97-AF65-F5344CB8AC3E}">
        <p14:creationId xmlns:p14="http://schemas.microsoft.com/office/powerpoint/2010/main" val="70431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7"/>
            <a:ext cx="8229600" cy="793915"/>
          </a:xfrm>
        </p:spPr>
        <p:txBody>
          <a:bodyPr anchor="t">
            <a:normAutofit/>
          </a:bodyPr>
          <a:lstStyle>
            <a:lvl1pPr algn="l">
              <a:defRPr sz="2800" b="1">
                <a:solidFill>
                  <a:srgbClr val="328127"/>
                </a:solidFill>
                <a:latin typeface="Arial"/>
                <a:cs typeface="Arial"/>
              </a:defRPr>
            </a:lvl1pPr>
          </a:lstStyle>
          <a:p>
            <a:r>
              <a:rPr lang="en-US" dirty="0"/>
              <a:t>CLICK TO EDIT MASTER TITLE STYLE</a:t>
            </a:r>
          </a:p>
        </p:txBody>
      </p:sp>
      <p:sp>
        <p:nvSpPr>
          <p:cNvPr id="3" name="Content Placeholder 2"/>
          <p:cNvSpPr>
            <a:spLocks noGrp="1"/>
          </p:cNvSpPr>
          <p:nvPr>
            <p:ph idx="1"/>
          </p:nvPr>
        </p:nvSpPr>
        <p:spPr>
          <a:xfrm>
            <a:off x="457200" y="1309689"/>
            <a:ext cx="8229600" cy="4816476"/>
          </a:xfrm>
        </p:spPr>
        <p:txBody>
          <a:bodyPr/>
          <a:lstStyle>
            <a:lvl1pPr>
              <a:defRPr sz="3200">
                <a:solidFill>
                  <a:schemeClr val="tx1"/>
                </a:solidFill>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440598" y="6349719"/>
            <a:ext cx="7157051" cy="0"/>
          </a:xfrm>
          <a:prstGeom prst="line">
            <a:avLst/>
          </a:prstGeom>
          <a:ln w="3175" cmpd="sng">
            <a:solidFill>
              <a:srgbClr val="509E2F"/>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NOTES / CAPTIONS / SOURCES</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2562072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893763"/>
          </a:xfrm>
        </p:spPr>
        <p:txBody>
          <a:bodyPr anchor="t" anchorCtr="0">
            <a:noAutofit/>
          </a:bodyPr>
          <a:lstStyle>
            <a:lvl1pPr algn="l">
              <a:defRPr sz="2800" b="1" cap="all">
                <a:solidFill>
                  <a:srgbClr val="328127"/>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309689"/>
            <a:ext cx="4038600" cy="48164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09689"/>
            <a:ext cx="4038600" cy="48164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p:nvPr userDrawn="1"/>
        </p:nvCxnSpPr>
        <p:spPr>
          <a:xfrm>
            <a:off x="440598" y="6349719"/>
            <a:ext cx="7157051" cy="0"/>
          </a:xfrm>
          <a:prstGeom prst="line">
            <a:avLst/>
          </a:prstGeom>
          <a:ln w="3175" cmpd="sng">
            <a:solidFill>
              <a:srgbClr val="509E2F"/>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NOTES / CAPTIONS / SOURCES</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040800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actoid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895050"/>
          </a:xfrm>
        </p:spPr>
        <p:txBody>
          <a:bodyPr/>
          <a:lstStyle>
            <a:lvl1pPr>
              <a:defRPr>
                <a:solidFill>
                  <a:srgbClr val="328127"/>
                </a:solidFill>
              </a:defRPr>
            </a:lvl1pPr>
          </a:lstStyle>
          <a:p>
            <a:r>
              <a:rPr lang="en-US"/>
              <a:t>Click to edit Master title style</a:t>
            </a:r>
            <a:endParaRPr lang="en-US" dirty="0"/>
          </a:p>
        </p:txBody>
      </p:sp>
      <p:sp>
        <p:nvSpPr>
          <p:cNvPr id="7" name="Text Placeholder 6"/>
          <p:cNvSpPr>
            <a:spLocks noGrp="1"/>
          </p:cNvSpPr>
          <p:nvPr>
            <p:ph type="body" sz="quarter" idx="13"/>
          </p:nvPr>
        </p:nvSpPr>
        <p:spPr>
          <a:xfrm>
            <a:off x="457203" y="1309688"/>
            <a:ext cx="3765248" cy="4664629"/>
          </a:xfrm>
        </p:spPr>
        <p:txBody>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p:nvPr userDrawn="1"/>
        </p:nvCxnSpPr>
        <p:spPr>
          <a:xfrm>
            <a:off x="440598" y="6349719"/>
            <a:ext cx="7157051" cy="0"/>
          </a:xfrm>
          <a:prstGeom prst="line">
            <a:avLst/>
          </a:prstGeom>
          <a:ln w="3175" cmpd="sng">
            <a:solidFill>
              <a:srgbClr val="509E2F"/>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NOTES / CAPTIONS / SOURCES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2833707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469875"/>
          </a:xfrm>
        </p:spPr>
        <p:txBody>
          <a:bodyPr anchor="t" anchorCtr="0">
            <a:noAutofit/>
          </a:bodyPr>
          <a:lstStyle>
            <a:lvl1pPr algn="l">
              <a:defRPr sz="2800" b="1" cap="all">
                <a:solidFill>
                  <a:srgbClr val="328127"/>
                </a:solidFill>
              </a:defRPr>
            </a:lvl1pPr>
          </a:lstStyle>
          <a:p>
            <a:r>
              <a:rPr lang="en-US"/>
              <a:t>Click to edit Master title style</a:t>
            </a:r>
            <a:endParaRPr lang="en-US" dirty="0"/>
          </a:p>
        </p:txBody>
      </p:sp>
      <p:sp>
        <p:nvSpPr>
          <p:cNvPr id="3" name="Content Placeholder 2"/>
          <p:cNvSpPr>
            <a:spLocks noGrp="1"/>
          </p:cNvSpPr>
          <p:nvPr>
            <p:ph sz="half" idx="1"/>
          </p:nvPr>
        </p:nvSpPr>
        <p:spPr>
          <a:xfrm>
            <a:off x="3242999"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045399"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8" name="Content Placeholder 2"/>
          <p:cNvSpPr>
            <a:spLocks noGrp="1"/>
          </p:cNvSpPr>
          <p:nvPr>
            <p:ph sz="half" idx="11"/>
          </p:nvPr>
        </p:nvSpPr>
        <p:spPr>
          <a:xfrm>
            <a:off x="440598"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10" name="Picture Placeholder 9"/>
          <p:cNvSpPr>
            <a:spLocks noGrp="1"/>
          </p:cNvSpPr>
          <p:nvPr>
            <p:ph type="pic" sz="quarter" idx="12"/>
          </p:nvPr>
        </p:nvSpPr>
        <p:spPr>
          <a:xfrm>
            <a:off x="440598" y="860425"/>
            <a:ext cx="2628040" cy="2079625"/>
          </a:xfrm>
        </p:spPr>
        <p:txBody>
          <a:bodyPr/>
          <a:lstStyle/>
          <a:p>
            <a:r>
              <a:rPr lang="en-US"/>
              <a:t>Click icon to add picture</a:t>
            </a:r>
          </a:p>
        </p:txBody>
      </p:sp>
      <p:sp>
        <p:nvSpPr>
          <p:cNvPr id="13" name="Picture Placeholder 9"/>
          <p:cNvSpPr>
            <a:spLocks noGrp="1"/>
          </p:cNvSpPr>
          <p:nvPr>
            <p:ph type="pic" sz="quarter" idx="13"/>
          </p:nvPr>
        </p:nvSpPr>
        <p:spPr>
          <a:xfrm>
            <a:off x="6045359" y="860425"/>
            <a:ext cx="2628040" cy="2079625"/>
          </a:xfrm>
        </p:spPr>
        <p:txBody>
          <a:bodyPr/>
          <a:lstStyle/>
          <a:p>
            <a:r>
              <a:rPr lang="en-US"/>
              <a:t>Click icon to add picture</a:t>
            </a:r>
          </a:p>
        </p:txBody>
      </p:sp>
      <p:sp>
        <p:nvSpPr>
          <p:cNvPr id="15" name="Picture Placeholder 9"/>
          <p:cNvSpPr>
            <a:spLocks noGrp="1"/>
          </p:cNvSpPr>
          <p:nvPr>
            <p:ph type="pic" sz="quarter" idx="14"/>
          </p:nvPr>
        </p:nvSpPr>
        <p:spPr>
          <a:xfrm>
            <a:off x="3242959" y="860425"/>
            <a:ext cx="2628040" cy="2079625"/>
          </a:xfrm>
        </p:spPr>
        <p:txBody>
          <a:bodyPr/>
          <a:lstStyle/>
          <a:p>
            <a:r>
              <a:rPr lang="en-US"/>
              <a:t>Click icon to add picture</a:t>
            </a:r>
          </a:p>
        </p:txBody>
      </p:sp>
      <p:cxnSp>
        <p:nvCxnSpPr>
          <p:cNvPr id="16" name="Straight Connector 15"/>
          <p:cNvCxnSpPr/>
          <p:nvPr userDrawn="1"/>
        </p:nvCxnSpPr>
        <p:spPr>
          <a:xfrm>
            <a:off x="440598" y="6349719"/>
            <a:ext cx="7157051" cy="0"/>
          </a:xfrm>
          <a:prstGeom prst="line">
            <a:avLst/>
          </a:prstGeom>
          <a:ln w="3175" cmpd="sng">
            <a:solidFill>
              <a:srgbClr val="509E2F"/>
            </a:solidFill>
          </a:ln>
          <a:effectLst/>
        </p:spPr>
        <p:style>
          <a:lnRef idx="2">
            <a:schemeClr val="accent1"/>
          </a:lnRef>
          <a:fillRef idx="0">
            <a:schemeClr val="accent1"/>
          </a:fillRef>
          <a:effectRef idx="1">
            <a:schemeClr val="accent1"/>
          </a:effectRef>
          <a:fontRef idx="minor">
            <a:schemeClr val="tx1"/>
          </a:fontRef>
        </p:style>
      </p:cxnSp>
      <p:sp>
        <p:nvSpPr>
          <p:cNvPr id="17"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NOTES / CAPTIONS / SOURCES</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695357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4637"/>
            <a:ext cx="8686800" cy="563563"/>
          </a:xfrm>
          <a:noFill/>
        </p:spPr>
        <p:txBody>
          <a:bodyPr lIns="457200" anchor="t">
            <a:normAutofit/>
          </a:bodyPr>
          <a:lstStyle>
            <a:lvl1pPr algn="l">
              <a:defRPr sz="2800" b="1">
                <a:solidFill>
                  <a:srgbClr val="328127"/>
                </a:solidFill>
                <a:latin typeface="Arial"/>
                <a:cs typeface="Arial"/>
              </a:defRPr>
            </a:lvl1pPr>
          </a:lstStyle>
          <a:p>
            <a:r>
              <a:rPr lang="en-US" dirty="0"/>
              <a:t>CLICK TO EDIT MASTER TITLE STYLE</a:t>
            </a:r>
          </a:p>
        </p:txBody>
      </p:sp>
      <p:cxnSp>
        <p:nvCxnSpPr>
          <p:cNvPr id="7" name="Straight Connector 6"/>
          <p:cNvCxnSpPr/>
          <p:nvPr userDrawn="1"/>
        </p:nvCxnSpPr>
        <p:spPr>
          <a:xfrm>
            <a:off x="440597" y="6324600"/>
            <a:ext cx="681289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440598" y="6349719"/>
            <a:ext cx="7157051" cy="0"/>
          </a:xfrm>
          <a:prstGeom prst="line">
            <a:avLst/>
          </a:prstGeom>
          <a:ln w="3175" cmpd="sng">
            <a:solidFill>
              <a:srgbClr val="509E2F"/>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NOTES / CAPTIONS / SOURCES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520581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p:cNvCxnSpPr/>
          <p:nvPr userDrawn="1"/>
        </p:nvCxnSpPr>
        <p:spPr>
          <a:xfrm>
            <a:off x="440598" y="6349719"/>
            <a:ext cx="7157051" cy="0"/>
          </a:xfrm>
          <a:prstGeom prst="line">
            <a:avLst/>
          </a:prstGeom>
          <a:ln w="3175" cmpd="sng">
            <a:solidFill>
              <a:srgbClr val="509E2F"/>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NOTES / CAPTIONS / SOURCES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48137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502720"/>
          </a:xfrm>
        </p:spPr>
        <p:txBody>
          <a:bodyPr anchor="t" anchorCtr="0">
            <a:normAutofit/>
          </a:bodyPr>
          <a:lstStyle>
            <a:lvl1pPr algn="l">
              <a:defRPr sz="2800" b="1" cap="all">
                <a:solidFill>
                  <a:srgbClr val="328127"/>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874735"/>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1620410"/>
            <a:ext cx="4040188" cy="45065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4645027" y="874735"/>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7" y="1620410"/>
            <a:ext cx="4041775" cy="45065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p:txBody>
      </p:sp>
      <p:cxnSp>
        <p:nvCxnSpPr>
          <p:cNvPr id="13" name="Straight Connector 12"/>
          <p:cNvCxnSpPr/>
          <p:nvPr userDrawn="1"/>
        </p:nvCxnSpPr>
        <p:spPr>
          <a:xfrm>
            <a:off x="440598" y="6349719"/>
            <a:ext cx="7157051" cy="0"/>
          </a:xfrm>
          <a:prstGeom prst="line">
            <a:avLst/>
          </a:prstGeom>
          <a:ln w="3175" cmpd="sng">
            <a:solidFill>
              <a:srgbClr val="509E2F"/>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NOTES / CAPTIONS / SOURCES</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757837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in-Sidebar">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469875"/>
          </a:xfrm>
        </p:spPr>
        <p:txBody>
          <a:bodyPr anchor="t" anchorCtr="0">
            <a:noAutofit/>
          </a:bodyPr>
          <a:lstStyle>
            <a:lvl1pPr algn="l">
              <a:defRPr sz="2800" b="1" cap="all">
                <a:solidFill>
                  <a:srgbClr val="328127"/>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045399" y="860425"/>
            <a:ext cx="2628000" cy="52657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8" name="Content Placeholder 2"/>
          <p:cNvSpPr>
            <a:spLocks noGrp="1"/>
          </p:cNvSpPr>
          <p:nvPr>
            <p:ph sz="half" idx="11"/>
          </p:nvPr>
        </p:nvSpPr>
        <p:spPr>
          <a:xfrm>
            <a:off x="440597" y="860425"/>
            <a:ext cx="5430401" cy="52657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cxnSp>
        <p:nvCxnSpPr>
          <p:cNvPr id="10" name="Straight Connector 9"/>
          <p:cNvCxnSpPr/>
          <p:nvPr userDrawn="1"/>
        </p:nvCxnSpPr>
        <p:spPr>
          <a:xfrm>
            <a:off x="440598" y="6349719"/>
            <a:ext cx="7157051" cy="0"/>
          </a:xfrm>
          <a:prstGeom prst="line">
            <a:avLst/>
          </a:prstGeom>
          <a:ln w="3175" cmpd="sng">
            <a:solidFill>
              <a:srgbClr val="509E2F"/>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NOTES / CAPTIONS / SOURCES</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464821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ta-in-Use-Case-Study">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
        <p:nvSpPr>
          <p:cNvPr id="15"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DOI or URL</a:t>
            </a:r>
          </a:p>
        </p:txBody>
      </p:sp>
      <p:cxnSp>
        <p:nvCxnSpPr>
          <p:cNvPr id="13" name="Straight Connector 12"/>
          <p:cNvCxnSpPr/>
          <p:nvPr userDrawn="1"/>
        </p:nvCxnSpPr>
        <p:spPr>
          <a:xfrm>
            <a:off x="440598" y="6349719"/>
            <a:ext cx="7157051" cy="0"/>
          </a:xfrm>
          <a:prstGeom prst="line">
            <a:avLst/>
          </a:prstGeom>
          <a:ln w="3175" cmpd="sng">
            <a:solidFill>
              <a:srgbClr val="509E2F"/>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3"/>
          <p:cNvSpPr>
            <a:spLocks noGrp="1"/>
          </p:cNvSpPr>
          <p:nvPr>
            <p:ph sz="half" idx="11" hasCustomPrompt="1"/>
          </p:nvPr>
        </p:nvSpPr>
        <p:spPr>
          <a:xfrm>
            <a:off x="536432" y="3875845"/>
            <a:ext cx="3960955" cy="2255434"/>
          </a:xfrm>
        </p:spPr>
        <p:txBody>
          <a:bodyPr/>
          <a:lstStyle>
            <a:lvl1pPr marL="180000" indent="-180000">
              <a:lnSpc>
                <a:spcPct val="120000"/>
              </a:lnSpc>
              <a:spcBef>
                <a:spcPts val="0"/>
              </a:spcBef>
              <a:spcAft>
                <a:spcPts val="300"/>
              </a:spcAft>
              <a:buFont typeface="Arial"/>
              <a:buChar char="•"/>
              <a:defRPr sz="24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Key points</a:t>
            </a:r>
          </a:p>
          <a:p>
            <a:pPr lvl="0"/>
            <a:r>
              <a:rPr lang="en-US" dirty="0"/>
              <a:t>Highlighting</a:t>
            </a:r>
          </a:p>
          <a:p>
            <a:pPr lvl="0"/>
            <a:r>
              <a:rPr lang="en-US" dirty="0"/>
              <a:t>Use case</a:t>
            </a:r>
          </a:p>
          <a:p>
            <a:pPr lvl="0"/>
            <a:endParaRPr lang="en-US" dirty="0"/>
          </a:p>
        </p:txBody>
      </p:sp>
      <p:sp>
        <p:nvSpPr>
          <p:cNvPr id="8" name="Picture Placeholder 7"/>
          <p:cNvSpPr>
            <a:spLocks noGrp="1"/>
          </p:cNvSpPr>
          <p:nvPr>
            <p:ph type="pic" sz="quarter" idx="12" hasCustomPrompt="1"/>
          </p:nvPr>
        </p:nvSpPr>
        <p:spPr>
          <a:xfrm>
            <a:off x="7017425" y="274641"/>
            <a:ext cx="1669375" cy="1630359"/>
          </a:xfrm>
        </p:spPr>
        <p:txBody>
          <a:bodyPr/>
          <a:lstStyle>
            <a:lvl1pPr>
              <a:defRPr baseline="0"/>
            </a:lvl1pPr>
          </a:lstStyle>
          <a:p>
            <a:r>
              <a:rPr lang="en-US" dirty="0"/>
              <a:t>Logo / journal cover</a:t>
            </a:r>
          </a:p>
        </p:txBody>
      </p:sp>
      <p:sp>
        <p:nvSpPr>
          <p:cNvPr id="16" name="Picture Placeholder 15"/>
          <p:cNvSpPr>
            <a:spLocks noGrp="1"/>
          </p:cNvSpPr>
          <p:nvPr>
            <p:ph type="pic" sz="quarter" idx="14" hasCustomPrompt="1"/>
          </p:nvPr>
        </p:nvSpPr>
        <p:spPr>
          <a:xfrm>
            <a:off x="4686300" y="1981200"/>
            <a:ext cx="4000500" cy="4149725"/>
          </a:xfrm>
        </p:spPr>
        <p:txBody>
          <a:bodyPr/>
          <a:lstStyle>
            <a:lvl1pPr>
              <a:defRPr baseline="0"/>
            </a:lvl1pPr>
          </a:lstStyle>
          <a:p>
            <a:r>
              <a:rPr lang="en-US" dirty="0"/>
              <a:t>Representative graphic / map / visual from article</a:t>
            </a:r>
          </a:p>
        </p:txBody>
      </p:sp>
      <p:sp>
        <p:nvSpPr>
          <p:cNvPr id="18" name="Picture Placeholder 17"/>
          <p:cNvSpPr>
            <a:spLocks noGrp="1"/>
          </p:cNvSpPr>
          <p:nvPr>
            <p:ph type="pic" sz="quarter" idx="15" hasCustomPrompt="1"/>
          </p:nvPr>
        </p:nvSpPr>
        <p:spPr>
          <a:xfrm>
            <a:off x="536433" y="1981200"/>
            <a:ext cx="3960955" cy="1893888"/>
          </a:xfrm>
        </p:spPr>
        <p:txBody>
          <a:bodyPr/>
          <a:lstStyle/>
          <a:p>
            <a:r>
              <a:rPr lang="en-US" dirty="0"/>
              <a:t>Species photo</a:t>
            </a:r>
          </a:p>
        </p:txBody>
      </p:sp>
      <p:sp>
        <p:nvSpPr>
          <p:cNvPr id="23" name="Text Placeholder 22"/>
          <p:cNvSpPr>
            <a:spLocks noGrp="1"/>
          </p:cNvSpPr>
          <p:nvPr>
            <p:ph type="body" sz="quarter" idx="16" hasCustomPrompt="1"/>
          </p:nvPr>
        </p:nvSpPr>
        <p:spPr>
          <a:xfrm>
            <a:off x="-104635" y="-10949"/>
            <a:ext cx="550800" cy="7007225"/>
          </a:xfrm>
        </p:spPr>
        <p:txBody>
          <a:bodyPr vert="vert270" lIns="0" tIns="36000" rIns="0" bIns="36000">
            <a:noAutofit/>
          </a:bodyPr>
          <a:lstStyle>
            <a:lvl1pPr marL="0" algn="r" defTabSz="457200" rtl="0" eaLnBrk="1" latinLnBrk="0" hangingPunct="1">
              <a:defRPr lang="en-US" sz="4000" kern="1200" dirty="0" smtClean="0">
                <a:solidFill>
                  <a:srgbClr val="FDB002">
                    <a:alpha val="32000"/>
                  </a:srgbClr>
                </a:solidFill>
                <a:latin typeface="Arial"/>
                <a:ea typeface="+mn-ea"/>
                <a:cs typeface="Arial"/>
              </a:defRPr>
            </a:lvl1pPr>
          </a:lstStyle>
          <a:p>
            <a:pPr lvl="0"/>
            <a:r>
              <a:rPr lang="en-US" dirty="0"/>
              <a:t>topic</a:t>
            </a:r>
          </a:p>
        </p:txBody>
      </p:sp>
      <p:sp>
        <p:nvSpPr>
          <p:cNvPr id="14" name="Content Placeholder 3"/>
          <p:cNvSpPr>
            <a:spLocks noGrp="1"/>
          </p:cNvSpPr>
          <p:nvPr>
            <p:ph sz="half" idx="17" hasCustomPrompt="1"/>
          </p:nvPr>
        </p:nvSpPr>
        <p:spPr>
          <a:xfrm>
            <a:off x="536433" y="274641"/>
            <a:ext cx="6480992" cy="1630359"/>
          </a:xfrm>
        </p:spPr>
        <p:txBody>
          <a:bodyPr>
            <a:normAutofit/>
          </a:bodyPr>
          <a:lstStyle>
            <a:lvl1pPr marL="0" indent="0">
              <a:lnSpc>
                <a:spcPct val="120000"/>
              </a:lnSpc>
              <a:spcBef>
                <a:spcPts val="0"/>
              </a:spcBef>
              <a:spcAft>
                <a:spcPts val="300"/>
              </a:spcAft>
              <a:buFont typeface="Arial"/>
              <a:buNone/>
              <a:defRPr sz="32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Title/Author clipping or citation</a:t>
            </a:r>
          </a:p>
        </p:txBody>
      </p:sp>
    </p:spTree>
    <p:extLst>
      <p:ext uri="{BB962C8B-B14F-4D97-AF65-F5344CB8AC3E}">
        <p14:creationId xmlns:p14="http://schemas.microsoft.com/office/powerpoint/2010/main" val="591968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ork programme updat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893763"/>
          </a:xfrm>
        </p:spPr>
        <p:txBody>
          <a:bodyPr anchor="t" anchorCtr="0">
            <a:noAutofit/>
          </a:bodyPr>
          <a:lstStyle>
            <a:lvl1pPr algn="l">
              <a:defRPr sz="2800" b="1" cap="all">
                <a:solidFill>
                  <a:srgbClr val="328127"/>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676401"/>
            <a:ext cx="4038600" cy="44497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6401"/>
            <a:ext cx="4038600" cy="44497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p:nvPr userDrawn="1"/>
        </p:nvCxnSpPr>
        <p:spPr>
          <a:xfrm>
            <a:off x="440598" y="6349719"/>
            <a:ext cx="7157051" cy="0"/>
          </a:xfrm>
          <a:prstGeom prst="line">
            <a:avLst/>
          </a:prstGeom>
          <a:ln w="3175" cmpd="sng">
            <a:solidFill>
              <a:srgbClr val="509E2F"/>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NOTES / CAPTIONS / SOURCES</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
        <p:nvSpPr>
          <p:cNvPr id="9" name="Content Placeholder 20"/>
          <p:cNvSpPr>
            <a:spLocks noGrp="1"/>
          </p:cNvSpPr>
          <p:nvPr>
            <p:ph sz="quarter" idx="18" hasCustomPrompt="1"/>
          </p:nvPr>
        </p:nvSpPr>
        <p:spPr>
          <a:xfrm>
            <a:off x="1130300" y="927100"/>
            <a:ext cx="7556500" cy="749300"/>
          </a:xfrm>
          <a:solidFill>
            <a:srgbClr val="E0FFFF"/>
          </a:solidFill>
        </p:spPr>
        <p:txBody>
          <a:bodyPr/>
          <a:lstStyle>
            <a:lvl1pPr>
              <a:defRPr sz="1800" b="0" i="1">
                <a:solidFill>
                  <a:srgbClr val="1086C1"/>
                </a:solidFill>
                <a:latin typeface="Arial"/>
                <a:cs typeface="Arial"/>
              </a:defRPr>
            </a:lvl1pPr>
          </a:lstStyle>
          <a:p>
            <a:pPr lvl="0"/>
            <a:r>
              <a:rPr lang="en-US"/>
              <a:t>Subhed</a:t>
            </a:r>
          </a:p>
        </p:txBody>
      </p:sp>
      <p:sp>
        <p:nvSpPr>
          <p:cNvPr id="12" name="Text Placeholder 22"/>
          <p:cNvSpPr>
            <a:spLocks noGrp="1"/>
          </p:cNvSpPr>
          <p:nvPr>
            <p:ph type="body" sz="quarter" idx="16" hasCustomPrompt="1"/>
          </p:nvPr>
        </p:nvSpPr>
        <p:spPr>
          <a:xfrm>
            <a:off x="-104635" y="-10949"/>
            <a:ext cx="550800" cy="7007225"/>
          </a:xfrm>
        </p:spPr>
        <p:txBody>
          <a:bodyPr vert="vert270" lIns="0" tIns="36000" rIns="0" bIns="36000">
            <a:noAutofit/>
          </a:bodyPr>
          <a:lstStyle>
            <a:lvl1pPr marL="0" algn="r" defTabSz="457200" rtl="0" eaLnBrk="1" latinLnBrk="0" hangingPunct="1">
              <a:defRPr lang="en-US" sz="4000" kern="1200" dirty="0" smtClean="0">
                <a:solidFill>
                  <a:srgbClr val="FDB002">
                    <a:alpha val="32000"/>
                  </a:srgbClr>
                </a:solidFill>
                <a:latin typeface="Arial"/>
                <a:ea typeface="+mn-ea"/>
                <a:cs typeface="Arial"/>
              </a:defRPr>
            </a:lvl1pPr>
          </a:lstStyle>
          <a:p>
            <a:pPr lvl="0"/>
            <a:r>
              <a:rPr lang="en-US" dirty="0"/>
              <a:t>topic</a:t>
            </a:r>
          </a:p>
        </p:txBody>
      </p:sp>
    </p:spTree>
    <p:extLst>
      <p:ext uri="{BB962C8B-B14F-4D97-AF65-F5344CB8AC3E}">
        <p14:creationId xmlns:p14="http://schemas.microsoft.com/office/powerpoint/2010/main" val="1189526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26" name="Title Text"/>
          <p:cNvSpPr txBox="1">
            <a:spLocks noGrp="1"/>
          </p:cNvSpPr>
          <p:nvPr>
            <p:ph type="title"/>
          </p:nvPr>
        </p:nvSpPr>
        <p:spPr>
          <a:prstGeom prst="rect">
            <a:avLst/>
          </a:prstGeom>
        </p:spPr>
        <p:txBody>
          <a:bodyPr/>
          <a:lstStyle/>
          <a:p>
            <a:r>
              <a:t>Title Text</a:t>
            </a:r>
          </a:p>
        </p:txBody>
      </p:sp>
      <p:sp>
        <p:nvSpPr>
          <p:cNvPr id="2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8" name="Text Placeholder 4"/>
          <p:cNvSpPr>
            <a:spLocks noGrp="1"/>
          </p:cNvSpPr>
          <p:nvPr>
            <p:ph type="body" sz="quarter" idx="13"/>
          </p:nvPr>
        </p:nvSpPr>
        <p:spPr>
          <a:xfrm>
            <a:off x="441325" y="6407148"/>
            <a:ext cx="7156323" cy="383120"/>
          </a:xfrm>
          <a:prstGeom prst="rect">
            <a:avLst/>
          </a:prstGeom>
        </p:spPr>
        <p:txBody>
          <a:bodyPr lIns="0" tIns="0" rIns="0" bIns="0" anchor="ctr"/>
          <a:lstStyle/>
          <a:p>
            <a:pPr algn="r">
              <a:spcBef>
                <a:spcPts val="200"/>
              </a:spcBef>
              <a:defRPr sz="900"/>
            </a:pPr>
            <a:endParaRPr/>
          </a:p>
        </p:txBody>
      </p:sp>
      <p:sp>
        <p:nvSpPr>
          <p:cNvPr id="2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281713916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285" name="Body Level One…"/>
          <p:cNvSpPr txBox="1">
            <a:spLocks noGrp="1"/>
          </p:cNvSpPr>
          <p:nvPr>
            <p:ph type="body" sz="quarter" idx="1"/>
          </p:nvPr>
        </p:nvSpPr>
        <p:spPr>
          <a:xfrm>
            <a:off x="441325" y="6407148"/>
            <a:ext cx="7156324" cy="383120"/>
          </a:xfrm>
          <a:prstGeom prst="rect">
            <a:avLst/>
          </a:prstGeom>
        </p:spPr>
        <p:txBody>
          <a:bodyPr lIns="0" tIns="0" rIns="0" bIns="0" anchor="ctr"/>
          <a:lstStyle>
            <a:lvl1pPr algn="r">
              <a:spcBef>
                <a:spcPts val="200"/>
              </a:spcBef>
              <a:defRPr sz="900"/>
            </a:lvl1pPr>
            <a:lvl2pPr marL="0" indent="457200" algn="r">
              <a:spcBef>
                <a:spcPts val="200"/>
              </a:spcBef>
              <a:buSzTx/>
              <a:buNone/>
              <a:defRPr sz="900"/>
            </a:lvl2pPr>
            <a:lvl3pPr marL="0" indent="914400" algn="r">
              <a:spcBef>
                <a:spcPts val="200"/>
              </a:spcBef>
              <a:buSzTx/>
              <a:buNone/>
              <a:defRPr sz="900"/>
            </a:lvl3pPr>
            <a:lvl4pPr marL="0" indent="1371600" algn="r">
              <a:spcBef>
                <a:spcPts val="200"/>
              </a:spcBef>
              <a:buSzTx/>
              <a:buNone/>
              <a:defRPr sz="900"/>
            </a:lvl4pPr>
            <a:lvl5pPr marL="0" indent="1828800" algn="r">
              <a:spcBef>
                <a:spcPts val="200"/>
              </a:spcBef>
              <a:buSzTx/>
              <a:buNone/>
              <a:defRPr sz="900"/>
            </a:lvl5pPr>
          </a:lstStyle>
          <a:p>
            <a:r>
              <a:t>Body Level One</a:t>
            </a:r>
          </a:p>
          <a:p>
            <a:pPr lvl="1"/>
            <a:r>
              <a:t>Body Level Two</a:t>
            </a:r>
          </a:p>
          <a:p>
            <a:pPr lvl="2"/>
            <a:r>
              <a:t>Body Level Three</a:t>
            </a:r>
          </a:p>
          <a:p>
            <a:pPr lvl="3"/>
            <a:r>
              <a:t>Body Level Four</a:t>
            </a:r>
          </a:p>
          <a:p>
            <a:pPr lvl="4"/>
            <a:r>
              <a:t>Body Level Five</a:t>
            </a:r>
          </a:p>
        </p:txBody>
      </p:sp>
      <p:sp>
        <p:nvSpPr>
          <p:cNvPr id="286"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347760512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233048C1-0731-4851-A0E2-A0B17A9A5936}" type="datetimeFigureOut">
              <a:rPr lang="en-GB" smtClean="0"/>
              <a:t>22/05/2019</a:t>
            </a:fld>
            <a:endParaRPr lang="en-GB"/>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6231318" y="6002407"/>
            <a:ext cx="643764" cy="707886"/>
          </a:xfrm>
        </p:spPr>
        <p:txBody>
          <a:bodyPr/>
          <a:lstStyle/>
          <a:p>
            <a:fld id="{17D633C5-2996-4E39-8608-70E7BD691438}" type="slidenum">
              <a:rPr lang="en-GB" smtClean="0"/>
              <a:t>‹#›</a:t>
            </a:fld>
            <a:endParaRPr lang="en-GB"/>
          </a:p>
        </p:txBody>
      </p:sp>
    </p:spTree>
    <p:extLst>
      <p:ext uri="{BB962C8B-B14F-4D97-AF65-F5344CB8AC3E}">
        <p14:creationId xmlns:p14="http://schemas.microsoft.com/office/powerpoint/2010/main" val="637358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able of Contents">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lvl1pPr>
              <a:defRPr>
                <a:solidFill>
                  <a:schemeClr val="bg1"/>
                </a:solidFill>
              </a:defRPr>
            </a:lvl1p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lvl1pPr>
              <a:defRPr i="0">
                <a:solidFill>
                  <a:schemeClr val="accent6"/>
                </a:solidFill>
              </a:defRPr>
            </a:lvl1pPr>
            <a:lvl2pPr>
              <a:defRPr sz="1600" b="0" i="0">
                <a:solidFill>
                  <a:srgbClr val="40BFFF"/>
                </a:solidFill>
                <a:latin typeface="Arial"/>
                <a:cs typeface="Arial"/>
              </a:defRPr>
            </a:lvl2pPr>
            <a:lvl3pPr marL="185738" indent="-185738">
              <a:buFont typeface="Arial"/>
              <a:buChar char="•"/>
              <a:defRPr>
                <a:solidFill>
                  <a:schemeClr val="bg1"/>
                </a:solidFill>
              </a:defRPr>
            </a:lvl3pPr>
            <a:lvl4pPr marL="171450" indent="-171450">
              <a:buFont typeface="Arial"/>
              <a:buChar char="​"/>
              <a:defRPr>
                <a:solidFill>
                  <a:schemeClr val="bg2"/>
                </a:solidFill>
              </a:defRPr>
            </a:lvl4pPr>
            <a:lvl5pPr marL="449263" indent="-171450">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Arial Narrow"/>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Arial Narrow"/>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Arial Narrow"/>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Arial Narrow"/>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Arial Narrow"/>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Arial Narrow"/>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Arial Narrow"/>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Arial Narrow"/>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Arial Narrow"/>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Arial Narrow"/>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2357390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800"/>
            </a:lvl1p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3"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sz="quarter" idx="10" hasCustomPrompt="1"/>
          </p:nvPr>
        </p:nvSpPr>
        <p:spPr>
          <a:xfrm>
            <a:off x="1301263" y="6407150"/>
            <a:ext cx="6738787" cy="450850"/>
          </a:xfrm>
        </p:spPr>
        <p:txBody>
          <a:bodyPr/>
          <a:lstStyle>
            <a:lvl1pPr>
              <a:lnSpc>
                <a:spcPct val="85000"/>
              </a:lnSpc>
              <a:buFontTx/>
              <a:buNone/>
              <a:defRPr lang="en-US" sz="675" b="0" i="0" kern="1200" dirty="0">
                <a:solidFill>
                  <a:schemeClr val="bg2"/>
                </a:solidFill>
                <a:latin typeface="Arial Narrow"/>
                <a:ea typeface="+mn-ea"/>
                <a:cs typeface="Arial Narrow"/>
              </a:defRPr>
            </a:lvl1pPr>
            <a:lvl2pPr>
              <a:lnSpc>
                <a:spcPct val="85000"/>
              </a:lnSpc>
              <a:buFontTx/>
              <a:buNone/>
              <a:defRPr sz="600">
                <a:solidFill>
                  <a:schemeClr val="bg2"/>
                </a:solidFill>
                <a:latin typeface="+mn-lt"/>
              </a:defRPr>
            </a:lvl2pPr>
            <a:lvl3pPr>
              <a:lnSpc>
                <a:spcPct val="85000"/>
              </a:lnSpc>
              <a:buFontTx/>
              <a:buNone/>
              <a:defRPr sz="600">
                <a:solidFill>
                  <a:schemeClr val="bg2"/>
                </a:solidFill>
                <a:latin typeface="+mn-lt"/>
              </a:defRPr>
            </a:lvl3pPr>
            <a:lvl4pPr>
              <a:lnSpc>
                <a:spcPct val="85000"/>
              </a:lnSpc>
              <a:buFontTx/>
              <a:buNone/>
              <a:defRPr sz="600">
                <a:solidFill>
                  <a:schemeClr val="bg2"/>
                </a:solidFill>
                <a:latin typeface="+mn-lt"/>
              </a:defRPr>
            </a:lvl4pPr>
            <a:lvl5pPr marL="0" indent="0">
              <a:lnSpc>
                <a:spcPct val="85000"/>
              </a:lnSpc>
              <a:buFontTx/>
              <a:buNone/>
              <a:defRPr sz="600">
                <a:solidFill>
                  <a:schemeClr val="bg2"/>
                </a:solidFill>
                <a:latin typeface="+mn-lt"/>
              </a:defRPr>
            </a:lvl5pPr>
          </a:lstStyle>
          <a:p>
            <a:pPr marL="0" lvl="0" indent="0" algn="l" defTabSz="685800" rtl="0" eaLnBrk="1" latinLnBrk="0" hangingPunct="1">
              <a:lnSpc>
                <a:spcPct val="85000"/>
              </a:lnSpc>
              <a:spcBef>
                <a:spcPts val="450"/>
              </a:spcBef>
              <a:spcAft>
                <a:spcPts val="900"/>
              </a:spcAft>
              <a:buFontTx/>
              <a:buNone/>
            </a:pPr>
            <a:r>
              <a:rPr lang="en-US" dirty="0"/>
              <a:t>Click to insert attribution</a:t>
            </a:r>
          </a:p>
        </p:txBody>
      </p:sp>
    </p:spTree>
    <p:extLst>
      <p:ext uri="{BB962C8B-B14F-4D97-AF65-F5344CB8AC3E}">
        <p14:creationId xmlns:p14="http://schemas.microsoft.com/office/powerpoint/2010/main" val="3851712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0" tIns="45720" rIns="0" bIns="4572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55988116"/>
      </p:ext>
    </p:extLst>
  </p:cSld>
  <p:clrMap bg1="lt1" tx1="dk1" bg2="lt2" tx2="dk2" accent1="accent1" accent2="accent2" accent3="accent3" accent4="accent4" accent5="accent5" accent6="accent6" hlink="hlink" folHlink="folHlink"/>
  <p:sldLayoutIdLst>
    <p:sldLayoutId id="2147483672" r:id="rId1"/>
    <p:sldLayoutId id="2147483666" r:id="rId2"/>
    <p:sldLayoutId id="2147483652" r:id="rId3"/>
    <p:sldLayoutId id="2147483668" r:id="rId4"/>
    <p:sldLayoutId id="2147483677" r:id="rId5"/>
    <p:sldLayoutId id="2147483667" r:id="rId6"/>
    <p:sldLayoutId id="2147483655" r:id="rId7"/>
    <p:sldLayoutId id="2147483653" r:id="rId8"/>
    <p:sldLayoutId id="2147483678" r:id="rId9"/>
    <p:sldLayoutId id="2147483679" r:id="rId10"/>
    <p:sldLayoutId id="2147483680" r:id="rId11"/>
    <p:sldLayoutId id="2147483685" r:id="rId12"/>
    <p:sldLayoutId id="2147483686" r:id="rId13"/>
    <p:sldLayoutId id="2147483687" r:id="rId14"/>
    <p:sldLayoutId id="2147483688" r:id="rId15"/>
    <p:sldLayoutId id="2147483689" r:id="rId16"/>
  </p:sldLayoutIdLst>
  <p:txStyles>
    <p:titleStyle>
      <a:lvl1pPr algn="l" defTabSz="457200" rtl="0" eaLnBrk="1" latinLnBrk="0" hangingPunct="1">
        <a:spcBef>
          <a:spcPct val="0"/>
        </a:spcBef>
        <a:buNone/>
        <a:defRPr sz="2800" b="1" kern="1200" cap="all">
          <a:solidFill>
            <a:srgbClr val="328127"/>
          </a:solidFill>
          <a:latin typeface="Arial"/>
          <a:ea typeface="+mj-ea"/>
          <a:cs typeface="Arial"/>
        </a:defRPr>
      </a:lvl1pPr>
    </p:titleStyle>
    <p:bodyStyle>
      <a:lvl1pPr marL="0" indent="0" algn="l" defTabSz="457200" rtl="0" eaLnBrk="1" latinLnBrk="0" hangingPunct="1">
        <a:spcBef>
          <a:spcPct val="20000"/>
        </a:spcBef>
        <a:buFont typeface="Arial"/>
        <a:buNone/>
        <a:defRPr sz="3200" kern="1200">
          <a:solidFill>
            <a:schemeClr val="tx1"/>
          </a:solidFill>
          <a:latin typeface="Arial Narrow"/>
          <a:ea typeface="+mn-ea"/>
          <a:cs typeface="Arial Narrow"/>
        </a:defRPr>
      </a:lvl1pPr>
      <a:lvl2pPr marL="742950" indent="-285750" algn="l" defTabSz="457200" rtl="0" eaLnBrk="1" latinLnBrk="0" hangingPunct="1">
        <a:spcBef>
          <a:spcPct val="20000"/>
        </a:spcBef>
        <a:buFont typeface="Arial"/>
        <a:buChar char="•"/>
        <a:defRPr sz="2800" kern="1200">
          <a:solidFill>
            <a:schemeClr val="tx1"/>
          </a:solidFill>
          <a:latin typeface="Arial Narrow"/>
          <a:ea typeface="+mn-ea"/>
          <a:cs typeface="Arial Narrow"/>
        </a:defRPr>
      </a:lvl2pPr>
      <a:lvl3pPr marL="1143000" indent="-228600" algn="l" defTabSz="457200" rtl="0" eaLnBrk="1" latinLnBrk="0" hangingPunct="1">
        <a:spcBef>
          <a:spcPct val="20000"/>
        </a:spcBef>
        <a:buFont typeface="Wingdings" charset="2"/>
        <a:buChar char="§"/>
        <a:defRPr sz="2400" kern="1200">
          <a:solidFill>
            <a:schemeClr val="tx1"/>
          </a:solidFill>
          <a:latin typeface="Arial Narrow"/>
          <a:ea typeface="+mn-ea"/>
          <a:cs typeface="Arial Narrow"/>
        </a:defRPr>
      </a:lvl3pPr>
      <a:lvl4pPr marL="16002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4pPr>
      <a:lvl5pPr marL="20574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bif.org/occurrence/2242941528" TargetMode="Externa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hyperlink" Target="http://creativecommons.org/licenses/by-nc/4.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hyperlink" Target="https://www.gbif.org/news/65lsvpPbsAGGawC4gEGOoq"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crowdin.com/project/gbif-portal"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www.gbif-dev.org/" TargetMode="External"/><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docs.gbif-uat.org/effective-nodes-guidance/1.0/en/establishing-an-effective-gbif-participant-node.en.pdf"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s://docs.gbif-uat.org/effective-nodes-guidance/1.0/e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docs.gbif-uat.org/effective-nodes-guidance/1.0/en/establishing-an-effective-gbif-participant-node.en.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github.com/gbif/doc-effective-nodes-guidance" TargetMode="External"/><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docs.gbif-uat.org/openrefine-guide/1.0/es" TargetMode="External"/><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crowdin.com/project/gbif-nodes-guidance"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equator-principles.com/" TargetMode="External"/><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hyperlink" Target="https://unite.ut.ee/"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29.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hyperlink" Target="https://www.gbif.org/occurrence/1949680848"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9.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8.jp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38.jp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38.jp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38.jpg"/><Relationship Id="rId5" Type="http://schemas.openxmlformats.org/officeDocument/2006/relationships/image" Target="../media/image47.pn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image" Target="../media/image38.jpg"/><Relationship Id="rId4" Type="http://schemas.openxmlformats.org/officeDocument/2006/relationships/image" Target="../media/image49.jpg"/></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38.jpg"/></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8D07415-4D67-DD46-B3D3-0D76D92BD89C}"/>
              </a:ext>
            </a:extLst>
          </p:cNvPr>
          <p:cNvSpPr>
            <a:spLocks noGrp="1"/>
          </p:cNvSpPr>
          <p:nvPr>
            <p:ph type="body" sz="quarter" idx="10"/>
          </p:nvPr>
        </p:nvSpPr>
        <p:spPr/>
        <p:txBody>
          <a:bodyPr rIns="0"/>
          <a:lstStyle/>
          <a:p>
            <a:r>
              <a:rPr lang="en-GB" dirty="0"/>
              <a:t>Oslo, 22 May 2019</a:t>
            </a:r>
          </a:p>
        </p:txBody>
      </p:sp>
      <p:sp>
        <p:nvSpPr>
          <p:cNvPr id="3" name="Title 2">
            <a:extLst>
              <a:ext uri="{FF2B5EF4-FFF2-40B4-BE49-F238E27FC236}">
                <a16:creationId xmlns:a16="http://schemas.microsoft.com/office/drawing/2014/main" xmlns="" id="{C3FD8AAA-9C6E-6246-9702-F63D11A6DA45}"/>
              </a:ext>
            </a:extLst>
          </p:cNvPr>
          <p:cNvSpPr>
            <a:spLocks noGrp="1"/>
          </p:cNvSpPr>
          <p:nvPr>
            <p:ph type="title"/>
          </p:nvPr>
        </p:nvSpPr>
        <p:spPr/>
        <p:txBody>
          <a:bodyPr/>
          <a:lstStyle/>
          <a:p>
            <a:r>
              <a:rPr lang="en-GB" sz="3200" dirty="0"/>
              <a:t>2019 EUROPEAN NODES MEETING</a:t>
            </a:r>
            <a:endParaRPr lang="en-GB" dirty="0"/>
          </a:p>
        </p:txBody>
      </p:sp>
      <p:sp>
        <p:nvSpPr>
          <p:cNvPr id="4" name="Text Placeholder 3">
            <a:extLst>
              <a:ext uri="{FF2B5EF4-FFF2-40B4-BE49-F238E27FC236}">
                <a16:creationId xmlns:a16="http://schemas.microsoft.com/office/drawing/2014/main" xmlns="" id="{F49B8D7E-EF8D-664C-9BEC-98FA9EE34D0B}"/>
              </a:ext>
            </a:extLst>
          </p:cNvPr>
          <p:cNvSpPr>
            <a:spLocks noGrp="1"/>
          </p:cNvSpPr>
          <p:nvPr>
            <p:ph type="body" idx="1"/>
          </p:nvPr>
        </p:nvSpPr>
        <p:spPr/>
        <p:txBody>
          <a:bodyPr/>
          <a:lstStyle/>
          <a:p>
            <a:r>
              <a:rPr lang="en-GB" sz="1600" dirty="0"/>
              <a:t>Kyle Copas</a:t>
            </a:r>
            <a:br>
              <a:rPr lang="en-GB" sz="1600" dirty="0"/>
            </a:br>
            <a:r>
              <a:rPr lang="en-GB" sz="1400" dirty="0"/>
              <a:t>Communications Manager, GBIF Secretariat</a:t>
            </a:r>
          </a:p>
        </p:txBody>
      </p:sp>
      <p:pic>
        <p:nvPicPr>
          <p:cNvPr id="7" name="Picture Placeholder 6">
            <a:extLst>
              <a:ext uri="{FF2B5EF4-FFF2-40B4-BE49-F238E27FC236}">
                <a16:creationId xmlns:a16="http://schemas.microsoft.com/office/drawing/2014/main" xmlns="" id="{E612D517-42D6-FE4F-838A-B9EAD2878A42}"/>
              </a:ext>
            </a:extLst>
          </p:cNvPr>
          <p:cNvPicPr>
            <a:picLocks noGrp="1" noChangeAspect="1"/>
          </p:cNvPicPr>
          <p:nvPr>
            <p:ph type="pic" sz="quarter" idx="11"/>
          </p:nvPr>
        </p:nvPicPr>
        <p:blipFill rotWithShape="1">
          <a:blip r:embed="rId2"/>
          <a:srcRect t="26633" b="41770"/>
          <a:stretch/>
        </p:blipFill>
        <p:spPr>
          <a:xfrm>
            <a:off x="0" y="1392238"/>
            <a:ext cx="9144000" cy="3586162"/>
          </a:xfrm>
        </p:spPr>
      </p:pic>
      <p:sp>
        <p:nvSpPr>
          <p:cNvPr id="8" name="Text Placeholder 3">
            <a:extLst>
              <a:ext uri="{FF2B5EF4-FFF2-40B4-BE49-F238E27FC236}">
                <a16:creationId xmlns:a16="http://schemas.microsoft.com/office/drawing/2014/main" xmlns="" id="{CC93A413-B64E-4747-B2ED-65B50852A31F}"/>
              </a:ext>
            </a:extLst>
          </p:cNvPr>
          <p:cNvSpPr txBox="1">
            <a:spLocks/>
          </p:cNvSpPr>
          <p:nvPr/>
        </p:nvSpPr>
        <p:spPr>
          <a:xfrm>
            <a:off x="271572" y="4978401"/>
            <a:ext cx="8859528" cy="223520"/>
          </a:xfrm>
          <a:prstGeom prst="rect">
            <a:avLst/>
          </a:prstGeom>
        </p:spPr>
        <p:txBody>
          <a:bodyPr vert="horz" lIns="0" tIns="45720" rIns="91440" bIns="45720" rtlCol="0">
            <a:normAutofit lnSpcReduction="10000"/>
          </a:bodyPr>
          <a:lstStyle>
            <a:lvl1pPr marL="0" indent="0" algn="r" defTabSz="457200" rtl="0" eaLnBrk="1" latinLnBrk="0" hangingPunct="1">
              <a:spcBef>
                <a:spcPct val="20000"/>
              </a:spcBef>
              <a:buFont typeface="Arial"/>
              <a:buNone/>
              <a:defRPr sz="900" b="0" kern="1200" cap="all" baseline="0">
                <a:solidFill>
                  <a:schemeClr val="tx1"/>
                </a:solidFill>
                <a:latin typeface="Arial Narrow"/>
                <a:ea typeface="+mn-ea"/>
                <a:cs typeface="Arial Narrow"/>
              </a:defRPr>
            </a:lvl1pPr>
            <a:lvl2pPr marL="457200" indent="0" algn="l" defTabSz="457200" rtl="0" eaLnBrk="1" latinLnBrk="0" hangingPunct="1">
              <a:spcBef>
                <a:spcPct val="20000"/>
              </a:spcBef>
              <a:buFont typeface="Arial"/>
              <a:buNone/>
              <a:defRPr sz="2800" kern="1200">
                <a:solidFill>
                  <a:schemeClr val="tx1"/>
                </a:solidFill>
                <a:latin typeface="Arial Narrow"/>
                <a:ea typeface="+mn-ea"/>
                <a:cs typeface="Arial Narrow"/>
              </a:defRPr>
            </a:lvl2pPr>
            <a:lvl3pPr marL="914400" indent="0" algn="l" defTabSz="457200" rtl="0" eaLnBrk="1" latinLnBrk="0" hangingPunct="1">
              <a:spcBef>
                <a:spcPct val="20000"/>
              </a:spcBef>
              <a:buFont typeface="Wingdings" charset="2"/>
              <a:buNone/>
              <a:defRPr sz="2400" kern="1200">
                <a:solidFill>
                  <a:schemeClr val="tx1"/>
                </a:solidFill>
                <a:latin typeface="Arial Narrow"/>
                <a:ea typeface="+mn-ea"/>
                <a:cs typeface="Arial Narrow"/>
              </a:defRPr>
            </a:lvl3pPr>
            <a:lvl4pPr marL="1371600" indent="0" algn="l" defTabSz="457200" rtl="0" eaLnBrk="1" latinLnBrk="0" hangingPunct="1">
              <a:spcBef>
                <a:spcPct val="20000"/>
              </a:spcBef>
              <a:buFont typeface="Arial"/>
              <a:buNone/>
              <a:defRPr sz="2000" kern="1200">
                <a:solidFill>
                  <a:schemeClr val="tx1"/>
                </a:solidFill>
                <a:latin typeface="Arial Narrow"/>
                <a:ea typeface="+mn-ea"/>
                <a:cs typeface="Arial Narrow"/>
              </a:defRPr>
            </a:lvl4pPr>
            <a:lvl5pPr marL="1828800" indent="0" algn="l" defTabSz="457200" rtl="0" eaLnBrk="1" latinLnBrk="0" hangingPunct="1">
              <a:spcBef>
                <a:spcPct val="20000"/>
              </a:spcBef>
              <a:buFont typeface="Arial"/>
              <a:buNone/>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cap="none" dirty="0">
                <a:solidFill>
                  <a:srgbClr val="7E785F"/>
                </a:solidFill>
              </a:rPr>
              <a:t>Hooded tube lichen (</a:t>
            </a:r>
            <a:r>
              <a:rPr lang="en-GB" i="1" cap="none" dirty="0" err="1">
                <a:solidFill>
                  <a:srgbClr val="7E785F"/>
                </a:solidFill>
              </a:rPr>
              <a:t>Hypogymnia</a:t>
            </a:r>
            <a:r>
              <a:rPr lang="en-GB" i="1" cap="none" dirty="0">
                <a:solidFill>
                  <a:srgbClr val="7E785F"/>
                </a:solidFill>
              </a:rPr>
              <a:t> </a:t>
            </a:r>
            <a:r>
              <a:rPr lang="en-GB" i="1" cap="none" dirty="0" err="1">
                <a:solidFill>
                  <a:srgbClr val="7E785F"/>
                </a:solidFill>
              </a:rPr>
              <a:t>physodes</a:t>
            </a:r>
            <a:r>
              <a:rPr lang="en-GB" cap="none" dirty="0">
                <a:solidFill>
                  <a:srgbClr val="7E785F"/>
                </a:solidFill>
              </a:rPr>
              <a:t>), </a:t>
            </a:r>
            <a:r>
              <a:rPr lang="en-GB" cap="none" dirty="0" err="1">
                <a:solidFill>
                  <a:srgbClr val="7E785F"/>
                </a:solidFill>
              </a:rPr>
              <a:t>Markabygda</a:t>
            </a:r>
            <a:r>
              <a:rPr lang="en-GB" cap="none" dirty="0">
                <a:solidFill>
                  <a:srgbClr val="7E785F"/>
                </a:solidFill>
              </a:rPr>
              <a:t>, Norway, 10 May 2019. Photo by. </a:t>
            </a:r>
            <a:r>
              <a:rPr lang="en-GB" cap="none" dirty="0" err="1">
                <a:solidFill>
                  <a:srgbClr val="7E785F"/>
                </a:solidFill>
              </a:rPr>
              <a:t>myrsnipa</a:t>
            </a:r>
            <a:r>
              <a:rPr lang="en-GB" cap="none" dirty="0">
                <a:solidFill>
                  <a:srgbClr val="7E785F"/>
                </a:solidFill>
              </a:rPr>
              <a:t> via </a:t>
            </a:r>
            <a:r>
              <a:rPr lang="en-GB" cap="none" dirty="0" err="1">
                <a:solidFill>
                  <a:srgbClr val="386380"/>
                </a:solidFill>
                <a:hlinkClick r:id="rId3">
                  <a:extLst>
                    <a:ext uri="{A12FA001-AC4F-418D-AE19-62706E023703}">
                      <ahyp:hlinkClr xmlns:ahyp="http://schemas.microsoft.com/office/drawing/2018/hyperlinkcolor" xmlns="" val="tx"/>
                    </a:ext>
                  </a:extLst>
                </a:hlinkClick>
              </a:rPr>
              <a:t>iNaturalist</a:t>
            </a:r>
            <a:r>
              <a:rPr lang="en-GB" cap="none" dirty="0">
                <a:solidFill>
                  <a:srgbClr val="386380"/>
                </a:solidFill>
                <a:hlinkClick r:id="rId3">
                  <a:extLst>
                    <a:ext uri="{A12FA001-AC4F-418D-AE19-62706E023703}">
                      <ahyp:hlinkClr xmlns:ahyp="http://schemas.microsoft.com/office/drawing/2018/hyperlinkcolor" xmlns="" val="tx"/>
                    </a:ext>
                  </a:extLst>
                </a:hlinkClick>
              </a:rPr>
              <a:t> research-grade observations</a:t>
            </a:r>
            <a:r>
              <a:rPr lang="en-GB" cap="none" dirty="0">
                <a:solidFill>
                  <a:srgbClr val="7E785F"/>
                </a:solidFill>
              </a:rPr>
              <a:t>, licensed under </a:t>
            </a:r>
            <a:r>
              <a:rPr lang="en-GB" cap="none" dirty="0">
                <a:solidFill>
                  <a:srgbClr val="386380"/>
                </a:solidFill>
                <a:hlinkClick r:id="rId4">
                  <a:extLst>
                    <a:ext uri="{A12FA001-AC4F-418D-AE19-62706E023703}">
                      <ahyp:hlinkClr xmlns:ahyp="http://schemas.microsoft.com/office/drawing/2018/hyperlinkcolor" xmlns="" val="tx"/>
                    </a:ext>
                  </a:extLst>
                </a:hlinkClick>
              </a:rPr>
              <a:t>CC BY-NC 4.0</a:t>
            </a:r>
            <a:r>
              <a:rPr lang="en-GB" cap="none" dirty="0">
                <a:solidFill>
                  <a:srgbClr val="7E785F"/>
                </a:solidFill>
              </a:rPr>
              <a:t>.</a:t>
            </a:r>
          </a:p>
        </p:txBody>
      </p:sp>
    </p:spTree>
    <p:extLst>
      <p:ext uri="{BB962C8B-B14F-4D97-AF65-F5344CB8AC3E}">
        <p14:creationId xmlns:p14="http://schemas.microsoft.com/office/powerpoint/2010/main" val="1448035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Placeholder 14"/>
          <p:cNvSpPr>
            <a:spLocks noGrp="1"/>
          </p:cNvSpPr>
          <p:nvPr>
            <p:ph type="body" sz="quarter" idx="32"/>
          </p:nvPr>
        </p:nvSpPr>
        <p:spPr>
          <a:xfrm>
            <a:off x="457200" y="3948656"/>
            <a:ext cx="1022480" cy="1083733"/>
          </a:xfrm>
        </p:spPr>
        <p:txBody>
          <a:bodyPr>
            <a:normAutofit/>
          </a:bodyPr>
          <a:lstStyle/>
          <a:p>
            <a:r>
              <a:rPr lang="en-US" sz="6000" dirty="0">
                <a:solidFill>
                  <a:srgbClr val="FFFFFF"/>
                </a:solidFill>
                <a:latin typeface="Arial" panose="020B0604020202020204" pitchFamily="34" charset="0"/>
                <a:cs typeface="Arial" panose="020B0604020202020204" pitchFamily="34" charset="0"/>
              </a:rPr>
              <a:t>59</a:t>
            </a:r>
            <a:endParaRPr lang="en-US" dirty="0">
              <a:solidFill>
                <a:srgbClr val="FFFFFF"/>
              </a:solidFill>
              <a:latin typeface="Arial" panose="020B0604020202020204" pitchFamily="34" charset="0"/>
              <a:cs typeface="Arial" panose="020B0604020202020204" pitchFamily="34" charset="0"/>
            </a:endParaRPr>
          </a:p>
        </p:txBody>
      </p:sp>
      <p:pic>
        <p:nvPicPr>
          <p:cNvPr id="35" name="Picture 3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8828" y="-63462"/>
            <a:ext cx="3671164" cy="2437654"/>
          </a:xfrm>
          <a:prstGeom prst="rect">
            <a:avLst/>
          </a:prstGeom>
        </p:spPr>
      </p:pic>
      <p:sp>
        <p:nvSpPr>
          <p:cNvPr id="14" name="Text Placeholder 13"/>
          <p:cNvSpPr>
            <a:spLocks noGrp="1"/>
          </p:cNvSpPr>
          <p:nvPr>
            <p:ph type="body" sz="quarter" idx="10"/>
          </p:nvPr>
        </p:nvSpPr>
        <p:spPr>
          <a:xfrm>
            <a:off x="457199" y="2319870"/>
            <a:ext cx="4863307" cy="1083733"/>
          </a:xfrm>
        </p:spPr>
        <p:txBody>
          <a:bodyPr>
            <a:normAutofit/>
          </a:bodyPr>
          <a:lstStyle/>
          <a:p>
            <a:r>
              <a:rPr lang="fi-FI" sz="6000" dirty="0">
                <a:solidFill>
                  <a:schemeClr val="bg1"/>
                </a:solidFill>
                <a:latin typeface="Arial" panose="020B0604020202020204" pitchFamily="34" charset="0"/>
                <a:cs typeface="Arial" panose="020B0604020202020204" pitchFamily="34" charset="0"/>
              </a:rPr>
              <a:t>1,299,798,811</a:t>
            </a:r>
            <a:endParaRPr lang="en-US" sz="6000" dirty="0">
              <a:solidFill>
                <a:schemeClr val="bg1"/>
              </a:solidFill>
              <a:latin typeface="Arial" panose="020B0604020202020204" pitchFamily="34" charset="0"/>
              <a:cs typeface="Arial" panose="020B0604020202020204" pitchFamily="34" charset="0"/>
            </a:endParaRPr>
          </a:p>
        </p:txBody>
      </p:sp>
      <p:sp>
        <p:nvSpPr>
          <p:cNvPr id="15" name="Text Placeholder 14"/>
          <p:cNvSpPr>
            <a:spLocks noGrp="1"/>
          </p:cNvSpPr>
          <p:nvPr>
            <p:ph type="body" sz="quarter" idx="11"/>
          </p:nvPr>
        </p:nvSpPr>
        <p:spPr/>
        <p:txBody>
          <a:bodyPr/>
          <a:lstStyle/>
          <a:p>
            <a:pPr algn="r">
              <a:lnSpc>
                <a:spcPct val="95000"/>
              </a:lnSpc>
              <a:spcBef>
                <a:spcPct val="0"/>
              </a:spcBef>
              <a:buNone/>
            </a:pPr>
            <a:r>
              <a:rPr lang="en-US" sz="3200" b="1" kern="100" spc="-200" dirty="0">
                <a:solidFill>
                  <a:schemeClr val="bg1"/>
                </a:solidFill>
                <a:latin typeface="Arial" panose="020B0604020202020204" pitchFamily="34" charset="0"/>
                <a:ea typeface="+mj-ea"/>
                <a:cs typeface="Arial" panose="020B0604020202020204" pitchFamily="34" charset="0"/>
              </a:rPr>
              <a:t>BY THE NUMBERS </a:t>
            </a:r>
            <a:br>
              <a:rPr lang="en-US" sz="3200" b="1" kern="100" spc="-200" dirty="0">
                <a:solidFill>
                  <a:schemeClr val="bg1"/>
                </a:solidFill>
                <a:latin typeface="Arial" panose="020B0604020202020204" pitchFamily="34" charset="0"/>
                <a:ea typeface="+mj-ea"/>
                <a:cs typeface="Arial" panose="020B0604020202020204" pitchFamily="34" charset="0"/>
              </a:rPr>
            </a:br>
            <a:r>
              <a:rPr lang="en-US" sz="2400" i="1" kern="100" spc="-200" dirty="0">
                <a:solidFill>
                  <a:schemeClr val="bg1"/>
                </a:solidFill>
                <a:ea typeface="+mj-ea"/>
              </a:rPr>
              <a:t> 22  May  2018</a:t>
            </a:r>
          </a:p>
        </p:txBody>
      </p:sp>
      <p:sp>
        <p:nvSpPr>
          <p:cNvPr id="18" name="Text Placeholder 17"/>
          <p:cNvSpPr>
            <a:spLocks noGrp="1"/>
          </p:cNvSpPr>
          <p:nvPr>
            <p:ph type="body" sz="quarter" idx="14"/>
          </p:nvPr>
        </p:nvSpPr>
        <p:spPr>
          <a:xfrm>
            <a:off x="5506641" y="2319870"/>
            <a:ext cx="3180159" cy="1083733"/>
          </a:xfrm>
        </p:spPr>
        <p:txBody>
          <a:bodyPr/>
          <a:lstStyle/>
          <a:p>
            <a:r>
              <a:rPr lang="en-US" sz="6000" dirty="0">
                <a:solidFill>
                  <a:srgbClr val="FFFFFF"/>
                </a:solidFill>
                <a:latin typeface="Arial" panose="020B0604020202020204" pitchFamily="34" charset="0"/>
                <a:cs typeface="Arial" panose="020B0604020202020204" pitchFamily="34" charset="0"/>
              </a:rPr>
              <a:t>44,750</a:t>
            </a:r>
          </a:p>
        </p:txBody>
      </p:sp>
      <p:sp>
        <p:nvSpPr>
          <p:cNvPr id="20" name="Text Placeholder 19"/>
          <p:cNvSpPr>
            <a:spLocks noGrp="1"/>
          </p:cNvSpPr>
          <p:nvPr>
            <p:ph type="body" sz="quarter" idx="21"/>
          </p:nvPr>
        </p:nvSpPr>
        <p:spPr>
          <a:xfrm>
            <a:off x="457200" y="2228136"/>
            <a:ext cx="3180160" cy="295466"/>
          </a:xfrm>
        </p:spPr>
        <p:txBody>
          <a:bodyPr/>
          <a:lstStyle/>
          <a:p>
            <a:r>
              <a:rPr lang="en-US">
                <a:solidFill>
                  <a:srgbClr val="FDB002"/>
                </a:solidFill>
              </a:rPr>
              <a:t>Species occurrence records</a:t>
            </a:r>
          </a:p>
        </p:txBody>
      </p:sp>
      <p:sp>
        <p:nvSpPr>
          <p:cNvPr id="23" name="Text Placeholder 22"/>
          <p:cNvSpPr>
            <a:spLocks noGrp="1"/>
          </p:cNvSpPr>
          <p:nvPr>
            <p:ph type="body" sz="quarter" idx="24"/>
          </p:nvPr>
        </p:nvSpPr>
        <p:spPr/>
        <p:txBody>
          <a:bodyPr/>
          <a:lstStyle/>
          <a:p>
            <a:r>
              <a:rPr lang="en-US">
                <a:solidFill>
                  <a:srgbClr val="FDB002"/>
                </a:solidFill>
              </a:rPr>
              <a:t>Datasets</a:t>
            </a:r>
          </a:p>
        </p:txBody>
      </p:sp>
      <p:sp>
        <p:nvSpPr>
          <p:cNvPr id="25" name="Text Placeholder 24"/>
          <p:cNvSpPr>
            <a:spLocks noGrp="1"/>
          </p:cNvSpPr>
          <p:nvPr>
            <p:ph type="body" sz="quarter" idx="31"/>
          </p:nvPr>
        </p:nvSpPr>
        <p:spPr>
          <a:xfrm>
            <a:off x="5506640" y="3951879"/>
            <a:ext cx="2001599" cy="1083733"/>
          </a:xfrm>
        </p:spPr>
        <p:txBody>
          <a:bodyPr>
            <a:normAutofit/>
          </a:bodyPr>
          <a:lstStyle/>
          <a:p>
            <a:r>
              <a:rPr lang="en-US" sz="6000" dirty="0">
                <a:solidFill>
                  <a:srgbClr val="FFFFFF"/>
                </a:solidFill>
                <a:latin typeface="Arial" panose="020B0604020202020204" pitchFamily="34" charset="0"/>
                <a:cs typeface="Arial" panose="020B0604020202020204" pitchFamily="34" charset="0"/>
              </a:rPr>
              <a:t>1,405</a:t>
            </a:r>
            <a:endParaRPr lang="en-US" dirty="0">
              <a:solidFill>
                <a:srgbClr val="FFFFFF"/>
              </a:solidFill>
              <a:latin typeface="Arial" panose="020B0604020202020204" pitchFamily="34" charset="0"/>
              <a:cs typeface="Arial" panose="020B0604020202020204" pitchFamily="34" charset="0"/>
            </a:endParaRPr>
          </a:p>
        </p:txBody>
      </p:sp>
      <p:sp>
        <p:nvSpPr>
          <p:cNvPr id="29" name="Text Placeholder 28"/>
          <p:cNvSpPr>
            <a:spLocks noGrp="1"/>
          </p:cNvSpPr>
          <p:nvPr>
            <p:ph type="body" sz="quarter" idx="35"/>
          </p:nvPr>
        </p:nvSpPr>
        <p:spPr>
          <a:xfrm>
            <a:off x="2098240" y="3936357"/>
            <a:ext cx="967997" cy="997153"/>
          </a:xfrm>
        </p:spPr>
        <p:txBody>
          <a:bodyPr anchor="b">
            <a:normAutofit lnSpcReduction="10000"/>
          </a:bodyPr>
          <a:lstStyle/>
          <a:p>
            <a:r>
              <a:rPr lang="en-US" sz="6000" dirty="0">
                <a:solidFill>
                  <a:srgbClr val="E8E8E8"/>
                </a:solidFill>
                <a:latin typeface="Arial" panose="020B0604020202020204" pitchFamily="34" charset="0"/>
                <a:cs typeface="Arial" panose="020B0604020202020204" pitchFamily="34" charset="0"/>
              </a:rPr>
              <a:t>38</a:t>
            </a:r>
            <a:endParaRPr lang="en-US" dirty="0">
              <a:solidFill>
                <a:srgbClr val="E8E8E8"/>
              </a:solidFill>
              <a:latin typeface="Arial" panose="020B0604020202020204" pitchFamily="34" charset="0"/>
              <a:cs typeface="Arial" panose="020B0604020202020204" pitchFamily="34" charset="0"/>
            </a:endParaRPr>
          </a:p>
        </p:txBody>
      </p:sp>
      <p:sp>
        <p:nvSpPr>
          <p:cNvPr id="30" name="Text Placeholder 29"/>
          <p:cNvSpPr>
            <a:spLocks noGrp="1"/>
          </p:cNvSpPr>
          <p:nvPr>
            <p:ph type="body" sz="quarter" idx="36"/>
          </p:nvPr>
        </p:nvSpPr>
        <p:spPr>
          <a:xfrm>
            <a:off x="5506641" y="3860145"/>
            <a:ext cx="1497013" cy="295466"/>
          </a:xfrm>
        </p:spPr>
        <p:txBody>
          <a:bodyPr/>
          <a:lstStyle/>
          <a:p>
            <a:r>
              <a:rPr lang="en-US">
                <a:solidFill>
                  <a:srgbClr val="FDB002"/>
                </a:solidFill>
              </a:rPr>
              <a:t>Publishers</a:t>
            </a:r>
          </a:p>
        </p:txBody>
      </p:sp>
      <p:sp>
        <p:nvSpPr>
          <p:cNvPr id="34" name="Text Placeholder 33"/>
          <p:cNvSpPr>
            <a:spLocks noGrp="1"/>
          </p:cNvSpPr>
          <p:nvPr>
            <p:ph type="body" sz="quarter" idx="40"/>
          </p:nvPr>
        </p:nvSpPr>
        <p:spPr>
          <a:xfrm>
            <a:off x="2098240" y="3860145"/>
            <a:ext cx="1497013" cy="295466"/>
          </a:xfrm>
        </p:spPr>
        <p:txBody>
          <a:bodyPr/>
          <a:lstStyle/>
          <a:p>
            <a:r>
              <a:rPr lang="en-US">
                <a:solidFill>
                  <a:srgbClr val="FDB002"/>
                </a:solidFill>
              </a:rPr>
              <a:t>Organizational Participants</a:t>
            </a:r>
          </a:p>
        </p:txBody>
      </p:sp>
      <p:sp>
        <p:nvSpPr>
          <p:cNvPr id="37" name="Text Placeholder 19"/>
          <p:cNvSpPr>
            <a:spLocks noGrp="1"/>
          </p:cNvSpPr>
          <p:nvPr>
            <p:ph type="body" sz="quarter" idx="37"/>
          </p:nvPr>
        </p:nvSpPr>
        <p:spPr>
          <a:xfrm>
            <a:off x="457200" y="3860145"/>
            <a:ext cx="1433852" cy="295466"/>
          </a:xfrm>
        </p:spPr>
        <p:txBody>
          <a:bodyPr/>
          <a:lstStyle/>
          <a:p>
            <a:r>
              <a:rPr lang="en-US">
                <a:solidFill>
                  <a:srgbClr val="FDB002"/>
                </a:solidFill>
              </a:rPr>
              <a:t>Country Participants</a:t>
            </a:r>
          </a:p>
        </p:txBody>
      </p:sp>
      <p:sp>
        <p:nvSpPr>
          <p:cNvPr id="16" name="Text Placeholder 13"/>
          <p:cNvSpPr>
            <a:spLocks noGrp="1"/>
          </p:cNvSpPr>
          <p:nvPr>
            <p:ph type="body" sz="quarter" idx="10"/>
          </p:nvPr>
        </p:nvSpPr>
        <p:spPr>
          <a:xfrm>
            <a:off x="457199" y="5518306"/>
            <a:ext cx="4863307" cy="1083733"/>
          </a:xfrm>
        </p:spPr>
        <p:txBody>
          <a:bodyPr/>
          <a:lstStyle/>
          <a:p>
            <a:r>
              <a:rPr lang="en-US" sz="6000" dirty="0">
                <a:solidFill>
                  <a:schemeClr val="bg1"/>
                </a:solidFill>
                <a:latin typeface="Arial" panose="020B0604020202020204" pitchFamily="34" charset="0"/>
                <a:cs typeface="Arial" panose="020B0604020202020204" pitchFamily="34" charset="0"/>
              </a:rPr>
              <a:t>36.9</a:t>
            </a:r>
            <a:r>
              <a:rPr lang="en-US" sz="5400" dirty="0">
                <a:solidFill>
                  <a:schemeClr val="bg1"/>
                </a:solidFill>
                <a:latin typeface="Arial" panose="020B0604020202020204" pitchFamily="34" charset="0"/>
                <a:cs typeface="Arial" panose="020B0604020202020204" pitchFamily="34" charset="0"/>
              </a:rPr>
              <a:t> </a:t>
            </a:r>
            <a:r>
              <a:rPr lang="en-US" sz="6000" dirty="0">
                <a:solidFill>
                  <a:schemeClr val="bg1"/>
                </a:solidFill>
                <a:latin typeface="Arial" panose="020B0604020202020204" pitchFamily="34" charset="0"/>
                <a:cs typeface="Arial" panose="020B0604020202020204" pitchFamily="34" charset="0"/>
              </a:rPr>
              <a:t>billion</a:t>
            </a:r>
          </a:p>
        </p:txBody>
      </p:sp>
      <p:sp>
        <p:nvSpPr>
          <p:cNvPr id="17" name="Text Placeholder 17"/>
          <p:cNvSpPr>
            <a:spLocks noGrp="1"/>
          </p:cNvSpPr>
          <p:nvPr>
            <p:ph type="body" sz="quarter" idx="14"/>
          </p:nvPr>
        </p:nvSpPr>
        <p:spPr>
          <a:xfrm>
            <a:off x="5506641" y="5518306"/>
            <a:ext cx="3637359" cy="1083733"/>
          </a:xfrm>
        </p:spPr>
        <p:txBody>
          <a:bodyPr/>
          <a:lstStyle/>
          <a:p>
            <a:r>
              <a:rPr lang="is-IS" sz="6000" dirty="0">
                <a:solidFill>
                  <a:srgbClr val="FFFFFF"/>
                </a:solidFill>
                <a:latin typeface="Arial" panose="020B0604020202020204" pitchFamily="34" charset="0"/>
                <a:cs typeface="Arial" panose="020B0604020202020204" pitchFamily="34" charset="0"/>
              </a:rPr>
              <a:t>166,106</a:t>
            </a:r>
            <a:endParaRPr lang="en-US" sz="5400" dirty="0">
              <a:solidFill>
                <a:srgbClr val="FFFFFF"/>
              </a:solidFill>
              <a:latin typeface="Arial" panose="020B0604020202020204" pitchFamily="34" charset="0"/>
              <a:cs typeface="Arial" panose="020B0604020202020204" pitchFamily="34" charset="0"/>
            </a:endParaRPr>
          </a:p>
        </p:txBody>
      </p:sp>
      <p:sp>
        <p:nvSpPr>
          <p:cNvPr id="19" name="Text Placeholder 19"/>
          <p:cNvSpPr>
            <a:spLocks noGrp="1"/>
          </p:cNvSpPr>
          <p:nvPr>
            <p:ph type="body" sz="quarter" idx="21"/>
          </p:nvPr>
        </p:nvSpPr>
        <p:spPr>
          <a:xfrm>
            <a:off x="457198" y="5335132"/>
            <a:ext cx="4278088" cy="295466"/>
          </a:xfrm>
        </p:spPr>
        <p:txBody>
          <a:bodyPr/>
          <a:lstStyle/>
          <a:p>
            <a:r>
              <a:rPr lang="en-US" dirty="0">
                <a:solidFill>
                  <a:srgbClr val="FDB002"/>
                </a:solidFill>
              </a:rPr>
              <a:t>Average records downloaded per month 2019 YTD</a:t>
            </a:r>
          </a:p>
        </p:txBody>
      </p:sp>
      <p:sp>
        <p:nvSpPr>
          <p:cNvPr id="21" name="Text Placeholder 22"/>
          <p:cNvSpPr>
            <a:spLocks noGrp="1"/>
          </p:cNvSpPr>
          <p:nvPr>
            <p:ph type="body" sz="quarter" idx="24"/>
          </p:nvPr>
        </p:nvSpPr>
        <p:spPr>
          <a:xfrm>
            <a:off x="5506640" y="5335132"/>
            <a:ext cx="3321673" cy="295466"/>
          </a:xfrm>
        </p:spPr>
        <p:txBody>
          <a:bodyPr/>
          <a:lstStyle/>
          <a:p>
            <a:r>
              <a:rPr lang="en-US" dirty="0" err="1">
                <a:solidFill>
                  <a:srgbClr val="FDB002"/>
                </a:solidFill>
              </a:rPr>
              <a:t>Avg</a:t>
            </a:r>
            <a:r>
              <a:rPr lang="en-US" dirty="0">
                <a:solidFill>
                  <a:srgbClr val="FDB002"/>
                </a:solidFill>
              </a:rPr>
              <a:t> monthly user sessions 2019 YTD</a:t>
            </a:r>
          </a:p>
        </p:txBody>
      </p:sp>
    </p:spTree>
    <p:extLst>
      <p:ext uri="{BB962C8B-B14F-4D97-AF65-F5344CB8AC3E}">
        <p14:creationId xmlns:p14="http://schemas.microsoft.com/office/powerpoint/2010/main" val="2811938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a:latin typeface="Arial" panose="020B0604020202020204" pitchFamily="34" charset="0"/>
                <a:cs typeface="Arial" panose="020B0604020202020204" pitchFamily="34" charset="0"/>
              </a:rPr>
              <a:t>Latest news</a:t>
            </a:r>
            <a:endParaRPr lang="en-GB" sz="2400" cap="none" dirty="0">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xmlns="" id="{BC6BFC50-49A4-C940-951A-4A77E0A4874A}"/>
              </a:ext>
            </a:extLst>
          </p:cNvPr>
          <p:cNvSpPr>
            <a:spLocks noGrp="1"/>
          </p:cNvSpPr>
          <p:nvPr>
            <p:ph sz="half" idx="1"/>
          </p:nvPr>
        </p:nvSpPr>
        <p:spPr>
          <a:xfrm>
            <a:off x="457201" y="1309689"/>
            <a:ext cx="3843338" cy="4816476"/>
          </a:xfrm>
        </p:spPr>
        <p:txBody>
          <a:bodyPr anchor="ctr" anchorCtr="0">
            <a:normAutofit/>
          </a:bodyPr>
          <a:lstStyle/>
          <a:p>
            <a:pPr algn="ctr"/>
            <a:r>
              <a:rPr lang="en-GB" sz="3000" i="1" dirty="0">
                <a:solidFill>
                  <a:srgbClr val="F15A29"/>
                </a:solidFill>
              </a:rPr>
              <a:t>The addition expands </a:t>
            </a:r>
            <a:br>
              <a:rPr lang="en-GB" sz="3000" i="1" dirty="0">
                <a:solidFill>
                  <a:srgbClr val="F15A29"/>
                </a:solidFill>
              </a:rPr>
            </a:br>
            <a:r>
              <a:rPr lang="en-GB" sz="3000" i="1" dirty="0">
                <a:solidFill>
                  <a:srgbClr val="F15A29"/>
                </a:solidFill>
              </a:rPr>
              <a:t>the GBIF network in Africa to a total of 21 countries, </a:t>
            </a:r>
            <a:r>
              <a:rPr lang="en-GB" sz="3000" b="1" i="1" dirty="0">
                <a:solidFill>
                  <a:srgbClr val="F15A29"/>
                </a:solidFill>
              </a:rPr>
              <a:t>passing Europe as </a:t>
            </a:r>
            <a:br>
              <a:rPr lang="en-GB" sz="3000" b="1" i="1" dirty="0">
                <a:solidFill>
                  <a:srgbClr val="F15A29"/>
                </a:solidFill>
              </a:rPr>
            </a:br>
            <a:r>
              <a:rPr lang="en-GB" sz="3000" b="1" i="1" dirty="0">
                <a:solidFill>
                  <a:srgbClr val="F15A29"/>
                </a:solidFill>
              </a:rPr>
              <a:t>GBIF’s largest region</a:t>
            </a:r>
            <a:r>
              <a:rPr lang="en-GB" sz="3000" i="1" dirty="0">
                <a:solidFill>
                  <a:srgbClr val="F15A29"/>
                </a:solidFill>
              </a:rPr>
              <a:t>.</a:t>
            </a:r>
          </a:p>
        </p:txBody>
      </p:sp>
      <p:sp>
        <p:nvSpPr>
          <p:cNvPr id="10" name="Text Placeholder 3">
            <a:extLst>
              <a:ext uri="{FF2B5EF4-FFF2-40B4-BE49-F238E27FC236}">
                <a16:creationId xmlns:a16="http://schemas.microsoft.com/office/drawing/2014/main" xmlns="" id="{03D758D9-1D75-EA47-B91B-3BF6CCCC8481}"/>
              </a:ext>
            </a:extLst>
          </p:cNvPr>
          <p:cNvSpPr>
            <a:spLocks noGrp="1"/>
          </p:cNvSpPr>
          <p:nvPr>
            <p:ph type="body" sz="quarter" idx="10"/>
          </p:nvPr>
        </p:nvSpPr>
        <p:spPr/>
        <p:txBody>
          <a:bodyPr/>
          <a:lstStyle/>
          <a:p>
            <a:r>
              <a:rPr lang="en-US" sz="1200" u="sng" dirty="0">
                <a:solidFill>
                  <a:srgbClr val="386380"/>
                </a:solidFill>
                <a:hlinkClick r:id="rId3">
                  <a:extLst>
                    <a:ext uri="{A12FA001-AC4F-418D-AE19-62706E023703}">
                      <ahyp:hlinkClr xmlns:ahyp="http://schemas.microsoft.com/office/drawing/2018/hyperlinkcolor" xmlns="" val="tx"/>
                    </a:ext>
                  </a:extLst>
                </a:hlinkClick>
              </a:rPr>
              <a:t>https://www.gbif.org/news/65lsvpPbsAGGawC4gEGOoq</a:t>
            </a:r>
            <a:r>
              <a:rPr lang="en-US" sz="1200" u="sng" dirty="0">
                <a:solidFill>
                  <a:srgbClr val="386380"/>
                </a:solidFill>
              </a:rPr>
              <a:t> </a:t>
            </a:r>
            <a:endParaRPr lang="en-GB" sz="1200" dirty="0">
              <a:solidFill>
                <a:srgbClr val="386380"/>
              </a:solidFill>
            </a:endParaRPr>
          </a:p>
        </p:txBody>
      </p:sp>
      <p:pic>
        <p:nvPicPr>
          <p:cNvPr id="11" name="Content Placeholder 10">
            <a:extLst>
              <a:ext uri="{FF2B5EF4-FFF2-40B4-BE49-F238E27FC236}">
                <a16:creationId xmlns:a16="http://schemas.microsoft.com/office/drawing/2014/main" xmlns="" id="{5B57E56C-B853-1140-B6A5-657E0A480C8B}"/>
              </a:ext>
            </a:extLst>
          </p:cNvPr>
          <p:cNvPicPr>
            <a:picLocks noGrp="1" noChangeAspect="1"/>
          </p:cNvPicPr>
          <p:nvPr>
            <p:ph sz="half" idx="2"/>
          </p:nvPr>
        </p:nvPicPr>
        <p:blipFill>
          <a:blip r:embed="rId4"/>
          <a:stretch>
            <a:fillRect/>
          </a:stretch>
        </p:blipFill>
        <p:spPr>
          <a:xfrm>
            <a:off x="4428311" y="871538"/>
            <a:ext cx="4715689" cy="5254627"/>
          </a:xfrm>
          <a:prstGeom prst="rect">
            <a:avLst/>
          </a:prstGeom>
          <a:ln>
            <a:solidFill>
              <a:schemeClr val="bg1">
                <a:lumMod val="85000"/>
              </a:schemeClr>
            </a:solidFill>
          </a:ln>
        </p:spPr>
      </p:pic>
    </p:spTree>
    <p:extLst>
      <p:ext uri="{BB962C8B-B14F-4D97-AF65-F5344CB8AC3E}">
        <p14:creationId xmlns:p14="http://schemas.microsoft.com/office/powerpoint/2010/main" val="3875380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b="1" dirty="0"/>
              <a:t>Internationalization</a:t>
            </a:r>
            <a:endParaRPr lang="en-GB" sz="2400" dirty="0"/>
          </a:p>
        </p:txBody>
      </p:sp>
      <p:sp>
        <p:nvSpPr>
          <p:cNvPr id="4" name="Text Placeholder 3"/>
          <p:cNvSpPr>
            <a:spLocks noGrp="1"/>
          </p:cNvSpPr>
          <p:nvPr>
            <p:ph type="body" sz="quarter" idx="10"/>
          </p:nvPr>
        </p:nvSpPr>
        <p:spPr/>
        <p:txBody>
          <a:bodyPr/>
          <a:lstStyle/>
          <a:p>
            <a:r>
              <a:rPr lang="en-GB" sz="1200" dirty="0">
                <a:solidFill>
                  <a:srgbClr val="386380"/>
                </a:solidFill>
                <a:hlinkClick r:id="rId2">
                  <a:extLst>
                    <a:ext uri="{A12FA001-AC4F-418D-AE19-62706E023703}">
                      <ahyp:hlinkClr xmlns:ahyp="http://schemas.microsoft.com/office/drawing/2018/hyperlinkcolor" xmlns="" val="tx"/>
                    </a:ext>
                  </a:extLst>
                </a:hlinkClick>
              </a:rPr>
              <a:t>https://crowdin.com/project/gbif-portal</a:t>
            </a:r>
            <a:r>
              <a:rPr lang="en-GB" sz="1200" dirty="0">
                <a:solidFill>
                  <a:srgbClr val="386380"/>
                </a:solidFill>
              </a:rPr>
              <a:t> </a:t>
            </a: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rotWithShape="1">
          <a:blip r:embed="rId3"/>
          <a:srcRect r="1471"/>
          <a:stretch/>
        </p:blipFill>
        <p:spPr>
          <a:xfrm>
            <a:off x="134470" y="957952"/>
            <a:ext cx="9009530" cy="5049671"/>
          </a:xfrm>
          <a:prstGeom prst="rect">
            <a:avLst/>
          </a:prstGeom>
        </p:spPr>
      </p:pic>
    </p:spTree>
    <p:extLst>
      <p:ext uri="{BB962C8B-B14F-4D97-AF65-F5344CB8AC3E}">
        <p14:creationId xmlns:p14="http://schemas.microsoft.com/office/powerpoint/2010/main" val="1766039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rotWithShape="1">
          <a:blip r:embed="rId2"/>
          <a:srcRect t="10254" r="2372"/>
          <a:stretch/>
        </p:blipFill>
        <p:spPr>
          <a:xfrm>
            <a:off x="441325" y="1193800"/>
            <a:ext cx="8241217" cy="4734881"/>
          </a:xfrm>
          <a:prstGeom prst="rect">
            <a:avLst/>
          </a:prstGeom>
        </p:spPr>
      </p:pic>
      <p:sp>
        <p:nvSpPr>
          <p:cNvPr id="2" name="Rectangle 1">
            <a:extLst>
              <a:ext uri="{FF2B5EF4-FFF2-40B4-BE49-F238E27FC236}">
                <a16:creationId xmlns:a16="http://schemas.microsoft.com/office/drawing/2014/main" xmlns="" id="{63DF97AB-96CB-2742-91FF-F284CD354656}"/>
              </a:ext>
            </a:extLst>
          </p:cNvPr>
          <p:cNvSpPr/>
          <p:nvPr/>
        </p:nvSpPr>
        <p:spPr>
          <a:xfrm>
            <a:off x="441325" y="1193800"/>
            <a:ext cx="8241217" cy="4734881"/>
          </a:xfrm>
          <a:prstGeom prst="rect">
            <a:avLst/>
          </a:prstGeom>
          <a:solidFill>
            <a:schemeClr val="bg1">
              <a:alpha val="7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E809DC9F-872C-2E42-927F-12628BA26739}"/>
              </a:ext>
            </a:extLst>
          </p:cNvPr>
          <p:cNvPicPr>
            <a:picLocks noChangeAspect="1"/>
          </p:cNvPicPr>
          <p:nvPr/>
        </p:nvPicPr>
        <p:blipFill rotWithShape="1">
          <a:blip r:embed="rId2"/>
          <a:srcRect l="75002" t="14348" r="3338" b="51485"/>
          <a:stretch/>
        </p:blipFill>
        <p:spPr>
          <a:xfrm>
            <a:off x="2971800" y="1638300"/>
            <a:ext cx="3822700" cy="3768859"/>
          </a:xfrm>
          <a:prstGeom prst="rect">
            <a:avLst/>
          </a:prstGeom>
        </p:spPr>
      </p:pic>
      <p:sp>
        <p:nvSpPr>
          <p:cNvPr id="3" name="Title 2"/>
          <p:cNvSpPr>
            <a:spLocks noGrp="1"/>
          </p:cNvSpPr>
          <p:nvPr>
            <p:ph type="title"/>
          </p:nvPr>
        </p:nvSpPr>
        <p:spPr/>
        <p:txBody>
          <a:bodyPr>
            <a:noAutofit/>
          </a:bodyPr>
          <a:lstStyle/>
          <a:p>
            <a:r>
              <a:rPr lang="en-GB" sz="3200" b="1" dirty="0"/>
              <a:t>Internationalization</a:t>
            </a:r>
            <a:endParaRPr lang="en-GB" sz="2400" dirty="0"/>
          </a:p>
        </p:txBody>
      </p:sp>
      <p:sp>
        <p:nvSpPr>
          <p:cNvPr id="4" name="Text Placeholder 3"/>
          <p:cNvSpPr>
            <a:spLocks noGrp="1"/>
          </p:cNvSpPr>
          <p:nvPr>
            <p:ph type="body" sz="quarter" idx="10"/>
          </p:nvPr>
        </p:nvSpPr>
        <p:spPr/>
        <p:txBody>
          <a:bodyPr/>
          <a:lstStyle/>
          <a:p>
            <a:r>
              <a:rPr lang="en-GB" sz="1200" dirty="0">
                <a:solidFill>
                  <a:srgbClr val="386380"/>
                </a:solidFill>
                <a:hlinkClick r:id="rId3">
                  <a:extLst>
                    <a:ext uri="{A12FA001-AC4F-418D-AE19-62706E023703}">
                      <ahyp:hlinkClr xmlns:ahyp="http://schemas.microsoft.com/office/drawing/2018/hyperlinkcolor" xmlns="" val="tx"/>
                    </a:ext>
                  </a:extLst>
                </a:hlinkClick>
              </a:rPr>
              <a:t>https://www.gbif-dev.org</a:t>
            </a:r>
            <a:r>
              <a:rPr lang="en-GB" sz="1200" dirty="0">
                <a:solidFill>
                  <a:srgbClr val="386380"/>
                </a:solidFill>
              </a:rPr>
              <a:t> </a:t>
            </a:r>
          </a:p>
        </p:txBody>
      </p:sp>
    </p:spTree>
    <p:extLst>
      <p:ext uri="{BB962C8B-B14F-4D97-AF65-F5344CB8AC3E}">
        <p14:creationId xmlns:p14="http://schemas.microsoft.com/office/powerpoint/2010/main" val="1065240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a:latin typeface="Arial" panose="020B0604020202020204" pitchFamily="34" charset="0"/>
                <a:cs typeface="Arial" panose="020B0604020202020204" pitchFamily="34" charset="0"/>
              </a:rPr>
              <a:t>Internationalization</a:t>
            </a:r>
            <a:endParaRPr lang="en-GB" sz="2400" cap="none" dirty="0">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xmlns="" id="{BC6BFC50-49A4-C940-951A-4A77E0A4874A}"/>
              </a:ext>
            </a:extLst>
          </p:cNvPr>
          <p:cNvSpPr>
            <a:spLocks noGrp="1"/>
          </p:cNvSpPr>
          <p:nvPr>
            <p:ph sz="half" idx="1"/>
          </p:nvPr>
        </p:nvSpPr>
        <p:spPr/>
        <p:txBody>
          <a:bodyPr>
            <a:normAutofit/>
          </a:bodyPr>
          <a:lstStyle/>
          <a:p>
            <a:pPr marL="266700" indent="-266700">
              <a:buFont typeface="Arial" panose="020B0604020202020204" pitchFamily="34" charset="0"/>
              <a:buChar char="•"/>
            </a:pPr>
            <a:r>
              <a:rPr lang="en-GB" sz="2400" dirty="0"/>
              <a:t>Translation badge description, criteria and evidence being finalized</a:t>
            </a:r>
          </a:p>
          <a:p>
            <a:pPr marL="266700" indent="-266700">
              <a:buFont typeface="Arial" panose="020B0604020202020204" pitchFamily="34" charset="0"/>
              <a:buChar char="•"/>
            </a:pPr>
            <a:r>
              <a:rPr lang="en-GB" sz="2400" dirty="0"/>
              <a:t>Badges will be awarded annually based on activity</a:t>
            </a:r>
          </a:p>
          <a:p>
            <a:pPr marL="266700" indent="-266700">
              <a:buFont typeface="Arial" panose="020B0604020202020204" pitchFamily="34" charset="0"/>
              <a:buChar char="•"/>
            </a:pPr>
            <a:r>
              <a:rPr lang="en-GB" sz="2400" dirty="0"/>
              <a:t>Compiling list of past volunteers to award badges back to 2015 and the first BID translations</a:t>
            </a:r>
          </a:p>
          <a:p>
            <a:pPr marL="266700" indent="-266700">
              <a:buFont typeface="Arial" panose="020B0604020202020204" pitchFamily="34" charset="0"/>
              <a:buChar char="•"/>
            </a:pPr>
            <a:r>
              <a:rPr lang="en-GB" sz="2400" dirty="0"/>
              <a:t>‘Priority 1’ website content largely in place, with page updates and additions ahead</a:t>
            </a:r>
          </a:p>
        </p:txBody>
      </p:sp>
      <p:sp>
        <p:nvSpPr>
          <p:cNvPr id="10" name="Text Placeholder 3">
            <a:extLst>
              <a:ext uri="{FF2B5EF4-FFF2-40B4-BE49-F238E27FC236}">
                <a16:creationId xmlns:a16="http://schemas.microsoft.com/office/drawing/2014/main" xmlns="" id="{03D758D9-1D75-EA47-B91B-3BF6CCCC8481}"/>
              </a:ext>
            </a:extLst>
          </p:cNvPr>
          <p:cNvSpPr>
            <a:spLocks noGrp="1"/>
          </p:cNvSpPr>
          <p:nvPr>
            <p:ph type="body" sz="quarter" idx="10"/>
          </p:nvPr>
        </p:nvSpPr>
        <p:spPr/>
        <p:txBody>
          <a:bodyPr/>
          <a:lstStyle/>
          <a:p>
            <a:r>
              <a:rPr lang="en-US" sz="1200" u="sng" dirty="0">
                <a:solidFill>
                  <a:srgbClr val="386380"/>
                </a:solidFill>
                <a:hlinkClick r:id="rId3">
                  <a:extLst>
                    <a:ext uri="{A12FA001-AC4F-418D-AE19-62706E023703}">
                      <ahyp:hlinkClr xmlns:ahyp="http://schemas.microsoft.com/office/drawing/2018/hyperlinkcolor" xmlns="" val="tx"/>
                    </a:ext>
                  </a:extLst>
                </a:hlinkClick>
              </a:rPr>
              <a:t>https://docs.gbif-uat.org/effective-nodes-guidance/1.0/en/establishing-an-effective-gbif-participant-node.en.pdf</a:t>
            </a:r>
            <a:r>
              <a:rPr lang="en-US" sz="1200" u="sng" dirty="0">
                <a:solidFill>
                  <a:srgbClr val="386380"/>
                </a:solidFill>
              </a:rPr>
              <a:t> </a:t>
            </a:r>
            <a:endParaRPr lang="en-GB" sz="1200" dirty="0">
              <a:solidFill>
                <a:srgbClr val="386380"/>
              </a:solidFill>
            </a:endParaRPr>
          </a:p>
        </p:txBody>
      </p:sp>
      <p:pic>
        <p:nvPicPr>
          <p:cNvPr id="11" name="Content Placeholder 10">
            <a:extLst>
              <a:ext uri="{FF2B5EF4-FFF2-40B4-BE49-F238E27FC236}">
                <a16:creationId xmlns:a16="http://schemas.microsoft.com/office/drawing/2014/main" xmlns="" id="{5B57E56C-B853-1140-B6A5-657E0A480C8B}"/>
              </a:ext>
            </a:extLst>
          </p:cNvPr>
          <p:cNvPicPr>
            <a:picLocks noGrp="1" noChangeAspect="1"/>
          </p:cNvPicPr>
          <p:nvPr>
            <p:ph sz="half" idx="2"/>
          </p:nvPr>
        </p:nvPicPr>
        <p:blipFill rotWithShape="1">
          <a:blip r:embed="rId4"/>
          <a:srcRect l="37432" t="34869" r="37087" b="35626"/>
          <a:stretch/>
        </p:blipFill>
        <p:spPr>
          <a:xfrm>
            <a:off x="4610336" y="1309689"/>
            <a:ext cx="4076464" cy="3647448"/>
          </a:xfrm>
          <a:prstGeom prst="rect">
            <a:avLst/>
          </a:prstGeom>
        </p:spPr>
      </p:pic>
    </p:spTree>
    <p:extLst>
      <p:ext uri="{BB962C8B-B14F-4D97-AF65-F5344CB8AC3E}">
        <p14:creationId xmlns:p14="http://schemas.microsoft.com/office/powerpoint/2010/main" val="2672718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a:latin typeface="Arial" panose="020B0604020202020204" pitchFamily="34" charset="0"/>
                <a:cs typeface="Arial" panose="020B0604020202020204" pitchFamily="34" charset="0"/>
              </a:rPr>
              <a:t>Digital documentation</a:t>
            </a:r>
            <a:endParaRPr lang="en-GB" sz="2400" cap="none"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a:blip r:embed="rId3"/>
          <a:stretch>
            <a:fillRect/>
          </a:stretch>
        </p:blipFill>
        <p:spPr>
          <a:xfrm>
            <a:off x="441325" y="1081975"/>
            <a:ext cx="8244730" cy="5090225"/>
          </a:xfrm>
          <a:prstGeom prst="rect">
            <a:avLst/>
          </a:prstGeom>
        </p:spPr>
      </p:pic>
      <p:sp>
        <p:nvSpPr>
          <p:cNvPr id="10" name="Text Placeholder 3">
            <a:extLst>
              <a:ext uri="{FF2B5EF4-FFF2-40B4-BE49-F238E27FC236}">
                <a16:creationId xmlns:a16="http://schemas.microsoft.com/office/drawing/2014/main" xmlns="" id="{03D758D9-1D75-EA47-B91B-3BF6CCCC8481}"/>
              </a:ext>
            </a:extLst>
          </p:cNvPr>
          <p:cNvSpPr>
            <a:spLocks noGrp="1"/>
          </p:cNvSpPr>
          <p:nvPr>
            <p:ph type="body" sz="quarter" idx="10"/>
          </p:nvPr>
        </p:nvSpPr>
        <p:spPr>
          <a:xfrm>
            <a:off x="441325" y="6407149"/>
            <a:ext cx="7156324" cy="383119"/>
          </a:xfrm>
        </p:spPr>
        <p:txBody>
          <a:bodyPr/>
          <a:lstStyle/>
          <a:p>
            <a:r>
              <a:rPr lang="en-US" sz="1200" u="sng" dirty="0">
                <a:solidFill>
                  <a:srgbClr val="386380"/>
                </a:solidFill>
                <a:hlinkClick r:id="rId4">
                  <a:extLst>
                    <a:ext uri="{A12FA001-AC4F-418D-AE19-62706E023703}">
                      <ahyp:hlinkClr xmlns:ahyp="http://schemas.microsoft.com/office/drawing/2018/hyperlinkcolor" xmlns="" val="tx"/>
                    </a:ext>
                  </a:extLst>
                </a:hlinkClick>
              </a:rPr>
              <a:t>https://docs.gbif-uat.org/effective-nodes-guidance/1.0/en/</a:t>
            </a:r>
            <a:r>
              <a:rPr lang="en-US" sz="1200" u="sng" dirty="0">
                <a:solidFill>
                  <a:srgbClr val="386380"/>
                </a:solidFill>
              </a:rPr>
              <a:t> </a:t>
            </a:r>
            <a:endParaRPr lang="en-GB" sz="1200" dirty="0">
              <a:solidFill>
                <a:srgbClr val="386380"/>
              </a:solidFill>
            </a:endParaRPr>
          </a:p>
        </p:txBody>
      </p:sp>
    </p:spTree>
    <p:extLst>
      <p:ext uri="{BB962C8B-B14F-4D97-AF65-F5344CB8AC3E}">
        <p14:creationId xmlns:p14="http://schemas.microsoft.com/office/powerpoint/2010/main" val="4156127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a:latin typeface="Arial" panose="020B0604020202020204" pitchFamily="34" charset="0"/>
                <a:cs typeface="Arial" panose="020B0604020202020204" pitchFamily="34" charset="0"/>
              </a:rPr>
              <a:t>Digital documentation</a:t>
            </a:r>
            <a:endParaRPr lang="en-GB" sz="2400" cap="none" dirty="0">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xmlns="" id="{BC6BFC50-49A4-C940-951A-4A77E0A4874A}"/>
              </a:ext>
            </a:extLst>
          </p:cNvPr>
          <p:cNvSpPr>
            <a:spLocks noGrp="1"/>
          </p:cNvSpPr>
          <p:nvPr>
            <p:ph sz="half" idx="1"/>
          </p:nvPr>
        </p:nvSpPr>
        <p:spPr/>
        <p:txBody>
          <a:bodyPr>
            <a:normAutofit fontScale="92500" lnSpcReduction="10000"/>
          </a:bodyPr>
          <a:lstStyle/>
          <a:p>
            <a:pPr marL="266700" indent="-266700">
              <a:buFont typeface="Arial" panose="020B0604020202020204" pitchFamily="34" charset="0"/>
              <a:buChar char="•"/>
            </a:pPr>
            <a:r>
              <a:rPr lang="en-GB" dirty="0"/>
              <a:t>WP2019: ‘establish system for reviewing, prioritizing, updating and creating new documentation to support GBIF data publishers and users” </a:t>
            </a:r>
          </a:p>
          <a:p>
            <a:pPr marL="266700" indent="-266700">
              <a:buFont typeface="Arial" panose="020B0604020202020204" pitchFamily="34" charset="0"/>
              <a:buChar char="•"/>
            </a:pPr>
            <a:r>
              <a:rPr lang="en-GB" dirty="0"/>
              <a:t>Nodes guidance doc served as prototype</a:t>
            </a:r>
          </a:p>
          <a:p>
            <a:pPr marL="266700" indent="-266700">
              <a:buFont typeface="Arial" panose="020B0604020202020204" pitchFamily="34" charset="0"/>
              <a:buChar char="•"/>
            </a:pPr>
            <a:r>
              <a:rPr lang="en-GB" dirty="0"/>
              <a:t>Real-time system now publishing GitHub source material to HTML and PDF</a:t>
            </a:r>
          </a:p>
          <a:p>
            <a:pPr marL="266700" indent="-266700">
              <a:buFont typeface="Arial" panose="020B0604020202020204" pitchFamily="34" charset="0"/>
              <a:buChar char="•"/>
            </a:pPr>
            <a:r>
              <a:rPr lang="en-GB" dirty="0"/>
              <a:t>Editorial panel now filled</a:t>
            </a:r>
          </a:p>
        </p:txBody>
      </p:sp>
      <p:pic>
        <p:nvPicPr>
          <p:cNvPr id="7" name="Content Placeholder 6">
            <a:extLst>
              <a:ext uri="{FF2B5EF4-FFF2-40B4-BE49-F238E27FC236}">
                <a16:creationId xmlns:a16="http://schemas.microsoft.com/office/drawing/2014/main" xmlns="" id="{79614E81-D768-0042-A120-D539D9B3EA9F}"/>
              </a:ext>
            </a:extLst>
          </p:cNvPr>
          <p:cNvPicPr>
            <a:picLocks noGrp="1" noChangeAspect="1"/>
          </p:cNvPicPr>
          <p:nvPr>
            <p:ph sz="half" idx="2"/>
          </p:nvPr>
        </p:nvPicPr>
        <p:blipFill>
          <a:blip r:embed="rId3"/>
          <a:stretch>
            <a:fillRect/>
          </a:stretch>
        </p:blipFill>
        <p:spPr>
          <a:xfrm>
            <a:off x="4962857" y="1309688"/>
            <a:ext cx="3409286" cy="4816475"/>
          </a:xfrm>
          <a:ln>
            <a:solidFill>
              <a:schemeClr val="bg1">
                <a:lumMod val="85000"/>
              </a:schemeClr>
            </a:solidFill>
          </a:ln>
          <a:effectLst>
            <a:outerShdw blurRad="50800" dist="38100" dir="2700000" algn="tl" rotWithShape="0">
              <a:prstClr val="black">
                <a:alpha val="40000"/>
              </a:prstClr>
            </a:outerShdw>
          </a:effectLst>
        </p:spPr>
      </p:pic>
      <p:sp>
        <p:nvSpPr>
          <p:cNvPr id="10" name="Text Placeholder 3">
            <a:extLst>
              <a:ext uri="{FF2B5EF4-FFF2-40B4-BE49-F238E27FC236}">
                <a16:creationId xmlns:a16="http://schemas.microsoft.com/office/drawing/2014/main" xmlns="" id="{03D758D9-1D75-EA47-B91B-3BF6CCCC8481}"/>
              </a:ext>
            </a:extLst>
          </p:cNvPr>
          <p:cNvSpPr>
            <a:spLocks noGrp="1"/>
          </p:cNvSpPr>
          <p:nvPr>
            <p:ph type="body" sz="quarter" idx="10"/>
          </p:nvPr>
        </p:nvSpPr>
        <p:spPr/>
        <p:txBody>
          <a:bodyPr/>
          <a:lstStyle/>
          <a:p>
            <a:r>
              <a:rPr lang="en-US" sz="1200" u="sng" dirty="0">
                <a:solidFill>
                  <a:srgbClr val="386380"/>
                </a:solidFill>
                <a:hlinkClick r:id="rId4">
                  <a:extLst>
                    <a:ext uri="{A12FA001-AC4F-418D-AE19-62706E023703}">
                      <ahyp:hlinkClr xmlns:ahyp="http://schemas.microsoft.com/office/drawing/2018/hyperlinkcolor" xmlns="" val="tx"/>
                    </a:ext>
                  </a:extLst>
                </a:hlinkClick>
              </a:rPr>
              <a:t>https://docs.gbif-uat.org/effective-nodes-guidance/1.0/en/establishing-an-effective-gbif-participant-node.en.pdf</a:t>
            </a:r>
            <a:r>
              <a:rPr lang="en-US" sz="1200" u="sng" dirty="0">
                <a:solidFill>
                  <a:srgbClr val="386380"/>
                </a:solidFill>
              </a:rPr>
              <a:t> </a:t>
            </a:r>
            <a:endParaRPr lang="en-GB" sz="1200" dirty="0">
              <a:solidFill>
                <a:srgbClr val="386380"/>
              </a:solidFill>
            </a:endParaRPr>
          </a:p>
        </p:txBody>
      </p:sp>
    </p:spTree>
    <p:extLst>
      <p:ext uri="{BB962C8B-B14F-4D97-AF65-F5344CB8AC3E}">
        <p14:creationId xmlns:p14="http://schemas.microsoft.com/office/powerpoint/2010/main" val="3437951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a:latin typeface="Arial" panose="020B0604020202020204" pitchFamily="34" charset="0"/>
                <a:cs typeface="Arial" panose="020B0604020202020204" pitchFamily="34" charset="0"/>
              </a:rPr>
              <a:t>Digital documentation</a:t>
            </a:r>
            <a:endParaRPr lang="en-GB" sz="2400" cap="none"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rotWithShape="1">
          <a:blip r:embed="rId2"/>
          <a:srcRect b="8644"/>
          <a:stretch/>
        </p:blipFill>
        <p:spPr>
          <a:xfrm>
            <a:off x="1226197" y="1081975"/>
            <a:ext cx="6691606" cy="5157460"/>
          </a:xfrm>
          <a:prstGeom prst="rect">
            <a:avLst/>
          </a:prstGeom>
          <a:ln>
            <a:solidFill>
              <a:schemeClr val="bg1">
                <a:lumMod val="85000"/>
              </a:schemeClr>
            </a:solidFill>
          </a:ln>
        </p:spPr>
      </p:pic>
      <p:sp>
        <p:nvSpPr>
          <p:cNvPr id="4" name="Text Placeholder 3">
            <a:extLst>
              <a:ext uri="{FF2B5EF4-FFF2-40B4-BE49-F238E27FC236}">
                <a16:creationId xmlns:a16="http://schemas.microsoft.com/office/drawing/2014/main" xmlns="" id="{D5E7686D-2528-5140-9DA6-9EDF44886C38}"/>
              </a:ext>
            </a:extLst>
          </p:cNvPr>
          <p:cNvSpPr>
            <a:spLocks noGrp="1"/>
          </p:cNvSpPr>
          <p:nvPr>
            <p:ph type="body" sz="quarter" idx="10"/>
          </p:nvPr>
        </p:nvSpPr>
        <p:spPr>
          <a:xfrm>
            <a:off x="441325" y="6407149"/>
            <a:ext cx="7156324" cy="383119"/>
          </a:xfrm>
        </p:spPr>
        <p:txBody>
          <a:bodyPr/>
          <a:lstStyle/>
          <a:p>
            <a:r>
              <a:rPr lang="en-US" sz="1200" u="sng" dirty="0">
                <a:solidFill>
                  <a:srgbClr val="386380"/>
                </a:solidFill>
                <a:hlinkClick r:id="rId3">
                  <a:extLst>
                    <a:ext uri="{A12FA001-AC4F-418D-AE19-62706E023703}">
                      <ahyp:hlinkClr xmlns:ahyp="http://schemas.microsoft.com/office/drawing/2018/hyperlinkcolor" xmlns="" val="tx"/>
                    </a:ext>
                  </a:extLst>
                </a:hlinkClick>
              </a:rPr>
              <a:t>https://github.com/gbif/doc-effective-nodes-guidance</a:t>
            </a:r>
            <a:endParaRPr lang="en-US" sz="1200" u="sng" dirty="0">
              <a:solidFill>
                <a:srgbClr val="386380"/>
              </a:solidFill>
            </a:endParaRPr>
          </a:p>
        </p:txBody>
      </p:sp>
    </p:spTree>
    <p:extLst>
      <p:ext uri="{BB962C8B-B14F-4D97-AF65-F5344CB8AC3E}">
        <p14:creationId xmlns:p14="http://schemas.microsoft.com/office/powerpoint/2010/main" val="1442845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a:latin typeface="Arial" panose="020B0604020202020204" pitchFamily="34" charset="0"/>
                <a:cs typeface="Arial" panose="020B0604020202020204" pitchFamily="34" charset="0"/>
              </a:rPr>
              <a:t>Digital documentation</a:t>
            </a:r>
            <a:endParaRPr lang="en-GB" sz="2400" cap="none"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a:blip r:embed="rId2"/>
          <a:stretch>
            <a:fillRect/>
          </a:stretch>
        </p:blipFill>
        <p:spPr>
          <a:xfrm>
            <a:off x="469837" y="1080246"/>
            <a:ext cx="8216964" cy="5103808"/>
          </a:xfrm>
          <a:prstGeom prst="rect">
            <a:avLst/>
          </a:prstGeom>
        </p:spPr>
      </p:pic>
      <p:sp>
        <p:nvSpPr>
          <p:cNvPr id="4" name="Text Placeholder 3">
            <a:extLst>
              <a:ext uri="{FF2B5EF4-FFF2-40B4-BE49-F238E27FC236}">
                <a16:creationId xmlns:a16="http://schemas.microsoft.com/office/drawing/2014/main" xmlns="" id="{86B511A5-FE7A-0C48-8672-C9B62E98BFC6}"/>
              </a:ext>
            </a:extLst>
          </p:cNvPr>
          <p:cNvSpPr>
            <a:spLocks noGrp="1"/>
          </p:cNvSpPr>
          <p:nvPr>
            <p:ph type="body" sz="quarter" idx="10"/>
          </p:nvPr>
        </p:nvSpPr>
        <p:spPr>
          <a:xfrm>
            <a:off x="441325" y="6407149"/>
            <a:ext cx="7156324" cy="383119"/>
          </a:xfrm>
        </p:spPr>
        <p:txBody>
          <a:bodyPr/>
          <a:lstStyle/>
          <a:p>
            <a:r>
              <a:rPr lang="en-GB" sz="1200" dirty="0">
                <a:solidFill>
                  <a:srgbClr val="386380"/>
                </a:solidFill>
                <a:hlinkClick r:id="rId3">
                  <a:extLst>
                    <a:ext uri="{A12FA001-AC4F-418D-AE19-62706E023703}">
                      <ahyp:hlinkClr xmlns:ahyp="http://schemas.microsoft.com/office/drawing/2018/hyperlinkcolor" xmlns="" val="tx"/>
                    </a:ext>
                  </a:extLst>
                </a:hlinkClick>
              </a:rPr>
              <a:t>https://docs.gbif-uat.org/openrefine-guide/1.0/es</a:t>
            </a:r>
            <a:r>
              <a:rPr lang="en-GB" sz="1200" dirty="0">
                <a:solidFill>
                  <a:srgbClr val="386380"/>
                </a:solidFill>
              </a:rPr>
              <a:t> </a:t>
            </a:r>
          </a:p>
        </p:txBody>
      </p:sp>
    </p:spTree>
    <p:extLst>
      <p:ext uri="{BB962C8B-B14F-4D97-AF65-F5344CB8AC3E}">
        <p14:creationId xmlns:p14="http://schemas.microsoft.com/office/powerpoint/2010/main" val="1690408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b="1" dirty="0"/>
              <a:t>Internationalized Documentation</a:t>
            </a:r>
            <a:endParaRPr lang="en-GB" sz="2400" dirty="0"/>
          </a:p>
        </p:txBody>
      </p:sp>
      <p:sp>
        <p:nvSpPr>
          <p:cNvPr id="4" name="Text Placeholder 3"/>
          <p:cNvSpPr>
            <a:spLocks noGrp="1"/>
          </p:cNvSpPr>
          <p:nvPr>
            <p:ph type="body" sz="quarter" idx="10"/>
          </p:nvPr>
        </p:nvSpPr>
        <p:spPr/>
        <p:txBody>
          <a:bodyPr/>
          <a:lstStyle/>
          <a:p>
            <a:r>
              <a:rPr lang="en-GB" sz="1200" dirty="0">
                <a:solidFill>
                  <a:srgbClr val="386380"/>
                </a:solidFill>
                <a:hlinkClick r:id="rId2">
                  <a:extLst>
                    <a:ext uri="{A12FA001-AC4F-418D-AE19-62706E023703}">
                      <ahyp:hlinkClr xmlns:ahyp="http://schemas.microsoft.com/office/drawing/2018/hyperlinkcolor" xmlns="" val="tx"/>
                    </a:ext>
                  </a:extLst>
                </a:hlinkClick>
              </a:rPr>
              <a:t>https://crowdin.com/project/gbif-nodes-guidance</a:t>
            </a:r>
            <a:endParaRPr lang="en-GB" sz="1200" dirty="0">
              <a:solidFill>
                <a:srgbClr val="386380"/>
              </a:solidFill>
            </a:endParaRP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a:blip r:embed="rId3"/>
          <a:stretch>
            <a:fillRect/>
          </a:stretch>
        </p:blipFill>
        <p:spPr>
          <a:xfrm>
            <a:off x="203442" y="1038634"/>
            <a:ext cx="5955311" cy="3369311"/>
          </a:xfrm>
          <a:prstGeom prst="rect">
            <a:avLst/>
          </a:prstGeom>
        </p:spPr>
      </p:pic>
      <p:sp>
        <p:nvSpPr>
          <p:cNvPr id="2" name="TextBox 1">
            <a:extLst>
              <a:ext uri="{FF2B5EF4-FFF2-40B4-BE49-F238E27FC236}">
                <a16:creationId xmlns:a16="http://schemas.microsoft.com/office/drawing/2014/main" xmlns="" id="{BE590AB0-76DD-AE49-9D8F-576D0AF8E884}"/>
              </a:ext>
            </a:extLst>
          </p:cNvPr>
          <p:cNvSpPr txBox="1"/>
          <p:nvPr/>
        </p:nvSpPr>
        <p:spPr>
          <a:xfrm>
            <a:off x="441325" y="4407945"/>
            <a:ext cx="8124451" cy="369332"/>
          </a:xfrm>
          <a:prstGeom prst="rect">
            <a:avLst/>
          </a:prstGeom>
          <a:noFill/>
        </p:spPr>
        <p:txBody>
          <a:bodyPr wrap="square" rtlCol="0">
            <a:spAutoFit/>
          </a:bodyPr>
          <a:lstStyle/>
          <a:p>
            <a:r>
              <a:rPr lang="en-GB" dirty="0"/>
              <a:t>Guide to Nodes </a:t>
            </a:r>
          </a:p>
        </p:txBody>
      </p:sp>
    </p:spTree>
    <p:extLst>
      <p:ext uri="{BB962C8B-B14F-4D97-AF65-F5344CB8AC3E}">
        <p14:creationId xmlns:p14="http://schemas.microsoft.com/office/powerpoint/2010/main" val="1165354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a:t>Documentation in translation</a:t>
            </a:r>
            <a:endParaRPr lang="en-GB" sz="2400" cap="none"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a:blip r:embed="rId2"/>
          <a:stretch>
            <a:fillRect/>
          </a:stretch>
        </p:blipFill>
        <p:spPr>
          <a:xfrm>
            <a:off x="27524" y="1081975"/>
            <a:ext cx="9088952" cy="5645426"/>
          </a:xfrm>
          <a:prstGeom prst="rect">
            <a:avLst/>
          </a:prstGeom>
        </p:spPr>
      </p:pic>
    </p:spTree>
    <p:extLst>
      <p:ext uri="{BB962C8B-B14F-4D97-AF65-F5344CB8AC3E}">
        <p14:creationId xmlns:p14="http://schemas.microsoft.com/office/powerpoint/2010/main" val="3706389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err="1">
                <a:latin typeface="Arial" panose="020B0604020202020204" pitchFamily="34" charset="0"/>
                <a:cs typeface="Arial" panose="020B0604020202020204" pitchFamily="34" charset="0"/>
              </a:rPr>
              <a:t>GBIF.</a:t>
            </a:r>
            <a:r>
              <a:rPr lang="en-GB" sz="3200" cap="none" dirty="0" err="1">
                <a:latin typeface="Arial" panose="020B0604020202020204" pitchFamily="34" charset="0"/>
                <a:cs typeface="Arial" panose="020B0604020202020204" pitchFamily="34" charset="0"/>
              </a:rPr>
              <a:t>org</a:t>
            </a:r>
            <a:r>
              <a:rPr lang="en-GB" sz="3200" cap="none" dirty="0">
                <a:latin typeface="Arial" panose="020B0604020202020204" pitchFamily="34" charset="0"/>
                <a:cs typeface="Arial" panose="020B0604020202020204" pitchFamily="34" charset="0"/>
              </a:rPr>
              <a:t> NAVIGATION UPDATES</a:t>
            </a:r>
            <a:endParaRPr lang="en-GB" sz="2400" cap="none"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a:blip r:embed="rId2"/>
          <a:stretch>
            <a:fillRect/>
          </a:stretch>
        </p:blipFill>
        <p:spPr>
          <a:xfrm>
            <a:off x="0" y="1691828"/>
            <a:ext cx="9144000" cy="2596921"/>
          </a:xfrm>
          <a:prstGeom prst="rect">
            <a:avLst/>
          </a:prstGeom>
        </p:spPr>
      </p:pic>
    </p:spTree>
    <p:extLst>
      <p:ext uri="{BB962C8B-B14F-4D97-AF65-F5344CB8AC3E}">
        <p14:creationId xmlns:p14="http://schemas.microsoft.com/office/powerpoint/2010/main" val="2907559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err="1">
                <a:latin typeface="Arial" panose="020B0604020202020204" pitchFamily="34" charset="0"/>
                <a:cs typeface="Arial" panose="020B0604020202020204" pitchFamily="34" charset="0"/>
              </a:rPr>
              <a:t>GBIF.</a:t>
            </a:r>
            <a:r>
              <a:rPr lang="en-GB" sz="3200" cap="none" dirty="0" err="1">
                <a:latin typeface="Arial" panose="020B0604020202020204" pitchFamily="34" charset="0"/>
                <a:cs typeface="Arial" panose="020B0604020202020204" pitchFamily="34" charset="0"/>
              </a:rPr>
              <a:t>org</a:t>
            </a:r>
            <a:r>
              <a:rPr lang="en-GB" sz="3200" cap="none" dirty="0">
                <a:latin typeface="Arial" panose="020B0604020202020204" pitchFamily="34" charset="0"/>
                <a:cs typeface="Arial" panose="020B0604020202020204" pitchFamily="34" charset="0"/>
              </a:rPr>
              <a:t> NAVIGATION UPDATES</a:t>
            </a:r>
            <a:endParaRPr lang="en-GB" sz="2400" cap="none"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a:blip r:embed="rId2"/>
          <a:stretch>
            <a:fillRect/>
          </a:stretch>
        </p:blipFill>
        <p:spPr>
          <a:xfrm>
            <a:off x="9755" y="1691828"/>
            <a:ext cx="9124490" cy="2596921"/>
          </a:xfrm>
          <a:prstGeom prst="rect">
            <a:avLst/>
          </a:prstGeom>
        </p:spPr>
      </p:pic>
    </p:spTree>
    <p:extLst>
      <p:ext uri="{BB962C8B-B14F-4D97-AF65-F5344CB8AC3E}">
        <p14:creationId xmlns:p14="http://schemas.microsoft.com/office/powerpoint/2010/main" val="190586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err="1">
                <a:latin typeface="Arial" panose="020B0604020202020204" pitchFamily="34" charset="0"/>
                <a:cs typeface="Arial" panose="020B0604020202020204" pitchFamily="34" charset="0"/>
              </a:rPr>
              <a:t>GBIF.</a:t>
            </a:r>
            <a:r>
              <a:rPr lang="en-GB" sz="3200" cap="none" dirty="0" err="1">
                <a:latin typeface="Arial" panose="020B0604020202020204" pitchFamily="34" charset="0"/>
                <a:cs typeface="Arial" panose="020B0604020202020204" pitchFamily="34" charset="0"/>
              </a:rPr>
              <a:t>org</a:t>
            </a:r>
            <a:r>
              <a:rPr lang="en-GB" sz="3200" cap="none" dirty="0">
                <a:latin typeface="Arial" panose="020B0604020202020204" pitchFamily="34" charset="0"/>
                <a:cs typeface="Arial" panose="020B0604020202020204" pitchFamily="34" charset="0"/>
              </a:rPr>
              <a:t> NAVIGATION UPDATES</a:t>
            </a:r>
            <a:endParaRPr lang="en-GB" sz="2400" cap="none"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a:blip r:embed="rId2"/>
          <a:stretch>
            <a:fillRect/>
          </a:stretch>
        </p:blipFill>
        <p:spPr>
          <a:xfrm>
            <a:off x="23242" y="1691828"/>
            <a:ext cx="9105915" cy="2708722"/>
          </a:xfrm>
          <a:prstGeom prst="rect">
            <a:avLst/>
          </a:prstGeom>
        </p:spPr>
      </p:pic>
    </p:spTree>
    <p:extLst>
      <p:ext uri="{BB962C8B-B14F-4D97-AF65-F5344CB8AC3E}">
        <p14:creationId xmlns:p14="http://schemas.microsoft.com/office/powerpoint/2010/main" val="984662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err="1">
                <a:latin typeface="Arial" panose="020B0604020202020204" pitchFamily="34" charset="0"/>
                <a:cs typeface="Arial" panose="020B0604020202020204" pitchFamily="34" charset="0"/>
              </a:rPr>
              <a:t>GBIF.</a:t>
            </a:r>
            <a:r>
              <a:rPr lang="en-GB" sz="3200" cap="none" dirty="0" err="1">
                <a:latin typeface="Arial" panose="020B0604020202020204" pitchFamily="34" charset="0"/>
                <a:cs typeface="Arial" panose="020B0604020202020204" pitchFamily="34" charset="0"/>
              </a:rPr>
              <a:t>org</a:t>
            </a:r>
            <a:r>
              <a:rPr lang="en-GB" sz="3200" cap="none" dirty="0">
                <a:latin typeface="Arial" panose="020B0604020202020204" pitchFamily="34" charset="0"/>
                <a:cs typeface="Arial" panose="020B0604020202020204" pitchFamily="34" charset="0"/>
              </a:rPr>
              <a:t> NAVIGATION UPDATES</a:t>
            </a:r>
            <a:endParaRPr lang="en-GB" sz="2400" cap="none"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a:blip r:embed="rId2"/>
          <a:stretch>
            <a:fillRect/>
          </a:stretch>
        </p:blipFill>
        <p:spPr>
          <a:xfrm>
            <a:off x="3833" y="1691827"/>
            <a:ext cx="9140167" cy="2621599"/>
          </a:xfrm>
          <a:prstGeom prst="rect">
            <a:avLst/>
          </a:prstGeom>
        </p:spPr>
      </p:pic>
    </p:spTree>
    <p:extLst>
      <p:ext uri="{BB962C8B-B14F-4D97-AF65-F5344CB8AC3E}">
        <p14:creationId xmlns:p14="http://schemas.microsoft.com/office/powerpoint/2010/main" val="1051372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err="1">
                <a:latin typeface="Arial" panose="020B0604020202020204" pitchFamily="34" charset="0"/>
                <a:cs typeface="Arial" panose="020B0604020202020204" pitchFamily="34" charset="0"/>
              </a:rPr>
              <a:t>GBIF.</a:t>
            </a:r>
            <a:r>
              <a:rPr lang="en-GB" sz="3200" cap="none" dirty="0" err="1">
                <a:latin typeface="Arial" panose="020B0604020202020204" pitchFamily="34" charset="0"/>
                <a:cs typeface="Arial" panose="020B0604020202020204" pitchFamily="34" charset="0"/>
              </a:rPr>
              <a:t>org</a:t>
            </a:r>
            <a:r>
              <a:rPr lang="en-GB" sz="3200" cap="none" dirty="0">
                <a:latin typeface="Arial" panose="020B0604020202020204" pitchFamily="34" charset="0"/>
                <a:cs typeface="Arial" panose="020B0604020202020204" pitchFamily="34" charset="0"/>
              </a:rPr>
              <a:t> NAVIGATION UPDATES</a:t>
            </a:r>
            <a:endParaRPr lang="en-GB" sz="2400" cap="none"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a:blip r:embed="rId2"/>
          <a:stretch>
            <a:fillRect/>
          </a:stretch>
        </p:blipFill>
        <p:spPr>
          <a:xfrm>
            <a:off x="3833" y="1706058"/>
            <a:ext cx="9140167" cy="2593137"/>
          </a:xfrm>
          <a:prstGeom prst="rect">
            <a:avLst/>
          </a:prstGeom>
        </p:spPr>
      </p:pic>
    </p:spTree>
    <p:extLst>
      <p:ext uri="{BB962C8B-B14F-4D97-AF65-F5344CB8AC3E}">
        <p14:creationId xmlns:p14="http://schemas.microsoft.com/office/powerpoint/2010/main" val="1891308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sz="3200" dirty="0" err="1">
                <a:latin typeface="Arial" panose="020B0604020202020204" pitchFamily="34" charset="0"/>
                <a:cs typeface="Arial" panose="020B0604020202020204" pitchFamily="34" charset="0"/>
              </a:rPr>
              <a:t>GBIF.</a:t>
            </a:r>
            <a:r>
              <a:rPr lang="en-GB" sz="3200" cap="none" dirty="0" err="1">
                <a:latin typeface="Arial" panose="020B0604020202020204" pitchFamily="34" charset="0"/>
                <a:cs typeface="Arial" panose="020B0604020202020204" pitchFamily="34" charset="0"/>
              </a:rPr>
              <a:t>org</a:t>
            </a:r>
            <a:r>
              <a:rPr lang="en-GB" sz="3200" cap="none" dirty="0">
                <a:latin typeface="Arial" panose="020B0604020202020204" pitchFamily="34" charset="0"/>
                <a:cs typeface="Arial" panose="020B0604020202020204" pitchFamily="34" charset="0"/>
              </a:rPr>
              <a:t> NAVIGATION UPDATES</a:t>
            </a:r>
            <a:endParaRPr lang="en-GB" sz="2400" cap="none"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07153020-8959-DF4E-B3FC-1952F94C2359}"/>
              </a:ext>
            </a:extLst>
          </p:cNvPr>
          <p:cNvPicPr>
            <a:picLocks noChangeAspect="1"/>
          </p:cNvPicPr>
          <p:nvPr/>
        </p:nvPicPr>
        <p:blipFill>
          <a:blip r:embed="rId2"/>
          <a:stretch>
            <a:fillRect/>
          </a:stretch>
        </p:blipFill>
        <p:spPr>
          <a:xfrm>
            <a:off x="0" y="1706058"/>
            <a:ext cx="9143999" cy="2632753"/>
          </a:xfrm>
          <a:prstGeom prst="rect">
            <a:avLst/>
          </a:prstGeom>
        </p:spPr>
      </p:pic>
    </p:spTree>
    <p:extLst>
      <p:ext uri="{BB962C8B-B14F-4D97-AF65-F5344CB8AC3E}">
        <p14:creationId xmlns:p14="http://schemas.microsoft.com/office/powerpoint/2010/main" val="1910346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84710C-97CF-1F4D-B0EC-79065CAC7428}"/>
              </a:ext>
            </a:extLst>
          </p:cNvPr>
          <p:cNvSpPr>
            <a:spLocks noGrp="1"/>
          </p:cNvSpPr>
          <p:nvPr>
            <p:ph type="title"/>
          </p:nvPr>
        </p:nvSpPr>
        <p:spPr/>
        <p:txBody>
          <a:bodyPr/>
          <a:lstStyle/>
          <a:p>
            <a:r>
              <a:rPr lang="en-GB" dirty="0"/>
              <a:t>Literature tracking &amp; Citation</a:t>
            </a:r>
          </a:p>
        </p:txBody>
      </p:sp>
      <p:sp>
        <p:nvSpPr>
          <p:cNvPr id="3" name="Text Placeholder 2">
            <a:extLst>
              <a:ext uri="{FF2B5EF4-FFF2-40B4-BE49-F238E27FC236}">
                <a16:creationId xmlns:a16="http://schemas.microsoft.com/office/drawing/2014/main" xmlns="" id="{ADF1E9B8-9E56-E34D-A31F-35728F82973B}"/>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920815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84710C-97CF-1F4D-B0EC-79065CAC7428}"/>
              </a:ext>
            </a:extLst>
          </p:cNvPr>
          <p:cNvSpPr>
            <a:spLocks noGrp="1"/>
          </p:cNvSpPr>
          <p:nvPr>
            <p:ph type="title"/>
          </p:nvPr>
        </p:nvSpPr>
        <p:spPr/>
        <p:txBody>
          <a:bodyPr/>
          <a:lstStyle/>
          <a:p>
            <a:r>
              <a:rPr lang="en-GB" dirty="0"/>
              <a:t>Private-Sector </a:t>
            </a:r>
            <a:r>
              <a:rPr lang="en-GB" dirty="0" err="1"/>
              <a:t>DatA</a:t>
            </a:r>
            <a:endParaRPr lang="en-GB" dirty="0"/>
          </a:p>
        </p:txBody>
      </p:sp>
      <p:sp>
        <p:nvSpPr>
          <p:cNvPr id="4" name="Content Placeholder 3">
            <a:extLst>
              <a:ext uri="{FF2B5EF4-FFF2-40B4-BE49-F238E27FC236}">
                <a16:creationId xmlns:a16="http://schemas.microsoft.com/office/drawing/2014/main" xmlns="" id="{8A8343A5-61E5-244E-BE7E-60B673145730}"/>
              </a:ext>
            </a:extLst>
          </p:cNvPr>
          <p:cNvSpPr>
            <a:spLocks noGrp="1"/>
          </p:cNvSpPr>
          <p:nvPr>
            <p:ph sz="half" idx="1"/>
          </p:nvPr>
        </p:nvSpPr>
        <p:spPr/>
        <p:txBody>
          <a:bodyPr>
            <a:normAutofit lnSpcReduction="10000"/>
          </a:bodyPr>
          <a:lstStyle/>
          <a:p>
            <a:pPr marL="266700" indent="-266700">
              <a:buFont typeface="Arial" panose="020B0604020202020204" pitchFamily="34" charset="0"/>
              <a:buChar char="•"/>
            </a:pPr>
            <a:r>
              <a:rPr lang="en-GB" dirty="0"/>
              <a:t>Secretariat collaborating with working group to </a:t>
            </a:r>
            <a:r>
              <a:rPr lang="da-DK" dirty="0"/>
              <a:t>put </a:t>
            </a:r>
            <a:r>
              <a:rPr lang="da-DK" dirty="0" err="1"/>
              <a:t>language</a:t>
            </a:r>
            <a:r>
              <a:rPr lang="da-DK" dirty="0"/>
              <a:t> </a:t>
            </a:r>
            <a:r>
              <a:rPr lang="da-DK" dirty="0" err="1"/>
              <a:t>into</a:t>
            </a:r>
            <a:r>
              <a:rPr lang="da-DK" dirty="0"/>
              <a:t> v4 of </a:t>
            </a:r>
            <a:br>
              <a:rPr lang="da-DK" dirty="0"/>
            </a:br>
            <a:r>
              <a:rPr lang="da-DK" b="1" dirty="0">
                <a:solidFill>
                  <a:srgbClr val="F15A29"/>
                </a:solidFill>
              </a:rPr>
              <a:t>The </a:t>
            </a:r>
            <a:r>
              <a:rPr lang="da-DK" b="1" dirty="0" err="1">
                <a:solidFill>
                  <a:srgbClr val="F15A29"/>
                </a:solidFill>
              </a:rPr>
              <a:t>Equator</a:t>
            </a:r>
            <a:r>
              <a:rPr lang="da-DK" b="1" dirty="0">
                <a:solidFill>
                  <a:srgbClr val="F15A29"/>
                </a:solidFill>
              </a:rPr>
              <a:t> Principles</a:t>
            </a:r>
          </a:p>
          <a:p>
            <a:pPr marL="266700" indent="-266700">
              <a:buFont typeface="Arial" panose="020B0604020202020204" pitchFamily="34" charset="0"/>
              <a:buChar char="•"/>
            </a:pPr>
            <a:r>
              <a:rPr lang="da-DK" dirty="0"/>
              <a:t>90% of </a:t>
            </a:r>
            <a:r>
              <a:rPr lang="da-DK" dirty="0" err="1"/>
              <a:t>financial</a:t>
            </a:r>
            <a:r>
              <a:rPr lang="da-DK" dirty="0"/>
              <a:t> institutions support </a:t>
            </a:r>
            <a:r>
              <a:rPr lang="da-DK" dirty="0" err="1"/>
              <a:t>sharing</a:t>
            </a:r>
            <a:r>
              <a:rPr lang="da-DK" dirty="0"/>
              <a:t> </a:t>
            </a:r>
            <a:r>
              <a:rPr lang="da-DK" dirty="0" err="1"/>
              <a:t>clients</a:t>
            </a:r>
            <a:r>
              <a:rPr lang="da-DK" dirty="0"/>
              <a:t>’ EIA data with GBIF </a:t>
            </a:r>
            <a:r>
              <a:rPr lang="da-DK" dirty="0" err="1"/>
              <a:t>network</a:t>
            </a:r>
            <a:endParaRPr lang="da-DK" dirty="0"/>
          </a:p>
          <a:p>
            <a:pPr marL="266700" indent="-266700">
              <a:buFont typeface="Arial" panose="020B0604020202020204" pitchFamily="34" charset="0"/>
              <a:buChar char="•"/>
            </a:pPr>
            <a:r>
              <a:rPr lang="da-DK" dirty="0"/>
              <a:t>Network to </a:t>
            </a:r>
            <a:r>
              <a:rPr lang="da-DK" dirty="0" err="1"/>
              <a:t>collaborate</a:t>
            </a:r>
            <a:r>
              <a:rPr lang="da-DK" dirty="0"/>
              <a:t> in </a:t>
            </a:r>
            <a:r>
              <a:rPr lang="da-DK" dirty="0" err="1"/>
              <a:t>preparing</a:t>
            </a:r>
            <a:r>
              <a:rPr lang="da-DK" dirty="0"/>
              <a:t> summary guidance</a:t>
            </a:r>
          </a:p>
          <a:p>
            <a:pPr marL="266700" indent="-266700">
              <a:buFont typeface="Arial" panose="020B0604020202020204" pitchFamily="34" charset="0"/>
              <a:buChar char="•"/>
            </a:pPr>
            <a:r>
              <a:rPr lang="da-DK" dirty="0"/>
              <a:t>Public </a:t>
            </a:r>
            <a:r>
              <a:rPr lang="da-DK" dirty="0" err="1"/>
              <a:t>review</a:t>
            </a:r>
            <a:r>
              <a:rPr lang="da-DK" dirty="0"/>
              <a:t>: </a:t>
            </a:r>
            <a:r>
              <a:rPr lang="da-DK" dirty="0" err="1">
                <a:solidFill>
                  <a:srgbClr val="F15A29"/>
                </a:solidFill>
              </a:rPr>
              <a:t>fall</a:t>
            </a:r>
            <a:r>
              <a:rPr lang="da-DK" dirty="0">
                <a:solidFill>
                  <a:srgbClr val="F15A29"/>
                </a:solidFill>
              </a:rPr>
              <a:t> 2019</a:t>
            </a:r>
          </a:p>
        </p:txBody>
      </p:sp>
      <p:pic>
        <p:nvPicPr>
          <p:cNvPr id="8" name="Content Placeholder 7">
            <a:extLst>
              <a:ext uri="{FF2B5EF4-FFF2-40B4-BE49-F238E27FC236}">
                <a16:creationId xmlns:a16="http://schemas.microsoft.com/office/drawing/2014/main" xmlns="" id="{AEADBB31-492D-2F4A-A0C0-D69588A6FC0A}"/>
              </a:ext>
            </a:extLst>
          </p:cNvPr>
          <p:cNvPicPr>
            <a:picLocks noGrp="1" noChangeAspect="1"/>
          </p:cNvPicPr>
          <p:nvPr>
            <p:ph sz="half" idx="2"/>
          </p:nvPr>
        </p:nvPicPr>
        <p:blipFill>
          <a:blip r:embed="rId2"/>
          <a:stretch>
            <a:fillRect/>
          </a:stretch>
        </p:blipFill>
        <p:spPr>
          <a:xfrm>
            <a:off x="4648200" y="1253792"/>
            <a:ext cx="4495800" cy="4473349"/>
          </a:xfrm>
          <a:ln>
            <a:solidFill>
              <a:schemeClr val="bg1">
                <a:lumMod val="85000"/>
              </a:schemeClr>
            </a:solidFill>
          </a:ln>
        </p:spPr>
      </p:pic>
      <p:sp>
        <p:nvSpPr>
          <p:cNvPr id="6" name="Text Placeholder 5">
            <a:extLst>
              <a:ext uri="{FF2B5EF4-FFF2-40B4-BE49-F238E27FC236}">
                <a16:creationId xmlns:a16="http://schemas.microsoft.com/office/drawing/2014/main" xmlns="" id="{2A28D96C-E068-FC4E-B41C-5CB527413D47}"/>
              </a:ext>
            </a:extLst>
          </p:cNvPr>
          <p:cNvSpPr>
            <a:spLocks noGrp="1"/>
          </p:cNvSpPr>
          <p:nvPr>
            <p:ph type="body" sz="quarter" idx="10"/>
          </p:nvPr>
        </p:nvSpPr>
        <p:spPr/>
        <p:txBody>
          <a:bodyPr/>
          <a:lstStyle/>
          <a:p>
            <a:r>
              <a:rPr lang="en-GB" sz="1200" dirty="0">
                <a:solidFill>
                  <a:srgbClr val="386380"/>
                </a:solidFill>
                <a:hlinkClick r:id="rId3">
                  <a:extLst>
                    <a:ext uri="{A12FA001-AC4F-418D-AE19-62706E023703}">
                      <ahyp:hlinkClr xmlns:ahyp="http://schemas.microsoft.com/office/drawing/2018/hyperlinkcolor" xmlns="" val="tx"/>
                    </a:ext>
                  </a:extLst>
                </a:hlinkClick>
              </a:rPr>
              <a:t>https://equator-principles.com</a:t>
            </a:r>
            <a:r>
              <a:rPr lang="en-GB" sz="1200" dirty="0">
                <a:solidFill>
                  <a:srgbClr val="386380"/>
                </a:solidFill>
              </a:rPr>
              <a:t> </a:t>
            </a:r>
          </a:p>
        </p:txBody>
      </p:sp>
    </p:spTree>
    <p:extLst>
      <p:ext uri="{BB962C8B-B14F-4D97-AF65-F5344CB8AC3E}">
        <p14:creationId xmlns:p14="http://schemas.microsoft.com/office/powerpoint/2010/main" val="2004135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137808-9877-E246-8C02-1F62CB17497C}"/>
              </a:ext>
            </a:extLst>
          </p:cNvPr>
          <p:cNvSpPr>
            <a:spLocks noGrp="1"/>
          </p:cNvSpPr>
          <p:nvPr>
            <p:ph type="title"/>
          </p:nvPr>
        </p:nvSpPr>
        <p:spPr/>
        <p:txBody>
          <a:bodyPr>
            <a:noAutofit/>
          </a:bodyPr>
          <a:lstStyle/>
          <a:p>
            <a:r>
              <a:rPr lang="en-GB" dirty="0"/>
              <a:t>GDPR</a:t>
            </a:r>
            <a:r>
              <a:rPr lang="en-GB" b="0" dirty="0"/>
              <a:t/>
            </a:r>
            <a:br>
              <a:rPr lang="en-GB" b="0" dirty="0"/>
            </a:br>
            <a:r>
              <a:rPr lang="en-GB" b="0" dirty="0"/>
              <a:t>more than just a four-letter word</a:t>
            </a:r>
          </a:p>
        </p:txBody>
      </p:sp>
      <p:sp>
        <p:nvSpPr>
          <p:cNvPr id="3" name="Content Placeholder 2">
            <a:extLst>
              <a:ext uri="{FF2B5EF4-FFF2-40B4-BE49-F238E27FC236}">
                <a16:creationId xmlns:a16="http://schemas.microsoft.com/office/drawing/2014/main" xmlns="" id="{0009807A-CBCB-224B-B61B-BDDE1A2FD8B2}"/>
              </a:ext>
            </a:extLst>
          </p:cNvPr>
          <p:cNvSpPr>
            <a:spLocks noGrp="1"/>
          </p:cNvSpPr>
          <p:nvPr>
            <p:ph sz="half" idx="1"/>
          </p:nvPr>
        </p:nvSpPr>
        <p:spPr>
          <a:xfrm>
            <a:off x="457200" y="1309689"/>
            <a:ext cx="4145280" cy="4816476"/>
          </a:xfrm>
        </p:spPr>
        <p:txBody>
          <a:bodyPr>
            <a:normAutofit/>
          </a:bodyPr>
          <a:lstStyle/>
          <a:p>
            <a:pPr marL="314325" indent="-314325">
              <a:buFont typeface="Arial" panose="020B0604020202020204" pitchFamily="34" charset="0"/>
              <a:buChar char="•"/>
            </a:pPr>
            <a:r>
              <a:rPr lang="da-DK" sz="2400" dirty="0" err="1"/>
              <a:t>Continued</a:t>
            </a:r>
            <a:r>
              <a:rPr lang="da-DK" sz="2400" dirty="0"/>
              <a:t> engagement </a:t>
            </a:r>
            <a:r>
              <a:rPr lang="da-DK" sz="2400" dirty="0" err="1"/>
              <a:t>after</a:t>
            </a:r>
            <a:r>
              <a:rPr lang="da-DK" sz="2400" dirty="0"/>
              <a:t> </a:t>
            </a:r>
            <a:r>
              <a:rPr lang="da-DK" sz="2400" dirty="0" err="1"/>
              <a:t>implementation</a:t>
            </a:r>
            <a:r>
              <a:rPr lang="da-DK" sz="2400" dirty="0"/>
              <a:t> of last </a:t>
            </a:r>
            <a:r>
              <a:rPr lang="da-DK" sz="2400" dirty="0" err="1"/>
              <a:t>year’s</a:t>
            </a:r>
            <a:r>
              <a:rPr lang="da-DK" sz="2400" dirty="0"/>
              <a:t> new EU (global) </a:t>
            </a:r>
            <a:r>
              <a:rPr lang="da-DK" sz="2400" dirty="0" err="1"/>
              <a:t>regulation</a:t>
            </a:r>
            <a:endParaRPr lang="da-DK" sz="2400" dirty="0"/>
          </a:p>
          <a:p>
            <a:pPr marL="314325" indent="-314325">
              <a:buFont typeface="Arial" panose="020B0604020202020204" pitchFamily="34" charset="0"/>
              <a:buChar char="•"/>
            </a:pPr>
            <a:r>
              <a:rPr lang="da-DK" sz="2400" dirty="0" err="1"/>
              <a:t>GBIF’s</a:t>
            </a:r>
            <a:r>
              <a:rPr lang="da-DK" sz="2400" dirty="0"/>
              <a:t> legal </a:t>
            </a:r>
            <a:r>
              <a:rPr lang="da-DK" sz="2400" dirty="0" err="1"/>
              <a:t>advice</a:t>
            </a:r>
            <a:r>
              <a:rPr lang="da-DK" sz="2400" dirty="0"/>
              <a:t> suggests </a:t>
            </a:r>
            <a:r>
              <a:rPr lang="da-DK" sz="2400" dirty="0" err="1"/>
              <a:t>proactive</a:t>
            </a:r>
            <a:r>
              <a:rPr lang="da-DK" sz="2400" dirty="0"/>
              <a:t> engagement of data </a:t>
            </a:r>
            <a:r>
              <a:rPr lang="da-DK" sz="2400" dirty="0" err="1"/>
              <a:t>publishers</a:t>
            </a:r>
            <a:r>
              <a:rPr lang="da-DK" sz="2400" dirty="0"/>
              <a:t> </a:t>
            </a:r>
            <a:r>
              <a:rPr lang="da-DK" sz="2400" dirty="0" err="1"/>
              <a:t>regarding</a:t>
            </a:r>
            <a:r>
              <a:rPr lang="da-DK" sz="2400" dirty="0"/>
              <a:t> </a:t>
            </a:r>
            <a:r>
              <a:rPr lang="da-DK" sz="2400" dirty="0" err="1"/>
              <a:t>its</a:t>
            </a:r>
            <a:r>
              <a:rPr lang="da-DK" sz="2400" dirty="0"/>
              <a:t> </a:t>
            </a:r>
            <a:r>
              <a:rPr lang="da-DK" sz="2400" dirty="0" err="1"/>
              <a:t>policies</a:t>
            </a:r>
            <a:r>
              <a:rPr lang="da-DK" sz="2400" dirty="0"/>
              <a:t> and </a:t>
            </a:r>
            <a:r>
              <a:rPr lang="da-DK" sz="2400" dirty="0" err="1"/>
              <a:t>suggested</a:t>
            </a:r>
            <a:r>
              <a:rPr lang="da-DK" sz="2400" dirty="0"/>
              <a:t> </a:t>
            </a:r>
            <a:r>
              <a:rPr lang="da-DK" sz="2400" dirty="0" err="1"/>
              <a:t>best</a:t>
            </a:r>
            <a:r>
              <a:rPr lang="da-DK" sz="2400" dirty="0"/>
              <a:t> </a:t>
            </a:r>
            <a:r>
              <a:rPr lang="da-DK" sz="2400" dirty="0" err="1"/>
              <a:t>practices</a:t>
            </a:r>
            <a:endParaRPr lang="da-DK" sz="2400" dirty="0"/>
          </a:p>
          <a:p>
            <a:pPr marL="314325" indent="-314325">
              <a:buFont typeface="Arial" panose="020B0604020202020204" pitchFamily="34" charset="0"/>
              <a:buChar char="•"/>
            </a:pPr>
            <a:r>
              <a:rPr lang="da-DK" sz="2400" dirty="0" err="1"/>
              <a:t>Need</a:t>
            </a:r>
            <a:r>
              <a:rPr lang="da-DK" sz="2400" dirty="0"/>
              <a:t> to </a:t>
            </a:r>
            <a:r>
              <a:rPr lang="da-DK" sz="2400" dirty="0" err="1"/>
              <a:t>engage</a:t>
            </a:r>
            <a:r>
              <a:rPr lang="da-DK" sz="2400" dirty="0"/>
              <a:t> nodes </a:t>
            </a:r>
            <a:r>
              <a:rPr lang="da-DK" sz="2400" dirty="0" err="1"/>
              <a:t>regarding</a:t>
            </a:r>
            <a:r>
              <a:rPr lang="da-DK" sz="2400" dirty="0"/>
              <a:t> the </a:t>
            </a:r>
            <a:r>
              <a:rPr lang="da-DK" sz="2400" dirty="0" err="1"/>
              <a:t>possibility</a:t>
            </a:r>
            <a:r>
              <a:rPr lang="da-DK" sz="2400" dirty="0"/>
              <a:t> of a </a:t>
            </a:r>
            <a:r>
              <a:rPr lang="da-DK" sz="2400" dirty="0" err="1"/>
              <a:t>twice-yearly</a:t>
            </a:r>
            <a:r>
              <a:rPr lang="da-DK" sz="2400" dirty="0"/>
              <a:t> </a:t>
            </a:r>
            <a:r>
              <a:rPr lang="da-DK" sz="2400" dirty="0" err="1"/>
              <a:t>publisher</a:t>
            </a:r>
            <a:r>
              <a:rPr lang="da-DK" sz="2400" dirty="0"/>
              <a:t> </a:t>
            </a:r>
            <a:r>
              <a:rPr lang="da-DK" sz="2400" dirty="0" err="1"/>
              <a:t>newsletter</a:t>
            </a:r>
            <a:r>
              <a:rPr lang="da-DK" sz="2400" dirty="0"/>
              <a:t> on </a:t>
            </a:r>
            <a:r>
              <a:rPr lang="da-DK" sz="2400" dirty="0" err="1"/>
              <a:t>operational</a:t>
            </a:r>
            <a:r>
              <a:rPr lang="da-DK" sz="2400" dirty="0"/>
              <a:t> </a:t>
            </a:r>
            <a:r>
              <a:rPr lang="da-DK" sz="2400" dirty="0" err="1"/>
              <a:t>issues</a:t>
            </a:r>
            <a:endParaRPr lang="da-DK" sz="2400" dirty="0"/>
          </a:p>
        </p:txBody>
      </p:sp>
      <p:pic>
        <p:nvPicPr>
          <p:cNvPr id="8" name="Content Placeholder 7">
            <a:extLst>
              <a:ext uri="{FF2B5EF4-FFF2-40B4-BE49-F238E27FC236}">
                <a16:creationId xmlns:a16="http://schemas.microsoft.com/office/drawing/2014/main" xmlns="" id="{9F6626DF-B9D0-A44E-AFF5-692E2F14FF7C}"/>
              </a:ext>
            </a:extLst>
          </p:cNvPr>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4810760" y="1449384"/>
            <a:ext cx="3822134" cy="2492696"/>
          </a:xfrm>
        </p:spPr>
      </p:pic>
      <p:sp>
        <p:nvSpPr>
          <p:cNvPr id="6" name="Text Placeholder 5">
            <a:extLst>
              <a:ext uri="{FF2B5EF4-FFF2-40B4-BE49-F238E27FC236}">
                <a16:creationId xmlns:a16="http://schemas.microsoft.com/office/drawing/2014/main" xmlns="" id="{FCDFDF04-3ABF-3344-B425-1F2FB6B63FA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564322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87626"/>
            <a:ext cx="8484358" cy="4900448"/>
          </a:xfrm>
          <a:prstGeom prst="rect">
            <a:avLst/>
          </a:prstGeom>
        </p:spPr>
      </p:pic>
      <p:sp>
        <p:nvSpPr>
          <p:cNvPr id="2" name="Title 1"/>
          <p:cNvSpPr>
            <a:spLocks noGrp="1"/>
          </p:cNvSpPr>
          <p:nvPr>
            <p:ph type="title"/>
          </p:nvPr>
        </p:nvSpPr>
        <p:spPr/>
        <p:txBody>
          <a:bodyPr/>
          <a:lstStyle/>
          <a:p>
            <a:r>
              <a:rPr lang="en-GB" dirty="0"/>
              <a:t>Finalizing projects</a:t>
            </a:r>
          </a:p>
        </p:txBody>
      </p:sp>
      <p:sp>
        <p:nvSpPr>
          <p:cNvPr id="4" name="Text Placeholder 3"/>
          <p:cNvSpPr>
            <a:spLocks noGrp="1"/>
          </p:cNvSpPr>
          <p:nvPr>
            <p:ph type="body" sz="quarter" idx="10"/>
          </p:nvPr>
        </p:nvSpPr>
        <p:spPr/>
        <p:txBody>
          <a:bodyPr/>
          <a:lstStyle/>
          <a:p>
            <a:endParaRPr lang="en-GB" dirty="0"/>
          </a:p>
        </p:txBody>
      </p:sp>
      <p:sp>
        <p:nvSpPr>
          <p:cNvPr id="8" name="TextBox 7"/>
          <p:cNvSpPr txBox="1"/>
          <p:nvPr/>
        </p:nvSpPr>
        <p:spPr>
          <a:xfrm>
            <a:off x="5892801" y="1262302"/>
            <a:ext cx="3045716" cy="1328023"/>
          </a:xfrm>
          <a:prstGeom prst="roundRect">
            <a:avLst/>
          </a:prstGeom>
          <a:solidFill>
            <a:srgbClr val="386380"/>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2400" dirty="0">
                <a:solidFill>
                  <a:schemeClr val="bg1"/>
                </a:solidFill>
                <a:latin typeface="Arial Narrow" panose="020B0606020202030204" pitchFamily="34" charset="0"/>
              </a:rPr>
              <a:t>Final report deadline for 61 funded projects:</a:t>
            </a:r>
            <a:br>
              <a:rPr lang="en-GB" sz="2400" dirty="0">
                <a:solidFill>
                  <a:schemeClr val="bg1"/>
                </a:solidFill>
                <a:latin typeface="Arial Narrow" panose="020B0606020202030204" pitchFamily="34" charset="0"/>
              </a:rPr>
            </a:br>
            <a:r>
              <a:rPr lang="en-GB" sz="2400" b="1" dirty="0">
                <a:solidFill>
                  <a:schemeClr val="bg1"/>
                </a:solidFill>
                <a:latin typeface="Arial Narrow" panose="020B0606020202030204" pitchFamily="34" charset="0"/>
              </a:rPr>
              <a:t>31 March</a:t>
            </a:r>
          </a:p>
        </p:txBody>
      </p:sp>
      <p:pic>
        <p:nvPicPr>
          <p:cNvPr id="6" name="Picture 5">
            <a:extLst>
              <a:ext uri="{FF2B5EF4-FFF2-40B4-BE49-F238E27FC236}">
                <a16:creationId xmlns:a16="http://schemas.microsoft.com/office/drawing/2014/main" xmlns="" id="{8F95B557-BC57-7A46-8D42-85FD6DE43E2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40940" y="217488"/>
            <a:ext cx="3297576" cy="722756"/>
          </a:xfrm>
          <a:prstGeom prst="rect">
            <a:avLst/>
          </a:prstGeom>
        </p:spPr>
      </p:pic>
    </p:spTree>
    <p:extLst>
      <p:ext uri="{BB962C8B-B14F-4D97-AF65-F5344CB8AC3E}">
        <p14:creationId xmlns:p14="http://schemas.microsoft.com/office/powerpoint/2010/main" val="4146983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184935" y="0"/>
          <a:ext cx="8763856" cy="67902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GB" dirty="0"/>
              <a:t>BID Impact study</a:t>
            </a:r>
          </a:p>
        </p:txBody>
      </p:sp>
      <p:sp>
        <p:nvSpPr>
          <p:cNvPr id="4" name="Text Placeholder 3"/>
          <p:cNvSpPr>
            <a:spLocks noGrp="1"/>
          </p:cNvSpPr>
          <p:nvPr>
            <p:ph type="body" sz="quarter" idx="10"/>
          </p:nvPr>
        </p:nvSpPr>
        <p:spPr/>
        <p:txBody>
          <a:bodyPr/>
          <a:lstStyle/>
          <a:p>
            <a:endParaRPr lang="en-GB"/>
          </a:p>
        </p:txBody>
      </p:sp>
      <p:pic>
        <p:nvPicPr>
          <p:cNvPr id="6" name="Picture 5">
            <a:extLst>
              <a:ext uri="{FF2B5EF4-FFF2-40B4-BE49-F238E27FC236}">
                <a16:creationId xmlns:a16="http://schemas.microsoft.com/office/drawing/2014/main" xmlns="" id="{321CF1AC-0D43-BA4C-BC56-3B965A2C89C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640940" y="217488"/>
            <a:ext cx="3297576" cy="722756"/>
          </a:xfrm>
          <a:prstGeom prst="rect">
            <a:avLst/>
          </a:prstGeom>
        </p:spPr>
      </p:pic>
    </p:spTree>
    <p:extLst>
      <p:ext uri="{BB962C8B-B14F-4D97-AF65-F5344CB8AC3E}">
        <p14:creationId xmlns:p14="http://schemas.microsoft.com/office/powerpoint/2010/main" val="1160690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guiding examples</a:t>
            </a:r>
            <a:br>
              <a:rPr lang="en-GB" dirty="0"/>
            </a:br>
            <a:r>
              <a:rPr lang="en-GB" dirty="0"/>
              <a:t>Best Practices Guide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33009666"/>
              </p:ext>
            </p:extLst>
          </p:nvPr>
        </p:nvGraphicFramePr>
        <p:xfrm>
          <a:off x="457200" y="1329612"/>
          <a:ext cx="8229600" cy="4816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p:cNvSpPr>
            <a:spLocks noGrp="1"/>
          </p:cNvSpPr>
          <p:nvPr>
            <p:ph type="body" sz="quarter" idx="10"/>
          </p:nvPr>
        </p:nvSpPr>
        <p:spPr/>
        <p:txBody>
          <a:bodyPr/>
          <a:lstStyle/>
          <a:p>
            <a:endParaRPr lang="en-GB"/>
          </a:p>
        </p:txBody>
      </p:sp>
      <p:pic>
        <p:nvPicPr>
          <p:cNvPr id="6" name="Picture 5">
            <a:extLst>
              <a:ext uri="{FF2B5EF4-FFF2-40B4-BE49-F238E27FC236}">
                <a16:creationId xmlns:a16="http://schemas.microsoft.com/office/drawing/2014/main" xmlns="" id="{168F6109-980A-1645-9393-8BC8DF691E5A}"/>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640940" y="217488"/>
            <a:ext cx="3297576" cy="722756"/>
          </a:xfrm>
          <a:prstGeom prst="rect">
            <a:avLst/>
          </a:prstGeom>
        </p:spPr>
      </p:pic>
    </p:spTree>
    <p:extLst>
      <p:ext uri="{BB962C8B-B14F-4D97-AF65-F5344CB8AC3E}">
        <p14:creationId xmlns:p14="http://schemas.microsoft.com/office/powerpoint/2010/main" val="2688683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246117320"/>
              </p:ext>
            </p:extLst>
          </p:nvPr>
        </p:nvGraphicFramePr>
        <p:xfrm>
          <a:off x="267128" y="965771"/>
          <a:ext cx="8763856" cy="5250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p:cNvSpPr>
            <a:spLocks noGrp="1"/>
          </p:cNvSpPr>
          <p:nvPr>
            <p:ph type="body" sz="quarter" idx="10"/>
          </p:nvPr>
        </p:nvSpPr>
        <p:spPr/>
        <p:txBody>
          <a:bodyPr/>
          <a:lstStyle/>
          <a:p>
            <a:endParaRPr lang="en-GB"/>
          </a:p>
        </p:txBody>
      </p:sp>
      <p:sp>
        <p:nvSpPr>
          <p:cNvPr id="5" name="Title 1"/>
          <p:cNvSpPr>
            <a:spLocks noGrp="1"/>
          </p:cNvSpPr>
          <p:nvPr>
            <p:ph type="title"/>
          </p:nvPr>
        </p:nvSpPr>
        <p:spPr/>
        <p:txBody>
          <a:bodyPr/>
          <a:lstStyle/>
          <a:p>
            <a:r>
              <a:rPr lang="en-GB" dirty="0"/>
              <a:t>2019 regional meetings</a:t>
            </a:r>
          </a:p>
        </p:txBody>
      </p:sp>
      <p:pic>
        <p:nvPicPr>
          <p:cNvPr id="7" name="Picture 6">
            <a:extLst>
              <a:ext uri="{FF2B5EF4-FFF2-40B4-BE49-F238E27FC236}">
                <a16:creationId xmlns:a16="http://schemas.microsoft.com/office/drawing/2014/main" xmlns="" id="{EB375845-1306-2243-8550-9BE1AB00E5D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640940" y="217488"/>
            <a:ext cx="3297576" cy="722756"/>
          </a:xfrm>
          <a:prstGeom prst="rect">
            <a:avLst/>
          </a:prstGeom>
        </p:spPr>
      </p:pic>
    </p:spTree>
    <p:extLst>
      <p:ext uri="{BB962C8B-B14F-4D97-AF65-F5344CB8AC3E}">
        <p14:creationId xmlns:p14="http://schemas.microsoft.com/office/powerpoint/2010/main" val="649242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GBIF news.png" descr="GBIF news.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5664" y="0"/>
            <a:ext cx="10457125" cy="6215270"/>
          </a:xfrm>
          <a:prstGeom prst="rect">
            <a:avLst/>
          </a:prstGeom>
          <a:ln w="12700">
            <a:miter lim="400000"/>
          </a:ln>
        </p:spPr>
      </p:pic>
      <p:pic>
        <p:nvPicPr>
          <p:cNvPr id="3" name="unite-logo-ring2.png" descr="unite-logo-ring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69041" y="5693986"/>
            <a:ext cx="801322" cy="793916"/>
          </a:xfrm>
          <a:prstGeom prst="rect">
            <a:avLst/>
          </a:prstGeom>
          <a:ln w="12700">
            <a:miter lim="400000"/>
          </a:ln>
        </p:spPr>
      </p:pic>
    </p:spTree>
    <p:extLst>
      <p:ext uri="{BB962C8B-B14F-4D97-AF65-F5344CB8AC3E}">
        <p14:creationId xmlns:p14="http://schemas.microsoft.com/office/powerpoint/2010/main" val="21526375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Title 1"/>
          <p:cNvSpPr txBox="1">
            <a:spLocks noGrp="1"/>
          </p:cNvSpPr>
          <p:nvPr>
            <p:ph type="title"/>
          </p:nvPr>
        </p:nvSpPr>
        <p:spPr>
          <a:xfrm>
            <a:off x="457200" y="274635"/>
            <a:ext cx="8229600" cy="908705"/>
          </a:xfrm>
          <a:prstGeom prst="rect">
            <a:avLst/>
          </a:prstGeom>
        </p:spPr>
        <p:txBody>
          <a:bodyPr>
            <a:normAutofit fontScale="90000"/>
          </a:bodyPr>
          <a:lstStyle>
            <a:lvl1pPr defTabSz="438911">
              <a:defRPr sz="2688"/>
            </a:lvl1pPr>
          </a:lstStyle>
          <a:p>
            <a:r>
              <a:rPr sz="2800"/>
              <a:t>UNITE</a:t>
            </a:r>
            <a:r>
              <a:rPr lang="en-US" sz="2800"/>
              <a:t/>
            </a:r>
            <a:br>
              <a:rPr lang="en-US" sz="2800"/>
            </a:br>
            <a:r>
              <a:rPr lang="da-DK" sz="2800" b="0" cap="none">
                <a:latin typeface="Arial Narrow" panose="020B0604020202020204" pitchFamily="34" charset="0"/>
                <a:cs typeface="Arial Narrow" panose="020B0604020202020204" pitchFamily="34" charset="0"/>
              </a:rPr>
              <a:t>Species </a:t>
            </a:r>
            <a:r>
              <a:rPr lang="da-DK" sz="2800" b="0" cap="none" err="1">
                <a:latin typeface="Arial Narrow" panose="020B0604020202020204" pitchFamily="34" charset="0"/>
                <a:cs typeface="Arial Narrow" panose="020B0604020202020204" pitchFamily="34" charset="0"/>
              </a:rPr>
              <a:t>hypotheses</a:t>
            </a:r>
            <a:r>
              <a:rPr lang="da-DK" sz="2800" b="0" cap="none">
                <a:latin typeface="Arial Narrow" panose="020B0604020202020204" pitchFamily="34" charset="0"/>
                <a:cs typeface="Arial Narrow" panose="020B0604020202020204" pitchFamily="34" charset="0"/>
              </a:rPr>
              <a:t> as </a:t>
            </a:r>
            <a:r>
              <a:rPr lang="da-DK" sz="2800" b="0" cap="none" err="1">
                <a:latin typeface="Arial Narrow" panose="020B0604020202020204" pitchFamily="34" charset="0"/>
                <a:cs typeface="Arial Narrow" panose="020B0604020202020204" pitchFamily="34" charset="0"/>
              </a:rPr>
              <a:t>identification</a:t>
            </a:r>
            <a:r>
              <a:rPr lang="da-DK" sz="2800" b="0" cap="none">
                <a:latin typeface="Arial Narrow" panose="020B0604020202020204" pitchFamily="34" charset="0"/>
                <a:cs typeface="Arial Narrow" panose="020B0604020202020204" pitchFamily="34" charset="0"/>
              </a:rPr>
              <a:t> &amp; </a:t>
            </a:r>
            <a:r>
              <a:rPr lang="da-DK" sz="2800" b="0" cap="none" err="1">
                <a:latin typeface="Arial Narrow" panose="020B0604020202020204" pitchFamily="34" charset="0"/>
                <a:cs typeface="Arial Narrow" panose="020B0604020202020204" pitchFamily="34" charset="0"/>
              </a:rPr>
              <a:t>communication</a:t>
            </a:r>
            <a:r>
              <a:rPr lang="da-DK" sz="2800" b="0" cap="none">
                <a:latin typeface="Arial Narrow" panose="020B0604020202020204" pitchFamily="34" charset="0"/>
                <a:cs typeface="Arial Narrow" panose="020B0604020202020204" pitchFamily="34" charset="0"/>
              </a:rPr>
              <a:t> system</a:t>
            </a:r>
          </a:p>
        </p:txBody>
      </p:sp>
      <p:sp>
        <p:nvSpPr>
          <p:cNvPr id="406" name="Text Placeholder 3"/>
          <p:cNvSpPr>
            <a:spLocks noGrp="1"/>
          </p:cNvSpPr>
          <p:nvPr>
            <p:ph type="body" idx="13"/>
          </p:nvPr>
        </p:nvSpPr>
        <p:spPr>
          <a:prstGeom prst="rect">
            <a:avLst/>
          </a:prstGeom>
        </p:spPr>
        <p:txBody>
          <a:bodyPr/>
          <a:lstStyle/>
          <a:p>
            <a:pPr algn="r">
              <a:spcBef>
                <a:spcPts val="200"/>
              </a:spcBef>
              <a:defRPr sz="900"/>
            </a:pPr>
            <a:r>
              <a:rPr lang="da-DK">
                <a:hlinkClick r:id="rId3"/>
              </a:rPr>
              <a:t>https://unite.ut.ee</a:t>
            </a:r>
            <a:r>
              <a:rPr lang="da-DK"/>
              <a:t> </a:t>
            </a:r>
            <a:endParaRPr/>
          </a:p>
        </p:txBody>
      </p:sp>
      <p:pic>
        <p:nvPicPr>
          <p:cNvPr id="407" name="Unite 1%.pn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1325" y="1648538"/>
            <a:ext cx="6551408" cy="4397260"/>
          </a:xfrm>
          <a:prstGeom prst="rect">
            <a:avLst/>
          </a:prstGeom>
          <a:ln w="12700">
            <a:solidFill>
              <a:schemeClr val="tx2"/>
            </a:solidFill>
            <a:miter lim="400000"/>
          </a:ln>
        </p:spPr>
      </p:pic>
      <p:pic>
        <p:nvPicPr>
          <p:cNvPr id="6" name="unite-logo-ring2.png" descr="unite-logo-ring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69041" y="5693986"/>
            <a:ext cx="801322" cy="793916"/>
          </a:xfrm>
          <a:prstGeom prst="rect">
            <a:avLst/>
          </a:prstGeom>
          <a:ln w="12700">
            <a:miter lim="400000"/>
          </a:ln>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34834" y="1183340"/>
            <a:ext cx="3672253" cy="38166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7693444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Text Placeholder 4"/>
          <p:cNvSpPr>
            <a:spLocks noGrp="1"/>
          </p:cNvSpPr>
          <p:nvPr>
            <p:ph type="body" idx="13"/>
          </p:nvPr>
        </p:nvSpPr>
        <p:spPr>
          <a:prstGeom prst="rect">
            <a:avLst/>
          </a:prstGeom>
        </p:spPr>
        <p:txBody>
          <a:bodyPr/>
          <a:lstStyle/>
          <a:p>
            <a:pPr algn="r">
              <a:spcBef>
                <a:spcPts val="200"/>
              </a:spcBef>
              <a:defRPr sz="900"/>
            </a:pPr>
            <a:endParaRPr/>
          </a:p>
        </p:txBody>
      </p:sp>
      <p:pic>
        <p:nvPicPr>
          <p:cNvPr id="473" name="T badia.tiff" descr="T badia.tiff"/>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2278" y="1217077"/>
            <a:ext cx="7455050" cy="4993436"/>
          </a:xfrm>
          <a:prstGeom prst="rect">
            <a:avLst/>
          </a:prstGeom>
          <a:ln w="12700">
            <a:miter lim="400000"/>
          </a:ln>
        </p:spPr>
      </p:pic>
      <p:sp>
        <p:nvSpPr>
          <p:cNvPr id="474" name="UNITE - every SH has Doi (Digital object identifier)"/>
          <p:cNvSpPr txBox="1">
            <a:spLocks noGrp="1"/>
          </p:cNvSpPr>
          <p:nvPr>
            <p:ph type="title"/>
          </p:nvPr>
        </p:nvSpPr>
        <p:spPr>
          <a:xfrm>
            <a:off x="457200" y="274636"/>
            <a:ext cx="8229600" cy="1080664"/>
          </a:xfrm>
          <a:prstGeom prst="rect">
            <a:avLst/>
          </a:prstGeom>
        </p:spPr>
        <p:txBody>
          <a:bodyPr>
            <a:normAutofit/>
          </a:bodyPr>
          <a:lstStyle/>
          <a:p>
            <a:pPr defTabSz="438911">
              <a:defRPr sz="2688"/>
            </a:pPr>
            <a:r>
              <a:t>every </a:t>
            </a:r>
            <a:r>
              <a:rPr lang="en-US"/>
              <a:t>unite </a:t>
            </a:r>
            <a:r>
              <a:t>SH has</a:t>
            </a:r>
            <a:r>
              <a:rPr lang="en-US"/>
              <a:t> A DOI</a:t>
            </a:r>
            <a:r>
              <a:rPr lang="da-DK"/>
              <a:t> </a:t>
            </a:r>
            <a:br>
              <a:rPr lang="da-DK"/>
            </a:br>
            <a:r>
              <a:rPr lang="da-DK" b="0" cap="none"/>
              <a:t>(Digital Object </a:t>
            </a:r>
            <a:r>
              <a:rPr lang="da-DK" b="0" cap="none" err="1"/>
              <a:t>Identifier</a:t>
            </a:r>
            <a:r>
              <a:rPr lang="da-DK" b="0" cap="none"/>
              <a:t>)</a:t>
            </a:r>
            <a:endParaRPr b="0"/>
          </a:p>
        </p:txBody>
      </p:sp>
      <p:sp>
        <p:nvSpPr>
          <p:cNvPr id="475" name="Rounded Rectangle"/>
          <p:cNvSpPr/>
          <p:nvPr/>
        </p:nvSpPr>
        <p:spPr>
          <a:xfrm>
            <a:off x="2626641" y="1239190"/>
            <a:ext cx="1637160" cy="327450"/>
          </a:xfrm>
          <a:prstGeom prst="roundRect">
            <a:avLst>
              <a:gd name="adj" fmla="val 50000"/>
            </a:avLst>
          </a:prstGeom>
          <a:ln w="25400">
            <a:solidFill>
              <a:srgbClr val="FF2600"/>
            </a:solidFill>
          </a:ln>
          <a:effectLst>
            <a:outerShdw blurRad="38100" dist="23000" dir="5400000" rotWithShape="0">
              <a:srgbClr val="000000">
                <a:alpha val="35000"/>
              </a:srgbClr>
            </a:outerShdw>
          </a:effectLst>
        </p:spPr>
        <p:txBody>
          <a:bodyPr lIns="45719" rIns="45719" anchor="ctr"/>
          <a:lstStyle/>
          <a:p>
            <a:endParaRPr/>
          </a:p>
        </p:txBody>
      </p:sp>
      <p:pic>
        <p:nvPicPr>
          <p:cNvPr id="6" name="unite-logo-ring2.png" descr="unite-logo-ring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69041" y="5693986"/>
            <a:ext cx="801322" cy="793916"/>
          </a:xfrm>
          <a:prstGeom prst="rect">
            <a:avLst/>
          </a:prstGeom>
          <a:ln w="12700">
            <a:miter lim="400000"/>
          </a:ln>
        </p:spPr>
      </p:pic>
    </p:spTree>
    <p:extLst>
      <p:ext uri="{BB962C8B-B14F-4D97-AF65-F5344CB8AC3E}">
        <p14:creationId xmlns:p14="http://schemas.microsoft.com/office/powerpoint/2010/main" val="297668791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Biowide.png" descr="Biowid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1325" y="1295177"/>
            <a:ext cx="8068826" cy="4795767"/>
          </a:xfrm>
          <a:prstGeom prst="rect">
            <a:avLst/>
          </a:prstGeom>
          <a:ln w="12700">
            <a:miter lim="400000"/>
          </a:ln>
        </p:spPr>
      </p:pic>
      <p:sp>
        <p:nvSpPr>
          <p:cNvPr id="137" name="Text Placeholder 3"/>
          <p:cNvSpPr txBox="1">
            <a:spLocks noGrp="1"/>
          </p:cNvSpPr>
          <p:nvPr>
            <p:ph type="body" sz="quarter" idx="1"/>
          </p:nvPr>
        </p:nvSpPr>
        <p:spPr>
          <a:xfrm>
            <a:off x="441325" y="6407148"/>
            <a:ext cx="7156324" cy="383121"/>
          </a:xfrm>
          <a:prstGeom prst="rect">
            <a:avLst/>
          </a:prstGeom>
        </p:spPr>
        <p:txBody>
          <a:bodyPr lIns="0" tIns="0" rIns="0" bIns="0" anchor="ctr">
            <a:normAutofit/>
          </a:bodyPr>
          <a:lstStyle/>
          <a:p>
            <a:pPr algn="r">
              <a:spcBef>
                <a:spcPts val="141"/>
              </a:spcBef>
              <a:defRPr sz="1200"/>
            </a:pPr>
            <a:endParaRPr/>
          </a:p>
        </p:txBody>
      </p:sp>
      <p:sp>
        <p:nvSpPr>
          <p:cNvPr id="138" name="Title 1"/>
          <p:cNvSpPr txBox="1">
            <a:spLocks noGrp="1"/>
          </p:cNvSpPr>
          <p:nvPr>
            <p:ph type="title"/>
          </p:nvPr>
        </p:nvSpPr>
        <p:spPr>
          <a:xfrm>
            <a:off x="457200" y="274636"/>
            <a:ext cx="8229601" cy="793917"/>
          </a:xfrm>
          <a:prstGeom prst="rect">
            <a:avLst/>
          </a:prstGeom>
        </p:spPr>
        <p:txBody>
          <a:bodyPr>
            <a:normAutofit fontScale="90000"/>
          </a:bodyPr>
          <a:lstStyle/>
          <a:p>
            <a:pPr defTabSz="381839">
              <a:defRPr sz="2784">
                <a:solidFill>
                  <a:srgbClr val="FF2600"/>
                </a:solidFill>
              </a:defRPr>
            </a:pPr>
            <a:r>
              <a:rPr>
                <a:solidFill>
                  <a:srgbClr val="509E2F"/>
                </a:solidFill>
              </a:rPr>
              <a:t>Biowide</a:t>
            </a:r>
            <a:r>
              <a:rPr lang="en-US">
                <a:solidFill>
                  <a:srgbClr val="509E2F"/>
                </a:solidFill>
              </a:rPr>
              <a:t/>
            </a:r>
            <a:br>
              <a:rPr lang="en-US">
                <a:solidFill>
                  <a:srgbClr val="509E2F"/>
                </a:solidFill>
              </a:rPr>
            </a:br>
            <a:r>
              <a:rPr lang="en-US" b="0" cap="none">
                <a:solidFill>
                  <a:srgbClr val="509E2F"/>
                </a:solidFill>
                <a:latin typeface="Arial Narrow" panose="020B0604020202020204" pitchFamily="34" charset="0"/>
                <a:cs typeface="Arial Narrow" panose="020B0604020202020204" pitchFamily="34" charset="0"/>
              </a:rPr>
              <a:t>Danish study with georeferenced fungal sequences</a:t>
            </a:r>
          </a:p>
        </p:txBody>
      </p:sp>
      <p:pic>
        <p:nvPicPr>
          <p:cNvPr id="139" name="unite-logo-ring2.png" descr="unite-logo-ring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69041" y="5693986"/>
            <a:ext cx="801323" cy="793917"/>
          </a:xfrm>
          <a:prstGeom prst="rect">
            <a:avLst/>
          </a:prstGeom>
          <a:ln w="12700">
            <a:miter lim="400000"/>
          </a:ln>
        </p:spPr>
      </p:pic>
    </p:spTree>
    <p:extLst>
      <p:ext uri="{BB962C8B-B14F-4D97-AF65-F5344CB8AC3E}">
        <p14:creationId xmlns:p14="http://schemas.microsoft.com/office/powerpoint/2010/main" val="295864494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xmlns="" id="{35415DED-9064-8342-B388-3DF7D48E4C99}"/>
              </a:ext>
            </a:extLst>
          </p:cNvPr>
          <p:cNvSpPr>
            <a:spLocks noGrp="1"/>
          </p:cNvSpPr>
          <p:nvPr>
            <p:ph type="body" sz="quarter" idx="1"/>
          </p:nvPr>
        </p:nvSpPr>
        <p:spPr/>
        <p:txBody>
          <a:bodyPr/>
          <a:lstStyle/>
          <a:p>
            <a:r>
              <a:rPr lang="en-GB">
                <a:hlinkClick r:id="rId3"/>
              </a:rPr>
              <a:t>https://</a:t>
            </a:r>
            <a:r>
              <a:rPr lang="en-GB" err="1">
                <a:hlinkClick r:id="rId3"/>
              </a:rPr>
              <a:t>www.gbif.org</a:t>
            </a:r>
            <a:r>
              <a:rPr lang="en-GB">
                <a:hlinkClick r:id="rId3"/>
              </a:rPr>
              <a:t>/occurrence/1949680848</a:t>
            </a:r>
            <a:endParaRPr lang="en-GB"/>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2085" y="516194"/>
            <a:ext cx="6425564" cy="5522674"/>
          </a:xfrm>
          <a:prstGeom prst="rect">
            <a:avLst/>
          </a:prstGeom>
        </p:spPr>
      </p:pic>
      <p:pic>
        <p:nvPicPr>
          <p:cNvPr id="8" name="unite-logo-ring2.png" descr="unite-logo-ring2.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69041" y="5693986"/>
            <a:ext cx="801323" cy="793917"/>
          </a:xfrm>
          <a:prstGeom prst="rect">
            <a:avLst/>
          </a:prstGeom>
          <a:ln w="12700">
            <a:miter lim="400000"/>
          </a:ln>
        </p:spPr>
      </p:pic>
    </p:spTree>
    <p:extLst>
      <p:ext uri="{BB962C8B-B14F-4D97-AF65-F5344CB8AC3E}">
        <p14:creationId xmlns:p14="http://schemas.microsoft.com/office/powerpoint/2010/main" val="1550376082"/>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 name="unite-logo-ring2.png" descr="unite-logo-ring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69041" y="5693986"/>
            <a:ext cx="801322" cy="793916"/>
          </a:xfrm>
          <a:prstGeom prst="rect">
            <a:avLst/>
          </a:prstGeom>
          <a:ln w="12700">
            <a:miter lim="400000"/>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683" y="1209064"/>
            <a:ext cx="7803358" cy="488188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2090" y="2501900"/>
            <a:ext cx="2895600" cy="993345"/>
          </a:xfrm>
          <a:prstGeom prst="rect">
            <a:avLst/>
          </a:prstGeom>
        </p:spPr>
      </p:pic>
      <p:sp>
        <p:nvSpPr>
          <p:cNvPr id="7" name="Title 8"/>
          <p:cNvSpPr txBox="1">
            <a:spLocks/>
          </p:cNvSpPr>
          <p:nvPr/>
        </p:nvSpPr>
        <p:spPr>
          <a:xfrm>
            <a:off x="565683" y="438410"/>
            <a:ext cx="8143875" cy="470460"/>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0" i="0" kern="1200" spc="-150">
                <a:solidFill>
                  <a:schemeClr val="tx2"/>
                </a:solidFill>
                <a:latin typeface="Roboto Medium"/>
                <a:ea typeface="+mj-ea"/>
                <a:cs typeface="Roboto Medium"/>
              </a:defRPr>
            </a:lvl1pPr>
          </a:lstStyle>
          <a:p>
            <a:r>
              <a:rPr lang="en-US" sz="2400" b="1" dirty="0">
                <a:solidFill>
                  <a:srgbClr val="429023"/>
                </a:solidFill>
                <a:latin typeface="Arial"/>
                <a:cs typeface="Arial"/>
              </a:rPr>
              <a:t>Synergy between eDNA data and specimen data</a:t>
            </a:r>
          </a:p>
        </p:txBody>
      </p:sp>
    </p:spTree>
    <p:extLst>
      <p:ext uri="{BB962C8B-B14F-4D97-AF65-F5344CB8AC3E}">
        <p14:creationId xmlns:p14="http://schemas.microsoft.com/office/powerpoint/2010/main" val="78519044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xmlns="" id="{5884E0E9-2033-214A-8BFB-7CD6DB69D549}"/>
              </a:ext>
            </a:extLst>
          </p:cNvPr>
          <p:cNvSpPr>
            <a:spLocks noGrp="1"/>
          </p:cNvSpPr>
          <p:nvPr>
            <p:ph type="body" sz="quarter" idx="10"/>
          </p:nvPr>
        </p:nvSpPr>
        <p:spPr/>
        <p:txBody>
          <a:bodyPr/>
          <a:lstStyle/>
          <a:p>
            <a:endParaRPr lang="en-GB"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375" t="4586" r="15100"/>
          <a:stretch/>
        </p:blipFill>
        <p:spPr>
          <a:xfrm>
            <a:off x="0" y="0"/>
            <a:ext cx="9144000" cy="601186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587" y="6341930"/>
            <a:ext cx="921026" cy="460513"/>
          </a:xfrm>
          <a:prstGeom prst="rect">
            <a:avLst/>
          </a:prstGeom>
        </p:spPr>
      </p:pic>
    </p:spTree>
    <p:extLst>
      <p:ext uri="{BB962C8B-B14F-4D97-AF65-F5344CB8AC3E}">
        <p14:creationId xmlns:p14="http://schemas.microsoft.com/office/powerpoint/2010/main" val="41234863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266700" indent="-266700"/>
            <a:r>
              <a:rPr lang="en-US" dirty="0" err="1"/>
              <a:t>MG</a:t>
            </a:r>
            <a:r>
              <a:rPr lang="en-US" cap="none" dirty="0" err="1"/>
              <a:t>nify</a:t>
            </a:r>
            <a:r>
              <a:rPr lang="en-US" sz="1800" cap="none" dirty="0"/>
              <a:t> </a:t>
            </a:r>
            <a:r>
              <a:rPr lang="en-US" sz="1800" dirty="0"/>
              <a:t/>
            </a:r>
            <a:br>
              <a:rPr lang="en-US" sz="1800" dirty="0"/>
            </a:br>
            <a:r>
              <a:rPr lang="en-US" sz="1900" b="0" cap="none" dirty="0">
                <a:latin typeface="Arial Narrow" panose="020B0604020202020204" pitchFamily="34" charset="0"/>
                <a:cs typeface="Arial Narrow" panose="020B0604020202020204" pitchFamily="34" charset="0"/>
              </a:rPr>
              <a:t>A free-to-use analysis platform and database of </a:t>
            </a:r>
            <a:r>
              <a:rPr lang="en-US" sz="1900" b="0" cap="none" dirty="0" err="1">
                <a:latin typeface="Arial Narrow" panose="020B0604020202020204" pitchFamily="34" charset="0"/>
                <a:cs typeface="Arial Narrow" panose="020B0604020202020204" pitchFamily="34" charset="0"/>
              </a:rPr>
              <a:t>analysed</a:t>
            </a:r>
            <a:r>
              <a:rPr lang="en-US" sz="1900" b="0" cap="none" dirty="0">
                <a:latin typeface="Arial Narrow" panose="020B0604020202020204" pitchFamily="34" charset="0"/>
                <a:cs typeface="Arial Narrow" panose="020B0604020202020204" pitchFamily="34" charset="0"/>
              </a:rPr>
              <a:t> microbiome sequencing projects</a:t>
            </a:r>
          </a:p>
        </p:txBody>
      </p:sp>
      <p:sp>
        <p:nvSpPr>
          <p:cNvPr id="3" name="Text Placeholder 2"/>
          <p:cNvSpPr>
            <a:spLocks noGrp="1"/>
          </p:cNvSpPr>
          <p:nvPr>
            <p:ph type="body" idx="1"/>
          </p:nvPr>
        </p:nvSpPr>
        <p:spPr>
          <a:xfrm>
            <a:off x="457200" y="2157415"/>
            <a:ext cx="8229600" cy="4525963"/>
          </a:xfrm>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309688"/>
            <a:ext cx="5523874" cy="428045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6721" y="1626375"/>
            <a:ext cx="3429388" cy="3860649"/>
          </a:xfrm>
          <a:prstGeom prst="rect">
            <a:avLst/>
          </a:prstGeom>
          <a:effectLst>
            <a:outerShdw blurRad="50800" dist="38100" dir="2700000" algn="tl" rotWithShape="0">
              <a:prstClr val="black">
                <a:alpha val="40000"/>
              </a:prstClr>
            </a:outerShdw>
          </a:effectLst>
        </p:spPr>
      </p:pic>
      <p:sp>
        <p:nvSpPr>
          <p:cNvPr id="9" name="Rounded Rectangle 8"/>
          <p:cNvSpPr/>
          <p:nvPr/>
        </p:nvSpPr>
        <p:spPr>
          <a:xfrm>
            <a:off x="1815548" y="4400344"/>
            <a:ext cx="1152939" cy="742122"/>
          </a:xfrm>
          <a:prstGeom prst="roundRect">
            <a:avLst/>
          </a:prstGeom>
          <a:noFill/>
          <a:ln w="63500" cap="flat">
            <a:solidFill>
              <a:schemeClr val="accent3"/>
            </a:solidFill>
            <a:prstDash val="solid"/>
            <a:round/>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10" name="Picture 9">
            <a:extLst>
              <a:ext uri="{FF2B5EF4-FFF2-40B4-BE49-F238E27FC236}">
                <a16:creationId xmlns:a16="http://schemas.microsoft.com/office/drawing/2014/main" xmlns="" id="{18E2E1EB-4FB9-5E48-93A4-FBD7A6D3A2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587" y="6341930"/>
            <a:ext cx="921026" cy="460513"/>
          </a:xfrm>
          <a:prstGeom prst="rect">
            <a:avLst/>
          </a:prstGeom>
        </p:spPr>
      </p:pic>
    </p:spTree>
    <p:extLst>
      <p:ext uri="{BB962C8B-B14F-4D97-AF65-F5344CB8AC3E}">
        <p14:creationId xmlns:p14="http://schemas.microsoft.com/office/powerpoint/2010/main" val="98185893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9150"/>
            <a:ext cx="9144000" cy="373294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479" y="4882094"/>
            <a:ext cx="8731045" cy="755867"/>
          </a:xfrm>
          <a:prstGeom prst="rect">
            <a:avLst/>
          </a:prstGeom>
          <a:effectLst>
            <a:outerShdw blurRad="50800" dist="76200" dir="2700000" algn="tl" rotWithShape="0">
              <a:prstClr val="black">
                <a:alpha val="40000"/>
              </a:prstClr>
            </a:outerShdw>
          </a:effectLst>
        </p:spPr>
      </p:pic>
      <p:cxnSp>
        <p:nvCxnSpPr>
          <p:cNvPr id="10" name="Straight Arrow Connector 9"/>
          <p:cNvCxnSpPr/>
          <p:nvPr/>
        </p:nvCxnSpPr>
        <p:spPr>
          <a:xfrm flipH="1">
            <a:off x="5456903" y="4336026"/>
            <a:ext cx="471949" cy="546068"/>
          </a:xfrm>
          <a:prstGeom prst="straightConnector1">
            <a:avLst/>
          </a:prstGeom>
          <a:noFill/>
          <a:ln w="44450" cap="flat">
            <a:solidFill>
              <a:schemeClr val="accent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
        <p:nvSpPr>
          <p:cNvPr id="11" name="Title 1"/>
          <p:cNvSpPr txBox="1">
            <a:spLocks/>
          </p:cNvSpPr>
          <p:nvPr/>
        </p:nvSpPr>
        <p:spPr>
          <a:xfrm>
            <a:off x="457200" y="274636"/>
            <a:ext cx="8229600" cy="793916"/>
          </a:xfrm>
          <a:prstGeom prst="rect">
            <a:avLst/>
          </a:prstGeom>
        </p:spPr>
        <p:txBody>
          <a:bodyPr>
            <a:normAutofit fontScale="97500"/>
          </a:bodyPr>
          <a:lstStyle>
            <a:lvl1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1pPr>
            <a:lvl2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2pPr>
            <a:lvl3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3pPr>
            <a:lvl4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4pPr>
            <a:lvl5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5pPr>
            <a:lvl6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6pPr>
            <a:lvl7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7pPr>
            <a:lvl8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8pPr>
            <a:lvl9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9pPr>
          </a:lstStyle>
          <a:p>
            <a:pPr defTabSz="438911" hangingPunct="1">
              <a:defRPr sz="2688"/>
            </a:pPr>
            <a:r>
              <a:rPr lang="da-DK" sz="2688" dirty="0" err="1">
                <a:solidFill>
                  <a:srgbClr val="328127"/>
                </a:solidFill>
              </a:rPr>
              <a:t>Mg</a:t>
            </a:r>
            <a:r>
              <a:rPr lang="da-DK" sz="2688" cap="none" dirty="0" err="1">
                <a:solidFill>
                  <a:srgbClr val="328127"/>
                </a:solidFill>
              </a:rPr>
              <a:t>nify</a:t>
            </a:r>
            <a:r>
              <a:rPr lang="da-DK" sz="2688" dirty="0">
                <a:solidFill>
                  <a:srgbClr val="328127"/>
                </a:solidFill>
              </a:rPr>
              <a:t> pipeline</a:t>
            </a:r>
          </a:p>
        </p:txBody>
      </p:sp>
      <p:pic>
        <p:nvPicPr>
          <p:cNvPr id="7" name="Picture 6">
            <a:extLst>
              <a:ext uri="{FF2B5EF4-FFF2-40B4-BE49-F238E27FC236}">
                <a16:creationId xmlns:a16="http://schemas.microsoft.com/office/drawing/2014/main" xmlns="" id="{42A0053F-87FF-5A49-9BA7-C1AB092BD5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587" y="6341930"/>
            <a:ext cx="921026" cy="460513"/>
          </a:xfrm>
          <a:prstGeom prst="rect">
            <a:avLst/>
          </a:prstGeom>
        </p:spPr>
      </p:pic>
    </p:spTree>
    <p:extLst>
      <p:ext uri="{BB962C8B-B14F-4D97-AF65-F5344CB8AC3E}">
        <p14:creationId xmlns:p14="http://schemas.microsoft.com/office/powerpoint/2010/main" val="389606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325" y="1068552"/>
            <a:ext cx="7795618" cy="533146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264" y="1862468"/>
            <a:ext cx="8323536" cy="3858412"/>
          </a:xfrm>
          <a:prstGeom prst="rect">
            <a:avLst/>
          </a:prstGeom>
          <a:ln>
            <a:noFill/>
          </a:ln>
          <a:effectLst>
            <a:outerShdw blurRad="292100" dist="139700" dir="2700000" algn="tl" rotWithShape="0">
              <a:srgbClr val="333333">
                <a:alpha val="65000"/>
              </a:srgbClr>
            </a:outerShdw>
          </a:effectLst>
        </p:spPr>
      </p:pic>
      <p:sp>
        <p:nvSpPr>
          <p:cNvPr id="7" name="Title 8"/>
          <p:cNvSpPr txBox="1">
            <a:spLocks/>
          </p:cNvSpPr>
          <p:nvPr/>
        </p:nvSpPr>
        <p:spPr>
          <a:xfrm>
            <a:off x="453094" y="397385"/>
            <a:ext cx="8143875" cy="470460"/>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0" i="0" kern="1200" spc="-150">
                <a:solidFill>
                  <a:schemeClr val="tx2"/>
                </a:solidFill>
                <a:latin typeface="Roboto Medium"/>
                <a:ea typeface="+mj-ea"/>
                <a:cs typeface="Roboto Medium"/>
              </a:defRPr>
            </a:lvl1pPr>
          </a:lstStyle>
          <a:p>
            <a:r>
              <a:rPr lang="en-US" b="1" dirty="0" err="1">
                <a:solidFill>
                  <a:srgbClr val="429023"/>
                </a:solidFill>
                <a:latin typeface="Arial"/>
                <a:cs typeface="Arial"/>
              </a:rPr>
              <a:t>MGnify</a:t>
            </a:r>
            <a:r>
              <a:rPr lang="en-US" b="1" dirty="0">
                <a:solidFill>
                  <a:srgbClr val="429023"/>
                </a:solidFill>
                <a:latin typeface="Arial"/>
                <a:cs typeface="Arial"/>
              </a:rPr>
              <a:t> AS REPRESENTED IN </a:t>
            </a:r>
            <a:r>
              <a:rPr lang="en-US" b="1" dirty="0" err="1">
                <a:solidFill>
                  <a:srgbClr val="429023"/>
                </a:solidFill>
                <a:latin typeface="Arial"/>
                <a:cs typeface="Arial"/>
              </a:rPr>
              <a:t>GBIF.org</a:t>
            </a:r>
            <a:endParaRPr lang="en-US" b="1" dirty="0">
              <a:solidFill>
                <a:srgbClr val="429023"/>
              </a:solidFill>
              <a:latin typeface="Arial"/>
              <a:cs typeface="Arial"/>
            </a:endParaRPr>
          </a:p>
        </p:txBody>
      </p:sp>
      <p:pic>
        <p:nvPicPr>
          <p:cNvPr id="6" name="Picture 5">
            <a:extLst>
              <a:ext uri="{FF2B5EF4-FFF2-40B4-BE49-F238E27FC236}">
                <a16:creationId xmlns:a16="http://schemas.microsoft.com/office/drawing/2014/main" xmlns="" id="{81A29F0B-EB23-614D-A52A-760B2C5D1A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587" y="6341930"/>
            <a:ext cx="921026" cy="460513"/>
          </a:xfrm>
          <a:prstGeom prst="rect">
            <a:avLst/>
          </a:prstGeom>
        </p:spPr>
      </p:pic>
    </p:spTree>
    <p:extLst>
      <p:ext uri="{BB962C8B-B14F-4D97-AF65-F5344CB8AC3E}">
        <p14:creationId xmlns:p14="http://schemas.microsoft.com/office/powerpoint/2010/main" val="13480790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741" y="1126363"/>
            <a:ext cx="5886467" cy="482379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2870" y="1134093"/>
            <a:ext cx="5161130" cy="4717773"/>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4364" y="2139049"/>
            <a:ext cx="5043376" cy="3712817"/>
          </a:xfrm>
          <a:prstGeom prst="rect">
            <a:avLst/>
          </a:prstGeom>
          <a:effectLst>
            <a:outerShdw blurRad="50800" dist="38100" dir="2700000" algn="tl" rotWithShape="0">
              <a:prstClr val="black">
                <a:alpha val="40000"/>
              </a:prstClr>
            </a:outerShdw>
          </a:effectLst>
        </p:spPr>
      </p:pic>
      <p:sp>
        <p:nvSpPr>
          <p:cNvPr id="6" name="Title 1"/>
          <p:cNvSpPr txBox="1">
            <a:spLocks/>
          </p:cNvSpPr>
          <p:nvPr/>
        </p:nvSpPr>
        <p:spPr>
          <a:xfrm>
            <a:off x="3982870" y="173919"/>
            <a:ext cx="8229600" cy="793916"/>
          </a:xfrm>
          <a:prstGeom prst="rect">
            <a:avLst/>
          </a:prstGeom>
        </p:spPr>
        <p:txBody>
          <a:bodyPr>
            <a:normAutofit fontScale="97500"/>
          </a:bodyPr>
          <a:lstStyle>
            <a:lvl1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1pPr>
            <a:lvl2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2pPr>
            <a:lvl3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3pPr>
            <a:lvl4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4pPr>
            <a:lvl5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5pPr>
            <a:lvl6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6pPr>
            <a:lvl7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7pPr>
            <a:lvl8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8pPr>
            <a:lvl9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9pPr>
          </a:lstStyle>
          <a:p>
            <a:pPr defTabSz="438911" hangingPunct="1">
              <a:defRPr sz="2688"/>
            </a:pPr>
            <a:r>
              <a:rPr lang="da-DK" sz="2688" dirty="0"/>
              <a:t>GBIF</a:t>
            </a:r>
          </a:p>
        </p:txBody>
      </p:sp>
      <p:sp>
        <p:nvSpPr>
          <p:cNvPr id="7" name="Title 8"/>
          <p:cNvSpPr txBox="1">
            <a:spLocks/>
          </p:cNvSpPr>
          <p:nvPr/>
        </p:nvSpPr>
        <p:spPr>
          <a:xfrm>
            <a:off x="251075" y="214497"/>
            <a:ext cx="8143875" cy="470460"/>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0" i="0" kern="1200" spc="-150">
                <a:solidFill>
                  <a:schemeClr val="tx2"/>
                </a:solidFill>
                <a:latin typeface="Roboto Medium"/>
                <a:ea typeface="+mj-ea"/>
                <a:cs typeface="Roboto Medium"/>
              </a:defRPr>
            </a:lvl1pPr>
          </a:lstStyle>
          <a:p>
            <a:r>
              <a:rPr lang="en-US" sz="2400" b="1" dirty="0">
                <a:solidFill>
                  <a:srgbClr val="429023"/>
                </a:solidFill>
                <a:latin typeface="Arial"/>
                <a:cs typeface="Arial"/>
              </a:rPr>
              <a:t>MGnify</a:t>
            </a:r>
          </a:p>
        </p:txBody>
      </p:sp>
      <p:pic>
        <p:nvPicPr>
          <p:cNvPr id="8" name="Picture 7">
            <a:extLst>
              <a:ext uri="{FF2B5EF4-FFF2-40B4-BE49-F238E27FC236}">
                <a16:creationId xmlns:a16="http://schemas.microsoft.com/office/drawing/2014/main" xmlns="" id="{65C881FB-943C-524A-9BBC-B9C649B3BD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587" y="6341930"/>
            <a:ext cx="921026" cy="460513"/>
          </a:xfrm>
          <a:prstGeom prst="rect">
            <a:avLst/>
          </a:prstGeom>
        </p:spPr>
      </p:pic>
    </p:spTree>
    <p:extLst>
      <p:ext uri="{BB962C8B-B14F-4D97-AF65-F5344CB8AC3E}">
        <p14:creationId xmlns:p14="http://schemas.microsoft.com/office/powerpoint/2010/main" val="122277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008" y="1160463"/>
            <a:ext cx="7663984" cy="536478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4111" y="7179"/>
            <a:ext cx="1499889" cy="1344543"/>
          </a:xfrm>
          <a:prstGeom prst="rect">
            <a:avLst/>
          </a:prstGeom>
        </p:spPr>
      </p:pic>
      <p:sp>
        <p:nvSpPr>
          <p:cNvPr id="5" name="TextBox 4"/>
          <p:cNvSpPr txBox="1"/>
          <p:nvPr/>
        </p:nvSpPr>
        <p:spPr>
          <a:xfrm>
            <a:off x="8239884" y="1351722"/>
            <a:ext cx="89383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200" b="0" i="1" u="none" strike="noStrike" cap="none" spc="0" normalizeH="0" baseline="0" dirty="0" err="1">
                <a:ln>
                  <a:noFill/>
                </a:ln>
                <a:solidFill>
                  <a:srgbClr val="000000"/>
                </a:solidFill>
                <a:effectLst/>
                <a:uFillTx/>
                <a:latin typeface="+mj-lt"/>
                <a:ea typeface="+mj-ea"/>
                <a:cs typeface="+mj-cs"/>
                <a:sym typeface="Calibri"/>
              </a:rPr>
              <a:t>Halobacteria</a:t>
            </a:r>
            <a:endParaRPr kumimoji="0" lang="en-US" sz="1200" b="0" i="1" u="none" strike="noStrike" cap="none" spc="0" normalizeH="0" baseline="0" dirty="0">
              <a:ln>
                <a:noFill/>
              </a:ln>
              <a:solidFill>
                <a:srgbClr val="000000"/>
              </a:solidFill>
              <a:effectLst/>
              <a:uFillTx/>
              <a:latin typeface="+mj-lt"/>
              <a:ea typeface="+mj-ea"/>
              <a:cs typeface="+mj-cs"/>
              <a:sym typeface="Calibri"/>
            </a:endParaRPr>
          </a:p>
        </p:txBody>
      </p:sp>
      <p:sp>
        <p:nvSpPr>
          <p:cNvPr id="6" name="Title 1">
            <a:extLst>
              <a:ext uri="{FF2B5EF4-FFF2-40B4-BE49-F238E27FC236}">
                <a16:creationId xmlns:a16="http://schemas.microsoft.com/office/drawing/2014/main" xmlns="" id="{46AE9560-B359-7644-AF7B-F712328CD02D}"/>
              </a:ext>
            </a:extLst>
          </p:cNvPr>
          <p:cNvSpPr txBox="1">
            <a:spLocks/>
          </p:cNvSpPr>
          <p:nvPr/>
        </p:nvSpPr>
        <p:spPr>
          <a:xfrm>
            <a:off x="457200" y="274636"/>
            <a:ext cx="8229600" cy="893764"/>
          </a:xfrm>
          <a:prstGeom prst="rect">
            <a:avLst/>
          </a:prstGeom>
        </p:spPr>
        <p:txBody>
          <a:bodyPr/>
          <a:lstStyle>
            <a:lvl1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1pPr>
            <a:lvl2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2pPr>
            <a:lvl3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3pPr>
            <a:lvl4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4pPr>
            <a:lvl5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5pPr>
            <a:lvl6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6pPr>
            <a:lvl7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7pPr>
            <a:lvl8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8pPr>
            <a:lvl9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9pPr>
          </a:lstStyle>
          <a:p>
            <a:pPr hangingPunct="1"/>
            <a:r>
              <a:rPr lang="en-GB"/>
              <a:t>The kingdom archaea</a:t>
            </a:r>
          </a:p>
        </p:txBody>
      </p:sp>
      <p:pic>
        <p:nvPicPr>
          <p:cNvPr id="7" name="Picture 6">
            <a:extLst>
              <a:ext uri="{FF2B5EF4-FFF2-40B4-BE49-F238E27FC236}">
                <a16:creationId xmlns:a16="http://schemas.microsoft.com/office/drawing/2014/main" xmlns="" id="{4CA1E5A2-06ED-3F46-BD53-2CD39FD8F6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587" y="6341930"/>
            <a:ext cx="921026" cy="460513"/>
          </a:xfrm>
          <a:prstGeom prst="rect">
            <a:avLst/>
          </a:prstGeom>
        </p:spPr>
      </p:pic>
    </p:spTree>
    <p:extLst>
      <p:ext uri="{BB962C8B-B14F-4D97-AF65-F5344CB8AC3E}">
        <p14:creationId xmlns:p14="http://schemas.microsoft.com/office/powerpoint/2010/main" val="1372996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ext uri="{D42A27DB-BD31-4B8C-83A1-F6EECF244321}">
                <p14:modId xmlns:p14="http://schemas.microsoft.com/office/powerpoint/2010/main" val="2113993763"/>
              </p:ext>
            </p:extLst>
          </p:nvPr>
        </p:nvGraphicFramePr>
        <p:xfrm>
          <a:off x="457200" y="1719070"/>
          <a:ext cx="8229600" cy="4495993"/>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a:extLst>
              <a:ext uri="{FF2B5EF4-FFF2-40B4-BE49-F238E27FC236}">
                <a16:creationId xmlns:a16="http://schemas.microsoft.com/office/drawing/2014/main" xmlns="" id="{46AE9560-B359-7644-AF7B-F712328CD02D}"/>
              </a:ext>
            </a:extLst>
          </p:cNvPr>
          <p:cNvSpPr txBox="1">
            <a:spLocks/>
          </p:cNvSpPr>
          <p:nvPr/>
        </p:nvSpPr>
        <p:spPr>
          <a:xfrm>
            <a:off x="457200" y="274636"/>
            <a:ext cx="8229600" cy="893764"/>
          </a:xfrm>
          <a:prstGeom prst="rect">
            <a:avLst/>
          </a:prstGeom>
        </p:spPr>
        <p:txBody>
          <a:bodyPr/>
          <a:lstStyle>
            <a:lvl1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1pPr>
            <a:lvl2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2pPr>
            <a:lvl3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3pPr>
            <a:lvl4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4pPr>
            <a:lvl5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5pPr>
            <a:lvl6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6pPr>
            <a:lvl7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7pPr>
            <a:lvl8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8pPr>
            <a:lvl9pPr marL="0" marR="0" indent="0" algn="l" defTabSz="457200" rtl="0" latinLnBrk="0">
              <a:lnSpc>
                <a:spcPct val="100000"/>
              </a:lnSpc>
              <a:spcBef>
                <a:spcPts val="0"/>
              </a:spcBef>
              <a:spcAft>
                <a:spcPts val="0"/>
              </a:spcAft>
              <a:buClrTx/>
              <a:buSzTx/>
              <a:buFontTx/>
              <a:buNone/>
              <a:tabLst/>
              <a:defRPr sz="2800" b="1" i="0" u="none" strike="noStrike" cap="all" spc="0" baseline="0">
                <a:ln>
                  <a:noFill/>
                </a:ln>
                <a:solidFill>
                  <a:srgbClr val="509E2F"/>
                </a:solidFill>
                <a:uFillTx/>
                <a:latin typeface="Arial"/>
                <a:ea typeface="Arial"/>
                <a:cs typeface="Arial"/>
                <a:sym typeface="Arial"/>
              </a:defRPr>
            </a:lvl9pPr>
          </a:lstStyle>
          <a:p>
            <a:pPr hangingPunct="1"/>
            <a:r>
              <a:rPr lang="en-GB" dirty="0"/>
              <a:t>Top publishers</a:t>
            </a:r>
            <a:br>
              <a:rPr lang="en-GB" dirty="0"/>
            </a:br>
            <a:r>
              <a:rPr lang="en-GB" sz="2400" b="0" dirty="0">
                <a:latin typeface="Arial Narrow" panose="020B0604020202020204" pitchFamily="34" charset="0"/>
                <a:cs typeface="Arial Narrow" panose="020B0604020202020204" pitchFamily="34" charset="0"/>
              </a:rPr>
              <a:t>by number of occurrence records</a:t>
            </a:r>
          </a:p>
        </p:txBody>
      </p:sp>
      <p:sp>
        <p:nvSpPr>
          <p:cNvPr id="9" name="TextBox 8"/>
          <p:cNvSpPr txBox="1"/>
          <p:nvPr/>
        </p:nvSpPr>
        <p:spPr>
          <a:xfrm>
            <a:off x="514352" y="1168400"/>
            <a:ext cx="949682"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400" i="1" u="none" strike="noStrike" cap="none" spc="0" normalizeH="0" baseline="0" dirty="0">
                <a:ln>
                  <a:noFill/>
                </a:ln>
                <a:solidFill>
                  <a:srgbClr val="000000"/>
                </a:solidFill>
                <a:effectLst/>
                <a:uFillTx/>
                <a:latin typeface="Arial Narrow" panose="020B0604020202020204" pitchFamily="34" charset="0"/>
                <a:ea typeface="+mj-ea"/>
                <a:cs typeface="Arial Narrow" panose="020B0604020202020204" pitchFamily="34" charset="0"/>
                <a:sym typeface="Calibri"/>
              </a:rPr>
              <a:t>10 April 2019</a:t>
            </a:r>
          </a:p>
        </p:txBody>
      </p:sp>
      <p:pic>
        <p:nvPicPr>
          <p:cNvPr id="6" name="Picture 5">
            <a:extLst>
              <a:ext uri="{FF2B5EF4-FFF2-40B4-BE49-F238E27FC236}">
                <a16:creationId xmlns:a16="http://schemas.microsoft.com/office/drawing/2014/main" xmlns="" id="{5092029A-6505-0C4D-90A5-928449E17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587" y="6341930"/>
            <a:ext cx="921026" cy="460513"/>
          </a:xfrm>
          <a:prstGeom prst="rect">
            <a:avLst/>
          </a:prstGeom>
        </p:spPr>
      </p:pic>
    </p:spTree>
    <p:extLst>
      <p:ext uri="{BB962C8B-B14F-4D97-AF65-F5344CB8AC3E}">
        <p14:creationId xmlns:p14="http://schemas.microsoft.com/office/powerpoint/2010/main" val="41321146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725701"/>
          </a:xfrm>
        </p:spPr>
        <p:txBody>
          <a:bodyPr>
            <a:normAutofit/>
          </a:bodyPr>
          <a:lstStyle/>
          <a:p>
            <a:r>
              <a:rPr lang="en-GB" sz="3200" dirty="0" err="1"/>
              <a:t>ThankS</a:t>
            </a:r>
            <a:endParaRPr lang="en-GB" sz="1100" dirty="0"/>
          </a:p>
        </p:txBody>
      </p:sp>
      <p:pic>
        <p:nvPicPr>
          <p:cNvPr id="6" name="Content Placeholder 5"/>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4724400" y="1174638"/>
            <a:ext cx="4259719" cy="1521327"/>
          </a:xfrm>
          <a:prstGeom prst="rect">
            <a:avLst/>
          </a:prstGeom>
        </p:spPr>
      </p:pic>
      <p:sp>
        <p:nvSpPr>
          <p:cNvPr id="10" name="Rectangle 9"/>
          <p:cNvSpPr/>
          <p:nvPr/>
        </p:nvSpPr>
        <p:spPr>
          <a:xfrm>
            <a:off x="457201" y="1055919"/>
            <a:ext cx="4145279" cy="1723805"/>
          </a:xfrm>
          <a:prstGeom prst="rect">
            <a:avLst/>
          </a:prstGeom>
        </p:spPr>
        <p:txBody>
          <a:bodyPr wrap="square">
            <a:spAutoFit/>
          </a:bodyPr>
          <a:lstStyle/>
          <a:p>
            <a:pPr>
              <a:lnSpc>
                <a:spcPct val="120000"/>
              </a:lnSpc>
            </a:pPr>
            <a:r>
              <a:rPr lang="en-GB" dirty="0">
                <a:latin typeface="Arial" panose="020B0604020202020204" pitchFamily="34" charset="0"/>
                <a:cs typeface="Arial" panose="020B0604020202020204" pitchFamily="34" charset="0"/>
              </a:rPr>
              <a:t>GBIF incentive-prize competition on biodiversity data solutions</a:t>
            </a:r>
          </a:p>
          <a:p>
            <a:pPr marL="285750" indent="-285750">
              <a:lnSpc>
                <a:spcPct val="120000"/>
              </a:lnSpc>
              <a:buFont typeface="Arial" panose="020B0604020202020204" pitchFamily="34" charset="0"/>
              <a:buChar char="•"/>
            </a:pPr>
            <a:r>
              <a:rPr lang="en-GB" b="1" dirty="0">
                <a:latin typeface="Arial" panose="020B0604020202020204" pitchFamily="34" charset="0"/>
                <a:cs typeface="Arial" panose="020B0604020202020204" pitchFamily="34" charset="0"/>
              </a:rPr>
              <a:t>€34,000 </a:t>
            </a:r>
            <a:r>
              <a:rPr lang="en-GB" dirty="0">
                <a:latin typeface="Arial" panose="020B0604020202020204" pitchFamily="34" charset="0"/>
                <a:cs typeface="Arial" panose="020B0604020202020204" pitchFamily="34" charset="0"/>
              </a:rPr>
              <a:t>in prizes</a:t>
            </a:r>
          </a:p>
          <a:p>
            <a:pPr marL="285750" indent="-285750">
              <a:lnSpc>
                <a:spcPct val="120000"/>
              </a:lnSpc>
              <a:buFont typeface="Arial" panose="020B0604020202020204" pitchFamily="34" charset="0"/>
              <a:buChar char="•"/>
            </a:pPr>
            <a:r>
              <a:rPr lang="en-GB" dirty="0">
                <a:latin typeface="Arial" panose="020B0604020202020204" pitchFamily="34" charset="0"/>
                <a:cs typeface="Arial" panose="020B0604020202020204" pitchFamily="34" charset="0"/>
              </a:rPr>
              <a:t>Open to individuals or teams</a:t>
            </a:r>
          </a:p>
          <a:p>
            <a:pPr marL="285750" indent="-285750">
              <a:lnSpc>
                <a:spcPct val="120000"/>
              </a:lnSpc>
              <a:buFont typeface="Arial" panose="020B0604020202020204" pitchFamily="34" charset="0"/>
              <a:buChar char="•"/>
            </a:pPr>
            <a:r>
              <a:rPr lang="en-GB" dirty="0">
                <a:latin typeface="Arial" panose="020B0604020202020204" pitchFamily="34" charset="0"/>
                <a:cs typeface="Arial" panose="020B0604020202020204" pitchFamily="34" charset="0"/>
              </a:rPr>
              <a:t>Deadline: </a:t>
            </a:r>
            <a:r>
              <a:rPr lang="en-GB" b="1" dirty="0">
                <a:latin typeface="Arial" panose="020B0604020202020204" pitchFamily="34" charset="0"/>
                <a:cs typeface="Arial" panose="020B0604020202020204" pitchFamily="34" charset="0"/>
              </a:rPr>
              <a:t>1 September 2019</a:t>
            </a:r>
          </a:p>
        </p:txBody>
      </p:sp>
      <p:sp>
        <p:nvSpPr>
          <p:cNvPr id="12" name="Rectangle 11"/>
          <p:cNvSpPr/>
          <p:nvPr/>
        </p:nvSpPr>
        <p:spPr>
          <a:xfrm>
            <a:off x="3729038" y="3828918"/>
            <a:ext cx="5295722" cy="2056140"/>
          </a:xfrm>
          <a:prstGeom prst="rect">
            <a:avLst/>
          </a:prstGeom>
        </p:spPr>
        <p:txBody>
          <a:bodyPr wrap="square">
            <a:spAutoFit/>
          </a:bodyPr>
          <a:lstStyle/>
          <a:p>
            <a:pPr>
              <a:lnSpc>
                <a:spcPct val="120000"/>
              </a:lnSpc>
            </a:pPr>
            <a:r>
              <a:rPr lang="en-GB" b="1" dirty="0">
                <a:latin typeface="Arial" panose="020B0604020202020204" pitchFamily="34" charset="0"/>
                <a:cs typeface="Arial" panose="020B0604020202020204" pitchFamily="34" charset="0"/>
              </a:rPr>
              <a:t>IPBES</a:t>
            </a:r>
          </a:p>
          <a:p>
            <a:pPr>
              <a:lnSpc>
                <a:spcPct val="120000"/>
              </a:lnSpc>
            </a:pPr>
            <a:r>
              <a:rPr lang="en-GB" dirty="0">
                <a:latin typeface="Arial" panose="020B0604020202020204" pitchFamily="34" charset="0"/>
                <a:cs typeface="Arial" panose="020B0604020202020204" pitchFamily="34" charset="0"/>
              </a:rPr>
              <a:t>Multiple calls for support now open </a:t>
            </a:r>
            <a:r>
              <a:rPr lang="en-GB" sz="1600" dirty="0">
                <a:latin typeface="Arial" panose="020B0604020202020204" pitchFamily="34" charset="0"/>
                <a:cs typeface="Arial" panose="020B0604020202020204" pitchFamily="34" charset="0"/>
              </a:rPr>
              <a:t>(</a:t>
            </a:r>
            <a:r>
              <a:rPr lang="en-GB" sz="1600" b="1" dirty="0">
                <a:latin typeface="Arial" panose="020B0604020202020204" pitchFamily="34" charset="0"/>
                <a:cs typeface="Arial" panose="020B0604020202020204" pitchFamily="34" charset="0"/>
              </a:rPr>
              <a:t>deadline</a:t>
            </a:r>
            <a:r>
              <a:rPr lang="en-GB" sz="1600" dirty="0">
                <a:latin typeface="Arial" panose="020B0604020202020204" pitchFamily="34" charset="0"/>
                <a:cs typeface="Arial" panose="020B0604020202020204" pitchFamily="34" charset="0"/>
              </a:rPr>
              <a:t>)</a:t>
            </a:r>
            <a:endParaRPr lang="en-GB" dirty="0">
              <a:latin typeface="Arial" panose="020B0604020202020204" pitchFamily="34" charset="0"/>
              <a:cs typeface="Arial" panose="020B0604020202020204" pitchFamily="34" charset="0"/>
            </a:endParaRPr>
          </a:p>
          <a:p>
            <a:pPr marL="285750" indent="-285750">
              <a:lnSpc>
                <a:spcPct val="120000"/>
              </a:lnSpc>
              <a:buFont typeface="Arial" panose="020B0604020202020204" pitchFamily="34" charset="0"/>
              <a:buChar char="•"/>
            </a:pPr>
            <a:r>
              <a:rPr lang="en-GB" dirty="0">
                <a:latin typeface="Arial" panose="020B0604020202020204" pitchFamily="34" charset="0"/>
                <a:cs typeface="Arial" panose="020B0604020202020204" pitchFamily="34" charset="0"/>
              </a:rPr>
              <a:t>Nominate experts to Task Forces </a:t>
            </a:r>
            <a:r>
              <a:rPr lang="en-GB" sz="1600" dirty="0">
                <a:latin typeface="Arial" panose="020B0604020202020204" pitchFamily="34" charset="0"/>
                <a:cs typeface="Arial" panose="020B0604020202020204" pitchFamily="34" charset="0"/>
              </a:rPr>
              <a:t>(</a:t>
            </a:r>
            <a:r>
              <a:rPr lang="en-GB" sz="1600" b="1" dirty="0">
                <a:latin typeface="Arial" panose="020B0604020202020204" pitchFamily="34" charset="0"/>
                <a:cs typeface="Arial" panose="020B0604020202020204" pitchFamily="34" charset="0"/>
              </a:rPr>
              <a:t>17/6</a:t>
            </a:r>
            <a:r>
              <a:rPr lang="en-GB" sz="1600" dirty="0">
                <a:latin typeface="Arial" panose="020B0604020202020204" pitchFamily="34" charset="0"/>
                <a:cs typeface="Arial" panose="020B0604020202020204" pitchFamily="34" charset="0"/>
              </a:rPr>
              <a:t>)</a:t>
            </a:r>
            <a:endParaRPr lang="en-GB" dirty="0">
              <a:latin typeface="Arial" panose="020B0604020202020204" pitchFamily="34" charset="0"/>
              <a:cs typeface="Arial" panose="020B0604020202020204" pitchFamily="34" charset="0"/>
            </a:endParaRPr>
          </a:p>
          <a:p>
            <a:pPr marL="285750" indent="-285750">
              <a:lnSpc>
                <a:spcPct val="120000"/>
              </a:lnSpc>
              <a:buFont typeface="Arial" panose="020B0604020202020204" pitchFamily="34" charset="0"/>
              <a:buChar char="•"/>
            </a:pPr>
            <a:r>
              <a:rPr lang="en-GB" dirty="0">
                <a:latin typeface="Arial" panose="020B0604020202020204" pitchFamily="34" charset="0"/>
                <a:cs typeface="Arial" panose="020B0604020202020204" pitchFamily="34" charset="0"/>
              </a:rPr>
              <a:t>In-kind support for technical support units  </a:t>
            </a:r>
            <a:r>
              <a:rPr lang="en-GB" sz="1600" dirty="0">
                <a:latin typeface="Arial" panose="020B0604020202020204" pitchFamily="34" charset="0"/>
                <a:cs typeface="Arial" panose="020B0604020202020204" pitchFamily="34" charset="0"/>
              </a:rPr>
              <a:t>(</a:t>
            </a:r>
            <a:r>
              <a:rPr lang="en-GB" sz="1600" b="1" dirty="0">
                <a:latin typeface="Arial" panose="020B0604020202020204" pitchFamily="34" charset="0"/>
                <a:cs typeface="Arial" panose="020B0604020202020204" pitchFamily="34" charset="0"/>
              </a:rPr>
              <a:t>1/7</a:t>
            </a:r>
            <a:r>
              <a:rPr lang="en-GB" sz="1600"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285750" indent="-285750">
              <a:lnSpc>
                <a:spcPct val="120000"/>
              </a:lnSpc>
              <a:buFont typeface="Arial" panose="020B0604020202020204" pitchFamily="34" charset="0"/>
              <a:buChar char="•"/>
            </a:pPr>
            <a:r>
              <a:rPr lang="en-US" dirty="0">
                <a:latin typeface="Arial" panose="020B0604020202020204" pitchFamily="34" charset="0"/>
                <a:cs typeface="Arial" panose="020B0604020202020204" pitchFamily="34" charset="0"/>
              </a:rPr>
              <a:t>Support Global Assessment with ‘uptake events’ (</a:t>
            </a:r>
            <a:r>
              <a:rPr lang="en-US" sz="1600" b="1" dirty="0">
                <a:latin typeface="Arial" panose="020B0604020202020204" pitchFamily="34" charset="0"/>
                <a:cs typeface="Arial" panose="020B0604020202020204" pitchFamily="34" charset="0"/>
              </a:rPr>
              <a:t>30/7</a:t>
            </a:r>
            <a:r>
              <a:rPr lang="en-US" dirty="0">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xmlns="" id="{4482B20A-C878-4E46-801E-526623045EA6}"/>
              </a:ext>
            </a:extLst>
          </p:cNvPr>
          <p:cNvSpPr txBox="1"/>
          <p:nvPr/>
        </p:nvSpPr>
        <p:spPr>
          <a:xfrm>
            <a:off x="3321050" y="2963603"/>
            <a:ext cx="2501900" cy="369332"/>
          </a:xfrm>
          <a:prstGeom prst="rect">
            <a:avLst/>
          </a:prstGeom>
          <a:solidFill>
            <a:srgbClr val="6F3C79"/>
          </a:solidFill>
        </p:spPr>
        <p:txBody>
          <a:bodyPr wrap="square" rtlCol="0">
            <a:spAutoFit/>
          </a:bodyPr>
          <a:lstStyle/>
          <a:p>
            <a:pPr algn="ctr"/>
            <a:r>
              <a:rPr lang="en-GB" dirty="0" err="1">
                <a:solidFill>
                  <a:schemeClr val="bg1"/>
                </a:solidFill>
                <a:latin typeface="Arial Narrow" panose="020B0604020202020204" pitchFamily="34" charset="0"/>
                <a:cs typeface="Arial Narrow" panose="020B0604020202020204" pitchFamily="34" charset="0"/>
              </a:rPr>
              <a:t>bit.ly</a:t>
            </a:r>
            <a:r>
              <a:rPr lang="en-GB" dirty="0">
                <a:solidFill>
                  <a:schemeClr val="bg1"/>
                </a:solidFill>
                <a:latin typeface="Arial Narrow" panose="020B0604020202020204" pitchFamily="34" charset="0"/>
                <a:cs typeface="Arial Narrow" panose="020B0604020202020204" pitchFamily="34" charset="0"/>
              </a:rPr>
              <a:t>/ebbe2019</a:t>
            </a:r>
          </a:p>
        </p:txBody>
      </p:sp>
      <p:sp>
        <p:nvSpPr>
          <p:cNvPr id="14" name="TextBox 13">
            <a:extLst>
              <a:ext uri="{FF2B5EF4-FFF2-40B4-BE49-F238E27FC236}">
                <a16:creationId xmlns:a16="http://schemas.microsoft.com/office/drawing/2014/main" xmlns="" id="{8877171D-1582-2F43-BC6A-97D62A16713B}"/>
              </a:ext>
            </a:extLst>
          </p:cNvPr>
          <p:cNvSpPr txBox="1"/>
          <p:nvPr/>
        </p:nvSpPr>
        <p:spPr>
          <a:xfrm>
            <a:off x="3321050" y="6183236"/>
            <a:ext cx="2501900" cy="369332"/>
          </a:xfrm>
          <a:prstGeom prst="rect">
            <a:avLst/>
          </a:prstGeom>
          <a:solidFill>
            <a:srgbClr val="6F3C79"/>
          </a:solidFill>
        </p:spPr>
        <p:txBody>
          <a:bodyPr wrap="square" rtlCol="0">
            <a:spAutoFit/>
          </a:bodyPr>
          <a:lstStyle/>
          <a:p>
            <a:pPr algn="ctr"/>
            <a:r>
              <a:rPr lang="en-GB" dirty="0" err="1">
                <a:solidFill>
                  <a:schemeClr val="bg1"/>
                </a:solidFill>
                <a:latin typeface="Arial Narrow" panose="020B0604020202020204" pitchFamily="34" charset="0"/>
                <a:cs typeface="Arial Narrow" panose="020B0604020202020204" pitchFamily="34" charset="0"/>
              </a:rPr>
              <a:t>www.ipbes.net</a:t>
            </a:r>
            <a:endParaRPr lang="en-GB" dirty="0">
              <a:solidFill>
                <a:schemeClr val="bg1"/>
              </a:solidFill>
              <a:latin typeface="Arial Narrow" panose="020B0604020202020204" pitchFamily="34" charset="0"/>
              <a:cs typeface="Arial Narrow" panose="020B0604020202020204" pitchFamily="34" charset="0"/>
            </a:endParaRPr>
          </a:p>
        </p:txBody>
      </p:sp>
      <p:pic>
        <p:nvPicPr>
          <p:cNvPr id="4" name="Picture 3">
            <a:extLst>
              <a:ext uri="{FF2B5EF4-FFF2-40B4-BE49-F238E27FC236}">
                <a16:creationId xmlns:a16="http://schemas.microsoft.com/office/drawing/2014/main" xmlns="" id="{E1D6390B-67D0-4A4A-9CAE-0C6C30E7D97C}"/>
              </a:ext>
            </a:extLst>
          </p:cNvPr>
          <p:cNvPicPr>
            <a:picLocks noChangeAspect="1"/>
          </p:cNvPicPr>
          <p:nvPr/>
        </p:nvPicPr>
        <p:blipFill>
          <a:blip r:embed="rId4"/>
          <a:stretch>
            <a:fillRect/>
          </a:stretch>
        </p:blipFill>
        <p:spPr>
          <a:xfrm>
            <a:off x="800107" y="3555898"/>
            <a:ext cx="2605615" cy="2605615"/>
          </a:xfrm>
          <a:prstGeom prst="rect">
            <a:avLst/>
          </a:prstGeom>
        </p:spPr>
      </p:pic>
    </p:spTree>
    <p:extLst>
      <p:ext uri="{BB962C8B-B14F-4D97-AF65-F5344CB8AC3E}">
        <p14:creationId xmlns:p14="http://schemas.microsoft.com/office/powerpoint/2010/main" val="394864562"/>
      </p:ext>
    </p:extLst>
  </p:cSld>
  <p:clrMapOvr>
    <a:masterClrMapping/>
  </p:clrMapOvr>
</p:sld>
</file>

<file path=ppt/theme/theme1.xml><?xml version="1.0" encoding="utf-8"?>
<a:theme xmlns:a="http://schemas.openxmlformats.org/drawingml/2006/main" name="GBIF_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GBIF-PPT_2015" id="{66AE97A5-91CD-774E-9817-22543D7CB4EF}" vid="{E5A6C70F-22BB-554D-B3B8-4B84AB71E9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GBIF_v2</Template>
  <TotalTime>572</TotalTime>
  <Words>1756</Words>
  <Application>Microsoft Office PowerPoint</Application>
  <PresentationFormat>On-screen Show (4:3)</PresentationFormat>
  <Paragraphs>226</Paragraphs>
  <Slides>39</Slides>
  <Notes>23</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GBIF_v2</vt:lpstr>
      <vt:lpstr>2019 EUROPEAN NODES MEETING</vt:lpstr>
      <vt:lpstr>PowerPoint Presentation</vt:lpstr>
      <vt:lpstr>Latest news</vt:lpstr>
      <vt:lpstr>Internationalization</vt:lpstr>
      <vt:lpstr>Internationalization</vt:lpstr>
      <vt:lpstr>Internationalization</vt:lpstr>
      <vt:lpstr>Digital documentation</vt:lpstr>
      <vt:lpstr>Digital documentation</vt:lpstr>
      <vt:lpstr>Digital documentation</vt:lpstr>
      <vt:lpstr>Digital documentation</vt:lpstr>
      <vt:lpstr>Internationalized Documentation</vt:lpstr>
      <vt:lpstr>Documentation in translation</vt:lpstr>
      <vt:lpstr>GBIF.org NAVIGATION UPDATES</vt:lpstr>
      <vt:lpstr>GBIF.org NAVIGATION UPDATES</vt:lpstr>
      <vt:lpstr>GBIF.org NAVIGATION UPDATES</vt:lpstr>
      <vt:lpstr>GBIF.org NAVIGATION UPDATES</vt:lpstr>
      <vt:lpstr>GBIF.org NAVIGATION UPDATES</vt:lpstr>
      <vt:lpstr>GBIF.org NAVIGATION UPDATES</vt:lpstr>
      <vt:lpstr>Literature tracking &amp; Citation</vt:lpstr>
      <vt:lpstr>Private-Sector DatA</vt:lpstr>
      <vt:lpstr>GDPR more than just a four-letter word</vt:lpstr>
      <vt:lpstr>Finalizing projects</vt:lpstr>
      <vt:lpstr>BID Impact study</vt:lpstr>
      <vt:lpstr>guiding examples Best Practices Guide</vt:lpstr>
      <vt:lpstr>2019 regional meetings</vt:lpstr>
      <vt:lpstr>PowerPoint Presentation</vt:lpstr>
      <vt:lpstr>UNITE Species hypotheses as identification &amp; communication system</vt:lpstr>
      <vt:lpstr>every unite SH has A DOI  (Digital Object Identifier)</vt:lpstr>
      <vt:lpstr>Biowide Danish study with georeferenced fungal sequences</vt:lpstr>
      <vt:lpstr>PowerPoint Presentation</vt:lpstr>
      <vt:lpstr>PowerPoint Presentation</vt:lpstr>
      <vt:lpstr>PowerPoint Presentation</vt:lpstr>
      <vt:lpstr>MGnify  A free-to-use analysis platform and database of analysed microbiome sequencing projects</vt:lpstr>
      <vt:lpstr>PowerPoint Presentation</vt:lpstr>
      <vt:lpstr>PowerPoint Presentation</vt:lpstr>
      <vt:lpstr>PowerPoint Presentation</vt:lpstr>
      <vt:lpstr>PowerPoint Presentation</vt:lpstr>
      <vt:lpstr>PowerPoint Presentation</vt:lpstr>
      <vt:lpstr>ThankS</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Kyle Copas</dc:creator>
  <cp:lastModifiedBy>Dag Endresen</cp:lastModifiedBy>
  <cp:revision>22</cp:revision>
  <dcterms:created xsi:type="dcterms:W3CDTF">2019-05-21T15:58:53Z</dcterms:created>
  <dcterms:modified xsi:type="dcterms:W3CDTF">2019-05-22T14:47:39Z</dcterms:modified>
</cp:coreProperties>
</file>