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1" r:id="rId2"/>
    <p:sldId id="257" r:id="rId3"/>
    <p:sldId id="267" r:id="rId4"/>
    <p:sldId id="268" r:id="rId5"/>
    <p:sldId id="273" r:id="rId6"/>
    <p:sldId id="269" r:id="rId7"/>
    <p:sldId id="271" r:id="rId8"/>
    <p:sldId id="272" r:id="rId9"/>
    <p:sldId id="270" r:id="rId1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67" autoAdjust="0"/>
    <p:restoredTop sz="94660"/>
  </p:normalViewPr>
  <p:slideViewPr>
    <p:cSldViewPr snapToGrid="0">
      <p:cViewPr varScale="1">
        <p:scale>
          <a:sx n="61" d="100"/>
          <a:sy n="61" d="100"/>
        </p:scale>
        <p:origin x="24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sv-SE" smtClean="0"/>
              <a:t>Klicka här för att ändra format</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smtClean="0"/>
              <a:t>Klicka om du vill redigera mall för underrubrikformat</a:t>
            </a:r>
            <a:endParaRPr lang="en-US" dirty="0"/>
          </a:p>
        </p:txBody>
      </p:sp>
      <p:sp>
        <p:nvSpPr>
          <p:cNvPr id="4" name="Date Placeholder 3"/>
          <p:cNvSpPr>
            <a:spLocks noGrp="1"/>
          </p:cNvSpPr>
          <p:nvPr>
            <p:ph type="dt" sz="half" idx="10"/>
          </p:nvPr>
        </p:nvSpPr>
        <p:spPr/>
        <p:txBody>
          <a:bodyPr/>
          <a:lstStyle/>
          <a:p>
            <a:fld id="{25FDAF25-27B8-4ADA-AEA0-ED87A11FCDC6}" type="datetimeFigureOut">
              <a:rPr lang="sv-SE" smtClean="0"/>
              <a:t>2019-05-22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4145555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25FDAF25-27B8-4ADA-AEA0-ED87A11FCDC6}" type="datetimeFigureOut">
              <a:rPr lang="sv-SE" smtClean="0"/>
              <a:t>2019-05-22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3839053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sv-SE" smtClean="0"/>
              <a:t>Klicka här för att ändra format</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smtClean="0"/>
              <a:t>Redigera format för bakgrundstext</a:t>
            </a:r>
          </a:p>
        </p:txBody>
      </p:sp>
      <p:sp>
        <p:nvSpPr>
          <p:cNvPr id="4" name="Date Placeholder 3"/>
          <p:cNvSpPr>
            <a:spLocks noGrp="1"/>
          </p:cNvSpPr>
          <p:nvPr>
            <p:ph type="dt" sz="half" idx="10"/>
          </p:nvPr>
        </p:nvSpPr>
        <p:spPr/>
        <p:txBody>
          <a:bodyPr/>
          <a:lstStyle/>
          <a:p>
            <a:fld id="{25FDAF25-27B8-4ADA-AEA0-ED87A11FCDC6}" type="datetimeFigureOut">
              <a:rPr lang="sv-SE" smtClean="0"/>
              <a:t>2019-05-22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367604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25FDAF25-27B8-4ADA-AEA0-ED87A11FCDC6}" type="datetimeFigureOut">
              <a:rPr lang="sv-SE" smtClean="0"/>
              <a:t>2019-05-22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2664328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smtClean="0"/>
              <a:t>Redigera format för bakgrundstext</a:t>
            </a:r>
          </a:p>
        </p:txBody>
      </p:sp>
      <p:sp>
        <p:nvSpPr>
          <p:cNvPr id="4" name="Content Placeholder 3"/>
          <p:cNvSpPr>
            <a:spLocks noGrp="1"/>
          </p:cNvSpPr>
          <p:nvPr>
            <p:ph sz="half" idx="2"/>
          </p:nvPr>
        </p:nvSpPr>
        <p:spPr>
          <a:xfrm>
            <a:off x="472381" y="3618442"/>
            <a:ext cx="2901255" cy="5322183"/>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smtClean="0"/>
              <a:t>Redigera format för bakgrundstext</a:t>
            </a:r>
          </a:p>
        </p:txBody>
      </p:sp>
      <p:sp>
        <p:nvSpPr>
          <p:cNvPr id="6" name="Content Placeholder 5"/>
          <p:cNvSpPr>
            <a:spLocks noGrp="1"/>
          </p:cNvSpPr>
          <p:nvPr>
            <p:ph sz="quarter" idx="4"/>
          </p:nvPr>
        </p:nvSpPr>
        <p:spPr>
          <a:xfrm>
            <a:off x="3471863" y="3618442"/>
            <a:ext cx="2915543" cy="5322183"/>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25FDAF25-27B8-4ADA-AEA0-ED87A11FCDC6}" type="datetimeFigureOut">
              <a:rPr lang="sv-SE" smtClean="0"/>
              <a:t>2019-05-22</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906360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25FDAF25-27B8-4ADA-AEA0-ED87A11FCDC6}" type="datetimeFigureOut">
              <a:rPr lang="sv-SE" smtClean="0"/>
              <a:t>2019-05-22</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362154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DAF25-27B8-4ADA-AEA0-ED87A11FCDC6}" type="datetimeFigureOut">
              <a:rPr lang="sv-SE" smtClean="0"/>
              <a:t>2019-05-22</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2144070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sv-SE" smtClean="0"/>
              <a:t>Klicka här för att ändra format</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smtClean="0"/>
              <a:t>Redigera format för bakgrundstext</a:t>
            </a:r>
          </a:p>
        </p:txBody>
      </p:sp>
      <p:sp>
        <p:nvSpPr>
          <p:cNvPr id="5" name="Date Placeholder 4"/>
          <p:cNvSpPr>
            <a:spLocks noGrp="1"/>
          </p:cNvSpPr>
          <p:nvPr>
            <p:ph type="dt" sz="half" idx="10"/>
          </p:nvPr>
        </p:nvSpPr>
        <p:spPr/>
        <p:txBody>
          <a:bodyPr/>
          <a:lstStyle/>
          <a:p>
            <a:fld id="{25FDAF25-27B8-4ADA-AEA0-ED87A11FCDC6}" type="datetimeFigureOut">
              <a:rPr lang="sv-SE" smtClean="0"/>
              <a:t>2019-05-22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22723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v-SE" smtClean="0"/>
              <a:t>Klicka på ikonen för att lägga till en bild</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smtClean="0"/>
              <a:t>Redigera format för bakgrundstext</a:t>
            </a:r>
          </a:p>
        </p:txBody>
      </p:sp>
      <p:sp>
        <p:nvSpPr>
          <p:cNvPr id="5" name="Date Placeholder 4"/>
          <p:cNvSpPr>
            <a:spLocks noGrp="1"/>
          </p:cNvSpPr>
          <p:nvPr>
            <p:ph type="dt" sz="half" idx="10"/>
          </p:nvPr>
        </p:nvSpPr>
        <p:spPr/>
        <p:txBody>
          <a:bodyPr/>
          <a:lstStyle/>
          <a:p>
            <a:fld id="{25FDAF25-27B8-4ADA-AEA0-ED87A11FCDC6}" type="datetimeFigureOut">
              <a:rPr lang="sv-SE" smtClean="0"/>
              <a:t>2019-05-22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3319242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25FDAF25-27B8-4ADA-AEA0-ED87A11FCDC6}" type="datetimeFigureOut">
              <a:rPr lang="sv-SE" smtClean="0"/>
              <a:t>2019-05-22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2874992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25FDAF25-27B8-4ADA-AEA0-ED87A11FCDC6}" type="datetimeFigureOut">
              <a:rPr lang="sv-SE" smtClean="0"/>
              <a:t>2019-05-22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E07671B8-A968-44EE-8978-6492108DC3CF}" type="slidenum">
              <a:rPr lang="sv-SE" smtClean="0"/>
              <a:t>‹#›</a:t>
            </a:fld>
            <a:endParaRPr lang="sv-SE"/>
          </a:p>
        </p:txBody>
      </p:sp>
    </p:spTree>
    <p:extLst>
      <p:ext uri="{BB962C8B-B14F-4D97-AF65-F5344CB8AC3E}">
        <p14:creationId xmlns:p14="http://schemas.microsoft.com/office/powerpoint/2010/main" val="1955872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5FDAF25-27B8-4ADA-AEA0-ED87A11FCDC6}" type="datetimeFigureOut">
              <a:rPr lang="sv-SE" smtClean="0"/>
              <a:t>2019-05-22</a:t>
            </a:fld>
            <a:endParaRPr lang="sv-S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07671B8-A968-44EE-8978-6492108DC3CF}" type="slidenum">
              <a:rPr lang="sv-SE" smtClean="0"/>
              <a:t>‹#›</a:t>
            </a:fld>
            <a:endParaRPr lang="sv-SE"/>
          </a:p>
        </p:txBody>
      </p:sp>
    </p:spTree>
    <p:extLst>
      <p:ext uri="{BB962C8B-B14F-4D97-AF65-F5344CB8AC3E}">
        <p14:creationId xmlns:p14="http://schemas.microsoft.com/office/powerpoint/2010/main" val="12338894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jpeg"/><Relationship Id="rId2" Type="http://schemas.openxmlformats.org/officeDocument/2006/relationships/image" Target="../media/image1.jpe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jpeg"/><Relationship Id="rId2" Type="http://schemas.openxmlformats.org/officeDocument/2006/relationships/image" Target="../media/image1.jpeg"/><Relationship Id="rId16"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8.jpeg"/><Relationship Id="rId2" Type="http://schemas.openxmlformats.org/officeDocument/2006/relationships/image" Target="../media/image1.jpeg"/><Relationship Id="rId16"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9.png"/><Relationship Id="rId2" Type="http://schemas.openxmlformats.org/officeDocument/2006/relationships/image" Target="../media/image1.jpeg"/><Relationship Id="rId16"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20.jpeg"/><Relationship Id="rId2" Type="http://schemas.openxmlformats.org/officeDocument/2006/relationships/image" Target="../media/image1.jpeg"/><Relationship Id="rId16"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22.png"/><Relationship Id="rId2" Type="http://schemas.openxmlformats.org/officeDocument/2006/relationships/image" Target="../media/image1.jpeg"/><Relationship Id="rId16"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25.png"/><Relationship Id="rId2" Type="http://schemas.openxmlformats.org/officeDocument/2006/relationships/image" Target="../media/image1.jpe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1.jpeg"/><Relationship Id="rId16" Type="http://schemas.openxmlformats.org/officeDocument/2006/relationships/hyperlink" Target="https://beta.bioatlas.se/" TargetMode="Externa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8" name="TextBox 16"/>
          <p:cNvSpPr txBox="1"/>
          <p:nvPr/>
        </p:nvSpPr>
        <p:spPr>
          <a:xfrm>
            <a:off x="816024" y="5638986"/>
            <a:ext cx="5341438" cy="1785104"/>
          </a:xfrm>
          <a:prstGeom prst="rect">
            <a:avLst/>
          </a:prstGeom>
          <a:noFill/>
        </p:spPr>
        <p:txBody>
          <a:bodyPr wrap="square" rtlCol="0">
            <a:spAutoFit/>
          </a:bodyPr>
          <a:lstStyle/>
          <a:p>
            <a:pPr algn="ctr">
              <a:spcAft>
                <a:spcPts val="1200"/>
              </a:spcAft>
            </a:pPr>
            <a:r>
              <a:rPr lang="en-US" sz="3600" b="1" dirty="0" smtClean="0"/>
              <a:t>SBDI: New opportunities for data driven research</a:t>
            </a:r>
            <a:endParaRPr lang="en-US" sz="3600" dirty="0"/>
          </a:p>
          <a:p>
            <a:pPr algn="just"/>
            <a:r>
              <a:rPr lang="en-US" sz="1400" b="1" dirty="0" smtClean="0"/>
              <a:t>Anders Telenius, Fredrik </a:t>
            </a:r>
            <a:r>
              <a:rPr lang="en-US" sz="1400" b="1" dirty="0" err="1" smtClean="0"/>
              <a:t>Ronquist</a:t>
            </a:r>
            <a:r>
              <a:rPr lang="en-US" sz="1400" b="1" dirty="0" smtClean="0"/>
              <a:t> </a:t>
            </a:r>
            <a:r>
              <a:rPr lang="en-US" sz="1400" dirty="0" smtClean="0"/>
              <a:t>Swedish Museum of Natural History</a:t>
            </a:r>
          </a:p>
          <a:p>
            <a:pPr algn="just"/>
            <a:r>
              <a:rPr lang="en-US" sz="1400" b="1" dirty="0" smtClean="0"/>
              <a:t>Holger </a:t>
            </a:r>
            <a:r>
              <a:rPr lang="en-US" sz="1400" b="1" dirty="0" err="1" smtClean="0"/>
              <a:t>Dettki</a:t>
            </a:r>
            <a:r>
              <a:rPr lang="en-US" sz="1400" b="1" dirty="0" smtClean="0"/>
              <a:t> </a:t>
            </a:r>
            <a:r>
              <a:rPr lang="en-US" sz="1400" dirty="0" smtClean="0"/>
              <a:t>Swedish University of Agricultural Sciences</a:t>
            </a:r>
            <a:endParaRPr lang="en-US" sz="1400" dirty="0"/>
          </a:p>
        </p:txBody>
      </p:sp>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404" y="2002473"/>
            <a:ext cx="5238678" cy="3356028"/>
          </a:xfrm>
          <a:prstGeom prst="rect">
            <a:avLst/>
          </a:prstGeom>
        </p:spPr>
      </p:pic>
      <p:pic>
        <p:nvPicPr>
          <p:cNvPr id="11" name="Bildobjekt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7"/>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8"/>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9"/>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10"/>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1"/>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2"/>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3"/>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4"/>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5"/>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6"/>
          <a:stretch>
            <a:fillRect/>
          </a:stretch>
        </p:blipFill>
        <p:spPr>
          <a:xfrm>
            <a:off x="6219914" y="9310480"/>
            <a:ext cx="329348" cy="320681"/>
          </a:xfrm>
          <a:prstGeom prst="rect">
            <a:avLst/>
          </a:prstGeom>
        </p:spPr>
      </p:pic>
    </p:spTree>
    <p:extLst>
      <p:ext uri="{BB962C8B-B14F-4D97-AF65-F5344CB8AC3E}">
        <p14:creationId xmlns:p14="http://schemas.microsoft.com/office/powerpoint/2010/main" val="193521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8" name="TextBox 16"/>
          <p:cNvSpPr txBox="1"/>
          <p:nvPr/>
        </p:nvSpPr>
        <p:spPr>
          <a:xfrm>
            <a:off x="841459" y="5652539"/>
            <a:ext cx="5264623" cy="1908215"/>
          </a:xfrm>
          <a:prstGeom prst="rect">
            <a:avLst/>
          </a:prstGeom>
          <a:noFill/>
        </p:spPr>
        <p:txBody>
          <a:bodyPr wrap="square" rtlCol="0">
            <a:spAutoFit/>
          </a:bodyPr>
          <a:lstStyle/>
          <a:p>
            <a:pPr algn="just">
              <a:spcAft>
                <a:spcPts val="1200"/>
              </a:spcAft>
            </a:pPr>
            <a:r>
              <a:rPr lang="en-US" dirty="0" smtClean="0"/>
              <a:t>Biodiversity information systems offer services for easy </a:t>
            </a:r>
            <a:r>
              <a:rPr lang="en-US" b="1" dirty="0" smtClean="0"/>
              <a:t>data publication</a:t>
            </a:r>
            <a:r>
              <a:rPr lang="en-US" dirty="0" smtClean="0"/>
              <a:t>, </a:t>
            </a:r>
            <a:r>
              <a:rPr lang="en-US" b="1" dirty="0" smtClean="0"/>
              <a:t>access and interoperability</a:t>
            </a:r>
            <a:r>
              <a:rPr lang="en-US" dirty="0" smtClean="0"/>
              <a:t>, </a:t>
            </a:r>
            <a:r>
              <a:rPr lang="en-US" b="1" dirty="0" smtClean="0"/>
              <a:t>analysis</a:t>
            </a:r>
            <a:r>
              <a:rPr lang="en-US" dirty="0" smtClean="0"/>
              <a:t> </a:t>
            </a:r>
            <a:r>
              <a:rPr lang="en-US" b="1" dirty="0" smtClean="0"/>
              <a:t>and results visualization</a:t>
            </a:r>
            <a:r>
              <a:rPr lang="en-US" dirty="0" smtClean="0"/>
              <a:t>.</a:t>
            </a:r>
          </a:p>
          <a:p>
            <a:pPr algn="just">
              <a:spcAft>
                <a:spcPts val="1200"/>
              </a:spcAft>
            </a:pPr>
            <a:r>
              <a:rPr lang="en-US" dirty="0" smtClean="0"/>
              <a:t>Biodiversity informatics brings </a:t>
            </a:r>
            <a:r>
              <a:rPr lang="en-US" b="1" dirty="0"/>
              <a:t>rich opportunities for innovative, interdisciplinary research on biodiversity and </a:t>
            </a:r>
            <a:r>
              <a:rPr lang="en-US" b="1" dirty="0" smtClean="0"/>
              <a:t>ecosystems</a:t>
            </a:r>
            <a:r>
              <a:rPr lang="en-US" dirty="0" smtClean="0"/>
              <a:t>.</a:t>
            </a:r>
            <a:endParaRPr lang="en-US" dirty="0"/>
          </a:p>
        </p:txBody>
      </p:sp>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404" y="2002473"/>
            <a:ext cx="5238678" cy="3356028"/>
          </a:xfrm>
          <a:prstGeom prst="rect">
            <a:avLst/>
          </a:prstGeom>
        </p:spPr>
      </p:pic>
      <p:pic>
        <p:nvPicPr>
          <p:cNvPr id="11" name="Bildobjekt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7"/>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8"/>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9"/>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10"/>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1"/>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2"/>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3"/>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4"/>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5"/>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6"/>
          <a:stretch>
            <a:fillRect/>
          </a:stretch>
        </p:blipFill>
        <p:spPr>
          <a:xfrm>
            <a:off x="6219914" y="9310480"/>
            <a:ext cx="329348" cy="320681"/>
          </a:xfrm>
          <a:prstGeom prst="rect">
            <a:avLst/>
          </a:prstGeom>
        </p:spPr>
      </p:pic>
      <p:pic>
        <p:nvPicPr>
          <p:cNvPr id="22" name="Bildobjekt 2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67404" y="1991380"/>
            <a:ext cx="5238678" cy="3375896"/>
          </a:xfrm>
          <a:prstGeom prst="rect">
            <a:avLst/>
          </a:prstGeom>
        </p:spPr>
      </p:pic>
    </p:spTree>
    <p:extLst>
      <p:ext uri="{BB962C8B-B14F-4D97-AF65-F5344CB8AC3E}">
        <p14:creationId xmlns:p14="http://schemas.microsoft.com/office/powerpoint/2010/main" val="380683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8" name="TextBox 16"/>
          <p:cNvSpPr txBox="1"/>
          <p:nvPr/>
        </p:nvSpPr>
        <p:spPr>
          <a:xfrm>
            <a:off x="841459" y="5652539"/>
            <a:ext cx="5264623" cy="1754326"/>
          </a:xfrm>
          <a:prstGeom prst="rect">
            <a:avLst/>
          </a:prstGeom>
          <a:noFill/>
        </p:spPr>
        <p:txBody>
          <a:bodyPr wrap="square" rtlCol="0">
            <a:spAutoFit/>
          </a:bodyPr>
          <a:lstStyle/>
          <a:p>
            <a:pPr>
              <a:spcAft>
                <a:spcPts val="1200"/>
              </a:spcAft>
            </a:pPr>
            <a:r>
              <a:rPr lang="en-US" dirty="0" smtClean="0"/>
              <a:t>Swedish Biodiversity informatics, represented by the eleven partnering organizations in the present </a:t>
            </a:r>
            <a:r>
              <a:rPr lang="en-US" b="1" dirty="0"/>
              <a:t>Biodiversity Atlas Sweden</a:t>
            </a:r>
            <a:r>
              <a:rPr lang="en-US" dirty="0"/>
              <a:t> and </a:t>
            </a:r>
            <a:r>
              <a:rPr lang="en-US" b="1" dirty="0"/>
              <a:t>Swedish </a:t>
            </a:r>
            <a:r>
              <a:rPr lang="en-US" b="1" dirty="0" err="1"/>
              <a:t>LifeWatch</a:t>
            </a:r>
            <a:r>
              <a:rPr lang="en-US" b="1" dirty="0"/>
              <a:t> </a:t>
            </a:r>
            <a:r>
              <a:rPr lang="en-US" dirty="0"/>
              <a:t>consortia will merge into </a:t>
            </a:r>
            <a:r>
              <a:rPr lang="en-US" b="1" dirty="0"/>
              <a:t>SBDI;</a:t>
            </a:r>
            <a:r>
              <a:rPr lang="en-US" dirty="0"/>
              <a:t> a new national research infrastructure for biodiversity informatics </a:t>
            </a:r>
            <a:r>
              <a:rPr lang="en-US" dirty="0" smtClean="0"/>
              <a:t>2021-2024.</a:t>
            </a:r>
            <a:endParaRPr lang="en-US" dirty="0"/>
          </a:p>
        </p:txBody>
      </p:sp>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6"/>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7"/>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8"/>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9"/>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0"/>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1"/>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2"/>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3"/>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4"/>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5"/>
          <a:stretch>
            <a:fillRect/>
          </a:stretch>
        </p:blipFill>
        <p:spPr>
          <a:xfrm>
            <a:off x="6219914" y="9310480"/>
            <a:ext cx="329348" cy="320681"/>
          </a:xfrm>
          <a:prstGeom prst="rect">
            <a:avLst/>
          </a:prstGeom>
        </p:spPr>
      </p:pic>
      <p:pic>
        <p:nvPicPr>
          <p:cNvPr id="29" name="Bildobjekt 2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67404" y="1991380"/>
            <a:ext cx="5238678" cy="3375896"/>
          </a:xfrm>
          <a:prstGeom prst="rect">
            <a:avLst/>
          </a:prstGeom>
        </p:spPr>
      </p:pic>
      <p:pic>
        <p:nvPicPr>
          <p:cNvPr id="30" name="Bildobjekt 2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67404" y="1993256"/>
            <a:ext cx="5238678" cy="3362936"/>
          </a:xfrm>
          <a:prstGeom prst="rect">
            <a:avLst/>
          </a:prstGeom>
        </p:spPr>
      </p:pic>
    </p:spTree>
    <p:extLst>
      <p:ext uri="{BB962C8B-B14F-4D97-AF65-F5344CB8AC3E}">
        <p14:creationId xmlns:p14="http://schemas.microsoft.com/office/powerpoint/2010/main" val="236416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8" name="TextBox 16"/>
          <p:cNvSpPr txBox="1"/>
          <p:nvPr/>
        </p:nvSpPr>
        <p:spPr>
          <a:xfrm>
            <a:off x="841459" y="5652539"/>
            <a:ext cx="5264623" cy="1908215"/>
          </a:xfrm>
          <a:prstGeom prst="rect">
            <a:avLst/>
          </a:prstGeom>
          <a:noFill/>
        </p:spPr>
        <p:txBody>
          <a:bodyPr wrap="square" rtlCol="0">
            <a:spAutoFit/>
          </a:bodyPr>
          <a:lstStyle/>
          <a:p>
            <a:pPr>
              <a:spcAft>
                <a:spcPts val="1200"/>
              </a:spcAft>
            </a:pPr>
            <a:r>
              <a:rPr lang="en-US" dirty="0" smtClean="0"/>
              <a:t>Primarily built upon the </a:t>
            </a:r>
            <a:r>
              <a:rPr lang="en-US" b="1" dirty="0" smtClean="0"/>
              <a:t>Atlas of Living Australia </a:t>
            </a:r>
            <a:r>
              <a:rPr lang="en-US" dirty="0" smtClean="0"/>
              <a:t>technology platform, SBDI adheres to the principle of </a:t>
            </a:r>
            <a:r>
              <a:rPr lang="en-US" b="1" dirty="0" smtClean="0"/>
              <a:t>´Open data´/´Open Source´</a:t>
            </a:r>
            <a:r>
              <a:rPr lang="en-US" dirty="0" smtClean="0"/>
              <a:t>.</a:t>
            </a:r>
          </a:p>
          <a:p>
            <a:pPr>
              <a:spcAft>
                <a:spcPts val="1200"/>
              </a:spcAft>
            </a:pPr>
            <a:r>
              <a:rPr lang="en-US" dirty="0" smtClean="0"/>
              <a:t>While systems development continues within the Living Atlases Community (</a:t>
            </a:r>
            <a:r>
              <a:rPr lang="en-US" b="1" dirty="0" smtClean="0"/>
              <a:t>LA</a:t>
            </a:r>
            <a:r>
              <a:rPr lang="en-US" dirty="0" smtClean="0"/>
              <a:t>) valuable Swedish components will be adapted and integrated into </a:t>
            </a:r>
            <a:r>
              <a:rPr lang="en-US" b="1" dirty="0" smtClean="0"/>
              <a:t>SBDI</a:t>
            </a:r>
            <a:r>
              <a:rPr lang="en-US" dirty="0" smtClean="0"/>
              <a:t>.</a:t>
            </a:r>
            <a:endParaRPr lang="en-US" dirty="0"/>
          </a:p>
        </p:txBody>
      </p:sp>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6"/>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7"/>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8"/>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9"/>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0"/>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1"/>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2"/>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3"/>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4"/>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5"/>
          <a:stretch>
            <a:fillRect/>
          </a:stretch>
        </p:blipFill>
        <p:spPr>
          <a:xfrm>
            <a:off x="6219914" y="9310480"/>
            <a:ext cx="329348" cy="320681"/>
          </a:xfrm>
          <a:prstGeom prst="rect">
            <a:avLst/>
          </a:prstGeom>
        </p:spPr>
      </p:pic>
      <p:pic>
        <p:nvPicPr>
          <p:cNvPr id="23" name="Bildobjekt 2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67404" y="1993313"/>
            <a:ext cx="5238678" cy="3366654"/>
          </a:xfrm>
          <a:prstGeom prst="rect">
            <a:avLst/>
          </a:prstGeom>
        </p:spPr>
      </p:pic>
      <p:pic>
        <p:nvPicPr>
          <p:cNvPr id="25" name="Bildobjekt 2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67404" y="1991729"/>
            <a:ext cx="5238678" cy="3366654"/>
          </a:xfrm>
          <a:prstGeom prst="rect">
            <a:avLst/>
          </a:prstGeom>
        </p:spPr>
      </p:pic>
    </p:spTree>
    <p:extLst>
      <p:ext uri="{BB962C8B-B14F-4D97-AF65-F5344CB8AC3E}">
        <p14:creationId xmlns:p14="http://schemas.microsoft.com/office/powerpoint/2010/main" val="1246126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6"/>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7"/>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8"/>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9"/>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0"/>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1"/>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2"/>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3"/>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4"/>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5"/>
          <a:stretch>
            <a:fillRect/>
          </a:stretch>
        </p:blipFill>
        <p:spPr>
          <a:xfrm>
            <a:off x="6219914" y="9310480"/>
            <a:ext cx="329348" cy="320681"/>
          </a:xfrm>
          <a:prstGeom prst="rect">
            <a:avLst/>
          </a:prstGeom>
        </p:spPr>
      </p:pic>
      <p:sp>
        <p:nvSpPr>
          <p:cNvPr id="27" name="TextBox 16"/>
          <p:cNvSpPr txBox="1"/>
          <p:nvPr/>
        </p:nvSpPr>
        <p:spPr>
          <a:xfrm>
            <a:off x="884704" y="5629051"/>
            <a:ext cx="5264623" cy="1477328"/>
          </a:xfrm>
          <a:prstGeom prst="rect">
            <a:avLst/>
          </a:prstGeom>
          <a:noFill/>
        </p:spPr>
        <p:txBody>
          <a:bodyPr wrap="square" rtlCol="0">
            <a:spAutoFit/>
          </a:bodyPr>
          <a:lstStyle/>
          <a:p>
            <a:pPr>
              <a:spcAft>
                <a:spcPts val="1200"/>
              </a:spcAft>
            </a:pPr>
            <a:r>
              <a:rPr lang="en-US" dirty="0" smtClean="0"/>
              <a:t>SBDI will handle not only </a:t>
            </a:r>
            <a:r>
              <a:rPr lang="en-US" b="1" dirty="0" smtClean="0"/>
              <a:t>occurrence data </a:t>
            </a:r>
            <a:r>
              <a:rPr lang="en-US" dirty="0"/>
              <a:t>but </a:t>
            </a:r>
            <a:r>
              <a:rPr lang="en-US" dirty="0" smtClean="0"/>
              <a:t>by using </a:t>
            </a:r>
            <a:r>
              <a:rPr lang="en-US" dirty="0"/>
              <a:t>enhanced/new standards </a:t>
            </a:r>
            <a:r>
              <a:rPr lang="en-US" dirty="0" smtClean="0"/>
              <a:t>protocols </a:t>
            </a:r>
            <a:r>
              <a:rPr lang="en-US" b="1" dirty="0" smtClean="0"/>
              <a:t>event-based (“research data”)</a:t>
            </a:r>
            <a:r>
              <a:rPr lang="en-US" dirty="0" smtClean="0"/>
              <a:t>, </a:t>
            </a:r>
            <a:r>
              <a:rPr lang="en-US" b="1" dirty="0" smtClean="0"/>
              <a:t>stratified sampling and monitoring data</a:t>
            </a:r>
            <a:r>
              <a:rPr lang="en-US" dirty="0" smtClean="0"/>
              <a:t>, </a:t>
            </a:r>
            <a:r>
              <a:rPr lang="en-US" b="1" dirty="0" smtClean="0"/>
              <a:t>tracking and sensor data</a:t>
            </a:r>
            <a:r>
              <a:rPr lang="en-US" dirty="0" smtClean="0"/>
              <a:t> and </a:t>
            </a:r>
            <a:r>
              <a:rPr lang="en-US" b="1" dirty="0" smtClean="0"/>
              <a:t>molecular information</a:t>
            </a:r>
            <a:r>
              <a:rPr lang="en-US" dirty="0" smtClean="0"/>
              <a:t> will be accommodated.</a:t>
            </a:r>
          </a:p>
        </p:txBody>
      </p:sp>
      <p:pic>
        <p:nvPicPr>
          <p:cNvPr id="26" name="Bildobjekt 2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67404" y="1996101"/>
            <a:ext cx="5238678" cy="3366654"/>
          </a:xfrm>
          <a:prstGeom prst="rect">
            <a:avLst/>
          </a:prstGeom>
        </p:spPr>
      </p:pic>
      <p:sp>
        <p:nvSpPr>
          <p:cNvPr id="24" name="Rektangel 23"/>
          <p:cNvSpPr/>
          <p:nvPr/>
        </p:nvSpPr>
        <p:spPr>
          <a:xfrm>
            <a:off x="731723" y="1919797"/>
            <a:ext cx="5488191" cy="35089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p:cNvSpPr/>
          <p:nvPr/>
        </p:nvSpPr>
        <p:spPr>
          <a:xfrm>
            <a:off x="468813" y="5464913"/>
            <a:ext cx="5591038" cy="16227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p:cNvSpPr/>
          <p:nvPr/>
        </p:nvSpPr>
        <p:spPr>
          <a:xfrm>
            <a:off x="867404" y="5660603"/>
            <a:ext cx="5234064" cy="1754326"/>
          </a:xfrm>
          <a:prstGeom prst="rect">
            <a:avLst/>
          </a:prstGeom>
        </p:spPr>
        <p:txBody>
          <a:bodyPr wrap="square">
            <a:spAutoFit/>
          </a:bodyPr>
          <a:lstStyle/>
          <a:p>
            <a:r>
              <a:rPr lang="en-US" b="1" dirty="0" smtClean="0">
                <a:solidFill>
                  <a:srgbClr val="000000"/>
                </a:solidFill>
                <a:latin typeface="Calibri" panose="020F0502020204030204" pitchFamily="34" charset="0"/>
              </a:rPr>
              <a:t>LA </a:t>
            </a:r>
            <a:r>
              <a:rPr lang="en-US" dirty="0" smtClean="0">
                <a:solidFill>
                  <a:srgbClr val="000000"/>
                </a:solidFill>
                <a:latin typeface="Calibri" panose="020F0502020204030204" pitchFamily="34" charset="0"/>
              </a:rPr>
              <a:t>is a rapidly growing community of developers and biodiversity information users - presently 15-20 Living Atlases are in operation or will be introduced in the near future. Initially funded nationally by the Australian government, LA is now supported by GBIF and member organizations across the globe.</a:t>
            </a:r>
            <a:endParaRPr lang="sv-SE" dirty="0"/>
          </a:p>
        </p:txBody>
      </p:sp>
      <p:pic>
        <p:nvPicPr>
          <p:cNvPr id="8" name="Bildobjekt 7"/>
          <p:cNvPicPr>
            <a:picLocks noChangeAspect="1"/>
          </p:cNvPicPr>
          <p:nvPr/>
        </p:nvPicPr>
        <p:blipFill rotWithShape="1">
          <a:blip r:embed="rId17"/>
          <a:srcRect l="17305" t="19370" r="18934" b="10247"/>
          <a:stretch/>
        </p:blipFill>
        <p:spPr>
          <a:xfrm>
            <a:off x="356585" y="1615851"/>
            <a:ext cx="6140062" cy="4094848"/>
          </a:xfrm>
          <a:prstGeom prst="rect">
            <a:avLst/>
          </a:prstGeom>
        </p:spPr>
      </p:pic>
    </p:spTree>
    <p:extLst>
      <p:ext uri="{BB962C8B-B14F-4D97-AF65-F5344CB8AC3E}">
        <p14:creationId xmlns:p14="http://schemas.microsoft.com/office/powerpoint/2010/main" val="3422473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6"/>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7"/>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8"/>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9"/>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0"/>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1"/>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2"/>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3"/>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4"/>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5"/>
          <a:stretch>
            <a:fillRect/>
          </a:stretch>
        </p:blipFill>
        <p:spPr>
          <a:xfrm>
            <a:off x="6219914" y="9310480"/>
            <a:ext cx="329348" cy="320681"/>
          </a:xfrm>
          <a:prstGeom prst="rect">
            <a:avLst/>
          </a:prstGeom>
        </p:spPr>
      </p:pic>
      <p:sp>
        <p:nvSpPr>
          <p:cNvPr id="27" name="TextBox 16"/>
          <p:cNvSpPr txBox="1"/>
          <p:nvPr/>
        </p:nvSpPr>
        <p:spPr>
          <a:xfrm>
            <a:off x="884704" y="5629051"/>
            <a:ext cx="5264623" cy="1477328"/>
          </a:xfrm>
          <a:prstGeom prst="rect">
            <a:avLst/>
          </a:prstGeom>
          <a:noFill/>
        </p:spPr>
        <p:txBody>
          <a:bodyPr wrap="square" rtlCol="0">
            <a:spAutoFit/>
          </a:bodyPr>
          <a:lstStyle/>
          <a:p>
            <a:pPr>
              <a:spcAft>
                <a:spcPts val="1200"/>
              </a:spcAft>
            </a:pPr>
            <a:r>
              <a:rPr lang="en-US" dirty="0" smtClean="0"/>
              <a:t>SBDI will handle not only </a:t>
            </a:r>
            <a:r>
              <a:rPr lang="en-US" b="1" dirty="0" smtClean="0"/>
              <a:t>occurrence data </a:t>
            </a:r>
            <a:r>
              <a:rPr lang="en-US" dirty="0"/>
              <a:t>but </a:t>
            </a:r>
            <a:r>
              <a:rPr lang="en-US" dirty="0" smtClean="0"/>
              <a:t>by using </a:t>
            </a:r>
            <a:r>
              <a:rPr lang="en-US" dirty="0"/>
              <a:t>enhanced/new standards </a:t>
            </a:r>
            <a:r>
              <a:rPr lang="en-US" dirty="0" smtClean="0"/>
              <a:t>protocols </a:t>
            </a:r>
            <a:r>
              <a:rPr lang="en-US" b="1" dirty="0" smtClean="0"/>
              <a:t>event-based (“research data”)</a:t>
            </a:r>
            <a:r>
              <a:rPr lang="en-US" dirty="0" smtClean="0"/>
              <a:t>, </a:t>
            </a:r>
            <a:r>
              <a:rPr lang="en-US" b="1" dirty="0" smtClean="0"/>
              <a:t>stratified sampling and monitoring data</a:t>
            </a:r>
            <a:r>
              <a:rPr lang="en-US" dirty="0" smtClean="0"/>
              <a:t>, </a:t>
            </a:r>
            <a:r>
              <a:rPr lang="en-US" b="1" dirty="0" smtClean="0"/>
              <a:t>tracking and sensor data</a:t>
            </a:r>
            <a:r>
              <a:rPr lang="en-US" dirty="0" smtClean="0"/>
              <a:t> and </a:t>
            </a:r>
            <a:r>
              <a:rPr lang="en-US" b="1" dirty="0" smtClean="0"/>
              <a:t>molecular information</a:t>
            </a:r>
            <a:r>
              <a:rPr lang="en-US" dirty="0" smtClean="0"/>
              <a:t> will be accommodated.</a:t>
            </a:r>
          </a:p>
        </p:txBody>
      </p:sp>
      <p:pic>
        <p:nvPicPr>
          <p:cNvPr id="26" name="Bildobjekt 2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67404" y="1996101"/>
            <a:ext cx="5238678" cy="3366654"/>
          </a:xfrm>
          <a:prstGeom prst="rect">
            <a:avLst/>
          </a:prstGeom>
        </p:spPr>
      </p:pic>
      <p:sp>
        <p:nvSpPr>
          <p:cNvPr id="24" name="Rektangel 23"/>
          <p:cNvSpPr/>
          <p:nvPr/>
        </p:nvSpPr>
        <p:spPr>
          <a:xfrm>
            <a:off x="731723" y="1919797"/>
            <a:ext cx="5488191" cy="35089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p:cNvSpPr/>
          <p:nvPr/>
        </p:nvSpPr>
        <p:spPr>
          <a:xfrm>
            <a:off x="468813" y="5464913"/>
            <a:ext cx="5591038" cy="16227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2" name="Picture 2" descr="https://lh5.googleusercontent.com/HVaOHBABkle1IWDKahdPqYXilpj0y_KwdG7TK74lnb_1EmpCctTtjmoslmjXKejWX4ABCxAp4G_NUr6lXOiwvF5jELLKH0a5xtdlcvp8wfcW7WbkDYNwWkkRqxgXCXhL7yJYdoG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2206" y="1909558"/>
            <a:ext cx="5435959" cy="3460010"/>
          </a:xfrm>
          <a:prstGeom prst="rect">
            <a:avLst/>
          </a:prstGeom>
          <a:noFill/>
          <a:extLst>
            <a:ext uri="{909E8E84-426E-40DD-AFC4-6F175D3DCCD1}">
              <a14:hiddenFill xmlns:a14="http://schemas.microsoft.com/office/drawing/2010/main">
                <a:solidFill>
                  <a:srgbClr val="FFFFFF"/>
                </a:solidFill>
              </a14:hiddenFill>
            </a:ext>
          </a:extLst>
        </p:spPr>
      </p:pic>
      <p:sp>
        <p:nvSpPr>
          <p:cNvPr id="34" name="Rektangel 33"/>
          <p:cNvSpPr/>
          <p:nvPr/>
        </p:nvSpPr>
        <p:spPr>
          <a:xfrm>
            <a:off x="867404" y="5660603"/>
            <a:ext cx="5234064" cy="1200329"/>
          </a:xfrm>
          <a:prstGeom prst="rect">
            <a:avLst/>
          </a:prstGeom>
        </p:spPr>
        <p:txBody>
          <a:bodyPr wrap="square">
            <a:spAutoFit/>
          </a:bodyPr>
          <a:lstStyle/>
          <a:p>
            <a:r>
              <a:rPr lang="en-US" b="1" dirty="0" smtClean="0">
                <a:solidFill>
                  <a:srgbClr val="000000"/>
                </a:solidFill>
                <a:latin typeface="Calibri" panose="020F0502020204030204" pitchFamily="34" charset="0"/>
              </a:rPr>
              <a:t>SBDI</a:t>
            </a:r>
            <a:r>
              <a:rPr lang="en-US" dirty="0" smtClean="0">
                <a:solidFill>
                  <a:srgbClr val="000000"/>
                </a:solidFill>
                <a:latin typeface="Calibri" panose="020F0502020204030204" pitchFamily="34" charset="0"/>
              </a:rPr>
              <a:t> </a:t>
            </a:r>
            <a:r>
              <a:rPr lang="en-US" dirty="0">
                <a:solidFill>
                  <a:srgbClr val="000000"/>
                </a:solidFill>
                <a:latin typeface="Calibri" panose="020F0502020204030204" pitchFamily="34" charset="0"/>
              </a:rPr>
              <a:t>will include Data Delivery Services, harvesting biodiversity data from national data providers into the common Swedish Biodiversity Data Layer, accessible for users through Analysis and Visualization Tools.</a:t>
            </a:r>
            <a:endParaRPr lang="sv-SE" dirty="0"/>
          </a:p>
        </p:txBody>
      </p:sp>
      <p:sp>
        <p:nvSpPr>
          <p:cNvPr id="3" name="Platshållare för innehåll 2"/>
          <p:cNvSpPr>
            <a:spLocks noGrp="1"/>
          </p:cNvSpPr>
          <p:nvPr>
            <p:ph idx="1"/>
          </p:nvPr>
        </p:nvSpPr>
        <p:spPr/>
        <p:txBody>
          <a:bodyPr/>
          <a:lstStyle/>
          <a:p>
            <a:endParaRPr lang="sv-SE" dirty="0"/>
          </a:p>
        </p:txBody>
      </p:sp>
      <p:pic>
        <p:nvPicPr>
          <p:cNvPr id="30" name="Platshållare för innehåll 3"/>
          <p:cNvPicPr>
            <a:picLocks noChangeAspect="1"/>
          </p:cNvPicPr>
          <p:nvPr/>
        </p:nvPicPr>
        <p:blipFill rotWithShape="1">
          <a:blip r:embed="rId18"/>
          <a:srcRect l="27312" t="21521" r="18054" b="9569"/>
          <a:stretch/>
        </p:blipFill>
        <p:spPr>
          <a:xfrm>
            <a:off x="1075948" y="1959622"/>
            <a:ext cx="4701335" cy="3582458"/>
          </a:xfrm>
          <a:prstGeom prst="rect">
            <a:avLst/>
          </a:prstGeom>
        </p:spPr>
      </p:pic>
    </p:spTree>
    <p:extLst>
      <p:ext uri="{BB962C8B-B14F-4D97-AF65-F5344CB8AC3E}">
        <p14:creationId xmlns:p14="http://schemas.microsoft.com/office/powerpoint/2010/main" val="410488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6"/>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7"/>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8"/>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9"/>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0"/>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1"/>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2"/>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3"/>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4"/>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5"/>
          <a:stretch>
            <a:fillRect/>
          </a:stretch>
        </p:blipFill>
        <p:spPr>
          <a:xfrm>
            <a:off x="6219914" y="9310480"/>
            <a:ext cx="329348" cy="320681"/>
          </a:xfrm>
          <a:prstGeom prst="rect">
            <a:avLst/>
          </a:prstGeom>
        </p:spPr>
      </p:pic>
      <p:sp>
        <p:nvSpPr>
          <p:cNvPr id="3" name="textruta 2"/>
          <p:cNvSpPr txBox="1"/>
          <p:nvPr/>
        </p:nvSpPr>
        <p:spPr>
          <a:xfrm>
            <a:off x="867404" y="2007428"/>
            <a:ext cx="5238678" cy="1077218"/>
          </a:xfrm>
          <a:prstGeom prst="rect">
            <a:avLst/>
          </a:prstGeom>
          <a:noFill/>
        </p:spPr>
        <p:txBody>
          <a:bodyPr wrap="square" rtlCol="0">
            <a:spAutoFit/>
          </a:bodyPr>
          <a:lstStyle/>
          <a:p>
            <a:pPr>
              <a:spcAft>
                <a:spcPts val="1200"/>
              </a:spcAft>
            </a:pPr>
            <a:r>
              <a:rPr lang="en-US" sz="1600" dirty="0" smtClean="0"/>
              <a:t>Comprising the Swedish GBIF node SBDI will represent Swedish Biodiversity Informatics nationally and internationally and comprise the Swedish GBIF node, </a:t>
            </a:r>
            <a:r>
              <a:rPr lang="en-US" sz="1600" dirty="0"/>
              <a:t>GEO BON, CETAF, </a:t>
            </a:r>
            <a:r>
              <a:rPr lang="en-US" sz="1600" dirty="0" err="1"/>
              <a:t>DiSSCo</a:t>
            </a:r>
            <a:r>
              <a:rPr lang="en-US" sz="1600" dirty="0"/>
              <a:t>, GGBN, BOLD, Elixir etc.).</a:t>
            </a:r>
          </a:p>
        </p:txBody>
      </p:sp>
      <p:sp>
        <p:nvSpPr>
          <p:cNvPr id="22" name="Rektangel 21"/>
          <p:cNvSpPr/>
          <p:nvPr/>
        </p:nvSpPr>
        <p:spPr>
          <a:xfrm>
            <a:off x="841459" y="5629051"/>
            <a:ext cx="5234064" cy="1200329"/>
          </a:xfrm>
          <a:prstGeom prst="rect">
            <a:avLst/>
          </a:prstGeom>
        </p:spPr>
        <p:txBody>
          <a:bodyPr wrap="square">
            <a:spAutoFit/>
          </a:bodyPr>
          <a:lstStyle/>
          <a:p>
            <a:r>
              <a:rPr lang="en-US" b="1" dirty="0" smtClean="0">
                <a:solidFill>
                  <a:srgbClr val="000000"/>
                </a:solidFill>
                <a:latin typeface="Calibri" panose="020F0502020204030204" pitchFamily="34" charset="0"/>
              </a:rPr>
              <a:t>SBDI</a:t>
            </a:r>
            <a:r>
              <a:rPr lang="en-US" dirty="0" smtClean="0">
                <a:solidFill>
                  <a:srgbClr val="000000"/>
                </a:solidFill>
                <a:latin typeface="Calibri" panose="020F0502020204030204" pitchFamily="34" charset="0"/>
              </a:rPr>
              <a:t> </a:t>
            </a:r>
            <a:r>
              <a:rPr lang="en-US" dirty="0">
                <a:solidFill>
                  <a:srgbClr val="000000"/>
                </a:solidFill>
                <a:latin typeface="Calibri" panose="020F0502020204030204" pitchFamily="34" charset="0"/>
              </a:rPr>
              <a:t>will include Data Delivery Services, harvesting biodiversity data from national data providers into the common Swedish Biodiversity Data Layer, accessible for users through Analysis and Visualization Tools.</a:t>
            </a:r>
            <a:endParaRPr lang="sv-SE" dirty="0"/>
          </a:p>
        </p:txBody>
      </p:sp>
      <p:pic>
        <p:nvPicPr>
          <p:cNvPr id="25" name="Picture 2" descr="https://lh5.googleusercontent.com/HVaOHBABkle1IWDKahdPqYXilpj0y_KwdG7TK74lnb_1EmpCctTtjmoslmjXKejWX4ABCxAp4G_NUr6lXOiwvF5jELLKH0a5xtdlcvp8wfcW7WbkDYNwWkkRqxgXCXhL7yJYdoG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41459" y="2007429"/>
            <a:ext cx="5264623" cy="3350954"/>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1215736" y="2171700"/>
            <a:ext cx="4428066" cy="3186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30" name="Picture 6" descr="https://lh5.googleusercontent.com/7opceMdldMz8OiDDUXSjmUknImtgSTeCFIp_1c54jy1257Z8B0jlN8Sqyf17wzzNIKH8MLiGFTlH3RraJSIQxxDwgdp3yvuUwtE00ZCIV-icKVD2y3YpIlTSZOFx7tcSeC4fhSEy"/>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9632" y="2238401"/>
            <a:ext cx="5734050" cy="2867025"/>
          </a:xfrm>
          <a:prstGeom prst="rect">
            <a:avLst/>
          </a:prstGeom>
          <a:noFill/>
          <a:extLst>
            <a:ext uri="{909E8E84-426E-40DD-AFC4-6F175D3DCCD1}">
              <a14:hiddenFill xmlns:a14="http://schemas.microsoft.com/office/drawing/2010/main">
                <a:solidFill>
                  <a:srgbClr val="FFFFFF"/>
                </a:solidFill>
              </a14:hiddenFill>
            </a:ext>
          </a:extLst>
        </p:spPr>
      </p:pic>
      <p:sp>
        <p:nvSpPr>
          <p:cNvPr id="8" name="Rektangel 7"/>
          <p:cNvSpPr/>
          <p:nvPr/>
        </p:nvSpPr>
        <p:spPr>
          <a:xfrm>
            <a:off x="680042" y="5522654"/>
            <a:ext cx="5704546" cy="1501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extBox 16"/>
          <p:cNvSpPr txBox="1"/>
          <p:nvPr/>
        </p:nvSpPr>
        <p:spPr>
          <a:xfrm>
            <a:off x="841459" y="5652539"/>
            <a:ext cx="5264623" cy="1908215"/>
          </a:xfrm>
          <a:prstGeom prst="rect">
            <a:avLst/>
          </a:prstGeom>
          <a:noFill/>
        </p:spPr>
        <p:txBody>
          <a:bodyPr wrap="square" rtlCol="0">
            <a:spAutoFit/>
          </a:bodyPr>
          <a:lstStyle/>
          <a:p>
            <a:pPr>
              <a:spcAft>
                <a:spcPts val="1200"/>
              </a:spcAft>
            </a:pPr>
            <a:r>
              <a:rPr lang="en-US" dirty="0" smtClean="0"/>
              <a:t>Planned </a:t>
            </a:r>
            <a:r>
              <a:rPr lang="en-US" dirty="0"/>
              <a:t>BAS/SBDI </a:t>
            </a:r>
            <a:r>
              <a:rPr lang="en-US" b="1" dirty="0"/>
              <a:t>workflow for mobilization of molecular biodiversity data</a:t>
            </a:r>
            <a:r>
              <a:rPr lang="en-US" dirty="0" smtClean="0"/>
              <a:t>.</a:t>
            </a:r>
          </a:p>
          <a:p>
            <a:pPr>
              <a:spcAft>
                <a:spcPts val="1200"/>
              </a:spcAft>
            </a:pPr>
            <a:r>
              <a:rPr lang="en-US" dirty="0" smtClean="0"/>
              <a:t>Serving users, SBDI will establish a </a:t>
            </a:r>
            <a:r>
              <a:rPr lang="en-US" b="1" dirty="0" smtClean="0"/>
              <a:t>Support Service Centre</a:t>
            </a:r>
            <a:r>
              <a:rPr lang="en-US" dirty="0" smtClean="0"/>
              <a:t> offering manuals, source code, protocols, guidelines, three-tier help desk, and training and workshop programs.  </a:t>
            </a:r>
            <a:endParaRPr lang="en-US" dirty="0"/>
          </a:p>
        </p:txBody>
      </p:sp>
      <p:pic>
        <p:nvPicPr>
          <p:cNvPr id="23" name="Bildobjekt 22"/>
          <p:cNvPicPr>
            <a:picLocks noChangeAspect="1"/>
          </p:cNvPicPr>
          <p:nvPr/>
        </p:nvPicPr>
        <p:blipFill rotWithShape="1">
          <a:blip r:embed="rId18"/>
          <a:srcRect l="11874" t="20999" r="45255" b="11773"/>
          <a:stretch/>
        </p:blipFill>
        <p:spPr>
          <a:xfrm>
            <a:off x="1261456" y="2090823"/>
            <a:ext cx="3869353" cy="3665837"/>
          </a:xfrm>
          <a:prstGeom prst="rect">
            <a:avLst/>
          </a:prstGeom>
        </p:spPr>
      </p:pic>
      <p:sp>
        <p:nvSpPr>
          <p:cNvPr id="24" name="Rektangel 23"/>
          <p:cNvSpPr/>
          <p:nvPr/>
        </p:nvSpPr>
        <p:spPr>
          <a:xfrm>
            <a:off x="5077252" y="2043526"/>
            <a:ext cx="1307335" cy="35136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p:cNvSpPr/>
          <p:nvPr/>
        </p:nvSpPr>
        <p:spPr>
          <a:xfrm>
            <a:off x="446875" y="2020038"/>
            <a:ext cx="1307335" cy="35136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70612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xEl>
                                              <p:pRg st="1" end="1"/>
                                            </p:txEl>
                                          </p:spTgt>
                                        </p:tgtEl>
                                        <p:attrNameLst>
                                          <p:attrName>style.visibility</p:attrName>
                                        </p:attrNameLst>
                                      </p:cBhvr>
                                      <p:to>
                                        <p:strVal val="visible"/>
                                      </p:to>
                                    </p:set>
                                    <p:animEffect transition="in" filter="fade">
                                      <p:cBhvr>
                                        <p:cTn id="7" dur="500"/>
                                        <p:tgtEl>
                                          <p:spTgt spid="2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xit" presetSubtype="0" fill="hold" nodeType="withEffect">
                                  <p:stCondLst>
                                    <p:cond delay="0"/>
                                  </p:stCondLst>
                                  <p:childTnLst>
                                    <p:animEffect transition="out" filter="fade">
                                      <p:cBhvr>
                                        <p:cTn id="18" dur="500"/>
                                        <p:tgtEl>
                                          <p:spTgt spid="27">
                                            <p:txEl>
                                              <p:pRg st="0" end="0"/>
                                            </p:txEl>
                                          </p:spTgt>
                                        </p:tgtEl>
                                      </p:cBhvr>
                                    </p:animEffect>
                                    <p:set>
                                      <p:cBhvr>
                                        <p:cTn id="19" dur="1" fill="hold">
                                          <p:stCondLst>
                                            <p:cond delay="499"/>
                                          </p:stCondLst>
                                        </p:cTn>
                                        <p:tgtEl>
                                          <p:spTgt spid="27">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6"/>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7"/>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8"/>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9"/>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0"/>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1"/>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2"/>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3"/>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4"/>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5"/>
          <a:stretch>
            <a:fillRect/>
          </a:stretch>
        </p:blipFill>
        <p:spPr>
          <a:xfrm>
            <a:off x="6219914" y="9310480"/>
            <a:ext cx="329348" cy="320681"/>
          </a:xfrm>
          <a:prstGeom prst="rect">
            <a:avLst/>
          </a:prstGeom>
        </p:spPr>
      </p:pic>
      <p:sp>
        <p:nvSpPr>
          <p:cNvPr id="30" name="Rektangel 29"/>
          <p:cNvSpPr/>
          <p:nvPr/>
        </p:nvSpPr>
        <p:spPr>
          <a:xfrm>
            <a:off x="857859" y="5665373"/>
            <a:ext cx="5226551" cy="1908215"/>
          </a:xfrm>
          <a:prstGeom prst="rect">
            <a:avLst/>
          </a:prstGeom>
        </p:spPr>
        <p:txBody>
          <a:bodyPr wrap="square">
            <a:spAutoFit/>
          </a:bodyPr>
          <a:lstStyle/>
          <a:p>
            <a:pPr>
              <a:spcAft>
                <a:spcPts val="1200"/>
              </a:spcAft>
            </a:pPr>
            <a:r>
              <a:rPr lang="en-US" dirty="0"/>
              <a:t>Comprising the </a:t>
            </a:r>
            <a:r>
              <a:rPr lang="en-US" b="1" dirty="0"/>
              <a:t>Swedish GBIF node </a:t>
            </a:r>
            <a:r>
              <a:rPr lang="en-US" dirty="0"/>
              <a:t>SBDI will represent Swedish Biodiversity Informatics nationally and internationally and </a:t>
            </a:r>
            <a:r>
              <a:rPr lang="en-US" dirty="0" smtClean="0"/>
              <a:t>collaborate with </a:t>
            </a:r>
            <a:r>
              <a:rPr lang="en-US" dirty="0"/>
              <a:t>GEO BON, CETAF, </a:t>
            </a:r>
            <a:r>
              <a:rPr lang="en-US" dirty="0" err="1"/>
              <a:t>DiSSCo</a:t>
            </a:r>
            <a:r>
              <a:rPr lang="en-US" dirty="0"/>
              <a:t>, GGBN, BOLD, Elixir etc</a:t>
            </a:r>
            <a:r>
              <a:rPr lang="en-US" dirty="0" smtClean="0"/>
              <a:t>.</a:t>
            </a:r>
          </a:p>
          <a:p>
            <a:pPr>
              <a:spcAft>
                <a:spcPts val="1200"/>
              </a:spcAft>
            </a:pPr>
            <a:r>
              <a:rPr lang="en-US" dirty="0" smtClean="0"/>
              <a:t>The already large use and impact of GBIF-mediated data is expected to grow considerably in the future.</a:t>
            </a:r>
            <a:endParaRPr lang="en-US" dirty="0"/>
          </a:p>
        </p:txBody>
      </p:sp>
      <p:sp>
        <p:nvSpPr>
          <p:cNvPr id="23" name="AutoShape 2" descr="data:image/png;base64,iVBORw0KGgoAAAANSUhEUgAABJIAAAJJCAYAAADxxB3JAAAgAElEQVR4XuydB5hcV3n3/zOzbbY37WqLerO65V5wwbhg0w04OCEG8mFqSAKGEEK+hO7wJYSSACGQQkkCBNt023Hvlptsy5bV6652pe29zsz3/M5yRrOjLbPSrrTlPc8zz5Y5995zf/fcU/7nfd8TkCUjYASMgBEwAkbACBgBI2AEjIARMAJGwAgYASOQAoFACnksixEwAkbACBgBI2AEjIARMAJGwAgYASNgBIyAEZAJSVYJjIARMAJGwAgYASNgBIyAETACRsAIGAEjYARSImBCUkqYLJMRMAJGwAgYASNgBIyAETACRsAIGAEjYASMgAlJVgeMgBEwAkbACBgBI2AEjIARMAJGwAgYASNgBFIiYEJSSpgskxEwAkbACBgBI2AEjIARMAJGwAgYASNgBIyACUlWB4yAETACRsAIGAEjYASMgBEwAkbACBgBI2AEUiJgQlJKmCyTETACRsAIGAEjYASMgBEwAkbACBgBI2AEjIAJSVYHjIARMAJGwAgYASNgBIyAETACRsAIGAEjYARSImBCUkqYLJMRMAJGwAgYASNgBIyAETACRsAIGAEjYASMgAlJVgeMgBEwAkbACBgBI2AEjIARMAJGwAgYASNgBFIiYEJSSpgskxEwAkbACBgBI2AEjIARMAJGwAgYASNgBIyACUlWB4yAETACRsAIGAEjYASMgBEwAkbACBgBI2AEUiJgQlJKmCyTETACRsAIGAEjYASMgBEwAkbACBgBI2AEjIAJSVYHjIARMAJGwAgYASNgBIyAETACRsAIGAEjYARSImBCUkqYLJMRMAJGwAgYASNgBIyAETACRsAIGAEjYASMgAlJVgeMgBEwAkbACBgBI2AEjIARMAJGwAgYASNgBFIiYEJSSpgskxEwAkbACBgBI2AEjIARMAJGwAgYASNgBIyACUlWB4yAETACRsAIGAEjYASMgBEwAkbACBgBI2AEUiJgQlJKmCyTETACRsAIGAEjYASMgBEwAkbACBgBI2AEjIAJSVYHjIARMAJGwAgYASNgBIyAETACRsAIGAEjYARSImBCUkqYLJMRMAJGwAgYASNgBIyAETACRsAIGAEjYASMgAlJVgeMgBEwAkbACBgBI2AEjIARMAJGwAgYASNgBFIiYEJSSpgskxEwAkbACBgBI2AEjIARMAJGwAgYASNgBIyACUlWB4yAETACRsAIGAEjYASMgBEwAkbACBgBI2AEUiJgQlJKmCyTETACRsAIGAEjYASMgBEwAkbACBgBI2AEjIAJSVYHjIARMAJGwAgYASNgBIyAETACRsAIGAEjYARSImBCUkqYLJMRMAJGwAgYASNgBIyAETACRsAIGAEjYASMgAlJVgeMgBEwAkbACBgBI2AEjIARMAJGwAgYASNgBFIiYEJSSpgskxEwAkbACBgBI2AEjIARMAJGwAgYASNgBIyACUlWB4yAETACRsAIGAEjYASMgBEwAkbACBgBI2AEUiJgQlJKmCyTETACRsAIGAEjYASMgBEwAkbACBgBI2AEjIAJSVYHjIARMAJGwAgYASNgBIyAETACRsAIGAEjYARSImBCUkqYLJMRMAJGwAgYASNgBIyAETACRsAIGAEjYASMgAlJVgeMgBEwAkbACBgBI2AEjIARMAJGwAgYASNgBFIiYEJSSpgskxEwAkbACBgBI2AEjIARMAJGwAgYASNgBIyACUlWB4yAETACRsAIGAEjYASMgBEwAkbACBgBI2AEUiIQ2LJlSyylnJbJCBgBI2AEjIARMAJGwAgYASNgBIyAETACRmBOEzAhaU4/frt5I2AEjIARMAJGwAgYASNgBIyAETACRsAIpE7AhKTUWVlOI2AEjIARMAJGwAgYASNgBIyAETACRsAIzGkCJiTN6cdvN28EjIARMAJGwAgYASNgBIyAETACRsAIGIHUCZiQlDory2kEjIARMAJGwAgYASNgBIyAETACRsAIGIE5TcCEpDn9+O3mjYARMAJGwAgYASNgBIyAETACRsAIGAEjkDoBE5JSZ2U5jYARMAJGwAgYASNgBIyAETACRsAIGAEjMKcJmJA0px+/3bwRMAJGwAgYASNgBIyAETACRsAIGAEjYARSJ2BCUuqsLKcRMAJGwAgYASNgBIyAETACRsAIGAEjYATmNAETkub047ebNwJGwAgYASNgBIyAETACRsAIGAEjYASMQOoETEhKnZXlNAJGwAgYASNgBIyAETACRsAIGAEjYASMwJwmYELSnH78dvNGwAgYASNgBIyAETACRsAIGAEjYASMgBFInYAJSamzspxGwAgYASNgBIyAETACRsAIGAEjYASMgBGY0wRMSJrTj99u3ggYASNgBIyAETACRsAIGAEjYASMgBEwAqkTMCEpdVaW0wgYASNgBIyAETACRsAIGAEjYASMgBEwAnOagAlJc/rx280bASNgBIyAETACRsAIGAEjYASMgBEwAkYgdQImJKXOynIaASNgBIyAETACRsAIGAEjYASMgBEwAkZgThMwIWlOP367eSNgBIzA7CIQCAQUi8VGvalgMKhoNBr/vri4WL29vZo3b576+vpSgpGbm6vBwUFlZ2crFAppYGBAkUjE/Y/fSVlZWers7BR5+TlSIi/fJV6X83EuS0bACBgBI2AEjIARMAJGYLoSMCFpuj4ZK5cRMAKzjoAXCRAzCgsLlZGR4e7RCwp8X1ZW5oQNUn9/v1pbW4cJH+NBmY1CRGZmpkpLS53o0tPTI8QiBBr+z+/8DIfDSk9Pd7zgC4eOjg7l5eW5v/mexPcITYhJCDYISAhAXV1dqq2tHQ+v+76oqEj79u1TS0uLE4G4Pp+VK1cqLS3N/c51KRsfLy4lnpz/Uy7KzE+feObNzc3uHIcPHx7x2JQKaZmMgBEwAkbACBgBI2AEjMAUETAhaYrA2mmNgBGYmQQShZjFixc7IaCpqUlLly4d9Ybau1sViwRUkFcw5k3XtdYqP6NQOdnZ6h3s1eaDD6u9r00l4VKtLd+kwciAGrqPaMvhzSoMF6ssp0Jl2RVaULx4zPMePXrUiSOIEtFQRFlpWers6Iofg7hRU1MzMx+IpOXLlzthBUHGC0IILl4MQghCFOJvnhcc+CAOweXFF1904gwJFtXV1U4M4lwISZz7wQcfFBxPNCEAXn755U78owwITAhElCHVhLBYX1/vhK2KigphLYVwhoCG9ZO3bOKeyNPd3e2uYxZMqRK2fEbACBgBI2AEjIARMAKTQcCEpMmgaOcwAkZg2hPIycmJW/swEWfC39bWFp+EM/lHLApnh5UWSovfz/aGrSoNl6k0t3zYPb75+xfGXahWlK7RW9ffpIWFS1WSPU8xRRVOz9Fbvn+RorFjblR8d9PZH1bvYI+Ks0v1xfs+MS63cHq2ega6Xb4vvvZbWjf/LPd770CPega7tKPhZe1r3hU/z+7GV3TJkqtU1zEkHOVlFuj1q9+u3v4etbd2xMsMg6kQmFKxiFq4cKHjn5wQihBHEE9IXsijrLiKUV4+/M3zQkBBXEk+F3kQiTgGAenee+8dl/NkZRjPtW4i1+EeNmzY4O4RoQqhC7EpPz8/bvWE9RrWUbAYy6VvIte1vEbACBgBI2AEjIARMAJGYCwCJiRZ/TACRmBGEUieqCe7iTH5bmxsdNYpCBEKyFmG9Ef6nIBz1447nLVPeU6F5uVUKDuUq6xQ2Fm7MEFXIKZINKKDLXtU11Grzv4OdQ106gfPfDMlTumhDA1EjhdJUjp4nEyBQFCxBGEq1XMWhUv0xxd/WgEFlJmW6Q4rz6tUQVax9u7aG3el8+fDGobkhQn4JbuQjXZtXMcQdnArq6qqci5mCENYznA+BA8sbbCoQeThO9hjQYRlUElJiROAsOTBfc27gHFO/+G7BQsWuL8ffvjhuLVRqjxOdb61a9e6+4AF9+Zd8fjbu78likDwTv6Qj0S99sIZ/4MzQhPcE9P8+fPdtRCfEOfGSqmIf6eamV3PCMxkAsmx2GbyvVjZjYARMAJGwAiMRMCEJKsXRsAITHsCTIqJORMNRjQQ7VdxTmm8zLUtB9XQXa/6zhq19DRrQ8XZCqflKCOUqcz0TA1GBxUKhBROy1ZeVoE+ePsNOtx+0B2fn1WgpcWrdN0Zb9Pe5p3xcy4pXqmicLGKw6XKSs9WTkau/vruj2hr/bPTilUomKZIdNCVCauot6x7pw627lVuRr5zb+PeKvKrFQwE1dXTpUh/RIoGnBjhxRrEM9gmJh+MGnEDkQfhgng9uF21t7cfJzwlHouQ94Y3vMHlQeR44oknnEBXUFDgBCR+Eh8qMf3P//zPMGsahBbyLlu2zMUhwhoHIQp3NFy8EKO829idd945rZ5JcmG8yxv/hwnl5l4QdxDTvDselkZ8ENT4yfewQiTiGfAsvOBTV1cXvwxiG+8HrovwJvE8EVE5N8ds27bNXSsx8fw5zk94ua4/fiSgXqClXOZKN62rnBXuFBLwCxsrVqxwbSrvHBaRiN27d+8esyS8oz4eHhlpXy0ZASNgBIyAEZgpBExImilPysppBGY5ASa1PiVOWvmdGDmkvoFeZaQNBVju7u9UJBZxIk8wEBpG503/cYESLYP4PS2YFncRmyyUV654vdbPP9u5sX3p/j+frNOOeJ70ULrOqrpQa8vPdKJRVcFihQJB5Wbmu/xYKmGxROrv79PRow1OsGCikhjsGZ4IFQgIBLDGKgixJzHxXXl5ubCkQcxAjGCC5EWl8cQbrIWYSPm4RJMNhhhHlAtBZaquMdll5nwn4vbm75XjGxoa4nGcEIuI74RQxQcrPJ4tLpxMaEmIPn5Sizjn/+Z58jfsduzY4cSqdevWjbq7HOeqrKx05/Uuhbt2HXOnnApWdk4jMB0J8K7xvvDu+XYRYdxbFNJGItoiyiYKvsn3wvtLO+k3XOB7hKfRdnicjiymU5lStapMtBRL9ZjpdJ9WFiNgBIzAdCJgQtJ0ehpWFiMwxwh48YjBdGFRoXoHutXZ36mGrjplhbIVDuU417OmhqZ43BysVLCIyApnuVhGuxpfVn+kX4VZxWrpaRpGEPctLJOy03OcsOQm1/2dw6yP+N+n7/pQSuSr8hfqxk03a3XZBpXmlKtvsNe5sR1o3au/vPMDTsg5EdezVC5OfKQzyjaoq79THX2tauw6iteesz7KycjX/PxKHW6pUaA/qMH+iLNs8cm7UCEqIAYw0YE5/0dIeOmll8YtAsdu3LjRWRc98MAD4+a3DFNDAP7nnXeeew68BzwXniOWWwhNe/bsiVsWIfp4a7BFixbFRTcmuQcPDlnljZQ4vw8SzsSZazAB8xZU/H3gwIGpuUE7qxGYQgJewKE+U4fHssKjGPRRWP0h8NBmYik5WvKB9r2VIW0r7yiCkRfzaX/3798fPwUWln6nTsRd3i1vIUrZcE0dr4xTiGvUU9O2IFxTfu53oruLnkyZae+IZ+h35/QbKyRagCUuTHEt305Sbm8RS5l5PocOHTqZ4tixRsAIGIE5S8CEpDn76O3GjcDpIUD8HVZvvXhU23bACUCNXUec2JOVFtYX7vu4K1x5XpXeuen9qspfpMxgltKVqdaGNicqIShxHibKuK8NRgfU3jsUJyYYDCktkKaCcJGiMYIQE5y6W32RftX9zq2NfPlZRc4F7L7dv9HZ1Rc6Qer7z/yTlpWscvGDiCkUU8y5uVXlL9by0jOUFkhXNBJ1Fh3J6aX651IWpSZK//Vrfk9ry850FkmZaVlxV7XIQNTxILYQA2q/YxiBxBNXt5nk8DcfBs/wY7v7mWTRM1FmszH/DTfc4AQd3GD4IB6dyESTCfEZZ5zhjvWujPBi0stkFxdG7wKJtRP5LJj39KtRJ2LlNv3uYuIlwlIv0V3T79To4twlJNpBRBwf480H7feiKN+NZl1HX4XIQ17eBwQMPogSXM8L9FwOy0+/cya/0yaTJ9mNN7Fsr7zyilatWuXKx/n9efxGAQhY09VKCSthykeCD/c8nivfxJ/y6Ef4BSUvpuPa63fxZDMH2jeEvMQ6gjhOPv8/OGOJuWTJkviFqC9sXmDJCBgBI2AExidgQtL4jCyHETACk0DAT3jWb1jvXMwe3X+Plpas0srStfGzX//9i5272kgpP6tQb1pzo9624V3Dvu7t71V7a7sKigsUi0ZdDCBEEwaLWeFMKSRlZ+SMeM6u3k7FBoeCSrsYTLGIBiODTjwKBdJccO7czKH4QS3dTWrtbdKTBx+On4v7aOo6qsbuI0M/u466Y08mcZ8IYjeffwuhlVUcnqd15WcpMhhRpC/mhANc1pik+K3rGUzz4f/bt2+Pi0MW8PVknsTMPdbv9sZEN7E++DtCxH3zm9/s/mQSy8o874AXeImHlegOOXNJzIySYy3GJJj3FfdD2FcvqFZTa5PSlObaskQ3KdoqJsppmSENDA6o+WiLa7+80Ef7l2whMtvceBASkmO7wcm7Xia6jFELEMxpMxOP8XHK9u7dq2RhCsEJEYg88PQiPRZCiFWw5nkRty0xkZdn6YUm/x0Wg74P5CeiBm051/CuqD5vqkHyT2ftHmnTi0RB+lSXDTGIOo64BWuE7yeffDKlYmC9dP7558c3JcBC6XTeS0qFtkxGwAgYgWlAwISkafAQrAhGYCYTcKb5VaUqzBky+ce9qrOh+7idopYuX+qseNJY1Q2mDbtltqy/5dfvmTAGYgX99ZX/IMQX0t8+8Bf688u/qIamBvV09jqz+8ZYnV6oe/q4c1fkVWtx4XItLlmuzp4OZWflOIukLbVPuoDVTx16WHsad8SFoXB69qTHWKJQacF03XbTI8eVr7m9SQM9g24SgxURIpFPrIgzkUIwILGaTT4G0YmTEiYq5oY24Wo1ow/YtGmTCPzrg/hSV/gkJi8cUaeYGNukKfVHPhFxFjEhUZDz7jbeVYpnxDPAKiUxEUD/2Zon9XTNIyrOnqfXrnqL2HnRves9bcoIZeiF+qdVkV+lhYXLVNt6UC8f3aKm7oZhO1IuKFocPy3tcnokQ7U1h1O+2USrk8SDaI9OpfVJKgWmPaSe+zYx8RhEJIR2hHcSzP0uiPyOO+hIwhT3iJDE+wEL+i/O4+ON8TvPkjrhz8u7hXWoryecH4sn6gLiH2UxkTaVJ5p6HoKW89y9tVjiM/bWXliW8f14yVuTeesmfvK8TVwfj5x9bwSMwFwkYELSXHzqds9GYJIJLF+1TLnhPNU0H1B18aIRzfFZxS0qK9CA+p2FEFY32em5Llj20c56feiOG+KlQrQhYfEz0UQco7duuEnnV1+m2ICUHg5pZ8MrauiqV3P3UT1b84ReOfrisNNetPgKLSlaoWvPuN4FzsYXDmukvkifDrcfcrGIUo2jNFJ5iW+0bv5Z8a/6I32qaT2gPU3bHYv5edVaVLRM0UhE+/cdcCLAaJN7JkA+NoT/HbZMVDiGiQ3Hb9261a14m0gw0Ro0s/Nfd911cZcT3DSYYHk3G+oIE2Niw1i9mPhz5r2rXFTh2odgNM1ZpfSpR/MKyxUM4AiLK6zU3dul/r4BDQT6FOuT2lra3XMoKi/Qb7b/TOvnn+WsF5eVnKH8tEIFYyFnKYM15ta6Z524vKR4hWsbSe/4zyvibSHi+YLCJbp/92/GvAHa0Hee9UEtLl4uCoW7bnNrkxpqh8eRmziF6XuEFwq8tQx1PNEdk4UFrL98QGzuhDxjxQsb6W4RFvwHyyLeqcSEdYwXIBCSZmI8MYQzyu5FLxYrku9zOtSExKDlXpj11mMsqvD8Efx4TtwLwvlomzQg9F566aVuYQZ3XtpNEvGY/C6nowmoiJjJO2NOBz5WBiNgBIzAVBIwIWkq6dq5jcAMIcBOT8luAhTdr5wzSCK2AGkiK/LJt88An+uwOpidE1bPQI96Brs1GImovbdFe5u3qyy3UuU5lcpIY2ex0AkLOR++6FNuhf7KFW9QXka+2+2NCVVrT7Nae5v1TM1jevnIFm1veMnFT/LpvIWXamnxSuVlFmrt/DPV1TcUuyJZSBrJQikUCOn2dz027lNv725z7ihMRhj0ssLPoDXR6mikk4wVD4XzsNMaz+qRRx6JD4LHLYxlmHUEqAuXXXaZs8ijXjGBwtWHSdR0nAzOpAdQvaRKdd0HteXwZhd0H+vK4uxSF6ctKy1TpdnzFVRQjx98QL/a9mNdsfx12lRxgUqyy9Tc16AP3Pa2+O1uqjpfH7/0C9rTuF190R4tKlihaNfQ7n75RXnKTM8SojNtVu9Aj3oHu12beaTrsNs0oLm7UTsbX3bf/8Gm96uuY6iN3lhxjhOng9GQ0pTuJsXeRWsmsbaynj4CxE9DmPObNuAqhuXWdE7eTZBxi7dQ8uXFoujRRx+dUPFf/epXOwZ+bET/jJDEwg1tK8kH8WYM5eNtncwYaUIFtMxGwAgYgdNMwISk0/wA7PJGYDoQWLpsqYu3wW5pR7vqlZdZ4IJes0PYi3XP6KyqC1SeVaVgKKiOvjalxTLU3zWgpqah1e0Tib/BoI/BHi5ZpMqqSoWCx0zP69trFVPUiUGk8SyCmJR99FWf0T27f6n7d/1Grz3jem2cf67bXS06EHMxhhjoMQBkoOeCZQdizjJgZ+M2pQVD6urvUnluRUrXS7YyGu857ty5003qUwlY7Hky+YcRrhIkVrlHC96KSwUWSMTE8Sup45XJvp9dBPyq+IUXXuiCZlMPEID9Dmyz625Pz924YOThTOVk57r3kTbq8/fdoi21m12BSrLnacW8NXrywEPxAlYVLNSNZ96scxe8Sp/49f9xrrM+JQrS7zv/43rd6mNCk8+DO5S3qPABn10MoKCUkZWu7oFO5WUUqqujyx0yXowdgkiTh3NxHt8GTzd3tdPzhO2qs4EAdZv30ws9lZWVru9HECOGUqJVGveL+PTiiy8O6zsRkhCIGCvwbtCeIiJhoYQVm9/kALdI3iPv4uhdh3lnKYNtaDEbapTdgxEwAiMRMCHJ6oURmIEEkrcMVnpMRblDMYraulvcSnRfb3/cimi8W2QFvKCgQAy2AkEpLTS0+xcTlBv/80p3+BvXvMO5hNW07dcFCy/T2ze8R0yQSMnxNxhQEbyU4NXRUFThjLAyMzLV2dOpdGW4SVFyQFgGY1nZWUoPpevHL/yr5uXM18p5a9TW0zKiiPSucz6s7z/zzfitfeLyL+riRVe4cnf1digYSHOTPMrywuGn1dhzRO29bcrNzFdJeJ7OW/gq50JC6uxrd/GR0oJpzgUOl7rxhCsmgHDAPWVHw0tucniodZ8+c9XXVJG/wO1ENxDpd5YBGaFMDfYP6uDe4dsMjxRoldVPBrl8xwoo7kmYzBNnYyxXteR4LOM9c/t+9hDAEo3YSCQmOli4ETB2PAu32UPg1NwJbCsXVCgrPezaMCaZtBdfe+Szeql+y7BC/OHZH9RVK97oBKbO/g59d/NXtKJ0td53wcfVP9inv7r7jxWLRUcsOK62CwuXanXZeq0t3+R2s+zt79Fgf8S5rXrrUH/wWG41TKjXr1/vsrJLGHVi5eqVbmOCQCzoJtomJJ2a+mNXOb0E6CP9jnjUe8YK/uMtikayzGbBzL/vtAEs1vAu+YQrIzto+gUczk3cMy/Y4lqXaM1lffXprQd2dSNgBCaPgAlJk8fSzmQEpoRA4iSBYJ0VlRVKCw0NgnBp6BnsclvSY1nTH+nV8pLVzt0iGAhq3579E7JOISB2IC2mlt4mFWYVqy/SqyMdh51bGLGFEhNWS0yOSJuqLtAnL/uS2ls6XPwBBkrLli9Vx0CbXj76vPY07dB9u36ljZXn6Zzqi527xpLCFarKW6Q9O4+tzrNKjphFysvPUyQaUXN3g+77XTyQirwqXbjo1eod6FV+Vr4isaj2Nu1wglY0gkuI1NHSqcKSAu1r2amXjzyvgqwiffPxW52lwE1nf9hdOyczT//vgb887nlNRkDtW6/9F5XmzFNxuNQJckeOHHFWSKxeJlqGMHBlAFpbW+sm/j6NtDI6JRXLTjorCDAxIq4HP/1KODdGnULMJd4HdczS5BBgcpidn63M9AwFMAlCvO9tUXNPo56tfdz9TSB/rDhpI32cHtrx7v4uJ0LRNr9U/9xxYjVWle8+6yMqyCiSBoPKzslWf6zXxVLb3bRdZ8xbr/zMQhVnzlNXR7drVxLdjke7Q0Rp+gssMUjmejM5dcHOMrsIjGRZTbuKKz7vD2Ob/fv3u/EN7cBIyVsRl5aWOqs/hFsv7BN3ikVAFoa8ldJ0jT01u56s3Y0RMAJTRcCEpKkia+c1AidJgAFMRXWFOvvbFYqlKdoXc6IEsQt6+rvVE+lWZVH1qFdhwMPEcqLJu5xxHIMitjfu6etWLDJ0JiYhfGKBmJp6jmhnwzYXm2NDxTlaVLhUA/2DOrDnoBtEMZFFGCE9su9eZ81EHKGy3Pk6o2y9SrPLtWP7zhF3scGcnOCXWOf4HXY4DyuCxHrh/Hz43q8YIkIxscrJy3aCERFCsjLCrrxYGWEZxP8PtO7RJ39zsysXO76dWXGelpWeoX9/+hsTxaV3nPne+DFnV1+ocDBHC4oXq7mjSe1NHSM+A8pYVVXlLBqIXYLVUaKYxLOH/eOPD01Mx0q2ujkeodn7Pe/H2Wef7eo8kxN+sirO70xQcMFAvGR7c1baE8WE2Uvl1NwZ7RNWnCTeX95nhB3e2/SMNOcWjFuuC4wfCDnrR6wWcd9F+G7qaogLSYjcf33lV11gbCwb+Pi2lmfMhgG90V4dbNurL93/Cd18/i3OxXh+XpUuWnSFWhqHtpYfaYfHU0PDrmIEZicBxhu82ywE+V1R6at53xh78M77DwT4nfeQdhcRyQf75juEJPr8xPHMTIg9NTufrN2VETACk0HAhKTJoGjnMAInScBvC80EEGEB9wUGHPOrypWTNSTEHDpyQJmBsPA0zloAACAASURBVJQ9ZKXzjUe/oNr2g/Erf/1NP9SCgqVi6+hdO3antMVwotsDwkd3W48LzDpSwh0iOzPbbT+dHy5QS0ez2ps74tst+8FU4gqb31UMcYqJFxPdvAIsjQacNZHflSj5euw4hjm4T5SzalGlivOHYgU1tTW4FXvcdxLTytUrdLS7Tk8ceNBN3AajA1o//xwtyFvsOOJi8r87f+52RyKdU32hKvMXuXLsbnxFt/z6PfJWSVevfJNert8yjHFyOT900ad0SfVVbpDJ/U9km2AmmDxjtqT2K6H8hJlftdyxY8cwBp4JA1omsXCFN5YGmzcPxWixNHcIsFJ++eWXO7GSOkj8nsSEgESbwoQm2b1p7lA6tXfKe1lWUaacrBx3YVxmM0IZ8UIgaHcNdKq+vcYJSR+88JO6cOHlLuZcbc3hEQu7fMUy5ebkubbo4b3/6/J4i1BEpXXlm1SaU+bcdkkvvPBCSrHYTi0Zu5oRmJkEsASnb0YcSo5zyEIOMQzp++m7k2MYIjJzDN/xe/JmB7bb28ysE1ZqI2AEhgiYkGQ1wQicAgIMLgpK8lSUNySEjJR+8fJ/6/Klr1V2Rq76eoZ2BxkpYVKdm5ej9v42VRRWxbPUtdYo2DfkSjWRrb0pW0lZsZr6jqogs0iZobB2vrJzyqiw/XLiNrmJq3MIJQy6RrKkKq8sV2FRofY27lBV4UKF07K1d/c+N0lmkMcEDgEGlzjiMRFb6auPfsbFKCHmyHkLLtHZlRc6CwE/4eImn6t5Qv/0+JfiQb1vve47WlO20d0/ohxugqMlYkN1NnSf8E5YrFB6iy2uQRwF/mZwisgEJ/jwt99OeqSyIKg98cRw18Mpe4B24mlLYM2aNc4K0Aeapa77iQpWfD447LS9gVlSMNqieVWl6urv0G1bf6C7d/z8uDvDCumWSz+vypyFaqgb2lVttOTbTMRq3x4kTlhrjh5UW0NHSosHswSx3cbvCJzIRhczFd6KFSucFTLxAllsO9FEf4r1MmOHVFxDk6/DOIMFIM6DgMSYC1c1xmx+bEOgbpLvz13Mye7ueKwkrI6xGPU7wZ3ovdhxRsAIGIHTScCEpNNJ3649awkwuPMBsQNpUlNvg378wvf0+P773T2zipybkaevPvKZOAPiB/3f13xFgwOD2rVzlxMOGGjw01uiJFrgjDeAZADjRYrx/PBxe0G48AnXirG2miefDxSNmTef5LgbyeVbt26dO31Te4OC7BaUluEGcVlpWWrrbFVGRqb6+vs00DPoXNdGEsNwG2GizHEMJBm0hTID6on0qLGnXvWdNWrpaXbXWVC4RH/34KePq2MEriUI9kgpOyPHCVTXrX6rnjzwsOblzndBb31i8reyZJ1Kw+WKKuKunxxA+2Qqtd/9hedF4h753eImnQzV2Xks7wGJba2Z1ODyyuQEVwzEWNoM3iHeS9oirJMS3SdnJ5Xpc1dYMSAoxdKiautv1r7mXa5wP3j2m060/vobf6RcFajmoMWvmj5PbXqWhL7W99EIKYmJRRfe9WTr3Ol5JydXqsWLF7sT4LZ/MunMM8+MH46V0L59+1I+HW0prm5sfMFx/BwpeSGJ7xi3IDglPzu/iYbfFIE8fsxGW017zjiK323jhJQf0WnN6MfFJyJQntaC28WNwAkSMCHpBMHZYUYgkYAXbeg8lCYNqk/dkS4d6TzsVqR3NW5z2Qmm+scXfVqZwSxlpmc5i5nD7Yf0rrM+pHnZFS62DgEdvZUOkxHiuYaCQXX3d6vuYP241i9MMNmeuq2/RS83bHEWTudUXuTc3RLdxUZ7ghwfSI+ppGDecS5kfiWPuEk+EXOI2EM1zQeUrkwnxAyoT32RPv7SoQND7me41gSCAe1u3K59zTv14N471dBZr/a+NuFGtv3oVrET2+p5G9zuasU5pSMWESshdj0KBkMYVerxA/erpbvJBQZfWLRUd2z9kS5fdq0T6gKSVpdv1IN779J/PvedYee7Yvl1WlK8Ugvyl6jYBccuUWdfh4521elwxyEXyJz04+e/N+y45SVn6E8v+WuFAmnKDuWoZt/hlLim8sYwkGSQigDAoBMLBAaTiemnP/3piKcin981ZrxrWVyl8QhN7+95fm95y1tcPSFOBx9+RwBGfKQuJLpbMPHyO3NN7zubnaVjcoFQT/Ds9v4WVRRWuxhqB/cMd82dnXdvdzVRAogVCMKMK/xCEu8277G3KvQLNyw2bdiwwYkaqbb/Ey3PbMs/2iIcFsLeEhy+WAImM6XtZfxDXMYHHnhgwmgQmBD+abNpqxnrefGIa/mA+FyDNpsP3/txAHkYJ2DdNJrV+oQLZQdMCoHEUBETFSgnpQB2EiNwGgiYkHQaoNslZxeBZSuWCasjBA1Em2cOPeq2fj+jbENchGAr6GtXvdW5OuRnFOrAvoMqmz9PRQXFDgYWOH4b5qLiIgVDARes9aG9d6t7oEvXrHyzirOHhJW27hYFoyFFBqPuuESXCAYYq1evdvnu2n6Hvv3kl93v/3bDr5SXXqDmpuZ4IFcmN6yUMXBhUOMTO7fl5w7F2khMdY21KsotVlZW2IlBWcGw5udXDsUbCkjv+sl1umDhZVpQuFQv1j2tuo5a/f6m9+rs+Rdr/54DTmxhMOTiDWQE1a9ezS845pqXeK2DLfv03y98N27BVZm/QN98y09cFoQkdktyQb8DQbci6IU3JmvRQET9/X0uyHbvYI/SYhmKhiIqyC4cdj8tnc0KDAZd3AM/EWfQzgAeEYdBAefbduR5leVWqDSn3B3f3NWocChHdYfr4rGRpqJGc323+92yZfHJBPfK6iSr0LBcu3at48qA1A+OWeX0z3a0cmHlRD5ESxKDU85trk9T8SSn7pzUVYJtMzEZ9q7W1Tl3C2/h5l0vpq4kduZUCYxnSZrqeSzfzCHgYyAiCNBfUwdYJOBn4scFZg+FXDuMqxT9OQIRfRTiEn0nfZJbYPrdxhN8h6jhdwGbOVSmtqTJVtb+ajAmtpxP9H2MvXxfCGeegXOBz811P+lfsej0Cbc4+s8TEZK8cOQXH7l+TU1NyjBY6Nu0aZMrF3WJ4xkHWhpOwIux/r88w+SQCfSf5GP8l2z1dap2tkwUL+0ZGoGZSMCEpJn41KzM04oAK4J0SKSuvk7lZOa6IM+D/RE19NYpKy3sXKTcbkrRAXX0t7vd1rC6CSqowwfrnPUAH58IxtrW06wP3n7Dcfe6onSN3rL+nVqQv0jVhUvU3ja0vbcXg+gAiSWQkZmubUde0Fcf+awuXXqVNlacq/UVZ7sg1LiSIZbsbd7pBKaMYKYaapri52ACykDMp80HHxE7kkkxBRRw1jr/9Pitqi5crDev+X2V5MzTrsaX9fzhp/Wj5/45fty3rv+JynIq9fLWl+P/8y5zlJPfsVRqaD2q2v2H3eAI8YSJcUZOulp6G/Xvz3zDxTn6yKv+SouLljshqTCrWLlp+a4s+/buPy42iB8EjDZp4/vxxBYvTiHYMFDj+a1Zu0axWFQDg4Pa8cqxQNhTXSEZ6DLgSYy34LcZxuSdSQSDSiYYfkDkLVCYsPjEPfHhfOXl5Y6bHzT7neLIy4CLFTW+f+6556b69uz8k0iA95ZVb8RC3N5oCwig71e6J/FSdiojYAQSCODKSDtKO027jBDE37idIfiwJTyWRbSrCBGJH78DGO0yx3OsF4z4nfbc56eNp7337qtz8SEkT/S9SxEs6N9gTaLfThSB+B/jteSNCfyGGbSVfBB3fHgBnuuzzz47rTBfcsklrp54YeqVV16Zc+5vftGPsYp3/cOKDGsu+js+PH84+byMh8jL+8S7Rh/Je8Xv1Bu/MMdPxqJerOP95X+pWPVPpKKYkDQRWpZ3OhIwIWk6PhUr04wmQMeOKMRgBEGEDojOKNHShyDNgf6giNeTn5/n4gP5FI1F3a+7Grbpz3/7Xrd19B+d92du559vPn7rMDafuPyLKsupUDiU7dziSL0DPerp7RHnKcgp0Fce+Zu4Zc8Vy1+n+3f/Rjef/zHnFvbdzV9xu5R99Q3f10BrzAkSfjDsfbyJSxDODrsA1uMlXMP+8bEv6MmDD7ms33v7z1UcLlXd4Xo3sEP8YADY3t2m/OyhrbN9Stw1jjwM9LJzs/Xlhz6lZ2seP+7SBND+5OVfUldPp3LCQzvbkXCxI+FmlxZLd7/n5GcrK/2Yi1hty0E1dA+PqZR8AayQXrP8dfF/YwnGTnEtzS0jBgMfj810/94LTLBnAuOFKyYtd95553QvvpWPOp+e7iapiElMNA4cOBB3ieB9NqsFqyZG4OQJJLoGe2sjv5hEv8/3Bw8edKL+SPFtaF+JaeZ2Mc3Lc4IFP31sPP5mAuwnsUxeExcETv4Opv4MLEZxf4k7j6Z61eT4jIwb2GTEB8f2u5smBpxHNIBfchw4LI1mY7t31VVXOcHEuz4SgHwuuS/zvrGIiwjEu8JGJYxVsdjDBXTLli3HVTf/3lGfGN/gGrhz504nMl155ZVxK8FHHnnEWfnBl2MQexCEvTshY2T+z2LsSAs0iMWWjMBcIWBC0lx50naf04qAt5RZtXqlugc7FVNM6aFMdQ906tF99zpXqvzMQlUXLHLWTF29ncpIz9Sj++9VRV6VqgoWqT/a7wQkAkST3vGfV4itpTm2KFzigk2vmrfOuZ7dt+vX7jyZocy4yIMb2pmV5wsLp1AkXfUHj2j5yuUKpgXU2d/urn9g70HXSftdoLhO4oCWXaLolH+57cfOFS8xEZiaWEX79+x3HTCdcWZWhtp6W/S3D34qHjfKH/PW9Tfp0sXXqL8p4vIzQA8XZMZ3XhvtASIoIbI9uOeueBbEMe6vPG/IdW556Wp94d5bhn0PKxJ5/e+jXeOLr/2WqgsWuy23CYR+MjvGTKuKOEZhGMzjJsmzx+KNARertolukDPlXmZrOXFxYDDLx09IGSAzoWLgy2CY98hPMLybhsXWmK01wu5rqglg4YdA4nfQY9KIeMF7h/XmSBYLGzduHFoYyc52xaNPRQDA8pPf6U84jjZ3IjuuTvW9nuj5uU8sQ+jHEbNTTQhwTNBZgIMHIoG3AvEx4DgXi3NYDCXu/prqNWZDPtp6GNG246YHD4TLmSY2nuyzoI6RcN3mHWI8Sl9Hv/fSSy85LuMl6hsiJQudLADzbsPSu/ljqYSgxLmwLGT8w1jWu6ZSBxGPfSwtxK3kuJb+uxMRVccrv31vBE43AROSTvcTsOvPSgKp+lczSferaqy2MSggflB3T7f6uvrdClx8F4j0kPqjfcLtrb6jRtFYTI1dR9wOQC3djVpTfqaqChYoOy1PVYULVddWo+z03KHg19E+lz8QC6hzoN1ZK2VgsaMMN5j1vuMMdukY6SRH8ilPflhMYP2KrF9FZMDH8XwQmVgN5Px8v3LlSgXTg67cLT2N2tX4iotj5NN5C16lnIFCZ/4PG1Y1G/rr4xZVFXnV8V2POOaMsvX60IV/IUSrJw8+7KyhJpr+/vX/rtq2A8N20Es+x0/e+YBzUSTNJRNyngGDK+ogv1MfWYHbvHnzRDFb/ikggAsbq6m8s0zemHQxiGaiwYCX+CoMthlc8z6Sl/fThKQpeBiTdEqLoTRJIKfoNH73Ud65Rx99dFRrlyVLlrhJKf0jk1X6NCanM9G66ERQplKPE8dJTM4ZT7gNSyTXfiEWMamnz5lL1jbJvBEmCKhO8uNBb7FGnbIg60PE6PdwY+Mn7ydjTvjwEzEoedc8jkEERsDkvUwWevmeY3F/S7R0o95yDcQn6it5/LkZN3thye+Y6q0VsRqzZARmGwETkmbbE7X7mVICCxcujA9onJVOIKKc3BzlZh2LJ0QB/A5msX65QdBYW7eOJzotWbbEmevuaHhJNW371dzdqLzMPBWHy7R2/iYVZBWqvu2w8jMKNNA/6AasXI/ObaTVUa5HOhUrn34XCzpi4gxRJsSlxUsWKZyV7QQmyuHLSnl90EvKSFn9Lmb8nZPLrket8SDdRzvqVJBZrO6ubjdQOJHU1t2q2GBMhfmjH9/U3qiafbVzbsXP8+T58CwZEDEx4hnecccdZp10IhVuko7BGoln8swzz7gzXnjhhW6wi/UYkw0faNsGr5ME/BScho0bnDvQKYy/dgpua1Zcgskm/T99Me/ZXXcds4BNvEHvcuRjqjCxpE8+Ff3tdAftF5tYnPCuar59wpoExiTGAQSynstx3RKt2LAw9YIFY6JELn5xZ7o/+6ko31hjZ/pGBDjeV+od7yPvol/k9OPOVKy4UsnjNn8JBl1sMwQpxkgkrsnzsvd/KmqAnXM6EDAhaTo8BSvDjCBA51C1sFINPfV64sCDrszN3Q16uX6LatsPDrsH3KXYaW1V6Tqtmb9JheEhkaKprVGRgYiiwYjbVSwjPcPtAkY8n0jv0C5sIyU6J1ZAfOdEHlbs6BxZjaIDm+wggBN5KKzMMLhOdLOJBAZdHKSxLHjY/QSu3b3dUiiqcGa2i8WUkZbptsdmV7VkEY6VSR/zwO9+Q1l9IOnRyu0HEJ7VSIODxHMkdvzJMRsmwmY25T3zzDPjt8MEYKQ4BLPpfqfzvVx++eXDdh/yZcWdxLvIINSyG5+lmUEA6zFW0hEDLZ1+ArxHWOnS/zIhxYVm+/bt7p1K7B+wgjjnnHOc0E6/TIwW+uNUrHJO/11OXQn8QlJiH854gMTuYywweY6wQ1yif6aPn4tx+XwMH7/jGAISLGDC2Ip6yIc2gv8jvNHGn872wo3fuofCBJzKRN3yrmxYAGGJm0qijfWWQog8xFbyaa6/r6nwszxGIJmACUlWJ4zABAjQiVcvqFZebl48JtEEDtdNZ39IRzoPO1e05p4mZ13UO9CtGza+R5sqLlB+RpETTxgkJFrmTOQaqeRlAIKIg6ucCzyYla2u3i53bQbJ4w0M6IgZ+BWVFCmqiIryiuM71o10/faONu3ds2/YVwwaS0pLdKhtn367/WfO3a2x66iauo+6eEvEPlpYuHT4MXnVOnfBq9wObyOVkXtKC4dUnHdsB7zk8rR3tmvv7qGtfBODeCbnYwWQARsWOFiYEY8qMxQ+Lpin3zqWn3Nl1Ylnj3h43333mVVSKi/cGHmogyO5bWBVxECZWBhMKNg1yAfj9adjcoElHiv8CM28U7iCJOc7ySLa4UZgzhEgoC7WsCzWsEjy/PPPj+hCxPuJiynvMK6k083N6FRPjhEWcNFnko4Q53euY+EGcQ1XI/7nrY/4P/0mvH3ifwgk99xzz6ytd4xVvBU1cXjg5oOIc/+MP6hT9A9eiGM84nf3gxf54EnsHoS5icaMSiV8QfID8CIX/+d3rH4QWH1g+FSsdybrocLQu2sTwzGVhKUudQ++3o2S43x4B5gzBrZYkKnQtDxGQDIhyWqBEZgAgfKKMlWUV+q/n/+ufvz8v07gyLGzEvCaYNPh9LDKcitVmFmsmgO1rqOms2NiOJ64M15h/ECDjrKsbJ6yssJq7Dyin2/7Lz20926tm3+WC1C9qni9Gg41jWjh5HerwTKlq69TOZm5zhprd+M2/cPDn9GlS692sYS8ldaVK96gj1z8abV3tWnvrmNCEgP0I5FDTjj66iOfGa/o+uCFn9TZVRdpXm656hprdaTmmJUFE+68/Fy3w9u+5p169vAT+tmL34+fszi7VB+75HNaXLhMigTV29PrBj99kR7l5uTpQMsePVv7xHFlOKvqAlXlLlJt5369cPgZvXxki647423a23xswJKbma+ScKnWlG9SV0/HUMyphrZpN5kYF/AJZGBAhnjB1sreveoETjPnD/FxjpgsMCHg3YArk4rExCSBtoDVVwbuJIQj/udjMNBO+ICgcx6sATACJ0iAxQPEDt4rbxHiLUF8AF/c1XxwaCbPEwkqfYLFSukwxgwIE16YYYLMPWD9k0oiVhEWVohn/mcqMdVw+/Nx2rw731jXY8t2EuVk4o6FJYISH9o3+pWpXExLhcVk5/HiET+xcPPxJP1iAn/zO209dYs+gedAu75161YnFnGcT4hIxOziOcGTmFKpJrhzPiyLfbD3VI6lfjAW9ZaulNO/B77OcR+c08cc4ryUlftKZaEylXKcSB7eZywM6TMpHx/KBGO4Mi6kzIjBqdT5EymDHWMEZhsBE5Jm2xO1+5kyAnTWxRVF+vhv3u0CXJ9MQjh6y7p3ut3G1pZvUnooQ9FYRJlpWe60tS2HFAjGXDBqBQJaUbRGRw80OiuiRKsXbw3jV6wSYzgx+OD/rALSSbLbzMP7/lc5aXlaWrpSg4MDmpc3X4PRQbeT2pGOWlXlL3JBvg/X1B13ewsWLdBAoE8ZsUw1NTY7ixQ63szMDLcz3Ft/cEn8mE1V5+ujl3xGWaGwFA04s+PSeSU6eOCQW+FlMPLLXf+tHz//vXExvn712/X7m96v5iMtx5kvM5HOzE/Xc7VP6PaXfqRDrcOtnn7vzP+jN5zxe2praVOkP6oFC6rV2tushq4j+u/nv6c9TdvV3ts6ahk+ftkXdFblBUoPZOi5usd16wN/Ec/LM1tbfqYuW3qNnqvdrP0tO3X50mv1tg3v0o4D29TT0j/uvc30DGxhTf3CCobBJLsWWUqdACISFg2JCZ68I7zbDL5hy6T1rLPOchNbVvt98GyOwwrCW8OdytXg1O/SchqBmUOAyTUuRt4FC6sRJpq8Y0xC/QYYWNvQxxL/xO/wdLrv0gsNiBGJQjSTZXaMGsnKgr6Y/LTf7HSVios8/S6iAffuRW12q8JC8qmnnkpZtErkdfXVVztBhHMSH2k2JcZJ559/vhsz+fEbz4RnhGiRuOsXC2OIGKkEGOd8V1xxhXP1v/feeyeMjM1PcPWiLtO3YGk+3tb1fgezka7nYxZRDxGbfAgCCsb/uBZlZrEjMXj1hAt+EgcsXrzYsfU7qzE2pqx+l0CeC8+I/80VC/OTwGmHGgGzSLI6YARSIcAAqaq6Uk0DDfrTX/xBKoccl+ec6oudxc7asjNV4GImBRRTTIfbDujfn/lHvXzkeQ1EhsSHUDBNkeigEGT+7FV/o8xgWH09fVJmVHfuuN3lwRpmXna5NlScq97eHnW1dau8olwd/W16tuZxLS9eraxQttIjGao7XK9lq5bqa49+Vk8demTYlvdYQr157e8rM5Slg/uHhJ7kxOAhXJKh/9ryXV246NWqyK3WwuIlLtvuxu0uCHiyZdEnLv+iE3bKciv0muWvU29/j4uFdGhfjROS6nsP6WO/erc7R1owXbfd9MiIXOtaa6SeUHzAmpjpjNVn6N69v9R3N//DiMf+4B13KiOW5QbRS1YsVnekU+mhdBWGS7Tj6Fb95V0fHPNZEuvqC9d8SxU51eoZ6FZpflk8f0PHEeVnFSoUDGkg2u+Y+sS99nb3uZhXJ2tJdkKVbYoPYnV+9erV8at4t4Xbbx+qm5YmRgALpGuvvdYdxGTPu6P4icb999/v/u9dFxiUM5Fbu3atc7mxZASMwMkT8AIJE92R4r+xGMNubEyY6Se9iHLyVz75MzBJp72g7EySE13suC+/cxWiF/2SF78QgJgweyHBW7Ykik4IPHxcX52WFrfe4O/EGIi44mKdOhHLmOQ7H2/zkZMnderPgNhDew1bLNd4NnywiDkZV0gCuyM8IYyciJDkSfhd4VIRd6gHL7744oTK7S3ZiSNG38V9Y3F2uhKu4CzKIh4lxh1NLA/PaqRnMxneAafrvu26RmAqCJhF0lRQtXPOKgLzq8oVSRvQruZtKblhJd/8O858ryrzFzjLFQZvzmQ51qPvPfVVZyE0XvKCDPl2NGzVltpjW6/feu13tLx0tfr7+9Tc06h9rTud37wXdUqy5+nDF31Ki7JXKhALaF/PDn3+3o+NeMlvv/lnaq/vdJ38SImBamZ2hg6279VL9c9pIDKgg6179fj++8e7Bff9Ry7+S60vO1d1+44M7dy2fJHu3fVL/evTX3ffv+ecP9FVK9+ouoP1Ka1WLV22VDtbt+rz990y6vX/8OwP6m3r3+VW+IpKi1RSOBQ7qabtgP7k57/vLKnGSv/whv/QgsKl6mzrVDgnrJ6+LicahSLpys/LVyAUUHd/l3Y1veK4JsZ12lhxjirzFyk6ENXBvYdSYjSTMnkxww8SWc22HcJO/AlicYRZPRZIrFCzgu1jaDDgZSLICi+DW/72u8MwcbRkBIzAyRNAKEIo+cUvfjHiya655pq4m9h0sv7DEpl24bHHHhsVgm+nsYKk/Ui2PKHtwUIFcYy2hYDhiDq4MCNQ+V3Dkl1uWShhcs0HUQOLSZLfBh3RIRWB4uSf3vQ9g48HNdlxd3g+3oJuOi8oUOdYLIED9YdxcGKQ66l+clwba8JE0QghmLiDo1lg0R9jfUj9T46nRHk5DmumkRZe/f3wDiBITae2YqpZ2/nnHgETkubeM7c7ngABBkalFSV6cO/d6uhrHXWXttFO+YnLvqBzKy9xHSefnOKwWvubtLNxm767+SsTKMnIWRGK3rj2Rm2pfXKYRVNiblywvnP9bWo/2qm8gjztaH9B/+/BTx93wjetvVHXr36XDuw5MGrHx2SWgQuJVSx2Zmvta9IzNY/pJy/8m7Pa8YnregsryvmZq76hUHdG3Leeld3EAJt1rbUK9IbGNa3m/MSRwSXog7e/XYfbx55I/+LdT6q3r1exYFTPH96sonCpsx76kxQsy772xh+qqmCh6tsO60jXYT158AEXG+qjl35GfYO9unvnL7SgcLELDv6NRz9/HFOu7VNHV4f27Dq2Q4gf2J90JTiNJ1i1apVzZ2Aw9fjjj7uAldzXG9/4RjcRYaBm6cQJ+JViJom42/ggtgxssSLA0i4VV5QTL4EdaQRmNwEmirxDWFpgSeNdSZPvmn7v3HPP1csvvzytgCAiIebQ/o6XsEy65JJLnDUIwg/3RBuDIMFPfGnXLQAAIABJREFULFsQkXCd9ZtNMAbyO9BxfvIkBsGmXaI/phx+Yu2DQiNO0U7h2o6YxM/xXKfGuwf7fuYRoN+66KKLXJ3yYRjou8ZKPoj2ZImQ69evd5dD2JmI9RYiGGN3xCiSd0VHHKKeE3tspDLyPrhYnH19tsA286qslXgCBGakkJS4a0DyvZ7ILgQT4GVZ5yABTL9JdIJYo6RnpLtd1/7tmW84ASUxIVB4MQXrlA+c/+c6WtMQX7VYtHyBBjWgwdigmroa9OnfuVYFA0FV5FerIm+Brl//TifkfPquD00a7bdveLfeedYH1N7dpoNte/Tpu0c+N3GNzqm8WA31ja7DHSshKsGEQUJGON25jX3v6a86Jlhgfem131ZLT7P6Ir3u72i/dGDvASceza8sV0QR3bnjNieC3XzeLVpSskL9g31usNnc2DLmrhmYJT/f+oT+7emvDxOvRiovFmFvWnOjggq5HeaeP/yUfvLCv2p/y+4T5oswhtvhvbt+Pe45EJMi0YiaOxs1L79cPX096uzsUCQ0qNz0PHV2DLkSMnhHiJlJfvlMTJhkPProo3EOZ599tnP/oH6wAsskhZ+IIRMZwI0LdpZkYKCanBh8ss14YowJn4d3DgEP6wnYjzcgnyWY7DaMwKQTQCRBTCGoM+1Tolsp71XyLli4KNGeITadzkTbivBFUHCEnVREJNqMjRs3OoGffoaJrt/Iw7c1tOe4H2GVRCwZ7vOFF15wE2Li4TFhxqJkJLc/zwOeuLjBNjHRr3H8XXfddTrR2bVPIwEs3ggOTr1LdIlMLhKLUeSlH6Su824mukuONAf08UJ9HFHqrN+JjeshkCJ0PvnkkyfkesniGItmJNoF3qPRYkJ6V3XGdORFtOU+Zlvw+NNRlWz+fzqoj33NGSUk+S0y/USLhoFAoz7RsaJi87KjEk+XAIhT+dirF1artLhUbd0tCkZD6uvtP6FGcirLOFvOzQDKfxgkUR9/tvX7+u0rP9NNZ39YVQULlJ2Wp6rChe6W27tb1dPRF+88GIB6d5T5lfNdrB6fEJ8ItI2ghMvY7qZX9Be/fd+kozuz8jwnpIyV/v71/6ac/kIXRyHVRCeJ33lWQYZK84ZM2zt7O1zcJu6ZCTGDyHnlpYplRFVZVK3tR7fqk7+9edglEGiuX3eTzqu6VIf3HR/w22emMympKFJvpEddA516tvbYamxzd0N81zif/7NXf0Mr561VOC2s/v4B3f7KD1MK9J3q/Y+Vj93wPnn5F/UXd75f33jTf7pd31aWrtWtD3xSFy58teo6alQYLtbqeRuUGypQzb7aybjsKTkHbS7vgV+t46J+8OTfFVbLfWBaBnYT3V3mlNzIKb5IojVaopBEG4E7m5/Awo4B9LZt24aVEPGWXY7o4+A93dzbfEwVsz44xRXrdwse1B/6KOrGbIzRNplUsabxOx/STvndEVmUZHK6efPm+ISU62JZAVvq9mRZS0zkfuhnaW8ZB9OvprrBASKY392LNhixn8k8IpJPCEncHxNfvx2930mMPFie4nYLk1QS19uwYYNbbOI8CAN33313KodanllKwFvZEnSbHdzow5KtarESpN8jJAH1h2O8yyRYGEd4N2/+xmWNcSZjEX5nIZa+1FsPYkXkLacfeWTkWJxTgRtrPQRYNzbOynLjIN9n036crKsj55srbnOJ83/qA21vYow6m/+fvvn/jBGSqDg0LnRidEasxND50yHSQdHp+a0mGQDU1tbOeCGJhtALY97M2Dd2DCRw1dne+KKLEfP61TfoPed+RIoF1NrRrJzsXKWnZahvoFeRwYj6B/udtUdaLN3tEMbEYyZZPkxFI3+y52TQlZWbof5Yn/LSCzU4MOgGl9RPv43tSI08Hd6S5UvU1H1Ej+2/X0uKV+i+3b/R7sZX1NBVf7LFOqnjsaj64jXf0vzsBepo73Ad/XiuMz4wsL8wnRsfUnIdO/PMM/VHP33DuLveYcXDivBYgSi5rmO5ZIkGBvtdvKK0UJoCCigUStNbv/8qfe6afxRCTn+kT+19baprr9H6+We5HdtS2THupGCmcPCt1/6zVsxbq/Rgunr6uxUMhJSRNvR+Jvrzz5QAjz5uEm0XAya/lbEP1Mr/SXfcccdJD6JSwDtts9xwww2jlo3BpReQGGz7XXxGc6nhXNMpPsbqNasVGHrMOnSgZsb3w9O2EkluhZ13DKsU0tJlS9Q52KG8rDzlhQvc/6hPWHky6MZSRIGYevt7lRvOVVNTc1y0nOuiH/0IfQptFeNMBF3YEeMH64PEhJUyG0bQv/st3E8mwHSqdQwrDcqIsDzReHS0vUyocc/buXOnG0NTf3juiEm+r2Uczb3Dg3rlg18zkYMNY1E/mWcTgLESmwFQZs7tLVTNKjXVpz278zFWYMMO6hd1ij6Pn8z1mL+dqFs8cyPqNj9TFVmnmjRudbQpWCRx31htc6/e4tiPsSmzdzNNpUwIauT3cacSrdppn0iIcTM9Jc//Ef+9haPN/0///H/GCEm8CARL8xNzxCIaHjo3OigmvKyWzAZxxLsKZWZmKZgWcAGNc9Jz9NiBY1uiLixcqjte+pF2NR5bqSYoc2YoU/fu+pX2NO1Qe1+LcjMKlJeZ73b44mdeZoELvoy1SDAWUntb+5htzEyZwJ5sQ0njTmOMJdtEVgm8exermBNZGXBbrmZIPYNdqigYijmUasJ6CUGEret3NL6ke3b+MtVDU8qHVRAWVhsqznGxhfIzCpxAyQpAsuvoshVDgQh3vDK2v7u/8MLFC7S3Y4c+f9/IAb99vved/3Ftqjxf6crQ0ZrGUZ8Jk2xM8Hc0vOQCZ8OCQODtva06q/pCd7pUg4GnAgd3tj8658+ETob4xzuY6M6YyjkS8/z5q7+k0uwyDUYGnMVULCYnJO1v2q39rbudtVJ5boUWF67Q0tKVOnTkgJrqhiaN0y0xAWGCRbvMoIn3CSGcSYlvl/0Wu+xcwwRtriWsj5iM+cEzPPj4toN3jEETA0qEVN43+gOO8QIT3/GhbWbAPd12bmPiSHvIBNWsYSa/hmPNtnjJYudinR5KUyQWVVqQmFkR50r8yd++V9etfruuX/dO167sa96lwx2HdH71pUpPz1Bd+yGFAiGV51Wpo69Nv91+m65Z+WYVZ5e6wjZ3NGmge3DOu2HgOup3o0yM5QejxJgp/gl7Vx3vejEVYRZ8HCLOfaKWPYnCM3WJcTXva6oCD0GIab8QMMdzqWMC7Xe5Q0yCDdZMjLMsGQEIeAsl+jkMA9i0YySX7tlEi/eHRSL6ce8ux/3Rzozm0j7S/XtxmLbKv1+8Y4yvfEiO2SAkce9zb/6fqWBacEbM/ydVSOKlYIWD5P1VfWC12bil52Q0bDQcMIsFokrLDCknnKv6jlptOfyk1s8/Z8Rt1SfjuitK1+jd535EW+tGD4aLoMAW8kxga5oPqDinVAODA+ob6NPgwIDSYhmu8fKrob5cTO5pHPlMh+3PmdBS//Cd9vUR8SNxBXHN2jXuGRxtr1NmMKzm+tYRdy9jpWOyVm79SgKDVTpR6kFnX4fCWWE3wK8qGnKRS04dve3KCAw1MrjHbTvygj515/sno1ocdw4vKpXmlKmx66gWFy7X4pLlzpWyq6Nb4YxsNwhlQptKWrJisR45eE9KgcYRaL59/U9dcOymtgYdGsXli/rm255B9Ss3Kz9eFNwEO/vbdc+uX7oJFQIsgup3N//DsOImBgbni5vPv8U9g+Rd6bBu+uJrv+WshxD0OPdgdEBfuO/j41pZjcXnC9d8S4FATL/Zfltc+KIMGyvOVkFWifKzCpxFYXQw5mJOdXZ3qK1hyK1pOiQGL7wbCEfUBwRW3jveNyZdXkiizvOssCS7884755y1CkKSa+9jMTcR85y8iTqikl/x57n6FUe/YxJsvRjHeRCTONdktUnToS7N5TLw/pSVl2n3rt3O4oVJABNx78KPSNc50K6ygvnD2rhYLKra9gP6/L23qDh7nnDljUQHnev1L17+b5eXmH0NnXVq7m7U8tI1Oqf6Qj1+4AFdd8bbdLSz3rV3pKtWvEFF4RJtf2XHhBZVZutzG819xFvdct9eCKbNY5EIoYfxD++qd+ueyELTWCxZjacN/eUvJ76AxHG0Qd6djYVYLKsRhKbKosoH+OaefFDw2S4UzNZ3YSrvazZsPjKVfFI995VXXukWfU/1O2bz/1Sf0LF8s2X+H3jppZdiKKMoweOtHrKyzGTBd6BYADFR8INYVFEqL50oEwXMaFGb/YCYwTAdrV9Z9Ti9OR+DZD6UxQ+gZ4OF0WjVq7K6QqFwUNuOPq9Xjr6oQ6373Kelp8kdcjKWDhOv0mMfgbsQcVzin6wSrS3fqBWla7W4eMiE0idvTVGWO1/zsudrXt58dfd1qb2rXeoPTPqkJ9m1inLgm8zkNjOcqY7+Ng3GBpSVgY9yUMXhUvX196m7s9s1uCVlxXqu/gl19LXrR899W1evfJPevuY9qqs9tqJOHS2rmKfmvqMqDM6LD+wZ+HuXSq7L77gRILClOsnnnerP6tHRzjo9uOdOJ15QD6Kx6IgPBRHwsmXX6KE9dw+zSJvsZ55cB7Fky8nM0x1bf6R5OeV63wUfV9uRjmHxIxLLwICXwTPvvQ9OunDxQvUGOvXQvv89TqRJPBYB663rb3LPIhqNqbO90w10Ux2ML1m2RAV5Q64dbvvVUNRZEYXTcxQIBpSediw+FXnq2mrUM9jtRBomZTAeEpcGhsWySiwjVjfUC/I09zfohbqnlJdRoK8+8plJeRSff+0/aWXJWm0+9LDWlJ/pmL9Q97SzJlhavFKDfRHt3XMsRtykXPQET8JKOe8clqHEIMDCj0kKsQHoA7xbA3XBxy9AYHrggQdSfk9OsGjT9jCEJAZ98EAooC2iD04cAPoVR+Is0Lb4+A9MUulnea/G67enLQArmCPg+y9WXJURVW44X5lpmUMiTiCmtFD6MVfhWFRHOg/rA7e9zR37uav/UdWFS/T+266P75DJ/28+/2O6fesPnbhNO3rp0qu1uGion+b4wqxiZ8V5qHWvzq6+2AlHWDVhETkYGVR0MOoskhh/JcY/43gTLceuuCxYsTDkF9ho83hfcS1MFIn9WZIXXcc6O20A7Srj5Pvuu++E3qBEiyTG7LQhW7duPaFzpXrQBRdc4OYKYwXpTvVcls8IGIGRCTAGY1dG5h6034ljg8R5kh9LMIe3+f/pqU2zaf4faGlpiflgej6OhcdKZaSioRQzgEXcQRxKXDVlMMvqBh0lg11MVhN38PHnogNlckEHSCfrLUP43pvzUbmZfHp3CK7nfdDpbJOtSE7P45+cq7JKEw0P6CO/+P1hA8DJOfv0O8u8nPlaWrJKN5/3Uc3LPbaaSklxs8sIZUoxxVfKxhMQfV3KyctxK6+xQbk6RR2OBgaVlRV2sXIQA+IDtsiAIrFB5/q0q/EVrZ9/thtA/2jLPx/n/vTe8z6qixe/RmIsHw25gfxLrc9qX/NO3bjxZrU0t7j6iLj60N6741vQc07q7BI3aA+oq7NLA72DztVntET9Lykv1raG5/Uvm//+pCxbJvLksXjpHezWD5/99qiH3Xrdd7SmbKP73glbMal3sEfBYEhpgZATMpInskx+ERawFCIW0ZUr3uBEkJbOZrU3dbg2hHeduF24cZEQUrGOW1W2Xn999x/rb6/7jlaXbdTR9nplh3LVN9irgtxC9ff1OfeMxG2EU13JwgWuJdqgJw8+5K5ZkVftJleJQij32NlxbDWHe8jJy3ar+Ai7+VmFzkqA9o4JA/dK/AzaLPLGFNX2hq3O+inZ6mkizyYxLzveffv6/3H/6o/0KyOU4SxRaHu5/lStJE+kvIihfHyivrPbD0xo73lPeE783wuMTKwefvjhiVxmzuVN3AGJ/tjH/huvfZxzoGbgDbt4YoX5aug4qrK8+c4ilj6je6BLbb3NKskuczHTMtMynFXRfzzzT07gPqNsg3617ccp3fGnrviy1pZv0ta6Z/TlB//SHYMLWzgtWx+//PPKzch3i0PP1Typbz5xq75z/W0KRIPOKhZBk34PQcS7SXA8wnziJicpFeQ0ZaLN8ZbIExFsJqO4tH307ZTBB7lmTJsYoNsHCaZPZKLnx9uU1bvZJ1rzcx5ihfpA2/SDE3UR9kISfTD99FNPPTVMHEy1P50MRnYOI2AEJpcAuy4yHvULeLQffBin+50UaYO8267N/yeXfypnm23z/8Dtt98eGy0mjA+6xwoIkycmL1ROdotBTKJyMrj1ExkmV5hhU2HvueeeVHiOmceLT95djs6WSQnn98FIZ5rLnB9cMLH6ry3/op+88G8nzWmmnYDt2Al47Le3r8pf6CxslpesUVn2fAUUVLoy1dd5/HboDAqz88Kqad+vLXWbnRiwqGiZBqP92tO0UxcvvsLFgRqI9Kt3oFdPHByKK7W85AzVdxzWPzzyNxMS7ljZXVm6zu329fXHPq/czDz92av+xlmGHG4/5AJks939SIn7uvaM652LYqJYQQyKwGDQDRqpx1gv0agvWFStgWC/inKKh9ym+trVM9CjnoEuF4Qb8eZbj/+tCxx9oomJyNs3vMvtGhZSurPSeqrmUWcBRUoOQI1l0Jeu/We3So3oVJG/UJGBiPbv2e/EAd5/byXEfTA5cjFgQgHdvfMX+s6TfxcvKq4Vf7jpA8rPKHbX7e7p1r49+5wow+A4GAo6a6BP/vZ9zqUTBlz/jWtv1JbaJ/Wuc/5YiwqXKRQMqbuvWztf2amq6kpF0gaVFQjr6JGGMa0znI911qDu2fWrEQNtf/SSz7iYIxcvvtKVub2jzQllWFdyT9wfz4t7zM7NVlZmlnp6u7Vrx27XcVcsqFA4PTwUnDzAyn+tPnj7DaK+j+RON5Fn+C9vvU0F4WJlpQ1ZeLb1tDgLKgTYUDRN+3YPDwY7kXNPZl44MOn0O7chdvkBC5Mo+LmAv7+bkGKRZGk4Ab/TEf0dCy9M6Pmkao1nPKcnAVzVGFOx8MbP6oVVbgMABvK4DtMGF2QV6w9/fI27AdrK6zfc5CweUfAR0186ssXtunn3jjvGvUl26Lzl0i/oD3989ah533/BLbp65VvU19vrNug4XHdYzz7zrBNAsDxKHF9hmUSdpK121r6ZmSOel3eevo02gHo7kZiD497UBDMwHvXvEOVlAI9QggXOeJtIcKmJ7nzngwUzTk7c9ZRxC/3lWPGBEoNc+x2eOMYvqDL+RtSDv9/QgnvB8iDVXdTou4hx5F3baKtZgPNlpZw+th3PEeGfeuB315ogfstuBIzAaSSAxTNtCO3Fr371q+M2rxlLNLb5/+Q/uNk6/w/85Cc/iZ0ILm9yTzA9Ok0GQ96XnE7p6aefPpHTpnQM5nvnnXeeizWBewQDbL8taUonmOJM3u8xGowoEJIy0jOdK01mepZq2w5of8tuPbLvnlEFiCku3mk/fbKQlFggrD5IFyy8TJcsudoJSwuKl8SzDET6lB7K1HM1m/XZe//U/d+7AGLFsqRwpbIywnpwz136wbPfjFv3nKyb4Mken3iPCCpnzFuvvIx8F2BZ0YCqixeN+Fw6utulSMDV7+KSIt216w7961NfG3bfIx2IYPSWde90ohm7wiG2kTp62pWZluUspdIz09Uf7VVxbql6+ro10DfoBBGfmroa1NbbosxQlkLO7WFowtPb06c9e/a4bKtWD+0iE41EVFtTpwWLF6ijt1W17YcUDARcXKXE58AxCDbnVF2s3Kw8Z7XC+4zIg2XZodYD+ty9fzaiVRbP4E1rb9Tli6/Vkf2NWrRkkRr6Dus7m/9Ob173B1pTtknNzY3qauodkSWDZK7FjlLX/+BVo74HBVlF+sE77hTs9+85MGzCwWSEAOPERWptbBs2WfCrPZULKtXT36WCcJG7hrOYU0zv+9n1TlT65uO3Tugd5L5//AdDu+MgIhIrKRhJcxM1JgGpuCVP6IKTkNn3Bd5y0O8m4kVDRDnK/dhjI4uwk1CEGXWKTZs2ueeJiEQdZfJNP8pkztLMJYB4lJ6RpmAo5FzWi7JK1NbV6iwznaiRkaa9zTv1bO0TTtzGWgjrR9IfnPV+FwT7SGedCrOKlJdVqMbOIyrJLlVdR62eOvSIWzS5fesP3OYIBOYnPVvzmF697HV63eq3aduR5/WpOz8wIkCscf/9hl87684nnnhizB0yk09AHR0tBgeCE+057SGLkLRR1G12ojxRMZTJEOeZqBsnu4Sy26HfGtqvzCduG514b7h5MJ5lbOmD4NJWEfh+rMSEDJENCyO/Yyvn2bt3r/s/iXNj/ZOqBamf5CFOrVq1ytUXuCMseXGMn/wfPjyPhx56aEzhzscrQpCi/eWDhSj3yvXoy5Pd7/xGInwPy9F2j5y5b6mV3AjMTgIXXXRR3AL8Zz/72aTd5Ome/+O+xxiT/sDm/5P2WE/4RCcsJCVekRUOOqKJRJs/4RL/7kB2qsE6ycfjwK2ODhwRh8H3eB3/yV5/tOMZOGaFs/To/nv1Yt3TauttdZNxPuwkhVvQXE9jCUnJbJIFHP5GZGJijliUmHBjW1t+pnMJuG/3r2cMZkQaxIaREqLTdaveptL0cnU0d6mscp56o0NBnrNCYVUXLR7xuLbuVoViaerp7nEDw1haVMV5JTrSfliBYFB9gz3OmovEBATrp7K0ahfThsQONBzH+8REg8EkIlNlVYU6utp1cN/QpIWBKfmYJJC89Q6DZ7fVe0BuJT0vnO+uTSrPr1R942G1Nw/FhCFhYs8KCAHEv/zgp8YUWX/x7ied2X9OUbZu+slr4/ePePbZq76u2gPHfMM5J9cgAGpt3z5trX/OTb6+u/krI3L73DX/KCzJSnPK1dTS6LYvHykxcE8OMu/zsaUtkx46usysDEUDUecu0jXQ4cQl2obH9t+vzb9zsUulolIPCBSOm9tlS4csFghAPtATcSvGI8UJS+W8U5kH5vQLPCsmVXz8Dm5M5Gi7Z1OiH+S98dtoe2sOJn9MqlnVp54zqeW98sIjDFgQ4Tj6sKnY7Wk2cZ4J98K7T113VpCKOTdrRGAsCPluMDqojr5W9/O9//Nm/fvv/drF7iN+EXHW9jbvcMLR/NxK3fCjy1VVsFDvPucjqipYpFAgqLzMITdazkdsPywh9zbtdK7aLg5cQPqnx24dsx3FffsNa37PvYdYtUxVoi9gvEb/4S0UJ7o7Km2qj7GZXE7EEMSZkSyfEt1tE98rvyGI77N87DH6C1j43RJpsxjX8pPxZnK8KF8W+gKsd3bu3OkWfegXmcRhRUQ9QHyhPZiMWET0sVgSMdbknv3OsTBNZct0ykY7xP3Qr7MoRKwkjqd8/C8xEeCdDxM2+hm8DXwbN1V1xs5rBIzAyRO44oor3Jh827Ztbie3qUinY/7PhgEstDHPZ7HS5v9T8WRTP+ekCEmpX27ycnohybtGeDe4jRs3OgsCBgSs0Hh3iuTOcfJKMvxMdMhsy5tBHJeuBu1v2aXbtv5QLx/ZMlWXnHHnnYiQNONubpIKfE71xfrDsz4Yd4lr7WzR/t1DHQGDYAal1G0fK4UBHgM9vmNQjHjCIJZJbHFJsXJzct2xvQM9SgulOSsogpC397W4FW9WxN+4+h1uIkKezFCm+gb6naVSRizLTXQ5X3IaTcBYv2G96jtrXaygstxyFWWVuthYLpBrLKqagzVD8ax+F8w1kCa90vCCi6m0q3HbmBRv2PBHes3y1+u7T30lPlFCYPz6G3/krlNfV+/efVjMqyxVl9tSPUff2nzrcbGwki/0nzf+rytTy9Gh1dqRYtFQ7upF1dq3e9+wWG8M0HPys+NulxsrztHS4lUKBdLU1jq0IxKrupnZTCale3b+Ut99avjucROpPrhdIpqum3eWs3okeDzPiIED7SETg9MVS4dVblbgE3c24t4oDxMtdmybTYnBDAFleS99bBmeARNP7pfEe+mD8PtJrbdemE0s5vK9MLlPy0hTd2+X0oLpCoezFIgNxahASKL9Y+OHtr5mJwZh7YlFEq7eb/qPC5wrb6J1UbLoTTtHnLRlJau0rHiV3rzuncrLzNPfPfRX2lK7eULoz6m+SJ+49EtusaG5qTklEWJCF0jK7N27vGUN7wX9CqL7aKK8PwX8/GYvWLsnWvUwkUG0pu1jcpEYf9MfTzuEGER/SPvIeJD8Pl4RbT3CCt9hnfW6170uvgOxP8dY1jgjuYh41xDOiWXSVCQEIdoYL6aleo0NGzY4IQpefODHmGE0C1HiKvGsuBZx7SzgeqqkLZ8ROH0EGIOcqrnvqbxLLyR560ib/59K+sdfa9YISf7WEjt0Bhis/PpYLnSUdIZ0uqciMeHEtDsSHFBWZrZePPy0nql9PKX4BqeifKfrGiYkjU/+1mv/2e3UVdtyUOmxDIVi6aOarBNwHFEoGouoseeICyh+dvVFbnBOHSTGRv3heiculM4v0S+2DW0HTdBxPsmJ1XNc2EpyylSaXe4CYK8vP0s5wTyFosfK4a9bWTRk2UTCSiYzNOQaMBDtdyvxxLw60LpHH/vVu/TJy7+kFSVr1dc2oKKyAv1y20+cpc0dL/1oXAFpPGqfu+oftTB7uduFBlGN9z6vNFt5WQW6f/dv9a0n/na8U7jvcZ+7ccPN6uroTtkNgUnD/AXl+tx9Hx12H1gSffj8TykyEFVB/tAucj393epo7VRufq62N76oz977ZymVa7RMf3Lxp3VW1UWKKuq298bq8czK81XTfMDFGuvtGH+idlIFGOFgBHUmdEzemAQymWL1HOGR/7PyTZDymZ5wSaOeUd/9lrtY9dHPMFE2oWimP+HUy4/lDc8esRDrFMRCJt4E+ccq80jHYR1q26ezqy90lsp17TWq76hRS0+zu0hyfLpUrozw9DdXf83FV/q7B//vy2GdAAAgAElEQVQqlUOG5cnOyNW1q67XDRve4zaFwFLwueeO7xMmfOJxDqBdQMzgneHdgR3jssS4Qsmn8PHXvAUV4i2Ctd+8gfzE8vTiEG0y4pDfHAYxCZGXZzNVws5kc5qK88Hx0ksvde6Gvg1m3Mzi7E9/+tMRL3n11Vc7izLye2skLLdO9RbjU8HDzmkEjMDMIpAsJPnS2/z/9DzHWSckjYYR6wTMcxl4JO74RP5T4RbCwAkza4Stn239/pg7ZZ2eqnDqrmpCUuqsvStfeV7VqAfhokYcInb7IUA1CYum5aWrVZZbobMqL1T3QKdzi2IwfSJB3kcqh78uW0z7hJUMrhYHW/c66x//t19Zv3LF6/Xecz+mrvZu5RXk6muPfW5cK6FUaS0uXqF3bvqAVpducEIN7zXX+OlL/+HiiEwkvfucP9ZlS1+r9qOdzvJrvOQnObzbe5p2OHGM9KrFr1FGNKy6g/XHnQJhb/HyRXpw750nZZk0WtnWzT9L//c1XxGb7bW1tLkVeMT0qW7v/PbXrITxYYcnBBUm2VwfiwSEpZ///OczerXs4osvdlZXCGNMwL3l0Xh1xb6fOwQwuXcxkoIhvVy/Rf/z4vf18cs+p289/mU9fmAo7tnJpg9f9CldsvQqveNHV5zwqd6+8T26ccN7nZhz7733DjuPd52ayqDZiELr1q1zIs9Ilq8UCHcuYuohYCDeMpng3WM8R7tCG4M4QkJcYrxF2431DB/yzfUEQ+It8Syx6oKZF+N27dqlLVtGtpxn/EpckkR3XESk5Loy1/na/RsBIzD1BEYTkka78vSa//9AP3z2W1MP6RReYc4ISZ4pnSETGVatUC9ZrWLwQSwP75ZA3qmKU+ECG+ZmaCA2oKOddfr/7F0HdFzF2b1bpV313iVLcu/GBhcwGBtiAwbTwUCAJBA6BMhPS0gInRAggYQSOgQwJhTjgrsN7sbGvcm2LMnqXStpV9r6nzvKE5KsslXald6cs0f27nvzZr43b958d+53vyJDAUK0ISLD2CsbnujFW993l5KBpN63/cPnPie0pcgPIqh03afn934jADxw9hOYnH6OEPyGA1iw5123duK7azyFt88ZNEdokPxUshXf7P+k3eEPzXhWpNd+a+vfOq2G4zM1IgOnJU3FsSPHnRaI5byiD2/JqqaGRswhXKhL+lEdL8bd8siYSOwp3Y7n1z3ik/tBJ5NAHwGtxNAUkfHOarWJnWRfzXEMmSBYxd1r9p+gUW+wHHxiwC4qZbIH3j/qiziT/ak32yZfq28twLFPYIQMwcgIshAVAsD/88p7BVP00lHXiTA2b5UZ2XNw+5T/wwvrH3M5vI1teP3SzxEfkixAms6YOly0MySM6ySJzdOVWLUnfWJ4FYE3Mko7e6aYrYyAEedTtnPy5MliY45zmQQ+SRp9BK3JTpKyk3nSrkA5V0pw0FmYHecrSReKrC+ylbne5TuLa19KRMi6R4Fyp+V2yhYY2BZwFUjyX/8/H2QFNwe4/z/ggCQOqIkTJwqxQUn8kC9Qvmi5u8Xdc4YDcceLuzYUSPUkcw4XlbwOd+ml2H3WyWtw10yI8cIBrUqLXcVbcaTiQOsM4Q7VPRCmFxlI6v279MT5/8CYpNOEbgcz/ry55QWRRrq3y7Nz3sCoxAmob67D0kP/xWe73/ZJEySRdgqwM3MdC9NhR+qicesZD4pMfwRVlh76Av/e9hIuHH4lxiROFG3TKoPQUNcgwGZXw2AlTaDushNxoR8dFwWH1obVxxfjSxfZUpLByDAL0Yb1GBJINth7Vy9GjbEKJmsj9hRvx5SMGQjRhMHc3IyC3M4Fxd29Mewfd77JuOK/WdavXy9CWejMLFq0qE9TgnfWL6mdPbEuJOFghs3Q4ZUYEO7aSj6vf1kgISkeWr1G6CR+vPMNVDaWicyVV469Scw/taYarDu+FF93ALc9tcI7Vy3CkYr9eHH9H1yqivPg+1csQWlJWZeZdjmnkXlHJouke8bnhaASGT8EJvisFxUVuf1cE3jj/MC1GOuRsocRPKJQLIuUKYjghxSCRTFztotAFwvP5/qKQBfXcgOpUFiXwJqUzYh24D0isM/vJS0qAkdkGHHu4tqWWnpSFtaBZC+5r7IFZAsEpgXcBZKc9f+5TiWbXvb/nRsf/QJI4k6WlF3DmW5zkUIxRYqfku4sCXZ3PPf0008XABBfttwh466XM2EuUj1ME07tGoprNtmMQtCYoprJ2kHCCWFhG1JSkwWwxOxdbcsflt/ZqYaNM33052NkIKlv7g4z/zDUzVVRVm+3lroeE1ImY/VR32fWY4Y3qVTWlcOsMONA6U5Um6px8cirBYBLcI0iuIY6g1h4u5pi2ln7cC7RhegQFhImQLQv930o2EKulBlZc5BTeQBvXP6F2MVopoCv3SwyGH6481+tVT1+3ktCh+XVjU+1qz4reiieueANwQaDQwGjCzpQrrQzMzNTZAkhA5M6MZznGPrFrGb+qE9CJ4zhiQyb2batvWgxtUPofBE84ocOGJ3dvii8flZ2JtQqDarrq+Awo0uB4a7aRxCA94RsMer3sNQYaqCwK6BSK5F3Il9mWbl4c2lPrhFSMpKx6thiDI4ZBr6/pfLBNUvxfe4KvP/jqy7W7Nzh/77iS2w7uQHvbv+7cye0OWpwzHA8O+ctFOQVdBnaJB3OZ4Qhnewr11wEzKUPF95cW1EfjH8lvaPOhKAl8Wyu3QhOcUxyLUZ2EcEhnt8xqyHr47H821UIlsud70cn8P1CXVDOEVKSBd4b3iv+n/eBG6QMaSPIxvskA+H9aADIXZEtMEAs0BZIkv3/vr/pAQ0kcSeKO2HcaeFChNRsxnk7UySAqK1YIJ2FzthH1FaieCwXTtwd60wFnztq/J6AkNHcCL0uBCHBIbh70bUie5ukXcMU5XdOeRRZsUPaNZOiymZHk8ig9dzah53pQsAeIwNJAXvr+rThz8x5XeAfYUHh2F38I5gVbdGBT7G7ZLtg23RWqBN019RHRWrtuhoDIiLDoVAo0WiuR5guAjarFTlHjgoGDUMhfFmGjBiMBosBjy67zWUAie1iX2iDhuZ6WOzNiAiOxqGDhwQoEBEVjkpzmRDdPSNtusjMd7h8Hx5fcXe7Lp2VeT4ePPsvsFgtOJl/slWY1tv9JpOA7SLDh+AR07R2x9Ly9vVdqY8hMnRQOf9zo4CZQOhg0WkmIMbdfDphZDu0zZToyjW8cSzbYoUFkWFRIgPYq5uextmZv0B6eBa0tmAUFRYLXRh+yqpKodKoEBseJy5dUlmMpNhkGIx1sNotqDJViJDq73NXYsGed3Dr5AcRqg0Dw6SKKwpRXlTpjSYPiDo4zrOys2C32WGzt4ApfA7v+/aXeP+aJWLuYTKBD3b802v2GBI7AiFazoMtoOdlo67HRSOuwgvrH8XRykMuX+ecrNliniwrKcfWrT+D711VxHUX119cR0nhu+w3AWM+R2QIcS3FUDN+T0HttoXPE9ds0iYd65OYMtxk41qubagVwVx+GJLF9PNy6d4CXI/S9pyvaGPqT5FhK7HwZfvJFpAtIFsgUC1AIInvXb4z/Nr//+ZasdZv7/8/gqzYoe1MH+j+f8ADSXxJUotDcgQZE89FDOnPLHQC+J0z2SW4K02wiMKMrJeDlCFwZChw0cOdnI5sBQ7m5NQkFBrysaNoE4bGjcIPuStRYjiJkvpCGJp6FuplO6VQnEB9sF1ptwwkuWIt+VjJAgRRWJLC06BVakVssdVqQbWpEvVmA3Iq9+PtbS+3Guz35zwlQBVTQxOaYES+4ShGJZwm9JmazU1QKhXQB4WK43fv3u0VQ3OhLu0Gd6yQC/vswdk4VLEHf1p5j1vX47Mzf/wtaGxqQENdo2DQSIVzFecsu8qGmxde1BrSF62PxZtXfIkyQxEigqOgVmhQUljqMxCJ7WF4BZ0Xhk1Q04TMJH7oMJIu3BUL1C2juHAS2RQE/MmOIrAlzfF0dvk9gS++A/g7nWK+N3yhB+NCk4Xejj5Ej6AgLeqaa7Hm6FIBBh2rPChCNcckTsLk1LNhbrII+3579DNkRg1BckQa7vnmOnGp26c8hHHJp+Pjn94Q76TOsjXyuOTwdLxx+ULUGKrRbDTLab57uFEMG+I4UWtUIsnAf356U4hqU/uQhYxIb+ohsc7HZr6AYbFjoFJoEKYLa21hQ7MBdrsDjRYD1ueucFl77u0rvobGFoz169Y7HaLGZ4XrJq6ZyHDprnBu5LxAhgz/8tmjzpiUTY1MRWfWaa48O/KxsgVkC8gWkC3QvywgAUlcs8n+f9/fW78CkrgIltg+bf/dmZm4O0XwiGgkBxIXJNxBJiOIIWhS2mXuhEkx43v37u12YcwFO3enuVsm7Z5zsUOngg5RZ4ULqeS0ZDRa6pEYkSwOqTPV4JWNT/R5CFHfD6/OWyADSf56ZwKnXQRe40IScefURzAiYSysdiscdgc06hZNHhZjcyNO5hUiMiYCPxQvF07evFHzcf3422EyNwpmj06lh9KuFs93T/o4XVmHc0RCQgLsSitMNqOoM1itF44V5x+TvRHxEYni9NzKHChVKty36HqPjH3FmBtx9qDZCLLqUFle1RqKRGctfVA6jA4DthduxI8nNwrQ4J0rv4HGGiyAJ0mrzaMGOHGyJORKsJ2FgJIUNsbf2oJgTlTnlUPo9DJkRgr14DxPe/CdQSYP/89NBIY4+kvJyEpHVHiLBkxNQw3UjpYQaJ0+WLzbVuQswvRB56G0oRA7Cre4DCB01k8ylBiCmqEbgvJi18Iv/cVuvmwHgUeOIbJyCBDn1x7HfYtuaHfJF+e+iyCVDvcuagHzPC0MB6bWXbO5Gfl5+V2G4HIdQ4adKwDWzMEX4fbTH8LKlStdEl3mM0N9SYlxyP8TVGLheoxzI9dTnc05DLPiph8ZRp2xvD21l3y+bAHZArIFZAsEhgVc8f8JJEn6w7L/3/f31y+AJAJCzNbBgcSFvCTSSudu48aNrVbiooPHcUeLCxayhOiMcIe7u0LniqFppPYyvl4SZOy4gzZjxgyRopoDs6fdtY7X46DmJ3tIFqpNFbj9q6u6bVNHBhJD3pjRRSr9VWib/ZOBpL5/8PtbC1LC04VQdrS+JZRneNwYDIkZgWOHczF4eDYeWvabVpbAWZmzcKhsLwzNdRiVMB6Xj/4lYoLjoTC1sGVcKQnJCbBrrag0leKrfR8jp/IghsaOFOLdSeGpSAxLxWPf3Y4QbWiruLm32Id09J+e/TpgV0DrCILV3KLjRtYk50ddWDCgcKDCWIbIoCgUnyjrki3lSp9dPZY6PNTtWLFihZh7x40bJxzwLVu2dJnRztVrdHc8gawLLrhAHEKnlgAA5/dAYj8QHCBoxL6YrWao/xdGxDBNppJddvjLVvq0N2zHsfX4rJcRFRyLvKP53qiy39RB7UOGDSoYMlhfiLDgcOg1Ifjzyvtahe9fu/RTUOR++ZGvsGD3ux73nSDS3dMeg9qhxckThV1qWBG84VixOax4dcvT2Jy31qlrT804F78/+yl8t+w7l4AkVk6WHwEjhp2RocUQYa65uK4jIMt1EQufO0k7SWJ28xiu45hGXs4a5tStkg+SLSBbQLZAv7GAO/4/2e0sZIv3tGaX/X/fD5U+B5K4iLj44ovFIoPAEQdI2ww60r9pCu5qEWgiQ4gfVxwBLmC4C876OLDaMo0IMBE8uuqqq0RMOUVi3S1cyEXHRaPKXIbtJzd0Wo1GpcG0jHORX5MLu8OGMwfNQpmhBHpFqGgXWQ2/XDDb3Sb4/XkykOT3tyigG3jp6Otx3bhbBVOHL5nx48f3uDtPIPfXk+7DyMRxKK4+iaZaS2tK6e6MkTV0EP6z+y2syPn6lMM4zplZzeGwY2rGTFQZy0TGvJyKA0LnqW0YnicGp9P/1Ox/obDuBNIishGjixPaSSyc68jAIcvGVyLizrSdwBFBfAL1ZI1KxddhbtIuF0VoyVrl+yMQszmRlUTmi1YVJPSb2C9q6hEwKDKcFLpb3ijTBs3EteN+g4yobJRWlKC0qMwb1farOoQ2o0YFKIEPfvwnlhxa2K5/vzr9Xpw35GLc/PnP4aWeGmBS6pmggD7Dv6RU9x3r5NqDi3KKenOcv7LhCZcu+8HVS6C0aATg60oh++mss84SbePY5FqOzzgBLbIQKS1AxibZmfzLNQ7nJbaRLFCO6/379wfkc+mKneRjZQvIFpAtIFvgZwt05/+Tpcp1jlT6o/9vs9vAje0yQzH0ihbNJ5OtEb9cMCeghkmfA0m0FgdTZ2ElBH6os8GFBllIBHv41xuFwBJBK4amUeOA/2cb+MnJyfH4ElxEcUHFXeSOKcF5PZ1eJ4R+G82NKCkoFf2inhMFVZl55duDCzxug79WIANJ/npn+r5dEltHo9K2avx01iqG3jD1WFswht+RYRSljUXJydJWET6GwXYX5kHnOT0yqzUk6NzsCzF/zC0oP1nVmqWrs9AMOkMERoIjghATGouSukIkRaS2NreJWdWMLeA3n2++GMmq5BxDhs6PJzfh6TXsh/fKcxe8BYJiJ46f6FPgqGOPyEqiI8mFAVlB/DcdYjqfvgR2SIGOi2thqbGQwdrXmkfeuNvSxkh0TDTyqo/h/sU3ul0tx//ktLORFT1MMNfqqupFBi25tLcAx5EuPBgGSw1WHV2ENceWtmOBUYus2tgSEvnlTRvxxZ4PvBJmyPpY97Nz3kRztbXTzLHMXGNCA97d+XfsKNzk9q377No1aDaZ8eOPP7qUoZbhbVLqec53BI35V8qowwZRxJ4f0Z/oaLH+cof97Xbn5BNlC8gWkC0gW8CvLCD7/4Hv//sFkNTdqCbQQyeEQrJc3Ha1G+fuk9ER6GmbWag74Vx3r9fTeVyMqSMUuPvba3s6NGB/l4GkgL11Pm/4cxe+hZHx40DhWIvdggazAccrj2DhnvdaQ9PYiM+vXyfYGXxGpVJtqITDomgNl0pJS0ZcTDyWHvoC/9720iltJ3jEcBEKDKvsagHu0Cn/av9HeODsJ8Xx1Dszmo0IsgejIP9kp/0n44n6ayzS/NFdhjLOOQRUUtJSYIQBG0+swSe73urRtnxuegp5FeFuc14XTKiSsmKRhckfCvvMjQECbwTVaB8yQdesWePT5tHOBPUJXBFQ9Jaouk8b3UPl3FgZMWKEOCq/5jh2FW+HydIo/v9D7goUGzofp/z9tOQpODNzFrKihwrRegK3NQ3VUFiVAuBjeJJcWiwgZevjv9MyUmFWNmFj/mo0mhtw86S7UddUgxsXtIRMvn7ZQpEpMSG0RSexoDYXr258ujXUzRObPnjOk5iQNAX1NQ0oL/v5eRbabInxCNIFYVvhD1h6aKFbGdvatu3FC99BesRgbNyw0SXGN+ugQ8DneuTIkUKCgGOJm2aco/kbQ96kedITe8jnyhaQLSBbQLZA/7fAgPT/IxUi23sgFb8HkiRjzpkzRzgD+/bt87l9JQFto6UBCREt2d9YquoqhKPK7G3uFjpUbZ1MUsClUA8utmxqCwyWWjy45GZ3L+H358lAkt/foj5rIIGQGyfehfKGEgyLH41xSaeLthgtjUKHpPVZNFTgZG5Rl+1s62xLB/1374ciaxXLQzOewfC4sbAbW1gqZA/y+aNwPkWMT1Qdhc1hQ5BaiyGxo1BrqEFebvuQV4LbZBfRWaLALJ17k9koBL6dDSMTIEeYXqR1p/P52Hd3dNonpmW/c8qjCNIEocRAXZZILDv8BT75qT0ARWDgmdlvIFitE9nZygsqvcbi9HRQkEXD0BvaaufOnZ5W5/T51IsaM2aMAO+OHz/u9Hn+fKDEeGUbpc0QAgsqrRI6rR4Hy3ajtL4IMfp4kdktPCgSoUFhqGmshtqqFRsyDA93V2Den23jadu4caUJ0iBE1zLflBtKERMWB6vNIkT9g1RBcCiAQ2W78fiKe/DuVYtQ0ViGF9f/QaT69aTw+U2NyMAvhl6K4bFjkB6dJQAdhty33UTLys5Eg82AssYifLLr314BrNjuBfPXocHQIFh7ZGZ7IoJNAImC2gytJaPTk3WTJzaVz5UtIFtAtoBsgcC1gOz/+/e9CxggieAO4/DptHWXRc1b5qagJjUomIHJbnMIsIcpfXVqXaugryu721xQxSXGodZYJRb0RpMJIcGhMJhrcKBiV+sCdGfhZq8tCr1lC2/XIwNJ3rZo/68vSh+DeSPnY2b2RWiut3SZRbGtJSS2EoFbso1SMpKw6OACnDVoFjT2YJQXVnQqPk0QiqA1n1meS6CpMyHYIUMHQ6lRwgGHAI4aahqFGDJ1QVwpPCc1PQUWh0WI4/5r83Odnv7A9CeQFT0cUcExgo3VbGtCo7VetHFzwTpsyVsn5o77pz+BKWnnwGwxI/foCVea4vNjpR2moqIi7Nq1y2cgF0EVvi8IXvFeUvRXyibl8076wQWSk5OFXg3ZX/wQMJL+7wfN89smMLSczyOf6UZzfatWAeeMIXGjUd1YjsSwFPx334finc3sifzt/sU3edwnPrdDYkZCo9RCYwsSY5ZrHRaGglGLiPOYALcaSvDEqvtQVFfg8XXbVsCkBQ+d+xxiguNgN9uxZctWr7PAvdpguTLZArIFZAvIFujXFpD9f/++vYrVq1c7uGPEnSeKTHcVr9jb3WAYAh26n376SVCjyRhgIW166NChIt2st/SSuuobnRDpGrQRP3q9DhUVlSIsw9ksI1wEBoWrUWepwcPLbkVaZBbSIzNFCI+0IO1t+/bl9WQgqS+tHzjXZqai+876k3CayMLJjBqCjOhsAQi4AwpQk4OgC+cTaXecgENsYgxiI3/W0akyVOJkrnOsQ4a/8CVHIImMgY6MQ8naZDlwLmF4bmdsJQLkbB8Fc1lHfXMddhZuEVmh9pf+JD4s4cERQsvmrqmPwmq1Qa8KhbnJjKjoKJhtzUKjhQB1tC5WzJHOzlG9OSrYR+rNcH5n+1wV9+2prXx3sDC8huAJdZhk5k1PVhu4vxM4Sk5Ngi5Ij8rGMqgUKthgx91fX+tUJrxFN2/tUcy/J+v+34yncXrKdKFtRmH8joVtZKju8qNf4/0fX+2pOq/8/tLc9xGnSfb68+mVxsmVyBaQLSBbQLaA2xZoyxgNFP+frH8muwg0/18brhbaiv3V/1eYTCYHRyJp//yQgsxdMKZj7c0iDWo6UwxFIANIUmyXHDQ6Hfyejlig0KSZKUipB74+9B+RClgugAwkyaOgJwvcNuX3OD31LMSFJgqQmwAMn3+GeHircHc/Jikaiw5/gkUHPgOzvY1LnIT08GwU5ha3u4wIe0tOFmBQ27mHDl5kdCSaYUJyVCoKq/MF2EPGISyKVsBryJAhCAoOEuExtdV1wlnsrC9Mn60P0UOpUIrfeV2ToxHVpkrkVO5vJy4u9JBmvw7YILLMEdymDlFkVARUSjUajA3IPZbrLXN5vR6yP7hBsGrVKq/Vzfl2xowZoj7amGK+nTnmXrugXJHTFuDz5mzIp9OVunkg20JAk5pdUFC2n4kxlFApVUJ36nff/tKpmqP0sXj+grfE8SaL0alz2h5EsPz2yQ8hVp8gAM+u7MM1UQWK8cfld7p8DXdOePDsv2BK2gycyM3Dnj173KlCPke2gGwB2QKyBfzQAtz8nD59usgSxs1VrjNl/9/7N2qg+P+KvXv3OrhbLsXgc0Bxp3jbtm3et2qbGiXmEx0xXp8OEAc1gaz6+nrRHinrGZlBHPj8tM0I4tMGeqHy1PRUKIIc+PbgZ/jmwKdeqLF/VCEDSf3jPvqqF89e8AZGJoyHAgqhieYr5iGdyfiUOESGRImu1DbWwGqyibA5iQHJ7wlyJ2bEw2CtFTpNIcownDiWJ87JyE7HnvLt+Gjnv0SoCwEgiXF408S7EReaII4TQuAqBw6W7wZTfg6JGQGdMgRmo7VHdhXnRYJYSpUSoSGhrWY/VL4Xu4u3Q6/RY2LSmagraRDMG86XTLNN1lbbfvjqfnlSb3Z2tji9oKBAtNtbYrzM1sb3BQV+5dK3FuBzRm0sPkf8uBIS7ouWp2amwGhrwJGq/RiTOAE2ux3vbH8ZlY3lqDKWCzFtV8r7Vy/GRztfx7rj37lymjj29+c8hXExkwWI1FOhqH932Sd7Ot/Z31+d9wkSdClCT0zKsubsufJxsgVkC8gWkC3QexboigXfXQsY9k9SBqOQ+sL/J2jFDeL+7f+nQBGEAeH/K3bt2uXgAmXhwoW9MvIpEkqRWu4G8sPQA+7CSeCRr5zGXulcm4swBE+tUeOBxb/CieojvX15v76eDCT59e3p08ZNzTgXD579JBQOBfbv398rbZG0lLoDXVIGJWN76feYkDwZSmOLuDZLxuB0HKjchW/2f9Ktthl1VLad3ACLzdzap1snP4C5I65GeV0pjDWdM5Q6MwDby8UDwSW+kB0qGyJDo4Xjx3l05KiRQuPl0IFDvWI/Ty+SlpYm3gWc+7/99ltPqxPn/+IXvxBMJHdCIL3SALmSdhYg84dsY97jvgQnuIE1dPhQaFSa1vYxbPQPHjB9/nvjD9ictw4v//Bnl+76kNgR+OOsl1F+ssIpplZiagIO1+3BKxuecOk6zh48f/wtuHD4lbA02rB+/XqfAfjOtkc+TraAbAHZArIF2ltg9OjRYu1HqRWy0Fm4CcdIImZe5WYiN2+2bt16iunIbCVLhn4438UnTpxAX/j/BJAoCyH7//1jdCvy8vIcFCNdu3atT3s0efJkMfC5kOPgKS8vFwt9f98xd9coY8eNEeyph5f91u/Fs5kpZkr6OWJH9a0rvhQ7sg94QTy0K9vJQJK7o6p/n/fbyQ9iWvpM4ciQFeRPhUK34VFhqK6rRG15fWvThHZJSgrKTSW4Z9F8t5p8//Q/Y2T8eETpYnFg/wG36pBOIiCTkBovQnSK8osFsPubHiQAACAASURBVBQIhbp3XNiQmcH4d08Kwwipk3Tw4EFPqpHP9bIFGLbJ0pcsMT6vGYPS8c/Nz+KHE6tgs1uRHJ6OYkMBCOwcrXQdfH14xrOYNmgmPtv9DhbsfscpqzH09JW5H0LbrBcZ0pwpySlJIoz2xgUXuBVG19U1Lh55DS4ZeS3iQ5PEsyeHsjlzN+RjZAvIFpAt0LsWmDhxogCB6ENXVFQI1jWjeMjuoW9NAIl+NjcaCSRJ62jq9HJdxAQyBJ24GUmpCK4PZf/f+/dwoPn/isbGRgdRTe5AebtwYDPEYtq0aWLA1tTUiFS2A6HwQRYLZ7UDUDiw+uhivPfjqzgtdRrqm2r9Aly6Y+rDIhRnaOwoxOuToA9uSXdssTVjc/56scNKDYdHZjyHJYe/gKGpVqRMH5d8OkK0obj2k5luLWhlIGkgPAGu9fHMQTNxw/g7YChtDChNG764k9OS8NXBj/Hlvo9c63Sbo6l39Pisl5EZMwTV9VVQWJVigUB9OL70pZ0nZy4gLSQ43wZK4eKGgBztyZ01slS3bNnS2vwJEyaIxRHtwLTk3ZXzzz9fjCFnHfRAsVGgt9MfgCQKdXLx3bbYHXbxHmQpNpzEHV9d5ZKp+Y587Ny/osZUhd9+ebnT575x2RdoKDM5xUZipVlDM/Hk2vu9unZ476pvoXXoUFFeAWZSZIZKucgWkC0gW0C2gP9YgNIvY8aMEWtBztNcG3ZW+PvYsWOFVMDOnTtBtjfDygkWka1E8EmSP+DGHTfw6Jt///33Xu8s2fJkQMn+v3/7/0NiRyJBn+yR/6+or693LFu2zOlBRDSUlDSpcOBSx6RtIfpJ+p20YOOiPhAWKL4QAyUFMTYutnWhykUrHA787Yc/YVPeGmG2P8x6EfXNBry68Smn74OnBz4280VMTJkCi80CnVaPvKpjyKs9htqmGswcfKFo45OrH8AFw6/ArMEXics1NzfBYrGKcBpNkAbHKg+JRe3b214WO7JapRbrc5f32DQZSOrRRAPqAE5k9575R9jrWgSmA6FwrsjIzBDMH6YJX3bkS6fZCD31j89SemQWZg+9FAoooYQCJ3LyW0/jrlIggUQ99bft7wSUGPrc9h0j/U6GJ4GkTZs2nZKSfNKkSYLNRH0/LqRI2ZZL/7IAx31GRoZHGksEkih6X9ZQjJe+/5MQ89eqgrDeDX0jybp3TH0Iw+PH4oMdr2FXkfPakvdPfwKnJ04Xi37uKPcU1p89NAsbClbgra0veXxjP752hUgKwHlk48aNfpnd0eNOyhXIFpAtIFsgwC1AAInZyrimIRjUUxE+Z2ysAJsIGkn+tySqzYy5zBIshcbJ/n+LRWX/333/X/H555+LrG1ti0SDI5q4Y8cOIcrFBRwHHulw3BkmtY4LH1LFmVGJdGiKwo4bN04s5jl4SavjcYFQ+HAlJiXC2NSI4zk9C1921ieCbFwQ0l4sdHpCQkNQbSnHhtyV+GLfh4jSx2D+uFvx+pbnxTEvXPg2hsePwZ6SH/GnFff41FQPnP0XJIenISU8AyqFGvkn8gUi3ZmAJ8PdmIXm1skPCiBJo9C2otm8p4OyMlrU/lVa0WZqshjNjbjp8wvb6cDwN6kuqXMEkkilb7Ia8Z+f3sK8UfPR0GxAaFAY7lvkXLYcnxpKrrxXLXDfWX/CpPiznBKc7dWG9XAxPu8Evsi6VAerBEPP2+WNyxdC0ahpZddwHg4J0+PE8bxunT8KKHLu8TRUztv9cbc+vns479DWfP+QqbV582ZRHcPYSNvm4oiLJ+7Y8Xe59B8LDB8+HEHBwTh29KhgrLlb+MxGRUcJIOmVH/6MR2a+ALIBPdVJWnTzVpeFsGP08bj+tNswOXU6jGYjbCY7ykrKRde4ruJ6iustiY1IG9gVNuiDQsT78tVNz2BbQec7yQxVPydrDkYlTkBEcCTMtmYBmEmFG1rNTc3iGhQ/P3r0qLsmlc+TLSBbQLaAbAEvWoAkDPrSBIQo/0LWkCsMa57H90bbjLXcoCMJgPUcPny4y/Wj7P97z/8PDQtBlbn/+/+K2tpaB0PQuDinU8SFBf9PphF3h4mASot46hpxMU+UU9o9k9JiSxnVuMhrmx7bi8+Wz6uS+ulOimLBUMhKx7Gqw3A47IjSxSAiKAq5OXkiLlUfqkezshFLD/8XSw4tFIvX26c8hNGJE6DXhuKp1Q9iR+Emn/bxw2uWQacOQWFBociSV2+uw46STfj4p9dbQ9ROTzsTv5p0n9BJ4uIzM3qICGPj/bY6rMJRyz2aKyiTBBA5UTFkgeChxWqGXWHHkcr9iAqOwaDoFk2MotoCNFoasLOoxfErqy9CSsQgjEoYh6TwNHBRSxHi2JB4HKs6hIeX/rZbO0TrY1FtrPSpreTKe88Cf5z1EhIcaX4f9sox3hmlmE5fWnoqvj28AB/vfMNjw0UGR+NP578CjvOI4CgcOXyk3XU5T3XH3CJTyoh6AVobagwoLXZOg8XjhvdSBVwkcf5imDRFnPk+ou6OJOBIhkdP7I5eaqp8GS9ZYPTYsYLVm5/n3K5sV5eVxEa5vjGaG8S7595F14uMi+6UuSOuwvwJv0WNsQp3f3OtO1WIc7geeGbOm1A5VKgorEJmZqbYIeV6ix9JV4q705yDgnXB4h29s3Cz2JBJi8jCoKjBIvw8KSJVCPgrLWrBOCIYxU0ffqTCtR3/z+dI0q7kb3yfb9++XRapd/tOyifKFpAtIFugxQJ8z7iqA0xf+uyzzxagD8kYnmycsA0U1ybDm748s7FzvcTCzTeGvcn+f8u9Gmj+v8Fci50lm7vw/+thtpk7+P8WNDebO/X/FZWVlQ4uurmw4AAmoEQKHQcbUzPzLzPf8G93DwTBEj40BBcGauGiTKvXICosGmV1xXCYlO0WZNxN14SoEBsej5LaIuiUepSXVggHyKYz465vrvGJ6cgIuuG0O3De4Lk4mVcoJiaK8sYnx0KhVKKw7gT2FO/ApNQzkRUzVPzO+80FKEE1Li4TkxOhUDpQcKKwyzaS1cVxQCScjACez8IJkbaRBOGgcqDZYUJ8WJL4nSASmU2G5lrY7TYBYOVUHcaL6x5rd60PrlkCs9XcAnIqVPh87/tYfvgrn9hMrrT3LPDavE/RXGnz+IXpyxYTROJL99ChU8V4+fzSQf326GdeC28jkGQw1SAzZij0lnCnxcfZluS0ZDy2/DbUNdXg2TlvAk3Kfgcm8X5IwBGZSCx0mjnvuLMR4MuxI9ftHQvw/enKrmxXVx0xagQ0KjWUSpUIzf79kl873UAyiAk6/XX9YyCIdOXYm/DjyU1YmfONW0LdbS9MdtKcoZejqqS6XQgDd4g705bkwjc8KhRKhQqG2nrxvuW7mlpjfNe2LXxe6JRITgTXdnyPcu1HR4JhoSxcF7TVJnPaMPKBsgVkC8gWGOAW4Fwq+c6M9iBYT5+a8zfnW87P3Bign9xVRlmCSPSjuHkgzdfumJXsW/r0rIOba2QhtS3MbMv5X/b/3bHuqee09f9L64oBF/x/u86CO7+52jsN6VAL/f9fnnYHZvnQ/1fs2rVLbFNxUcIBFShZfnxi8V6slMCdtGvOnUddnBZ3L3J/R7Orpr988YfQq0OhsqthMjS1aquQRSQ0rJSA1dYCEtZU1orfuQhtu3vpC7MQXGKhHRLTE+CAHaUNRSgy5KOuqRpT0meg2dKMB5bcJI57cvZrQhT8ra0vYnfJdvxq4r04LXUKfircgpd9lA7ZF/2W6zzVAgtv+B5HDx89xfkJBFtxpyc2IQZ7yn/Ei+v/4PUmP3/hW0gOycCJo3lO1c3nmqG1V3w0HVa7RTAd3rziS1RVVraGzThVkXyQbIE+sgDfh2mDsuCwmnsUVneniSNHjxAgklqpxonqo/jdt86HU39+wzpY7VasO7YUYUGRGJc0CTcvnOtOM1rPYdY4hrCycBPGnax2BLIJrDqUdhQa8rCrpL1W08SUadCpdEiLzmy9LjO00ZmhAKuru+YedVg+WbaAbAHZAn5oAWZFIyDAyBz6ZwR96A8RjOFfaZOdwDzBHvrNBIfI9pE0gQkm8XwyR/Pz8wVQz+M4P/M7KeKHc29b0J4h+pyLGdLG8yUf6cAB1zL58lxuJrDtfJ/s3bu30zC2q6++ulVvUPb/e3cwnuL/x2px97eB6/8rCgsLHQwP4KDlwOspI07vmntgXI32b9DW4JHvfgsKD88dcbX422A24KeirUK/gZ8nf/EaInTReGDxTciOGSY+JrOxW4Hrl+d+gBBNONCsaMdKoNYKJ0pOjNzJ5ATna/Cou7tJVoFIsR4ejgarAUerDiAzeqhQX0oMS4XNboOhuUYwp5qsJpyTNRtrjy/FRcOvwpGK/fjzynvdyiA3MEaY//aSml3PzXkL1aW1Aadrk5yaBJVOidXHvsWnu972upE5B0xMnYb5428RczN3tbpi3PDFRF0kLlb+sPxOMV9IhfotLCeKj6GuvMHr7ZQrlC3gTQtQC4iLYb6bfKHdQ4YP3zP8lDeW4rYeMq1R0y8pLBWDY0aguaEZ4UFR0IUEo8lhxM7CLa16h87aoK1mIOsen3yGCEtTQwNnnAaCxXRGzPZm1NXXIkihQ5ntJOqaavH1/v90mdWN16Ue42Mz/oqjOcecupazfZKPky0gW0C2QKBaYOrUqUKug8ALyRRSNAXZRPyQTST95VpLyqTL4wgqcfOOPhR9Kr5XuFbryIzmvE39Rv7l+fS3JBCfoBTr5/kE9emPS2whiS3qjG15bfqTjCrqypdnSBsZqRJpRPb/nbGs747p2f/fif2lu/DkL15FRHA0Hlhys9/5/wqz2ewg0kpElRpI8s6U7wZMVzVLLIKKhhIEqfTQa0LEhEO2AyeXZoUJpY0nkR09AlaHBU0WE0I0oVCrNLDYzbjhs9ldNprO6DXjfo0RceNw7PBxcRxD0DjR+aOOCCdQMRnGRSO3Ngcf7vynWBgzy0xoUCiK6wrx7Lr/w0tzP8DxqiPYnLcWk9LORFxIIr7a9xHWHnc+A2Hv32n5ip1ZgCGV90z7IywWM+IiEsQhxaVFIuzTnwvTca/PW453t7/ik2aSjTQifhwqG8uw6uhiJIQmYVjMGMCoEgsQFjIRQsND4VA4YLTW44Od/xTPRMfCFOWPzHgOliYbjh9vmQfkIlugty1AthGLtMjm+G1bQsPCEaLXCRDJHWaOs/0ZNnIYTLZG7C3egVe6YLQye+K1Y3+D+NBkoTVGp0HSJqNw6a7qLW5lWn32gjcxKmG8aCo3gixNVsEMcjYkkxlxFQrqb7ToHFHnqaapCrd8Ma/H7j9+3svI1A3DmjUtGWPlIltAtoBsgYFqAc6lBJDoC508ebJXfCKJLcT5PiQkRCQJof/N9wv9bwlQcvWekFVEQIoMpK6ypBMways/Qi0+2f931dLePd5V/59JsEI1YX7l/ysqKioc1B3wJBbTu2YdeLURnebDzcmMC1VJE4ETCgt3HxOS4qEJ0qC6vCX0TGhS6Rzd0uqvGHOjAJGaGptbRdMJ0lisFpiaTMg95p46fW/cIQJKnODVQSoh1A0FEB+aKMLw6v+X4Y2hCYzLrDVVY8GedwQ7aX3ucny17+PeaKJ8DS9a4G9z38Oyw19i7bGlSIvMxIsXvosjB3O8eAXvV0XNluDQINiVNsGKe2f7y26L9jrbugU3rBWCug4bkBiRLETn95bsQJAqCMEaHZ5Y9bsuq1pw/VqRQZEgtQREOXtd+TjZAp5aQMznIeGA3YYTOYfBNMUUAv3v8Z+zsI2K1iItlILT+U6lOna3TdKzW2epFqxfJoKQWHzUPpo99HJEaKNQV2XoVJ+IfalxlOPBJb9yuQl8Bv/C3UVbrMui1lwbxCfHobAuHxmRWUJbsNncBJvdCn1wKL7e9wmWHvkCFQ2lp2RLZUNFxtSh87FyxUp5zefynZNPkC0gW6A/WGDEiBHgZgB9K7KQqB8XqIWbM3yfcVNh3759PYJIZCtJJAKCWiSQyP5/3919t/1/vQM3f951WH1H/5/EFH584f+3aiT1nRnlK7tqAQ68pIwENNgMp+g7cBH8i6GXIiMqG3WNNTDVt8TkSmLoDBGzWi04dvR4wEwebDs/tfYqHCzbhZmD54oMcSFBoWi2NiFIHSxMyJC3YLUOr216BquPLnbVrPLxfmQBhrvFKpMC4gXPF3liUgIa7PV498dXfJZ9MSt6KP4y+zX8btENLgNWdF4JJBUZCgTzi7ppzA4lLyD8aND346YwbDkhORUaJYSwMxe9GZmZ2FFhwT/21ome3zIiDFPjNKgsK+61DI7cxY2MikCQLhg6rU60o6S2EIomdY8gT2pGCnLq9uGF9e2TQjhzGz+85juUn6xox0KiOCrf1Qyd6I6NxR3MZqsJVeU17c7n7nZWdiaMJhPCQsJQbahCs92EjQUr8Z+f/i2yQCqgwHtXL8bChS2aTHKRLSBbQLbAQLIAwXgyc6htRBZSoBWyePme4GY7gQGyd6ltu2vXrk61kNg/Hk8Rb4bhsXDdx/57I3lFoNkv0Nvrj/6/DCQF4KgSavyhOrz949+w7vh3ogd3TH0Yk1KnwW6zQ9GsFhME0WZqOXBharXbhLgoBXjpVO7evTugek7tl6j4SESHxcBoboReGwKztRkHy/ZgWNwokblGq9aitKFY6Fk8u/YhbCv4IaD6KDf2ZwtcOuo6/Or0e4XTSV0gFilGva9CMunAsXTl5NFZVoTa8eDSm/1ar4thbn8+7xU0NTWDgrtykS3gSwtw4c6PWq2BXamCqdkMlVKJErMKT+6oEZfWqRV479y4TptRXW9E4YljfRp2z3BwdahSADESAMsFXfawLHx94D/4Yu8HTpuQrKB5Q69rp2GRnJ4Ms9IomLch9ggh0tpZYTuox0EHguxlSTeNxxLQ5i77qlWrhENBR2PYsGFIS09DaEgojE1GhOhChAOxeLG80eL0DZMPlC0gWyDgLUAAhkLWDCWjPlAgspC4oc53KbOwMXyts2yeXd0ovg/oOxJ4Gjt2bLtsnQF/cwdQB7rz/202O5R94P/LQJKTA7AnJ9LJajw6jPRFfbgOpY2FyK3JwZtb/irqu3/6ExgXPxnV5dWtAmpCvC3chkMVe5EdMxy7i7fhstE3wG6zIT+vQNA5A7FQmCw5JVlkeIsJjhOaUdzdVtrUcGjs2JC7SjBCHj/vJXy2+x2vpWMPRFsFepuZajtOlQybwwptsFaIzxMwDIYOJcWlvc6mcWYOSBmUhI2Fq/DBjn/6tfkXXL8GaoUGOUeO9rod/dowcuO8bgECHBmDMlHXaIQiKAQ6jRKhGiVe32/AhpKmbq933ZBQTIm0oSiv93W9uGBjGLmUoefd7X/HRSOuhqXW1pqemeAxj5v3wRSn7cb39WkJ0wQolXciT4QZZA4ZhApTCaKC4lBa0LnUAB0hfrgJRCFVZheixge1NhiqKtYHej1WrFjRri3MJkQhfuowMSU120sdDV8ImTttBPlA2QKyBWQL9IIFKC5NLSCyTxnGFYgAkmQmJkkim2j9+vVuW+60004TGw6HDx/u080ZtzvQByc6s/b3dbM89v9HXS/uty/8fxlIcvLu99VAIpuIi8PYxBjBLFp9fLEARyi4dde0RzE8bgz06jCUFZwa55o5JAMRIVEw25pF1ieNWovDBw/3aXY2J83d5WHU1CCYVG+pRbWpElkxw0Song1W2G0OhASHwGg2Yn/pToxLPgPXfjLT00vK5/eBBciae2r2vxCiDsXWk+uxpWC9EFePDI7CbVMeQnJoGtKiB4mWVddXwWGGcJR8GarlzBzA8WnVNeGeRdf1gdWcu+SVY2/CobI9IgR2ZOwEFJ8oce5E+SjZAm5YQMoydujQITAjG4EZatt9V2DCf3K639D4x5nRsNaWCwegN0vqoFSEhYaKsGmK3b+x5a8gk29W5lwcOdxeuy0tMxUnG3NF5tCeSkpEOv406++I1ceLuUpiBFIvShOsRn5uQadVUNswKytLZFprm9mN39Mx4LzD8Ia8vLweAaLLL79c7Ga3TT3dU7vl32ULyBaQLRBoFiBwThCJGdUCGUAiE5VAGNn5GzZs8Og2jBo1Smwo8F1BdpJceraAM2v/nmtx/Yie/P9hsWMQoul7/18Gkly8t+PHj++1sLCU1GRYVGYkR6Xis91vY3vBBswbNR9DYkYhJTJdiJFyJ7IzdhHpj9wt1Wg1KDxZKCYgMnf6S6EWhCZYC6VDiWpTOeLDktFkMUKvDRVdJHuFYFt8aBLqmmpQVl+M/1v6m/7S/QHfj7YptJld6ezM2UgLz4SiTUYzbxuJTjALw0a4MCFw1bGQJdCsbfRrIOnliz9AZvRQKBVKVBkqcTK30NumkuuTLdCpBQgiUeiUxWp3CDDp06PtwaQEnQr/NyECMUFK1FVVdCke6isTS8wfo7kBG/PWYGXONzhaeUgIVc8ff4u4LJ996flniFvKoGSUGk/iseV3dNusJ2e/hhGxY6HVBAlAyFngm23iZtDWrVsxYcIE8W8Wso3YjsLClmeY733OQW3Bpo4NYlgDHQlmb6SuhlxkC8gWkC3Q3yxw1llniRBgzo1cswVq4fuFTCTqOR08eNDjbhBIouwJC8EkuThvgYDz/zUaMf597f/LQJLzY8inRzJ+lYtCiqIx7jUtIw1VllI8v/6RVmHd6yf8FleP+7XYcXQGSeaikpNQZWWlT9veF5VTMyk1LQWNDUaERoRA4VBCo9bAardCpVSJ7G4UnChrKEJdUy2idbFICk9FRWMZ/rX5Wewq2tYXzZav6UMLDIkdiVvOuB+J+lQ01DaiqqrKa+ApdwZGjBwBpVKBGlM1IoOjYTKaTtFLYojKiuNf45Of3vJhTz2v+qWLP0CULgbBCh1qq1sAabnIFvC1BQgkZQ4eCoXDjga7Eq/sadE/O27gfN1SssM1+NPpkYDNhrwTue0EpX3dPtZP0GavYSv+tfn5dpfj/HLvtD8iPTpLgDd8ZsgWpsh1VHQkGm0N+FWbLCoEu5k19bSUqSL5RXlDKcK0EWg2NsHusKMg33mhV7KRaDt+qHFEjQ8WbhYRjKLuBwvD3DhX8b1PnUQyuTpqunGtcdFFF4nFJTejuFPfGSjeG7aWryFbQLaAbAFvWoB+1JQpU8Q8SC2hQC9kqzL82VMm0siRI0WIM98hfD/wHSIDSf4xOjrz/ystpXghQPx/GUjyg3EkMY9MtkbEhSZCr9YLDaBjVYeFgDYzrUXoolBmKBbZZLqiaEqipt1lfPGD7nq9CaR8Mh2zQqkQulHcOQ4PioRapYbNYYNKoYKhuQ6//Gw2XrzoPSgVCrfSNnu94XKFPrEA015OzzgfGmUQdCodgtV68dKk4+eJUDd3t1LTUgE4YGw0gWlU25ZBmYOQW38Yf1n9O5/0y9uV0jF+YPpfkByRhqq6CmgUQULcXC6yBXxlAYZiUS+J7Fi7gipBQL3Zjrs2VLVecmSUFneNDkVhox1peiUaDbWoLOk91hzfJY5gG37zxSWtbZqaMQOPnPu8CB8jaEOtAZO9EWG6COws3owJyZMRog3FU6sfbM3a+PdLPkaYMhIWk1Vs5nD+4PxD8MbVQpYR9Zo2bdrk1KkEw6ifRGFuzn1sL9+T3KiSwCb+5f3gb2RY0rkgMMb20QFjKKJcZAvIFpAtEAgW4HxH0IXzGMH1QMzI1pmdGVZF9qgniVH4/pg+fbpYA3PTgDp5/DffAXLpWwv0B/+/SyBJEpqUd6p8N8iCg4ORlJKEMlMhDOY6ARrVmqoF0BEeHCUWgFy0cvFJ5JiTY0/haQSTXFHy913verdmhkvQVvtKfsKb217Aq5d8ArVKA4vNjNu+vAL/vuJrvLXtRSE4Xmksx+PL7+rdBspX63ULaFRajEoYjwuHX4kGcz3GJ5wBhwVorDeKcFDu5tNp8vRlSucrPjkOhyp34/n1j/Z6P71xwSdnv4qhMaORdzxfOJXczfMEdPNGm+Q6+ocFCFZwPBGEoZZPRGQk4HAI0IKZGCtNNtyz8WcgqWOvfz8uHOkqE4pOdp7JzNtW4qI7LCoUy3O+xoc7/im0kR4+5znBem2ymKDT6mB2mPH3DU+Id0xBTS7+Me8TIZ697eQPOFnbAjAzDI4OAPvODGueFO4k83lcu3Ztj2uAttfh7jwdCIJIZGhyPcd1x86dO8VhBJa4rmC4G7/nJtQZZ5whflu+fLknTZbP7UULcL1OoFIqDG3kWpDsA+phyUW2QH+1AMc+w7U4l3FdJ6W07y/rF4ZTLVy40KPbR/vwHeJsggXZ//fI3E6dzPdtckoSSkyFqG+uw6S0//n/UCBcF1j+f5dAEpXuJWRX3qV2alz0eBB3B/lhCdIFQRWkhMlCsTMFtAot1A6t0D7Qh+lFKnub1SYWoYzvHWgsox6N2eEAitHRAbA7bKioL8NJQx7GJ50u0ilr1UHi+/d/fA2XjJyP6JBYEXr05b6PXL2MfHwAWyBGHycEvIvq8pEWkYlGSwMigiIRF5bY2qsTxcdQV95zRkM+lxxzSh3QbGvC4sMLsCLnm4C1zujE0/DMnNdRbaxEtD4WxTWFUJiVKCvpXZHjgDWg3PB2FiBIJJ4PDRCqDxOM0Mq6WsSFpaDZZkdjZakAkeISEpHToMCL/wtxY1gbS9tQt+ggJR4ZFwpbTanHgIyzt4nACxfezMY2MmEcnp79ugiZzq89jlBFhABzrEoz1hxfgpnZFyI6OB51tXWiT1IRLKDoSDgUdhQXlIhQss4K11k8tiN4y/Bths0JOyqVYm0gkmZoNGJNwDasXr262y5JYrMEGfbs2eP0rva8efME2CRpLzlrN/m43rMA1+gMeeS9JfhPQJDjggASxxK/I5C0f/9+r2ir9F7P5CvJFujZAmPGjBHaQSzcPCfrk8LanLPIKuVc2R/mL28ASdzAYT1FRUVORMdgywAAIABJREFU6fJJ/j9t2JF53/OdkY/ozALO+/864bMGkv/fbWgbHXOmnCPFmS8lUuyI8soDy/UHhZpHJkcDHEq70FcJ1ujhsDmE3oFOr8Ohg4dOScVI25OVRLqmDCT1bHPai2O2baHdklITYWm2wKG1IzwoAkfKD+DR5bf1XKF8RL+1QFux7radZDiKqiGoS1Yfn0VVkAJNdhMqjKVYc3wpfshtn267PxiNoNvTc15Hcnhay0KtvgpN9c29nj2rP9hyoPWBIBJBmKqmcpTWF4EhlLVWPVYWGHGi3ooIrQLzM4OgNNaK+bqskbp2QKxOjWarHc124Lbv2+v6TYjV4rrsYKC+GpUVvgc3udZRaB0I0YaJ20ftPYfDDrIcWUzNJmg1/LcDUChgamzZ7GFIGfUOJAeG/SPg05HZTeefQJFdaYMZTUiNzkBDUz2UdhVyclqywnExTxZXVFSUWHcxtG3NmjUiHI3nM1sbmSdd7TJL4Qysg6CQK0zlSy+9VLSZ4t5y6VsLkE0gFTojBDl5/6mTyXU503h35TDPnDlTAI8rVvS/d1Tf3hX56n1tgauvvlqwjzivcd7ls8C5koC9NGcGenguAeH09HT88MMPbgmGE1Tm+5jzwwUXXCDeJ86+B2T/33sjvL/7/y5pJPHlRaSXCyYCIHLp2QJ8iLkrFBH/vwWp2SYcMlIwJTX+QJ/serZC7x3BRba0wyt0LEwmsQgfNmIo6usaEBEdjtu/ulJkdONHLrIFJAsQXHrxwvdgKG7sctdmyIgh2FO6TaQDNzR5Fq4SCJYnoPSr0+/FOLL77Ark5rTXhQqEPsht9L0FJCo8QRQCHlHRUaDmX6QuGqsLqpEcFga1Evjz9hrRmN+Pj8DwUAeOHjksFv1cMDPMlA7BUWso/rH3VB2h1FA1bh0egnitAw01lT5PIkEwqby5CPcvvkm0edHNWwVTLzI4Chp1i04S10J8x+ujgqG0KxEXnSDC0xuqjO3ax3cSAQCGX4eE6WGBGQfKd2Fn4WZsLfhevIveuvxLxIYkoN5QD6VWgYiQSBjqDSLUva7OIBwlXovhavyQ/cR1BMPeO4JJdCDIVmF2nkWLFrk8AAhynX/++di+fXu/2NV32QB9dALHHG3PscJ7zPvNtXbb5Cp0BMkuc7bQ4ZZCY+gcUhuFz2hPhc80N054/b179/Z0uPy7bIFetQA1kfi+kNb7XOfzw/8zbIjjnBvxfJ4kf5X/7g5IYX0EojyVO/CmIbKzswUA5Aqoz+ec9qEdWDiXMLTZE90o2f93/a727P+n49Chw65X7GdnuAQk+Vnb/a45fOlyccmHnos+6vaYbc04npMrtCG4GOiYbY0gE4+Vi+cW4AskOSMJFkczVAo1glV62O025OW2aGtwYc1QAToth8r34JFlt2FG9gVYf/w7zy8u19AvLPDK3I8Ag7rLMBSy3kIi9NhfvktkVOiPheDRjRPvgk6jw+jEiUJEmKW8vgTGqmYRXiRrKPXHO+9+n0aNHiXCvjRKtYj3TwhLwcPLbsWLc98Dx1OjuSVcNEgdKgClynoTygpyBWDLzSku8JnamH+jE1MQFRKMBzZVocRoO6VRV2SH4MxYJapPtpzvq0IQpsxagL9vfFJk+2RhX1655EOEasOFs8H3e6OtHp/teQdB6iDMG3UdMqOHCHYRbIC52QIrLIiPTsCuwm0oayyCSqnGW1v/JvT7OpZbJz8o7FdQm4vNeWuhVQfj7MzzMT7pDIQGh8NoboTR0vLJjh4q2jUyfhxqigzCieKH4R4E9OhEEDBYtmyZW3Yim4U6cmRI7d6921dmHlD1co3Id4gEFNHB41wqFY5njis6swwr4f30xPYMbWRIi1RYH9ebdLC5yUYwctu2nzPYsj1nn312a7gcxxHXtF9//fWAuk9yZwPHAgTn+ayQucd3iaS9J2Ukk4AY9ojjWdKc7dhDAiVk//iblAhZiJw3lixZ4tRNmTBhghDTJlvLU20+py4oHyQsMJD9fxlI8vAh4OTDFz8XAKPGjBJaPKS/GxuNcjiah7Z15/S0rFRsLlqDC4ddCYvdjLoqgxCb5GScPThbCKIerTyIx1fcjZfmfoCk8BTsL92Nx1fI4tvu2Lu/nfPA2X/BGSln48ihI112jc5VeGwofrlgTr/pPgWF75/+BCKCo9BkNUGj1MJoacCRin1Yc2yZcGppm7MGnSe0YsjM0Ni0KCos7jc2kDvivgW4iG+yGXHDgtldVkIQ5v9mPINBEYNx5FBL+JZUuPiXdoHpZMempOPW9e3D26Rjw7VKvHVOrNhd5S6ru6UtGCppnkl1OeAQGoaRYZGwwYbiugI8sPhm8bMk4j8983xsOLEKB8p2nwIKfX7DOqiVatSaavDJrrewJX+dzxiwj838K8bFnyEcfoYxEYTYvHmzW6EQndmSekl0SKivIYfYuzvaWs4jOMfxTT0XbipyXUKHl8wyfny9qUhHWdrU5EYnxwzZbHz+CHDxL0EmgktkbtA5mjx5smjvjh07vDamPLOifHZfWYBMRwLsDHsl48efCsf1jBkzxJjmh4CRlKVy1apVoqn00xgSLDHz2gItBFWHDx8uwHcpuZE/9I/tYqg4+8B+dVfY31mzZolnVwaRfH/3OvX/uXY2Diz/v9eAJD4MPWUc8/1t9+4VmLYvPCIMSmULyq1Ra2C2NqOitNLpOFTvtkiujS+ImNho2GGHVhUkFr5coLEQSNLpgqFQKFFsyEdiWBqsdgsY0rS/9Cf8YfmdsgEHuAWuHX8LZiZd3DpXSbvDXGCnpqUi50iOWPyHJYTgvm+v95lz2Be3gZpISaEpKKovwMc73xCAa9tCtsRpKZNxx1dXC2bG4+e9jDB7lBz60hc3y4+uyXDi+JQ4HKnYj5zKA6JlC3a/02ULGSLWlmXBcILI2DgobFbB5uXzta1WhXcO1XdZx2WZITg7XokqN1lJbVkavEiZoVi8v1fkLEJ8aBImpUzD29tfFswgvkfGJZ+O/+790CWrL7h+Ld7f8SpWHPGtCP+YpIl4dMYLWLpomUvtc+bgc889V7BW6KBw0bxhwwY5C5gzhuviGLInqD9FEIlMsb5aE/N+zpkzp1WUm+836mhJLI62zSfIOnv2bPFc5ufnt2MweWAK+VQ/tgABR7JaKPTPqAmpkPnDwjHBDwFGAhbFxcWn6MD1VfemTp0qwHRJS2zdunWnAKDsG8W6+RwSFKPfwGeAIBJDrPlv9slfCvXyGNrW3cYJ2VZko44cOVJssvhTeJ7s//vLSPJNO3oFSBIZXJJjYLfZ4bAoAtbx4OTDQuEy7uZABTQ1mxCkChYTlbTL5JtbJdfqjAUY3jZs2DDx8rPZraipr0HhiaLWUwn+6UJ00AXpoVIya55JhCc8suy3KDacdOYS8jH92AIEki4bfgMM1hrK6CIhNAnMWsmFCZlIfMZZGEL56f43sa6fhUV2JULe2S2nrWYlX+JXC65+PDT9umtctDMsTRuihtVhxc2fX9Rle9+49AuU5/3MJBo6bLgA+JttDizJa9Gt+zKX2Uy7LmNjtPjd2HBYjA2tC2ZntC0Y5hCsC8aJ6hw8v/4RVBlbdtUJjL539WKRpc0bhQy/P878G17a8GfB5vN1+etF7yDKEY/169d77VITJ04U7BWCDtzJp9NF0Ve5uG8Bhp3ExMS0igF/9dVX7lfm4ZnSfXW2GmqZMeyNYK88Dpy1WmAdR+CI4ZAEjfnME1jh+qcjY44hkPR5CDBKAAyBpfLycqGnJW3e+nPvpdBdatTSn/v+++8Fy4qsH+qKeRJS6u1+M2SPIO/x48dPqZpsYH7IJGSh78P7IK1Vvd0WV+vj+IhNioHDLvv/rtouUI7vRSApFlGh0aiqq0BDrVG8jAKhtGUiZA/Jhs1uQXVFLZJSk2CoaQmbkov/WSAlNQUh4XrotSFix6Ft1hy+8HhfY+JiRPgCNWCo4XHrfy/FyITx+NN5L3vNofA/y8gt6s4Ck1LPxOPnvSScU4apmh3NQmS6ILc9yEhQeU/tNry68akBa9B3rvoGIYrw1ixTA9YQcsdFynEudu0Ouwh9fHzZ3dhbvuMUyzCD2+/OfAKV+dWtv6VmZiNUp0OwVo35q5zLyEYg6faRYSg32bCv2oK4YCWGhqFb3SRqBiUPSsQPJ1bh7W0vtWsbQ+7GJJ6GGxdc4JW7OX/8rbh2/G/w0c7X8eW+j7xSZ1eV3HPmY5iaMRNFecVedX64wz137lwR0sTNMwl4kJxIn3aqH1bO1OQEkrgWIYOdpa0+UaB0mYwqZm52RfA7UPo20NsphV7ymS8oKHDJHNxIIBuI8wTBJ39PIsR57LzzzhOgC5k8kiA9O+1vQBIBPoJ6nc0XBJH4OzWRpHnFpRvn44NbiCSB7P+nIOfIURHRYnPI/n9nw6VXgKS2FyalvKy6BCUFLeKVfVHEwI6LE6g7JxHGpRPY4kSYmp6K/BP57WiBbZkIfdFe+ZruWYCODXf/zBYz8k7knUL1zBhEUVIVQvQhUCpVMDTVCeCJNMzPd7+Dz/e8796F5bMC2gIEk2YNvghJmnQ0VLdk/euscC7zFoMhEA322fWrEaQMxr59+wOx+XKbvWQBZpqi86BQAytzvsWBsl3tWDhk+/z69PsQo4/HoOjBqCqrbrdbygQISSlpONwAvLTH4FardGoFnpgUCU1DpVhQd1YGDc7AV4c+wqIDn7X7eXTiaXhmzutCx+j5dY+6df3OTpo//haQtefLOeK8wRfjtqm/x7bN232yqXXJJZcI4INhTVwvMRSLTAXeM7IOGJ4ll54twFAhsuFow6VLl7olft7zVXrnCLKSuK4i0MBwOLn0HwsQPOa6huwzSVfI1d6dddZZYr5Yvny5q6f2+vEM7+QGA9msa9e2MEepoUS9sM7YP73ewP9dkJEWBKJ5TzpmXGR2TRaGnfp7kf1/f79D7rWv14EkZ5tJsCd9UBrsVofY8eZilYWaN9z95Kcz4Uc+bHzQSMMWaXL1OtTW1AqKNrPCsB5OcixWmxVqlbq1SaQykmnA3Te59A8LcJxwHASHBInseZ0VAogpacmgwOpTax/AHVMfgdHcgIeW3tI/jCD3wi0LvDbvU6gdGjTVWtplcWO8erOlCbn1h/HUmgfdqjvQT5o2aCbmjZyPBF0KNAqtLMIb6DfUg/ZToDQoOAj/3vo3LDv8pagpMSwFv550H4bHjxGZxkLV4aipqhXgg6SzQW0kfipNFuyttuLtg11rInXXvHvHhCEzTA213dqaCa7j8UOHDUFO9QH8edW97X4i0JMWOQhnpE3Hs2sfwq6inzNYeWAScSrDRF+55CPc/+2NPtVSYxa5aGWC0C+i2KyU6rpt+6WU8c6EM/GdSbCAzF1J3JUOJkWZuenGEAuGtZx55pkCGAlUMIl96uiUeXrPu1pfUGuKNuPGZX9g8hBoIPuEQFJXwK0vbNlbdXJskOlBsXHOV9xo/umnn8TlnXmGequdvrgO7yvnZU8y9V188cVivjh82L9Tm0+bNk2QChgGtmnTJmFO3ncKinemF+YLeztbJwW36Qu3bdeUKVPEHEyf1ZcZTJ1to7eO88T/lzJfyv6/t+5Gz/X4LZAkFqOJia0hSXTexC6YsR7Hco4LIImLo46F+jgarUYARFy0EjQyNZlQXVXtd1kGer498hG9ZQE6Q9ogrdBLOlZ5CE+v+b1PF/+91S/5Op5Z4MxBM3Hd2NtQV9IgXtQJSfFQaIHI0Cj8Y9NTvaJ/4lkPvHM2WSU3TmzJbMj05rG6BCjsSuEcMSZfzubkHTsHYi3cfCFr12w142TtCSSFpwpmJ50vLtAJPnTmsEtAktTn6mY7PjpSjz2VZlyeFYJPj7YkSeiuPDg+AuOjNcg9fuwUxil3cQmEUPODC9N3t/8dBbUnYGiqQW51DmZkz8GtZzyAvJpjWHNsCdYe8z675sNrlmH10cX4+Kc3euqK27/fNe1RzBh0gbAz56iO4fZcA0nCs3xe6SSTdUumJXfiKQBNYVneQ6kQRGJ4CkN8eY6UmbZtIyVtDurltA0dd7sjvXgi3/cMZyHoxjHCtSULxyzXjZzTJODAG80i84F18loMG+oPkghkF5D1TeZJf3Ji6bALP0KjEQ46hZj5jEii09SikZ4z3sfO/BBvjJm+qIMgEn0rsuY8KWeccYZgrX333XeeVOPTc6kBx3vLuYvvsCNHjohwPN53snzI8PGncU1WI8fbgQMtCS24acD3mr+101s3Tfb/vWVJ39fj10BSx+7zoY+KjoLVYu1Wl0NaQPrefPIV+osFyFTTh+ixMW8NXvr+8f7SLbkfHlrgyrE3gXonTOVtMNbBrrDjwx2v4epxv8ZLP/zplMxmHl7Or05niN8vT7tDhCOV15cgXBOJxkYjtMFamNEEjUoDnSYEebl5ggEql4FrgdiEGJHdjMCEBGg4Yw0CGgQt+M7mHGxXKGGHAkEqJRYca8SS/Bbx7a7KPaPDMC1JJ36mE0DAik5fTHw0mhxGKBQqpES1JMmgDp4SSkAB5FQcwNaC73HblN/7LPSMjKRhcaPxl1+86rNrsF8Xj7wWv550L7Zs2YKiop8TS3RmM+7Sjh07VoAlBE/43HJdxXvAjEC8D3Sk6axIDktXtqfeDzf4pDTgzI7kz4WsdDLWyaahs0idHwJk7D/tQUCA7ASGuvA7/ka2DQGlzthLHZkpdHxoT0n0tq0taFfWzYxKZECTHd8fwHeJEfHjjz8K+xFc5Ljavn27Pw+FLtvG5+Occ84Rc1hX45njh0wWgoIcAwQjGRbVG+w2XxqVIBLB5JUrV4r+e1qor0bGmj+CppwLCIRyviRYRECUcyD7zkIgzN8ytxHs4jxClhfncI67gRQ9I/v/nj6Rvjs/oIAk35lBrnmgW4CLQO7E2GCFTqtHfs1xHCrfize2vNBqmrkjrsKSQ18MdFMNuP7/6vR78f6Pr4LhXBUNpf0aPJJu7nUTfotrxv1aLFSYDpeFC66s7EwUGfPw+Mp78NCMp5EdPhInT8ihwAPuofBihzn3hkRGY2+tHSWNNqiVCoRpFXjnf6FuM1N1GBmpQZxOhSarHWFaJULUCug1SgSrFOL4yloDLM0NgNaOpKhUARptyV+P1zY9jdlDLwV1kD7Y8ZrI0kaA5y/nv4rBcSNQVl+MO766ymu90ai0sNjMuGLMjYLxFBYUgVBtGI5XH8GxysOniHx768JvXLYQOnuY27om7obrUE+ETifBA4aDLF682C8d6smTJ7cyrjinORNexoxUBBY479E+ZCuRvUDmAkE0jluCQq3Md5NJgJgEoBh+IokN0wHkdwRaCLwRbKEz6O9hP86OTQo0M7yGNmLoHsEI2oQpyAms8f9kp/AYvkuYLt6XIuNSdmWGpLE9rhQCjQQYXAnruuyyy7Br1y6/C4Vypd98PhjGR/CM98cbRWIsMuTW38Ak9jc8PLxVV4gbGuPGjWsnuD1v3jzByvQGqOauPcmCo7Ya9Zo4t7DNnGs5rr11n9xtm3yebAHJAjKQJI+FAW8BAkhRCZEI0YaIXSZjc6NgWnBhxMLQBLIvJqefg4V73vd5Fp4Bf0NkA/SZBZhVi9mmRsSOQ0NdY7sFYMagdCiCHLjp84tw59RHMCFxMioKq/2K/t1nhpMv7JYFUjMGQaULxYZSM7aXNWN6chBmp+nRaLYiRNuiX2h3OGDj7v//0ktzJ5ZhWdKH/6cINB3AXy+8WIBFHJ9TM2YgSB2M49WH8eiy209p32vzPkF6VDaeWv0gdhS26GO4W8jcm5g6TYBU1IeqbzLAYrSKkDECLGyjPlwHu9KGwrp8/HH5nbhs9PXYfnIDiupcy47UWRv/Me8/GBQ1uJ0j5G5f3D2PmY7IxuE7dMWKFaIaspsIIDgD3Lh73c7OI2BDMIcgEJ1GMhAIINHhd7UQKKCjSTCIbCU6dKx3/fr1Alwi2ERQiQwnlqysLOGUEkThGoIfjk86hfyODqCkx+JqW/z1ePaZ/SJYRnuw/wTZJCCOoBrvB79nSCFDXjdv3uxxd2hbXofXl8AqAkhkbrCQJcT7xrYRzOiJscdzyMzhmHVWLHrWrFniWmvWrGnXHykygsAW62PxZSicu5EYnJ/4jBAg7YmF6OoNu+iii8R993a9rraj4/EMC+OzKG2SMfS3YygexwELmZp9WQjwsW1kTPE56ktgqy/tIF/bfy0gA0n+e2/klvWSBaSwCnWQCuuPL8fKnEW4bMwNSI/IFAvIMG0EInRRYqf55Q1PDBhdnF4yv3wZDyxA1tCZg2YhIyrb5VrIuKOmzdDYUSJ8jaW0rhgqs0Y4wHR+pEJHSRumwm+/ugK/mnQPzh88DyXFJcKRkotsAVct0JIhdRAarECMTiVONzRbYbM7UFWULxgNXDhLWj5tx2Lba/EYAkrcqdVGKXHXomvbNeXWyQ+COmdRuhg8seo+DIoagq/3/0cc88KFbyM7ZhieWPU77C9tEdJ1p0xImYw/znoJRSeLRAgUF/td6aZQl4M7zLWmakQER6GoLh8NlnqsOvItVh9b7PLlmRlu7vBr4LBAZNHqS4dt9OjRIjyRzhnDuMQ9NRiEWHFbHTWK8LrLgHLGQAw74nzFMcN7QTCL7Bh3bUMnkx9XxHc5DgggEMgggOXL/jpjE387hmwPgjsEdtwN8aPYO597CUCRwCr2lfam7akPJn3IIuspZJP3jWOXz+mSJUucNhsBE16ToAPnIwJHnLt4bUkjjgAr6ye4xsJ37MaNG52+RncHUvOLGjqsn3MPGStk0zhTGDI0adIkn2hdUWSe9vQ3HbVLL71UjDsp8QPD2AjYtE0cMGbMGDGP9GU2NOr7cbxwDJGV5E+aTc6MLfmYgWEBGUgaGPdZ7mUPFuAigC9i/rUprTA01+LTXf/GD7krkR6ZhSfO/wcigiNR32yASqmGxW7Gp7vewuqjzi825JsgW8CbFqCG0ePnvSQWr1yQSxmWpGvQqVNqlLA5rDAZjVBDKxaZZEdwkcsFpCS4y11bOl4d62BddKLojH2+5z3sLdmBR2Y8i7DgyNau7Nu3T9QjHcsde1dDCrxpF7ku/7cAxx8Fbc02O04cO9oKWvL7jqARF/NSaSvqnJiSALvahuSoVJyszsMHP73WKbOILKGnZ/8Lg2NHoL65DmabGetzl+Oi4VfCareisrEM9y26wW2jTUqdhgenP4kVy1Y5tdDnc8cPHV86ClmDM2E2N6PeWo+1xxbj24OfC2ZTtbGy2zYRRGLWOTIJepvx46qx6PTToaQjxPmBjhG1lait460i6dvwHb569WrBsqBDTxBr7969/SaUzFv26st6CHgwjIzgIzNRSSBfR3ZXZ20kU4SaNgQpGSLn7GYGQQ3Wz9AgAgjSh2LyBJ2k3zgHucOiITjOMc7xxjmM/6fz3xWoTPBJEnnvCeDq6l6ReUdgmmOewBHnR35HBh6/Y9/4vqeN2F8ew+8IcnJelVhcXD/4giVHm5533nngGsEVINbXY5NhqxKDULoWGa0LFy5svTTbPn36dDFP9YUGJDdJpDDRvri+r++BXH//sYAMJPWfeyn3xAsW4CKCk3dScpLI4LYpby1e3fiUqPmf8xaIbFW6YB2sdgtUCjUqGsrw+tbnvJo22gvdCJgqpmScg6353wdMe/2hoXQy5426DmdmzATqW3YgJWaG1D7+nyEEXNAG64NwqGIvGswGDI8dA5VDDYvJJnZEnSmDh2VDoVLguk/PE4e/feXXeGvr33DhiCsxPHoMTGYTDFX1IrzAbGmGzWZHXW1dwGVycsYW8jG9ZwECoSwKjQI7ijbinKzZYkzRUSPrJTk1Ce/8+ApWHPnG6Ubx2blyzE2giD7LsarDSA5Pw/xPWsJT3C3vX70EsCixesVql6ugw0fx1PRB6bA6yMqyCo2nqsZykf2uodnQrs59pTux6MBnePfyxdiza09ACa6SQcJQGoLfBBH4riVjxxthTgSOWDczRdFZZiFQxzCq/pRZy+UB5scncPOO7B9JRoAOM59vjglJsJtaOyxk91CGgGu0rVu3un1PCWLxGm0/DFnkO5O/EdiSxk9vmE5i7XCcUtyd/STw2bENkh0IcEgAEO3FcLnOMgwSsCVQRbaStGlEwIzfSeHBBLB8DfCw3VwbcC3C0FcyyLjR5O3MiK7cK4bh7t69u/UUMpIIvkli2xKjkN9RXL0j6OTKtdw5lkApxyTZm3KRLeDvFpCBJH+/Q3L7+sQCXFRwxywkNEQIsu4o3IywoHAEq/VICk1FtC4W9bUNiI2PRVlDMWpNP8dRMyBI0aHVnX3nq4715rU87QNFcMsbSnDrfy/ztKp+f/7MwRdh3sj50CqDoFUEQ2FVih3+kLAQ1JvrBDNDKsU1hdDYtCgqLBa7pLrQYJjRjMSIZCEYrlAooXFocOJYfrd2k1K0P7fu4U4Bv/OGzMXI+PEYmzgJ+XXHRSr18KBITE07F8ePOEet7/c3Tu6gyxaQwlUIJtHJrDCVYuvJ9bDYLJiYMg06tQ7lxlI8uep+l+uWTjg3+0JcOvo6wVIakzhR/CXbNLfqCP6w/E6X6o3Rx+E3ZzyAsYmn4eCew+3CISRGVVs2VdvKhaM1JBM/FW8VYXcMU82rPoqXLv4AB8p2CxagVHidUQkTEK2PRZAqWKSS97Uj6JIhXDiYdiH4Q0fYG1m+GJ5D8PzLL790oRXyof5kAYIkZMAyGxxBB4Ih/I5AINmy3Pzor841WTJkDbH//CuxlaT7Q9avBIgS2HDmuaftqAdEWzKMjv/vTZBMajvBP4LI/HBdTUYiQV+2hSFmvXlPyRSjTcjklArnDbK2OJ8yBJJhbnwHSRlFeWxvhpWxPRwD/iZS7k9zhdwW/7GADCT5z72QW+KHFuALMHtI1v92qzR4fcvz2FW8FXOHX43LR98Au90BZpQ+XL4H+0pdF/L0wy6ucmxtAAAgAElEQVT3apOSwlJFdiNqlIQGheG+Rb/EvWc9LrRDvj24QOhSyQV4aMYzGBYzBo6mlnTpVpUZxQ0FKG0oFODmRzv/JUSGpZISno4XLnobKpvm/9k7E/Cqqqv9r8zzCAECIYQwI8ggAoKKgKACojj71Vo72Fo7V6211r+2auvQuVW/qu3X2skJGUUUQSYFZBAEmcIMYUpCQuY5/+e30x1vLnc4d8y9Ye/nyRPIPWcPa++z71nvfte71AkrhRcjTgU5YeO0C1aHM8o0L7GEhcSnxMrbe96UV7e+bHkamL9xPSapl35C5kwxFnBlAV7stdPESXBEtEhLRItiuXFSzN+SUhLlzx8/Kx/sf0dVBbOopsG/aws9pbyMftItOVu2n9zSxkT1ZPa+Pu5+mTnkJimvLpOtmz5VISSwLnjuAMQ064A6e+ZmS0ZKphwtOyTv7Z2v9jsrhbH//eYlUnqmTGmPhGsh3A2H7Y03/JMJlfrYs2x1TsLVNudrv23DE3W4GSydQIRdhbKN/QX4XHrppYr1N3++ddZmsOzCvq51rgCWVqxYEZSMjzC0CAe0Ba8IByQ8mHBJNNYAcGBt8a4Fq1HrrQXaNjDu+PFWNyzQ/TP1Gws4soABksy6MBZwYwHAJL700ImJT4iTyrpKOVFxVAZkDZXIiEiJkAipa6yTW/45ydjSCwug80EZ1mOUYgbsLd6pGF/oUEVFRCmmwA8X3SVJsckq5IMCc4AQENty4/Avytzt//CiB6F1y5NXPy/Jcamy9fhG2VO0XS7Nmyqjsi+R5sYmKas7IzuLt8qqA++6FAgm+9oDk56Q+rImr7KO9Oufr5z7vUWfyYNLvm7ZQLOG3Cx3jfmuynJY11grVeXVSgTYFGMBZxYYNGSgNEi9vL3rTXXJqYpCGdxthIzpdYmcrCyUlLg02Xl6m/zvumcCbsQfXvaYyr521+uzPAaxZw65Wa4eOEdyM/LbUsbjgBDGhZNEgXUAoERYByDwvfNudTgmDZT9ZMozgpg3LMLC8iOSGJMssVGxkpPU1yMxYB0WoxtDzLwjRWSxAawAGCdvv/22z/NKfYQI8dsf9fncIVOBRxZgfXbv3l3pCuHMk4aeAggLO4lDDxx9Z6w+jxo7Ty7mWUCfiOd8586dITtq3q2vueYapzpKWqgeppAWx/ZWOB9QCLYPB2iA+rrwbs+hF3/noI3Qyo4qAEkmFLejrG/a9cYCBkjyxmrmnvPSArzkZPfuLqcqTkrfLq36HSfOHpMeqb1a4/YPr5RffvDj89I2gRh0TFSsXNB9pHz30p9KUmyKlNeWKbYA5XDpfkmISVJaVQkxCZKR0FXIQjak24Uqvfbc7a/IusMf+J21EIhx2tcJkJSd2lsBZ9GRrdlnSmpOS0HxznOYR9zLNXPvXKOqAfgh7KW5sVniJNHr2P4+fXKlKaZBdhdvl2dX/tSjYT805WkZnztJCXBXVFfIof2HPLrfXHx+WeCCYRdIZGSE3PDKpR06cMAbwsnWHlyuEil4UtBZ+u21r0h1RY0SdXbniEyZMkVikqPk9W1/lcW7PmfkAKoj3s1+R50VNeVScuqMcqT5jsHZ5qScsBAd+kN4CKwNXbgW8IpU6zpUCDYiP4Rn4IzD3OEztEq4/5NPgs+mRbdl7NixsmDBAk9M7fRaLY7LBVrrxC8Vm0oCbgE0a3DkN2/e7DCcB0AE8BXnnzXsSBMo4J0MowYAXyZNmqQOg+yfL/YendAAwCIUhPqvvfZatRchnm5b2B9gVKEbxT4FAE7on61Au9VpYb9BPBu2ke1+yf0wj8jSxt4JkxqGlCnGAsYC1ixggCRrdjJXGQsoC+QPyJP5u/+tgApd3rpzrURGRMmeoh3y4JK7jaX8bAF0QSb3nyEf7FvSFr4FI4nU3f0yBynBXEAWXb55yYNCRrPm5iYpqj4pz334S3WaH27lhTmvS3psV9lXukseee9bLrsPA+n2UXfLsO6jleB1XX2dxEcluKRIcwqH7oQ9YwjAtHtOliza9bpER0YroKpbUg/JTOwmyXHJSgMpKS5ZCc3/ecOzMibnUsWSeO6jX8rvr/unZMR3kZT4NKlvrJOaytoOZT6E25yfj/3lhDghKV7O1BTLvpJdUlpTItUNVR6FU/rLbgvuWi//2fqyZKf0kotyJsriXa/LkbIDcujMPjnuYA/RbEranz30Vjlb3KpF4qrASkIrBGDoTFWRZCZltV1OgoeG2kYlPu0sGxXixITM4QziXBGmioNFAUzhhF+nGtfi5IRKcD2aRAsXLlQgr84yhQPF596e8ntie3SMcAwZP4W9B+FkfxWYLbbsK7JUoXtiSuhagLV88cUXy7x581x2UmcaAxDA8Qd4QJRar/3QHWHH9AwGD4wuADhdOJTi2ed51+LlAMwdzeKjrwhMa7Fx9jSd9r6srEztTZqlM336dAWKL1261LJhhw4dqsT90ZWiPvsC4AZIz75kK8JtuQEfLjThbD4Yz9waEhYwQFJITIPpRLhYAOHi5sQG+faC21SXr8i/Wr5xyQOSGJMk+0t2qxAsU0LDAgBQNw6/U0b2HKuctj1Fn8mf1z8bFiwl2A290/qqbID5WQNFcBobauRs7RmJjY6TBxZ/1aGRGW9cdLzcOuIrLl+IeBnnxQlWAymK7QsvoDijFH7z8skPL6L6J69vnsTHxSvAiBc7AKf6hnqJjYmVP374pMwecqv0SM2R0yeKvAqvC41VZHoRDAvwfOr024Q74UhUS4ViGTa1NHmlV2S13zCRnp7xkhK5JrMhoBGlX5fBUlx1StLiMyQmKk6q6st5DCUruXtb1TixMISU9lhmhpQUl8iqVa6zUN5www3KESbchJN1T0RccTouv/xydaruKLOT7pgzjRX0P/gO27hxY1vWxmnTpiktKtgAgQwdQg8FgW0YW6TUBggIdCFkBrAqGCBZoMfSmeuHkWSbet3dWAFB0f8BFFi3bp27y83n/7UAQtc847aC2zyXZIHj7/4QvffW2EOGDFH7qGZLsUcCHtnuSVOnTlWMJPSN2P+sFPbMSy65RIWtOctUy/sQn2MXDjYAoPX7j5U2fL3GhLP5akFzf0dawABJHWl903ZYWmDkyJGyfN/byrkh6xihSKv2vSu/WftoWI6ns3c6I7GLynY2mmxPMQmK1fRjD3R/gmEfrYny7My/KI2VKImSdwsWqDAXQvVIAd6/62AVdnPt0Ftl5f6l8uKGX53TNep59QsrpLquSvbuKlAnbGhOOCoASZrizYsMoJIVpxbaPC9bONFds7qqFIVlVaVy+miRSqHbGFsrZbWl8ocPH5efXPGMnD1eZaneYNjZtBE+FmBN8oJfXHtK7pl7U8A6ftvIr8q1Q26VFfuXyL8/efEcoPnr4++XGYNuVGAo4MeOHTuUHg/giwZs0HSxIix/9dVXq2dy0aJFXmVPuu6669Spui/hKDCaOP0nE9GuXbuUXQG3cLIcsYNwMnHYAZI9LbAAENTG+SNchL2DevjtCXDgabv6elgsF154oQIbbBletv1ibIS04Jyy3joyLbm34wz1+wizHDRokOqmreA8QAGMOIBjmHKeltmzZ6vw7e3bt3t663l/vdYewhA8J8wRWm4dkdXN6mQAOL7//vuWNYRGjx6t9jodsuasHQ7OAOcBnAHqeQ9ivw9kQYvJGes0kO2auo0F/G0BAyT526Kmvk5vAb504lPi5PZ/Te30Y+1sA4Sl9NSMF6W6oVreL1gkiyxmSgqkHX4962/SM623YrVRGpsbZenueTKq11gV4nP/4q+0a/4fty1VYtsvf/xbh90CTHr2mr9KfFOSJKcnSVNDs5QUlbR7aeG0TzuGffJypSW2WZobmuXYweOWhopTgAOGA8ALlw4vgHGQkpEkES1RkhifKCXlxXL0QMcJV1oajLkoZC0ACBGbEi3vFSyQf23xTLfIyqDIsjYhb7K8svl5WbHvc9Fn+6xwhMo+cMUTEh+doKqFhQSTj/AQTtABZWHl8XecEP4GuET4KCwAnpP6yFqJjY5V7KZjh455rPMyY8YMBfauWdOqh+ZL4YSePuk+0m9EjWEL8aPDwwj5YAywEAGZnJ3o0xdC6nBICV0DfEKHiVN+fthv+BzgDfAacDsYLCGYK7CS6DdOG/NFv2C9Afzxdxw6/kb/dKYwwLqO0I3yZU5D+V4AHwAkAB9YcYgmsxYAM3wJqyT7Fgd7sOnc6ZKFsn2C2TeebQBTbM/zwZ4CyMtzQEhtqKacB4RnL7G6/wHYs9Z4xtnfnBXYsOzRsDR5f8EOfO8cPXo0YGCS3nPYZ0wxFgh3CxggKdxn0PQ/6BbgJLpvvzylifTw0nuD3r5p0DcLkFls6oBrJT9zoFz3t/G+VebD3XeN+Y5M7T9TEmOTleAuGdo+OtSa3Wn20FtkxuBb5OGl32zThdJNEfZ2qHSf/H7tz522/oPLHpPRPSZIQnyCyix4sqJQeqXltl1fUVku+/cdkL79+srhin0SHRUlfVMHqZM7X8NbeDHDqaZ4w2LwwaTm1k5oAZyexJR4WXt4hfzvhqf9NkKyRD5+1XNS21ijGH93vzlHAJrnXPBFGZ19iawvXCHbT26Re8b/SAnYx0bFKfDDEQDCmgekAHQZOHig7Dy5VYZnXyRHyw7JrtPb1DPcI6WXYhjGRsZJXEy8AmKdiULDGgJ8wQmC5aeBKn9pmeBMUi9A0s0336xCfymAwoTcIXIL2IOzz7i0wDGMLJhihYWFbfOA80V/AWJw2HjmYZrg9OkwFa3VQgYpGF3BLPRN68GxvwEgucqKxHiwQzCArmDaoaPaQpcLcNFfa9d2HIAhs2bNUiCAAZIczzAhYzx/gKUUDn143rUOG0wkACWe11AGTz0Nf0RYm/3LClgzYMAANX6Ac36zx7Hnwdr0tQDYw3Jk7zHFWKAzWsAASZ1xVs2YAm4BTsF2nNxigKSAWzpwDaAj9D+jvq4cyXveuklKqwNLZbYdyQs3vCFdkrJkw+HV8vy6p84Jp3luzmuy89RWJWBtXx684heC2PgvVvzIqXEQ3/7BZY8qgWBEg+vr6pWjxw8vNDixvNyURp5WDm5GQhfZV7xL+ncdEnSxycDNsKm5s1iAF/x+/fLl2dWPtIGtvo6NZ+TByb+QhZ+9Jl8d+z0prS6WlqYIKTl5RrFXcMASEhOk9EypagoQxR24AAgx8bKJ8uDbd7dLAMD9CHlzyk2YFUwKHDgKDCDAG/6fn5+vQFhYAjhBMGRwRABg0O3wV1poDSSxH9Deu+++q/qiMxvRlg6J5VoYCwBK7B3MBWAzjihl8ODB6gcQifscFU74Aa7oP6EpwSqEsMGSwo72SQWc9YGwXQA8d3MdrDGEczuwQtAyAuSxqmnjyXgBAPr37y/vvPOOJ7edV9ci7s8zDiiCNhl7S7gVsvYBrOt9yl3/ee7ZYxmzFa0jgGbeh9i/AJAA3QDEfRVyJ7umTqzAHm+KsUBntIABkjrjrJoxBdwCAEkdyWYJ+ADPkwbyMgfIveMflNT4dDl69oA8udw5OOMPk/xq5l9lQNZQqW2slTv+M10amurPqfaJq5+XnLQ+8uTyB85xRrn4zovulRmDb5IX1j0lqw681+5+mBPTB16vPk+JTZVnV/9URmRfLD1Tc+XC7IvUtWeryqSi4azkpPdRTIzkuNYMSmeqiqWuvOGc1Lj+GLepw1jAVwtcMOwCKaw4LN9bcIevVZ1z/5t3rJYTx08qR0KLQAPk2LNvHDUMwIIOD6wLSkRUhBwu2yebC9dJt+RsBRKnxKbIkMzRsnLZyrYqqJ8U3TBcAXRwYGAK4HAALsG2AERC54PfVp0oK8YBHCI8FYAIXRTaJwQMJ5MQJEen5/QHZhS/sZFmLzAO0ncDvDAGxkPomM6OBDiFMwWAFAz9FcYGwEAftICuVbYK46O/hM94EuLD/AA8ogVFgdEUCODEytyG0jWEDKGB5I3+kZVxoFXGmjWZ+c61Fs8AwDRrc8GCBVbMGZLXAPLAkLSqK8d6A0TiMMDqM0yoGXuhFZ07d0YCuKYARJHYAICd/VTrUbq733xuLBBuFjBAUrjNmOlvh1uA052MnBR54J2vhkUGsA43WBh0AHbC9y59RJpamuV7C77g1x6jt9K/yxD50RVPSkp8msrA9rdNz8n8z/7Vrh0+n5g3VYFLD71zj0MQSd9A6Nqw7NGy+sC7UlC8S3LT82VMziWSGJ0iSTEpkpqYpkLadLFlz5HFjrDM8bmT5PuXPSoNjfVy5PBRdfqmQ1H8agBTmbGAHyzQu18vSUlMVSy77y34oh9qbK1iVK9x8pPJz0htdZ1HKaV1BwAucHYI98J5GDCwvzQ0N0hcVLwCVniemyOaZdenu9UtgCo42DxvOBc4Gjh7OD04TAAxsH10iKkGnDgx91dmNdJt42hS6COgD04PGjbOwlFhfgAiAQYxVlvGjm19OPb0lXpwzABXAMaCxfCBvaCySEZHK/0dVwUGGdcB4DE22FbcixPqijnFfMF6QAtK38+4mVPqwZbUgxD0+QIoAbrCTMNphn2mCzYCHA0EI4NU8ACG2Jnnx1+MPb9tLkGsCAAUViP7C4Vnjx8YkMEAcP01VBhUgPN6Lvk3a8dRdlnbNnmWOeClwPx0lziEZxTwPyoqWk7XNkuMNEnF6eNOk5O4Gh8MJsAo+qrDhNlLmROrYJa/7GfqMRYItgUMkBRsi5v2wt4CvDAVRRbKz9//QdiPxQzgcwugj/LLa/4sD797rxRVnvSLaZ6Z+bKkx2cKEiTdknu6rBMH+Xj5Udlfskdlj3JXXpjzhmTEd1VAUHNDi7ocpzQtM1UKy49IbWO1FFedllc2P6c0WgC0COcb3esS5eRGt8RKVHN0O7Fsd22az40FOsoCOpyY9v2pTffli78jswbdqkAUMnd5WsaMGaPCp7SjTBgXjgVgCgVAZe7cuYrxg9ML8EDYGGAEIVcADxRAXEAjfr/xxhvtusHfNchEGI9txiVP+2t7PRmKNJOKvcMV8EJoCWPCYcNZ1VnXAJH4OzosWmcEQIW/MT4AJCuOnS/j0PcC6hFOAtDlyJGkTzCxAB4IeaHP9A82Aj/YQP/bWX9gwQCO4egyTthHgH62gr7YivnCueTfe/fu9Yveij9s5O86WA/oILGuWesASawPrbeH/g4aRoEqOnQLOwPC2hfWwocffhio5oNa78SJExVICSMQcAjRcgr7g8qY2tioMjGyv/ATTgdDU6ZMaQspA5RljDCLeK6caclp4/NOzj7M+K2yD7kXcBzbLTxSKwVlDfKjUemKleos062jyWa/oX32E/rKvmCysQX1sTCNdbAFDJDUwRNgmg8/C/Di9MnZj+R/1z0Tfp03PXZpAXRMHnj7q7K36DOfLDWsx2h5YNITUlR1Un654sFzBLO9qfwHlz8mpyqOq7C3IVkjJDOpq5w+e0oaKhuVA5fdu4dERUfJz5b9QHaf/lQ1AXOpb+YA6ZPRT46XHZUYiZOm2mallWCEsL2ZBXNPR1kgUOHEAKx/v2WJfLx+Y7vTYxwznAz0iVwVnQXJVoMHR5r7AYtwsAErAB9gZxCG4yz7GQ4JDhUZ0uwdIvoC8IPDDNuFk2/CPXwpOF/0EyDEqh4I4+A7EKYNzCrGiuPF/fYhcQBqAFU4tDhXMKoCVXDoLr74YrW38eOs0Gf6hbMK8ECfPdFtAkjSGcjcjQXbEPYImELBOd68ebO728Luc7IAMkZsGcg59sYwALi6b4AE3oDF3rTr73sIcYX5uGzZMgUmwX4BUAac5jeAmTvWjr/75M/6rr/+erX/Ajpa0TXSbQNkE5LKO5A34WPdc/vKvOMRsuZErYzqGqvAJAS6dWiu7Rh1tlvNPgJEBuxi3bNfe9Jvf9rO1GUs0JEWMEBSR1rftB2WFuAl+oOTi+XVrS+HZf9Npx1bAIeSjGhL9rwpCz971WszPT3jRUlLyJQP9r0jr237i9f1cKNOQ/6z6b+XkT3HSYu0SH1DvRw+eLhdPH9un95SLmVtYXmE63wT7afoDOXA8cKDM2dedHyaDnNzB1kAhz+jZ6p87c3r/d4DnrEXb3hLpCFSMWcAfWCTAOoA2PDcACY5C83BkQHEwIlzBM6inYOzt3jxYrniiitUnc4yWOEQ4vjCYCEczFnp3bu36iMOjztgAgAKMEMDPbYA1bRp0xTo4ok2CAAWzhOF+5yBYrZ910wmHDAcNGzpCXPAyqQzToSdmQNXdfP9zY/Ww2Ket27daqUJdQ1AkhXhddsKmVcANTJJMbeetGe5Yx18IWFmgKmu1m1HdpG1zjpkL3GWfbEj++eubQBrQFD2kc5YAIF5RjwRTid0jKyMrDtbRqAn9skbMFh+81mNFJxtULcBJt3WL0GSmmulobZG1cue1advP4mMipSI5iZ1wMA+Q7uAlN4AWJ700VxrLBDKFjBAUijPjulbSFqArC5LD881QFJIzo5vnfr59D9Jclyy/HDRXV5V9MjUX0luRj/58ZKv+8xCIuvagC4XSK/0XCmpKJLE6GQFBDk6Ue07IE/WHH5PXvr4N/KF0d+QSX2vkuj6OOVQeUJvh/XRGZ0crybT3OSTBXjBRnMG5w2wwZ1mBY0BUjhar7l5ubK3fLti9wWiENb60k3zVDZEwkUAXTgdp884DQAPnEYDKDnS+rn55pvVPYSbAMzYjxWHBxAFhwN7UKczh+m6665TToorh5FQIsAk7AWzBrDYllEEW4G/4XjCiALIYlyMAZYUjBr6gnMa7Ocd4AaHERthS38CStgVjSTswj7pjHWJHQYOHKjAvx07dni0pLwBknQDWseG/hGuA6jo7LkAgCRMKRwK6wu7wwpZtWpVyHYZQA9WH8+Hv/TGgjVYnhuee9bOkiVLgtVs0NohRJHQtOXLl1tqEyFxdN4IJXOUHMBSJSIydPiF8u21Z6Sivrntlsy4SJmQHS+5ydHSJylSclNjpaimSTJiWtQzC5AMC5M9mMxwphgLnM8WMEDS+Tz7ZuxeWaDfwHx5/uOn/JaG2qtOmJsCYoFbRnxFpg+Y7ZL5MKX/TPnCqG9I16TPBUV1Z46dPSzv7J4ri3e97lP/CIsb0mWkSkWOZoe7MDRCKDK7Zkh6aoaUVZVKfVWDJaaAT500NxsLOLEAAFKPXt1l2+mN0i0pWxKiEqR3Zt9zri45WyQNNU3q7zh5TdENEh8TL9U1NRIXGa9AGZy+tC6p8uiy77oUoHfUldz0vvLtCQ9LUmyy7CvZLScqjqnLjpQdaLd/PzT5KRmdc4lENEc6Fe1F+wgQyFn2NECMoUOHKpAEcMQeIOB+wDUcQcAdQGEyn9mGzs2aNatNqHr+/PlO15dmQaFpRJ9wMm0L4We0D8hECJq9ZseMGTOUvekH2lDBLtiAkDpC/QAOmWdAOE74YU/6UhgbNnEn7q2ZSZ5maPMFSGJcrJPx48crYJG9nWfFUdFp2j1haHhjN9YADryvhdArDtkIt/RHfb72x9X9sP4AAsJFOwnAl32QvYV3gaVLlwbSPB1SN88VYLeVOZkwYYLa89hnPWFT6oGxP/DsoW1XEpUij20663bM9w5LlUuyohVDSWvJsX/5ul+5bdhcYCwQ4hYwQFKIT5DpXmhZgJfPPdXb5DerHw2tjpne+MUCD1zxhHRP7iX3L/6y0/qevPp5qaqvkF8EiB1x28ivyuzBt8u+Pfs9YhPRYWeMDr8Yx1RiLODGAoAlUfERUt1YJe/tmy8Ld7aGiOoQTfvb7x53n1TUff4S/0nhOqltrBMAoKsHzZGU2DSJjoqR2KhY2VuyU+Zt/6dlMGlMzkT50uhvSUZMlnI2YKFQlAh2dIscrzwiJ8qPyZBuF0pCS7LSGMG5sC9aF4O/I9QM+OOKRYMgLk4fgs72hdNsnELdF0AU6sMxITSIsBuYRThJgCqEQZEJC00f+/A6dGnQSnGWWh3Awlm2JsJ8KJzma8CiIxY3mi8wpJgf5kVrP+mMUwBvAGGeZD7CvtjFSsgdDCHmijYIa7QiYu4rkKTtDFsMbSpXGbWYY0BBf4BJ2nnW7VMv9evwTYCVtWvXWloGzJl9KBGhlthz27ZtKuQy1Mu1116rQAAyJIZywaYAj4RXeRpSGcrjom+wAtnjKDCSdAZE1ir7kr3INmFsfMewR7Jfe1t0djfuf3N/lcw9UOWyqn6pMTK7b6IKe6uprZUDew0LyVvbm/s6nwUMkNT55tSMKIAWMPpIATRuCFT9ym3vyOPv3+fUWf3yxd+VSX2nS0V9hXxn/u0B6fHzc16X2PoEn16UAtIxU6mxgBsLDBg8QPae2SFPLn9Apb33tWQmdpUz1cUC4HRZ3yslOjJakmJTZE/RZ9LY1CB5mf2lpOq0bDr2kfx985/amgO4evKqFySuNqlNH8y+L5xG22basf8cUAGnBeYIjjGCrjg6gE2ARM7CjgCJYDzgCDkDQNAsAvTVqaJxjHDOEdLlPkSw0V2iLs1sAhjCkVy5cqUCo/gBiFi9erVHZmbcnOgHO6TNWScBzQDKNIiDYwlIwd+xgQ4FRHtHMzOxBXO3ZcuWc6rFLmRjAogj1MpdoR1AFerjx53wtisgafjw4QoM1Jmz3LVt5XPAHkJoAMasAj229ep06hr4gS0Eqw7gEvvQV+yKkw7jBRDPUfYz2zq5j7UJ+EZoIMwM+knIJAyvcCjMOZplPEP2YCrrkfWmU9Cz3gCReZ5hzwVDa5CwLcK3CBtEz8sdwy4cbG6/LnnmAdPZ+9gL2esAzPgba5C1qLNZ6kyJgH9WnmtH9gCY5nmviUmW+9aVujQZoNEt+YmSlxYrJytqJa6xRq0TvSbCzd6mv8YCgbKAAZICZVlTb6e0AKdDK04sMvpInWx2b7rwSzK1/yw5XXFChdDo0r/LYPnR5F9ISlyaSItIcfUpOVCyV4WuFRTv9LsVEMl+YNKTcuxgocuTagePLycAACAASURBVL83bCo0FvCDBQBbkjMTZe72V2TpnnlS01Dth1o/r6JXWq7ccuFXZGj3CxWYdKamRNA3yk3Pl7T4dDlZUdgGMAE4nS0vk4MHPGdH4NRk53WXsw2lEhMVI/F1ycqhwZHAEYHFgr6OTv1uP8hhw4apMDd3qaRpB4cRsATnlOsBUtCbwXkl1EOHuAE+4czChsLxoi9kgPOkAIpNmjRJOfyAUqFWEPHGUbcdlwaYyOoEeIFzif1xOgH1YHQBBtgWmE6AOjC93IUFcx9tMK98v7/+emtYMkALbTDHMJZ0cQYkoV+Tm5urHGKAQeZOA4m+ggCAY4Qvr1u3zqMpI1QSxhF6WAA+2A0WCOPEYV+xYoVXYWisTVgdAE+sW9rgtzMReY86HcSLAYoBwQCIbX/4GwUQhwJwwb9ZS/zocERYMR9//LEl/TfbYem15mio2Ba70h/AP8DSzgZekJkSsI69jhBXndkRrSMd6suaAjzS7Dd/2KDvwMFyoi5KuidESlMLqUtEshKi1TTsKa2Xf+ytkv3lDXJDfqLc3C/Zafa2IC5R05SxQMhbwABJIT9FpoOhZAEVU918Un605Guh1C3TFx8t8MINbyhgiJDFQVnD5LaRX5P+XYZIZf1ZqaqvlNOVJ2XeDuthNd52h3CcR678tXJAeIFyl3rc23bMfcYCgbLAwEEDJTYuVgrLD8t3539BNUM4KGXDkVWycOdrAWl6QNehctWgOXL87GElms1zPChzuBwoODfEzEoH+g7sI098cL/cPfY+yYrObvcs4oDiTAJsACg5Agpw1snShT4RDhLAAs6oo7TS9AeQB8dJi2PPmzdPZs6cqUAOQCzaAqQAPAF4oj70aKwUwA9daIP6nGWhc1WfZmk5CgG0B3Os9Mv+GlgIgJHOdKhsr6cvACUAS4BP9uykESNGKCcV4M0KmETbAEHUixOLE8+84fDyfy3ObA8kacYQ12vGGoAPgA12RjdIg1Pe2IR7AMUA2davX38OaOaoTkAt1h/9AQxbsGCBt027vQ+bwWYiRK8zavdgANswUVtNKZiHrA2eB76zeS4dseSoA5Yc65GwSw1IOcs0BuMxHMID3S6O/17Auwx7IXbERrDiAJFYmzwfgKTsoYFkemH/yppaKWxJlj4pMRIT2SLRja3sUvpDtIEkpUtxfYT0TIqWxvISS+GxVm1grjMW6KwWMEBSZ51ZM66AWSB/QF95YePTRmw7YBYOfsV3jr5Xrhp0vURH4kREyacnNinW0e7Tn/qdVeFqdF8YfY9ESoTAkGpqaZLi08Ue6YME33KmRWOB9hYYMnSI7CreJjlpeW2C9GiKbTiyWob1GC3//uQl+WB/4LIOpcSlyuR+MwTh/OqyGq+fn+zePWTx/lflqoFzpOJE9Tn6SYA6hBwRLoETpLU+bK2BM4+jjaOEE8U9rjJxAWLAUAI0mjt3rqoKMAmwCicLJhEn8zg9AAuAT66yu3Edmk0AGmQX0hnoAE3QsrGS0REghf5rgXDusQ/ZA5yiL7Ck6LsvmdhgumjgBQaWq6xIjIfwJB0GA0PElj2E7XASCQtzBH7ZzhVj5KCIOeBanHxAAkK1YIPBUsHWtkASAtOwnxAIdhbyRBY+wuxgTvlSCEfExq5YP/QF9hIgJ046a4b15mht+tIX7kW7i/awG+CovZ6Nr/WHy/3MCXMDoIktAHh5RnUWRVhgXMO64hr2Cn+ArqFsHzIOsj7Q3SILG2uSZ1nrGvGMsmcALvFsBoMdCZBEW+k5+bL9TIOM6x4nTY1NcnDPZ22m5HmHLcaz40smuFCeG9M3YwF/W8AASf62qKmv01uAl6d3Dr1pwts62UzDaJiQN0WW7V0gx8uPBnx0t4/8mnRP7im9UvtIWkKGdEvJVuFzLS3NEhERqU4teem04uwFvLOmAWMBixYAXNlcskae++ipc+54bs5rsu34Rnlxw68s1mb9MnSRrrvgf2Rin6mSIElSfqbCJyFppZ3TPVUimiNk/x7nrCYcRRhKAA8ALITB4EDZh2LARkA0l1ApQAdnBVAEAAqBZQSZYaM4EtRGR4nvIpgggDec+lPoh2Y/6dAcHCRbVgyOHveyt3C/My0nQDDqBcACjAAocpauHlAFAAbGBU4i12IHHDJ3SQDoP+AHYA3AlS6MgzrtxaYB2wDSKGSdA3xijPzgrBPGBfijWZ2EzgDmuCs6zJD7KbAlAGNwhmEeKdaCSJvwMfNEfzXo56h+QuQA4XCeAdhYV7AyPBEQp17uIywRppqjQrY67EwYG+MF1ODfAHH0nblAT8vZ/Lmzjf4cYBLtKuaFdRzqYtVWx+Wv62DCsSew/pln1iDPvDcMQH/1Kdj1zJ49W42ffQAAjcJzBKNOg8yAS6yjYDKvmBcApTNVdZIYw5Fdi1SUl/sEfAfbtqY9Y4FQs4ABkkJtRkx/Qt4CvFwuPTzXAEkhP1Oh2cHfzn5FeiT3UpmopKU1VIUXfhxAXvK1g0TvdZrZ0ByJ6ZWxwLkW4GU9KSte7pl3U7sP753wYxmRPUa+Mbf933214UOTn5bxfSbJibPHJEbipL6qwecTbpwNAAnADRwgHHRXz6JmJwGIAN4A0AA+2GfkwrknDAiwBRaH/rG1Ac4XwBTaSFoYG7BEAwT0DRsDWPE32gCswUHjepwz6qDwOWCQDr/jPgAWgAb2Gtg6sCUABDQQg+MH8MFvwBdCdayEhtmOAZYWQBVhagAgjBO7sMfp7Gy0zQ9/py/YDADHFmDBXgBmzAPsI12YG/4P64O2KNiBUD/CjfiMsetU4oAsOLb8zVUBxKMtW6CPcbBHr1q1SjRYBiioC3Zyx8YhQ5i2KfPGPcwJ8+pJAZTSc8t92JN6AMAALrXwOjanPdYCn8GA4T7sjZ0++OADy82OGjVKAZOsHepljRcUFLhkilmu3FwYshYA6OFZJfSL8FyrhbXO824vus6eAyCtC/UDHAebnQUYzA/PAs9ITV2D7Nn1OSvJ6jjNdcYCxgKtFjBAklkJxgIeWIAXwK69MuUP6x+XHSfPzRjjQVXm0vPMAghp/3Tqr9Woi6pOSEJ0kiTFJkt9bYNyUg3z6DxbEJ10uDgMUSkRcs+8G9uN8OkZLymdsfVHVvlt5PdPekLG5Vwmu3e1pmP2h8YGYAL6NgAPZEhjzyeciWfUKpsDhgwMELJaUZxpKOFMAUIBCGiQAzCIvwFEURDuJnuT3h90BiecIe2ETZs2TQFCGvTS2ivcg7PEdfQdYAEgA9ABcAA2Dc6cBmnICsa9ACf84Gz5ozAeQCHaA1wC/MDO/B+AAraOPehm2y7zwY8O45szZ44aF+N78803z+miFujWHxBWA6AGaEU7rkLvdGpwnGHAF+wFYAWQ5K/C3BEOhVCzL2GAAEvYD8YLzj6HEMwr9sa+9tpMzPPVV1+t1jRAJdfaF9af7hNaS6wZDSSwRs8nZo2/5jvc6oHBBtuOPQOA2V1o5tSpU9X+w/MIyGgbXupo7JdeeqkCy9mXggkkaRDp7cPVMq57vJTXN0v32GYp2O3/xCnhNuemv8YC3lrAAEneWs7cd15agBO5+IwYuXvunPNy/GbQ3lvg6+PvlxmDb5SS4hLl8OHQeHLS533L5k5jgeBZIK9/H1m45z8qc5ttef2OD+Rb826Xoqr2Gba87dmNw++UGy74ohzef8QywGO1LUK/bJ0nsqjxzHri9OOQ41jBPiI0yzbFOCwPmCIAABr8wmEDeMLZ4T5ChmACEc4ECAN7xTYMhJN/AAMYPLQFU0SHntFPmEsABlo8mrHzuS27CLCBtsiSxl4E0ycUC3or/OgMdvTRlq3lSndKj4cwQTLpAaYQpudI6Bjb83cAHl1sATt/2gbwD5DKl9AwwDTsAIsKlhQMEtaILWBHn/k7P4SdAg6QxMFWFFqnmuc+1iNrhHXDdxSgnwGP/DnzoVsXewggD3PPXsTeAOMP8HfJknN17Xg2AJ0ogIy7d+92mWGOfQxwktIRiUQAx9ZUJsvcA1Vtk/Dw6HTpEVEtx454nt0zdGfS9MxYIHgWMEBS8GxtWuokFujTt4/sK98pTyy/r5OMyAwjUBaYPfQ2Wbjz1bbqF9y1XrZu3Rqo5ky9xgIdbgHYHy9v+bW8X7C4rS9oj90z/gH5xtwb/SJe/60JD8lFPSdITVldu3AJ3SAOMYABp904Qj1zsuVE4UnFErJScDgIw9BMIkRhYeg4y7jmqk4cfZx4QBoErmHFACQhPIvzr1OJ01+9N8BAwpkD+MH54oTfFkTCgSNEDtCDww0AJQrOH86/BpZoF1CAegi/0sADdcOy0T+hzobENgBnFARzYU4xFq0L5CgrmT0rCeAGkIQwQOzhaMzYDXCNcB5HLDIra8eTa2644QYF1LAuvC0AbIQrAkoBEmlRdx1iqetl7IS02Wp3ce3ll1/extQCCACERAcJBp4zAXFv+2ruC00LsN8h2QCblD1F64mxz8DKY13YCrazp3K9DgEmjM0Vo1ALs/PMsU6DIa7tyNKMZ2dTury08/PvgZjICPndxAw5e+KoEdgOzeVpehXiFjBAUohPkOleaFpg8JDB8v6BRfLShtZQJVOMBWwtMKX/TBnZc6xMyr9K/vLx7xSYdO+Eh2Rs1uUdchJnZie4FiDcRGftCW7LHdua0pjJipdHln1LSqqLBAHs3137D+mR2kuOlh2Ub8+/3ecOju19mXz/0kdl3+79DsGA/gP7S3RMlOwt/kwuzB6jnKKs7llyovCE10ASgAXAjytnydXAADXQ2tGaRgBFABo6rAOmCIAPIAkFBx8nDYbA5s2bFdhgX2ACYG8Kgr4wk7RmEOFIOnOU1kiiLnchJz5PToArwC5XXXVVG1uG5gCUYFMBxgD0aVFzgBNbQOiWW26xBOIDJgHeMdfvvvtuQEdExjlCglgHsKA80aIiLJLCeKkDUW2YdNiCsQMKsMYAlFgfAAT2Gf5gn3Ad4/R2bQfUQKbygFsAEAmgnLXCnqGzlbG3sHfAHOLZ4rmA0QewREik1jhjb+P/XAfgZF8AOdnvACVdJRkI+EBF1H6ZlN1H7l9/tl1zj4zJkMy6kqCG2QVjvKYNY4FgWMAAScGwsmmj01mA+O7lxxcawe1ON7O+DYjMbw9NeVoSY5LkRMUxyc8cKKsOvCvRkdEyMHOYlJ48G7LhI76N3NytLQCIlNWzixzce/i8M0pufo7M3/MvWfDZf9rGfv+kx+WC7qPky6/P8os95gy7Q26+4MtSsKegXX0AJTjigDLRMdGSlpomJ4oL5dQx5xnSnHWIk2vtHOFAwfqBEeQLcwdwAj0itI9gbQEEuGInogkESIKD5ix1PBo59BOGAGO3FwTHFlpkGdaSbWiYXyYjyJUABgGUAKyhHQUwB5ACcAIbhzXAD4ASrCPAODKq6dAtgCV3BceaOrl/6dKl7i73y+cAlfSbubYC9sEGQfhbM+S0eLYGl+gUoBvrFnCA9xXAJK15xTpmPbBm0LQxoWt+mcawqIS9jX0IwIiQNUBnmJoaxLb9HlMZzs6cUe8s3AMQZJ+NknXEOmOvsdfkoq6LL75YPU+ss44ugKYRqVly/4b2QNLT49Kl+cxxrxinHT0m076xQEdbwABJHT0Dpv2wtABfxvtqP5NnVz4clv03nfa/BWYNuVkW73pDCF+rqK+QO/49Tf5y00JJiU2TqrpKObK/VXjXFGMBWws0xTVIVF1riuRwLgAuJxuPyrK9C2XlgXfaDeW5Oa8qoW3bcDdvx9olMUsenfo7iWtOlJOFrVm4AEtg/PgrbJRQDBxvCg4XDpQ/GGb0kRARnDIcL4SzHWn1aNtorRtO/detW9fuxBwHDd0fwACcOVt9Iw0owQQAwCIsr7MASTB3APXGjh2r9KS0BhRgEs4wIBOhM6RhxxEGnIFZgR6VbUY4Z+uPewgJ1NnwsHswCvMJiMW60+F7rtolOx1jJ1Ob1ZDL4cOHq3VMeBFrghA2QCjDRgrGDIdGG4DPrG/ARNYAz4Wjvc12DwQ80uFujkbB/suehhacfQEgZa2yj7rLmhhoC/UZMEiWnmiShQc/14K7pV+STO8VKwUmc1ugzW/q76QWMEBSJ51YM6zAWoAT4G49s2Rj4Rr5/drHA9uYqT3kLXDbyK/JrSO+LMv3vS0Tc6eq0+Vb/nmFDO0+Qv7f1N/Jnp2tWaVMOb8tALU+IztNIuujlZ7N1oqP5K7L7pW1W1dLsqSGtXFwgjnhxkFBP27TsY/UeIb1GCVkV7tv0V0q3M3XMqDrELl26G0yvNtFcmTfsbbqCOuxIrpstX1AHIoO9bB6n7PrOPlHeJsQOZwutGisgFOwaVg3gGSc6sM04QfnHwcN1hIFVgH7DvbXQBJMFO7FcQRocaQl5Ou4gnk/OkmAQYiDU7AD7BzGjVg5guS6AJoACuEo85k948JZv7mHAsDHfe+//34wh6jamjlzppov9ogdO3Y4bB8QCd0nwokAJB0Vd0LhCB+zRgAZaY/wOH8+Q0E3nGnQrQWshniSAZD9yQr4A0BOCKV96KTuDGsMXTjqsqpT53YgHl6gstAlZsgD68va3fmLsenSXHy0XTIED6s2lxsLnNcWMEDSeT39ZvC+WICXr/6D+sniPa9Lc0uzqqpbcrb8wQBLvpg1LO8FSLp95NfUOmhuaZLKukpZsW+xZCZmydDMkXL8sH8yVYWlcUyn21kAQCEpLVGOHSrsdGGOOBQpqclyvPxomx7SmJyJ8siVv5ZXt/5F/rP1JZ9WA6Gj3534U0mRDMUSCpUsY4A1MElwpgB2dHY3WFqEE3Fij+PPqT4sIqtpr3XICGAIdWjQCBYSP9QD4IVgN6AHYW62OiWEf+mQP+5duXJlhwnd+jTx/72ZNOOAcI5CaBzVT/gXaxLmhaehNYAw2N1WdJv5wCElfBVdIgqhdhs2bPDH8NrVgZg6ewVzShsAmrCrbNlD6GQRNuQIIOQzxsD627hxo1P9F0IoEZaHwUXRYXJ+H5CpMCQsAPjIPqWzSALs+LKPsn4ohOzark2ek5GjRkhKcusBSUVlhaQkpyggPVhaSTyjOjNu34GDZcWpJnl9X2vGthvzk+SmfklSUlEtxw4U+BS2HBITazphLNBBFjBAUgcZ3jTbOSygT+EZTUNjg9Q11cpjy74nBcU7O8cAzSgsW+CmC78kd4y+R2obaqSitFK94FPQn8AZMMVYwIoFCMPhRZ9ir3lj5f6OvgaGyPJjC+Ufm19QXfni6G8Kz8ZfN/1BFuz4t0/dQ7B+XLdJ7TKY+VShn26GNQSwg0MOyKCffRwmwqzQRILxwT4AmOTJfgB4AQgFYIQTxppgjQCQ8HfWCm0DGKETxN+4Rgtv4zDSP9g73B+sUC0/mbZdNbAa+M51lIrcWXuAeQj+evosYV9AmBUrVrRpLAHGMY+wlWBXAB4C1jDnAD0wgwCs7DPG+WIL+g94Rn9w+JctW9ZWHYw0in1IEQAagCV24hr6+uGHH7rsxuTJk9U4Fi1a5Et3zb0hbgH2AZ4H9geto2WbEZK1C4OIPYX9wp0uHOuTdcM+Q4gldcK8rGuokyX7Xpf/bH25zSI3Dr9TrsyfLaXHz6q9KpAFEKlLzxyprzgr0fGJsqGoUf669/OQNoCky5IrLYW7BrKfpm5jgXC3gAGSwn0GTf873AJoUOTk5khTS6MSlK1p+PzLqsM7ZzoQVAs8Nu33MqrXuFZHMbJF0biPHSkMah9MY+Ftgc4AJC09PLctEcH/3bpI/rH5f2XFvre9mhiepy+P+a70yegnp8qPS/mpKqXxEkqFMBCcfLREAI5ts28hgKz1kLzpMw4RIBKgBSf+GkjA4SPrFk4cbePAAXLo9O+EgNEPgCjYSrCmuM5Z+Ik3fQv0PYSQUzR7gn8TmmOVkaT7hy4M9qIeW8aYq/7D8sKhBniD3cO96BE5KzA9mCPsz7WsBX8wlWAmAVbBgMb5R4ybuvk74BJi4rbjhLlGAcCEgYaWFI79229//vwBxrEuKDCuWKP8jb4bICnQqzq06rcNdeO7h+dDZ2RjPfPcwOgDUAJY0oLttqNgbQIosd/wedduXeV4xRH53oI7zhns9y97VEZljZdDBz5PRsHe1DOnp+zbu88n4/Cc2D7frPHMbj1k1alG+efeynZ1AyRdmlRhMrX5ZHFzs7GAiAGSzCowFvCDBTiF31f5mTyx/H4/1GaqCEcLZCZ2lb/cvEAiIiKlrrZOGlsaZN+ec9N2h+PYTJ+DbwGcaFsHOvg98K7F/AF95dOiTXK07KDsOLlZ6SNFRUTJmepi+fXqR+RImfvMWbYtPzT5aRnW5SLFQsJRcXdC7mmvAWI0ewemiT4pB3whyw/6QlzDb5xzTt35zFbfCDYQTguAD//WYXc4/bBoEL221e/xtI9cj7NG+BHsE9YFYrik4was1kK4I0eOVGCTZs6gd6Mzd7GeALRw9NDeIaV3MIt2UB21iROqNakAM2Dg8H893zqkDwARx5afN954w3L3bVkYhIsBuLkSD2Z+uQbdLezFnLtj9NAZzUQC/Lv88svVgQJsoC1btljuKxcyZ4hvYwPWJMAR+mOsAfqjGYvMNW3g8MOIYp3aA4UwjQAQNaiFdhTjwpbcx3qlTsbMbwCnQLNFPDKGuTigFrjyyivVfsGaglFJGKSef9YbawqQkf2GZ8ZKGBzXNyc0yD1v3eSw789d/6rENya3hQBzEc88oaTeFkCkxMxuIo31cvTgfsnulSN1UfGys7xZXt5ZcU61Bkjy1tLmPmOB9hYwQJJZEcYCfrAAL5BZvbvI9lOb5A8fPuGHGk0V4WiBH17+M5nQZ7LERMUqB8JKlqBwHKfpc+AtAPgAIBFuYFJWXldJj8lQgE9F01lJjUuXs2fOtjoqzSfkwSV3n2O8r4+7T6IioyQnNU+S49IkNT5NUuPSlDh3dESMnDpS5DIcTOsA6Yo54YYpyr6Mk6RBCj5HdJm+wDgBYMAx4nocdhxzrX2js3bh3OBA4VAhTqxP5Mm+RoHtYav5ASOEa2kTkId2dJp1X1cNIWrUB6BFnwiZ0wAbdROywjiwB+O2Ba+0XpLuA/sTY+Na25TzsFP4ATyhHbKguVqDsBgAXdCF0ro+ZFbTKcaxgwaH6BsAnM5UBzii9Z2wq3ZSsR8siPfee6+dya677joFpjB/a9as8Wp/pS9kKwM4YV6wAe3yf+YOwI02NLPHU/aTbYevuuoqNT5sg02sljFjxig2FOAPawv72he0aZhTPkMXC/sBONmnZwcoYMw8j6xzgCcNRFEnc8Fn2EKDqgAJtiF0Vvttrgs/C7Du2cMAL22F1tkDeD5ZM5rNqPc8V6Pk2qycrlJZXybfnv8/Di9FU3Jyj1l+ZQPxfdkUlySxzQ2SlBAvm0/Xyb8LKuV4dZPDPjx7SabE15a1A7PCb/ZMj40FOt4CBkjq+DkwPegkFuD0OrVrsnzx1as7yYjMMLy1wM+v+qNc0G2U7NjuOOOOt/Wa+4wFwskC9iyUvP59ZOXhd+T/Nv5BhYDqkLUz5cXSUNMqII1jjCOLY4wTDnPCWSgbji+Aha3jj30AQXCoAYMAc22da0J9YGKQDcve6daMErKDffLJJ+c4GbA7uBfwQadctweS9PwASMBiwnEHiPEHkwpQBpsyZs3SIZROF0LsAH4oaOQcPHhQZS6jAODQB81s4f/0DcANBxIwAmcSfR3qBmDQgBtgxtq1a9stPewI2ME8YX/ACu7BPoBcfIaTSps6fTjzC1CntZ0Aa5gHrdFCCBp/o2+udJDmzJmj5nbp0qVePQ6MDxYULAZsyTpjPqkTthbAD+PyByuQ8RKCiH0ohJLZCnjbD4DrJk2apGxoO7deDfS/N7GeKTwL6DjZrnst/q6Fkhkz65wwps2bN/vSrLk3DC3AHgCQCSAEmAuYDNBqG67ralg8S/0H9JdnVj4sHx1a4fBSgKQp2a0ZGK0UDWQ5u5Z9kXX8/I5yyYyPlDXHa+VM3bngq77/rsEpcmlWlBTsNlqmVuxvrjEWcGUBAySZ9WEs4EcL9B/UX7ae2iDPrnzYj7WaqsLFArOG3Cyzht4q2Sk5Snx9967dll/AwmWMpp/GAt5aQDFQ0hLlVPVx6ZbUQ5pqWpTT7ohx4awNzT4iTEuHkQGC2GYM8rZ/+j5HOjyAH1dccYVyrsiWZqW4c4Cs1OHoGgAaHH7AGmfp2p0BXAAogBsAJoAnXAeYRH3YEFAIMMo2vAUtHtpk7JqhQCgVTqYtyAcIRFgLBSBi06ZNHg3Rqv4RABDgDIwve9aSRw3aXOwq9M7bOu3vA6DBZo6AJNqHBcL8YHt/jWvWrFkK4CM0z+ozApAFIIjQuAlz89fsh349AEg86wC5AI7eFsDrvWd3yM+Wfd9hFQBJ1+TdZClpAge0aV26yv49ux3Wxd4FG+mZT8rkk2JrSU0Ia5ucXqv2QFOMBYwFfLOAAZJ8s5+521ignQV42e43KF+WFsyTVzY9Z6xznlngV7P+It2Te0lqfLqUVZVKZWmV0h0wxVjAWKDVAjBAOPXm5JpnAyDJStEZsrgWwALGBjo/Vp1jK23oa5wBGugdAd4AnhAi56rgADHWPXv2eNK0z9cCBDliPwG84XTBRsH+2M82ZE2zh5wxpwA4ANM0Q4HrmAfNzKLjXMO4AdpcCVM7G6RVIIn70flBm5AxASh5y07y2eAeVACQBAvMXm8JJpZmmPE82IYaelC9w0thIxHG6EloHfM6YcIEVR/9ff/9933thrk/xC3Ac4SuF+A8wLwvDEqYkQ1RdSr5jKMyoOtQ+ckVz8qRfZ4DOewxOryYfYbQ2l11ifKnHeVuLQyAFBMVIY1NIpd1i5Dj+4O7N7vtoLnAWCAMLWCApDCcNNPl0LYAp6XpmemyeM9rbSmwQ7vHpnf+ssCTVz8vvdP7SmNTg8RLqwaLP50Cf/XT1GMs0FEWIASBP7HurgAAIABJREFUk2DCdtCQAQTQIquEgsF6gTFTWlra1kVAEBxtTsoRLg4EeGRrD1eABs80zvnWrVs7yoTt2uX7plu3booxRAgKDiA/2AjQRzNKsDt99yVcirYoOmyPNgEp+KHwOXPpKnTLmdEAt8iOZptdzJ2BAbZmzpypWJ/hkG0MIBInGyASIE/rXMHUg/0TiHXNszR+/HgFBnnKLmKeYeHpsLwWESkuKpIPPvjA3dSYz8PIAqxLROi1LpqvXc8f1FdWH3pPXtrwa4dV3TvhIbm462UuBe9Zt7EZ3SQ7tTUkVJc9pXWy/UyjTM2Jl4y4KCmsqJMXdlbL/vIGl92+MT9Zru+bIDWNLVJW1yiR5UXttO18HbO531jgfLWAAZLO15k34w6oBaD383L4n60vt6XBDmiDpvIOtwCaLw9O+oXERMdJdWW1chZ4Adf6Hx3eQdMBY4EOtgCsIsIQ5s+fr3qCs0A4ha3ANc8M2hnsoTpLF0AFWjrBEh6/5pprVHY0R0VriITKcw14owEe+oszCAgHwwBGFEWDXt6G2qnDkfR0Fe5EIRQREKmgoKBdaJsvQBJhXbALnNnd2dK96aabFLONVPehXAC9pk2bJuvWrVPZ93SIIMApouiBWk9W7Mq8agF0WxvS5ylTpijh+KOVjVJS2yxD0yJl/ry3QtnUpm8eWAAQGiAJJpynQKOz/RGt0C+9PqPtY0LZuiRmycjssdItJVtOnz0pZafKnWaA69o9W1Iyushvt1fInrL2AFF8VITUNgFpti/9UmPk8p5x8n+7K9s+eHBUmpTXN0tCdKSMzIySmOhoKaltlKbKcjl+7IgHVjKXGgsYCzizgAGSzNowFgiQBQiB2Fq2Tp776JeSEJMoNQ3VAWrJVNvRFsjLHCBfuuhbMqTbhRIhEbJ3V4FHui8d3X/TvrFAMCwAiIS2Ds60lUIYA053oNgajvqgs5Y5y9YFQwNQhZCfffv2WRlG0K4hrA32FkCPDk3ht7swPHcdZB50ZjsAKgrsMHvwQ19He56mvEe8m3BHT9guM2bMUEy1hQsXuhtCh38OAEkGNV+ywHk6CAACMv25ynCH3TO7dJWa6io1p4C2AEcAuTGxsRIZHSPLTjTJa/sqJTMuUh6+KF3iG6vl/Xe9Ezr3dAzm+sBaACCJbJTMu22YqretsscnJSfJr1Y/orQik2KT5cbhdyqmaVR0lBSdLlJMSWehc7l5faVE4uW3n1ZI6X8FsxOiIxSTaHZekkzsEavAoYYWkWc+OdvWzafHZ0qPxCg529AsVfXNkp0UJVW19ZIQGyP1zSLx0igV1TUS0dxktJG8nVxzn7GAAwsYIMksC2OBAFmAjELp3dOka0qWFJYdkYKSnfLbNY8FqDVTbUdZ4IujvynTBsxWwsHE7HOq54u+QEeNw7RrLBBICwASoGlD6JInJ9843zAjPGWqeDMWDSIRjopOiG3BIScsCX0OQpLOtwLbiLHDEnMWgkV4DIAJgBYZv8gaZ6UAZqCtRNidVWYObaHjs3jx4oCEhFnpt9VrsAljZN0vX77c6m0+XwcDCrYWGQgdFeb04rFj5Xc7a2VstzgZ3iVWkiObJDY6Ws7Ut8jvPz0rB8ob290KmPTY2AyJrK2U5e+963MfTQUdbwFAQ/Y+nltAHl9CLAmhBWymroamBqlrqJGYiLh2SQF0JklbIJ6/RUTHyebienlhV5WgZ0QZ0y1OUmNEMuOjpRGAvKk1u2d0bKz8aUeFbDhVp66754IUGZ4RLbFNdUoHDuAKsJ/3cJ471nqoAf8dP/OmB8YCvlvAAEm+29DUYCzg1AKc4qovyIgIKS07I5kZraEGJuQtvBcNNO07L/qWnKg4JreP/Jp6QeE01xRjAWOBcy0AEISDAVDgaTYgHBxOzT1hqng7B2gfkWnMPi01/SeTFUAKTgkn956AYd72J5zuwxkFLARkY67R5HHlkKK/o+cWpw8xaFtdLHdjh/2EptIbb7zh7tIO/5xxAkIGgzkFY46QRmxKyNq7777rMiSU0MCnt5bLpyXWMl5hzDsGJstVvRPkrTdD3/YdPvlh0gGYfSNHjlTAi68MRh226SzRCO/EtqAO+wUsuNK6JqltbJbTtS0yokusYlbWN7dIhLTIJyVNcqyyUS7qFie5SZFS0dAi31xdoqz7wxFpMjg1QirOFCsgzBRjAWOB4FnAAEnBs7Vp6Ty1AF+SiKBCHQZQ4oUbx+hw6X758NByeW3bX89Ty4TnsHPT+8oDk56UrvHdpbqqRp2O2Tue4Tky02tjAf9ZAMcEvSP2OkADACRP08HTG8Jz0M5ZsGCB/zrnpCZXItswShgLguA4ON4ISgd8AB3YAIwtwhaxEd93zrKoDRo0SOkH4rCyRmB/WWUh2Q/vhhtuUG0Gk+XjjYkBkhj3W28FXluIcD/K4cOH1fsG2mLOitZtWlUSKf/ca/0gBLbIpNTqoIC73tjb3OO9BdgDfU0kwLpiz4cZ5KxkZWVJbGysYptGJKRIdGSESH2NYhElJqdIJIevsOK2l8v4HvGy/2yDCl27JjdR6sqKJS45VdYWNUuvpCjpHdckxw4UGCa499Nu7jQW8NoCBkjy2nTmRmMBzyzAF2dRUZG6iZduTmuh8z/+/n2y6diHnlVmru4wCzx1zYuSKd0NeNRhM2AaDnULEHaEgwDgAlNv27ZtXodLwDwBxAmGEz579mzlgNNfR4VDAdhIMGEQJ+bknjGe74U5wikEOIQJs2TJEocmmThxovA9yJoAVPRVk4V1xlxs3LhRzVsoF7LLwdZCWDuQRWcVtKrFROjo6cgU+dnGz7MkuuvflwalyKTsWNm47kMVzm1K57EAzxOMIjJrelO4N6dPL4mOipaD+w853fcHDBwsMXGxsq2kQd4/ViNVDS0yuVe8XJYdJ3U1NVIhcfKHHeVyTW6CjMuKVSBRk0RIQ1W5etYBo5PSMqW2oUGOHwwtrTpv7GbuMRYIVwsYIClcZ870O+wsYAsk6X/zAr63crs8vfKhsBvP+dbhod1HyDfGPSAZcV3kYEFoOy3n29yY8XpmAfQiAuUAkmQAZ2LVqlXtMnp51sPPr4bhgnPz3nvveQ1GWW378ssvVxo/MGRcncprZ728vFwxEgGTCHUjlIjQChg5UVFR6jN/Fr4vCK+DyUOWpVApHIwQ1oazR/iiPVuL+UMEnKx7AIy+sJDsx0w4IrbmYIYwrlAssDOmT58uc+fODWj3AEJZg3v27HEKhtp3ALbUwMGD5c4VrWFCVstvJ3aR2NqzKoTRlM5lAVhtvugJsU8BFjsCitlf+YmOiZGomFjFRJq7v0rmHqhSRvzpmAwZkBIpdTXVcrI5XnolRMi+3TvVHsseg0abt4XQPV/ZVt62be4zFuisFjBAUmedWTOukLaALaiUP6CvfFq0SdITMiWiRYQMYFDSj5YdkJMVx+W1bX+RwrPnn7hrKE3gtyY8JJfmXSnVlTVy7EjoOHChZCPTl/CwACFFaFTgeONw+rPAEOFlH5Flf4Z+Ed6Wl5ensr0FCgCztYOrEDd9HdfAksJpYswUTslx5LExThSgD7990U/T9QNewWgFqILJSlsAWZ5qTvlzvqkrMjJShg0bpkAk/o3O0d69exVbC5ACYJHvM81Smjp1qgIaFy1a5JeukEGP9YHGCoASuiyAmKFWrKwpX/qckZEh48ePV8COp/pd11xzjSQkJsmhqmZ5ZIPzcCTdP0Lb+qZGS9+UKHl/YeDD9Xyxi7nXcwvAUuOZZX/xRLfMXUvsW2mZWVJafErtkSnpGRITGSF1TS1y14pWtv73LkyVfvGNUnLimAwePFjteYWFhe6qNp8bCxgLdJAFDJDUQYY3zRoLaAvwoh2XGiMt0iLLCxbLhiNr5Ex1kfTrMkhuHfEVSYpLkZMVhfLBviWy/kjrC3JNQ7UxYBAs0DO1t7xwwxtKhwMHzpfTsCB0t60JR1lRgtm+aev8tAAnvrAu/MHEIYwM0WAyAOF0AFIQDhUMJg7MJMAhQihg2NgXGDYwpVzpNhHqBfjFs4gzVlLiGeMDoIixs/fQB0d6I4AyaDYBCsL2wfELduH7CweRkDbmCC1ADkpYAzij9H/t2rVt3WKNwGDCtghs+7OMGDFC1Q14F2pMmauuukqBoM7CJn21A6FzzIG34yYFPHP55NZK2VPW4LQ7gEg39E1Qzn/RiUJZv369r10394eQBWCrAsYOGTJE6XkC4ngKTLoaDiAyjE0KAvTJKSlypKJBfry+VPqlxsj3hyfJsb3n7rkhZCLTFWMBYwEbCxggySwHY4EQsED+wL7ywsdPy0eHVrTrzY8nPyV/3/KczBn6Bbko5xJpammS5pZmKao8KSv2va2AJaug0m0jv3bOSPcUbZdPCjeEgAVCrwujeo2T+y5/XOoq6oPivIaeBUyPjAWsWwDQA1bEsmXLrN/k4EoYODBcYPYgvAqAwm+cmUDry9h2BwDowgsvVGCHBq9gvgBUANq88847lsZJKBeAD5ojnjhktI8T5wp4ALjB5jDBALYIGaEAesMI4nNvNZyshubRT9hSAEiMVWfXY/7QkQIExCFFbJqQPAA2QDXuwamkYM81a9b4xNzSk9GnTx+lqQV7LRigo6VFICIANYzXn9kHBw4cqOYeBiCOPxpM3jABAZDGjh0nhTXN8pOPz7ocEs7+vcNSpb7oqN+BQKu2NNcFxgKEYE6bNk1Vzr7L8wxQDcMwUAVg+fZlrZnWACmnZtaHvN5ZoGxh6jUWCEcLGCApHGfN9LnTWYCX38/ObpFnVz7cbmwL7lov5bVlUt9UL2sOvCcLd72qmEu3j7hbAUtdk7rLthMbZUvhepm/419O7QKINHvobXLwzOcvBD1ScyQmMkbWHV4pL6x7utPZ1NcB3TvhIZmUe5Xs3r3b16rM/cYCndoCgEj5+fkKDPA2gyFhUPwAGsGsITzJH8wmXwx//fXXS0FBgXLOAZUATfi/p4AWwAYgD4wUTuNh6hAK5qoAWAEieQqGwILCjjCqYObQDmASbEr9f1dtA+QRJgbLCTAJMAjgR7MIbPsM4Md84XDCPKJeDZSgiXTRRRcp8IwfwvvYSx0xq2B4wT5jvvfv3++z40oY2UcffeSx7XxZK+7uVVpEAwcq1tDq1at9Bs1Ym9geu2vG3oYNG1xmynLWR/rWpe9g+cGH1lhzXxuSIuPSm9RzEeoi5+7mxXx+rgWGDx+ugEkKz6Sn+50nNgVIemVPpaTFRsq03vFSeaZYgeCmGAsYC4SHBQyQFB7zZHrZyS3ASVCv3j1l8Z7X5R+bX1CjnZA3Re4d+2MpOX1GnSynZqZIenKG7C/ZIz9c9CV1TUZiV3l4yjPSLTlb0uIzXFppx8kt8vDSe9td8/TMl6RvxgApPHtYnln1sJwoN/o/GGhA16ECG+xMYZlDB6qTL0czPGMBjyxAOAROrS9hLjizAOrOMn551CE/XUw4EjpHpJenf7B/bMO0PGkGUEWnvQfQYU/HSQNcAlywLwA6gDgAIlYLgM7kyZMVEMdcwACiHkAa2DCwhChcB1CkQSL+lpubq8AuNEkAoTZv3qz+BuOFApBkCyYBNlEfQALgFWARqeYB2igaGKQfMGXcFR0KCHOJtQQTzFt9lkDrEbkbi7PPtWYUdsM5R9TdkwJbBNAIIJK14y8Bevp1Or2fvLjTWmgkzJHZeYlS1dAsa5ctCbgIvic2Mtf6xwJDhw5VLEL2P39r6ekesid1y8mT9MRYOVvbKGdOHFXAqCnGAsYC4WMBAySFz1yZnnZyCyitpJQY+e3ax9rCzWAk2WaZ4AU/pXuifOOtG/1qjT9c92/pltxD5n32T3lt61/9Wnc4VnblgFnylYu+LwW7TVrZcJw/0+fgWgAgCdaKN2E19BRRVcAIwp3mzZsX3M67ae3GG29UDjvONv3zR2gSIBI6Qoyb0BGYPIAttkwhvg8AHJYuXeqRPRDKBShyFHoHsAQ7CUAMkAhgC1CC62EKOQLJNBhF6JytRhyABsCfTjPvCLzRYJKnTDXCwAC1vA3VmjNnjrIZgt44wqFW0DMiFBDNL6tFi5TzPgBQyI87VpuVulnTU6ZMkVXFEfKPvZVWbmm7BmbS1JwEOVNdL1vXr1XaOqZ0DgsAQLNHsFdocDgQI2Pv6dOvvxSfPOEwy1sg2jR1GgsYC/jPAgZI8p8tTU3GAj5bAPHBTafWyO/W/lzV9fvZ/xQpj277glWZLronyvcW3mFZG8lqp/4051WRlhb59vzbrd7SYdeN7DlWth7/WDGHruh3jVTUfX6KdbryhFyWd6WkJWTKx0fXyMS8qfIdD8fUJTFLnpz+ghQfLe3w8JoOM7Jp2FjAogVwOmzDmizepsSkL774YsWAId20I2Frq3UF4jqcHDJaoW9EqBlAmbdgmbP+YQNEonHYAAcI68CBA0TyJvvd1VdfrZqyCkARbgUA4CjkzJ1NZ82apeYNQAlAYv78+efcAijE556CSYTGEfKGPos3KbsBtmA1wfoB6AxGtj939uJzxgSby+r86DoZD8AYTDJ/FcBK5mdjcYP8cYdnIJJtH746JEUuzY6X2qpKWbNqpYwePbpNJN5bjS5/jdHU45kFYE6iaUaBGch+xO9AFhiTMB8//fTTQDZj6jYWMBYIgAUMkBQAo5oqjQW8tQCnw4OGDlSha4XlR+QHlz0mIzLHtdMh6NWnp6wtfE/+tulP3jbj9L6/3fq2LCtYKP/a8udzrkmISfQ7eOXNAHLT+8qvr/27xEbFSnNLk0hLhAqBwJHF8YuOi5Lm5hZprGtU4SNJyUlSXlcmAEwPLrm7rUl0o46UHThH4FxfYM8G86av5h5jgfPFAmhdaHaKlTEjXA1ggqaSv7N3WWnf6jXXXXed2lvQ7vE3iGTbBx32BKAEgLRlyxaPQWwy3WFXsskFQ18K3ShARAoAhz1bCxbThAkTFKjgDZMLhxaQDVYRoXZWQt2mT5+uvgcYP6EzCI/TDwS9+Tt1rVixokOYSt6CSNg3EOF6Y8aMkdw+efLFFb4ziRDhfmhkkkQ2N7Xpa/H9y5z5EvJq9Tk11/luASQWNKOR2gC2AdF5Dq2Ep3rTAyXG37uPnDl90uPMlt60Z+4xFjAW8K8FDJDkX3ua2owFfLZAz9xs2VL0kRLAHpMzUR658tdy4MCBttTOvBQ3JtTKdxb8j89t2Vfw06m/ll5pveWbb93S7qNZQ26R6QOvk6bmJkmMTZLGpgb54MA78uanf/epD3ePu0/d/9mpT+TO0fdKfEy8LN3Teqq9+dhHclHOBLlu6O3yp4+elA9tMtoN6zFaHrziF5IUmyw11bXqVNxVIYyka7euUt1YIduOb5LB3S6U1Kh0aZQG2Ve6S3627Pvn3G7PBvNpoOZmY4FObAEAIcKeyJTlqOCIINyM7kZ6erq6BOAB7Y1AZgTyh8nRpUH/Z+XKlf6oLqB1wAoiBIoU8Ogf+avA6EEwHIDLXniXMDLC3zZu3Nim+QMoBqgFmIPmkichXPZ9ZkwI/xKG5y7UbcaMGep25gtGl878B6sCDSYAQRxXwspcZcPzl91s60GoHZAPnSnaB5h0B4wR7glYBwCGWPm7777rt65dNGaM9MzJlcVHa+WtA63p2H0pf5qQJnVnSwTBb52dEJYJQCCsJHTGPMla6EtfzL3+sYDOUkltOhOkf2o2tRgLGAt0FgsYIKmzzKQZR6exANoQaV1SpbyhVNYcXKbEtQGTEGiFbXOg4KDk5ufI2iPvy0sf/8bv4356xkuSGpcmaw8vb2Mm/fG6f0uzNMuq/UtVprjRvS6RFmk+B3DytDOv3PaOJMemSnVdpVSUVqnwCF42eelvjGqQrilZ6uS4sq5cTleflAfe/ooKZ/vmJQ9KdkqOREfEyJmSM5bDFgixoD6dwYj+5ublyv6KXfLE8lZQS5evj7tPJvScKocPuheK9XTc5npjgc5iAVdaPuxlhE4BNPFcAywsXLgw7IYeCDZIoIwAmEKIoKdCzq76w75JyAvMIgAB24K4N0A9nwF02OoiETLnL/BAh7qhxaX7AIClNZA4YCFM8u2331bACwCXBitt+9u1a1fFovI01M4f8zV79mwFqsD0ANBCHwuhdcWkjY5uY5Hx/Ueh/wBPgEiE/fgrrE1pkuX3k4e21MiZumafh/aDEWkyJLFB3lmy5Jy6+E6HrUj4Et+7sPoAJYJdkA3AzgB4AHSaSecNUy7Yfe+o9mAoESoLKB0owe2OGptp11jAWMA/FjBAkn/saGoxFrBsgdYMbb1k907XaeV50eGl9/H3WwGOr4+/T7on91QvYbwQpaWnyUeHP5BnVz5suW2rF957yYNySd4UKao4obSGYqKi5c5XW097dXlm5stS31QvP7XLBGe1jRuH3ymEl5VXnJVjhwpd3ka4R7ce3SQhLkFKq0skPjpB6msaJD4pXpqbm2TPzr1Wm3V4nSMwKSYqVv58w1wpP11pMon4ZF1zczhaQKWBz0iT/QX7nbJbnGn5wGCBiaAA4cZGt0ySULcP4W2wYT755JNQ76rcfPPNsmvXLpVBzZ8FwIh9GJBq9+7Pv7vIbAcoAsADmANIAtuHkEV/FxhtAEpoDFEIV2ONAVahswVQoUPsCCPje9KRNhIMOcLeli1bFtQQN0AVQodgjAEcaX0qgCJ+AOQAjrzRq7Jqay2uXVAbLU9v8U+GrBcvS5ejB/a5XHO0C7uPAjMMMfhgCaFPnXaVNMUnS1RkhLQ0NUlqXJRsKW6QkV1jZff2bSHPirQ6t/68jvWJCDvPF0xEfwHC/uyjqctYwFig4y1ggKSOnwPTg/PMArzc9u7TWw4fPOxWx4IwEE7PXtn8vGQmZsnVA6+XI4ePqpfgrlldpbaxWn61+pG2LG/+NuUvrnlBahtq5bmPfiEl1UXnVP/STW/J3uJdlsGsb014SNXTM7W3TMq/Sjkb0PytFjSkdOFlFPsgBGmbltpqXfbXDRoyUP617c+yaOdrbR+Nzb1cfjjxMdm7u8AvGXK87Zu5z1jAFwsQVoa2mkSIHNl/1G1V7C/ZPbOlsblBDh9wzMjDoccRJNOXvR4PYVA4xWjR+ItF4bbTAbwAEAUAP5AaSf7q/k033aTYA/YhaL7WDxBw7bXXKsADFgfzyt/QJMI2zsIafW3X1f1o8ABu8T2gGS/8m/VLOBvhZIBqjgqhd4BMwQ5xQ7wdpxwwKdhFhyodraiXH60v80vzCdERQlhbyelTam1YWXew5pg7QvYDJbDPexPMq8TkZCmta5HHNpYq9lVmXKTkp8XIptN18qsJXSQ9NkLenvemX2zR2SrRYb08S/4ufCcFQ8fN3/029RkLGAu0t4ABksyKMBYIUQvwMgxAosGk6/42Xib0mSJ3jrxXio6eURR5wkokoUn+vOFXsunYh0EfSV5GP/nlNS/Kb9c8pjKkuSq3j7pbZg+5TeqrG9SLNC+dhEOESskfmCc/X/FDKSje2dalL170Tblx2J2qn/4MFQmVMZt+nD8W6J7dTQnPExpLIVwpMTlBDu4/dA7jKKdfLxVW6ihbFvsRIWswTz766COHBpw4caLSxgl1/SOrsx9OQNKNN96o0nUHIgMS84pWkQ5x0xo+gAHudOqs2tof1xGOQzY8ijNtF4BONHw6IsQNIAWmB30rLCxsl0zDH+N3VAcMw1GjL5IntlXJgfJGvzYzOitOxnePk3Fdo6SkuFiBSewPzjK2wXaBXQbQx+EQDCwdYsZBmzv2C+GTFPYXR9cShtmrT1/ZWtIgDc0t8mpBpcMQvnuHpcol3ePUNVHSIrHRUWrfMuFuokJZYZZiD2QV/Fn69O0nkVGRcnBfgT+rNXUZCxgLdIAFDJDUAUY3TRoLuLMAIW3pmemyb+8+9eJeF1cl31t4h7rtsWm/l5zYfPUCSsGpI8Rk1YF3FZvGFghx144/Pv/NtX+T5NgUeeidexyylmjjb7e8LclxKXL6ZJF6MQnF0ndgnvxtyx9lxb6323XvzS+ulurKGkXvNsVYINwtwH5BCFJLVJM0NjbJ6eNFiiFZWlLaFo40bPgwKSo+LadOnBZCcQkb4jcsAvQycIBdMTlw5AEz0CPpDCWcgCS0gWB6BIJpAwPp0ksvVaFs7OMAAqwLWKEAV4EIZ/Nl/dA3QtxgHjkSHwdc4bCGrGJWAAxf+mJ/L33jIIgQUE+yHVrpA6F7POcw6JgzQAHCAT8ui5IXd5ZbqcKra+KjIuRnYzOkS0SdsjnhoO6+7wGFAKd5zwFUYj4AoNDbGjRokAwYMECNAbAJ4Pryyy9X6w9GnN6PWHe0w77EuCdOmizvFtbJawWVbscxrnucHKlolCcvTpUPV6+S4cOHK5F2fwqbu+1EiF3AmsTugHSAdf5kDrHu+/TJk5aW5rBgeIbY1JjuGAuEnAUMkBRyU2I6ZCzQagGEOMlWU1FXrkJM7nptpvr7zCE3C0LQtmFhvIhB8S9vLpUHlnxFahp8z8LiyTwgxh0fkyDPr3vqnDA7wtmm9pul+ov4aqiWfgP6SWJCgnzhP9Pb2e8Lo74hV+TMkONH/a/5Eaq2MP3qfBbgdJmCg4ezhbMGAECIQe/cHCk9U9YGBNiGHSBSy4k0Th7aOFb0WwivIn09gEZnKDNnzlSMxHAIbbv++utVXx2xyfwxFzrEDUceoejDhw8rIICf1atXh1woI2GWOK+kMXdUcJgBSmHQEGYdbB0sfwu5w/QZNmyYVDW2SFJ0hFRUVYvExMn6U/Xy190V/lgCbuu4Y2CyXNmD0KVmqaysUPuAu/Txo0ePVuuJ/QWmG6GzsJYBjXaWNsjQjBiV5U5ngKMTvPNMmDBB7U2sy9omkZhIkTcPVMuCg1Vu+6kvePmydKmvrZZl772n9ka0gdD8Oh+ZSWQJZM9n/I70xSwb1cmF+fn5CvRD38wUYwFjgfC3gAGSwn8OzQg6qQV4OcrqtX05AAAgAElEQVTp00uqWsrlLxt/J1uPf9w20jE5E1UmNxwbW2p3Tl5PWXZooby69eWgWwXmzpvbX2nXdn7mQPnVrL9KRESkfLrt06D3yZMGCXMojyyRHy6665zbXrzhLakuqQupUDxPxmauNRbwxgKczANAvffee5Zv11m8cNw7QjfHckc9uBBwhhT2x44d8+CujrkUHSP6GUhAZOrUqcoRtA15wfFHtw5drFArZHMDkNAsXkf9Y60T7sk8u2NWATYQeu6P9QCQBBi3YcMGn81Gv2BgFTbGyqMfl6r6MuIipdQPmdm86Vx2YpQ8MDJNklrqJDU5qV0V+w8ckM2bNrmsFnBo0uQp8uMtNfLYxRmSFtkoCxYscHjP1dfMVON+fke5FIMouSkXdomV6/omSXSkSH5ShBL/1npuAHEAcv5mirnrUyh8jhg8BwmGgR0Ks2H6YCwQ+hYwQFLoz5Hp4XlsAcCk3vk5UtlYLn/f/Kd2OkjfHP+gjOwxTqrP1KrTVAovkgkZcVLZUC7fX/jFoFruT9f/R4l/37/4q+3aXXDXehXiEuonUDgGvfJ6yjt75so/Nr/Qbgzfu/T/yYgu4+To4fan2rxwIdrKb5MeN6jLzTQWBAuwtnEo7LWOEGElVAZ2gA57IDSIfxPuxL51ovyYxEuirFj2gV9DI4Iw7HOaCKesbbCnAEJghAWqEDpFCJC9bhxADCFk6A6FWrnssssU8wiA05kGD7pKhJUDiJH1zh54Alwg0xr7PWw+GDQ8H4RxelsA5WBzAST5CkxddfXVcqg+Xp76xL+aNt6OTd+HIHdNY0u7av53YqpENTeqNUS2PcA0+8L+M/KiMXLn8iL5z7Ru6iCH71nugUkGY4m1rhlMXbt1l+c+q5ANp+pcdvmCzFh54MJkOX3yhHp3oh0O5WzBE1hJ7GPLly/3dfhhcT/vjjy/hHvCIHOnU+XpoLTmp6f3meuNBYwFQtsCBkgK7fkxvTMWUBZQmWgy4qRbWrYUFO2Uh5beIw1N9QJ4k53aW/bs2tP2xY9uQE5+Tzl8dr/8bfOf5NAZ719yPTF/QkyivHzTfHlu3VPy0aHWU2n+9vdbl0hLU4vs3rXHk+o65FpYSanpKfK7D3/eNgY60is1Vx6d8nspLjyj7MzpNi+vOM0407xwcprZWcSFO8T4ptGQsQB6JaxxgCF7NhLONinfCX0gfAoHAVCJMBMcMcJPZs2aJffOu0W+f+mj0jutrxQeOR5QYCPQhiPTFqE54RDahpAzIVqbN28OmFkADa+44gqVGc3e4QRowVaBEPv2dUCIhZPdjRBNV0VngeMaQq0AjvgbQBQgE9kKGSPPCEwmMrA5E5Z21g6O+7hx45Q2E3X4g/3CcxmflCL7K5rk8U2tjKRQLWRP+8lF6ZLSUicJ8fFy8sRxBeoAFvFdyv5C4dlbVhQpzS2t7KqB6THSOzlaKhqapaqhWXokRktJbZPUN4ucqm6Sp92AaISxNTXUS9Fp188I2k3Mrz+YYqE6B7pfrEHAcgogEgCdP0tOnzzJTE+TPbt3K/A11AoyEvn9+smunZ8nWgm1Ppr+GAuEqgUMkBSqM2P6ZSxgZwHACkrvvByRmBZZVrBQ/v3Ji/Lz6X+UbjG95FTh6bY7ePHldKmsuVi+M/9/gmbLp2a8KEO6XSiHS/fLsoJFsmjnq/KXmxZIZlKWfLbjs7BgJhCisbdiuzy18sdtdpvc7xq5Y/i35Nih1tAWXrwAnYj15wSeUzwcDRwrd+KiQZsM05CxgBcWAESCcULadEepvAmdIqTJFeuEcB2yTFLuv/xxGZg1TBJakmTp0qVe9KhjbyFUD6AM/R8r+lAd21sRhM7RoiNEK5CFVPLYxT41OKGQgI1LlizxGFwJZH913QBtsF8AwFyxJPi+BTjiGjKswZpBawnbstcTdgXTFmYMYt0a+LAyBgTLqQMNGlhPgFP+0KOhT2jc8N1/+7LP3wes9KmjriH8LSshSoZkxMrorFjJim2RSGmRuNhY1aWKyippiI6XzPgoOVTRKC/vrJCkmAj5tKReHDGd3I0DZtO8efPcMm5gJPHd7iwzpbt2wulz1jDAGSCeq/BPb8bE89Mnv79UlZe51cnypn5/3QOYFIogl7/GZ+oxFgiUBQyQFCjLmnqNBQJoAU7/u3TPlOfW/1IxZwgf4xRJp2AGSOreO0v+s/1FWXdkZdDFt3977SuSnpAh9U31Ulx1SnLT8+VwwdGwAJJwIPIH9pVVB5fKSx//Rs0iguFjul7m9EUI54mQCE7zyDpjirFAuFqAlNyE/zgCkW6+5WaJkFZA21Wprq2W21+d0nbJgK5D5Rvj7pe0+EwpOVaqGCH+Dp1w1ydvPwdIwqEMF72n6dOnK1bYxo0bvR2ypfsALWD4wCKxTw8OGI9jhlix1p2xVGkQLgLkhD1Ev/ieZL92JwRt2y1AMg4RGB+MPA4RsIEnwN3s2bMVe9UdM8obc/BddPG4cfKV1We9ub3D77EHh35+cbrkxDWpUMPBF44SiYyU6oYW+f6HrYwlTwq6SA+NTrfE/oKhA1geDuCxJzawvxYG4ciRI9VzEAhGNc9LVs8c+f/svQecVdW5/v9M731oQ+8dpSMiCIoNRMToL90U02O8uWrqPzem6L2JSdR4jcm1pJnEWKKCCCigIAIiRYr0XocywPQ+8/9892QPZ86c3ubMzFqfz2GGOXuvvda71157vc963uc9emBfu5nzg7GnOddYoLNZwABJne2Om/52GAsQWrXk8EuWuPVjNz8nlca3WNB3L+im7l176HzFOX3+hbkR73d6UqYKMntrTPcJunHIbTp1+HS7AJIwFDvtPQp6aPnBRXrq/V/rsXnPqbao0dqVdldYMOFQwOggtMQUY4H2ZgFYEoz9t956q1XTScVNWmibaRRI30gSQMZJHPm4ugS9s2JVINVE9BwyZw4bNswCG8IZLhaqTqFfBbNgw4ZLyRlCVbdzPX369LFStMNiINzLLjB30J1hHow2vSTEhGEY0V7aBsPO1wx3zPFknQIEZeMGZhObOmwiUCd/A8Tje+pHv8cGImD58X9sg14TIaOONnN3jwDsJkyYYIXkEWblTQicehDcBszbeaFGP9sYXXpJ/o7FsfmJ+tSQdCVVl2nl8ibRf8BAfxlXgEj3jk7Xvr17PIaowszhw9hdtSr65yd/7enqeMByxhdgkr0ZyXEwr9sL4B8KO5g6jAWMBfy3gAGS/LeZOcNYICosgPDnxZoifemlWzW13yx9deJ3rPA2R0YMYFNCUrxOlh+zhLrbIpsbjuP4vGkqPNm+wBWcpJSMZL176C1N6jVdh/e2FgO16dA4B4iJd+nSxdqtBnAKRoA1KgaYaUSnswAhMYChrnRBAChwmoMBkmyD5qV20fdm/o/yk7tr+ZLoF7Ol31OmTLG0cKLdsUK8GUAjUtoukyZNstg5zuA54BsacoR9OYe/teWDBTADeERBlwhQwhcgCeYRWkZoPzEWYK5u3bq1uSs43diB+vkdYAnGE+8Gig0+8X9bqBsNHt4VsKM4DyDXufA8UheF0Jtly5b5ZD40mKbPuFp3vnPep+Oj+aCvjszUpK5J2rJhnSVIfv28BTpXI20521pvZ19xrRX25lx+NCFHeTXnPYJDNogEGOgKTI9mGwXaNuZ1Qjh5Vh2BJNYxNuAKQ9UUYwFjAWMBVxYwQJIZF8YC7dQCLHoq6sv02edvtHrwh9teVl5KV0uLyLkAKKWkp+iO52ZEtLc5qXl68LonVXKqvF3Gn+NYs8CqU62OHDjawnbE/mNXnAI0Ls6cOWOBSezEw+rwxTmJ6M0wFzMW8GIBtDJwjp2zRxEuQxgTjnGgQNLlPSbrJ9c/1qoFB88fVu3Z6hZOeTTeKAAHgIdo36VH2wWHEAAnEgXAAs0fV2FagElkjws2G1mo+2EzdhYtWqTp06dbbDM7+6CrawEi8R6AwQSjCUCJOR8dMV+ARUAnnHKYSwBHjgAS7xHqAzCywwCp2/7wzNltIwQJwXf0mHzRVIJpUpmco++ub79g0rU9U3X7oFSVnDnZrFcEsDt16tRWYeQAIhcaEnXfutb9BUgalNaoV1991e1wQvwcW/sTphjqsRnJ+ngOYMoRNuhYCgoKLGCTOQSgGGDam/Yjm2jejolk38y1jAWMBSJjAQMkRcbO5irGAiG3AFomLEJPlBzRN1/9hD5++V2a1eNmt9T3rj27KDU9Rc9+8JhWHfRtVzPYRjeJVH9dxw+fCLaqqDsfZ4AwB3aJWUDZIQw4HTibhO/gPBhmUtTdOtMgFxYgFAYtoPfee6/Ft4Th4AADFJDyPVAgiUrRcnMOSZncLUkfG5Cm7ESp/EJR1IaTINJMRkw7Y9fOKM3wQzY15qRIajoBXjHfOTOPANoBTpzHVDQ8gDbDzlEbxmYG2SLczONsDMA0Qjyc7wEUYV/ZGTtDLU7syTYAujj4FG/MJJhPrBFq8/tFfQY3T33+2aQcFSTW6/VFC70OG4CzmtQc3be2NZD051n5OnrooMfskQjVEzroyDTzetF2dgDAL3ayAco9e/ZYm2F2ARBiI8zWN4O9ByPJkenO88FcSLEzvBkgqZ0NBNNcY4EQWcAASSEypKnGWKAtLNB/UH8ru8n5yrM6V3FW/bIHKTMlSweO7VdpUesUriNGjlBiQqLeObBUj7z7QNibDLh1fZ8FfomZhr1RIbyAzT5ix51sPo5l4MCB1s4zu33scrKLCmXeFGOBaLMAYZw4Cs4ZinBaSSl+6NAhy7lyzMYWSB9cAUl2PR8fnKZb+qVZgq/RyuZjdx7QGIFaHDE0cmCIRFOZMWOGxZKJZLYpWz+LZAMwaxyLPUcCMq1ZsyaaTGVp4XAv0ZQCHIJBxU9YGjYjCIcZMAwgCcbLnDlzLGYa7D0y1x0+fLiV2Hi4O0mbeUZsptfs665TjlNYXE1treLj4nSsolHfW+e/MHW4++Br/blJsfrssAyNyozRm0sWu2SAcR8HDh6ikroYLTlapaXHmhJeoIvUPyNeV/RIUU5jhZYuWeLxsnPnzrU2f3hPAxR2xPA2gCRYdbbgvONGF8Ap4xqQnHl43LhxluYj2QlbrG0GDVZCYpIaGhu1d1d0zX++jitznLGAsUBoLGCApNDY0dRiLNCmFiCenR2hl7b/WX/d9KSeuOWfqrlQ32pRTyOh0Rf07qHNhWv1yLs/CWu7vbGkwnrxCFVOuAHFlfMLRRwHChCJXT6cDlOMBaLJAjjNAEZLly5t0SycDcYsIBLhSZRwAknU3yysW1OmLRs/iGrglV195tIlXpzTSN9rQhApkWYBoRsEY8YVUwvQjTBhAJloE98GlLHCxCsqLLaZHTLG+xQwieyFNtv0xhtvtNheK1eutGzMs8O5hK7hmBPa7JzBLhz3HzvzsUt5VY3uerdJVPvGPinae7FOB0pqw3HpNqnzG6MyNalLvF79179aXR+gb/bc+dpwtlY1DY2qqmvUSwebkmL8Y3ZXXbhwUTk52Rbg6w30hZFEgWUG2xh2UiRE6yNlVIBPnkNCI10lBOE7xr+dsROmIeAS7wBTjAWMBYwFXFnAAElmXBgLdBALsLBMzUzRqsNL9eHJDfrShHtVePiMy95B1c/ukaHfrPkv7T23M2wWAEia2X2uT3oOYWtEgBXjHOBIeCs4ExTHbDr8jXAgmEiwA0x4mzcrmu/bygI40gCcjjoZsOkQ8weMsJ1onBB2q0Md2ubcbxgIt/RP03W9U1RcWq5lSxa3lWk8XheQeOzkKxQbE6Oy4os6dGC/W6AYoA7QidBAnLRwMhPJ8MW1Is3+AVBhzvOUVQzm0pYtW6JOMwkAARAJMXVP5bbbbmsBrHIszBXCmWFukNWNTQMc9XALFPN+Ygxm5+Zr9akqPb2rNCqfk1A06s6hGbqya7yWLHyluTqAXGwAqDd3we16YX+5/t+gNCXGxeib757TxeoGC0iCPeZrcdQ/g9lHeODrr7/u6+kuj+PZB5TyBmIFdREvJ8NCYl6gPwCd7sYmm2KO9oKhBevNMawtnO00dRsLGAu0PwsYIKn93TPTYmMBjxYYMGSA3tz/iq7qe51OHXKfKa1rt66qTirX/Yu/qNr61llOQmHm9gAkkSkHx4tFJE4BLAwWTnZoA7oY7DQ7h2x4sw9gHQs40uqiQ+CLKKu3Os33xgKhtAAOMAwLZ/YK4TvsWCM6O3z4cEtUPj4hTgcu7tYPl349oCYkxCXq8fn/1P+3MUEVdQ1e6wBQunt0lnqlSutWvxNW8MVrY5wOmHrlNPXqWaC/7S3Trgu1Qufpyu5Jyk2O0/nScm1av9Zqr53tDdYEjBU+zC/MKQBK4WAoEo5CCFakmT8IFcPiISTGXQH4wBY2o8dfu4freJx9W6QcbRhXhRBP2u4LAw0RY3Rkwg0m0U7eMVWZ3fSXPRUWC4nnhpCu+kbp3VNV4TJZxOt9Ynq+lr/2UvN1AZIYbzDgAL0r6xpVV1mmuJR0/WZrsT46X+M3kOTYKcYqYxqAkWcpEKYZwHvvYaNVXiflJTbq0N7dlkB7KAsbiJ6E1wGPxo8fb4Fu3vS8HIEkQG908/bv3x/K5pq6jAWMBTqYBQyQ1MFuqOmOsQA7oylZSbp4psTr4qdnnwLFJcdq2d5X9PyHz4TceA/PeVZd4ntYWiLRVgCQAHlYKAIS2bt1OHnsLNsOEWGDXbt2tRbsON0AQv4srtDdIKMb5+OIeHK0os1Gpj0d2wKMTZgrNuvI7u28efOas23hQBfVnda3F302aGM8Ou+vWn++hxYeatIw8aUQ1jKtR3Kbs5MAmq+ZPVsJSak6Vl6np3aV6XhZXasu2O2trqtTEhkf6+os4Ws01Jg7AC0uu+wyywmmhBpQwhlk/lq9erUv5g3ZMfSLsDrmOAR4nTXj7Asx5gBYYCZFU6H9gBPo2tkF8Xk2ESi8L5i7fWWWXHfdddZz5e8GRCA2ARBOychSeV2M0EDOTorVmcoG3etCdDqQ+tv6nOS4GP3iilyVnjysTZs2Wc3hfW0zyQBJYP+She+mm+fphUPVmt07VbVnjwUVmsbGEiL727Ztcwv6AuQAthP+BfMI8Bjx6pq4JGUlxuove8q05GiFbhuYphv7pCotPkal1XVa8lrrML1A7AxLjv4zjwNcMeYYy6w3GLO0hY0xX0BrmKjMR9iSJAuwC12FwAXSTnOOsYCxQMe0gAGSOuZ9Nb3q5BbwNSwLM7EILY8r1rde+1RIrZabmq8Hrv2tqs/VRR01mtAzHAY71Tk7yDh2OEAsHtnRf+WVSzR62zD2og1giAUkCy6AJ1+AJRwomE+wk3BKETgGYLMdlZAa31RmLODFAow/xq4rLR071T3zCI7UExsf0nuHVgRt04du/L16Zo/R11a3FKb3VjEsi88guJsV2ybspFGjRmnAkGE6WFKnv+8r96o/Q3uvKkjWuyer9PAVuTp/+lLqcse+ElaI8wb4AuAQChbRmDFjLGd21apV3swa8u+ZO7k+4DvC265YmMy9gEy+AjIhb6QfFcLuYvPABi6Y87GrL6GJvFdhysACCTcbFfZTt159FR8rxcTG6Vx1o36xpVjnq1sy/24bkGb15eV/awj5YYo2OxS23/unq/XD8dnqGVNuCWDbIWjMU7yDYQ8z9gghhz352tEaTcyP19l9261xGGgBjJk6darL8DbWDNYaIDZe+4trlZMUq7SEWBVV1lvhda8frtTqU5WtLt0jNU4PTs7Ron9dYlcF2j7Omz9/vtV/GND8RDie8cZ8giYZLEhfC5uQrIt4L7BWCcZ2vl7THGcsYCzQvi1ggKQovn9M6Cy6kpOTtG/ffis1synGAuGwALvYwWifuGvTD2Y9rMEZI3T0yLFwNDvgOtHzADTC4aIA5pCNyWYm8dzhQLBIBVSC1g6rgAUsjhIsAxbvMJUQkmXXz1s6cIAqmAJ2BhQWvPYuIc+6nUY34E6ZE40FfLQA45Zx7SqF+DXXXGPtaNvaILCTlh9apKfe/7WPtbs/jFDXqwZ/XvevDSyL1CcGpev6Pikqu3heK1YED2x56xDO6dXXXKvY5HRLg2bT2SZQwZ/yowk5ajzpnsnCNZiPmHPIGOWJ/eDLdQG9YCbYTBhAKuYofgIMevrYKb3tY2Ay4FDaYXn29e2wX/7v+Dvtpw4+zImE8TjrzOF8oyHUHoAkZ3sjQI/Dvnixb7pdgLCATvQ3nIX3CmyYxUcqtK6w2i3QiWZQZV2DvvC2f0BuONvuqe65/VL1qcHpWn68Un3S4zUgM15vLVsqRM8Zm/bYZoxZLKCaGmusJ6VnKiGmUW8uWxbURg3z5NVXX22tvQGp7LA01gGwoXhnp2XlaNnxar1woEngm5ISH2OF2rkr3Ifdu3dbz7pdvIWoOdZls40GDRpkrSlYj/DMomcEkBRMIcsi6xHWKUYbKRhLmnONBQK3QHvy/w2QFPh9DuuZ1iDq1V31NQ3Wgt/OosBFeeHAiPBnpyGsjTWVt0sLOKaj7zuwjxbtfV4vb/9LSPvSM6uPHr7pWR07dDzsQCg7wCwiyZLGzppjBh7HThHOhtPGAp9jWYQiAovzbKevZlHGMwg1nOMAgaibHT4WjywsoX2z80cIA3XY9HFfn0scEsAq+9rRmvI8pAPCVBYVFiA7D+8QGHmOBacEIAnWhR3uxv93FG/Ub1b/OOi2zxx4oz45/l7d857voW3OF10wIE1XdEtSdqJ04tCBVn0IupH/zmxJaAfhQutOV+uPu8tU2+BdeN/Vtb0BSY7nODKUCClBAN3fDSTCsyjc32ALcxyOqQ1E8dP+2E68u78xx+JwO4c1s35hrkR/q70VNHPYQHCno+TYH9hMvJMADCJR0N4CBPjllovacq615uGInETdf3mGJQ7/u49KLZZPNBeYSP9vYJpyEmWNuXgrfK3OetfyTABawvayAVMbTGO8oW8E8OOYQCCYvpJoAFAJ4J0NIJhmsJBhExJSNnP29RZb8WebmjLneStfGZGhKd2T1VBdaa0hAIBYB/BcEPZ59OhR69lxDjmG1QyTlLUDAC/H0w5fkoJ4a5PzeyASIZn+tMkcayzQWSzQ3vx/AyS1s5GJ+B2ZuRrrpJLiEqv1noT22ln3THMjaIHe/XqprLi8GSipS6nWtxZ+MqQtGNV9nH563W917myRx2w+/l6URWNWdpbqY+qUnpqu1KQ07SjcosS4RCXHpapPbn+VVZfo4J7DPgGudngJC1N3u3AsZgHfWMDBIgBsshkdLC5xHDgXFhOLMHfhD2g78CHDkeOOpL82MMcbCwRiAQAAGDCMZ1cF9oTjOwWn7FDFHv3krf8I5HItzklJSNUj8/6mn25O0MUa30MuXF0YR/NjA9IsQOnQnl0hE7ElZCUlv4dOVTRYDjn6JsEUgKSBqQ0W+OCLc2ZnAcNhZBMJsNsZ8PPUHoAkQKS2ZvwAoqAF5ZyxEjYFnzfeeCMYs7bJueiF8Wx4ux+8nwAieR94EzgOZUfY+EjK66FfbS/TyfL6FlUPzEzQPaPTlBIXq99sL7VE4qOxIBT+mcFpyoirV+n5cxYbGHvyzgRY4f3q6h3NRhBALBs9HOtPtjZf7AADiXYA/DCH8pO1ANexhLmvuFJPfFTiM0A3vkuS7hyWri7Jcdaml71eABC0Wc4ffPCBxYDmvlLsjSxAZjYD0GUyxVjAWKBzWCBa/X8DJLXD8Qc7gpfOgMEDlJSQpOKyi1JdjLWLYYqxQCAWYJc1MS9W9yz6dCCnezzny5Pv1bi8K3X6ZPA75FzI3nlcf+QdvX1giQ4U7dHZ8sLmNuCsVtZW6OE5zyi5smnxGY5CKAEOhWO6a5xAdhbZjcdZsunhLH7tghPPcYTTGQ2CcNwZU6c3CxDKWlFbpoNF7jNs2XXExcbre2982VuVPn//2ufW6xNvhWYu4KJ3DsvQ1PxYLV30ms9tcHUgjIPJV0zVhbpYPbWrVLtD6Gjff3mWhqTU+g2eAMbY84WvDKVoAZKwMWw2nF/HORinmDWMr+FhQd3UEJ7MvWCzYOHChR5rBdCYNm2axTZti02+bgU9lZCerd3F9XpiR4mVUXBil2SNzo1Xdcl5KTFFq87FRK1OEjpON3ZXKwDSl1sJkMQGDwBMOGwPqEPYKOAgG0EAQEuXLrWaBiupNC5Vz+4qs5IDxMRIf9rdJNTuXBDkR0/p8vxEHTl8uFVSFFt/EaCKzSuYVb4ynX2xkznGWMBYoH1aIBr9fwMktc+xZLWaXZdefXuptrZGDTH1qrhYFZaXZzs2kWm6jxZgR+1CzBl9Z/FdPp7h+2F5qV30k2t/q/qSGK9Z5HyptUe/bvq/jb/SxuPvuT187vA7dNuoz+rcifNhi/Nn55DFJM8hxVHzAFr69OnTraxw7KgCJNmpoK10zVVVYWuXLzY0x3ReC7DbPWT4ENXX1un946v16Hs/iagxQg0kEbJz3+VZqq4o05tLlwTUF5y18dNman9pvR7ZGpzGiKsG3NQnVbf3S9Bbb75pCdn6U/xlKEULkMQcSFtciU3DpsAJJ7OcI8juj10ifSwZ6djEWLLE9RhjXrf1rmznP9JttK+H7QGU8nOyVVxZo5jaKoulBlsHQKwqKUv3r7/QVs3zeN3pPVJ0W98EnTzgf0ggIB5ji4QWfEJZCG8DREIofuXKlS6rvu6GG5SUkq7GxnrFx8Zp+4Va/erDlvMJzLCfTcpRfUODaqqrXGZxtVl7sEMBlWxtplD2x9e60GHyJZmIr/WZ44wFjAWCt0Cz/19To4bYtvX/DZAU/P1s8xpgk7DLx44FsdNQ4cOdJaTNO20aEFIL9B/cT+8efSskgrquGjah15X60bW/Dkk6WV+EwZ+89QUVZPWxGEHhzooGzR29BvQLoLnzO6KfdmFxO3r0aEtbgV3ScOyUhnQwmMo6vAVqGqqVHJ+igUMH6H/XPaS1h107Rgjc0yUAACAASURBVOEwxLN3LNILB5NdZjQK9HpkSfvEkHSNzU1QdWW5li9rYgn4UhDTzczNt0JSfr/TNYPAl3q8HfPI1Bw1lhbp3dWrvR3q9ntfGErRAiTRCfTj3KUdx+GHcYGmTbSH+ALMzJ4920q44C5kme8JRYQRQ2nr0EJ3g6ig3wCtLoqLSkYSYW1fHJau2gunreQXgRTet4AfAJSEnvsL3Dpfk+cJFgDMOoBCtAyddb8cz+H6XBPgKbf3AL19oqqFre8Zk6UhCeVeIwhY51APgCvPUFsBrtiSYsCkQEajOcdYILwWiAb/3wBJ4b3HEa2dF8/+c7uVHp+pohMXDJgUUeu374sV9OmhnRc265F3w8dO+My4r2lW/7k6eiDwDG4ApcOHD/eYYW7+qE/q1mGf0aljhc2pm8N5d5jIcYpYaFJsYVo7hS5AE+J5FBtIYpeRXUcKi0Q0H/gbhcUq4pumGAuE2wJDhg/W4+sejCiQ9N83/l7ds8foG6tDnzmK3f65/VI0pVuyCksqtfdDzyEuaPgQivraoXI9v/9S1qVw2P3xaTlqLLvok1Czp+s7MpSYVxDDBuggNM8ugBhtDWQw75HlDKfbnRgwIcCwfAjb27BhQzjMHnSdAAIwSwEIFi1a5LI+5vKJEyc2a9bwTojGjFeMnZw+g/TzLWVBa5QFbdh/V8Azm5EQoxG5iZrcNVEqO29thgZTeAcjiA0Ig45QIEAlcwPi5WwM2c8TOkkwjNevX+9T82bNmqWkrFx9+Z2mue5rIzM0NidOZ04ec7vBBTuc8cMzYwvaszFlwuB9Mrk5yFigU1qgLf1/AyR1kCEHlbo44ax+9OY3dd+Mn2tw5ggVHgudDkUHMZPphhsLsFjK7Zmtf2x7Su8cCCw8xBfjPjbvOakkPuAQNzIZrju9Qn/84HG3l/vVnGfVM6Of9u72rv/iS5vtYzxRvGEbwQLEoSOEgIUsi0EWsjh6jumzcf6oi/A2drfZlcdJ4f+EgbD7aTuF1BXsotqfPppjO48FCMvsUdBdC/4yLaKd/vjld+myvnfqZxvDG1rzx5lddPTgPotB4Fx4XkeNuUwl9XH6y94yl1muQm0UUn6HWgAYAAOgAzCG0Nloy4SG4w147glUgcEDmxP2aKiybAVz75iLARF4PpjD2RBg/l67dq1bNhI6VoBi7UGnsqDvAL10Qnr3VFUwZgrJub3T4/VfE7KVGh+jouIy1VaUhiTbII0jDA3gzM4ciG6St8JmDmL7jEk0rmAB2RpI1AN7kTHBePCkw2SzmLjeM7tKtfx4pRDX/urwVB3YvdMtsAqIRMgKawaeZzanuC5hlSarq7e7Z743FuicFmhr/98ASR1o3IFILt71ouYMv11HCg/qQmFTVjdTjAV8sQCaP6l5yTpZelQfntqgV3f8zZfT/Drmzgnf0Mw+c3TkoP/C8DhLAEn3vv45nShxf/53rn5Q47pNDVojgecpXIs3dhpxZlkssttJCAiLx/fff7/Znjg0LFxZWG7fvr3NqO1+3WBzcLuxQJlKNHn0Fbrz+RutNjda2e0b1ZTk3v630frV/qvjEZzgcNSlc1zV01S5Vc93rn5IY3vN1BffDix0xVcD/2RitpJLCi32AGwRWCVp6emqaYhRVX2D9lys01/3lOp8dXDZ43xtTziAJPvaOL84ze+++66vzYnIcZMnT7bCvbwxLAFhmOfI5NZWosKjRo1Sz549LccdW8I8gcniS7IGQpe7devWLoAkwiPfKU5p89A2gBXC2BqrynT86JGw3HfGnh3mhkg6GzueCuLwbAgBaLq67zYbEPAWJvGWLVtcVkc9++rS9di2S/pId4/O1IjkKrehnoBYOIRvOumoETIJmMmmUiQLzyNj2oS0RdLq5lrGAoFZoC39fwMkBXbPovKsPgN7q0H1lsAw7AZTOpcF2EFFCDKYApPGWkynJmj32a36+Yr7gqnO5bkPXPeYuiX01pkTTcwdb7H/HMOCkCxpf938e7207U9u2zQgd4i+POU+9Ujs43bBFvIO+Vkhu53Q1tmFB1DC0SVcD2aSKyHXGTNmWAs6FpLoRhj9Mz8Nbg53a4FBQwfqncNLA9ZGS4hNVGxMbBPQ5AQsNYUzOYJNTaDUoPzh+sl1j+uuVeENJbt9YJoWDEiz+l5Z16gDJbUqr23UosMV1u+RLuEEkmDEoJP43nvuExBEur9cjzmbuY2wHG/zPBm3CHHzhTkSTF+YZwGNcJT53WaP0j4YRYAIvurq2GFvhFwDgMGqivYCYMEnlJkTA+nzj8Znq2tDiVeQMZC67XN41wLyMRdt2rTJ65rgxhtvtI7zBtqwwQMotWbNGpfNw75jxk9SWWO8PjhbrRf2l+t3V+Xp7NEDbtl5nIO4tmNIqnPIZDC28Pdcnl3WGwZMamm5UKyz/b0X5nhjAW8WaEv/3wBJ3u5OO/vedlLbWbNNc4O0AHTrgl4F2r93f5A1NZ0OwNGzb4EOFO/SgyvvD0mdjpV8ZfL9umn4bTp54bhia+NUePK09TX9gHlkAUyqU1JKkrU7nBSXrJKaC/rii7e4bcv3Zv6PxvWcotr6Wp08cioiGhXs7jrucpaUlLi8Lv3iWH4SzgbbiHBCziUcZerUqdYi11EnhEUkO/V24f8Aao5aCbaukqNRCCWx0wcHKlga8htuKoxKCzC+thav0xNr/yei7Qt15jZvjf/ppBytPlllhZi0VQk3kASjlPCraCuAXH369GkO3XXXPsJ6mPuZA0OZkOCqq66SxbZNTbUuTfIFQob4sOF26tQpa54F2H/ttde8slbs9o8bN87qF2F7hB87JliItnvg2B5Ar4L+g/XVd8+3WTPvGZ2pfok1Kjx6MKxt4J7D/OU+s8nmKfSTdyYhZIsXL/a6EQvgRCY13tkw2OzNHULaeK8j8k0BcMrOy9cbR6vUNTlGg5OqdOLoEZd9tt/ZNhgM2Mn4gqkcyfe4nYkW8I0PNgTg9YWZF9abGQWV2+u4vXtDK5sQBV0zTegAFmgr/98ASR1g8JguGAuEywL9BvfRoYv7VFh2QvUN9QEzF9y1Ly+1ix684UmlxqRJsTEqrj6v3ee2q6jirIqrzutA0R6dLDmmib2u1PHiI9p3bmerqpg8AZEm955u7Xqfu3hWhcebgKlwFhYV7Nqxi8giFXAIajqOhfPCj91vHCV7Vx6dJBwZdrH5jsJOKH9H/Nd2ePgesInFKk4WTo+dFQiHgN/RVaLASMAhQtuBtuDY7Nx5yV7hDNULp51N3eGzAGM4o1uqvvrKx8J3ERc1RxpIemhyrhYdqdC6wrZh6g7IjNd3RyRqxfK3wsIoBKxhHvFVBDiiN1uy5iOcapg+njTfEDcG6AkFIGZl48vMtOZDwPd9+/ZZ3WZjwlWIE3pOzOW+MqImTJhgOdmhBL0idV94F7QFI+nWAWm6qnuSYmsqdepI5NhbPBsAJCtWrHALFPIMDRw40Ccg84477rD0zqZPn249dwAtrAGwKyGRaByyYfTWW29Z2f7i0rL09slKjcuNV1z5eZ057Xp9AnBkJ+FgfVBWVma98yNZsAEC5YS0sRZhTcHzS7/oZ2cvnrQyO7ttTP87pwUMkNQ577vptbGATxaAmcTChhCAxJQEZaZlaf2RVXp0zU9UWVvhUx3eDkpJSNWUPjNUXV/tMXsUx31q7FfUJa27clPzlZWco4ykLJXVlCoxNlGH9x61Fj7snEVqB49FFiwhFn3sSrLzzcKS8AhnZwXQh8Usjg3HY1ecJo5jAcnv6LgQXsEOqr0jaNvP3m2wWUj8H9q5Xdi55D7Zu6PO2gZQ/NFasku0ZhbyNl7M96GzAABlTs9M/efiO0P2PPvSukgDSb+8Ild/21umrUU1vjQv5Mc8Ni1P8ZXFWr58ecjrpkKcYOahaM18RhuZK9GqgsXhLvSe8di7d2/t3r27RRiSI+vDFwOSRROgB/DI14xdNpCAlo67ghYV7aMw3+JYR2N2Nm826j90hB7eVh7REM+x+Yn6zthsK2ysLRJIAJDYLCJ39pk3b57VPk+ALMzi8ePHW6AooCSbNaw7ePezGUR4I8ALIekwlAFFYRzH5XTXb7aV6JsjM5RSW6qTx9zrPLYVswC7AIY5JgWwxb5ZszDmO3sxQFJnHwGm/84WMECSGRPGAsYCflmgZ58C1cfXaffZbXrk3Qf8OjeYg8n29LGRd1oLPcAX+8MijoUPjgAOBCWSApGE4QEKQWlnocWCy126a0/9Z6FrZ24Lxk6c67zY4f8sbmFEsfAF0KLNhqIdrKXb9/k8L6frjuu7i78U0Y5EGkh69Mo8PbGjRPuKI6+NhGF/NCFHjSf3ttA/CaXBmft4vqMtaxt9BPgmCxqONqwGNic8pTLnOAB1NgNwzAlNIuwMAN6xOIYQOf4dO5C8gGs4Aue+2HvOnDlWAgRX4BOhbIAIzJnOIL8vdUfTMQMHD9bOsng96iAGHc72fXxQmm7pn2YxXdoKjIA9zL3zNPYAiHgPI1rvjgkE2whAEfYa49OdnhbAKWGVaB7xmTn7ehU2pujhLcV67MocXTx1rM1s4eleOwNJHDt//nxrTdVewjfDOZZN3cYCxgItLWCAJDMijAWMBfy2AGFV+d3zlJyarO2nNmnd0be1+uCbftfj6wkFmb315IIXrcUb9HTHYtPMcaZwQFjsmHj+1pbFGYOxZIe8denSJWLMLV/vszmuyQKwxbg/R4641tMIlZ0QON5wanVEAWGYhY/O+5se35mkgyWesyiFqp9PTM/Xg5su6GR5faiq9KueSABJzMmbN2/2q13hPJgw3TFjxlisSZxt2FLMy4A8AEp83BVC0ggFpj/UgRPL/2Fb2ufh0POMOBbCi2CEEla0evVqv7s3YsQIi12yaNEia6PC1qmzdIUKCiz2kbcMdH5ftA1OIITwVEOqfrLxQlivPiYvUZ8ZnKaMuHpVFF9o09AoRN9XrlxpMX+dC+w13o2IZ7OO4OMJTPKVITdlyhQL4H377betS94w52YdqYrTsmOV+uqwVB3YszOgTadw3jRXQBIgKqHzHWHsh9N2pm5jgc5oAQMkdca7bvpsLBAiC7BIgt1Sl1Cj4uoLOltRqFe2P+dSyyjYS35/1i80tsckffD+pmZqvL1LTDjCrFmzLKo5oROmuLaAnSkOhw52UqRCAM398M8COOGwyNDI4EOxtVjYMWe3PNiQGpwhHKYvvHCzpUlGefCG3ykvrat+/OY9Ol3apL0VjvKLOU8rN3247llTFI7qW9X59NVddN+6Il2sbojI9Zwv8pdZXXTk0IGwAT3cRxg67tKRt0WnadPgwYMthg/MDbvA6iHM1l2GM0LHYCUxRwGo8iw4htp46sv1119vgUiBhvjBIoGVAjOUawO6o1PH77SnPeohubIXYFtsfi/9YEN4Q5Wm9UjWZwck6sDe3W0xBFtc0xVAAlDIfb3lllssvUEYfYAlMNMAJd9///2g2s0zAOBpA0lUdvP8BVpVWKvUOGlMTqxOHTnYim0X1EWDONnewEDbybEAtLHO88TmCuKy5lRjAWOBdmwBAyS145tnmm4sEC0WwInBQYhPiFdDTJ3OV57TP7Y+7VHziLZ/7Yrv6kJlkVYfXGaJansrX7viO5re/zptXL/ZWtTbCzU0NdDfQF/I0cHGGafgjHz44Yfequ8U39saSzhrdY21OrA3vJlzOoVRw9hJwD8KY5wCkIQ2iw0wBXppwtpS01KVlJjUXAUgLOMiKTlRT296RCv2vx5o9R7P+9LkezWt/xx97d0mkCzc5blru+oLK8+qpqEx3JdqVf/jV+aotvicxXAIV2EeJMTWVz2gcLXDsd7JkydbAIyjE21/D4vU03wMUw6wFBYQYI6dBctbu31liriqp2fPnhb7iRA6mE88X4Qpd8TCWMnrO1gPbC5TaW3owdXbBqRpVF6ieqTEqrq4qE00kRzvG+88QCP0igiNp/B/tIvsrGSWTfLy9OKLL1qhlIxBGKFbt24NeAiMHTvWWhfBcLMLG16JmbladqxCGQmxmpQfr+qyYp0+GT7g3pcOwLojWQgbTHbmOPu8uXPnWvcw2HeOL+2I9mMMkzva75BpX6QtYICkSFvcXM9YoBNYgAVZRm66LlYXacvJ9Xpt5z90oeIS+4BsbQtGf1bXDZmn+JgE1TRU61zZGb21b6Fe/ehvLSx0Zb9ZuqxgsvpmD1C3jAIlxCZo26Yd1s4hDhQLNVt/g91vOzMaldhAkq1dxN9YMLFr3ZkLNPXefZpEY/fu2Rs1O6Kd+Z742ndCNAgVCpZ5RxgPbAtX4sLsQKMpUlx2QQ+t/o52n7kk0u5rO70dFymdpHvGZKlnWpy+sy7y6c4jASJhZ+ZBtIf81QTydo+C+R52EGC/syMO2ENGNRxTb5p2jFHAsUgwIdC94d3QFkLQwdg50HML+g3UB8Vxem5vaMHc/7wsS6MzGy0wjvsfDWAcQBJrEsqqVaus+XPatGnW/Mf9ttcMjqwlWEr8/fXXgwPTyQYISAU4Y4dlsma5bPwkLTlerbdPVOrH4zNVdvq4Jc7dVoW+c6+wDSGAFBiFhEHyzNpZD9uqfdFyXQMkRcudMO2IFgsYICla7oRph7FAB7QA+hgJKfGqbqxUeV2ZNp1Yqwm9rtDg/JE6fbZQRWfPWzvOOEFkHcrvnq/DxXv1wFv3qKGxaaf0yVtfVFZ8rqWPxLEsUG2HydYzsE3HQoh6nAs0dTQQ0L3gGHafAZeosy0Xb215y9mJ7dOvtw4dOGyApLa8EX5em7AUQm/s7Hx+nt58OOFFMPg8pTuHVZKSnaQvvTK/+bzB+cOVmZyjTcfXCr0jx+yNo7qP045C33R6wg0kxUiCf4Q+0qqTlXphf2TZJY9MzVFidWnYMrVxQwjDgrVDWA4stWBDcQIdS67Os7XrXH0HUwPwH1YIbXcHgKFXRLheuLVZaAep3Am3cxb1DqVNoqkuQpUANH655aK2nAsum2FyXIwemJClvpmJOldaqdNHDwY9P4XaVqwVKIA6FNYEzqAhbE87fBEAZcmSJW7FtH1tH+H26IIh0E59duHZ7dpngL78zlnZGe0ATNtqPcLGAXOIY3gsYDDvGnfC477awBxnLGAs0HEtYICkjntvTc+MBaLGAuz0sisIkMPu1okTJ1wuNHEqCnoXqLTxvH6+4j4tGP0Zzex/kxYvfMNtX6Bjs7sIUIRT7CtTg51CQCd0gjqK9oU/Nxy7wQgwIX/+WK3tjgVsZQedglPCsxJo4VlE0BjHxpHB56q+G2+8URdqz+ruhZ+0vv7Dba8oOyVH7x9dpaFdxqiitlSp8anqntlLpdUlykjK9KlZJ0tP6d71TU5dsOUXV+SqsVFKT4hRYmyMkuNjLBCJ30+U1+m+tZFlI316SLqm5zXqnbdXBu2IurMN9xAxX8Bw5tNIsHZ8vU92aJArtht1AIbOnDnT0nWCAeGK7QCb1B99JF/b5njcqFGjLCCOdxIbC3bYUyB1tcdzyIi3ozLZymgYTCGUbWZ+vY4div4waeZN5j5X2eMYC6wH+vTpY21uLV68OBizNJ9L1kLYPS+99FLz3wCqLh8/Xs/sKreA7k8PTte49CqdPn40JNf0txLmE2QBHDM/skaKpnnF3z6Z440FjAXCbwEDJIXfxuYKxgLGAn5aoEdBdyWkx+tC5Tl1S+qlN95wDSSxOGORRiYWsvS4S8XreHkEwjkOZ2bSpEnWTxaNO3bs8LOV7f9w+g0AF6xwc/u3RPT2AGcPcJTQAwAknN1gdohxoth93rlzp09jnucFp7+msVov7HhW80Z+Slsv5mhGj1jtLZbWFlZrZG6C3jpWpQMltWE1JGFqU7ol6VhZnZLiYnSuqkEDMuN1vrpBa09Vtbj2iNxE7Txfo33FtdpWFBzjwp9OfWxAmm4bmOYx65M/9bk7llAswnWCDb0JRVsc64CBcc0111hMBsKI3JVrr73WCiXDsXeVDQ0gibGHIxtKEXHYR+jfwMjheeJdABDH752tEOIcl1eg76x3n0HPm01S4mP0o3FZSig9Y7F82nNBbB3GEuOO8C5f1hO+9NeV6Dbnzb31Nj20ucSaN7HjQxOzVHRkX5uwuQBteSboN6ASLEBYhW3JkvLFtpE+hvew2XyLtNXN9aLZAgZIiua7Y9pmLNCJLdC1W1d1795NZ8+cc+uQkLUNp9hxp8+TyRDXZMHEQtEODcKZiTah2kjddnZeM7IytHf33jZZvEaqn+31OoCcsMZsEXnGrqe06d76yThHdwYnwd8wKJzv4SOH6/WjdXrpYGTDxL45Kksjc+NVVV6mte+ssESR+w0cpBXHKy0m0p/3tE7p7c0W4fr+11PzVFd0QuvXrw/XJZpTlPuazSxsDXFT8YwZM6wQHQAg5lpAI5hvbAgAjMKGZBwfOnRIzOGEuRFqyzmE19iFDG4ATcuXLw+qC4CnhBKhb8I1aAtMLiMeLPUbPFTLCxv0chDP9M8m5SivocwSp27PBSAJcI0NFubHUOlloTnHXO4oPE82N7TCPvFWk/g35XND03VFlzgd3LOrTczIswkQzLO4Z88eC1jiA3vLV6Z3mzQ8ghc1GkkRNLa5VLuwgAGS2sVtMo00FuicFkCzgIUNC1TnjETsDOHcomnBDpEvi1h22Ehty44bCyN2HHHU0eJwFuruDBa3gIp+fXXs6DGXVP/OYIPO1kecc5gsZBHzh9mE4zPtqqv0pVXnVVUffvbGnUMzrFC1odkJSqmvtEAJu72W7sicm/WPA1VaeaIyam7hLf1TdVvfJAv4Jq14OAphWKQnRy/OHVMzHNf1p04Ae5xyQCCYPgA2APc4pQA53D8+hLZR+J75FyF5RwYEIBTzM/0kLDqQQjtgrTLX+zPeA7lWezyHdwDvWUdAw99+ENo2La20Q4SIE3IG4A6YtGnTJp/HDOMM3TmAKOcC4w5QCjYcH8fibPd/zO7aZowXnjcbTCLcFDugowXjm7Bqnln6YYdY+ztOzPHGAsYCHc8CBkjqePfU9MhYoENZgAUaO8osxtAygpXBDjYOFWAQjCLCIHCscFzY6Xbc+UMwksUyDg3ha+y0ORYEhXGs9+/f36Hs5mtnCA8ktMOEt/lqsfZ/nK0B8uabbzZ3BgeHnWhPwsYAsb/bUaJ3ncLIQm2Rb4zK1MQuiSq5UGQ5crt37251CVJSf1QWp99sLfb78t8Zm6WFhyq0+2JoQ/GGZyfoP4YlWNpIhHaFo9jaSGRDg9ETjYU5F3CIuRnHeu/evS3CKJm7HcXi0bhj/HGf2SCwwSTmddhDzNn+MCLYGMAh5j1BO2AfdfZMnZ7GSd9BQ7X0VIMWHg6MaQiQdFV6mc+gSzSOWbtNdpYygE3GkS+AO2OXMHlC+xw1hqgTcAbgF2AKMJSQYsY5Yzt30Bh9//1LgDPhbT8dn6niY/vbhCHMOgndSAAk1lC2CD3PK2sv1mGAvzxTgEmsxVg3BZv4IZrHg902mEgUNLRMMRYwFrhkAQMkmdFgLGAs0C4sAJMCp4LFDgsbdrZxMtn55yc7Z4hl4kAQ8oGuCy9/Fj2wlexjnTs7ceJEa6cNZ6MzFlhdgAcGSOo8dx/AFd0OxjzOPg4Bf+ODw43T4Crck1CMkqRc/WhDeNg23AGEs7MSpGP7dltOl7sCQDF1xkyV1sfqT7tLPeogoVs0o2ey8pObxL33XKhVRmKsCtLitKawSk9sD05smDrvHJquK7snK76xTkcPH2qV9j5Uo4v7xly4dOnSUFUZ8no8ZWxzdzEccbJ8wjwF3AdMggUH45Tx+NFHH3lsJ04vmw68AwBEeS/g2LOBYBgUnm8x78nGjHz94IMS1Tb4zzaEPXhV1zjt2+3+eQ35IPNSIfNaIBn4WD8AmAAIEQ4J6MPYs8cXl3UciwC7HEc22Hfeecdtq+yscY7n3jx/gVYV1rYIzW3LMEFkAtBMZO7nAxjOWovnh5+sEQDEWFPZ7wxCUcPFvoz0mHF3PUJx6X9nE+OPFvubdkS3BQyQFN33x7TOWMBYwIUFWOT07NnTerkDLOFo2A4xjgOLPwASFkDexGhJ+8wCqa3S7rblDWZXlGKzsbAnoSTQ1w2w1JZ3JrzXxvnhYxcAWnbLeXYYAzgLMPxee+21Fg3BGeKzs6hKP9scPPhiV/65YRm6vneKJaLdOz3eAoJ9KTz7115/g05X1ut+D5nZHr8qX8/uKmmR5pzd/8q6Rj1yZZ7eO1WlvcW1+vywdHVPjVdhRZ2+/d4lsIyQtekFKVYWuPzk2OamldQ0aNeFWnVJiVVKfKy2nqtRr7Q49U2sbpHq25e++HoMIts4yJs3b/b1lIgeFwzQZbNDCathHmJOxrGlv640vQihYwOBYoffMIbZOOiM4tnB3Og+g4bq93urtT0AYXrCT789Kl2H9+6MCrszJgijDFQUmfMBhgA2Dxw4YAFHs2fPtjacmB/tv2Fvxjus3ldffdVv8990001aejqmhT7VjybkqE9CdZswpAFgAZMAkACK2GDCBnaIKu8ECt9zLMBKZ2D6ocnnLruk3zfdnGAs0MEsYICkDnZDTXeMBTqbBdg9xNmAXs1CB2o2O9n8H5FWb5lXSHELcBKuUJRovh/OQBJthc5PeKCj6G0098G0zX8L4CzwnNghYzhNdkgbThTPE864q2eHUI2rZ12jezaUW0BMsAVW0PfGZuv80abQUq5JKJSv5eZb5utQhfT0zlKdqqhvdRphN2R6u3+daxbV2PxEfXJIurISY3WkpE4Pbr6o71yepcHZCaqoa7Qyww3KitfmszV6/XBFi8x08wCYeiQrPjZGP/3ggpU9jvL4tBzlpyTowMFD2rTxA1+74vU4HBqe2bVr10atHg3CwgD4gQJd6CQNGzZMgEmAnTjv1GeHYTI+2USAIcLfozW8z+vNjLIDAEN2lcfr1wGEio7OS9RXhyTp6P6WGg0BjgAAIABJREFUYeNt1cWRo0errkHa89H2gJqALexspiQ6gB3HhhO/w96CyWkzixiHgLvLli3zS8cLQAqdt6d2l+v909XN7WxrvSlYffR9xYoVWrBggQWasdHA+ojvkAGw9ZKQCghUuyygG9NGJzmH4rZRM8xljQWi0gIGSIrK22IaZSxgLBCoBdDFQOdg165d2r7d80ISpwenmuNYLLVVYfePHT5292y9AZsxYocZtWX72sou5rrhsQC79TjkZBbjJ84Ri2WcAsBYfjIOAZhwIAAWcaJwmgBuCUNyJc571/AMbThT7THMzLlHY/ISde/lWVq/5t2AwBGArRmzrlF1TKIKqxp0uKROf99X1nwZV2wkX6w6uVuSeqXFW4cCFP1z/6U6vZ1PqM+0HklKjJWOHDwQsvT1NiOM0BKAlWhy4hgbdpjwunXrggp3YXwx/zH+mM8Zk8yPFJiSOLLh1D2C6YbTzDUBNtlogPHUkQv93d+Ypf8NIMzzh+Oz1Su2wi8dq3Dacsxllyk2JiYgRhJsZzZT7BAuQBXAFNYJaHVhJ+ZLMpnxvmZcIFbOdxznT7n51tv0h11lLYCkx6/KU2ZsvcewXn+uEcixhPehBQSgBogGO9DWmITpjY14X8AUxA4U5iSTBTEQa5tzjAXatwUMkNS+759pvbGAsYALC7DYg5LNrqEnbY1Zs2ZZoXGATm1VuvXoqtqEahVXn1e31J46eajQaorNFkL0k98J82ChFioqOXV2VoHxtrrX0XJdHGTAVsAinAFASjtrIU46TgPMkOrYCm09tUGTes5QZmqWKisrFBsXp6TEJD26rVhnKxsEowe9oazEGE3qmqzTFXX6Tw9hZs42IKxtevdELXrl5aDMw3NMaFRyZo5S42N0rKxW609X6/aB6UFlpAq0Ub+5Mk95ybGqLi/XkiVvBFqNy/PQqsKBI5NdJAu6c4jtwr5wLrSJ4kknxte2ch/ROiKkxtZKgiGHcx8qQN0Ty4DnA4C1MwFJAMSAJb/ccrFFCKi3ewaj8L7R6bp4/GBAmkTe6g/kewTb0e0B/Pa3MO8xxgFpN2zYoHHjxlnsXIBS5kjmTMYOofSMDz7MPcyj3sLo7bYACA8cPESVjbH69YclLViOZG1D28tT0gN/++Tr8TD9SLwB68hm/AGUsZbi2YP9xxjBBnboKOsSQtxI4ACQZkJKfbW2Oc5YoGNYwABJHeM+ml4YCxgLOFnABpM8ZV259dZbrQVgWwAqLNzZba9LqNaOM5s0psckJcek6MDeg9ZuPLt+7Hyi88COJ7vysXGxKikuCQmYZICkzv3IwIKzs7fhGOC8wCSxCyGf+0o/0k/f+nYrQ/1yzl/UO7u/GhSrixXHlJ3cRY0xyXpg2Rf1k+t+p/dOx+hPezwzOAZkJuhrIzOUkRCjDatXhmRMw0664aY52nh8tXJS8zSsy2iV1jbqy+9EPtNOblKsnpier5r6Ru3d9VFIGQaI+zJ/OGanDNdoLk/vps/fNMOqvrCi3gLHXn75ZcU2NoXxUXC2AV4WLlwYdDMIS4aRhCONQ48Ty9wXqhA26rRBKuZ+2EamNFmAe3i0MUMPf+h7JkQyLF6e1aD9foSjhtPeADs9+w1UWmJcQIwk3ou24DSZERmPfGDHuRqDvKMZT5QXX3zRY9dg+AwZOUYXaxu1vahWiw6XN4fD2ic+OClb8cWFQTH6ArEvrCM7w6JzSDPrEZjRFNYigGwIUMNaov8wuhk7gHcdnbkXiG3NOcYCHdkCBkjqyHfX9M1YoJNbwA5zcwcmXXPNNVboTqRTutrtWnVwmcb0mKCclDxrp50dPZwbdgZZ1NlaBDj5LNKMAHYnH9Ah7j4OE2EcMD8Ak9BMAlyy0qZXlulXa36oLSfe9+uqv5jzlHpnj9Rvt5d4DHFDC+TavNpm7Ru/LuJ0sJ1RCfA4KSVJn/znNdYRz96+SI1xubr73chnZISp9YXhmaqtqdbB7Zutnf5QldGjR1vJBMhqFwk25c0336wVZxrUPSVel+XE6pVXXmnRlRkzZljMIRgbwRYEtBmXOO0AVMyLsDDJuulvAYznfBgkOPv2/5lHsR0CyoEKMvvblvZwPPPAoGEj9PqxGr16qNynJvMcX5VeFtD98ekCfh4EkNSn/wBdLDoXUKiszdbk3QtAAnsI8BHdNndZ4ACf0JwDlHzvvfdcthg2X1Zuvo6X1+uH77vWa/v44HTNLkjUoX17mkPc/ex+QIfDqCITJM8J4JljsebUpCRLq8xmG9khfDb4hK1gJVFPW2zKBdRpc5KxgLFASCxggKSQmNFUYixgLBCtFrBBG+jpgEbQ3XEuWPjgIOH8hBOggTkALZxFWlxSnJKSE1VSfVF/2fKEbh35KfXLGGKZjvbAEmHRyoLNFrhEWBcGAgs6dEH4+FJYEHNtX7QLCAUwDpUvVu1YxwDAABzxXOBks9N8vvasHln9gPadCzyV9/Offk9/2l2h1acq3RrsvybkKK/2gstQKHsHnF1vgAX7+WS3mzbj8OK8kKIbPY9evXupqPq0EuIS9cu3f6D9Rbut684aNEefGv993b3GteMWjrsJE+m747KVHh+rt09Ual7fZC1buiSkcww2GDt2rGWDSLCS5s6dq2WnG60Mdd8ckaalC1sCSXwPWG/rpQRqV0vvasYMC1AHKGPOpNBPGBFodTkXO6MUf7cBI37yd8azxfqsq7PmTYBSQCk7+9Qdd9xh5j0ng9rvS1caaK7ua7QBSYGOPcfzAB0tML2srFmjy1sCAOZRwCTGLiLUzoVnpC4+WU/tKtXGM5fEte3j/vOyTE0kNPj06YiDcoBlMK4OHz7cqt3Mxba4+LRp0ywmEusTwCXWKLw3+DA3s+YAoA1V+Gko7qWpw1jAWCC8FjBAUnjta2o3FjAWiAIL4GymZaSqrrFOjWSwjZGqKqusHTSYAq4clFA0G9o37KILleeVlZyt5fsW6a19C3WgaI9+PPsRDckeqeXLVwiGAYtXdEBwdlxly8I5gkFl6zS4a58dssZPgCmYJpxji9XaDhcsJ0SXWRCaXcRQ3O32WQcZshhzvfv2tpggL370R72y47mAO5OSkKpn7liiyvo43b/2gqrqL2V2m94jpRlc+unEHJUe3O5y7M1fcJsS4+N0pqJOxbWN2nquRgA0E7omWfWlxlXrePEBZSc3gUqO4JFzw1/73PqIaiTdd3mWBmXG6wfvN2Vxe+rqPJ06fDAkekYALWSPSkpKVEJiosrLyrV06dKA75UvJ6JXBPPgl1uKVV7XoO+OzdYbr75sgTuXXXaZBeThWC5atCgk+igAZITJAG4yHnHKmcP4OywlGwSyQ4NhSjAGcGZx5GFu4sgCPm7btk1Tpkyxvl+5cmWr7hogyfUI6Dt4qP58oKaFCLS7sRJtQBLv9GDDq8iOyDizwXXGIu9mb4VngeuTcZCxR5lz8zzFJSbpRFmd+mXGa11htZ7YUWL9XlherwUD0jShS6IS6yp17JB/Yt3e2uPL97SXtYe7PrKBhT0BkACwea543pmL+DvMaQprDP5vP5++XNscYyxgLND+LWCApPZ/D00PjAWMBbxYwNotzEzTHc/NUG5qvmIUo3kjP6HK2nJ94vIvhWVXGuAmrUuylu57RQt3/kMDcofq4Pmm9MiWs71goT7avtPaBcSZZ/H6wgsveOwJzCScLBwlR2CIk2A0Oep9wGwaMWKEtRvPAo/dVejrFCj6LPgQygToMmwk8whhARyFtNxk3f/GF1VUEZyu0D8+vU5vHKmwDPvywXI9NCVXfdLjdbSsVpvO1Gh+/zTt3LHNArEcC8DmtTfOsdJibyuqUWXdJSDKenbiY/TwlFTV15do77mPNLr7BH32+Rvc3sC/fWq1Ht9e4VcmuUBHw4icBH11ZKYlRH6wpM6q5uGpeUqrKdFbb70VaLXN58EISM5K1H2LP6/rhszXxy//osUEcg77ImSL5x4mJGm8fS04h84g9k23LNCKU9V6fl9TqNP3x2drUHqsNm9Yr1GjRlnzDixPAJxQFVsIe968eXr//fctlgZzH+OT75j/YIxwXUBwHH4cXjJnObefkCKKM3OLusja6YqFEap+tNd6AAfi83rq/vUXPHYBnbNPDUlXXs35iLNo3DUMMWhC1YMBk2DhIDjNmAbMRK/Lzqbq7Z6ig2SDLLEp6aqqlx7b1iSoTSZI5rOvj8q0tOEaGqXisgpVlxVbz1FbFMAv1go8UwCuzptKNtOK9QKgE8lLYAtiD+ZqNuF4FglttTPdtUU/zDWNBYwF2sYCBkhqG7ubqxoLGAtE0AIsDPdXfaTdZ7bpmkFz9R8LP9N89R/OelgDMofp+OHQaZhQuZXFpGKXfr78Xpc9hSkBcAStnMUn4A6LMkfBY1cnAiSxK+jouLFwvfLKKy1Hi/ASdunZnWcxzf8/+OADa+F3/fXXWxR2HC8Wf4SLsNMYKiHbCN5Sc6kwWQD2SVVcud49/Jb+tvkPra7y4A2/s/72w6Vf99iC39/2krqm91JdTbXlcABk4qQQRsnvOC04HqtWrbIATceyYMECvXqk2gKgXBXYSY9ema1XP3pO0/pdq/LaMt276HOtDv3xtY9qaLfJuitCYtvfHJ2pglTYSOf14ORciz0VEyMNyYxT0blzQWU0mzhxoroXdNc3XrujGeT7wsRvaWbfuVr19qpmAAUQKT49S8uOVuqmvqmqLCvRijdbZ1lzNBbOZN9R4yBqKqmhWsuXLbVYCqPGTtQHRbV6amdL4XTqvb5XstIaq60+MaeEujA2CD1mTmSMUBhHsCwBOpgDfdFNcgck2VpMbZEdK9S2Ckd9/YcM0x/3V7tlJfVKj9fdI9OU2VBpsXU6UrYu2Ly8Q9mY4f3oCxvJ8R6MGDVaDXW1qmyM07lq6ZndpTpSWqcvjcjQld2TlRiLJl2NxepzBtLDcS/d1cnGEs8T7SDk0x2YxVqC9QKi46wpWG9wv+3sbXxvMwjNplQk76C5lrFA21vAAEltfw9MC4wFjAXCbAF20vK65+pU+XENyR+ul7b/WX/f8lTzVe+b8XMNzhypwmOnPbYEFpCvekrskK88tUjPf/h0qzo/cfldumngHVq6ZKkFJBECx6KVnT5C7YJJ641ALbv2UOudd+dpE9dj4UhYG4tC9A/CFdoX5ttqqg+DBQB4ACvTM9O0aPc/9ddNT+rzE+7W7IHzlZaSZjE4cPK7du+q361/SKsOvumyFQBOg7JHeMzkxXgnrJPxaGva4MDhoKw7H6OndrYEmBwv9MzVmbpv0WdVVVepZ+9YpK//6w6dKGmZ7vsvn3hHbxyr08JDTcyocJf/mZKrv+0r0ycHp6lHYkPz7j7zD30knXggBTsNHzFM31r0SRWWtswy9vynVurMybMWc4fn/srrb9aSo1VaeqzCCgf84fhspTVUKlaynD272AwdNImy87rq7/vLLO2W/7isKTTvbGW9lh2vamaVObebNOWwnv71r38F0iWfzsFhBfxGdwbh40CKKyAJO/F35lpfmSaBXLs9nwPbDCDEXcbDByZkK7OqyGKLwXzlp6/6fdFsFzuEi+cVkJF3Jsw3f7Kc2uF1gDT5vfrpV1tLNbZLoggDrGtsVGNDo3bu2N6m4BsbXaxnYBrBJvJUAG4BlgnZY/0AewkgiXOxE2HygFL8zicSCQCieQyZthkLdCYLGCCpM91t01djgU5ugT4D+ighJkEldRdVWndROwo3W44yTu/IbmMtkIjFkqvCQomFF84NxVMmNZgDmVkZ+p9V39fWk62dxz9/bImKTp/Xpk2brIUZi1RYQTCncG6gj4e7cC0Wk7CYvC0kw90WU3/0WQDHgR3oTcfXaXS3cdq9a0+L3XO0cxIy4/S11z7msvEfv/wu3T7qc16BBkI6cUxwSmDPwU5CC6w8Nln3rHEvLP/dy2J15uI6PbH2Qf1hwUvaX7RLD6/6UXNbfr/gJTXEddd9a0MXcuXpLgEiZSbGWm3+wfgs5deVuNTl8fdOE/bap28fvbLvr3p1x99anf7rm/+k6sJ6a86AWdRv1Djd896lPsMcuf/yLBXXNFhaU5SPDUyzWETMZWW1jfrlh02hN3a5uiDZCgVE48ldeWZmF8U31OrVV1/1t0t+HW9rNLnLvOmtMthtsD0XL17cfKgJa/NmNWn48OGWtg9AknN46cDMBP18ck5zSDRgMOAywEtHAJP69+9vvY95x0+aNMn6CVPTXzCTd+xHdVl6elepeqTG6VtjstQrNVYXzheFNIuj97t56QhrUy0vz2IsA6J6ExHnTPTICBlEB4lQeABpNp/YqIJdCqgEmGgXBLfburA5R4l0Rt627re5vrFApC1ggKRIW9xcz1jAWKDNLWBn90nLSNMjax7QnGEfU059N8uxQhMBzQD0NlhoWeyM9HSL9s0CytYGgEHBQhEn2FEAmx3M2NRG/WLVD1xmvkIfCRZBfWO9Du5vEuG1GAfDh1v1E4YWSr0RT8bGobKc9vJyI7jd5qMy+hoAwJmQmKBdO3e5dDgQK77lT1PcNvzP/+8Nvbloud8d45kbMX6Kvrb6nMdzYcVw/Qm9rtRdk76tr/6rCdT68uR7NWf47XrxQJn+dTAybCTa4pjp6tnp2TpTeMpiCvlaAO5wgJiHcvNylZ2VreKKi1q855/659Y/tqqGueTJBS/q5MFCC0i68cYbtaE43nJcHQu6Uo5gAMwIu3x4rqYFiORrW6ljRmZFRLLGAbbzgRkCWOFrONpVV11lMS8JvyN0xy4mrM37XWbTJL/3AH3DKePhF4ZlaFqPRJWXlOr40cNWWDbvzPXr11v3iHdJWzvvwYIIhN/aeoW8HwnrYoMJQNKfwvpgTXmGMhNjNKNHskqxzcnjftfjzzU9Hcs9ZW6FNcQaiA0kX/uEDQCR7IxtsI44l/pgkTIGYA6y4cYYgKFmirGAsUDHt4ABkjr+PTY9NBYwFnBjgcHDBul/1z+kCT2v1KTu07Vs2TLLkSNDELtwFJwWdAzYkYPBg0PCbh47cTgotgA2x+EIsuP39y3/p39ufdaj3X936z+VFZenN954wzqOBRg7n64ytoXjBtJuFoaAZlzXXlwCipliLGBbAKcKbaPNmze3Mgoprb/wylxV1lbottGf1cvb/9J8DCDHY/OeU8W5agsc9afglMy8Ya6+taaoRdY3xzom553TF0f21qf/Mdv6M5pjNqj17MdX65ldFdrybwaOP9cO5Nh7L8vS0JwEffmdS8DXgMx43T0qQ2kNVVY4oC/hHoRxpWekadeZbVqx/3Wt3N80N3gq35/5C03pO8M6hCx3v91eGhAw5O06zt/fNTxDY5LKIgIkcW1AChhXOMB2OnJvgDtsJEAN2Ex2YY5mTJuwNu93vFf/QVpTFKN/HmjSwEJM/q6hqSo5ebj5PWVnB7WBlxtuuMHaCGnP4dKOQBLjDX0ywF1/342sGdIyMlVSVaOzxw5bjGc2b/i0RaZUQD+YY2x+Acr6m2ENMIkwN85nvcNah40zCnqLGzdutDI5Ai65Y3Z7H3XmCGMBY4H2ZAEDJLWnu2XaaixgLBBSC2R1yVT/ngNUU1+j2MZYi4VEcQ4tI4V0t27dLFYGtHcrJKSszGIqsSBj1zstPVVl1WV6bM1PtfH4ez6188XPrNaRg0eC0kTy6UIuDrriiiss8IpQIoAkFszsoLKbiCPgLIAc6HXMee3XAoiyE7bCWHCVZh5GUlVNpZITU3ShskirDi7THz/4rZWVEBCpW0aB9XzAVvC33HLrAj2zp0Lvnrqk6+Nch81I4u+OQBK/O7KD/L22P8d/eUSGpnRL1ldWnVMtaZicyo8m5KhXXKVL+zkeinM5ecpkFdWe1j2vfdqfJljHPveJZTpXk6ZNZ9yLlPtdqdMJaC79eEK2uqbGW6DV4R2b2yTrGWAFYKPtEOPgO4NKOLQDBw5sFVpJUgLAc4AkUzxbgHfCgCFD9daJGp2vqtdNfVJUd/FMC1Fmm4FiP+OEYgIu+RIyFU7724LZgYhZAyTBJLRFtgFPGDcwbthw8aewbgDMdDyPZ90bCOrPNXw91g4jDjR0nr6gIWUn7OAZRCfN3gyjHfSNtYUBkny9K+Y4Y4H2bQEDJLXv+2dabyxgLBCkBQhRs+n57HSzOKLANmLHDdCIhSVi2Gi4sEDlbywqAZXYZURPYeiwoUpJTvEY6uPcVLSZYoqSIqKJ5M1MLP5YKLKAJiQE2rsBk7xZreN/7+woOvYY56pL1y66/W/T9f1Zv1C3jJ76j3+DIL+Y87R6JvfVkiVL/DaSHcr0yy3F2kLaIzclGoCk30/P09bztXpyh2th8OS4GD05LUubN25sFu+1s43BfATUwFFlt3/90VX675Xf9dtenDC252R9bPSd6p93uR7YeFHHy+oCqsc+KTFWqnHymb8xKlNXdE2wGGYwEvx1qoNqkIuTAfCZj2GREnLDXExIDQAIf8eZ3bp1a/OZHM/cBrgACGWKdwuwuZCUka26mFipvLgFAIedYZ8gIu8YOnjttddajKS2fH/YTCk2SXwNhcQagOeWPlRcnAWY2RkDEaWHwdNeNaAAgNBGovjLhmIMwMIGNIJdCfsIsXqeI1eAIRsMJnub92fLHGEs0BEsYICkjnAXTR+MBYwFQmoBACL0BACZFi5caFHbYR85pgHG+SNMAsCF4/cX79TaI29r6R7fsxhFC5BE/6Co43TRR343YFJIh1S7rYxngAxOaIPxLNgFgGnU6FF64O27tb9ot+647Au6ZvAcLdn9L10zaI66pHVX4fHTfoe1UT8hcxsuxuoPH7nP2sZxbQ0kAayMzE3Q11e7FwWnnU9dna/iM6csxxonFYcUIKNBdTpUvM+yH0yuUJRvTv2BhvS4Qd9bfzEU1bWoA10khLphIyXWlOnNN11n7Av5hX2oECYEtgXkZwMA1oRz+wA4AJsAF0zxzwKERLkCDtmEwZ6OWmC8P2AyAjq0ZRk6dGgzy9ifdsBkI8QcMIlnFuAUVjKgGdlQ22MhLJSNMEfAz9d+sJEGA5tnisKGE0Ah4uM2KG7XhV7SrFmzLCZqOIBmOyOer203xxkLGAuE1wJhAZKYgO3MRuFtvqndWMBYwFggtBYAMGI3E0AFlgC7cLAGcEDYiXMsONMpqSk6WLxLP1z6Db8bQsal/Ljube6Q3XLLLdbu67p165r7EC3OgN9GNSeE1AIs3BnnsA8YI4QEAaJ279FdC/f8Xf/48GnreqO6j9N3Z/63kuOSdba8UHkp3bTw1UvAk6+NYu0w5dob9cAHFz1mDaO+tgSSELB+cHKu1pys0r8ONTlYrsqAzATdMyZTKTHlimmM0et7XlBWcraOlxzR6ztf8NUsfh3363n/VFx8gZ7ZVRYWvSRC3J6Ynm8xEqLJsbaZbGvXrm3FQmE+I9zNZKj0ayh5PRi2iq1ZZR8cbjDBa6McDgDoCjTMCqYbH85n7rv66qstBk6kdAz96ae3Y5nDmcv9zaiGLqTtz/GThCCASoBssACXL7+UTAGxf0L2uA7HhCN8D90pQgVLS1smFPDW/2j6HpDV3wyA0dR+T21h44lxYUrnsUBYgCR2Adi9NC/szjOQTE+NBTqiBWAlQQkHRHK3k9d/SD+9uf81Pbf5yYBM8Ju5f1b/3MFWBhQ+LNTYBeUTiTmUnXyEtwnpW7RoUYs+QFEHPGMnsj0v3AK6MeakFhYASEKc3RZb/euW3+kVp3T0ealdNKbHBJ0rP6O7r/yh1i5/31oL+FNw1pSe2yKFvbvz3QFJT97+ju5d65nN5E+bOBb2Ud+MeMXGSI9uK1FibIy+fVmW7n7XM7vlm6MyNSD9nL76clNGuUiV385/QV3SemrDmWr9YWdZyC/7FbShuier+Nyl8J+QX8SPCm0QCWFtZ5YEGwPjxo2zGDLtWQTaD3NE7FCAJN5bztkJYaXw3gwHmOBr56wwtREjderkiYBD0gBFYCgBmMDqITySuRAwyZ+QOV/bHI7jmLcJa2Nt4a92FZpXAAPokHE/7QJAR3i/rUHFGgKQB6YlQKIJjQ/HnWxdJ0BnW2dJdGwV/j9MtEDB28hYzVwllBYIC5AUygaauowFjAWMBaLZAiw0C3r30G/X/lxrD68MqKmpCWnKSc1Xbkq+clLzrJ+zB89TXGVSi4xDAVXu4SScL/vFz4LQUZiUfqELAYBEBjucMF9TBYe6naa+6LFAQUGBMrLTdbrslP606bfacqJ1evv/nf+88pO6tQImfekF4OU3Vp/zykairt9MqdPT7/9KG4+vbRbbRuj70VuX6tvvXRRsoIMl/gFZzm28vneK5vRNVU1joz48W6NuKXEiI1tCbIz2FNfq1x8Wu+3W2PxEfWdstp7/8Bn948OnfOl+SI8ZmDdUP7/xab17sk5/2hP6Hfwruifrs0PStG7lm20KNHsCkTAo8xjOP+E2poTWAgDLfBzDCHlfTJ061dqEcAQfQntl32obOGiwSkuKWwiE+3bmpaMImSS0j9Aw+gOwwgYTILm/mdz8vXYojh8xYoRVDexqmELoPfpahgwZYm0yIdDtqCsGOAtgu2XLFuvZYgMAZhp/j9QmmK996MjHRRuQ1JFtbfrm2gIGSDIjw1jAWMBYIEgLDB42SP+7/qGAgSR3l39i/vPKjs+3NCgAdljQQS9nN3TTpk2tQu387caECROsU0jb66mw28iOJtouLELd6WX4e31zfPu1AKESdYnVeu/wSv150/+26MhXJt+nm4Z/TIcLD2rDas9jy9kCc+Yv0FO7y/X+6SaRbRhAiTGS+Fz6Yf0+v3+a5vVP0/bCzRqYO1TFVRfVI7OniqtrlJWUqJLqOiUnxOlkWZ0Ol9Zpb3Gt3j7hPgucc1sI4SLr2oWaev30g0uaQzf3SxXk/dcPX9qhdz53TF6i7hqeobMlO/T9JV9psxv9f7f9Sw1x3fSf73nWcQoDGng/AAAgAElEQVS0gbCyhiVXe81KF2j93s7zBiLBKgVIgj1igHBv1gzse9gp6OsBJJAZDOcW0AXh845Q6BPgER9CdwAk0U0iQQXh75FgDgdqR1hUMIrfe+89a+1w8803exXCTkpKssL52USyWUaO+pC0hQ0FAEMy3fJhQ4prYR/WCe2FrRWoXc15xgLGAv9ek23ZsiXoYEaorc7aIcbAxgLGAsYCncUC/Qb21Zrjy/XU+78OeZcfnvusLlYWqaK2XBU15cpMytLEXldp0webgl6szZ4921oUsxD0Vlg0XnPNNdbuI+EhgFp2hjv7XHYiCQG0w/RMZiRvVm3f3+MwZuZkaNe5bXpw5X2tOvPM7QuV3JjaIj20tx6jY5PTe5Du8QB8APB8fHC6TlfUa3bvFCXHNOjgid1qrIi1nD1HkVfCWxinsCYS0zL09qkavXKoQpV13pc+P5mYI6519xr/QZgRObCRMnXHX6d663JYvyfc8Fc3P6/axmQtPVqppcfcg1+BNAT7PDAxW+veesMKnYlk8QYi0RYYFX379m2RKCGSbewM1yLpBMAC8z9hTQAXaKlFY4ExQ/E3cxlzHZnLYObCUMLnISyc/sL0iTagknmPewKoQ7inXRCcBygCJCIkytU7mlA++sqGlacQJXTHAGq534CGzN0mW1s0jvrwtcn4/+GzbXupOSSMJDOQ2svtNu00FjAWCIcFWFCtPLVIz/9beDgc13Cs87XPrdcLLwQv1IuThQaCYzYud22//vrrrd1Xrsviefr06RZNntTPdgGYYgFqZ6Vigd0eqP/hvl8duX4clh59uulM1Sn915t3q7a+prm7fbIH6IHrHlVtSYNWr17t0Qw2y42xdePceVpdWOsyHGtevzTNKkhUTkJjcziVr2OMto4YOUoltY36+mrP2kafG5ahq3ok64tvnw349jlqOAVcSRAndsvoodOlp0S43w+v+ZW6Zo7S99YXq6reO4jmz2UfvypXuYmxFuvBWZ/In3r8ORaWEdmjXGkiOdYzZ84cy+k3Gm/+WDewY3m+on3zYMTIkUpMSNDZ0gqdOXrIZw035icAlmXLlmnevHkWeAQQc+jQISFIDVBtM3YDs15oz6KtsJhdrRPQryIsj+8Bi5xBP+ZgNo4Ahr2FJnKsDSihhxVNej2htaipzZUFjP9vxkVIgCRjRmMBYwFjgc5sAcQsl594LSJA0oM3/E7pVbktAJxgbD9t2jRLQJQFJfR1R50kx3pnzpxpMZHQRHBXbrjhBmt3EufOyr41ZYq1+4mj76/ocjB9MudG1gKEM/Ts21PxibFacXCx/rLxieYGPHjDk+oSU6BVq1Y1/4002oAAOGAw2GA0OJeXDpTr5YNN2dB6pMZZzKPLchOUGteg6pKLFjgQSHYYwnBq4pP19dWeWUYPTMxRXYP0800XAjZmIEDS5yd+S4PyhikzJUf/ufDOFsCcrw35w4KXlJnaU2W1tUqPr1dZdbFyUvJU1xivP+4u1bunQsccQgfq88MylZMUq/NVdVqzdKHlZIe7zJ8/3xL79ZT9iNAjsnA6h+WEu22m/ui0AGza/N4D9NtdlRZIfEOfVJ0sqVJBZrLV4MKSClWcK7SYVc6FcUSYF2HgsJKcC+wk3neMtbZ817HZQ/thBwHee4oWAQCaPHmyFa5uA0JkdYt2MDA6R1f7adXll19umGPt53ZFfUsNkBT1t8g00FjAWCDaLRBJRhJAUkxRkiV+GYpih4ccL69X14R6vfrqqy2qRfeARSmAENd0d12yIhFC8sorr7Q4n3A4FrcsUB1DjkLRdlNHdFkAQDUhLU4l1Rf1j61PW5phv5zztM7tLbZ2qhlLhJYAPOGssMsPgAmzDQCS//fv31+xicmqqGvQifJ65SXFKjsxRuWVVaotLwlad4VrM54/u+KsahuamDmTuyUpKTZWq09VWv+/bUCa5vRL1YMbL+pAEGLdv5uep7988JBW7l/s04167JbnlZbSW3su1KpfZrwyExq0eOefLbFu5zJ3+O0a23OKyqpLNLH3NMXHpYvuJMRKH12o0eIjlVbo3+0D01RYUW+dPrFrklLiY/TMrlJtK6pRRmKsSmsafGqbq4NsMXGu9dzeUgGcoR0DSyNUhbBEwG5CaBxDack+5SmMZuLEiRZAabIHhepOdIx6evbuq6P1KfrV1tZgEeP5c4OSdPKA61Bv5i/YO+7egYSNMb+0FXAJQI+WIe9ZGHiOAuiOd88GvQDimXPtZwRwv6PoWnWM0Wp6YSwQ/RYwQFL03yPTQmMBY4EotwAAytIjL0eMkRQKIInFJGLb6RmZ2ltSr/jYGPVNrrfSODvuYrJ4RmzUW/gbgBSO29tvv93qbhEWB0sBMVZvVPkov9WmeV4sQHgLDLe07BRdrLpgiV/X1dRbu/SARzCQXO34O1cLcEl4Bc4O54Ryl7ygd18lpGdqfWGNeqXHaXReoiWe/W89b1XV1jeJdJfX6d615wO+518ZmaFx+TH6zN+v9lrHvBF3aM6ob+pnG0uaM9Z9b1y2hmbHaf/Zrdp3bpf+tPFxK0yNLI+Pzn9ZZytjlRTXqOPlDdp8ttoCjAor6z2CQ/8zJUdxMTEWiJaeEKuSmkblJseqvLZBf91bZgFMvhQbRHr5QLle+jdz7FOD0zSlW5LiG+tVVVWpknNnfNr5thMIOF+XOQUWCOOFOckXLTfqYAzedNNNlm4NAKUpxgKOFugzYKAOVCboN9tag0n/PSlLSdUlOn2ytcYTG0aMJ3fJKcaOHStCfWDK+VOCDQmkXWSRI7QO5hRl0aJFFsuITRz0nfjODjtlfh41apSlZRgOoJX+9Os/QEePHG5TdpY/98AcayxgLBCYBQyQFJjdzFnGAsYCxgLNFug/uJ9+/8EvQ561zZWJH7vlOWU25mr58uVu7wAaCCwWT546pTUOQpsscgG90HNggbn7Yq0e31bc7Lj+emqu6opOaf36dc11E9IGCOQo2Onqwjh96C299tprrUJbuB6Z39Kzc1R64XzQIuFm6EW/BdjpBqwEJAAIgnkUSjAoWAsgRJuelauGhnqVXCiyROTZjaeNgFf8nzG97FilNpyu1s4LvgEszu361dQ81dYc0j2vfdpjk2Eanq4brqd3lbY4Dq2mhBjpsvxE5SXHqbCiRjlJCSquqdc9a85bDCNfhMMdK721f5rq1ahRuYnqkRqv42V1yk6KUVZinJ7aWaIt51z31b7WLf3TdE3PZG0vqtFTTu2Ni5H6ZyZoeo9kKxwR4BiGkisWB0DhZePGKy49R2lxjTp76oTliGN/xg2sCkLX/MkAhYMM+M11/Tkv2PHU3s4PVHS6vfXTXXt79u2vwvpkPbSluMUhiMc/MT3fGq/OIWqANLxXV65c6TJ8E0YQbEd/wBmYdt1691VFqWvwyhd7kzENUAjGHrpG69ats5if/QcMsADyRsXoXFWjsmJrlZqcZP2tprq6OZzdl2v4ewzhUyTyQDfJFGMBY4GOawEDJLWDe2viWdvBTTJN7NQW6Nu/t5Qofe6fcyJih5c/vUaEduzYscPl9dihvOqqq1ReW6+0hDjrGECljPR0Ha5NshzPhYcqWoXtTO+Roq+NainQiTNNqvelS5d67ZvNPFqxYkWLY2nP5WPH6dUTDZrfN0kHdu/0Wpc5wFigLS2A00ioR3JKihpj4nTnysBEt+8cmqErukqffX5mi+7MGnSTrhk0Vyv2v66V+9/Qb67/q7ZUFDTrQrnre3JcjBWiVlzT4DN7yFc7fmxAmm4bmKZNZ6uVEh+rtIQY1TdIa05V6breKVY12UmxFnOLUNj8pBj97qOmMDlXBdbSld2TdWWPZCt8EQcXUJHCvJLff6g+PFerZccqNL0gRVcXJCtZtdq2datLHRpv/QB8Yg4i9Xy0Zg3z1gfzfeQsADOpMi5FG8/W6Pl9Zc0X/tywdI3OipXKL+rM6cIWDSL0FmbPtm3bWjWUMQ1A7U9oG2AqrLuy6lrt3+V/uDo6c7CkeLbsAgh+zbWz9epJacnRpiyNfTPi9clBaRqRm6jy0pKQhp86GwJ2VJ8+fbV164eRu5nmSsYCHdAC7cH/N0BSBxx4pkvGAsYCkbUAu5T1qdX61sL/n70rAY+zKrtn1mRmMtmTNnuaNE3TjbaUtpTuUPYWUX4El19kU1HEBRBUBEVQUAEFBQWVRdQfAVkKlLVAS2npQtc0zdakafY9k8y+/M+5YdLJPjOZyXrv88xDydzlvef75vvuPfd9z/vlURn4T5c+h2hlHN54441Bx6PwZ6cxBXfv6d64PbY6Hu1mO36059SC2bexUgH8+awYFB890i818sUXXyzC0nwXqwMNTMKI2iR9w+DOO/98vNOoEiEw1FGRKYJH5TaRgwSJAL1i+JtmOEh5eTkK5szFw4c7sKveFlSPD5wVD4e9Fje+9D/41QWPYc60hTB1dqCj3YTomGgYo4zCo+DVk85hiaSgDAigEcmk8zJ1ONziEJ5KGVEqzIrVCi+lPQ02rJgegVabG/8s6cSvlscLQfI7Phna64CEEomiHKMKyXq1sKbB7MQ/S7t6YUptqg3Jbrw5xHNtqKlQj43ek6OVOS4AWMddVWbskpnsAHoRGWLi8GGdDU8WnXo3kni5LEePWUYFLB1tPfcUs5JSC46HJfSy9C0kkqhRNJTA9UA3Askk3reBhn3Tu9hL0Pbt9/LLL8eVbzf0/HllSiS+nheJE8fLhddSqAvf/QkJiTh8+JDomhlhedgli0RAIjC5EZBE0uS+vnJ2EgGJQJgR4II8OTUJ/y38B1449HSYR+vu/onLXoar0zNkSnXqNWTNyMHXtg6dncrX4KfXxomQub4bDG6smd2ltLR0SJFvLqR5QupLcNGOzOwZuOr97s3mTfOjkafpEpncZJEIjEcEeL8zHLOpqUl86DHwVqMqaJKH4TLMAtdkOobsmGx8tG1Hr5APapmce955ePq4K6QZ1YLF9qn1SUIbqsnaLdI9WKG31ZJkLW7c5t8zZqgwPJJIl+UaRAhtMEQQM7TxWTxQRq1gcZjM7XhPUwB/qpJJDCnzEjdarRYpM2bi3v2dgjz1LZfPNIChoCSUvdpuzPzI5wL1BH0L338kmYa6BxlyxvdoMIXhwnwu0V7e6ySf3nzzzX5deRNo+BJJrPSbM+MwXafC4UP9vamCsadvG+rakRCXRSIgEZg6CEgiaepcazlTiYBEIAwI5M7KwZtl/8Uzex8NQ+/9u1yWuQa3rr4HR48eFZ+hyvnnn482hR4/2umfTsFTa2LF4nigjdyGDRuEdslA2kx0paeeBMdj8YbBDeRinxutwY9OM8jwtlG5W+QgoUCA4SofmgxBE0m0wau9wn8/99xzvcyips+cBQtx3ba2UJg74j7+ui4Jjx7pEB5Iw5WHVyXiSIsdjx3pL1w8XFvf7/+6KgZ7d38iSaRAQJN1g0Zg7rx5cDhdKC7qfocmJSejS5eIO/f0/w3So+4ruRGwNtUKMoleTAyj5Hty3759PTZ4Q8pJ0PF7X8LIHwJpsDp8j9LDh+9Yhm2SACP5zPC6vl5R1KWjruGxDnePN7LXQBK5vzjdiPaqspCLYPszv8FE9YO+iLKhREAiMOYISCJpzC+BNEAiIBGYiAik56QhMToJT+39E14cJU8kL063r/s15sQtHla3yHsy2WWz49oPh9+kPnt2Ig4cODCoWOjGjRvFaSsFcDecey7iYmOFSRQo5sk2F4r0NOKpJE8nSTxlZM/A1z/zRvLaL8PbJuIdP3VtJpF0QhGL3+0/9Ru6Y0ncgIB4Q0l9N29eMew/rU6ExmnG66+93qstw1C1iWn4/kf+efaE+0o8tiYR7Ta3XwT0V2dFYW2aDtdsDU5DyveZ0JdgG26e3GCfddZZQhg9EF2a4fqV309+BKh/RuLHaneiqPCwEHnXRcdhZ5MbTx7rLXhPNJZNi8AXs7WwNNWKrIAMcfOGBzLk20vokGTie5chZySUQlGo10YPMhJTw4WF01uKJNnX3u8Oae9bbphrRF6EFXVVlaEwraeP4YgkipsTr7qTJ9DWNvxaJKTGyc4kAhKBsCEgiaSwQRvejvlA5iaNLytZJAISgdFHgCJ4lzy5fNQHPm/W57BxzheRrE/FsaJjKCoqGtQGLo6ZRUYTqcM1fhBJf1mTiNa6k9i5c2evPnn6ycwwXNDSdZ/ZrSio+XaDB/8u6RLeFrcsjEV2tBqdNidOmD0oiNPAarPjl/s7Ud7RO1yAi9nlyRrYrNag3fxHHXg54JRFgPe+QqlEZEREDwbebGS+oHAD2bewnjJCh3qLG4laj/DE6/ubvXjjRjxd5sQHtb01V8YK8PQoNe5dFoe/He3A+zVDeyXRw/C2xTG47v2mEZlLcjkQIokbaz7bKDQsw9lGBP2UbUxtIrfbDYVCAYpok4zUx8QhQm/Etjqb0AHzLVflR2FRggZtDg8yDSp0WW1QubqF5kkmecMEGc7NrKg1NTVBYUtbmOnQW+hlxP4GCmPrO8AFF1yA95qU+Hdp14Bjp+hVuGdZLI59pmUUlIEBNuKhUsaMXHgUStRWlgesBRXgcLK6RGBSIzDe9v+SSJqgtxvdXLm5KyyU2Y8m6CWUZk9QBKitkJSWiGZLA364+aqwzuLBTU8jJ35WrzFsTjta7W4k6iJg6erE22+9PWAqYjZau3YtnIYE3LO3FS0297C2fnteNCjK6dUpoR7DggULYIiKgk6nR3GHCzFaJabpVVB43PhLYSc+rA1cuJPE0+/OSoAaHhw5fEiQ4rJIBMYSgaHSoc+ePVuEsHjTyZMwSk5OxtatW3uZTIFbLxlCPRNuUumlx98QSVgK8TJ1OPVVfEtfYdyxxIFj/3ZFPOrNLvxmf+/U6IPZRRKorx5LoHPwl0jyenzQC4kbdXmYFijSsv5ACPC9zkLilwRTQmoGfvxJ+4DvTY1Sgb+uS4TL5YbZ1C68b1lIJDHcjL/5+fPnC+9ceusGUjKzcxAbHQU+P7x90gOKAt579uwRf/MS1vR4amjwEdReuRL6+CR8a9vA3kheO368KAbTlBbUnKgY1DSO6Y/tXCPEJCSJvhh617d4PZFaGuoETlIbMZC7QdaVCPRHYLzt/0eVSBrO9VHeMBIBiYBEYLwjEBkZCW4sK1pKcNMrXw2ruS9ftbPfBs0rWPv7lQmIU7uFCCjD0XzLvHnzkJGRgVaXGj/a3d9Nfyijf3J6HHIiHWJBzVPQRrsSFSYHni3u7LWoHko4119Q7l0aC3dT1ZQVfPUXJ1kv/AgMRiRRPJ5kha+X3lBEEjdfJJD4ee211wYleb0zWrx4MaZnZOG6D4fe/IUfAWBBghbfnBuN4x0Ov0mkmxbEIMWgwm0f+6fDNtg8/CGSVqxYIbLpMYNkqMKGRgNXOcb4RoBhaukzctFlc6C+olQQItPT0nHAoseTxwb2+j89KQLLpmlx1nQdHC4XGutqQTKK3kP87TPjI4nnQIhOehBHJyRjf5MdKz470CGhw+cNBbZfffVV8e85c+ag1uyGETY47TZwTULyippPHzXY8ecjw7/zv7/AiGyNbUAyiSS5xhgLp6UL9TXVg148kkiauGkwRGrRUV/dK4GAt1H+nPlodXhgVAFNDkDX1RRwVrvxffdI6/xBQO7//UFpYtYZNSJpqNO+iQmdtFoiIBGYSghQJ0VviEKHS4k4QwRarS7ER3hQ2nQIP9lyQ1ig8HokFbY6+glnMj3xTfO7N3FlZWXCQ6KlpUV4KsYnJeODOieeGkDrwR9DV0yPRG6MGmaHZ0QCw0ONxU3rDfOMMDXU9vPQ8MdGWUciMBoIFBQUCA0eaqBww+ktJDL6eiRxk8fNFbVMlixZIjIcDhd2xTaK1Fn9ft+jMbe+Y/xxdSI+abDhqaLhN6JsSw/GhYlaPHyoAwebu0N8gi3DEUnerGzBeHkEa5NsNzUQYGhbbv4c1NuAJK0b5ceOit98bOZM3LGnA16Ns4HQeGJtIvTqbu8hwCMIJBa+h0kCDadp5Ntn1sx8VDtUuGdPGy7LMeALuQZBmmq0EYg2RvVU9a4H6Nm7KduASDXwdpUVZR39PYIGspl6T+kGNdakRiLSY0dZ8TFRjSEzcYlJQIRehLSumKbFdINGfFfTYUV0hAo2u0OQV/rICLS7lGh3KpEZ6erpo+94ObPyEaWLhNnpgcvtgbWtKShB/alxJ07OWcr9/+S8rt5ZjRqRNLlhlLOTCEgEJjMC3BwmpWViX5MdL5V3ocbc7a5+1WwjDGoFTktU464t16K0uVuvSKfRw+IwjwiSq5Z8B2tyzodKqUK704gfDXLif/uiWOQZPcL7KE4LdNmcuHGHfyEpIzJwhI3vXBKLVJVV6FL440I/wuFkc4lAUAgwoxo3WCSNSNT6U+iVsHLlyl7hcIO1Gy9E0i+XxiFSrcDNO/ybIz0yvjM/Gq9XmvGfsoH1WPzByltnKCKJJBJDA0+cOCHDYAMBVdb1GwF63yZOT4VRFyHIH5JASdl5uPvT3p64fTtkRjd65UWoFD16S9TtYnY1ks+BeCRRd9E3RJRkUk6MGs+XdfXTGfR7Yn0qXltgxLIkFdw2q0iKQeFr2ssyY9ZslHQq8XG9Bcc7nCiI06LS5BRksQKAXqNAbZcLDrcHuTEaVJic2JihRfOJsh4CzXc4eg8yFHVvow1pBhVi1B6cOF7eL9NcsHOR7SQCEoGxR0ASSWN/DaQFEgGJwDAIcGNG/YGBYvBHAzwSSVHT0nHj9oE3WVfNjsJ5GXp0OWxQK5TocrrwVtE/8K/9TwRtHsPaStod2NNgxysV/m3UQhFuFrTBfjb8fI4Bq6ZHYLpBDbfHA1OXWSwuJZnkJ4CyWkgRYJaj6urqQQVgqXVCDS8Snnv37vVrbGZhI/HxzjvvDFufnkvWuIwx90h6fG0i3j5pwXODiPT2nci35kaLzeTNO0KTaW4wIokkEj3BSCLJIhEIJwJ9RWxT0tKhiIrFG5VWbKka+mCIa4D1aTpBuBw7WijWKiRRvLpq/tidmjkDlc4IPHCgw5/qAdeZE6fB9fl6NJ3oDt/zLWnpGXDoYxCvpbabCwoouuuoNIDdLEJ06WVlV0ciUa8VTZu6bOhsrB0yCxs9uanTmBSpgN3lgdJlx7Fj3R5QvsVfTaaAJy0bSAQkAmFFQBJJYYVXdi4RkAiEAgGms3W4geb6WnR0dIw6oZQ8PQVt2ljcvXdoTx96KOnVChxutmNjtg6pURp02trxYdmbePyTBwKCgkTS44UmvFc9PjI5BWT8IJV5envrolhxoqlWQGTLcXk88Lg9aGpsEAvVQBbeobBJ9jG1EaBwJe85aoINVOglwBN7itru3r3bL7A2bdqE7du3++XBdMGFF+HZCveYZ2wLVDD7+6fFoLTdgVcrRuZ56QV0ICJJkkh+3W6yUhgRYJZShy4W9+wbWHjbd2iGa39vQTTqT54QHjoz8/LQ3tYmSGh/CgW20/IKcPPHbbC6Qp+A4gs5BqyPsw1IyubMnoM6CxBpqkNra+ugnn98Z3uFwP05/KHHpQ0qNJ6sFIeB1I9iSUpKEjpnqWnpSEiIh8nmgsXU1qPJJIklf+4YWUciMPYISCJp7K+BtEAiIBEYAgEuKOYJrwBAAQ+cTheam0dPsJECmHFJyfj+Ry1o9SPzmXcqG7P1+FJeFI41HkKcLhENnbUBaSlddfqNOHvWJjx+1I09jUOn4J4INxD1HH5+RiyiVG5BGBHKNyotOD05QmhQFLbYsThJiwSVE8dL+p9YToQ5ShsnDwIUzuWmiRuet956K6CJ0YspNzdXCHQz29JQZTxkbPvKrCghtH1rAILZv14eh221NrxWGR4iSZJIAd1ysnIIEeir6ZKZPQNN0OHO3W1DjnJOug5Xz47C8ePHoYuOQ2KMEXanEyXHukPe/SmZubPw70ontgWRDXW4/r+Wb8TyODcqykr6VSVh3mR2oLnqVOgZPcH5oeYbCz0DKfpNosmfwqQkERGRsLs9gqiv9BnXSyTlFcyFTqsRxFWXzS70qdIysuDURCIlWofapla01NeM+uGhP/OTdSQCEgFgzIgkpoHMycnB0aNH5XWQCEgEJAJDIpCTOxPt0CLDqEWbqQuRkREoOnJYZPDpm0o71FBSN6DKphQCmIGWJ9ZE4/Fd96G46Qj+dOlzuOLZ9QFpJ/3i3IcRbVyEH+/0T7ckUPtGs/6PFsWKzarF4QTPJF8s7x8u8J150Vgc60GH2Qa1VotIrQYdNicsTd2eaLJIBEYLAWZG4qaJ4WwUsw+0fO5znxMbsMOHDw/alDpKETEJ+M4Ya5rdsSQOzVYX/nTY/9/Yn9ckYnOlOSweSczOxhTszEgpi0RgLBBgmBuJZO97Jz07B5X2CPz2wOBeyRSx/ka+AeWlx5CVkwOF242Skv6kzVDzoSZbjccQllBXCnOfm6pGVUnvfRfXUZ7oZHjggau5Rug7sTAsjXs1pUoNu0ch3skalQrmtma/PIdJyJF84iGg2e5AaVFhv6nTu4leS/RuamlrR1R0LA62OvFsSZfIEsuEHDMMCqRHR6L8ZB06muqEZh2JKRL2nTYHmmqrhwyvG4v7R445OAJy/z+57o4xI5III28mir3JIhGQCEgEhkJgWnoWtDo97F0dPa7P9BhIy8gM6LQvUJSpcdCsMuKuPYGLV2cb1fjFGVG47oVL0WpuxlcWfRPr8y5EU1c9bn3tOr9MWZ1zHr52+ndx445uce+JWqjd9MiqRGiY3MbjEQv0r77b2Gs63rC3LrsLz5R0ocnqRqPFhfQoNf5nRiSyYyJQUdeEtrqTExUGafcEQmDatGmgAO+ePXuG9SoaaFrnn3++yNhWVNTfG4Gn/wypa+6yjTmJRNtJJNEjkL/TlSmRiNF6s1ANfsHqzQ7o1G78/ZgNO+usI76yf1wZB2trI2pqakR68+Li4hH3KTuQCGh6vZkAACAASURBVASLwMzZcxAVqRVkppdMysmfg3drHXhuCHH5awuikB+tFMQHvRGH80jsax+JFx6cdTjceOyIacTZENk/D3C+OsuAaJUbppYmEVLmW5gtbkudC1UmF25dFCPmrNPpoI9PxtsnreBaptzkxKUz9FAB6OhoHzYbJfsnkUSPcmZaZKgfdZYGKvPmzYNCpUKX3Y3793f0yz7H5xLLvWfEoLmyBBkZGWIOJJuj4hJgtVhRWSafF8He62PRTu7/xwL18Iw5pkRSeKYke5UISAQmIwLemHkuTryu1uGeZ0pKCrZ1RuGFcv/Ern3teWRVAqpa9uHOt27s+XNaTCZ+ed4fsa96Fx7+6Jd+mU+tJN9MLn41GkeV7l4Whwy9GhFqhQhhe/hQu9BJuv/TNnzaZBeL3K/kGZBh1MDmdKHFDvzgo4EFfL8+OwpL4pVQOW2wWq0yjfA4us6T0ZQFCxaI+2zz5s0BT2/16tVCV6kvkcS04hvOPRfvNCjwf6WdAfcbjgZPnZ0MckcNZicMSiscsOOf+/4Ci9MsPCj5sX72X+/f9BoDvjD/f7E4fSWgjMNPPjENmSbdH7ufPjsJcDnFxlN6IPqDmKwTLgSy8/JR51Aj2W3q0RSih45NF4dbdw4d2kXi48JMPVYaTIJIogdNXFycIFOGIpa8IXUM82L492s17qDWHr6Y8P16zewoKM1tg3oR+WaLuyTbgCvyDDjRYcPWGgfer7HgslwDLsrSw2y1QR8ZgS6rHSVFhWJeJJwY6kaSiHbzkIj/9ZaM3FlIMOp7vIkGul5cZyUnT0Oj2Yk6iwsf1trw0QDk9D1L42C0t4nkCCyUHYiMjBS6S14xfh4wJicni+c28eZzZDACK1z3jrdfmfY+3AjL/scDApJIGg9XQdogEZAIjEsEuFDZ3mUMeDF3y0IjCmI9+Me+x7D56HO95nb9sptxUcFlOFy3r0czSafRDxjydt2yH2JVzkZ880P/Q07GG5DfnheNdrtbZKDbVd/tgfrT02ORF6OGVtXt+eBdgHrJpaHm8O15RuTFaOByOqGwmno81MbbvKU9Ex8BbkiYfW3Lli1DTobPCW5mSBx5CzV+GCJSWNg7nIO6Idk5ufjGx4GT0+FA9P5lsTC6zThw4IA45ec8qNt0yZPL/RqO5PgVp12HudMXo8Wuw6NHLKg1B+5BecXMKFycrYfb6cCRI0f8GltWkgiECwH+9kkcMcy6vPhUKFj2rAI8WWrteZcNNj71iFYlK1FSdBS5+QVQabRwulyoOFbYIzjdt60v8cCxPzQZAl579O3zm3OjcUase0gPP18iybf9bYtjkagFIj12WE3tIvyM4uMKpRLmri6otRFwK1WIUCqEp7Hd6YJSpYLVasHx0u6QPi+R1NZlQYWP9iFJqOlpGTBEakXocGdnJ0iyE3d7RDTu+bRDhLb5ljtOj4Gu/VToXf6cbn0ls9MNvVoJm90Bl0KFqi4XTpicSI5UICnCA43Dguqq0Gd95HN/qAQhkkgK169T9jueEJBE0ni6GtIWiYBEYFwhwIVCGWLxyKEO3HVGHNpsbjx0cOgwt1+cYYDaXYP73r8dtR0Dh2FdsfBarM09H9984TJckP95XLbgKug1epS3dLtn//LdmwWxdO2yHyB3+qVh0UsYS6ApvH3Lwhi0OzwiJTDD2ija+28/U4/TdmbIOzs1AocPHRzLqcixJzkCeXl54rT70KFD/WZKIVqLxYL169eLUH3qIfF0ncQoPRC2bdvWK3MbPZxm5s3CfyvMeLE8NCLVI4X/r6tjsWPbh8LOrKws0d2yZcv8JpK84yfok4SH0pKM1dheH4XnA/TiZNY2eppyQymLRGC8ICD0XPJmobK8TOjy8DdSaNOJNcFw5aGz4hHlsQmdIJZ6sxMwNffypKVGkDeTmW9/XHuUemLxxwB0ywayh5nazklwDBqKlpaegeMuAx482H8+T6xNhN3cicrjp7TKvALcHItEucPhEB8SQNSUo4cSw1IHy4Lpa2NWbh48SiVqK8p7iWlnZGWjSxOFTz47eNKoFEiIUOLM6RGwms39dKeot0sSimTdGydt+HfJqWdIil6Fb8wxIj3SDVN7W8gywzKsjiF2vH6UaOE1HC1P+eHuO/m9RGA0EZBE0miiLceSCEgEJhQC1EiZMWMGGi1OJOnUeO+kBY8fNQ04By5Yvr/AAJWnCd968bJh5/nY5/+DRMM01Jqq8eKhZ7AwdSlqTSeRHJWCxWnLcbKtAp12E5ya5fjTkeEXrcMOOE4r3LQgBvPjNbj2/aaALPz18nhkRqnEIq7T4UGiUSfa17a0w9RULxayA6UQlmmFA4J5yldmdiFu6hgq8dprr/XgwdA1bp4YNtHV1SV0RSj+yv/nPcaNxauvvtoLP4rKKlJnjRtimB5Al2VqxAaIG0AK/TrdTtSaqvDdl78c1LVfkb0eVy78BnQaA3Y16fFs8dDE0DfmGrE4QYvO5vpeHl1BDS4bSQTCgMDMWflQKxWCUKYHComL4bxnGd72E3r0RCrBQC+twoPiDjcSNG7EqD2oPXlChIHFpmRA4XKgpb5WkNLeEhsbC2V8Kn60K/AkH74Q5ERrcMsCg/CEGqjMmjMP935q6tElomB4ukGN/U12tNpcuHNJLMwNJ/0Ss2ZY2bTUtB5vpGAvBb2VqFHHZ6lGHyXEuiM1KrTb3HC0N/YLD8yZVYBCE7CzfnBPMR48mexuzI3ToCBei/oOCzROi0jW4g/pNdBceI0YPsf2g0kucC4kH+vr68U7obm5O2yfWAU7brC4ynYSgXAgIImkcKAq+5QISAQmDQIkk7hh1OsNIm7f94SQ+gNfm22ExtMGu8uC6rbjeGzn/Wg29xazDBSMmQmzcceGB6CCGo8UukMiuBmoDaNZnzgebLYHNOR1c6KxLjUCdjfw+4PtQm+J5ZoCIxbGa5CoV6O2wwKjyoMuK7PARfRkgVPYulBXLUW7AwJ8Clfm7z8hIUFojDCLG8s555wjPA3eeuutng0gN5li86PRDJiuerwRSSoF8Nf1SVB73IIoY0jZ/IXz8GbJS/j77j+M6IovST8LXz/jJkRo4vHPUhd2fuZd4NspN3crk1SoqaoUZJwsEoHxikB+fr4gfqh5xiQcVR4j7t/vfxKOu5fGYWaMBk0WJxIi1SL8i4TzjkYXpuuV0HXUCa0h35KdNxtFnQocabH3COD76jWuSdXhZKeznzi1bx8/OC0GuequHg0h3+9IkJd4YnuyNV6RF4UL0iPhtFvR7FLj1p1tuDTHgAtS1WioOQmTaeBDNN8+6aFDgoVemd75kGShZ1eb2QqjXg+L1QqNVguHzQabuVPoGPmSKvlz5sHsUsDuYuINMypNTpyeFAFG0F2ZZ0BrY0MPmZQ5IxcVdg1+sz+ww7Z7l8Uj3tMlntUc20v0MHwv1IUEPd8N1HNi4XxJMMkQ3lAjLfsbCwQkkTQWqMsxJQISgQmFgHC1Vulw335TT9x+llGNnyzW4UDNDrx0+FmcbK8YUOcomIneueEhREfGgoTSRBbaDmbu/ra5Kt+IxUlafHf7wMLc7IchdFwIl7Y7erLAuTwe/HRxDJQOC+ydHeJEUhaJwHAI8ASZJ8v0PGKYGzeTy5cvx/bt23udkPcVm/Xtd7wRSbSNSQHaqit6CDJ6VRUUFAQc2jYQftR++96qnyHaeNaAXljXFhgxX2sSmdpkkQiMZwT4+8/InoGqiuOCOM6dPQcf1jnwzDAed945MXz76rxIwNqJuHhmGjMLEoPhYH31g7xteIhFjTaDMRp2q0XU3dmqRIvVhYVJWqTplFApFdhRb0eTxYWjrXYUtjp6YJwTp8GN84yoKS8WnjN9S18NSOo6LY9zo6G2GrqUbEEksfzk9FgkOVqHTW5BYiwtOxd1dhXsbg+y9B5o4RbeN1AosKveiiMtDixJikCz1YWZsRocb3dglhFoqToV3kZ9qOi4eDx2tEtoUdFreWGCFl/f2iiSc9y+OLZbxDwmFuVdCtz7qf+EnhcDZqr01BQLMmfp0qUiQyef3bwmvL48NAh1IZlGUomEEq+Hd+3RN4teqMeV/UkEwomAJJLCia7sWyIgEZjwCGTnZomwjxePO/FKxSldk/uW6aBXm3HNc5eEdI6fm/slXH7a1fja/12I57/6oSSSQopud2eRKkVPJhou4rxZYMIwlOxyEiHAk3ZqIJWUlIhNR25uLvbt29dr0zEUkXT22WfDpY/FTUOQn6MN148XxyDO0ogdO3aIoS/cdAFeLfo//Hv/EyExhXpwl8z9Mu7ea0GF6VT6b5K8P10cDXN9lV+eDiExRnYiEQgRAiQe4hKTUW5R4TcHhveGoVbRhkQnjh8/HrQFJH6M8YlwWrq99/jeoqdkVFwCFE47tJE6PHK4Q5AvDLW/eVEsUvUqoTs2kH4P++OH5fmyLiHsTa2yyspKaJPScPeeNrTa3Lh3WSx05pYhM855J0WyrRk63Lm7Db9eHodpGpcgZ5RKFaAAXG437Far8BC22uzohAY6tRIwt4txvYXPWlVCqiCzHjgrHgkRKvzuQLvwXCaWLFEaJZ46NryX1ECA+xJJ/J420muIOnZc7/HDtUE4skdSsJwh0ySTSFiFY4ygbzLZUCIQIAKSSAoQMFldIiARmDoIZOVkoqzjKGYnzcfWOjX++dnpI4mIe89w4/uvXBkyLyQvqvdf9ATyk+ahrLkIiYZ0fHPb+BDlnYxXnafE52fokKq04OSJisk4RTmnECNA7Q6vNgY3GiSShivcrDEzklKlxq8OW1HecYpQGa5tuL9neNnyRCXefPVlnHvhBpS2FeLud34Y0mEvnftlfHHR9dhW68bfi7o3fj9cGINcra2XkG9IB5WdSQRGAYGcWbPxWrULr1QMHZpJ8mNNtDmshxb0mDxm1yNNr0RihBIKjxtupRLFR/onCvCFxjepCImk/fv3IzU9A8bYODxy2CTC1L6UGwmV1QS7xdwvBK8vzGnZOUiKjUaHxYbGmpOCdGd/HW2t/bwPmZQgMXk6LF2mfl5A2bNmo8amwvRIwN3VjsTERFSZHPiw1obNlSNbF/UlkvrOgQcG8+bNE0kT+Jyn9xD1GENV6L3FcEl6mdHLleHTLFKwO1QIy35GCwFJJI0W0nIciYBEYEIhkJqRgnLTUeyr3YVvLb8V71ZbcaDZjj0NNlyVH4WC6Abc+NIVIZkTMx5ds/R7mJ20AAmGpJ4+S9oc+Nnu3roJIRlQdtKDAD0jbltohM5pxskTp05EJUQSgcEQ4IaGoW3MylZbWyuqcRPnPVE/7bTTRAgDNwjUTKI4b5siAo8eOiVqO57Q5eaROiFtzmZ868X/CYtpN571EyxIOQMKZQL+cLgTN8wxoKWyZEAtqbAYIDuVCIQBAXqWqKITsL3BJTx6BiskklYbu8IaxukNCWuorenJFumPqDOfZ9r46bjpoxbhkUQiiWVG/hz85mCXEN2mFuTS5Ai0dXSiorw0DEj275I6QiS5qEXntYlzVBhiUWvx4FCLI2hCaTgiydcahr7x8IDP8pGGvHFOJKmY6Y5kEj/0TOJ/WSSRNCq3lhwkhAhIIimEYMquJAISgcmDAD0ILnlyuZjQt1fcDpI9c6YtxLOlLlyarcBrhU/jhUNPj2jCi9KW4eolN0GnNSJSE4tPGpxCWPI4Px0OuJjuRZawI0Ay6Ut5BsyLUaCptlqG2oQd8Yk/ADeQTAHd0NAgQtx4as+wFZ5gG6KiYIcalcWFyMzMRL0nEnfsGr+E8D/OjsdrR5/HvpqP8Wn1rrBdnLnTFopnaVREMrrsCjSUF4VtrHB0TNFgudkLB7ITu09q3ySlpsOt0eGjOhueK+tPKJFIWhXVOazO0FggkZKRjX1dEXj6mKkXkcQ1UGm7E6l6JdRwQ6tRo9VkRmVZ8ViY2TMmQ9BIKKkiDYjRRwhtqBOdLjz5mbejP8YFQiSxPz7rzzzzTOGVRN2q4uLgMCCxx9C29957Dxs3bhSmMrSNhw6ySAQmIgKSSJqIV03aLBGQCIQdgazcTLx9/GU8u+/PPWNdv+xmXFRwGSpaS3HTy18ZkQ1XLfkOzp55MdocUXjsSIcgj2QZWwS+kGvAZTkGNHd0wWE+pb3QN6vM2FopRx8vCMyaNUucJJPwrbUrEat2Q6PW4BsfNIEbFYrdFjd24s79IwvDCPd8/7pGj99vvxs7T3wQ7qFE/y9ftVNsxJJTklFRNnFCSiWRNCq3x4QdhOQGQ5S8ekO+ExnPRFJewVzcsacDmUY1rp2lQ2lRoTCdnjOx8QlwOx1QaiMQoVKira0NFRXj6zdL71CNTg+PKgKHWx34S6EJDvfQp3CBEknEg7pYTLDA9UBz8+BJPnyvu3g/fJYJjiLbxJSZ7fh3YkltJn5P8XBvGSzr54T9YUjDJzUCkkia1JdXTk4iIBEIFgG+8G3aLtz48peC7WLIdtxMfVBjFSSSLOMLAerGmOxuYRS9lQqigfryY+PLSGnNmCMQHx8vdDt4yjxRsyuqFMBf1ybgYO3H+OW7N4cd0xtW3I6lSavhdruhM+pQXBjcyX7YDZUDSAT8QKAvuUjPFXonvVfrwN5GuxCYJ6lBImmlweSXYLUfw4a0Cj2P+PxaNi2iF5HEQSg+TeJE6MK5PVB6PFCrlD2hZiE1pE9nJFxm5OTieHmZeF6w0PtrMK0iegolT0+BSx2JrTVW/GcAzzDvEMEQSWx7+eWXCxKcocC0hWHLR48eFe8A/s0rXs5/0zuVH4qd88N/FxUV4dixY6Ifb7heXwyJOetLL6Vw3l2y71AhIImkUCE5Dvrhy2CwB9M4ME+aIBGYcAjMnpOP3++4Gzsq3gup7XmJBbht3W9x4w5XSPuVnYUeAZ1agV+cHo32qlKp5xJ6eCd8j3zvsmw5YUGno3uzw2LUKvFhjRUUdPct/HsgIRijAdBf1ybi5SN/C1mmtqFs/sOmZ+Fo8YiNkj/6LaMxfzmGRCBYBAbyUqMgPw+iWKgvdLTVgdgIFeJtzb2IJF9vlUDHZ2htqNLGxySlYEbaNGFCh9mG8uKjPeZwLvX19cjJL4DN5YG1tVF441Drx2QKLmOaP3MlSTMrP5+J3nDw4EHRRISFZedC4XaiuOiUjX37o+dQUkoa3qxxCO+wgUqwRBJJnoyMDKGXxGcYSTYSWxTmptYRC72LSLwx3Jl/oz0Me2ZIHvWe6EFFbT3iOlDhPUWBcvZ74sQJf+CSdaY4AmO5/5dE0hS/+eT0JQISgYER4MmS2qjANf+5JOQQfXflHViYfgG+s60p5H3LDkOPwM0LYzBDY8WJiuBTN4feKtnjeECgYO48RGjU6LQ74egyiQ0GizEmFha3EmqHGVartcfUuIQEoaPy2JHwbcICxeWhs+LxXvGTo0Ik0ROT3gXcjDJ9uSwSgcmIAAmY+IREdLS3iVAmnV4PvU4nplrTYQUDr5TwQO2woLoqcLIglESSL/7zFyyAqaNj2PA1euKQyAonmURypqurS5AwLCRgOiNikW5Q4eiRwz0hYwPdP/QMS8vMxu27WlFr7n9gFyyR5B2L/Z9++ungdWhvbxdhaq2trcJDideb/6bnUUtLi2jCudB+PvuGCw0UounR0WJ+fHdUVVVNxp+InNMkQUASSZPkQsppSAQkAqFHIC0rFQ6VFc/seyykXkk/XHM3tPrV+P3B9tAbLXsMOQIMb7tjYRQaK0uGXLyGfGDZ4bhHgBtGeha8//77ftmq0+lw7oUX4/adLQNucPzqJMSVHlqZgC5LKb7/ytdC3HP/7h68+GmkGjMQGaGTHtRhR1sOMB4QYMjVtPRM3HegC2Udjh6T+F65cqYeK1P1aDSZ0XDieD+vV3r+0JOFxAS9VOjlEs4yMy8PTodjWLIjnDYM1je9Ljh7ZjwrPHJkWBPSsmZgr0mDp4519qt777J4mKuO4Ygf/Qw30KJFi4SAtleAm95I/PC9wOvHQu8lkmLeLJ/D9cn++K4gkcTrLsmk4RCT348VApJIGivk5bgSAYnAhEAgISEBsYkxKGo6GBINkZ+d8wDykxfisUJqKNgmBAbSSPTKZiPxkAh4EaAwKk+ad+/e3XP6PBQ63BSee+FG/KvciveqLUMCmROtQaRKgcLW7pCJcJVpOhXuWarDluIX8PSeP4ZrGNEvs1/+7fJXxUaVp/iySAQmMwIkkWbk5grNvXdOWlHS7sDB5v6/56/lR+GcdB26bA4RDuVyOqD2uKDRR6HGqkRBvBY17Rbo1QrYLGYR3uXVDSJ+vgkh+DxiGWmq+vF0XRgqGJ+YJPSZPG53T7jbUDZS3HrmrHw8crgDu+p7r7X+vCYBVSVFIyKSqJHHTG4MV6NnVllZWUghmzFjhghvY0gfiaSCggLhySlJpZDCLDsbIQKSSBohgLK5REAiMPkR4MlSdk4W9tbtwIPb7gp6wlcsvBbnFVyN721vHjarSNCDyIYhR4Cb+XvPiEbj8WO9Fu8hH0h2OCERYHiDVqvF1q1b/bL/4osvxqcdSjxyaGCh/a/MisJFWXo0WZxI1KmFzke4tZW+XmDEymkKvFvyMp745EG/5hFspVvW3IO5CQtRWS5DNoLFULabOAhkZWUJTyKSzq2IxJ2722Blqsc+hSRRQqRKJHjgf9ekROBklxOPH+32qKEw/oxoDdalRmJNWiRqzW64PR7Ea5VQuLrJqZJjRciZOQseBXC8JHAhe6FDlJEp+gl1GS7rIRMXGGPj0NneNqD+E0O+ampq/DZLJENIzcA1Wxv7tfnHOUkoKiwcEZFEwo7eSAxhC0ehRxLnQDKSYzBLKO8jhtI1NDSEY0jZp0QgYAQkkRQwZLKBREAiMBUR4Es9apoOP33rBrSYg9M2unXtvUiJX4mf7JIn8RPtHvrl0lhoO+r9Tvs70eYn7R0ZArNnz8b27dv98kpi2MPq9efgjRMWPDeAGOxf1iah5NCnImvPmjVrhGHUXIrUagZMLT4yy0+1XpYcga/mOXD1cxeHqssB+7l93X2YaZgrwjy8qbHDOqDsXCBAwpMlVCLNEtbAEcjKy4fVo0Kj1YN6i1tkbvUNd/O3x9+eGY84lQMd7e0i/Im6PPR2DAXBQC9sf9PbD2Qvw7loE0PQfEW5hyOScvMLYNRFCO20kd6j01LToNBFIV4fgdcrLfi/Ps/Zv69LQtmxoYmkvLw8lJSUIDs7e9BQvw0bNghdvNHQe6PIN0XISSx5EytlZmaKw63J5H3m729A1hsfCEgiaXxcB2mFREAiMAEQSM9Oxfbqd/D33X8Iytq8xDn4xXl/wjXvD+yJEFSnstGoIPDAinh01VYIrYPJXsIl5DqZcWMYAjUwSCb5U0gQeYwJ+P5H3WKsTL3dZHFjXVoklse58dprr/XrZt26dfigQ48XygfOROTPuMPVeWSlDq8VPo0XDj0zXNWgvo/SGvGr8/+CWE08oFCgvLQ8qH5kI4nAREWAHs5MBU9CwKHWISkqotdUOuwuFLU6cKTVgbeqBg5/pdfSLacZkR3T3baszYZolQvVZcVCm2e0CFoSWN4QO2YnS83IhFatQmdnFxrq6wR5SUK8r02cP3WfvIXJTTzGRBiULpQfGzwjmz/XnJ5N2rhp+PnedvzsjFhM06lx5du9PXj+siYRJ0qODuqRxIMBCmRzfiTESIwxgxr//9ChQz1m8IBx7dq1gkxieKHvnPyx1d86xIseUF6hbq/IeX5+viCXLBaLwHm0rru/dst6kx8BSSRN/mssZygRkAiECAHh9p2ZgjeKX8Qz+x4NuNfT01fg5jX34paPO9FiO5UqPOCOZINRR+CB5TGoLxvZAnfUjQ5yQEkkBQ4c9TiYseell17yu/HqdWdjelKCqG+2u0Q4isXpQfmhfQOegIeTSLrvzHhEKBWIj1TC6ujAdc9fCovD7PdcAqn4+BdeQpQ2Gq1NrSP2PAhkXFlXIjARECA5wWewKtKADpcSFZ0u1PtkHtvfZBdeTCSfWbz6P//akIwuswWdLgWUcAvxbiYDIMnBlPTesDWFUoW2DhMiVRBkVmFhoeiH3zNbGAsPTHwPTfhdemYWnHYbzGaz0AXi96qoWChcDjgtXaAnEzV96B3DMD4STKw7e848OOw2lJWW9MCfkZ2LzvYWQbwwfItEkhMKEY5H4mYkJWtmPrbUueB0AV/Nj4LT44FaoRBd7m6w4oEDHXhkVQLqyk5pJDE0ecWKFULYmvjzQ68sek0ynMybcY3epMzEdvDgwR6NN3qCkdBhHW+GuZHYP1BbEkkMkSRZRex5aEHiiIUhf/yedlJ3zhv+x2vJ+rJIBMKJgCSSwomu7FsiIBGYdAhQ9JGLs7vf+QH2nNwR8PxuOPM2LM06Bz/9xCrJpIDRG5sG1Ej61RlGNBwvlhpJY3MJJsSo3EwcOHBAnFwHU7j5GmoTFWoiaUGCFrcvjhWmNjY2oaGhXvw7NzcXVpcF9eZq3PratcFMZcg2Pzv7QSS4UqTYdsiRlR1ONgRIXJDEIcHBDwkPmzJCeDFRmJuF2t2VnS6sSomE1enB3iYbFidqBbljU+vR5fQgWe2Ek2RRZARUCoUgrCnTFKVR9JBGurgk7G1yAB4P8owKRKvcUKnUcDodop1WoxbjOd0eKDxuKJRKKD8jaOghQ88Y2sfiJaFIrNB+b6jbYNeHZBIJmlAUhg/GGXRotzoQE6kR4X4k0uhNlJKRhTKrBulRarRWnMraxvC1BQsW9GhZkQTzEmy+NrEPhpPRA2jbtm29zGWYW319vZhr38JnO4kgkjwk14IpxJeeXd4QQWolVVZWiq64LiX5SPsY9sb58N4h2STJpGDQlm38RUASSf4iJeuFHAG+XBjz63XFLC0tDfkYskOJQDgQoOfBp00f44EP7wyq+++vugup8Stw557+C46gOpSNworAl/KisCLOharjoc3KElajZeejigBPf/lc4ObCcI8PJgAAIABJREFU3xTPgRoYaiLp4bNi4TK14oMPPuhlCjcj3JQsXboUXU4T7t76Q9SbqkPmoXTjWT/BqqxzcbRwanj4BXqdZX2JQCAIeNPN6w1RaGpsQFRsHCLVKkFoWNR6GFSAxaNEZYcDaVEqTNepYXe5RCY5pdsJLVyC+ElMnoaTnU5UmJywuDzIMmowLVKBBJ0aVodLZIqj1wuJci8ZQoKExAY1gvh3hrcxzJc2UedoNLSDAsGKddOzc6AzRKGypAiHDx/u1ZxeVStXrhTky2C2k9DjoQFJGt/2/BvfAfSyYua9vmHw/J4eQySbvKVviN9wcxGeYenpwuOLdrAv4kySid5g9Izld/Ra4oeEVyAC5cONL7+XCPRFQBJJ8p4YUwQYy8wXDoskksb0UsjBA0DAu1gK1ispL7EAPz37QXxre3jTegcwJVl1EASoRXHnGbFwtTX2WgBKwCQCvgjQS5EL+Pfeey9swISSSLoyLwrrElx44403BrWXIRtz5swB9ULaO9vQaK3DDzdfNeL5USvux2vvx4nSkyPuS3YgEZAIDI4APX14WJswPVV4EdnMXYIEojcL/04xbBIOLPR2IYHCsC7+9llYj2FUfQsJEIZUMeLOqFUJbyKvNxL7pwfQeC5z582Hx+0SGJDw4bxJxnjD87xaRIPNgXNPTk4WGkv8eAu9kkjg0UPIK4jNfQ4x6euJxLBCknBHjx4VJNBISkFBgSC2SDTx2nAsXntek7KyMng1lUYyhmwrERgIAUkkyftiTBHgQ9RLIPlmdxhTo+TgEgE/EODJ077GHXhw211+1O5dZd70xbjn/D+JP+5vaMJ9B07pJf19XRzqLQrctjNwN+/caE1QGWACnsAUaUA8vzknChF2E6qrggtXmiJQTflp8iSYm4t33313xBofg4FJIqnYZcQjh0aue3HrohhkwOQ38cXN5fr162HxdKHadAK5CfnYUhScVpxOo8dvL/w7WqraZajolP/lSADGEoHc2QUo61SgtN2Bc9Ij4bB0oaW+VniyDFbSsmYAkQbEaRX4T5kVn8/WwtzVKcijkRIio40FySPvh6QLiTN/E2p4ZQ58ySQScNSkOueccwQZx1BlHpbzbySMwlmoM0VS0LuX4jx4wMEwvb6eV+G0Q/Y9tRCQRNLUut7jdrZ8kJNRDwUzP24nKQ2bVAhwcaCK8eA7L185onm9fNVO1HQ5EaVRQq92ixCSdncq7t5zKqPJYAMsStTiipkGZBo1ogrd0T+uteLxo6YR2SQbdyNwx+mxmOYxoaqqSkIiERgWAZLLO3bsCKsmxcWf+zxerrThlYqRZW7LiVbjR3O0ePedt/0mvrhBIZn1foMHKQYVsvRmPPzRL4LSivv5hj8gVZMtwy6GvatkBYlA+BBISc+AOyIKjTZgb6MdGUY15kRY0FA9+MHJrIK5+Msxs9BZuio/Co6OFrTU14TPyFHo2RsaFuhQXjLp2LFjQh+PhZ6p9HQisUMBb+pEkdAhGc+wN4qRh6vMmjVLeCWx0AuJ3kjevVW4xpT9Tm0EJJE0ta//uJq9zBQ0ri6HNMYPBLJmZuJfBx/Hm8X/9aP2wFWuWHhKzNYYEQOTrR2nZX1tSCJpTpwW69Mjcdb0yF6u1ZdeeilePmEPa3rwoCc6wRp+e1405ho9qCw9NsEsl+aOFQKjEd7GULOEGbPxgx2Beyz2xYVZnp577rmA4Fq0aBGysmfga++34LJcA5bGN+G7L18JtyewLJTZ8Xm4be2voPKo0Xiy2W8yKyBjZWWJgERgWAToOcODsZjEZBgjtWgzW1FRXCTa9SVY8vLyBFHR6fTAqFEKIeuJrsHjPcimB08wEhvUx6PcAcPiWBgmRw8kauXxO2rBMtSM2nP8ezBjDHsR+1SgfhILyStqKtHTylebKdD+ZH2JwGAIDEok8cbjTR9s9hEJuUQgGAR8Q92CaS/bSARGEwHGuKdmpuCa/2yC2TEyDwGv3SSWBiOSNqTrcHqSFqkGNfRuq0gR7hufv2nTJmyudkkiaQQ3AbO5fHeeETqFC/WVZXKDOwIsp2JTngjzdxnOUILLL78cV77d0Atenbo7E1MgJRgiibobZ561Etdu7w6v+9vaKKGbVN0eeOhnZuwM/OK8R6B1R6Kk5FRq8EDmIOtKBCYCAhNlbeslICiqzbLgtNNwrKhIhKxNS01DUkICXE6H8NL1NwRsIlwfCmFTXHukc+K+mSFy9EYill5RbIY+U2tqNEikvnjz8IHXk3Pzx7ta7v8nwh07fmwclEjiYog3nny5j5+LJS2RCEgExh8Cefl5+Lh6Kx7e/suQGHfDituxasa50Gt0oj+Hy44KkwIHmu04N0MHpd0sFjxeN2rfQS+44AK82aCURNIIrsT9y+OhNTeHLfPWCEyTTScAAtRJ4gn3m2++GRZrzzvvPJjUBhxqtmOGUY3YCCUSI1WwOxw4afbgzj3tfo376+VxiHWbA7aTmdyipmfixm1NYpy/rtHjdx/eiT0nP/JrXOojrZ95Ec6fdSkM2ijApkJMdExYiTe/DJOVJAISgSERyMkvgMvtRmVJ6L10KfTtzeBMI7wp7v0lXkaqsTp3/hyYrB2oragP6eERiSV6e5GIG0i0fDRuOa+3FL2j/JEPkfv/0bgqk2cMGdo2ea5lQDMJ9CEdUOeyskRgCiHA0xurpgvf/u8XQzZrZjUqaSpEgj4Jf7v8VbEA8bpGU8x3sHL22WejyGEIiRhvyCYzgTq6tsCIM6IdIvuJLBKBYBDgpoFZc8JFJFGjKCouEfauDhFCwTTTPAFnBiGefputdkTpI1HY6ugXHuvrtfTkmjiUlZYETOBwfFNEHH6yqzu07tFVRnxQ9l/8bfcfwGyUMZFxQjMpXp+IFnM32XT9sptxUcFlKGsqgk5rQIQqEh6LAh9//LHQ7+Dp/VAbRnp+jtRTIJhrKdtIBCQC4UWAGSE9Cg9azc1IjUtHU1MTmOWMobJutwuNjU2or6sf1oi5c+egvb0jKP0hPjejUwyoaC/FzKg5qK/u7e057OAhqMB3BvWTQuG55u0rBGbJLiYhAqHe//tFJIXixp6E12JCTynUN9KEBkMaLxEYIQIZ2emwKDpx8+arYXGYR9hb7+bchK3KOBdbXt8ybL9z584FP/d/2oZPm+zD1pcVTiEgQtrmGmCtPzFmJ4fyekx8BEiK8PR5165dozYZkjs8kadWCUnQrKws5OTOxLF2Zw+Z9NszYxGl8uDHu01osbnxt9WxqDxejoMHDwZkJzO3PVWtQaLChkg4cdHsabA625CoT0CnrQNREdEobylGpFonnoVREUboVHoc2HNIaIXQy50bJm/h84raIoOlCyee/HhTaQdkrKwsEZAIjFsEGCabnpEOt8eFBz68C19fciM8ZiXonWSIMqDZWg+NMgIahRY2ix3WLiva2tp6zcfryTQSsjkzKwMV5hL8/O3vgclPRvtZQ9u5J+NhITOs+euFNdCFpddRZmameAeFIqJI7v/H7c8naMNCvf/3i0gK2lrZUCIgEZAITAEEGAufmZOBp/Y/jK1lb4R0xmkxmbjznIdQXVLn1wKDoS82bRT+etSEg82STPL3YvzijFgYrS2Dbmj97UfWm9oIZGdni9BTX+2ycCMivIRMJuzZs6dnqMWLFwuRVWpzsNCjp629HU5DAm7f3QGKyZ+ZrEFxcTEOHTrUkzJ6OFs///nP4/bd7TjZ6cLdS+OQaVRj766dwjuKH5JF9MryptJmGvGhshQtWbJE2FlYWDjg0BT2pbcVdadYj2K1g5FOg9nO0A6GzUivpuGu7tT8nkRloPfU1EQq9LPm80Jv0MMNF1wON8rLyoWYN//e5mwRnt65Cfk4M3MtlqStRHxEIhx2pyCjE5ISQKFwk6kD6kg16qsaggpLmzk7F3e9c5PwAv/75Zth7wj8GRN6ZILvkc9frkl9Cfvge5MtJQJDIzBuiaRQM2byRpAISAQkAuFEIC0tDUWd+/HbD+4I+TDfX3UXFiQuwTtvvudX3+eeey461VHYWW8T9Qtb7Tja6vCr7VSstGxaBK7O06H82MCb2amIiZxz4AjwNDgnJwfbtm0bVY0tkjE83X/rrbeGNfr8888XmYTazHZsb3Rg3TQtDJEa0c6fDG5r1qxBTEIirn2/GQ+dFY/i8uM4eeTTYccdrAK9pxYsWACmzx6qcE3I03rqT1Hnw9+Skj4dap0KKoUKDSebxKm/LBIBXwQkkTS29wNJo+hYI0y2DhESW9t+EvoIPfac/Bh/2H53j3EM9f/f07+N1OhMqBVqdNjbMDtpPiI1Ouys/ABzkxajrLgsoMmQnG5wncTtb3xTtLtu2Q+xLvtClByT4v8BARnCynL/H0IwR6ErSSSNAshyCImARGBqIJCTn4MtJS/g2X1/DumEv7Toelw698t46cWX/e6XHgl0+2a8vCIyClVmN/5R3IlKk9PvPiZ7xevnGJEXrYZWpYC7o0meSk/2Cx7G+Y0VicQpDeSRNNxUzzzzTGgTUvGLPa1YkKDFN+ZGD0skLVu2DCmpadhcZcN/yrrw4Ip4mOtP9PKEGm7cgb5nFrpAwkm48Y+Oi0bx0eJhh5uZPxN/3n0/UqIzcEHOF1BZHnh2uWEHkRUkAhKBoBCYljoNhmg9jjUexi/f/aHffVC0n6Gzi9KWweFy4MuLrkesOxkN9YHpG5FI6lS24aZXvtIz9h8v/TciHVFB6S35PQFZcVAEJJE0sW6OcUskTSwYpbUSAYmARABgxiZHhBU3/PfykMLxo3W/gr41ToShBFPo/r127VrhtVDc5sDRNgf+XdIZTFeTqs0/zk6CAkBDQ70kkSbVlR3dyTB8jOQGQ8Rqa2vDOvimTZt6wtV8B2IoXaDhdBdddDG21HnwfHkX/rUheVgiaeOmTThsUuCB/d2Z4b4734i5ege2bBlev20wUBi2RlIrEC8jf4kkao8kT0/C3z59SIQcyw1iWG9N2blEICAERDax6XG4+vlNIjttMIWE0iVzv4QNuZtwsqwm4C7oDVXceQi/3npbT9srFl6L87O+gMrKyoD7kw0kAlMNgSlBJCUlJYnr2tjYOOT1pUAZ4+8pWCmLREAiIBEIBoGM7DSUm47hl+/eHEzzAds8tOkZVB6sRkNDYKdtA3VGDSW9MRp7G+042emEUavEk0WmkNk6UTr685pEGDUKEeoSClHKiTJvaWfoEZgxY4bQ8BkuPCsUI9N7x58QNH/GSklJwYLTTkNMdLSoPly/JLEeK7Zh12chs/ERSvxxdaJYW23dutWfIQesE6hHkj8D0RMzNS0F1e0ncNuW64X3AsNWzko9G5XHpVeSPxjKOhKBcCGg0+kE+W5RmPCNFy8LepiHNj6DaHUczB0WNDc3B9zP9Oxk/Hb7T4U+krcwa+4tq+5B7fHhs8UFPKBsMKoIyP1/+OH2m0hiXDpj/wM5NQq/+aEdYdasWeDDzWq1or29XQhHynj60GIse5MITHYEhNBsnBLfCqFX0jNXbsG2dz4KWTYxbiD5oSdFQmISdJEReL6sCy+Ud032y9Mzv39uSIbFbA7ay2vKACUnOiQCTB3N8Ij33nsvKKHXQOENJZHkOzazvlGwe7BCLaOFp5+B58vN2Fx5SmfoCzkGXJCpR0VxYcAeUd6xQk0kUaw3LSsVXXYTbnvjejSbTx0ijkVWpkCvsawvEZioCHCvyIxh6TPS4HQ7YG61ir1U35KamYLyzqN4/uBTKGnyX/Osbz/8PVusZrg8Lig9qoDf5wsXLsQlTy7vZ598TpyCRO7/J+qvcXTs9ptI8qroj8aJ20imnpiYiKampqC7IEPOuVLvgIuqsrIyjCStZNCGyIYSAYnAhESAz6AWVS3uePPGkNivUCjx5y88jw/f+AgejyckffbthBorH3TopxSR9OfVCaitKAWzSskiEQgWARIs/F2+8847wXYRULtwEUlDGcEDttNOO02E7jIb0O8OmoR4v9XV/TxalKjFrYtiBZEUaHgd24eaSFIqlciYmY5v/fcy4YnkW+QGMaDbTVaWCPiNgFcnrq69Bp2ODvxr/+O445zfiXDf+vpT3j3cU/Gw7dYt1/b7ffo9GJ87actw14bfC6JKoXUjUmUI+PkzHJEkhdjRk0VP7v8DuTunTt1hiSQvu0xIRkrShBtWEkA8GQxWR2Qg+/jAY59FRUXhNl/2LxGQCEwSBDJnpuMf+x/Du6WbRzwjuln/eN19eOe14ENHhjOCWd4aYcDPdrcOV3XSfP/bM+NgrT8xpBfGpJmsnEjYEOD6gJukYAiUYIwaLSKJemp5eXmghyW9rkjOcG3FfxcUFKDN5kKFyYl/l3YJAX9mPrxypgEHP9oaUNpp6retX78eJ06cEFnZQlGYQfOkvRx3vX1Tv+4kkRQKhGUfEoFTCFAcmWSzxdmFqIjoXh4+S9LPwnVn/ADmZluPZxLDThuVJ3F3AOLaA+H96KXPQWWNEEQVCR+tViueI4GUwYikLy+8HpcvvBoHanYjK2YmqitqRsXjNBDbw11X7v/l/t+fe2xYIok/MrK95eXlPf0N5wLtz8CyjkRAIiARmKwI8GRuWloy3il9FX/b/fsRTfP29fchJ7IA77///oj6Ga4xN6hXvj1yDabhxhkv3/98SSy07TVoa2sbLyZJOyYgAvRIouey7xopnNMIJ5HEzRg9jyiCy7B+l8slNCNJIPl67jEslnqSS5YswaFODR4+3B268oulcUiGGW+++WZAEJBI4ngtLS0BtRuoclpmKlQRCrx4+Bm8evS5flV+sOrnmBO7CNVVUgtzxGDLDiQCAObMmQO30oUbXrwcmXE5+LR6Vy9c1uVeiOuW/kAQxU6nA247kJCQMGBImb+ALkxdhh+suAsnK0dG8AxGJPnaccOZP8Ly9HWoLAsd2e3vPMeyHrGhzMvx48fl/n8sL8Q4H3tYIolMM1NI8zSK+ki5ublCV2O0Tt/GOX7SPImAREAiMCACPLnPnJGJvbU78OC2O4NCiRlJHtz4FOrLm0PqadnXGHokuSKN+M62wMUqg5rYOGh00/xoZLiah03CMA5MlSaMYwTonUN9pKH0hUJpfjiJpLlz5yI/Px/79u0Tqa9JFg1VSDolZs7Ed7Z3PzfuWBKHFHTi7bffDmjKoSCShFZVRneig3veu2XQLFAJ+iTcc+6jaKpqFUSZLBIBiUDwCND7Tx+lQ3VnJW557ZoBOzon72LceNZPcfPmq5EUNR3fWn4r6kzVg9b315rvr7oTs+Lnwd7uCvpAyB8iifb8fMMfkKmbGbDHk79zGY/15P5/PF6V8WfTsETStGnTxOkU3Y956sYbi6zyZBbdHn+XSVokEZAITEQE6GqdmB6Pus6T2HniA7xW9J+Ap8FQjB07doiNXbgKN49ps+bhex814zPZk3ANNW76/XJeFM40WlBVVTVubJKGTCwEuD5iSMdbb701aoaHg0hasGCB8BBgYZab4bK3eSd73sbP4fVqO1453q1DdOeSOCS5O/Duu+/6jQdDA+nRMJLQtump06DSK6FSqnDz5q/3Etf2GpIanYlHP/8c/rX/CVy58Frs37/fbxtlRYmARKA/Asx0HRcfh1ZLs/BG6qtH5tuCv7+ajlNhZzwkG6q+v3ivyF6Pry36NhKiktFQ1xDwwZC/RNJ5sz+PK+ddi8rSwELn/J3HeKwn9//j8aqMP5uGJZJoMhlnLjIotMVFU3Z2tnwJj79rKS2SCEgExiEC9OakSC015p4/9BSe2fuo31ZysfXAxU/iyCfHAtId8XsAn4oXf/5/8Kt9bShtdwTTfMK1OSM5Al/JiUB9RYn0TBjlq8cDKZbS0tJRHjm0w82YMUOEtJWUlIS24yF6CyWRxFC2JcvOhAMqHGl1oKbLictyDT2bMWqPDKUP2Tcc9o+rEnCy+IjfmpIMkVu1apXAcKDMTkOBSgIqIjICDo8N7bY2/Gbbj1HdPvQmj6Q8S/nJMnQ0DZ6hbtQuphxIIjABEaDgPhMMkEjyRDjx7ZeuCAkpFCwUXCfduvZezJ++GFaLFScqq/zSM+KazKm34qZXvuLX0FNRX03u//26NaZ0Jb+IJCJE920+POiNxI1RYWHhmADHDZnBYABFwHhCL/UtxuQyyEElAhKBABHg6U6kMQId9lYcqf8Uf9vzh0HDL3y7vn7ZzVg/80Ls/ngP6urqAhzV/+rnb7wEZZ0KlHWcIpKm61X442f6J/73NDFqfnteNBbGuFFaXDwxDJ5EVk4WIomn2f5674Tq8oWSSGK2xpOKGDx4oB0Od3cGti/kGMR/4yKUWJCghdbeKTSPGDrmcPQmmVdf+Dm8XWPHsVYHvrvACHiA9ze/6NdUKeZ95plnoqGhQehw+FuYVjwxJgmH6z5Fl92E14uex5H6/X49S7kRPHjwYMhEvf21WdaTCEwmBDJy0qHVaOF0uhBlMODq/9uIDpv/v+FwYcGw1W8svwUZxhmwtjp6kdNMxsRCLTZvSUmfjk8a3scTnzzkl0lTkUjqu/8nDzBWEUly/+/XbTrqlfwmkuiRRPaWoRpkonmC5PuDDLflPH2iNxQXM1arFcymxkXNWN3Q4Z7vaPTvjX8d7ykdRwMLOYZEYLQQYMaS2PgYuFROHK7/FB+UbcGekx8NOvzFBZfjsvn/i6P7i8Ma3sbn66xZs0QYs/eTND0Ffzpiwq5622jBM2rjUM8lQ20VIduySASCQWAsiKQLL7xQEC8ffTT4M2O4uVALiZ7lWp0er5+w4N8lnQM2SY9S4xtzjJgZo0Fdpx0eUzO2bdvWUzc5ORlLzlyJeqsHmXpgy5YtvUS5B7ODnkjEjs+ZQNcf/oaiDDT2VN0IDnc/yO8lAsMhwOyN0fFGNNe3YFp6Eu585ybE6xLxP6d9HT967drhmo/q9wx3+9KC66GwqOF0OMVzJiU1BRarBaXFp7xg82bPxC2vX41qn5C7oQz94aqfo2AKCvWPt/0/k9nYbDa5/x/BryqU+3+/iSTaS08kegNlZGSIDU2grsgjmDNycnLAm8dut4tuaAs/PF2SJTgEqItCzy6JYXD4yVYSgZEgwIUZX9DMgnn/+z/GRxXvDdjdo5//DzS2SGzdunUkwwXVdjJncrvltGgkWOrDHjIYFPCy0YRAwEskkRxesWKFOFyrr68Pu8c2ySQeqH388cd+ETe+YJJE4uejOit2N9j8JonjI5T44+rEfh5YJKA3btyIRosLW199YcjrxgNBfhgSU1FREbBHedK0JDR7anHHW98J+P64ftkPcc7MjWhqkAL7AYMnG0xpBLj30saq0GprQkZULpQqJRrM1fjh5q+PW1wyY3Nwx9m/E5E0CrcS0ZGxvZ7LXH8h2oWbXvmy33Ogx9PPz3kY1mYHurq6/G43GSqOp/2/uKYKBQ4fPjwZoB2TOYRy/x8QkTSas6XgI7PDeV2pSVqRgSSzTFLJ+3dqLEwWN/nRxHewsbipHa3sM+NhvtIGicBYI8AFTWSsBrVdJ/Hk3kdQ0XJKb+W6ZT/A+pyLsfnlzWNi5gUXXYxSiwr3fzr2buuhBuD+5bGw1lVOuQVhqHGcyv0x5J+HMXxnck3CUHvv2iXQsHuubQLJdnbBBRcI6CkaTS0jfwoJrwUr1uJfZWa/CSTffu9eGgd1azU++eSTXsNlZGZBrVL2ShPtW2HevHlCa5Me5TwMbGlpCfggkpvZpNREfPeVL6HF3OTPdHvqxOsT8fMND8PSYA+YeAtoIFlZIjAJEZienYzH9/xOeE7/+sK/oCB5Aa5+buOAovbjcfp3bfg95k87XWjZcR9Jh4jklCS8UfoC/rX/8YBM/tzcL2PTrCtRdTx8yU8CMmgSVpb7/7G5qMHu/4MikkaLuMnLyxMLDqZo5QKICy0+CLhw48NAltAjQJKOiz1iPtGFUEOPjuxRIhAeBHjaw1CTgy278Zv3f9IzyH0X/gW5CQV49+13A954hcrSizZuwr5Wjwhxm0zlqfWJKD5aOGyK88k0ZzmX0CLg9Ujy1Q+ihw6zoHV2DhwuNpgFDBMjqcx2ra2t2LNnj6jq7dt3DK6FuA5jtjMSM179D2/fPC1vbm7Gzp3d4tLecuEll+JgqwsPH+oICohHViWgOgAxbRJI1LWgvbTJX8JrIOMoDF5sPojfffizoGy//6InoLNEizWlLBIBiYD/CPiGk9Ir5+Y1d+MX7/xgTAW2/bceyI7PwxWnXSO0k2Ii4tFua8HbZS/jpSP/DKSbnrpTOURW7v+DumUmRKNg9/9BEUl0TWYJZzpqLozo/kwNJC6Ili9f3kvs0Zfk8N7Y3islCZCR3bPEk4vhQ4cOjawj2VoiIBHwGwGeBiSlJOJQw1789ZMHxWnfU198HburtmNV9rl45aVX/O4r1BW5AX31hB2vVEwOd+4fLYpBnKsTrbVVoYZK9jeFEAi1RhKfAbm5ufCmXSaUJJbonc3DM+pTUh+SYW0kn/lfrpEqKysFYUMymodudrUOaqUCRo1CXA2zwyVCAYraHCPyLvzXhmS/xcWXLl0q5kFv8pEQSN7biUTS1rrN+Pf+J4K6wx679HmY6s2jqu0ZlKGykURgnCEwEl2y8TSVtJhMnJm1DltLXx+RN9VUJpLk/n883dGhtyWY/X9QRFLoTR+4Rwoyek/auAiSYWyjhbwcRyIgERgrBNIz0+HWOJBsTMGBmt14Zt+j+Nk5D+Ctze+MWbahiy66SGxOb/gwsJCSscJwqHG/NtuIVUkqlBSNTebR8YiJtCk4BLjoqqqqCuuhCw91zjnnHHG4w+KrzUGSiWQNvWxIMFGfiaFu1EDSTcvEL/e2ocXmxgWZOhS3OXtlZAxmxj9bEgeDqbafp1PfvkhqnXHGGUJIm5l+Q1G4gWl0VeO2N74RcHf0orjn3EfRVNUqvK1lkQhIBPxDIC0zFaUdhfj1+7f512CS19Jp9OKAz2lziQiPjI/lAAAgAElEQVQZWcKDgNz/hwfXcPQ6IiIpKytLhAVUV1eHw7ZefapUqpAvAEbLRS/s4EyBARgzy9LY2DgFZiunONUR4Eas2HyoJ8yNJ2AffPCB2CiORaG475Z6BV4on/geSUxvvtrYhZqamrGAUo45iRAgicMFLzOZhcLrZjBoKHr/3HPPia/pnURPJG9h+BgP3Pbu3dtrjbRy9RqooxPw8z3dZNJIy5x4Db45JxpFe3YMOVd6L9CbnBpRdXV1Ix22V/ucWTPw6Cf3YccgiQkGG+y2db9GQexpqDheGVJ7ZGcSgcmMAENtNbEK3PDSFyfzNAOeGzWXUlRZIX++BWzIGDaQ+/8xBH+cDT0iIokaRozbLywM38kuXb15w3Lh1DdkjQsWnr6NVpHE02ghLceRCExtBPqGcfzhkmcRq07Am2+8NerAUN/kvIs34fGirqAEekfd4GEGJJG0KqozrBv/8TZnaU/4EOBmKyYmBtu3bw+bkLMvkeTvTLg227RpE3Y0OPCnw8FpIvmONSdOi+8tiMYbLz0/qAnecDbKHoQjqxFD9/Y378SD2+7yFwZR759XviPEcX0JuIA6kJUlAlMMAR7eZ2Rn4O3jL+Ef+x6bYrMferqrc87DF+ddDXuba8y0K8f6gnD/z7UhQ6vDVeT+P1zIhrbfERFJfNBQnImn5IyDD1chkcTTY2+mtnCNM1y/kkgaDiH5vURAIhAKBPoSSQzNeGDjUyj8tChk2nRcBMyfP19oq/BZTk8H38JNF0V/qcXijErAzTsmh0jtdQVGzFG3T+nTxFDco7KPUwjwN9Te3o5PP/00LLAEQyTREGZ261Tp8YOPmkds1/w4FW46LQ6v/XdgImnFihVCLJx6TeFaq3Wn7Hbiple+4vd8vjD/f3HRzP9B1fHwe877bZSsKBEYxwhwA5+ckoh3y1/H3/f8fhxbOnamLUk/C/+76FvISpiJ5o4mVJVPrSxucv8/dvfeeBt5REQSJ0NhSKa+bWhoGG9zk/ZIBCQCEoEJiUC3HkgNbnvjemE/4/JJJHXWWULihclU2qtWrRJeA3x+8zCgb/KE2bNnC/Fend6Ajxrs+PMkyNpGb6QLMiJRXVEmRXcn5C9jfBpN7x/qEr366qth8UoKlkgiWhsu2gi7UostlRZsqTKPCMAHz0pAe1UpDhw40KufdevWidNpkkjhLCSSVNEefOeVK/0e5ucb/oAUdZb0QPQbMVlxKiHglQ3hgRF/XwajAWaPCf8t/AfeLd08laAIeq4PXvyM8Bivra4NG4ketHFhbCj3/2EEdwJ1LYgkbir4EGFMezCFp+csoY6HD8YW2UYiIBGQCEwGBPpmSnlo09NQmiKwa9euEU+P4tllZWUoKioasi8K/G7cuBEVHQ7cvqt1xOOOdQd3L41DoqcLFRUVY22KHH+SIUBdIIpf79y5M+QzGwmRRGNWr14NZXQioABu2h68Z+FvV8TDWlcp9Ji8hZ5IFPoejd9USvp0fFizxe9QG2Zp+um636HlZLvQ8wxX4bW32+1yDRwugGW/YUEgLSMVDqUdqXHpqGqpQKO5DlUdFXj58LMjymoWFmPHcaf0GP/G8luREpUOrSICapc2ZJ7j4Z623P+HG+HJ378gkgoKCsRpEokkZiAJtEgiKVDEZH2JgERAIjA4AgOFcDz5xc2oKa/HkSNHRgQdT5Hy8/Px+uuv+9XP2rVr4TAwtG3k4TF+DRimSt+ca8RpcUpUl5dOqVPDMMEpux0AAZK/XlHsUAI0UiLJawv7eb6sKyjRfP5+To9X4vVXXu6ZGolmejbSI91sHpm3kz94zZydi1tfvwbVHSf8qY7vr7oLZ6SsRElxqV/1g6nE9W98fLxoGk690GBsk20kAn0RYOKa/2fvTMDjrMr2f0/Wyb7va5t0S1va0kJLodCFXVZBZXEBRERAEREUFUH5FBRR5AM31E8RARFkFwvYAoVCsdDSPW3TJm32Jmn2ZZJJ/tf99v/GJE2TmcxMZrvPdc3VJnnfs/zOed855z7P85yoeCuS41LwVtlq/PnDhw3RiFbPXb2ef4YDuUfI8IxpF+ALC2/EvrL9k/JOdJWnuf5neJqJWJRq/e9qD/j//YaQRH9Y+vhzx4b/5yls5ulY5vG2HGy0OJLVkf93ulogAiLg2wT45Vw/UIU7V984WNH/vehJJFiSsXr1apcqTzcUurNt3LjRoXzosjNj5ix8bk2DQ9f74kUL0yLxlZIY7N25HQMDA75YRdUpAAiY86WtW7e6tTXuEpL47HMhefnrzoci+O1pqfjg7TVoahpu0bRw4ULj5DoehtLf7/rpcMcCl5qaCnu0DV978QqH2VJImhW7wG1ubcdaNPH3mhs73C260MMEKGzyw2cyJSUFYbEhyErKMUotb9yLt8tfw7NbH/NwLYIz++VFZ+OLC27BwYpKv9iw0vo/OMepO1s9GCOJgyknJwf79+8fFJVM6yQzcjonEP5+ZDInevzCpwm6PyTWd+Rpdf5Qb9VRBERg4gR4nHdSVjyuffaiwUxOyDsZNy79Dko/3oMDBxzbkR+tBhdffLHxHnfGRY4L2YksPidOwL133rkwEen9rX5jbu7e1iu3ySKQkZFhiCrr1q1zm3jBurtLSGJep33iYvxsSxsq2x139bp9fgIKYoA3Xv6vNdJQprRKYoDtkSKTu7jzfUi3tud2Pu7UAvihC/6KgdbQCYdtGFp/ikV9Ud2Ij0jCvtL97mqa8hEBjxDgu8gabUV7fwt+8c7dKGsc243dI5UI0kwpYJekzkf1/lq/IKD1v292k7+s/4cF2zYHExcZFovFULIbGhqGncjG3Swm02LJN/Efu1b05c/Ly/PokYXuZOIvA8mdbVZeIiACwMgYSWTy4AV/QUhbhFMi0FCWdEVZuXIl1qxZ43BQYH+3SJqbEoEbZkWjvHSHhpUIeJwA3VL5ee2119xWljuFpEWLFiExuwBrqrqxucGGstbeMeu5KjcKlxfHoHz3zmO61ZaUlIALV1qzeyJlFqbjld1P48UdTzmc/bTUEty16kGUle5z+J7xLszOyUK4NRwVZRMX8scrQ38XAVcIMPB/cmoS7OG92N+yBz9763uuZKd7J0CALm4/O/f/0FLd7hdWSWzi0PU/A7Bz/U+X5aEnsmv9P4HB4MIt/rL+P+rUNg4mmkRyIPHo54KCAkM08tQEwQXGulUEREAEApbAaELS9Utuw5K8FXj9lTeGtZvvbL67R/NxX7BggREIlomWTKeccgpef/11h4PPUkiyZE/HPRsPIyrMgsgQC+wA2myec2Nxd6c+eUa6W067c3e9lF9gEpg6dapxsllNTY1LDeSzx8R/3Rl7ie8Euor1RsaNGYA7NzYMt82LR3vtgXFdYSl2bd682aX2jnYzrZEiU0PxtRevdCrvLyy8CUvTT0dtjX9YBTjVOF0sAkMI8LufLttWqxUhMcBHNe/hn6V/R1WLBE9vDZS7z3gQ+dHTUF1ZDbudMybfTxxHSUlJRsxkrf99v798pYZHCUlmxTiY0tPTjcUGd7F5wk9XV5ev1Fv1EAEREIGAJZCbm4uD3WW4+42bj2rjC1e9P7io5IJw2rRpaOvoRI8lHKnR4YPX79pViri4WKRmZKKsrR8p1hBkRB3ZIKCQ5GjiItZc0LZ2dCIyMhLd3T2wh4SiricEP9zom6e5JUeG4LPT4zAzMQyNTU1or/eMtYSjHHVd8BAwrZLo4jbReROfuenTpw+6Za1du9YjAJef/0lYLCFIs4bgYHsfytv6UNd5ZOGzMjcKYT3t+Ne//jVm2bRg/9SnPmWIZ+6OQUaXso9bN+BX6+91qv1/uPQFNFW3+EXAW6capotFYASB/KI8I3h2W2crXt79NJ7a/Hsx8jIBWkTeveqXiI2KQ29fL/p6+1BaWurlWjlWvLn+pwBGcVLrf8e4BetVxxSSCIQmkhSTOjo6jB1tuoT5y4MQrB2qdouACPg/gcz8DPxx84PYcOCtoxrzP2c/gjxrkXHM+CnLlmFzayj+sLMN3fbhQaRphdNt68XVb/1X6FmQGoHbFyROOIYLNxUKCwsNyya6CZ922mk+FTuJ7dvUcMT66idLkpCIHtTWVGsx6f+PhN+1gCIQrbmdiUU2tJEUkjj/8oSAxADZObk5GAgdwNbqjfjRmtuMoq8+4WsoTplp/D89NgspUel49tlnHWJ/ySWXGPEcJyqcHasQCkmlnR/j52/f5VA9eBEXcbcv+xGq99c5fI8uFAF/JUDr5d2HdmBfUyl+/d5P/LUZAVfv75/+IPIS8hETEQ9ruBW7dpb6javbyPU/Nzd3794dcH2kBrlOYEwhaWT2NIVmzCQlERABERABzxGYOXsmbnr+MhzqONot47L51+Ly+dcahTe0N+Kr741uNv3zk5LQ0W/BnRuGn7K0NNOKr86Nn7CYNLTV3gzCTeuqK6bFgDGQGrv70do7gGnxofiwodcIJHxpUYxHXG081+vKOZAIMOg250vbt2+fULM8JSQZcdLOXIHNNR/guW2PY0/D6LHDKMbcseInWPvqWw6dxsaA29xwpMWjO1N8fDzoKnjPG7diY+W7DmV9w9I7cELqMpcOJXCoIF0kAj5AgELSZX9dia7eTh+ojaowGoH7z/sD0kKzRw0/4A/EtP73h17yTh2dEpK8U0WVKgIiIALBQ4A78FV9+/DDN74xZqO/evJ3cVzOctz8rvMux2flR+GqGXHGIneiC11Wbvny5eiOSsa33h8uVnm6t4riw3HF9FhMj7OgbwCw23oMSwhaz3KhbCZ/P2XU0xyVv+cI+KKQtGrVKsQnxuPjmg8MYWa8RDfaf//732hsbBzvUiOIf0hIiEfEmylTpmDjoXfw0Dv3jFsPXsDT2noa7LJEdIiWLvJ3AqPFU/T3NgVa/bkBuCLzPOPUcCURCCQCEpICqTfVFhEQAb8nwOCy1tRwfPXFy8dsy/99+mU8vS8Sb9U4LyQx4zsXJqIkOcJwV2Zsk4kkMxD3zzY3Y1pCOLY0HnEr80RalROF41LCMTMpHPb+AYT0dBiL1v7+frfHZfFE/ZVncBHwNSFp5RkrER4VinX738CjGx5wqDMevuhJWNrDsX79+nGvP//883Hw4EGPiDd8JyZmxeFLz148bj14AQUwTwT+dqhwXSQCk0iApyX2RHTg5pc+O4mlqihnCXxu4VdwwazL0NHZgYp9CoLuLD9d77sEJCT5bt+oZiIgAkFKYLwdxi8tvhXnzfqUy/GJGFPoiuJo5MZFGG44tOjZsmWLw3FOGOx7ytSp6O7pQWR4OFp67Pjqe61u7TUGzf5SSRxmJIRhoLcHPT09CLdGY2/pTreWo8xEwJ0EaFlIS56JWvy507WNrmH5M3Pw7X9eh8bOQw43c1HuybjhpG/jrdXrxj3l8aKLLkJ7e7tHLJKcCbh9y7K7MTNhHmorFR/J4Y7WhX5LILMwHS+VPoWXdz7tt20IlorfcNK3cNqUs9HV0e23Lm7B0ldqp+MEJCQ5zkpXBiiB4uJio2UMFKokAt4mQPeQpNx43PbqNUfFPKB4dO6sTyMmIgXVXeG4x40npt13UgoyrBb0dndh65aPUVlZ6RAKup3QXJuuZe6OmfSJgmgsz4pE7EA3qg4eMBaz7j4VyqFG6iIRcJJAfn4+eJqZMyckDi3CXUISXT1PW7UMv/7gp1hfvsapVlhgwW8ueQYHdlahvLz8mPfS+ooxkvbt24fWVvcKySyUQtLe7u24/83vjln/qPBo/Ozc/0NLdbvfBLV1qkN0sQiMIDDeppOA+RaBpYUrceqUM1EYPR11VfW+VTnVRgQmQEBC0gSg6ZbAIiAhKbD6099bk5ycjJ7oDnzz5auHNYU+9hfOvhxrqyx4fE+7x5r5uRmxODUtBB2tLaivr8fOnY5Z/nDBunzlKty+sRPNtn6X63fzcfE4LikMbYcbUVNT43J+ykAEJpMARaQZM2Zg48aNmEisLgpJFGlffvnlCVd7xekrgAg7OnrbcfMLE3N9eeKKN1C5v2pU91cGwp47dy5SUlLQ3NzssfgfcXFxyMnLxsulT+MvH/76mDyWFqzEVQtuQk25FmgTHjS60a8IZOdn4eOG9/Hw+nv9qt7BXtlHLnwKYb2RqK2uQ2RkpGFprSQC/khAQpI/9prqLAIiELAEEhMTEZEUiq8896lhbbxx6R04rehcXLXGvacijQYyMSLEOPVsdlIYYvqPmGHv2DH66U7m/UuXLkV8Wha+/Pb4gXnH67wb5sSjJLYfVfv3OnRi1Hj56e8i4A0CFIJo2TcR97azzjoL4dFhaG9ux5tr35pQ9WkheM3T5zvlzjayoF9/8u/obug1BDEzzZo1y7AS4ruqs7MTdXV1HomNNLQu2dnZiIwLxy/euRu76rcOs9a8aM6VWJB1IrLjC9DZ2G2IWkoiEAwEGD8sOScRX/z7BcHQ3IBpY0p0Gu4957dAZygY54qbZXyPKomAvxGQkORvPab6ioAIBDQBTgxj0qNww/PDhSRaJJ0+82p8bZ3rQo0zABnk+qrp0fjggw1jursx2O6mlhD879YWZ7Ifdu0J6ZG4fnYcunvtqNm3W+4pEyapG32BAMWPQ4cOTUhIWrFiBTYdXo9lU87AS88dbZV02orTkJGWYTTzcFsTXn/1jWFNPvPsM7C1cSN+9tadLqH48dm/QZwtGe+//z4WLVpkCEgMcE8BaSKWVq5Uhi50XHRVNldgR/1mVLaU4xMzPwWrJQq93XZjMWa3210pQveKgN8Q4LNA8aGgKA//3v8y/vLRsa31/KZRQVTRz8y7BlcsuA599j5UlFegra0tiFqvpgYKAQlJgdKTaocIiEBAEOBCbUvrBjwywlSdQWRPKDgd165tmvR2/ml5Eta99Raamo5d9ic+cR76I6JQ09GLu/4zMYsABv++flYsGqoPeCTWyqSDU4FBTaCgoMCI6fXGG8NFHkegUEh6o+oFzM8+AVkRBXjttdeG3faJC8/BXa/fjD0NO3DHyp9gSf5paOtuRYg9FGERYTjUWYvvr75pwtZINyz9NhZkLzYsf8K7omCz2ZCammqIRxSRvJnoCpJXmGsE+W873IaWlomL195sh8oWgYkSSEhIMFxfeeJqXl4e6BJ/zxu3YmPluxPNUvd5gcBPP/F7FKfMwrat2xT/0Qv8VaTrBCQkuc5QOYiACIiA2whw131NzUt4avPvh+VZnDIT31n1AO7cOIDDPa7HIHK0wv9zQgJSLd1YvXr1mLeYgbZ/elIyGrrt+Okm5xd3X5kdj+Oiu8cM7OtovXWdCHibgNVqBZ/n9evXO73bbApJWXG5mB2/EGvXrh1sDuMS0b3swj8tGdZEBnLNT5wK3vPYh49MWERiPtcsuhnWgWhERkWiraXNCBweExPjcMw0T7MPDQ2V9ZGnISt/nyYwa/Ys9Pf1g/EJ6c75avkzR80bfLoBqhympZbg26fdh8qyatEQAb8kICHJL7tNlRYBEQhUAoWFhaNOCA2LpPzTce2bk2uR9OQZ6XjppZeMU9mOlbgbuvikpbhufTu+vygJWdGh+MrbDU530QMnJcNqa/XIEeJOV0Y3iIAbCEyfPt1wb9uwYYNTuZlC0skFK9FV3zsY7HrlypWGZdBjH/4Kz259zKk8Hb344YueQntNF7Zu3YrFixcb1g6bN282Tmbjv0oiIALeJ0A3+LyCXFgjrLBYQvDk5t9LSPJ+tzhdgxeuel/vVaep6QZfISAhyVd6QvUQAREQAcCId/C7Dx846qjuLy2+FUsLz8WN73RMGqf7TkxEIrrGtEaidcTUqVOxtRV4YHML7luSjGf2dWBjvfOnkDx0cjKaDpaNKVpNWuNVkAi4gQCFYcYUcta9zRSSlhasQGp0hhFHIyoiGi3dTXhxx1PGx1Pp4YuehKU93LCkYqK1IcWwtLQ0LXg8BV35isAECKSlpyEiPgzXPnPhBO7WLb5AQEKSL/SC6jBRAhKSJkpO94mAjxMoLi42arh3714fr6mqZxLgKUiI78PNLw4/qpvmzzed/F2kRGfiurcnR0iakxyOb82Lw759+4zjabds2TJM4GH8F1oqTJlahHfrbPjN9lbcc2IyCuPCcMu7jYZ7mzMpNtyCuxcmoOXgXiMei5IIBAKB8PBw5ObmYs2aNU4FjzeFpKc//iOy4nORFZdn/Lurfgv2NOz0KJpFuSfjztMfMGIhsf6ljVuxt7EUZ0w7H/tK98ulzKP0lbkIOEcgb2ouXix9As9vf8K5G3W1TxCgkNTe2Ya9u8t8oj6qhAg4Q0BCkjO0dK0IiIAIeJAAA23v6tiMX6y7e1gpXNTFxJ6IH/7nsAdLPzrrm+YkICQEmJccDrutG3Ex0YMXtdnsCBuw4+/lNgwMAJ+cGo0BAK8f7DIskiaSfntaKqLDgG1btkzkdt0jAj5JgEFx33vvPacCyJtC0shYaZPVQIpJxamzjOJYh9tO+x/MSV6I8v0Vk1UFlSMCIuAAAcZii0mPxE0vXu7A1brElwhEhUfjl+c/jtTYDGzdstWXqqa6iIBDBCQkOYRJF4mACIiA5wkUFU/FlsaN+Ona7wwWxuNhzy+5HNe/3Y7efko13klJkSGDQb5pdVTe1mdU5O4TkjAlPgwb6nrw1J52NLkQCPw3p6UgvK8Hu3fv9k4jVaoIeIAAXcIYEHeoe1t+fv6YscC8LSSNxPDwhU+hp7EP7e3tHiCkLEVABFwhMH/+/KOC77uSn+6dPALXLb4VZxRfiB3bd0xeoSpJBNxEQEKSm0AqGxEQARFwlcDU6YX44ZpvGEd6M5kuJjsO23DPxmZXs3fr/celROCrcxPQNzCAN6u68be9ri8w/7giBft3l8q1za09pcx8gQBjJdFlc926dVh5xgpYo6xobW7FW2vfHrV6viQkpUSn4def/Dt2btvlCyhVBxEQgREEsgoz8LuNP8PGynfFxs8I8P36ozN/g4aDTXIb9rO+U3UBCUkaBSIgAiLgAwQyMjJgi+zE1168crA2X192F2ZknoFb10/uSW2O4PjDilQ09wzg1vWNjlw+5jW5sWG4YXYcLJ2taK496HJ+ykAEfJEA44rFxMSgw96KW1+6Gn/89EuGlVJT05Hnm/GIGNtu2vRpCA0PxT+2/gVPbPqdR5py2fxrEReZgEc3PDBu/l9echsWpZ+C6gM1416rC0RABCafQHx8vHHoxT1v3CoxafLxu1Qi3dvuP/ePaK3ucCqOnkuF6mYRcBMBp4UkxvCora11U/HKRgREQAREICQkBFkFGXhlz9/x3LbHB4H88sK/4In9adja6FvBp3+yJAld9gHc/R/XraTOzovGqpxIRNlaUVlZiQEGXFISgQAlkJOTgz5rD65/9lJct/ibWJC9GNkJeUZr61prkBSdjP9Uvmu8B0zLRHei+My8a7Cq+DzEWOIREm5Bc08TfrfhZ9hUteGoYpKjU/HNU+9BXtwUNDe2Dgpe7qyP8hIBEXAPAQb1L+/ejXve+IZ7MlQuk0aAJ2WGdEQYp2P6atL631d7xrv1kpDkXf4qXQREQAQMAtkFWXhi22+wtuxV4+crF3wZF865El96s8WrsZFGds9DpyQjOiwEt73XNBgzyZUu/NlJSYjsbkFVVZVEJFdA6l6/IVA4rQC//c/9WF++BtyN7urtNOpOF4dpaSV4v+Itj7TFdJU9ePCgEfybadWqVbBFdBnC1tB04ezL8enjrkZHaxdqqmSJ5JEOUaYi4EYCFosFRTOm4pfv/hAfHFznxpyVlScJnJi3DDef/H2Ule7z6TmQhCRPjgL/zdtpIcl/m6qai4AIiIDvEsjLy8NrB58zTkhiouvJvIIv4J6Nk3tS21iEHlmWAls/sK6mG/+Y4MlsQ/M/tyAa5+eEonxPqe92jGomAm4mkJycjP5YG25+8bNuzvnY2Zki0vbt28GPmebNm4fojEjc9Pxlg7+joPXDMx9GWHekLNAnrYdUkAi4ToDus/+qeHZwHuF6jsrB0wQ41zun8FKUl5d7uijlLwJuJyAhye1IlaEIiIAIOE8gKysLa2peGiYkrZpxNW5+x/UYRM7X5ug7HjqFItIAXtjfaQhJE00LUiOwqcEGa6gF956YgPbaAzoJaqIwdZ/fEigsLsBvNx6xSpqMtDB3KW5f/iOsff1NtLW1gWLWCSecgKjYKOOd8+zWxwarcdcZD6IwZhoOlCte2WT0jcoQAXcRoNXI2tqXJSS5C+gk5HP/J/6ItLAsVFRUTEJpKkIE3EtAQpJ7eSo3ERABEXCaQFxcHLLzsvFK6dP4y4e/Nu6/cekdWDblLFzzZqvT+bn7hh8vTkJ2tB02uw0dtg70hyTh1vXO1+uz02LxicJoPLWnA/ERFixOtOPg/jJ3V1f5iYDPE/CGVdIty+5GSdICbHj3Ayxevghb6z7C4a6GwXcOoV02/4s4f+ZlPu9m4fMdrAqKgBcISEjyAnQXiqT1Jw9doJVob2+vCznpVhHwDgEJSd7hrlJFQAREYJAAJ397u7fj/je/a/yOPvO3nPpDfGdDJ+q67F4lFRVmwc+WhGN16TN4YfsTYADem5Z+B0kxU/Dd/9jQ1ed4cOwb5sRjQVIIYq0RaOruQ1djnU8Hl/QqeBUe8AQYz+QH//66R4JqHwveIxc/hdyEQryy8xkjyPbI9KuLn0aELcqIWaYkAiLgXwQYcLs7vB03PvdfV1X/akFw1fbS476Ai2d+Fnt3a0MtuHo+cForISlw+lItEQER8FMCFJJ2dWzGL9bdbbSA1kglOZ/AbeuPHAvu7fTkGem48E9LhlXjhaveR2NnI3r6E/DdDw6j2z62oJQdE4rb58UjPrQffSHhsHW04WDFfm83TeWLgNcI5OblosZWge+tvtFrdRha8LdX3IdpCbNRWS4RySc6RJUQgQkQKCwqwOb69/GLdT+YwN26ZTIJLMpdiutP+BZqDwKesxgAACAASURBVNTDbvfupuFktltlBQ4BCUmB05dqiQiIgJ8SSExMBOL7jOC7DLzIE5N+/JENZa3eN3WmO9r85Ebc8I9PDaO7IGcx7PY+XHn89UiKTocdUdjSFI4/l7Yd1QvHpUTg2lmxiA2xIywsHI2t7ait2OenvaVqi4B7CBinLE2fild2/x1PbPqdezKdYC4/OPMhFMQUo2L/gQnmoNtEQAR8gUB4eDhmz56Na54+H42dvnWc/NBTKoey4ryHyTxsxBc4TkYd6G48L3mx4iNNBmyV4RECEpI8glWZioAIiIBzBObPn29Y/Vyx4DpcNPtKPLi1C5sbbM5l4oGrH1wahdW7/jIsGO/IYjg5/NzxX8GK4vNwx4ZO1I9wx/va3HgsTo9ASEgIWtvasa9srwdqqixFwP8I0BqRn3veuBUbK9/1SgPuWPETFMfPQmVFtVfKV6EiIALuJVA0rQjvV63Bw+vvdW/GE8xtWmoJrlxwHdJjspGTmH9ULl22TuN3jR31eH3vS3h++19xLNFpglXwydt+ffHTsB3uR3Nzs0/WT5USgfEISEgaj5D+LgIiIAKTQMAUkljUby95Fjtak/HojqOteyahKsOKGM2t7Vh1uGHptzEvazH2dybjoS0tg5f9eWUaIkItRjwkxV6Z7B5Ueb5OoLCwEK+WP+OV3XiKSFPjZqL6QI2vY1L9REAEHCSQmZOB58sex6u7nnXwDs9ctrRwJS6fdy2SrWmw99pRV1uP7u5u9Pf3j1pgdHQ0UjNTkByfguqWg6hrr0ZtexW21GyctBMuPUPi6FxvWnoHjk8/GQfLKyerSJUjAm4nICHJ7UiVoQiIgAg4T2CokPTN0+5BUcYK3Pqu92MkOSMksdUnF67E7ct/jPfruvHLLa1YnBGJq4utaKqrRkvLf8Ul5wnpDhEITAJZWVlYU/PSpAtJEpECczypVSKQlZ+J//v4QbxX8eakwKBgdNm8L6IgqWhYeYfbm9DW1I6mJufnMrRgpts/P6GRoXin/DX86r2fONSeaamzsKdhp0PXeuuiP336FTRWH0Z7e7u3qqByRcBlAhKSXEaoDERABETAdQJDhaSU6HT88dMv4sEtLdhQ1+N65i7k8Mfl8Xjo3R86tRt4zoxL8Ol5V+OX20PxxZmx6G+skum2C32gWwOXQGZ2JpKSkwxXjsmKk0QBaUnBaahvqpMlUuAOLbUsiAnkTc3F/e98Bzvrt3iMwqLck7FsyhmYkjwNCeHJaG1qm5Bg5EgFrVYr4jKi8b3Xb0BTZ8OYt3xn5U8wM30ePv/U2Y5kPenX5CdOwddPuRuR9mg01DROevkqUATcSUBCkjtpKi8REAERmAABxkiJiA/D1U+fN3j3tSfegllZq3DnxtFNwCdQjNO33Ls4CVnR/XjwnR84JSTdd+7vEBddgo8abDg1LQTle3Y5XbZuEIFgIFA8owgbqt7GQ+/cMynNpYhknMxWUYWBgbFPWpyUCqkQERABtxMomjEVt/3zGtS0ecZtiiLSnac/YFgZ8zMRiyNnG51TkI2ytp34V+k/sKlqw6i3X7f4VpxSeDoSopKOOmnW2fI8cX1KdBruPuMhhPdYUVdb54kilKcITCoBCUmTiluFiYAIBAKB1NRUNDSMvSvmTDvz8vLw2sHnhrm2MDjld1bdjxvf8d6RsHRre2vfavz87bucaQ5euOp9PL+/A2fnWtHceAi1tbVO3a+LRSBYCMTFxSE9Kw2v7n0Wf/3otx5pNoPWfmbeNTgxbxki+qNQpaDaHuGsTEXAFwhwYyo9PQ1XPHkGunqPBLF2Z+K7hIeC7N+/f1Ld1aOiooyDCdrRghue+/RRTcpJyMf3VjyAkO5wNFnqccer17mz2W7J6/blP8Kc5IXYv6/cLfkpExHwNgEJSd7uAZUvAiLgdwR4ZHdNZS06O90zScuekomfrvsO9jTsGGTB43DPK7kG173lPsHKWdCPrUzEYx/+Ci/ueMqpW+//xB+QGz8N5WV7YbN5/+Q5pyqvi0VgkgkwRhKi7bju2U86XTJjgUxJno7ttZtQ1XrAuP/yBV9CXVs1Li65EvnJU1HdXInwgXD0dtlRX1/vdBm6QQREwD8IUGhpQDW21n7kVMw1WhgVp84yGjk383jj/mOlc2degt52OyorPWPtNB5pWibtbd2B+9Z+e/DSG5d+B0vyT0VXezcsFguqeypw12tfGy+rSf/7nz/zKuoPHnLb3HHSG6ACRWAEAQlJGhIiIAIi4EUCo7m1sTrcuZqbdSK+/HaX12r3s6XJyIkJw4/W3I4PDrztUD3mZB6PG5fcgcNVrejt7XXoHl0kAsFMwLBKyk5Fq60Zf/zPQ9hY+e4xcZjxjcwLGtrqEdIfhsjIcMRY44xft7W1IiQiBC2NrYZwxKC1xzolKZi5q+0iEGgETCHplV3POOyObrqptba2oqenBzExMYMBoPnuoDBDN1jTFZY/e0tEMvtr+sxpWLP/n3h0wwPgO3F26gLUVtchMSkBbZZm/Oq9+4ZtzPlCP7Oe0+Pm4sCBI4K/kggEAoFJEZIiIyMxa9Ys1NTXoK5aPqGBMHDUBhEQAfcQKCgowL8qnj3Kre3O03+O9+oj8efSNvcUNIFcfntqCrqaGxAaZYFtoAd7G3ZiW/1HWF36/Ki5XTznSjDQtr0NsnyYAG/dErwEuDjj4igqMhrPbP0z/vLhr40FEoNiD031jXWoPlgTvKDUchEQgTEJFBYWIiTCgtLGrXjg7e8f071tMOh+ay06m7r96kCM7Oxs7O7cijBLGIoTSlBZXmUwyS7IwtM7fo/PHv8V1LVX4/ZXrvWJ0fK5hV/BudMvxf695UG1wab1v08MP49WYlKEJLYgvzAP3HVrb+0wfGqbm5s92jBlLgIiIAL+QKCgKA+/+/CBYbuH3zj1B5iWcTpuXe/dEz2umRmHM/Ki0N7Rib5emzEBCrOGwIYeY5fSGhqFbXWb0NdvQ2xEPDJicoz4BHV12jDwh7GnOvoeAVoUWGMjkBibjMbmBlQdqJY1ke91k2okAj5PIDs/C/bQPrTZWvBh1XrUtVXhUEcdzph2ARiD0YpoI16aP1orxsfHIzUjBfExCdiyZYvRBr47U9JSsG7/a5ibdCLi4mLxwLrv44OD67zeVzcuvQPzEpagpib4NgHyC3MRFxev9b/XR6FnKjBpQhLNI6fPLMbhniZEhEYibCAcDbWNaGvz3m67Z5AqVxEQARFwjACDdlti+3HD8/8NHGmamT9b1oFn9nU4lpEHr0qODMHl02IxJS4M4bZ2VB8oR2JiolFiV1cXYmNjwV2n7u4jO5r+OCn1ID5lLQIiIAIiIAJeIRAeHo7c3FzDLc1u6UO/xY6IAeuknbTm6UZbrVZj7sE0fdZ0REdGo6G1HvWVDSiYmo+H3/8xDrXXIjIsEttqN3m6OqPmb5wkV3A66iqDMzaS1v9eGXaTVuikCUlsEU0Rk1OS8Oy2v6B/oB/nTrsU+/cocv2k9bYKEgER8CkCBUX5eGn3U3h262PD6sVTzy5/3beC4i5IjcA106yo3LvLpxiqMiIgAiIgAiIgAuMTCNR4aVxfmnGcwsLCYLfbEZMYjabOBvA0t+rWg7jp+cvGB+TmK1j2nSt/jvb6LnR0eH9j0M3Nczg7rf8dRuV3F06qkEQ6OTk52N+1C/+38SHcf84fsbe0zO+gqcIiIAIi4CoBntTUE9GBr75wxVFZ+ZqQFBVmwV0LE2BprkVTU5OrTdf9IiACIiACIiACIuAWAjNLZqLN1gxrWBQiw6IQERYBBg9vbGxEZnYmevq78GopY1H+wS3lOZrJLcvuxonZy7C7dI+jtwTsdVr/B2bXTrqQRIzFM4sQa41Da3cLmmoPIzk5GdYoK3Zs/+/R14GJW60SAREQgSME8ovy8Mb+F/HXj347DMmR09qW4Mtv+9bu1Q2z47AgyYKO1pag9PPXuBUBERABERABEfA9AozBSxf7zs5Ow+XePGHOrClFjM7QVnztxSsntfKXzb8Wq7IvQHV19aSW66uFaf3vqz0z8Xp5RUhKSEgAY4PU9BxATnQBujq7YY2xYm/p3om3RHeKgAiIgJ8QiI6ORkxaJG544TNHiUiFKQvxzfdtPtmSL8yMw0npEThcc1AHJvhkD6lSIiACIiACIiACIwlQxHjk/XuHHWziaUo/PvvXyIsuwr59+zxdlF/kr/W/X3STU5X0ipDEGlI9LioqMirbZeuEfcCOrvYuVB2UautUD+piERABvyOQl5eHDxvfwSPr7x1Wd19zaRsN7E+XJKG/qRqHDx/2O+6qsAiIgAiIgAiIQPARKJ5RhEc2TK6Q9P1Vv0CKPUsbb0OGm9b/gfXseU1IIsbZc2bjQMs+7KzbgqWFK9DV04mOQ92GaeLIxKOmR5oqBlZXqDUiIALBQCB3ag66+jrwy/U/xJ6G4e68vi4k3XJcPAojelBdsT8YukptFAEREAEREAERCAACBcX5WLP/ZTz24a8mrTWPXvI8Dle3GO52Sv8loPV/4IwGrwpJjOLeG9mNG547cvT1l068FSflr0B/dz+qKo9YJuXkZCMkwgJYLDi4rzJwyKslIiACQUlg/vz5uPBPS0Ztuy8LSd+YRxHJhqpymWgH5cBVo0VABERABETATwlkZGQgMSUBL+3621GxKV1tUkp0Gr6w6EZYEIL02Gzw5wRrIto6W1G5v1qGECMAa/3v6ojznfu9KiRlZmYiIiEMV//tvEEixsO48CacVnSW8bsPDqzD63texDULv45DBxrR39/vO/RUExEQARFwksDUoil4u/I1PLrhgaPu/J+zH0FCzDx8633fOhltYVokvjk/AZs3b3aytbpcBERABERABERABLxPIDw8HFl5megcaDfWl3/+8OExK7UgZzG+uvR76O234Tfv/xSbqjYMu35R7slYnH8qZqfPR0JECtpa2tDb22t8uru7jX+VjiZwrPX/5xfehOVa//vVkPGqkMRTi17e/Tc8u/WxMaGtKDoHn517AyrLq/wKriorAiIgAiMJZGVlYU3NS3hq8++PgsMTPlZOvxpff7fR6+BSraEojA/DeQXRyI0CWpsaUFdX5/V6qQIiIAIiIAIiIAIiMFECPC08MiYcGSlZg1m8X/EW7l37rcGfrzz+yzi5YBWSI9OME+FCLCH4yj8+herWg8Y1FJHuPP0BtLW1ob6+3vhXyTECWv87xskfrvKqkDSWi4cJjwury+dfi8rKSjQ0NPgDU9VRBERABI5JoLCwENU95bjj1euHXcOdr2sW3YzUmCx88S3PTUi+MCOOnsL4064jZYRYgIyoUGRGh2JaQjhyYkIxMykc4Rago6sblr4eVB48KNNsjWkREAEREAEREIGAIsAYvPxk52UhNNKCQ531SI1Kg2UgFLaOXtTU1IAWNLHxMWjtPYwPq9bj/JLLUN9ai+5mG5qafMuC3B86R+t/f+glx+roFSEpLz8PEVHh+Nfu5/D4pl+PWtPzZn0KZ03/JBKtSUBviI5OdKw/dZUIiICPE4iOjkZSdjyufeaiYTW9ZdndOD7/LPz0o2aUtXrOHPonJyUjLybUmDgx1bT1IC4iBN09NvTbetBn6zZ21hQc0scHkqonAiIgAiIgAiLgNgKcn9Faqbm5Ge3t7Uflm5iYiJSMFMRFxWHLli0Kt+IkeXP9v3r3c/iL1v9O0vPNyyddSEpKSkJ0SiSe2Pwo1ux9ZVQq01JLcMfy+9Db3g+bzWYcM60T23xzAKlWIiACzhGwWq2ISbfiphcvG3bjo5c8h/80JeDx3UdPXpwrYeyrZyaG43sLE9Hd1Yk9e/YYgpLer+4krLxEQAREQAREQAT8mQDd2Xp6eo5qAo+v55xpNKHJn9vr6bpr/e9pwt7Jf9KFJDYzNy8XUTFWVLSU4eOa/4waK4SnFymwq3cGhUoVARHwHIHcwhy8uOcJvLD9ycFC6MK7fPrV+MYkxEZizKPzcsOwf/cuzzVSOYuACIiACIiACIiAHxKgK1tqegqam1qM0CrjpcKphejr70Nl+fjXjpdXIP9d6//A691JE5JCQ0Nht9uHEczNzQV35zcdeg8/e+vOwb9dMvfzOH/6ZagoOxB4xNUiERCBoCVAs+mY9Cjc8PynhjH40dm/gjX6ONy5wfO+9ncsiEdmfyuqq6uDth/UcBEQAREQAREQAREYjQCFpKTUJBxuOIza2tpxIZXMKTFiT9ZU1Spm0ghaY63/P6p/Dw+8rfX/uAPMhy+YFCGpoLAAERER2LN7z1Eo6G8anhSCG577tPG3C0ouxznTP4n+douCa/vwwFHVREAEnCeQm5+DjxrfwyPv/vgoIckeNgf3bWp2PlMn7kiMCMF3j49HW2XZqCbbTmSlS0VABERABERABEQgoAlMnz4du3fvHrONdHcrKipCW2cbynaXBTQPZxrn3Pr/Mpw9/RIMaP3vDGKvX+txISkrLxM9IZ2Ii0hAdXmtcYRicXEx9u7da/iX5hfm4cP6d/Dw+nsHj1JkhHwdM+31saEKiIAIuJnAlOkFuGfNrdjTsGNYzt9afi/22U7AKxWdLpd4xbRYnF8YjYNtvdjT2odnyzrQ1NNv5Ls4IxLXzoxDQ/UBI5ikkgiIgAiIgAiIgAiIwOgEeMJYbUs1MhOyUXOoGk31h9Hb2wtamMfHxyM2NhYDlgFEWaOwbes2Yfz/BLLzMtEd0onYiATUaP0fsOPC40KSecTfLcvuwqKsU9DU3YCcxHwjUFl3Tzfsll7c8tLnMS/7RHx67tWwNduN4NpKIiACIhBIBGjem5qbjO++fj0aOw8Na9ovLngMbx/KwuoDXS43+ZFTktFUVW5YgcYnJcEWEon0mAgj3+aObrQ21sv02mXKykAEREAEREAERCDQCQw9qp6n6xYlzUBe8hSUN5Zhd+M2ZMfnoaGjHsfnLEHlvmrjkCgl4Kj1f9ch5CQVDK7/+yy9+IbW/34/VDwqJOXkZqPd0oKvv/Q5A9Tp087DpqoNWFKwHFcf/1W0t3cgKtYKa3gUDrXVoa+9X5ZIfj+k1AAREIFjEaBrW21PJb67+iu4Y8VPUJQyA4+8dy9uWfYDPFceitUHXReSfrokCfbGqkGLo9H809VDIiACIiACIiACIiACYxPILEzHoxsfwMbKd40Lo8Kj0dV7tPX4z8/7MwaaQ3WaGwCt/4PnqfKYkJRXmIt6WzXuf/O7R+2+L8o9Gd9Y9gPs2bnXIB0WFmYE4tYR1MEz8NRSEQhGAlOnT0F8dILR9NbOZoSFhePHa2/HDSd9GxsakvF0WYfLWG6cE49iS7NDASJdLkwZiIAIiIAIiIAIiECAEqD72tSpU3HPG7cOikmjNfWu03+B1P6coLf41vo/QB+EYzTLI0IST2NrQj1ue/mao4qliHTn6Q9g//79aGlpCS7aaq0IiEDQEuApIKGxwBt7X8Y5hZeiv78f4TFheHnn07h8/rV4Ync7XnJDjKRLpsbg0qIY9Nh6ERkRbvDmqSOOnDwStJ2jhouACIiACIiACIjAKAQYcDssMhQ/XnO74VkzMl216CZcUHIZGg41gnF+gzVp/R98Pe92ISkmJgY5+TlYvecf+NPGh4cRTYlOww/PfBj9rZagV2yDb6ipxSIQ3AQy8zPw/O7Hcf2S2wwX3tDwEFisAzjUUYfY6BLctr7RLYCOS4nAdSVxsIZacKi7Hxvre7Astj2oJzduAatMREAEREAEREAEgo5Afn4+4hPj8O1/fvmow1Lo6vbopc/DGhKF7du3Bx0bs8Fa/wdn17tVSKJPJCO0v172Al7Y/uQwol9YdBNOLz4P3e09qK4MXrU2OIeZWi0CIjC9ZBq+9sKV+OFZD6HrUC9Ss5KNE9zuOuMXONgRjXs+dM8hAxSSbpoTD2so0NzVi7TYSEO4CuZdMo0+ERABERABERABEZgIAYvFgqLpU7G67Hk8tvGRwSwum38tLiy5HGGh4ehq7zK8bYIxGet/Syde36f1f7D1v9uEpIKp+ajtqsT9bx0dE4kR7f/3widxoOIAWltbg42x2isCIiACKCjKw6GeWqRGZqKhphGJmXH40j8uxvVLbsfigpW48R33nPRx1cxYnJQWjtaGOjQ0NIi8CIiACIiACIiACIiACwQYnsAaF4nw8HBjrRtqCTNCtTD12ftw8MDBoAzZovW/C4MqAG51SUiKi4tDUnoikuNS8Pctf8LjH/3mKCTTUkuwvOgcnDHtArQ2t6CqsnpSsdEckcdg7917JLC3kgiIgAhMNoHi4mLDKogTkbKyMjB4Y2RSGK5/7lLjBJAHL3wc93wUgaaefpeqVpIcjptKYlGzf4+OoHWJpG4WAREQAREQAREQgf8SoGXS7DklhgUSTxuPC09AX19f0K0xtf7XU2ESmJCQlJiYCGtiBDITs/Hk5kfx1OY/HEX0vFmfwpnTL0JKVLqh2vb329HZ1YmqA5MrJM2fPx/2fju2btmqXhcBERABrxGIjY0FBSWK2qmZKXhh1xP4x7a/GPV58ILH8HFLDv6217VT2xZnROL6mbHYtUPvO691tAoWAREQAREQAREQgQAjoPV/gHWoG5rjtJCUmZMBW0g3/rzp4WMeg2j6jLY3dxhxOQYGBtxQ1YllQQuAlJQU9PT0BJ1iPDFiuksERMATBKZNm4ZOtCEmNA4YsCAkPAQvbP8rntj0KJ767BrUdkagyz6AezZOPFbSufnRuCg/HGWlOz3RBOUpAiIgAiIgAiIgAiIQZASM9X9oN/78kdb/Qdb1YzbXYSGJrhiMWN8XZsN3/nU9GjsPHTNjCkmn51yIqqoqsRYBERCBoCaQlpaG0NBQ2KwdSI5KgzU8Cn39fQgPCUdrdwuuevoTeOTiv6G1+zBKMubj8tfrJ8RrQWoEbl+QaAR7bGlpmVAeukkEREAEREAEREAEREAESMBc//eG2fBdrf81KEYQcEhIys7ORnp6Oho66nH7K18cU0Ri/j8//89IsqThwIEDAi4CIiACQU2AQtKhQ4cwfdY0tNlaER+WiIjICHT2duD57X/Fxsr1uGPlfUiwJqOpJxzfXN/kMK8vlcRhXkoEUnhEG4AuWx9Kd2xz+H5dKAIiIAIiIAIiIAIiIAIjCfx3/V+H21+5Vut/DZGjCIwrJEVHR2NK0RS09bTg6qfPGxfhp467CheVXImy0n1edWkbt6K6QAREQAQmiQBdbPlh6u3tRWhYKCoOl+HrL37O+N2CnMX45mn/g7U1oXhid7tDtbrluHjMTrCgtqoS7e3/vcebrsQOVVwXiYAIiIAIiIAIiIAI+CwBrf99tmt8qmLjCkmz58wGQgZw6WOnjlvx6xbfioXZJ6O/A6ivn5h7xriF6AIREAER8CMCFJCSU5KNI2MtsKCrtwN3rv4qYiJisbn6A6MldAdeMeNq3PJOo0Mt+8LMOJyWHordu3ZKsHeImC4SAREQAREQAREQARFwhICx/rcM4NK/OLb+Pz57KQY6LFr/OwI3gK4ZV0iaMWsGmm0NeLNstdHsbbUfGZ+R6ZK5n8eFsy5HzYE6dHd3BxAiNUUEREAEJkaA4tHs2bPx5ObfIyM2C6dOOdM4Nvayv65EV2/nYKY/OvtXsEYfhzs3OObWds+JSUgd6EB5efnEKqa7REAEREAEREAEREAERGAUAkev/z/EttpNWv9rtAwjMK6QxKtzcnJgsVgQFhaGbksH2npbUNNaifTYbKREpyIhKhkdXe3obOkyYoEoiYAIiECwEwgJCUHxzCI0dNThqy9cYeD4yknfwpL80/CFv507DA+FpOT4ebj13fEtkqLCLLjz+AREdTejtqY62DGr/SIgAiLgEoHi4mKd6usSQd0sAiIQiASOtf7PiM1Gstb/gdjlTrfJISHJzDUyMhJTi6fC3mtHa2urEeuDH1og2Ww2pwvXDSIgAiIQqARyc3MNl7bu7i5ER8Wgrq0Gv37/Pmyq2jCsyYyP9PVld2PDISv+tKvNIRyZ0aG4cloMpsdZ0H64UabEDlHTRSIgApNNgHE2snOzsXf33skuWuWJgAiIgAi4gYDW/26AGKBZOCUkxcbGgjs3LR3N2L9HLhUBOibULBEQATcRSEpKwuHDh2FYJ80owv++9yOsL18zLPfPL7wB55VcjqvWHHa61PMKo7EsPRz5CZFoaOtE9f696O/vdzof3SACIiACniKQkpKCxsbxrS09Vb7yFQEREAERmDgBrf8nzi7Q73RKSAp0GGqfCIiACLibQFxcHFJTU2GNicS9a7+FXnvvYJw5Btm+cPbl2HE4DA983OJS0fctSYLlcA2amhyLs+RSYbpZBERABERABERABERABEQgaAlISArarlfDRUAEPE0gOTkZObnZ6OuzIyTUAvtAP6xhVlz4pyVG0YyNlJk4H19d1+BSVZZkROLGOXGo2L8fbW2Ouce5VKBuFgEREAEREAEREAEREAERCFoCEpKCtuvVcBEQAU8SYIykhKR49PbbEGYJR2PnIdS1VyE/sQj3vPEN7GvajW+vuBfH554yIbc2s+7n5kfhczPiUFFRYbjRKYmACIiACIiACIiACIiACIiAJwlISPIkXeUtAiIQtAQyMzMREjuA5Og0hFgsCLGEYmf9x/j2P788yOSesx7GQVsJHt/d7jSnT06NwZL0CESF2NHbehh1dXVO56EbREAEREAE/JsA3acHBgbQ3u7894h/t1y1FwEREAER8CYBCUnepK+yRUAEApZAVlYWMjIyYB+wo6u3E7ERcbjm6fMNyySe1PbFE25BvDUVX1/fhW77gFMcFqRG4PYFiTh06BCqqqqculcXi4AIiIAIBA4BHoLDYLh9fX3Ytm0beFIeD3iQsBQ4fayWiIAIiIAvEpCQ5Iu9ojqJgAj4PYHs7GykpKWgy9aB8sN7MSfzeLT3tOLJzY/igtlXoAtpuP+jZjT1OHfKWniIBT8+MREDzbU6Pf1sqAAAIABJREFUCcnvR4kaIAIiIAKuEZgxYwYOHDiAKVOmICIiAt3d3bBardi8ebNrGetuERABERABERiDgIQkDQ8REAER8AAB7gpnFWTiUHutsTtckFhklFLVUoGm/mzc+2HzhEqdmxKBr8ywomLPrgndr5tEQAREQAQCh8CcOXPQ29uL1tZWpKWlGd83nZ2d2L17d+A0Ui0RAREQARHwOQISknyuS1QhERCBQCFQUlKC0LBQ2Pv7EBYajurWg+i121DZk4dfbWt1qpmF8WH43sJE9PcDXS1NqK6qdOp+XSwCIiACIhB4BJKSkgy3tqioKISHh6OrqwtNTU2B11C1SAREQAREwKcIjCkkxcfHGzscSiIgAiIgAs4TmHvc3CM3DQADln7UtlVha82HWJh/Bm5+t9vhDC+cEo3TsqyI6rehpemQTmdzmJwuFAEREAEREAEREAERcJSA1v+OktJ1xxSSOIimTp1qxOA4ePCgSImACIiACDhJYPacEuOOnv4eRIZaER4ajvr2GtjsPQgLiURmXBbKWjrxvQ/GPm3nlycnw9JxWIG1neSvy0VABERABERABERABBwjoPW/Y5x01RECY1okFRQUoKKiQqxEQAREQAQmSKB4RjGq28uxt7EUy6acjjf2vIQ/bXzYyG1R7lJ8bdnduGODDYePEXT7lCwrrigIRUXZngnWwPHbQkNDYbfbHb9BV4qACIiACIiACIiACAQMAa3/A6YrPd4QxUjyOGIVIAIiEKwEMjMzwQ9jJPX12oGQAfz8nbvwfsVbuG35j7C3YScum/9FXL227ZiILpkag0uLYjx+Ag8DtvK0Hx4j3dbWhv7+fiQkJBi/Y8wNbSoE6yhWu0VABERABERABERABERgOAEJSRoRIiACIuAhAtzVSUiIR1t3G2KtcUawpLVlr2J/025cc+LX0d9vR3hoBJ4t68Az+zqOqkVSZAh+vDgZiZEhqDnUgDoPBNjmKT8M0JqSkoJ169ZhyZIlxhHS27ZtAy2UZs6cadRr69atHqKkbEVABERABERABERABERABPyJgIQkf+ot1VUERMDvCEyZVojIiEgM9MEQbHg0c/+AHf0D/YgIi8STm3+Py+dfO2q76trrkRKdip5+CyJDgKqDB9waaDs6OhrFxcVG2Tz1h8IRPz09PYiMjDR+zwMXqqqqjN8piYAIiIAIiIAIiIAIiIAIiIDLQhJ3sw8dOiSSIiACIiACoxCIiYlBYmIiwsLCEBYdivr2auOqNXv/ic8vvAH/2Pb44F1Pbf698f+o8Gh8Zt41WF50DuIjExFiCcGAcfQbsGXLFrdypvVRamqqcbBCXl6eISAdPnwYtbW1hnubkgiIgAiIgAiIgAiIgAiYBLT+11ggAQlJGgciIAIi4GECtPoJCw+DJQTosLUjNjIeLT1NSLAmISL0iOWPfcCO9eVrkZdQCGtYFFJi0o1T3jZXfYCM2Gz0ox9p0dnYsX2bh2ur7EVABERABAKZgA5WCOTeVdtEwPMEJCR5nrE/lOCykOQPjVQdRUAERMCbBJKTk5GemQZrRJRRDZvdhojQCPx+wy/w6XlXwxoehYEBYF9jKTKsOQixhKIv1IY3972KTVUbsK32I1w2/1rjU1VZiYaGBm82R2WLgAiIgAj4MYHjjjvOcLPevHmzH7dCVRcBERABEfAmAQlJ3qSvskVABIKGACftSUlJSM9KR2RYJLp6O42JfFhIGHr6evDMlj8bgbfPK/oMbH02pCSloM/ei0Mddbj+H5caItJFc78Iu82Gin170dvbGzTs1FAREAEREAH3EYiLi4PdbkdnZ6f7MlVOIiACIiACQUVAQlJQdbcaKwIi4G0CU4oKkRCXiBe3/w0JUYlYWrACvfZe9PR1IzLMCgtCEBURhfbuNmysehePffgIGjsPGULSvIIvoKajFyXxFvQ01aG5udnbzQmY8hl4PCoqyogVpSQCIiACIiACIiACIiACInBsAhKSNDpEQAREYJIJ8PS2vCm56OrrRHJ0Cjp622ENs8JuH0CMNcaoja23BwgBdtVvwys7n8ZJBSuQnrwK92w8jCUZkfhkQSSsAzb0dXWgvr4eA/SNU5owAcaxYqBxi8ViBEZva2szuPJfJREQAREQAREQAREQAREQgf8SkJCk0SACIiACXiBAwYKCEi1heFoag22HhoSir7/XsEx6eefTmJo8HTkJBahvr0FkqBVbWzPx+O52o7bWUAtOzrRiekIoZiaEIirUgq7ubth7utDU2IDs7Gz09PQY1/IENqXxCdDVMDMzEzxpj8Ic+6i8vFxuhOOj0xUiIAIiIAIiIAKTTIBzFs3zJhm6ihskICFJg0EEREAEvEiAYsXUqVPBU3QoKg0M9MM+0G/ETqLLG09uYxr6f7O61e296LQDFgsQFwqkx4Sjs6cX9l4b4mKPWDZ12XpRumO7F1von0Xn5+eDQdLLyspkleSfXahai4AIiIAIiEBAE5CQFNDd6/ONk5Dk812kCoqACAQLAQoXmdmZ6Lf3o6e7B5bIAcASgvjIeNS0ViIlOs1AEREWafxbWVmJrKwsw3KGsX26u7sH4yYxkKqSCIiACIiACIiACIiACIiACLibgIQkdxNVfiIgAiLgJgI85Y27TRSKLKEWdNjaYBmwIMwSgdDQEOzaUWqURJcsumIpTpKbwCsbERABERABERABERABERCBYxKQkKTBIQIiIAJ+QiAxMRE2m81whTt8+DCqqqr8pOaqpgiIgAiIgAiIgAiIgAiIQKAQkJAUKD2pdoiACIiACIiACIiACIiACIiACIiACIiAhwlISPIwYGUvAiIgAiIgAiIgAiIgAiIgAiIgAiIgAoFCQEJSoPSk2iECIiACIiACIiACIiACIiACIiACIiACHiYgIcnDgJW9CIiACIiACIiACIiACIiACIiACIiACAQKAQlJgdKTaocIiIAIiIAIiIAIiIAIiIAIiIAIiIAIeJiAhCQPA1b2IiACIiACIiACIiACIiACIiACIiACIhAoBCQkBUpPqh0iIAIiIAJ+SyA5ORn87N2712/boIqLgAiIgAiIgAiIgAgEBwEJScHRz2qlCIiACIiAjxOgkNTU1OTjtVT1REAEREAEREAEREAEgp2AhKRgHwFqvwiIgAiIgAiIgAiIgAiIgAiIgAiIgAg4SEBCkoOgdJkIiIAIiIAIiIAIiIAIiIAIiIAIiIAIBDsBCUnBPgLUfhEQAREQAREQAREQAREQAREQAREQARFwkICEJAdB6TIREAEREAHvEwgNDYXdbvd+RVQDERABERABERABERABEQhSAhKSgrTj1WwREAER8DcCU6dORWRkJDo7O1FRUeFv1Vd9RUAEREAEREAEREAERCAgCEhICohuVCNEQAREwDsEMjIyDGGnvb0dAwMDHq1Ebm4uaJFktVpRWlrq0bKUuQiIgAiIgAiIgAiIgAiIwOgEJCRpZIiACIiACEyIAK2DZs2aZdxLIclMe/funVB+ukkEREAEREAEREAEREAERMD3CUhI8v0+Ug1FQAREwOcJWCwWFBUVGfWUkOTz3aUKioAIiIAIiIAIiIAIiMCECUhImjA63SgCIiACgUsgLS0NSUlJiI6ONhr58ccfe9x1LXBpqmUiIAIiIAIiIAIiIAIiEDgEJCQFTl+qJSIgAiLgEgHGH5oyZQrCw8MRFhaGvr4+0NKovLzciIOkJAIiIAIiIAIiIAIiIAIiIAISkjQGREAERCBICVA4mjt3rmFpRMFoaJyjpqYm8DNa4n12uz1IqanZIiACIiACIiACIiACIhDcBCQkBXf/q/UiIAJBRCA5ORn8DI1hlJiYiMLCQhw4cABtbW3o7e09ishQ4YiubgUFBcbpaQ0NDaitrQ0igmqqCIiACIiACIiACIiACIiAhCSNAREQAREIIgIUko5laTQUQ2xsLPiJi4szrI/i4+MNkWn37t3GSW0hISGDl9OSSQG2g2gQqakiIAIiIAIiIAIiIAJBTUBCUlB3vxovAiIQbARGuqXRwig3N9cQgvi37OxsREREGKJRa2srGHQ7KioK/f39hnhE0airq8sIxM1/y8rKgg2h2isCIiACIiACIiACIiACQU1AQlJQd78aLwIiEEwEKBrl5eUZLmzV1dVG0+mmFhMTYwTTZqwkfvh3ikYUlRg7yWazGeJSd3e3IRwpPlIwjRq1VQREQAREQAREQAREQASGE5CQpBEhAiIgAgFKgJZGpmsaxR+exMYT2WhtRPe2hIQE4//19fXG7+nKxphJPT09oOhEiyP+zkz8ubS0NEBpqVkiIAIiIAIiIAIiIAIiIAKOEJCQ5AglXSMCIiACfkYgMjLSiGVkpr6+PsM9jR+KSvy5oqLCEJBolURro5aWlkHxaLTA247GV/IzVKquCIiACIiACIiACIiACIiAEwQkJDkBS5eKgAiIgD8RMOMdMVA2XdW2b99uCEY5OTmg0GTGOTp48KDh2qYkAiIgAiIgAiLgHIHi4mJjc6a8vNy5G3W1CIiACPgxAQlJftx5qroIiIAIkADd1xjniK5rlZWVg1DmzJljCERvv/22EUibVka89swzzzTc13gCm5IIiIAIiIAIiMCxCdDVmxszdPXm9ygFo6GxAmfOnGlszmzbtm3SYgjy+57iVTAmxm5kPEclERAB7xKQkORd/ipdBERABFwmUFJSYkyqGBS7sbHRcFdLT0/H4cOHDSHpgw8+GCzjlFNOAV3UGO+IYhLTSAHK5QopAxEQARHwEwK01mRsOB4oMF7i+5SnWSr5JgF+t/HDU0jdmYYKSYwpyDEzVMThRo15WAXHEQ+zYPxBdwge/D7nBpA5Pvl9zfJYB/6f3+VDN5Dc2W5v5cW20Q3fTCNPmzVjP8qS2ls9pHJF4AgBCUkaCSIgAiLgpwTMU9i4sOFuKCdfnHQycYL173//GwsWLDAEJlof0UKJk+yUlBTjGk58ORnmRHTfvn1+SkHVFgEREAHnCKSmpiIqKsqw5KS7L9+BfGfy/8dKXLzm5+ejoaEBtbW1QWsN4hzpyb/6WLH8RooTFA/p5s3vzI8//njQwmU0S5+hAhXHAK+hS/hoKSsry/guZv7Nzc3G/zm+2tvbjY8zljSme/rI8dnR0WFsGnETiS7qFK2OVZ/J7wHHSuRhICMtqkyRjAIc+ZmJHGkBxjZyk4z9QY7kyXsOHTqEtLQ0Q7ij0CeB6eg+4PuL7zeOFSURcBcBCUnuIql8REAERMDDBMzJKYUhTiw5seJkjDt3nCTU1NRg48aNRi04ueJi6eSTTzYma7yWO5qmcMT/8+Q2/p6TNCUREAERCHQCmZmZ4IfWmlx8lpWVGe9SR12EuHCfNm2aIdwzUVDiR2liBLj4Zz8wURwYeciDecroaLkPtSTj9x9/ZuJ3GgWGoYn58DvRPHCCi2laudBVjf/SOpfCBO+lGMHf82f+nmODmzamRRCtf9avXz9mg816s05sIz8cd2adeTPban43M8+h1ku8nxs+rMe6deuMa8dKJ510EvLy8oxLeC1FJk98r7NeFLfIhc8AnyOe/kq2/NdMLH8sYWssMY4iGXkMfSYp+nIjbMqUKcahIDwohH3CepCryY59ZrVajXt5D+dK/LDf+ZxzzhOsie8usnC3tV6w8lS7jxCQkKSRIAIiIAJ+QICTSgbN5uTJNPPmRI2TKE7aaJXEYNpMtEKiwMRJAyd7paWlxkSPkzDu1AWaGbwfdJ+qKAIiMMkEGADZFMxZNHfjuTDnYv6NN96YUG0oWCxfvtxYrFKM4HuXogUXslxUKzlGwPwOy8jIAC14yJHfbxQA2E8jxZvRcqVQYlrq8Htu165dxmWMV0SxYWSipQot0PgxE++nkEURhB+KGBQG+b3K62jts3///kE3ccdad+yrhlpF8TuaZXLDhxxM6yWy4dhi3Q4cOGCIJo4mjs958+YZ+VEk5RyAY5MC2VBXMTM/UzRjHcicZQ8NGM58yIF9w0SuzIubVuw3c9zTonmoSLN06VKjXXw2KPYM3bCi4EXO44lxjraZ11E0Iq+hiXMlfvg3toN9yc9oyRT1THd/XsO5Eu9luwLFisd87vhulKDkzAjTtcciMExI4gtoPNVbKEVABERABCaXACdeFII2b96ME044wZjccNLH3UFOwP/1r38ZFeKOLsWigoICY/LLyTUn5TLzntz+UmkiIAKTR4AWEuYime9E0xKCohEXTFz8cpHOxbC5kHz11VcnNN9dtWqV4XLD96opSDBv/mxa1HAxSvc3LtpM6w0u6HndaIv5ySPl3ZJMaxaKe1yYD3VdYs0oLpAj+Tki3gRasGnTeokCDUUgR9djFL1OPfVUo3Mp2NAqh+OMY47PwFiJ11IMYuI9ZqxFzjGYOGbZF3v27DF+HmkhNpbFGJ8HWkqxHuwrrjGZGD/qnXfe8e5gHFG6KeqZv2b7OT45hyITCmfkw3HrqPWiTzVwnMpo/e9PveVbdR0mJE2dOtVQ5h19eflWU1QbERABEQhMAjNmzDAm2JyMcRLOBQr/z8TdMnN3naexcVLIyY6sjgJzLKhVIiACMCwuzQUd3Ya4OKX1A9+VFCT44d8pHHFeO/TAAVf4UYxiXB1abYy0gOBijCI+yzQX4lx80lKJP/Mz1CLCvN+8lvWi6M97hrpm8X1uWnYcq+5mQGZfcN3h4psCBq22KI7ww+8sJvYJ1xhbtmw5ip8r/RLM93L88BANCqYc90yjuYeNxoiWQ0Ott2ghRcsud40jfxb7uIFHIYzP5NC4VpyLcQNvNKs3fx2HWv/7a895v95ybfN+H6gGIiACIjAmAS5QuFAwd7Rnz55tCEZccKxevXpwQk4hieb7nLzpZCENKhEQAX8mMDQeC9tBgcK0bKA4xHcdE0WLDRs2GP83LQu4uKbAxETro8lOrKcp6ptlj1xUs65MQ0V/WnEMdc3ixgHbzbYMFZxGtodilfmdQHeoyUgsj2IR68d68/uIrkT8lxZZFMpojWKmoX02GfVTGSLgCoGVK1caVoem+6oZiJ/zMbrt8efJetZcaYfuFQFPEpCQ5Em6ylsEREAEPESA5u9cXPBkNjM2x1lnnWWYj3PybsaLGHp0sILCeqgzlK0IiIDLBEYGT+YijvHfhr63aAUga8ujUfM9TwHnnHPOQV1dnUetJRgomcIRNzaGblo44o7m8iBRBiIwiQSOZVFFCzuGGWDsSj53tOCiFRiv56lyo53+SOGVLnLHSnRR5P16v01iB6solwlISHIZoTIQAREQAfcQ4O4zd525y8vFwLESJyTTp0833AWef/75YZdddNFFxsSGk3yKSnQlME9TYXDFkafZMIYIkwIvuqcPlYsIBCIBvkuGBinmO2poUN6JtNkUjpi3eaIW3Uj44c9yf3KO6sKFC42TuxgjylMhKigisX8YKHnoKWPO1VRXi0BgEDj++OON+RVd3xhTiW6oFJFG27QrKioy/jZUZKI1Hy31uClIt1cK5XwvUnAyg5QHBim1IlAJSEgK1J5Vu0RABPyCACcS3MHiIo0Tc9Pvni4CxxJ3OGEpLCwcFmjbbCyFqOOOO84QjOjysWPHDpx88snGwoITlpFHLEtI8othokqKgFcJ8Mh77rrTzYPCjykoUKiuqqoyFj3OJC6WGE+I7k/cyadwzsVXIAaydYaLK9fSIpULWlcFvpF14IYF+4t9zu8nd5625Up7da8I+BMBWhzRgmloMk++4+Yf3388eZeCMK/lu5CCOsUpuvHq0BR/6u3gqauEpODpa7VUBETAhwgMDRZLcefjjz82Tkcx0+mnn25M3s3FG6/niSx0YaD4ROslurS9+eab47aKk5Vly5YZYhIFKu6IcbERKEfajgtAF4iACLhEgKLP0CO7lyxZYrxPKIIzADVj4tAKcqgQZMbsGa1gvpO4eFq3bp1L9dLNR07rXLRokWERQUFuLPcZR3mZ308UDfk9QYGKIpK7gpY7Wg9dJwKBToCbfyMD97PN5qYgNxlpAXqsE/gYysAMsk4xyllRP9D5qn2eJSAhybN8lbsIiEAQE+BknDtKo+0m0RKIghCFIU4ENm7ceJRvPO+fNWuWcSIRT9XgIs0M7kghadOmTQ7T5cKNpw3xwwUeJxxcIHjKBcLhiulCEXCRAC0mKLL6cjIX5hRdKKD4kysp3xd8j9Gd9r333jvKbYPB//kZmvhe4fuN7xgubNhmM/YH3a/YZ4zjpmC1Ex+1dIfhuGffLF++3BDzHImvMjKIOTcW+B1EFx0uSJkvhSO6yHHxShdDfvdo42HifaU7RcBTBLg5SLc4Wo1yXsjnlFaiSiIwGQQkJE0GZZUhAiIQdAR4DDUn7ExcNHEyPvQIWf6eO8icvPM6WhcNPWnNDCp74oknGjvO+/btMxZyH374oUs7zhSmKEpxAcf/79y5UztYQTc6fb/BjsZfoSjByXNZWdmwRvGZcnbhyzKZzOeUk3P+js/lWC5XLItuP7QEGc39gIIKnzUmLvy5aN+9e7eRNxP/ZR58H9Cqh39nHUa+L8wj1J0RzegiwcQ2jOcawfxZF/O4dtaJixTWi79j4GtHLYiYD+/lbjo/XORwV52/p8hEQWq0XXjfH5neryGtwzjeKEqyX2i5QFdmikijBfkdWmP2SUZGhjGeuZlAoYj5cIyalgzcuKCLjZIIiIB/EeCzzFAGfL75fjVPtjRb4Q+bLv5FXLU1hKSRuxOcfPFLSeZxGiAiIAIiMDECtADipN4Mvsgv9pHxicycuRim7zx3gzmh52KLX/jPPfeccf9JJ500uFvMfLmYm6j7Ao+05QKZC1buOJuWEjrRbWL9rLscJ8AFMFNFRcWoN3GRO2XKFENU4RzEEasdjl8upPfs2TOYZ3Z2tiFi8JmjCyfdc1g2xdOhYi1vMOc/XJDz/+ZE26yDafFBUYfPIu/n3MgUqThx57NLqxAKQHy2jpUYo4wiCt8DzJ9l0lLH/Nd0XeU1LI/vD/6O/+c9vI7/5+/47DJRnKEwwDqNPBWIdTOfb9Z3qOusmRdFHrqnmT+TlZnYHgrazJvWQ3SzdSUxMC3r74wlpSvlBeq9fIezn0xRkn3HxDExmnjKeHpMfBYY8JfXbdu2bVQ8ExFgA5Wz2iUC/kiA30W0EOX3IN/dFJhNAZnvX77X+V3Ed4XW//7Yw75VZ8vAwMAAd8LNQF/c2eNChqatnJwxcReLf+fEzvz4VjNUGxEQARHwDQJDTzfilzS/1Lk45cdcBI60nuACkJN9Xsv/c+efC9ahR18zJgktAzgJ4Hv6rbfemtCOPt/rZ555pjGB4CKReXExOdqJbr5BVLXwVwKcyHLuYKbU1FRDsOAYpun9SLdKjv158+YZl/Nv/NkRMYnXm9Y9tLDgs8RFNj+cs/DZo6jCn7lLy+fITBRUWUcKs3weON+hsEvRxRSdKNbwd7Qe5Mc8DZF5cKJOqz5HXIrMMvmcU+AZegoaJ/b8me0368zrmMyAq2vXrjWuoZDAeprilll/WhpycWAGrSYT1pX1Z7tZdz7v5MB7+Dfmw3aWlpYai4uh/eWv4y4Y6s3niKIlxzL7s6SkxBD6RhP7Zs6caYwBJo5TBcsOhhGiNgY7AX7vnXPOOcZ3At/73KikJSit5c1T4rT+D/ZR4nr7LX/7298Mi6SxTMC5E8YvIk7++KXFyQl3ysY6ntr1qikHERABEfA/ApzQc4HHBSa/vLkINBeEXLBxkccveNMlh9dxMWdaUFDIN60D+F5+8cUXByGceuqpxruakwC+fzds2DAhQMyfeTBAq1keXRmccZmZUMG6KeAIUByiKEIRhiIE3WLM+QSfBY75oXMFWu9QwKCQNNLVis8ARSAzbhjnGuZR5vwbk3mPeZIUxSr+3xRA+C/HsWnST6sk3kMhxTxafmgnjDf/OVaHsc3Mz1UrnZH588QetonzLYpcFJWYhorK/JnzMsY7o5WJKchRJOb9prvS0LxN9zxyoDgn0SgwHsU5c+YYzx/H/GiWfrRWc9WKNTBIqRUiEHwE+F1CwZnfFXxHvP3224OWSKZFktb/wTcu3NliQ0hyJkPTZI5fTtwZ40SKEzFO1vgvFU9nduacKVvXioAI+AeBiS7O/KN1Y9eSk3YuernA5PuSLEzLJH6Rc3HMD9+f/JcLcFooUaTnYtG0+jQDqQ51YeMikfdRCKIAxd2liSROKhhjg/FTWCe6rSiJwFgEKDjSPYxjmhtJ/O6nlQ8Tv/M5JilucEyb8b44xjj2X3311cGszz333GOePjNW+aa7F8UVs1xTsDWtaXi/LGqOuOuNXBwE8zs5EJ9sPgMnnHCC8X1gxkcarZ2MTUWXzq1btwYiBrVJBETAQQKufgdo/e8g6CC7zGkhaSgfM1I8YxqYlkrmroizQS6DjLuaKwJ+S8AURkxxhM8+RQ0KJ5zcmm4fXFiaR5JyF9x0leWXUbCIzbTkpFBEVlz00h2NVkUU3vn+pMUSLQ/481DB6FiBTmlBxPvIlYIV83Y0+O3QAWcu5rnopijAwL9KIjAeAQZ751ilmwzHLZ/5//znP8Ms2WhpR9N5ikoUlGgxMzR+0XhljPV3jnnGfuD75KOPPtJJUq7A1L1+S4DfpcuWLTNEW/O71Jxzcz5Ot0xaKdEyjc8fD3pQEgEREAF3EdD6310k/T8fl4Skoc1nzA0uELlLycWNuYD0f0RqgQiIAAnQfYSuKpy8ctJqHgdMMYSiEX+mOwmvozCxdOlS451gngZjxgqi2Mxr6AIz8kSJQCNNs2IKa2bcIy7AKbZxEW4uxinCMXbJ0KC7XBwMdVtjHnT5oQURXVL4niVz9gfjXTgTKJui1sUXXzwMNd1eeCqckgiMJMBnde7cuYabFV1nOO4oFnH8vvPOO2537RqvB1zdVR0vf/1dBHydwIoVKwxLJLp90uqP36l0V+Tirri42HhG+R3ijgDpvs6rZRt1AAAgAElEQVRC9RMBEfAuAa3/vcvf26VPSEgauRDhoohfXKY1EncLRx5b6+2GqnwREAHXCdD6iLucXFxSQDKTGdOEv6eITGGC7wNeQ+GEQgrvM62UKIzQAof58R6+Q8YKqkuXGgou/mbNxPqa1kfkQE5ckLPN3DGmNRB/R7HNTOax32RiBuk2T9IkV9PCiUz4MxfzE00M2ssYN3xn0z1IKXgI8HmkiyMFxLEsiPkMc6yZ7pR8ZulKw8DPOr49eMaLWuobBHiCJ9/ZfPfzGaaga36P8FlVMG3f6CfVQgQCkYDW/4HYq661aVwhacGCBcZikKax/6+9c3uVo/ja8N5X350gCiKYhJwkMRrNQUUiMcZjLhRE8X/MhVcKgtEEI0GNhyQmRk1UiCYawTtvBIX94+nw7q8y9hx3z0zN7KegmVN3VfVT3TW93lq1qnxoxAhiFJ1YSQTy4jfie+DKbpKABBaTAMtAcw/HsETgwKsGIQh3el4RdNjwoOEVYSMPtBib8TzKvsQ2iQdTVhmK0MwUmAhJIVYKSll1iNWIiPOQ+mWFpgTc5c+NOiCGRHBCwEnKkt6TtAqjvInJwrmM6m1JbArKpR70j3DBoyN1wSCHLxzLLcuz5rss/00/TBtgRCDEMWXh/Pnzk5zSegwVpgqxShQ8qZ8x7ibCuZAHcQ0hEOHVwD1cJq53Nq43BE02vBsM0LyQTW2ll4TAE0880XimMhhB4v8Qz16msvG/3Ru8fklO29OQgATmQED7fw7QF7DI/whJiEKlGPTqq682RkuWD2w7R4yPthVYFpCHVd7kBMrlqhEmGOnDc2YzrGaF4RjPn8TM4TtEY8QZHlgRORBtImoghCBAMDqKlwK8krJyEH0KCREGUYW82hIxVRBZ2C/xg3hgpizKiTDFPqwClaW54xGZFaIQsyJoUd8IMpRJP0VfNqqwxPXAeURAQvzhfClzUJwn6ouQRD0uXrzYnA+xK/gMI4Jrcz7UjzyzNHPJJSIZ5ZNfVnHi+EuXLm3IGySeSDCk/4YxAwPw3izxqzZ5V9ecPtcdYiJtXyauA6ZLcr9w7XPtmSQggfkR4H/39ddfbyrA8wj3JP9lp06dml+lLFkCElgaAtr/S9OUMz2Ru4QkgvexUhCj3IxsPP30042IVCZEpvKhkj83HkIxbroKqDlTAhYmgYIAYgQPZxnZi6HPd23Xd7xVshIX9wFG2KKuHISogdiTJadBg8CDoNI7XTUePzl3xA444d1w+vTp/1xX8WIcdMHxR1aOrpI3YhZ9DCIXwX0RY9pWoDl48GAjUiGM4B1JWyL64OHE+TCamwCBtBF9V5bNpk6IKuWILnFgMrWMfDknyqaP3LlzZyOw9SbyQySCBcJRgmzDhbpwPGXECwveWeGqZJ588WTCC6SsZxc3LJ4mxNlApKJuiISU7yIJXdCdTx4RwUeNl8W9QHwVPP0QOxP4fT61t1QJSGAYAfrt/fv3N7v1zhIYdqy/S0ACEuhHQPvfa2NSAncJSUeOHGlcZTF+SBhPcaFNAYyE8D1GJMYyrwSAxXDTrXbSZvC4WgggErAhRiBqYMD3iqnUlWsdTyUEhRjiiYWDgZYRfoQPhAL2S8KbpBRlsj9Tlii3DHqMcYjXQNzW+3nzTJMf/UFWa0JsQAShX0BgQhhB7OEzTOKtRADoGlMC9eaBPOINnxF1OKckmH/11Vfr4tUwcTBePuXxiFNcH7QxIiPlMCWN79nmFUuOPpuBgnhmMW1pXnWp8TpZlDrRjiT6CK4t2hDBe1QPSrzmuCf4/yZ4L/cyQnCt9++itIv1lIAEJCABCSwKAe3/RWmp+uq5eurUqTWMXRIPoq+99lrfOAgYPoyQDzOo6jtNa7SZCMS4SqDjnPugkXq8S+JhU3qmIC4gCpFXBKV4szDtAyEFTxkMMd5nGlZG9xEPECSI8cMKZdw/maZFvTD4EItI8eZhahF5EX+MshGzMBARtvBOKVc6Q6AgYC5GIEJOpqB17VlCnSkHRnixUI9z58419bQ/WLy7C8EM4Svtx/XL9WxaLAJ79+5dD9ROG3Jv4oHX7/5HKMLTLl7FfKaPiYjI9UB/dfbs2cUCYW0lIAEJSEACEhiJQAZNtf9HwuVOAwis/vvvv2uMSpcJY5GHUkYmeSDlITMBX6UpgXkRwODJqHmCLSPY4BkUwykBZLlmsw/1RWAhEHPi0mQ6FgJR4oQwMp+R/MQJi4GV1zLPcKDMeOghqpAHr711SKwx7i0EpTJ4cluMHAQtpknhYUCnv2fPnpX77ruvmYqCQEX+fI8n03vvvdd4UhE4mfuZ6WHTTEyJKb13CNj75ZdfOjVqmtA3mPfhw4eb65JpgW+88cZ6blllj7hTpsUkQN+VqaP0GW1TIRHYEcbpe5jK2Jv4vzc+1mK2v7WWgAQkIAEJDCOAFzJhFxgcxgbR/h9GzN+HEVj9+++/GyEJ4zaJ0UoDbA5D5+9dEYhXBNdhpkbRwTG6jvcP12NWCEREKY0kAsUiBpWraiHqsJFf+VtbfdkPQ5otQZV7p3N2dZ7kP2lcA7xHYJBpp2Wd4vWEdxIJg5AtgaZHrX+m2HEsohecEad6p9PBNAYnwhriFSmeXFeuXGmmg5nmTwDx4KmnnmrEUu4j2jKedYkdNf9aWoNpEqDfQYDGo/Hq1asr3J8mCUhAAhKQgAQ2DwFmHR09erSxiwjrwMCS9v/maf9pnenq7du315I5Xh1cXBgbxsuYFvLlyTfePZxR+b7tc2LpxBOIz4g/GDkkRBI8eRgtRxhhmhbCRjbEDUQYvI96U+Le8H3vVKvyt+Uhf/eZENfs2LFjQ08v01IRFBDq4I2QxnuEBu77csoLfQBbL3PKo10iTPBHRFvStgkujaj0wQcfDK2TO0yPAG1Reh4pHE2PdY05cz/Sv7JcOJ5oCEguiFFjS1knCUhAAhKQQLcEWFCFZ3We7+N5hI3PwHlv0v7vlv2y53aX/Y+QFA+kTGNbdgCe38YJcBHhIkknhRiBSBGRKNO7ULuT8G5BBU/cIgQKvrtx40bj3ZL4RBuvmTn0I5DpcfFYon1oA/5YIiBzLKMWtGde2/LrXYENIZCAzfQheDHh1aVX0uyuRR4UsrodwiBiH/chbc59SbsQ5HsewdpnR2E5SoonJUJgNgTyfon9+Z1pv+UU2aweyXVAuxPTzCQBCUhAAhKQwPITePbZZ9cH6HkG3Ldv33r4iTyfa/8v/3XQ9Rn22v+rv/766xoPnBryXaNe/PyytD1nwns6HqZIELSaQNAYrPFCwYso3kR4PhCMuQzCnGXTEZ+IP0TAaPYxSUACwwkgKGRlLl6ZnobQh4DHe+5D7r94k7JPYnHFy2x4Ke4xawK0K8H26SuJWcBGX0l/mj4V78yI8/3qR9vTn5bTfg2EP+vWtDwJSEACEpBAnQQQkrDBmI2QFYW1/+tsq3nXahz7f/Xq1atrjlLPu8nqKb+MecN1gRGDyJgg11liOlMf6ZAIskywZZMEJNAdAQKas1IeHl4IDghCjCqxISzwOYJD16v0dXcW5gSBBNan/0Tk40+a7xDVaTuC4/d6BkpOAhKQgAQkIAEJdEEgYTB47uD5EecA7f8uyC5HHpPa/6sXL15cMx7SclwEk57Frl27milnjIbjbcSoNkvaZ4UyOhuC9uLhgEdSgjgjItEJvf/++5MW7XESWAoCeAWdOHFi7HPhz5yphiS89EgRGhAduL/8sx8b61wPQPSjL2XqKK9cG7Qj7fznn3824hEbIv1miOE218awcAlIQAISkIAEmpAHhw4dagYgGYzE3tP+39wXRhf2/+qFCxfWg2234SQWCh4pXHCm+RNgugLTyrj56QwwROkceN8v8RviUJa2Z7+IRBirBGNldJw8MW54n9XB+C4j5ZSNkIToRGJfDKV33nln/mCsgQTmTIDV0bK8OoIB90vuufxZl3/a3IPxVCGWEdOT8jv3dWLczPm0LL4PAdo3oh99IoIR3xGziP6W9kMw+vnnn2UoAQlIQAISkIAE5kagXJgHu44wJIOS9v/cmqq14Frt/9W//vprjWlJbe5tPBhv3769EZGI41CmTLPgOJZkN82GAKIPUyEQcQiuiyGKUNRP6GPVHvbDuGGjvbIUODUuA2LjcYQhe//99zdqdWIcYQyzZXl58sAI5juEqMuXL6989913swFgKRKYMYFxvEYQWh977LFG3MUDBYGhjFtTVp17175zxo25weIS04i+lP6P13iMMf2XgPMGmd8gZA+XgAQkIAEJSGBqBI4cOdLE2NT+nxrizjOu1f5fvXbt2hpxOBgNT5ybPCQjQOzYsaPxSMky7SWZBHdlNSDT9AmkPT755JP/LMk+rHQEn7179zYBWQmyxoYYRPwVtgcffHB9VTW+R2xCoGJEnZF1xKKkcvUv6vTpp58OK97fJVAlgXjetcUYeuWVVxoxlX24JxCE6BszBa08IYT1eO6xtCrHcc/t37+/+T4pS2bS53KPISQhCpvuEEBcy3bvvff+Z5laxBtYZyu9LKfJEMGdgRWEQf73fvjhh2aqr4tUTJO6eUtAAhKQgAQkMA0CBw4caOJwav9Pg263edZs/6+ePHly7bnnnmu8UBCEeMXYwVjCG4kHdYwiDCheWa5dw6fbC2Sc3BD2uKBoA7Y//vij7+EYsgTCHjVhwOF5hsjkqPqo1NxvkQkcP368uZ+43q9cuXLXdf/yyy83fSHTN7k3EA0isuO5l1hhOX8+IzrhsYcLaoQn8iYPBFj2YRQoqxYaJPsOPabr0l/BiX4NMY7PpWgXr0oEHbwj2RCU4P3bb7+tL2vb5fWIgISXGW1Pv0hQ7DYhscsyzUsCEpCABCQgAQlMm8Co9j9agAOf026NwfnXav83QtILL7zQjLYiFGHYcMHwAI3RgyHFQzSvPEgjJJk2ToCR7cQpgnsM01ECn3Ecxi/TZ5Lwbsh0M14xZGlLvJcUhTbeXuawnARefPHFRuDJ1F7uP+Ib0dchGPCKZx4CEX0i+yJwRMzgvovYfvPmzeY9eSCIsF9iJtGHIpDgnTTKPR7a6SMoh/zYEleJVxLegrPyzOn6KsDTlUD+cP7mm2+a11ESy9iS4MHx8O06FhFemoh+X3/99Qpta5KABCQgAQlIQAKLRABbkWdEvKh7k/b/7Fty2ez/VZZsw60NgyWCRrBiqPA9J028D0ZjTRsjgNET0Y5XUuJNlYGtMWwxjoYZnQhGGKsYPYzYM5LPsdeuXWtG6RPnaGO19mgJLCcBBNnDhw83nphlP1j2gQku348AUz8Ra0cVQQaRTED7CFH0DfTB3NuUw+/0y9Sb33gw4PtFTARyREi6dOnS2AMUb731VsMiiX4PDkzd7SrRp+KN9PvvvzdiIjGQrl+/3giNg4Q76mW/21UrmI8EJCABCUhAAuMSyGJKxNbhPV7ycQyJV/cg+5/yGETV/h+XfPv+y2r/r968eXMNg4SLKwGWM2Wj9EjqBuPmzoWLCAMRg5NpNBg/JAQl5qliHOLxEI8i2gSjZVQvBgxM8sL4oe0wdsizLZEv5Zf12Nyt49lvdgK4jSIolfcgAgL3YVuMuPDqvT8Rnsb1YEF82LZtW3Pf8seOKIIQzPutW7c2YjGjSghK9Nf5809cu0Vru927dzeC2LvvvttJnCH6uSeffLLpO7sIYE4/TXtQR9qznMrI/yTtRRvxgIXnJ30u/W0GCTiG/pXf6WPbFrNYtDazvhKQgAQkIAEJ1E+AVYQRkOKogCDEM0kWTeI9z5Ha/7Npy2W2/1cvXLiwNhuMlsINTCwQpktghGB4EOOIUXS2jGJjvBCfCuMEw5b9MEhGjc2RgL7lK/Qzgs/3xEJiugxGEJ8Jqo2xU8ZsoZOhXv1WnbJFJbCsBLgH9+zZ02wk4sdF+B12zgg+3OtMtRp1yhniFcGlEaDoB8qpbJTHvUn5O3fuvKt4pstxn3IMfQTvRy1z2HlM63f6oYcffrgZ6Tp9+nTT93SVTpw40eS30em81JE+OKN3CEuIQ3zPRnsgIPKe/hNvJRJtwDEIkOyPwIUIhbiVKZBZBXPUz3o3dXV1mI8EJCABCUhgeQnwXEXsT55JcFrgmZBnFZ5JkobNdFleOvM7s2W2/xWS5nRdYXzg5cCGyyHGAl4H/RJGJNMqBiXyfPzxxxsxKB0FavOPP/7Y9zA8HDCSuMjLKTyZw8kIO1M7Pv/88zmRslgJ1EOAJVMRCrgf2/6MuZ8RgPnzvnXr1lgVZ6pXuQoY9y4PAm0rgyEoIXZRThY/QHQedr+XFUJM5r5HFOF+Jz/6AgTr27dvj1X3YTuTL0JZXskfEZ3Vz7pIBw8ebLgj7CDGzSOIeVa/TP+LGJiUqcqZ9kZ/T38d79O8T0ysCFR5TT4IZB9++GEXyMxDAhKQgAQkIIElIoCIxLMgz408C+EIUPvg4hLhH+lUFsn+Z2bE+fPnB2sPeiSN1O5T3yneQxstCEMN8Qc1GiMRo2aQkJTyMrWG/RGXULVjXGLsEdDXJIHNTuD5559v7q/EKmrjgbCDoIPY1GXMnraycF3O9FXKHOehAeEDMezixYuNGIUo9cgjj6xs2bJlQwG86TsQqcgbcQpBhYcaWCCE/PTTTyNPZ4Mzx7dttAP9HRu/I3hTxjxH2xgMiDcZ/Sjnz0McTBgVHDRYMOjeYioywhvnuFFvq81+D3v+EpCABCQggWUhwDQ2njcYyMTuyyrr2H48F5rqJrDo9r8eSXVfXzOrHUYZHhF0QIn5glGGUUQwXIxMkwQkcIfAoIDKCLDcS4gyCCgIAGWMnd73/InglVh6BY4TZ2nXrl2NmIJYwX1K/m3T8Li3ESKS8tBx5syZ9e+eeeaZRpiadGEFRCg8g+g7mNpHX8I2KEYQ0/qIEQdT+iH6nAhQ1BlxGw+eLD7AK9/xgFRuk0wBGxYYO9PTYJXYSHDORv3aEtPr8CbjPJgWyXu2eYpc3rsSkIAEJCABCSwPAUIpHDt2rPWEWIxlUeNoLk8L1X8mG7X/FZLm1MYYINNwN0wMD/LP+0HfJW5S9oknEq8YPeSDUVgam3NCZrESWCgCe/fubbx7hnmhEFcnccoS3BtvIQQdRBOEmKRBAhN5EH8Nt2aEFkSMMnEsghMJz6UIT+QfIQuxBOFr0rhoCGiUP06ifPqZCESJ1ZbpYOkneZ1UiMmID+cPI9hwzghR4UCdUxasqBPHJe4UXKgTbZStbdrhOOfuvhKQgAQkIAEJSKArAthzrGyLpzkreJvqIrBs9r9C0oyvL4wXjC0MPYyVePqUohJGyihLekdFLI1DvBrICwMnr+X7GGd817uV+5e/YUzNI+bIjJvG4iQwFwL9vGLw1CHYN0JTEiINfQhb7z2OyEJfwCgU/UrvPdsrwsTzByEFjxumTE0qIPUDF4Ga33uD//M5XkS8xlOrq0aABStlxM0bQS8LCOAdhDAEW4SlTEkry8ari1hOZZDKrupmPhKQgAQkIAEJSGAaBA4cONDYmsS44VlmEo/tadRrM+c5Tfs/A8LzsP8VkmZ8VedCwgjEgOmX2oJr986jTFyjrCxUTrfAYMKAwjA8e/bsjM/S4iQggWkSwKMmG4JJ3j/66KNNsQmW368OTFed1LtnmueVvHv7unHmkOPqTT/LMYhAxHgrV8WcRf0tQwISkIAEJCABCcyLwKFDh5pFTngWiuc1NiFbzc9/8+I17XKX1f5fvX379loZN2PaIM3/DoFhsTnaOBELBc8BhKMbN24M9B7I8uV4GbDEtkkCElhuAm+//fZ/TpDRCbxu4vGTgNzT8LIpxZ4E3G6LjZRg5fyp9kvUGSE8LsD0ebz/5ZdfmkN6PZn47YEHHlj31GLlOQSkaZzncl9Fnp0EJCABCUhAAstCgIFFHBeIRclAWzzFcTjQ/p99Ky+b/b/6zz//rLEiTBIP7Dx8J07F7BFbYj8CWTKQ6S2jBMNlugaBbxGVUKCZL/vZZ58JWAISWEICL730UjP6RN+d5eQzRRXxZlhi9bZxEitDkm8CUSPuJB4Uwab5zNSw3sQDzffffz9w9TH+aIkTtXXr1kY8wqPozTffbKbrIY6xcY70bXzHxkMR09UQkEwSkIAEJCABCUhgMxNgpeGsbssAX+LiwoTnQ+3/xbg6arb/V69cubIWjKiWbBgDGAhcZBgDCfbaZhQsRhO015L4GRHNML5ys3H+xNBg9H4aghrGUZZkHDUe0qic4wmAoZXpLpRF58F0uY8//njUrNxPAhJYQAKJrcQfD8u/ltO6eKhAbCLRH0SUoZ+nr0sMNfqMXtdn8s3KcsRXQrhBMKLf7C2HfqjruGr8N1FuNspldI3V4aiHy9wu4MVqlSUgAQlIQAISmAqBo0ePNs95sWd5Zoqnd+mNpP3/f82zrPb/+Jfh6smTJ9eFpN7Dy2CvO3bsaKYNkDAgEECYXrXIaefOnc1oOimBXrPENDcdNxs3F0ZRBKf8juHFb1F1+3HAmCqXv8YQ27Zt27qRFeOI4y9fvjzySm7bt29vRL6MyJMv7zGoqCNLTmMosuGJRDldG3aL3PbWXQKbkQAiDEJ2psnCoC1+EP0ffR59Cn0LAwv0+0yVJXgjfRqb8+w341XkOUtAAhKQgAQksIgEsOWz0FO/+mv/a/+Pem0PFJLaMmmLw8F+iBWl91KvgDLJnMBRT2Ij+1EvBCMMJkbwIx5FmOG1XIY64g2rqiFCYUj1m2NKnhk1xzDj2ORLnWHE8fyWKYVt50I5GHWpZ5am5pVjv/jii0ZAog2m4QmwEb4eKwEJ1Eng+PHj6wH/S28e+i36I15xe0Y4YsoYXpomCUhAAhKQgAQkIIHNRUD7/47zhvb/3df92EISh7eJFaV6GQGFGBfxYgI8ogliSq9nDAYKIkiNCaGJ843bH++J8YGrYEQhvH4Sn6PtHGCTuahMD8wS223Le7cdT5yjW7duNWXEGyxqcq0CXY1taZ0kIIH/J5A4RLt3726E6CRce69fv75CwGqTBCQgAQlIQAISkIAEtP+1/3vvgomEpEluJYSYhx56aIUArWVCaMJwQVRpS5nbiRCDAJUpZRg5o4pPmQ86Tr3xTiKVgcn4jvKzYlDyQ1Bi3mm/FYLwKMIziXpgsH300UfjVMV9JSABCUhAAhKQgAQkIAEJSEACC0NA+3+57f+ZCUmTXvFtAVa3bNnSBIxFGR0lsZQ0XlJ4DrUJQQg8meKGWJS4SExpixdVYihxfLyCMl0NsWtQKuORsF+mi5SBbvO+95Xyer8b5ZzdRwISkIAEJCABCUhAAhKQgAQksEgE+tn/zNLBbh8laf+PQmlj+1QvJPU7vX379jVeQGfOnBlKAK+n/fv3r68+N/SAlZUm76xIRIDa3ultEZ/IC08khCaEqghOfJ9AtGVAWvLBKwtxKC6CvUJUlu5G3GJL7Cbec1NwPGVSL8QuBC1WY8NryyQBCUhAAhKQgAQkIAEJSEACElgmAqw+zKykb7/9duhpaf8PRbThHTaFkLRhSkMyGDXWUW82iFURhvCYSmwpBKl77rmnEZviQRXPJF4RpiJIRbBiuhxxqEwSkIAEJCABCUhAAhKQgAQkIIFlIjCOkDTt89b+X1lRSJr2VTZh/uXKbAn0nRXlys94JSE6nTt3bsKSPEwCEpCABCQgAQlIQAISkIAEJFAvgZqEpGlQWjT7XyFpGleBeUpAAhKQgAQkIAEJSEACEpCABCTQCYFlF5I6gTTDTBSSZgjboiQgAQlIQAISkIAEJCABCUhAAhIYj4BC0ni8pr23QtK0CZu/BCQgAQlIQAISkIAEJCABCUhAAhMTUEiaGN1UDlRImgpWM5WABCQgAQlIQAISkIAEJCABCUigCwIKSV1Q7C4PhaTuWJqTBCQgAQlIQAISkIAEJCABCUhAAh0TUEjqGOgGs1NI2iBAD5eABCQgAQlIQAISkIAEJCABCUhgegQUkqbHdpKcFZImoeYxEpCABCQgAQlIQAISkIAEJCABCcyEgELSTDCPXIhC0sio3FECEpCABCQgAQlIQAISkIAEJCCBWRNQSJo18cHlKSTV1R7WRgISkIAEJCABCUhAAhKQgAQkIIGCgEJSXZeDQlJd7WFtJCABCUhAAhKQgAQkIAEJSEACElBIqvYaUEiqtmmsmAQkIAEJSEACEpCABCQgAQlIQAJ6JNV1DSgk1dUe1kYCEpCABCQgAQlIQAISkIAEJCCBgoBCUl2Xw+ra2tpaXVWyNhKQgAQkIAEJSEACEpCABCQgAQlIQAI1ElitsVLWSQISkIAEJCABCUhAAhKQgAQkIAEJSKA+AgpJ9bWJNZKABCQgAQlIQAISkIAEJCABCUhAAlUSUEiqslmslAQkIAEJSEACEpCABCQgAQlIQAISqI+AQlJ9bWKNJCABCUhAAhKQgAQkIAEJSEACEpBAlQQUkqpsFislAQlIQAISkIAEJCABCUhAAhKQgATqI6CQVF+bWCMJSEACEpCABCQgAQlIQAISkIAEJFAlAYWkKpvFSklAAhKQgAQkIAEJSEACEpCABCQggfoIKCTV1ybWSAISkIAEJCABCUhAAhKQgAQkIAEJVElAIanKZrFSEpCABCQgAQlIQAISkIAEJCABCUigPgIKSfW1iTWSgAQkIAEJSEACEpCABCQgAQlIQAJVElBIqrJZrJQEJCABCUhAAhKQgAQkIAEJSEACEqiPgEJSfW1ijSQgAQlIQAISkIAEJCABCUhAAhKQQJUEFJKqbBYrJQEJSEACEpCABCQgAQlIQAISkIAE6iOgkFRfm1gjCUhAAhKQgAQkIAEJSEACEpCABCRQJQGFpCqbxUpJQAISkIAEJCABCUhAAhKQgAQkIIH6CCgk1dcm1kgCEpCABCQgAQlIQAISkIAEJCABCVRJQCGpymaxUhKQgAQkIAEJSEACEpCABCQgAQlIoD4CCkn1tYk1koAEJCABCUnAJYMAAAInSURBVEhAAhKQgAQkIAEJSEACVRJQSKqyWayUBCQgAQlIQAISkIAEJCABCUhAAhKoj4BCUn1tYo0kIAEJSEACEpCABCQgAQlIQAISkECVBBSSqmwWKyUBCUhAAhKQgAQkIAEJSEACEpCABOojoJBUX5tYIwlIQAISkIAEJCABCUhAAhKQgAQkUCUBhaQqm8VKSUACEpCABCQgAQlIQAISkIAEJCCB+ggoJNXXJtZIAhKQgAQkIAEJSEACEpCABCQgAQlUSUAhqcpmsVISkIAEJCABCUhAAhKQgAQkIAEJSKA+AgpJ9bWJNZKABCQgAQlIQAISkIAEJCABCUhAAlUSUEiqslmslAQkIAEJSEACEpCABCQgAQlIQAISqI+AQlJ9bWKNJCABCUhAAhKQgAQkIAEJSEACEpBAlQQUkqpsFislAQlIQAISkIAEJCABCUhAAhKQgATqI6CQVF+bWCMJSEACEpCABCQgAQlIQAISkIAEJFAlAYWkKpvFSklAAhKQgAQkIAEJSEACEpCABCQggfoIKCTV1ybWSAISkIAEJCABCUhAAhKQgAQkIAEJVElAIanKZrFSEpCABCQgAQlIQAISkIAEJCABCUigPgIKSfW1iTWSgAQkIAEJSEACEpCABCQgAQlIQAJVElBIqrJZrJQEJCABCUhAAhKQgAQkIAEJSEACEqiPgEJSfW1ijSQgAQlIQAISkIAEJCABCUhAAhKQQJUE/gfIJP7NdCROWQAAAABJRU5ErkJggg=="/>
          <p:cNvSpPr>
            <a:spLocks noChangeAspect="1" noChangeArrowheads="1"/>
          </p:cNvSpPr>
          <p:nvPr/>
        </p:nvSpPr>
        <p:spPr bwMode="auto">
          <a:xfrm>
            <a:off x="-2389918" y="1593721"/>
            <a:ext cx="3015993" cy="301600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31" name="Bildobjekt 3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12" y="1976715"/>
            <a:ext cx="6858000" cy="3429000"/>
          </a:xfrm>
          <a:prstGeom prst="rect">
            <a:avLst/>
          </a:prstGeom>
        </p:spPr>
      </p:pic>
      <p:pic>
        <p:nvPicPr>
          <p:cNvPr id="2" name="Bildobjekt 1"/>
          <p:cNvPicPr>
            <a:picLocks noChangeAspect="1"/>
          </p:cNvPicPr>
          <p:nvPr/>
        </p:nvPicPr>
        <p:blipFill rotWithShape="1">
          <a:blip r:embed="rId17"/>
          <a:srcRect l="19644" t="25217" r="20402" b="19586"/>
          <a:stretch/>
        </p:blipFill>
        <p:spPr>
          <a:xfrm>
            <a:off x="3211" y="1808842"/>
            <a:ext cx="6854789" cy="3812878"/>
          </a:xfrm>
          <a:prstGeom prst="rect">
            <a:avLst/>
          </a:prstGeom>
        </p:spPr>
      </p:pic>
    </p:spTree>
    <p:extLst>
      <p:ext uri="{BB962C8B-B14F-4D97-AF65-F5344CB8AC3E}">
        <p14:creationId xmlns:p14="http://schemas.microsoft.com/office/powerpoint/2010/main" val="74488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0">
                                            <p:txEl>
                                              <p:pRg st="1" end="1"/>
                                            </p:txEl>
                                          </p:spTgt>
                                        </p:tgtEl>
                                        <p:attrNameLst>
                                          <p:attrName>style.visibility</p:attrName>
                                        </p:attrNameLst>
                                      </p:cBhvr>
                                      <p:to>
                                        <p:strVal val="visible"/>
                                      </p:to>
                                    </p:set>
                                    <p:animEffect transition="in" filter="fade">
                                      <p:cBhvr>
                                        <p:cTn id="10" dur="500"/>
                                        <p:tgtEl>
                                          <p:spTgt spid="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0" y="329759"/>
            <a:ext cx="6859655" cy="109040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sp>
        <p:nvSpPr>
          <p:cNvPr id="5" name="Rubrik 1"/>
          <p:cNvSpPr txBox="1">
            <a:spLocks/>
          </p:cNvSpPr>
          <p:nvPr/>
        </p:nvSpPr>
        <p:spPr>
          <a:xfrm>
            <a:off x="342900" y="329759"/>
            <a:ext cx="6172200" cy="1090402"/>
          </a:xfrm>
          <a:prstGeom prst="rect">
            <a:avLst/>
          </a:prstGeom>
        </p:spPr>
        <p:txBody>
          <a:bodyPr vert="horz" lIns="94671" tIns="47335" rIns="94671" bIns="47335" rtlCol="0" anchor="ctr">
            <a:normAutofit fontScale="97500"/>
          </a:bodyPr>
          <a:lstStyle>
            <a:lvl1pPr algn="ctr" defTabSz="2952323" rtl="0" eaLnBrk="1" latinLnBrk="0" hangingPunct="1">
              <a:spcBef>
                <a:spcPct val="0"/>
              </a:spcBef>
              <a:buNone/>
              <a:defRPr sz="14200" kern="1200">
                <a:solidFill>
                  <a:schemeClr val="tx1"/>
                </a:solidFill>
                <a:latin typeface="+mj-lt"/>
                <a:ea typeface="+mj-ea"/>
                <a:cs typeface="+mj-cs"/>
              </a:defRPr>
            </a:lvl1pPr>
          </a:lstStyle>
          <a:p>
            <a:r>
              <a:rPr lang="sv-SE" sz="1764" dirty="0" err="1">
                <a:solidFill>
                  <a:schemeClr val="bg1">
                    <a:lumMod val="75000"/>
                  </a:schemeClr>
                </a:solidFill>
              </a:rPr>
              <a:t>Biodiversity</a:t>
            </a:r>
            <a:r>
              <a:rPr lang="sv-SE" sz="1764" dirty="0">
                <a:solidFill>
                  <a:schemeClr val="bg1">
                    <a:lumMod val="75000"/>
                  </a:schemeClr>
                </a:solidFill>
              </a:rPr>
              <a:t> Atlas Sweden + Swedish </a:t>
            </a:r>
            <a:r>
              <a:rPr lang="sv-SE" sz="1764" dirty="0" err="1">
                <a:solidFill>
                  <a:schemeClr val="bg1">
                    <a:lumMod val="75000"/>
                  </a:schemeClr>
                </a:solidFill>
              </a:rPr>
              <a:t>LifeWatch</a:t>
            </a:r>
            <a:r>
              <a:rPr lang="sv-SE" sz="1764" dirty="0">
                <a:solidFill>
                  <a:schemeClr val="bg1">
                    <a:lumMod val="75000"/>
                  </a:schemeClr>
                </a:solidFill>
              </a:rPr>
              <a:t> =</a:t>
            </a:r>
          </a:p>
          <a:p>
            <a:r>
              <a:rPr lang="sv-SE" sz="1571" dirty="0">
                <a:solidFill>
                  <a:schemeClr val="bg1">
                    <a:lumMod val="75000"/>
                  </a:schemeClr>
                </a:solidFill>
              </a:rPr>
              <a:t> </a:t>
            </a:r>
            <a:r>
              <a:rPr lang="sv-SE" sz="2373" dirty="0">
                <a:solidFill>
                  <a:schemeClr val="bg1"/>
                </a:solidFill>
              </a:rPr>
              <a:t>Swedish </a:t>
            </a:r>
            <a:r>
              <a:rPr lang="sv-SE" sz="2373" dirty="0" err="1">
                <a:solidFill>
                  <a:schemeClr val="bg1"/>
                </a:solidFill>
              </a:rPr>
              <a:t>Biodiversity</a:t>
            </a:r>
            <a:r>
              <a:rPr lang="sv-SE" sz="2373" dirty="0">
                <a:solidFill>
                  <a:schemeClr val="bg1"/>
                </a:solidFill>
              </a:rPr>
              <a:t> Data </a:t>
            </a:r>
            <a:r>
              <a:rPr lang="sv-SE" sz="2373" dirty="0" err="1">
                <a:solidFill>
                  <a:schemeClr val="bg1"/>
                </a:solidFill>
              </a:rPr>
              <a:t>Infrastructure</a:t>
            </a:r>
            <a:r>
              <a:rPr lang="sv-SE" sz="2373" dirty="0">
                <a:solidFill>
                  <a:schemeClr val="bg1"/>
                </a:solidFill>
              </a:rPr>
              <a:t> (SBDI)</a:t>
            </a:r>
          </a:p>
        </p:txBody>
      </p:sp>
      <p:pic>
        <p:nvPicPr>
          <p:cNvPr id="7" name="Platshållare för innehåll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2" y="7853326"/>
            <a:ext cx="6859656" cy="1332151"/>
          </a:xfrm>
          <a:prstGeom prst="rect">
            <a:avLst/>
          </a:prstGeom>
        </p:spPr>
      </p:pic>
      <p:sp>
        <p:nvSpPr>
          <p:cNvPr id="6" name="Rektangel 5"/>
          <p:cNvSpPr/>
          <p:nvPr/>
        </p:nvSpPr>
        <p:spPr>
          <a:xfrm>
            <a:off x="237096" y="9280822"/>
            <a:ext cx="6287724" cy="369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577"/>
          </a:p>
        </p:txBody>
      </p:sp>
      <p:pic>
        <p:nvPicPr>
          <p:cNvPr id="9" name="Bildobjekt 8"/>
          <p:cNvPicPr>
            <a:picLocks noChangeAspect="1"/>
          </p:cNvPicPr>
          <p:nvPr/>
        </p:nvPicPr>
        <p:blipFill>
          <a:blip r:embed="rId3"/>
          <a:stretch>
            <a:fillRect/>
          </a:stretch>
        </p:blipFill>
        <p:spPr>
          <a:xfrm>
            <a:off x="465879" y="9291061"/>
            <a:ext cx="428327" cy="369447"/>
          </a:xfrm>
          <a:prstGeom prst="rect">
            <a:avLst/>
          </a:prstGeom>
        </p:spPr>
      </p:pic>
      <p:pic>
        <p:nvPicPr>
          <p:cNvPr id="10" name="Bildobjekt 9"/>
          <p:cNvPicPr>
            <a:picLocks noChangeAspect="1"/>
          </p:cNvPicPr>
          <p:nvPr/>
        </p:nvPicPr>
        <p:blipFill>
          <a:blip r:embed="rId4"/>
          <a:stretch>
            <a:fillRect/>
          </a:stretch>
        </p:blipFill>
        <p:spPr>
          <a:xfrm>
            <a:off x="972994" y="9296485"/>
            <a:ext cx="331198" cy="397437"/>
          </a:xfrm>
          <a:prstGeom prst="rect">
            <a:avLst/>
          </a:prstGeom>
        </p:spPr>
      </p:pic>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8864" y="9310480"/>
            <a:ext cx="275871" cy="282141"/>
          </a:xfrm>
          <a:prstGeom prst="rect">
            <a:avLst/>
          </a:prstGeom>
        </p:spPr>
      </p:pic>
      <p:pic>
        <p:nvPicPr>
          <p:cNvPr id="12" name="Bildobjekt 11"/>
          <p:cNvPicPr>
            <a:picLocks noChangeAspect="1"/>
          </p:cNvPicPr>
          <p:nvPr/>
        </p:nvPicPr>
        <p:blipFill>
          <a:blip r:embed="rId6"/>
          <a:stretch>
            <a:fillRect/>
          </a:stretch>
        </p:blipFill>
        <p:spPr>
          <a:xfrm>
            <a:off x="1774992" y="9310480"/>
            <a:ext cx="475776" cy="369447"/>
          </a:xfrm>
          <a:prstGeom prst="rect">
            <a:avLst/>
          </a:prstGeom>
        </p:spPr>
      </p:pic>
      <p:pic>
        <p:nvPicPr>
          <p:cNvPr id="13" name="Bildobjekt 12"/>
          <p:cNvPicPr>
            <a:picLocks noChangeAspect="1"/>
          </p:cNvPicPr>
          <p:nvPr/>
        </p:nvPicPr>
        <p:blipFill>
          <a:blip r:embed="rId7"/>
          <a:stretch>
            <a:fillRect/>
          </a:stretch>
        </p:blipFill>
        <p:spPr>
          <a:xfrm>
            <a:off x="2277682" y="9294346"/>
            <a:ext cx="263031" cy="331887"/>
          </a:xfrm>
          <a:prstGeom prst="rect">
            <a:avLst/>
          </a:prstGeom>
        </p:spPr>
      </p:pic>
      <p:pic>
        <p:nvPicPr>
          <p:cNvPr id="14" name="Bildobjekt 13"/>
          <p:cNvPicPr>
            <a:picLocks noChangeAspect="1"/>
          </p:cNvPicPr>
          <p:nvPr/>
        </p:nvPicPr>
        <p:blipFill>
          <a:blip r:embed="rId8"/>
          <a:stretch>
            <a:fillRect/>
          </a:stretch>
        </p:blipFill>
        <p:spPr>
          <a:xfrm>
            <a:off x="2698289" y="9346039"/>
            <a:ext cx="334303" cy="290633"/>
          </a:xfrm>
          <a:prstGeom prst="rect">
            <a:avLst/>
          </a:prstGeom>
        </p:spPr>
      </p:pic>
      <p:pic>
        <p:nvPicPr>
          <p:cNvPr id="15" name="Bildobjekt 14"/>
          <p:cNvPicPr>
            <a:picLocks noChangeAspect="1"/>
          </p:cNvPicPr>
          <p:nvPr/>
        </p:nvPicPr>
        <p:blipFill>
          <a:blip r:embed="rId9"/>
          <a:stretch>
            <a:fillRect/>
          </a:stretch>
        </p:blipFill>
        <p:spPr>
          <a:xfrm>
            <a:off x="3098987" y="9306715"/>
            <a:ext cx="330691" cy="317662"/>
          </a:xfrm>
          <a:prstGeom prst="rect">
            <a:avLst/>
          </a:prstGeom>
        </p:spPr>
      </p:pic>
      <p:pic>
        <p:nvPicPr>
          <p:cNvPr id="16" name="Bildobjekt 15"/>
          <p:cNvPicPr>
            <a:picLocks noChangeAspect="1"/>
          </p:cNvPicPr>
          <p:nvPr/>
        </p:nvPicPr>
        <p:blipFill>
          <a:blip r:embed="rId10"/>
          <a:stretch>
            <a:fillRect/>
          </a:stretch>
        </p:blipFill>
        <p:spPr>
          <a:xfrm>
            <a:off x="3471135" y="9317001"/>
            <a:ext cx="482023" cy="317568"/>
          </a:xfrm>
          <a:prstGeom prst="rect">
            <a:avLst/>
          </a:prstGeom>
        </p:spPr>
      </p:pic>
      <p:pic>
        <p:nvPicPr>
          <p:cNvPr id="17" name="Bildobjekt 16"/>
          <p:cNvPicPr>
            <a:picLocks noChangeAspect="1"/>
          </p:cNvPicPr>
          <p:nvPr/>
        </p:nvPicPr>
        <p:blipFill>
          <a:blip r:embed="rId11"/>
          <a:stretch>
            <a:fillRect/>
          </a:stretch>
        </p:blipFill>
        <p:spPr>
          <a:xfrm>
            <a:off x="4016897" y="9330469"/>
            <a:ext cx="303420" cy="290633"/>
          </a:xfrm>
          <a:prstGeom prst="rect">
            <a:avLst/>
          </a:prstGeom>
        </p:spPr>
      </p:pic>
      <p:pic>
        <p:nvPicPr>
          <p:cNvPr id="18" name="Bildobjekt 17"/>
          <p:cNvPicPr>
            <a:picLocks noChangeAspect="1"/>
          </p:cNvPicPr>
          <p:nvPr/>
        </p:nvPicPr>
        <p:blipFill>
          <a:blip r:embed="rId12"/>
          <a:stretch>
            <a:fillRect/>
          </a:stretch>
        </p:blipFill>
        <p:spPr>
          <a:xfrm>
            <a:off x="4387820" y="9294309"/>
            <a:ext cx="340600" cy="326792"/>
          </a:xfrm>
          <a:prstGeom prst="rect">
            <a:avLst/>
          </a:prstGeom>
        </p:spPr>
      </p:pic>
      <p:pic>
        <p:nvPicPr>
          <p:cNvPr id="19" name="Bildobjekt 18"/>
          <p:cNvPicPr>
            <a:picLocks noChangeAspect="1"/>
          </p:cNvPicPr>
          <p:nvPr/>
        </p:nvPicPr>
        <p:blipFill>
          <a:blip r:embed="rId13"/>
          <a:stretch>
            <a:fillRect/>
          </a:stretch>
        </p:blipFill>
        <p:spPr>
          <a:xfrm>
            <a:off x="4780542" y="9324156"/>
            <a:ext cx="350267" cy="334476"/>
          </a:xfrm>
          <a:prstGeom prst="rect">
            <a:avLst/>
          </a:prstGeom>
        </p:spPr>
      </p:pic>
      <p:pic>
        <p:nvPicPr>
          <p:cNvPr id="20" name="Bildobjekt 19"/>
          <p:cNvPicPr>
            <a:picLocks noChangeAspect="1"/>
          </p:cNvPicPr>
          <p:nvPr/>
        </p:nvPicPr>
        <p:blipFill>
          <a:blip r:embed="rId14"/>
          <a:stretch>
            <a:fillRect/>
          </a:stretch>
        </p:blipFill>
        <p:spPr>
          <a:xfrm>
            <a:off x="5166847" y="9297388"/>
            <a:ext cx="953910" cy="361244"/>
          </a:xfrm>
          <a:prstGeom prst="rect">
            <a:avLst/>
          </a:prstGeom>
        </p:spPr>
      </p:pic>
      <p:pic>
        <p:nvPicPr>
          <p:cNvPr id="21" name="Bildobjekt 20"/>
          <p:cNvPicPr>
            <a:picLocks noChangeAspect="1"/>
          </p:cNvPicPr>
          <p:nvPr/>
        </p:nvPicPr>
        <p:blipFill>
          <a:blip r:embed="rId15"/>
          <a:stretch>
            <a:fillRect/>
          </a:stretch>
        </p:blipFill>
        <p:spPr>
          <a:xfrm>
            <a:off x="6219914" y="9310480"/>
            <a:ext cx="329348" cy="320681"/>
          </a:xfrm>
          <a:prstGeom prst="rect">
            <a:avLst/>
          </a:prstGeom>
        </p:spPr>
      </p:pic>
      <p:graphicFrame>
        <p:nvGraphicFramePr>
          <p:cNvPr id="31" name="Tabell 30"/>
          <p:cNvGraphicFramePr>
            <a:graphicFrameLocks noGrp="1"/>
          </p:cNvGraphicFramePr>
          <p:nvPr>
            <p:extLst>
              <p:ext uri="{D42A27DB-BD31-4B8C-83A1-F6EECF244321}">
                <p14:modId xmlns:p14="http://schemas.microsoft.com/office/powerpoint/2010/main" val="1945873605"/>
              </p:ext>
            </p:extLst>
          </p:nvPr>
        </p:nvGraphicFramePr>
        <p:xfrm>
          <a:off x="838111" y="1760976"/>
          <a:ext cx="5264624" cy="5496560"/>
        </p:xfrm>
        <a:graphic>
          <a:graphicData uri="http://schemas.openxmlformats.org/drawingml/2006/table">
            <a:tbl>
              <a:tblPr>
                <a:tableStyleId>{5C22544A-7EE6-4342-B048-85BDC9FD1C3A}</a:tableStyleId>
              </a:tblPr>
              <a:tblGrid>
                <a:gridCol w="758743">
                  <a:extLst>
                    <a:ext uri="{9D8B030D-6E8A-4147-A177-3AD203B41FA5}">
                      <a16:colId xmlns:a16="http://schemas.microsoft.com/office/drawing/2014/main" val="1113753145"/>
                    </a:ext>
                  </a:extLst>
                </a:gridCol>
                <a:gridCol w="4505881">
                  <a:extLst>
                    <a:ext uri="{9D8B030D-6E8A-4147-A177-3AD203B41FA5}">
                      <a16:colId xmlns:a16="http://schemas.microsoft.com/office/drawing/2014/main" val="412327260"/>
                    </a:ext>
                  </a:extLst>
                </a:gridCol>
              </a:tblGrid>
              <a:tr h="370840">
                <a:tc>
                  <a:txBody>
                    <a:bodyPr/>
                    <a:lstStyle/>
                    <a:p>
                      <a:pPr algn="ctr"/>
                      <a:r>
                        <a:rPr lang="sv-SE" sz="1800" dirty="0" smtClean="0"/>
                        <a:t>NRM</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b="0" i="0" u="none" strike="noStrike" kern="1200" dirty="0" smtClean="0">
                          <a:solidFill>
                            <a:schemeClr val="dk1"/>
                          </a:solidFill>
                          <a:effectLst/>
                          <a:latin typeface="+mn-lt"/>
                          <a:ea typeface="+mn-ea"/>
                          <a:cs typeface="+mn-cs"/>
                        </a:rPr>
                        <a:t>  Management, Technical lead, Collections data and Bird </a:t>
                      </a:r>
                    </a:p>
                    <a:p>
                      <a:pPr algn="l"/>
                      <a:r>
                        <a:rPr lang="en-US" sz="1400" b="0" i="0" u="none" strike="noStrike" kern="1200" dirty="0" smtClean="0">
                          <a:solidFill>
                            <a:schemeClr val="dk1"/>
                          </a:solidFill>
                          <a:effectLst/>
                          <a:latin typeface="+mn-lt"/>
                          <a:ea typeface="+mn-ea"/>
                          <a:cs typeface="+mn-cs"/>
                        </a:rPr>
                        <a:t>  ringing data, Swedish GBIF node</a:t>
                      </a:r>
                      <a:endParaRPr lang="sv-SE" sz="1400" dirty="0"/>
                    </a:p>
                  </a:txBody>
                  <a:tcPr marL="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2227471"/>
                  </a:ext>
                </a:extLst>
              </a:tr>
              <a:tr h="370840">
                <a:tc>
                  <a:txBody>
                    <a:bodyPr/>
                    <a:lstStyle/>
                    <a:p>
                      <a:pPr algn="ctr"/>
                      <a:r>
                        <a:rPr lang="sv-SE" sz="1800" dirty="0" smtClean="0"/>
                        <a:t>SLU</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en-US" sz="1400" b="0" i="0" u="none" strike="noStrike" dirty="0">
                          <a:solidFill>
                            <a:srgbClr val="000000"/>
                          </a:solidFill>
                          <a:effectLst/>
                          <a:latin typeface="Calibri" panose="020F0502020204030204" pitchFamily="34" charset="0"/>
                        </a:rPr>
                        <a:t>Management, </a:t>
                      </a:r>
                      <a:r>
                        <a:rPr lang="en-US" sz="1400" b="0" i="0" u="none" strike="noStrike" dirty="0" smtClean="0">
                          <a:solidFill>
                            <a:srgbClr val="000000"/>
                          </a:solidFill>
                          <a:effectLst/>
                          <a:latin typeface="Calibri" panose="020F0502020204030204" pitchFamily="34" charset="0"/>
                        </a:rPr>
                        <a:t>Communication, </a:t>
                      </a:r>
                      <a:r>
                        <a:rPr lang="en-US" sz="1400" b="0" i="0" u="none" strike="noStrike" dirty="0">
                          <a:solidFill>
                            <a:srgbClr val="000000"/>
                          </a:solidFill>
                          <a:effectLst/>
                          <a:latin typeface="Calibri" panose="020F0502020204030204" pitchFamily="34" charset="0"/>
                        </a:rPr>
                        <a:t>Biotelemetry data and federation services, WRAM client portal, </a:t>
                      </a:r>
                      <a:r>
                        <a:rPr lang="en-US" sz="1400" b="0" i="0" u="none" strike="noStrike" dirty="0" smtClean="0">
                          <a:solidFill>
                            <a:srgbClr val="000000"/>
                          </a:solidFill>
                          <a:effectLst/>
                          <a:latin typeface="Calibri" panose="020F0502020204030204" pitchFamily="34" charset="0"/>
                        </a:rPr>
                        <a:t>Forest </a:t>
                      </a:r>
                      <a:r>
                        <a:rPr lang="en-US" sz="1400" b="0" i="0" u="none" strike="noStrike" dirty="0">
                          <a:solidFill>
                            <a:srgbClr val="000000"/>
                          </a:solidFill>
                          <a:effectLst/>
                          <a:latin typeface="Calibri" panose="020F0502020204030204" pitchFamily="34" charset="0"/>
                        </a:rPr>
                        <a:t>and landscape monitoring data, Marine and fish data</a:t>
                      </a:r>
                      <a:endParaRPr lang="en-US"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2341589"/>
                  </a:ext>
                </a:extLst>
              </a:tr>
              <a:tr h="178471">
                <a:tc>
                  <a:txBody>
                    <a:bodyPr/>
                    <a:lstStyle/>
                    <a:p>
                      <a:pPr algn="ctr"/>
                      <a:r>
                        <a:rPr lang="sv-SE" sz="1800" dirty="0" smtClean="0"/>
                        <a:t>GU</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en-US" sz="1400" b="0" i="0" u="none" strike="noStrike" dirty="0">
                          <a:solidFill>
                            <a:srgbClr val="000000"/>
                          </a:solidFill>
                          <a:effectLst/>
                          <a:latin typeface="Calibri" panose="020F0502020204030204" pitchFamily="34" charset="0"/>
                        </a:rPr>
                        <a:t>Marine data, </a:t>
                      </a:r>
                      <a:r>
                        <a:rPr lang="en-US" sz="1400" b="0" i="0" u="none" strike="noStrike" dirty="0" smtClean="0">
                          <a:solidFill>
                            <a:srgbClr val="000000"/>
                          </a:solidFill>
                          <a:effectLst/>
                          <a:latin typeface="Calibri" panose="020F0502020204030204" pitchFamily="34" charset="0"/>
                        </a:rPr>
                        <a:t>User </a:t>
                      </a:r>
                      <a:r>
                        <a:rPr lang="en-US" sz="1400" b="0" i="0" u="none" strike="noStrike" dirty="0">
                          <a:solidFill>
                            <a:srgbClr val="000000"/>
                          </a:solidFill>
                          <a:effectLst/>
                          <a:latin typeface="Calibri" panose="020F0502020204030204" pitchFamily="34" charset="0"/>
                        </a:rPr>
                        <a:t>support and training</a:t>
                      </a:r>
                      <a:endParaRPr lang="en-US"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5553939"/>
                  </a:ext>
                </a:extLst>
              </a:tr>
              <a:tr h="370840">
                <a:tc>
                  <a:txBody>
                    <a:bodyPr/>
                    <a:lstStyle/>
                    <a:p>
                      <a:pPr algn="ctr"/>
                      <a:r>
                        <a:rPr lang="sv-SE" sz="1800" dirty="0" smtClean="0"/>
                        <a:t>KI</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sv-SE" sz="1400" b="0" i="0" u="none" strike="noStrike" dirty="0" err="1" smtClean="0">
                          <a:solidFill>
                            <a:srgbClr val="000000"/>
                          </a:solidFill>
                          <a:effectLst/>
                          <a:latin typeface="Calibri" panose="020F0502020204030204" pitchFamily="34" charset="0"/>
                        </a:rPr>
                        <a:t>Microbiome</a:t>
                      </a:r>
                      <a:r>
                        <a:rPr lang="sv-SE" sz="1400" b="0" i="0" u="none" strike="noStrike" dirty="0" smtClean="0">
                          <a:solidFill>
                            <a:srgbClr val="000000"/>
                          </a:solidFill>
                          <a:effectLst/>
                          <a:latin typeface="Calibri" panose="020F0502020204030204" pitchFamily="34" charset="0"/>
                        </a:rPr>
                        <a:t> </a:t>
                      </a:r>
                      <a:r>
                        <a:rPr lang="sv-SE" sz="1400" b="0" i="0" u="none" strike="noStrike" dirty="0" err="1">
                          <a:solidFill>
                            <a:srgbClr val="000000"/>
                          </a:solidFill>
                          <a:effectLst/>
                          <a:latin typeface="Calibri" panose="020F0502020204030204" pitchFamily="34" charset="0"/>
                        </a:rPr>
                        <a:t>sample</a:t>
                      </a:r>
                      <a:r>
                        <a:rPr lang="sv-SE" sz="1400" b="0" i="0" u="none" strike="noStrike" dirty="0">
                          <a:solidFill>
                            <a:srgbClr val="000000"/>
                          </a:solidFill>
                          <a:effectLst/>
                          <a:latin typeface="Calibri" panose="020F0502020204030204" pitchFamily="34" charset="0"/>
                        </a:rPr>
                        <a:t> </a:t>
                      </a:r>
                      <a:r>
                        <a:rPr lang="sv-SE" sz="1400" b="0" i="0" u="none" strike="noStrike" dirty="0" err="1">
                          <a:solidFill>
                            <a:srgbClr val="000000"/>
                          </a:solidFill>
                          <a:effectLst/>
                          <a:latin typeface="Calibri" panose="020F0502020204030204" pitchFamily="34" charset="0"/>
                        </a:rPr>
                        <a:t>sequencing</a:t>
                      </a:r>
                      <a:endParaRPr lang="sv-SE"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1731348"/>
                  </a:ext>
                </a:extLst>
              </a:tr>
              <a:tr h="370840">
                <a:tc>
                  <a:txBody>
                    <a:bodyPr/>
                    <a:lstStyle/>
                    <a:p>
                      <a:pPr algn="ctr"/>
                      <a:r>
                        <a:rPr lang="sv-SE" sz="1800" dirty="0" smtClean="0"/>
                        <a:t>KTH</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sv-SE" sz="1400" b="0" i="0" u="none" strike="noStrike" kern="1200" dirty="0" smtClean="0">
                          <a:solidFill>
                            <a:schemeClr val="dk1"/>
                          </a:solidFill>
                          <a:effectLst/>
                          <a:latin typeface="+mn-lt"/>
                          <a:ea typeface="+mn-ea"/>
                          <a:cs typeface="+mn-cs"/>
                        </a:rPr>
                        <a:t>  </a:t>
                      </a:r>
                      <a:r>
                        <a:rPr lang="sv-SE" sz="1400" b="0" i="0" u="none" strike="noStrike" kern="1200" dirty="0" err="1" smtClean="0">
                          <a:solidFill>
                            <a:schemeClr val="dk1"/>
                          </a:solidFill>
                          <a:effectLst/>
                          <a:latin typeface="+mn-lt"/>
                          <a:ea typeface="+mn-ea"/>
                          <a:cs typeface="+mn-cs"/>
                        </a:rPr>
                        <a:t>Metabarcoding</a:t>
                      </a:r>
                      <a:r>
                        <a:rPr lang="sv-SE" sz="1400" b="0" i="0" u="none" strike="noStrike" kern="1200" dirty="0" smtClean="0">
                          <a:solidFill>
                            <a:schemeClr val="dk1"/>
                          </a:solidFill>
                          <a:effectLst/>
                          <a:latin typeface="+mn-lt"/>
                          <a:ea typeface="+mn-ea"/>
                          <a:cs typeface="+mn-cs"/>
                        </a:rPr>
                        <a:t> and </a:t>
                      </a:r>
                      <a:r>
                        <a:rPr lang="sv-SE" sz="1400" b="0" i="0" u="none" strike="noStrike" kern="1200" dirty="0" err="1" smtClean="0">
                          <a:solidFill>
                            <a:schemeClr val="dk1"/>
                          </a:solidFill>
                          <a:effectLst/>
                          <a:latin typeface="+mn-lt"/>
                          <a:ea typeface="+mn-ea"/>
                          <a:cs typeface="+mn-cs"/>
                        </a:rPr>
                        <a:t>metagenomics</a:t>
                      </a:r>
                      <a:r>
                        <a:rPr lang="sv-SE" sz="1400" b="0" i="0" u="none" strike="noStrike" kern="1200" dirty="0" smtClean="0">
                          <a:solidFill>
                            <a:schemeClr val="dk1"/>
                          </a:solidFill>
                          <a:effectLst/>
                          <a:latin typeface="+mn-lt"/>
                          <a:ea typeface="+mn-ea"/>
                          <a:cs typeface="+mn-cs"/>
                        </a:rPr>
                        <a:t>, Microbiomes, </a:t>
                      </a:r>
                      <a:r>
                        <a:rPr lang="sv-SE" sz="1400" b="0" i="0" u="none" strike="noStrike" kern="1200" dirty="0" err="1" smtClean="0">
                          <a:solidFill>
                            <a:schemeClr val="dk1"/>
                          </a:solidFill>
                          <a:effectLst/>
                          <a:latin typeface="+mn-lt"/>
                          <a:ea typeface="+mn-ea"/>
                          <a:cs typeface="+mn-cs"/>
                        </a:rPr>
                        <a:t>Aquatic</a:t>
                      </a:r>
                      <a:r>
                        <a:rPr lang="sv-SE" sz="1400" b="0" i="0" u="none" strike="noStrike" kern="1200" dirty="0" smtClean="0">
                          <a:solidFill>
                            <a:schemeClr val="dk1"/>
                          </a:solidFill>
                          <a:effectLst/>
                          <a:latin typeface="+mn-lt"/>
                          <a:ea typeface="+mn-ea"/>
                          <a:cs typeface="+mn-cs"/>
                        </a:rPr>
                        <a:t> </a:t>
                      </a:r>
                    </a:p>
                    <a:p>
                      <a:pPr algn="l"/>
                      <a:r>
                        <a:rPr lang="sv-SE" sz="1400" b="0" i="0" u="none" strike="noStrike" kern="1200" dirty="0" smtClean="0">
                          <a:solidFill>
                            <a:schemeClr val="dk1"/>
                          </a:solidFill>
                          <a:effectLst/>
                          <a:latin typeface="+mn-lt"/>
                          <a:ea typeface="+mn-ea"/>
                          <a:cs typeface="+mn-cs"/>
                        </a:rPr>
                        <a:t>  </a:t>
                      </a:r>
                      <a:r>
                        <a:rPr lang="sv-SE" sz="1400" b="0" i="0" u="none" strike="noStrike" kern="1200" dirty="0" err="1" smtClean="0">
                          <a:solidFill>
                            <a:schemeClr val="dk1"/>
                          </a:solidFill>
                          <a:effectLst/>
                          <a:latin typeface="+mn-lt"/>
                          <a:ea typeface="+mn-ea"/>
                          <a:cs typeface="+mn-cs"/>
                        </a:rPr>
                        <a:t>ecosystems</a:t>
                      </a:r>
                      <a:endParaRPr lang="sv-SE" sz="1400" dirty="0"/>
                    </a:p>
                  </a:txBody>
                  <a:tcPr marL="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3449146"/>
                  </a:ext>
                </a:extLst>
              </a:tr>
              <a:tr h="370840">
                <a:tc>
                  <a:txBody>
                    <a:bodyPr/>
                    <a:lstStyle/>
                    <a:p>
                      <a:pPr algn="ctr"/>
                      <a:r>
                        <a:rPr lang="sv-SE" sz="1800" dirty="0" err="1" smtClean="0"/>
                        <a:t>LnU</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sv-SE" sz="1400" b="0" i="0" u="none" strike="noStrike" dirty="0">
                          <a:solidFill>
                            <a:srgbClr val="000000"/>
                          </a:solidFill>
                          <a:effectLst/>
                          <a:latin typeface="Calibri" panose="020F0502020204030204" pitchFamily="34" charset="0"/>
                        </a:rPr>
                        <a:t>Marine </a:t>
                      </a:r>
                      <a:r>
                        <a:rPr lang="sv-SE" sz="1400" b="0" i="0" u="none" strike="noStrike" dirty="0" err="1">
                          <a:solidFill>
                            <a:srgbClr val="000000"/>
                          </a:solidFill>
                          <a:effectLst/>
                          <a:latin typeface="Calibri" panose="020F0502020204030204" pitchFamily="34" charset="0"/>
                        </a:rPr>
                        <a:t>ecosystems</a:t>
                      </a:r>
                      <a:r>
                        <a:rPr lang="sv-SE" sz="1400" b="0" i="0" u="none" strike="noStrike" dirty="0">
                          <a:solidFill>
                            <a:srgbClr val="000000"/>
                          </a:solidFill>
                          <a:effectLst/>
                          <a:latin typeface="Calibri" panose="020F0502020204030204" pitchFamily="34" charset="0"/>
                        </a:rPr>
                        <a:t>, </a:t>
                      </a:r>
                      <a:r>
                        <a:rPr lang="sv-SE" sz="1400" b="0" i="0" u="none" strike="noStrike" dirty="0" smtClean="0">
                          <a:solidFill>
                            <a:srgbClr val="000000"/>
                          </a:solidFill>
                          <a:effectLst/>
                          <a:latin typeface="Calibri" panose="020F0502020204030204" pitchFamily="34" charset="0"/>
                        </a:rPr>
                        <a:t>Microbiomes</a:t>
                      </a:r>
                      <a:r>
                        <a:rPr lang="sv-SE" sz="1400" b="0" i="0" u="none" strike="noStrike" dirty="0">
                          <a:solidFill>
                            <a:srgbClr val="000000"/>
                          </a:solidFill>
                          <a:effectLst/>
                          <a:latin typeface="Calibri" panose="020F0502020204030204" pitchFamily="34" charset="0"/>
                        </a:rPr>
                        <a:t>, </a:t>
                      </a:r>
                      <a:r>
                        <a:rPr lang="sv-SE" sz="1400" b="0" i="0" u="none" strike="noStrike" dirty="0" err="1" smtClean="0">
                          <a:solidFill>
                            <a:srgbClr val="000000"/>
                          </a:solidFill>
                          <a:effectLst/>
                          <a:latin typeface="Calibri" panose="020F0502020204030204" pitchFamily="34" charset="0"/>
                        </a:rPr>
                        <a:t>Zoonoses</a:t>
                      </a:r>
                      <a:endParaRPr lang="sv-SE"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6998414"/>
                  </a:ext>
                </a:extLst>
              </a:tr>
              <a:tr h="370840">
                <a:tc>
                  <a:txBody>
                    <a:bodyPr/>
                    <a:lstStyle/>
                    <a:p>
                      <a:pPr algn="ctr"/>
                      <a:r>
                        <a:rPr lang="sv-SE" sz="1800" dirty="0" smtClean="0"/>
                        <a:t>LU</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en-US" sz="1400" b="0" i="0" u="none" strike="noStrike" dirty="0">
                          <a:solidFill>
                            <a:srgbClr val="000000"/>
                          </a:solidFill>
                          <a:effectLst/>
                          <a:latin typeface="Calibri" panose="020F0502020204030204" pitchFamily="34" charset="0"/>
                        </a:rPr>
                        <a:t>Biotelemetry, </a:t>
                      </a:r>
                      <a:r>
                        <a:rPr lang="en-US" sz="1400" b="0" i="0" u="none" strike="noStrike" dirty="0" smtClean="0">
                          <a:solidFill>
                            <a:srgbClr val="000000"/>
                          </a:solidFill>
                          <a:effectLst/>
                          <a:latin typeface="Calibri" panose="020F0502020204030204" pitchFamily="34" charset="0"/>
                        </a:rPr>
                        <a:t>Systematic </a:t>
                      </a:r>
                      <a:r>
                        <a:rPr lang="en-US" sz="1400" b="0" i="0" u="none" strike="noStrike" dirty="0">
                          <a:solidFill>
                            <a:srgbClr val="000000"/>
                          </a:solidFill>
                          <a:effectLst/>
                          <a:latin typeface="Calibri" panose="020F0502020204030204" pitchFamily="34" charset="0"/>
                        </a:rPr>
                        <a:t>monitoring, </a:t>
                      </a:r>
                      <a:r>
                        <a:rPr lang="en-US" sz="1400" b="0" i="0" u="none" strike="noStrike" dirty="0" smtClean="0">
                          <a:solidFill>
                            <a:srgbClr val="000000"/>
                          </a:solidFill>
                          <a:effectLst/>
                          <a:latin typeface="Calibri" panose="020F0502020204030204" pitchFamily="34" charset="0"/>
                        </a:rPr>
                        <a:t>Terrestrial </a:t>
                      </a:r>
                      <a:r>
                        <a:rPr lang="en-US" sz="1400" b="0" i="0" u="none" strike="noStrike" dirty="0">
                          <a:solidFill>
                            <a:srgbClr val="000000"/>
                          </a:solidFill>
                          <a:effectLst/>
                          <a:latin typeface="Calibri" panose="020F0502020204030204" pitchFamily="34" charset="0"/>
                        </a:rPr>
                        <a:t>ecosystems, </a:t>
                      </a:r>
                      <a:r>
                        <a:rPr lang="en-US" sz="1400" b="0" i="0" u="none" strike="noStrike" dirty="0" smtClean="0">
                          <a:solidFill>
                            <a:srgbClr val="000000"/>
                          </a:solidFill>
                          <a:effectLst/>
                          <a:latin typeface="Calibri" panose="020F0502020204030204" pitchFamily="34" charset="0"/>
                        </a:rPr>
                        <a:t>Climate </a:t>
                      </a:r>
                      <a:r>
                        <a:rPr lang="en-US" sz="1400" b="0" i="0" u="none" strike="noStrike" dirty="0">
                          <a:solidFill>
                            <a:srgbClr val="000000"/>
                          </a:solidFill>
                          <a:effectLst/>
                          <a:latin typeface="Calibri" panose="020F0502020204030204" pitchFamily="34" charset="0"/>
                        </a:rPr>
                        <a:t>change effects on biodiversity</a:t>
                      </a:r>
                      <a:endParaRPr lang="en-US"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6196615"/>
                  </a:ext>
                </a:extLst>
              </a:tr>
              <a:tr h="370840">
                <a:tc>
                  <a:txBody>
                    <a:bodyPr/>
                    <a:lstStyle/>
                    <a:p>
                      <a:pPr algn="ctr"/>
                      <a:r>
                        <a:rPr lang="sv-SE" sz="1800" dirty="0" smtClean="0"/>
                        <a:t>SMHI</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en-US" sz="1400" b="0" i="0" u="none" strike="noStrike" dirty="0">
                          <a:solidFill>
                            <a:srgbClr val="000000"/>
                          </a:solidFill>
                          <a:effectLst/>
                          <a:latin typeface="Calibri" panose="020F0502020204030204" pitchFamily="34" charset="0"/>
                        </a:rPr>
                        <a:t>Marine biological, physical and chemical data, SHARK, </a:t>
                      </a:r>
                      <a:r>
                        <a:rPr lang="en-US" sz="1400" b="0" i="0" u="none" strike="noStrike" dirty="0" smtClean="0">
                          <a:solidFill>
                            <a:srgbClr val="000000"/>
                          </a:solidFill>
                          <a:effectLst/>
                          <a:latin typeface="Calibri" panose="020F0502020204030204" pitchFamily="34" charset="0"/>
                        </a:rPr>
                        <a:t>marine </a:t>
                      </a:r>
                      <a:r>
                        <a:rPr lang="en-US" sz="1400" b="0" i="0" u="none" strike="noStrike" dirty="0">
                          <a:solidFill>
                            <a:srgbClr val="000000"/>
                          </a:solidFill>
                          <a:effectLst/>
                          <a:latin typeface="Calibri" panose="020F0502020204030204" pitchFamily="34" charset="0"/>
                        </a:rPr>
                        <a:t>traits data, Nordic Microalgae, Plankton Toolbox</a:t>
                      </a:r>
                      <a:endParaRPr lang="en-US"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6655806"/>
                  </a:ext>
                </a:extLst>
              </a:tr>
              <a:tr h="370840">
                <a:tc>
                  <a:txBody>
                    <a:bodyPr/>
                    <a:lstStyle/>
                    <a:p>
                      <a:pPr algn="ctr"/>
                      <a:r>
                        <a:rPr lang="sv-SE" sz="1800" dirty="0" smtClean="0"/>
                        <a:t>SU</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en-US" sz="1400" b="0" i="0" u="none" strike="noStrike" dirty="0">
                          <a:solidFill>
                            <a:srgbClr val="000000"/>
                          </a:solidFill>
                          <a:effectLst/>
                          <a:latin typeface="Calibri" panose="020F0502020204030204" pitchFamily="34" charset="0"/>
                        </a:rPr>
                        <a:t>Interactions between micro- and </a:t>
                      </a:r>
                      <a:r>
                        <a:rPr lang="en-US" sz="1400" b="0" i="0" u="none" strike="noStrike" dirty="0" err="1">
                          <a:solidFill>
                            <a:srgbClr val="000000"/>
                          </a:solidFill>
                          <a:effectLst/>
                          <a:latin typeface="Calibri" panose="020F0502020204030204" pitchFamily="34" charset="0"/>
                        </a:rPr>
                        <a:t>macrobiomes</a:t>
                      </a:r>
                      <a:r>
                        <a:rPr lang="en-US" sz="1400" b="0" i="0" u="none" strike="noStrike" dirty="0">
                          <a:solidFill>
                            <a:srgbClr val="000000"/>
                          </a:solidFill>
                          <a:effectLst/>
                          <a:latin typeface="Calibri" panose="020F0502020204030204" pitchFamily="34" charset="0"/>
                        </a:rPr>
                        <a:t>, </a:t>
                      </a:r>
                      <a:r>
                        <a:rPr lang="en-US" sz="1400" b="0" i="0" u="none" strike="noStrike" dirty="0" smtClean="0">
                          <a:solidFill>
                            <a:srgbClr val="000000"/>
                          </a:solidFill>
                          <a:effectLst/>
                          <a:latin typeface="Calibri" panose="020F0502020204030204" pitchFamily="34" charset="0"/>
                        </a:rPr>
                        <a:t>Terrestrial </a:t>
                      </a:r>
                      <a:r>
                        <a:rPr lang="en-US" sz="1400" b="0" i="0" u="none" strike="noStrike" dirty="0">
                          <a:solidFill>
                            <a:srgbClr val="000000"/>
                          </a:solidFill>
                          <a:effectLst/>
                          <a:latin typeface="Calibri" panose="020F0502020204030204" pitchFamily="34" charset="0"/>
                        </a:rPr>
                        <a:t>ecosystems</a:t>
                      </a:r>
                      <a:endParaRPr lang="en-US"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173181"/>
                  </a:ext>
                </a:extLst>
              </a:tr>
              <a:tr h="370840">
                <a:tc>
                  <a:txBody>
                    <a:bodyPr/>
                    <a:lstStyle/>
                    <a:p>
                      <a:pPr algn="ctr"/>
                      <a:r>
                        <a:rPr lang="sv-SE" sz="1800" dirty="0" err="1" smtClean="0"/>
                        <a:t>UmU</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en-US" sz="1400" b="0" i="0" u="none" strike="noStrike" dirty="0">
                          <a:solidFill>
                            <a:srgbClr val="000000"/>
                          </a:solidFill>
                          <a:effectLst/>
                          <a:latin typeface="Calibri" panose="020F0502020204030204" pitchFamily="34" charset="0"/>
                        </a:rPr>
                        <a:t>SEAD archaeological and </a:t>
                      </a:r>
                      <a:r>
                        <a:rPr lang="en-US" sz="1400" b="0" i="0" u="none" strike="noStrike" dirty="0" err="1">
                          <a:solidFill>
                            <a:srgbClr val="000000"/>
                          </a:solidFill>
                          <a:effectLst/>
                          <a:latin typeface="Calibri" panose="020F0502020204030204" pitchFamily="34" charset="0"/>
                        </a:rPr>
                        <a:t>palaeoecological</a:t>
                      </a:r>
                      <a:r>
                        <a:rPr lang="en-US" sz="1400" b="0" i="0" u="none" strike="noStrike" dirty="0">
                          <a:solidFill>
                            <a:srgbClr val="000000"/>
                          </a:solidFill>
                          <a:effectLst/>
                          <a:latin typeface="Calibri" panose="020F0502020204030204" pitchFamily="34" charset="0"/>
                        </a:rPr>
                        <a:t> </a:t>
                      </a:r>
                      <a:r>
                        <a:rPr lang="en-US" sz="1400" b="0" i="0" u="none" strike="noStrike" dirty="0" smtClean="0">
                          <a:solidFill>
                            <a:srgbClr val="000000"/>
                          </a:solidFill>
                          <a:effectLst/>
                          <a:latin typeface="Calibri" panose="020F0502020204030204" pitchFamily="34" charset="0"/>
                        </a:rPr>
                        <a:t>biodiversity </a:t>
                      </a:r>
                      <a:r>
                        <a:rPr lang="en-US" sz="1400" b="0" i="0" u="none" strike="noStrike" dirty="0">
                          <a:solidFill>
                            <a:srgbClr val="000000"/>
                          </a:solidFill>
                          <a:effectLst/>
                          <a:latin typeface="Calibri" panose="020F0502020204030204" pitchFamily="34" charset="0"/>
                        </a:rPr>
                        <a:t>data</a:t>
                      </a:r>
                      <a:endParaRPr lang="en-US"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0245376"/>
                  </a:ext>
                </a:extLst>
              </a:tr>
              <a:tr h="517672">
                <a:tc>
                  <a:txBody>
                    <a:bodyPr/>
                    <a:lstStyle/>
                    <a:p>
                      <a:pPr algn="ctr"/>
                      <a:r>
                        <a:rPr lang="sv-SE" sz="1800" dirty="0" smtClean="0"/>
                        <a:t>UU</a:t>
                      </a:r>
                      <a:endParaRPr lang="sv-SE"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8900" marR="12700" algn="l" rtl="0" fontAlgn="t">
                        <a:spcBef>
                          <a:spcPts val="100"/>
                        </a:spcBef>
                        <a:spcAft>
                          <a:spcPts val="0"/>
                        </a:spcAft>
                      </a:pPr>
                      <a:r>
                        <a:rPr lang="en-US" sz="1400" b="0" i="0" u="none" strike="noStrike" dirty="0" err="1">
                          <a:solidFill>
                            <a:srgbClr val="000000"/>
                          </a:solidFill>
                          <a:effectLst/>
                          <a:latin typeface="Calibri" panose="020F0502020204030204" pitchFamily="34" charset="0"/>
                        </a:rPr>
                        <a:t>Metabarcoding</a:t>
                      </a:r>
                      <a:r>
                        <a:rPr lang="en-US" sz="1400" b="0" i="0" u="none" strike="noStrike" dirty="0">
                          <a:solidFill>
                            <a:srgbClr val="000000"/>
                          </a:solidFill>
                          <a:effectLst/>
                          <a:latin typeface="Calibri" panose="020F0502020204030204" pitchFamily="34" charset="0"/>
                        </a:rPr>
                        <a:t>, </a:t>
                      </a:r>
                      <a:r>
                        <a:rPr lang="en-US" sz="1400" b="0" i="0" u="none" strike="noStrike" dirty="0" smtClean="0">
                          <a:solidFill>
                            <a:srgbClr val="000000"/>
                          </a:solidFill>
                          <a:effectLst/>
                          <a:latin typeface="Calibri" panose="020F0502020204030204" pitchFamily="34" charset="0"/>
                        </a:rPr>
                        <a:t>Freshwater </a:t>
                      </a:r>
                      <a:r>
                        <a:rPr lang="en-US" sz="1400" b="0" i="0" u="none" strike="noStrike" dirty="0">
                          <a:solidFill>
                            <a:srgbClr val="000000"/>
                          </a:solidFill>
                          <a:effectLst/>
                          <a:latin typeface="Calibri" panose="020F0502020204030204" pitchFamily="34" charset="0"/>
                        </a:rPr>
                        <a:t>and marine systems, </a:t>
                      </a:r>
                      <a:r>
                        <a:rPr lang="en-US" sz="1400" b="0" i="0" u="none" strike="noStrike" dirty="0" smtClean="0">
                          <a:solidFill>
                            <a:srgbClr val="000000"/>
                          </a:solidFill>
                          <a:effectLst/>
                          <a:latin typeface="Calibri" panose="020F0502020204030204" pitchFamily="34" charset="0"/>
                        </a:rPr>
                        <a:t>Systematics </a:t>
                      </a:r>
                      <a:r>
                        <a:rPr lang="en-US" sz="1400" b="0" i="0" u="none" strike="noStrike" dirty="0">
                          <a:solidFill>
                            <a:srgbClr val="000000"/>
                          </a:solidFill>
                          <a:effectLst/>
                          <a:latin typeface="Calibri" panose="020F0502020204030204" pitchFamily="34" charset="0"/>
                        </a:rPr>
                        <a:t>and biodiversity</a:t>
                      </a:r>
                      <a:endParaRPr lang="en-US" sz="1400" dirty="0">
                        <a:effectLst/>
                      </a:endParaRPr>
                    </a:p>
                  </a:txBody>
                  <a:tcPr marL="72000" marR="254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358845"/>
                  </a:ext>
                </a:extLst>
              </a:tr>
            </a:tbl>
          </a:graphicData>
        </a:graphic>
      </p:graphicFrame>
      <p:sp>
        <p:nvSpPr>
          <p:cNvPr id="32" name="Rektangel 31"/>
          <p:cNvSpPr/>
          <p:nvPr/>
        </p:nvSpPr>
        <p:spPr>
          <a:xfrm>
            <a:off x="838111" y="1760977"/>
            <a:ext cx="5264624" cy="547184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smtClean="0">
                <a:solidFill>
                  <a:schemeClr val="accent5">
                    <a:lumMod val="50000"/>
                  </a:schemeClr>
                </a:solidFill>
              </a:rPr>
              <a:t>SBDI </a:t>
            </a:r>
            <a:r>
              <a:rPr lang="sv-SE" sz="2800" dirty="0" err="1" smtClean="0">
                <a:solidFill>
                  <a:schemeClr val="accent5">
                    <a:lumMod val="50000"/>
                  </a:schemeClr>
                </a:solidFill>
              </a:rPr>
              <a:t>contents</a:t>
            </a:r>
            <a:r>
              <a:rPr lang="sv-SE" sz="2800" dirty="0" smtClean="0">
                <a:solidFill>
                  <a:schemeClr val="accent5">
                    <a:lumMod val="50000"/>
                  </a:schemeClr>
                </a:solidFill>
              </a:rPr>
              <a:t>:</a:t>
            </a:r>
          </a:p>
        </p:txBody>
      </p:sp>
      <p:sp>
        <p:nvSpPr>
          <p:cNvPr id="2" name="Rektangel 1"/>
          <p:cNvSpPr/>
          <p:nvPr/>
        </p:nvSpPr>
        <p:spPr>
          <a:xfrm rot="21224182">
            <a:off x="1531175" y="7346407"/>
            <a:ext cx="3790883" cy="631517"/>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smtClean="0">
                <a:hlinkClick r:id="rId16"/>
              </a:rPr>
              <a:t>https://beta.bioatlas.se</a:t>
            </a:r>
            <a:endParaRPr lang="sv-SE" sz="2800" dirty="0" smtClean="0"/>
          </a:p>
        </p:txBody>
      </p:sp>
    </p:spTree>
    <p:extLst>
      <p:ext uri="{BB962C8B-B14F-4D97-AF65-F5344CB8AC3E}">
        <p14:creationId xmlns:p14="http://schemas.microsoft.com/office/powerpoint/2010/main" val="718285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 grpId="0" animBg="1"/>
    </p:bldLst>
  </p:timing>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2976</TotalTime>
  <Words>722</Words>
  <Application>Microsoft Office PowerPoint</Application>
  <PresentationFormat>A4 (210 x 297 mm)</PresentationFormat>
  <Paragraphs>62</Paragraphs>
  <Slides>9</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9</vt:i4>
      </vt:variant>
    </vt:vector>
  </HeadingPairs>
  <TitlesOfParts>
    <vt:vector size="13" baseType="lpstr">
      <vt:lpstr>Arial</vt:lpstr>
      <vt:lpstr>Calibri</vt:lpstr>
      <vt:lpstr>Calibri Light</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Naturhistoriska riksmuseet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Anders Telenius</dc:creator>
  <cp:lastModifiedBy>Anders Telenius</cp:lastModifiedBy>
  <cp:revision>38</cp:revision>
  <dcterms:created xsi:type="dcterms:W3CDTF">2019-01-30T15:56:20Z</dcterms:created>
  <dcterms:modified xsi:type="dcterms:W3CDTF">2019-05-23T06:26:10Z</dcterms:modified>
</cp:coreProperties>
</file>