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9" r:id="rId4"/>
    <p:sldId id="260" r:id="rId5"/>
    <p:sldId id="258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541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9624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5406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7259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4292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808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7712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918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355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8789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8739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sv-SE" smtClean="0"/>
              <a:t>Redigera format för bakgrundstext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4827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5859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2962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313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54299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836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05797BF-7101-47D7-A436-34E5F95E7B65}" type="datetimeFigureOut">
              <a:rPr lang="sv-SE" smtClean="0"/>
              <a:t>2019-05-22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3D9F2-AF36-446C-882E-A9708B2E74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99167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77591"/>
          </a:xfrm>
        </p:spPr>
        <p:txBody>
          <a:bodyPr>
            <a:normAutofit/>
          </a:bodyPr>
          <a:lstStyle/>
          <a:p>
            <a:r>
              <a:rPr lang="sv-SE" dirty="0" err="1" smtClean="0"/>
              <a:t>NeIC</a:t>
            </a:r>
            <a:r>
              <a:rPr lang="sv-SE" dirty="0" smtClean="0"/>
              <a:t> DEEP DIVE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4237764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Nordic-Baltic Collaboration on  </a:t>
            </a:r>
            <a:r>
              <a:rPr lang="en-US" sz="3600" cap="none" dirty="0" smtClean="0"/>
              <a:t>e</a:t>
            </a:r>
            <a:r>
              <a:rPr lang="en-US" sz="3600" dirty="0" smtClean="0"/>
              <a:t>-Infrastructures for Biodiversity Informatics (2017-2019)</a:t>
            </a:r>
            <a:endParaRPr lang="sv-SE" sz="3600" dirty="0" smtClean="0"/>
          </a:p>
        </p:txBody>
      </p:sp>
    </p:spTree>
    <p:extLst>
      <p:ext uri="{BB962C8B-B14F-4D97-AF65-F5344CB8AC3E}">
        <p14:creationId xmlns:p14="http://schemas.microsoft.com/office/powerpoint/2010/main" val="2274814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 smtClean="0"/>
              <a:t>NeIC</a:t>
            </a:r>
            <a:r>
              <a:rPr lang="sv-SE" dirty="0" smtClean="0"/>
              <a:t> DEEP DIVE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An overarching goal of this project is to facilitate and to intensify collaboration on e-Infrastructure topics for biodiversity informatics in the Nordic-Baltic region.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Work package 1 </a:t>
            </a:r>
            <a:r>
              <a:rPr lang="en-US" dirty="0" smtClean="0"/>
              <a:t>- Coordination and Alignment of RI-Competence</a:t>
            </a:r>
          </a:p>
          <a:p>
            <a:pPr marL="0" indent="0">
              <a:buNone/>
            </a:pPr>
            <a:r>
              <a:rPr lang="en-US" b="1" dirty="0" smtClean="0"/>
              <a:t>Work package 2 </a:t>
            </a:r>
            <a:r>
              <a:rPr lang="en-US" dirty="0" smtClean="0"/>
              <a:t>- Share Knowledge and Build Competence</a:t>
            </a:r>
          </a:p>
          <a:p>
            <a:pPr marL="0" indent="0">
              <a:buNone/>
            </a:pPr>
            <a:r>
              <a:rPr lang="en-US" b="1" dirty="0" smtClean="0"/>
              <a:t>Work package 3 </a:t>
            </a:r>
            <a:r>
              <a:rPr lang="en-US" dirty="0" smtClean="0"/>
              <a:t>- Explore Technologies for Compilation, Analysis and </a:t>
            </a:r>
            <a:r>
              <a:rPr lang="en-US" dirty="0" err="1" smtClean="0"/>
              <a:t>Visualisation</a:t>
            </a:r>
            <a:r>
              <a:rPr lang="en-US" dirty="0" smtClean="0"/>
              <a:t> of Biodiversity Data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58777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 smtClean="0"/>
              <a:t>NeIC</a:t>
            </a:r>
            <a:r>
              <a:rPr lang="sv-SE" dirty="0" smtClean="0"/>
              <a:t> DEEP DIVE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100" b="1" dirty="0" smtClean="0"/>
              <a:t>Work package 1 </a:t>
            </a:r>
            <a:r>
              <a:rPr lang="en-US" sz="2100" dirty="0" smtClean="0"/>
              <a:t>- Coordination and Alignment of RI-Competence</a:t>
            </a:r>
          </a:p>
          <a:p>
            <a:pPr marL="0" indent="0">
              <a:buNone/>
            </a:pPr>
            <a:r>
              <a:rPr lang="en-US" sz="2100" i="1" dirty="0" smtClean="0">
                <a:solidFill>
                  <a:srgbClr val="FF0000"/>
                </a:solidFill>
              </a:rPr>
              <a:t>Goals/Description</a:t>
            </a:r>
          </a:p>
          <a:p>
            <a:pPr marL="0" indent="0">
              <a:buNone/>
            </a:pPr>
            <a:r>
              <a:rPr lang="en-US" sz="2100" dirty="0" smtClean="0"/>
              <a:t>* align and coordinate the Nordic-Baltic RI-competence within biodiversity informatics and HPC for the common benefit of improved research collaboration</a:t>
            </a:r>
          </a:p>
          <a:p>
            <a:pPr marL="0" indent="0">
              <a:buNone/>
            </a:pPr>
            <a:r>
              <a:rPr lang="en-US" sz="2100" dirty="0" smtClean="0"/>
              <a:t>* pilot a Virtual Support Centre to help each other</a:t>
            </a:r>
          </a:p>
          <a:p>
            <a:pPr marL="0" indent="0">
              <a:buNone/>
            </a:pPr>
            <a:r>
              <a:rPr lang="en-US" sz="2100" i="1" dirty="0" smtClean="0">
                <a:solidFill>
                  <a:srgbClr val="FFFF00"/>
                </a:solidFill>
              </a:rPr>
              <a:t>Tasks</a:t>
            </a:r>
          </a:p>
          <a:p>
            <a:pPr marL="0" indent="0">
              <a:buNone/>
            </a:pPr>
            <a:r>
              <a:rPr lang="en-US" sz="2100" dirty="0" smtClean="0"/>
              <a:t>* map national strategies and priorities</a:t>
            </a:r>
          </a:p>
          <a:p>
            <a:pPr marL="0" indent="0">
              <a:buNone/>
            </a:pPr>
            <a:r>
              <a:rPr lang="en-US" sz="2100" dirty="0" smtClean="0"/>
              <a:t>* map existing and potential stakeholders, their competence and identify gaps</a:t>
            </a:r>
          </a:p>
          <a:p>
            <a:pPr marL="0" indent="0">
              <a:buNone/>
            </a:pPr>
            <a:r>
              <a:rPr lang="en-US" sz="2100" dirty="0" smtClean="0"/>
              <a:t>* define VSC "services" to be covered; 1</a:t>
            </a:r>
            <a:r>
              <a:rPr lang="en-US" sz="2100" baseline="30000" dirty="0" smtClean="0"/>
              <a:t>st</a:t>
            </a:r>
            <a:r>
              <a:rPr lang="en-US" sz="2100" dirty="0" smtClean="0"/>
              <a:t>/2nd level support; tools for "logistics", list of distributed competences, deploy the support center, test a few requests)</a:t>
            </a:r>
          </a:p>
          <a:p>
            <a:pPr marL="0" indent="0">
              <a:buNone/>
            </a:pPr>
            <a:r>
              <a:rPr lang="en-US" sz="2100" dirty="0" smtClean="0"/>
              <a:t>* develop plan to regular mapping, gap mitigation, and alignment of RI strategy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50165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 smtClean="0"/>
              <a:t>NeIC</a:t>
            </a:r>
            <a:r>
              <a:rPr lang="sv-SE" dirty="0" smtClean="0"/>
              <a:t> DEEP DIVE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Work package 2 </a:t>
            </a:r>
            <a:r>
              <a:rPr lang="en-US" dirty="0" smtClean="0"/>
              <a:t>- Share Knowledge and Build Up Competence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FF0000"/>
                </a:solidFill>
              </a:rPr>
              <a:t>Goals/Description</a:t>
            </a:r>
          </a:p>
          <a:p>
            <a:pPr marL="0" indent="0">
              <a:buNone/>
            </a:pPr>
            <a:r>
              <a:rPr lang="en-US" dirty="0" smtClean="0"/>
              <a:t>* Compilation, analysis and visualization of standardized biodiversity data (observation and event data) already shared through GBIF and similar open data infrastructures</a:t>
            </a:r>
          </a:p>
          <a:p>
            <a:pPr marL="0" indent="0">
              <a:buNone/>
            </a:pPr>
            <a:r>
              <a:rPr lang="en-US" dirty="0" smtClean="0"/>
              <a:t>* Data sharing, publication and storage (although its actual implementation is an institutional and national responsibility)</a:t>
            </a:r>
          </a:p>
          <a:p>
            <a:pPr marL="0" indent="0">
              <a:buNone/>
            </a:pPr>
            <a:r>
              <a:rPr lang="en-US" dirty="0" smtClean="0"/>
              <a:t>* Data enriching mechanisms for adding value via cross-border collaboration (by mapping national taxonomy and other regionally relevant vocabularies and sharing LOD models)</a:t>
            </a:r>
          </a:p>
          <a:p>
            <a:pPr marL="0" indent="0">
              <a:buNone/>
            </a:pPr>
            <a:r>
              <a:rPr lang="en-US" dirty="0" smtClean="0"/>
              <a:t>* Improved interoperability of national IT infrastructures by defining common vocabularies and machine-readable APIs utilizing Semantic Web and Linked Open Data specifications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FFFF00"/>
                </a:solidFill>
              </a:rPr>
              <a:t>Tasks</a:t>
            </a:r>
          </a:p>
          <a:p>
            <a:pPr marL="0" indent="0">
              <a:buNone/>
            </a:pPr>
            <a:r>
              <a:rPr lang="en-US" dirty="0" smtClean="0"/>
              <a:t>* Organizing workshops, hands-on tutorials or hackathons for specified user communities</a:t>
            </a:r>
          </a:p>
          <a:p>
            <a:pPr marL="0" indent="0">
              <a:buNone/>
            </a:pPr>
            <a:r>
              <a:rPr lang="en-US" dirty="0" smtClean="0"/>
              <a:t>* Share/improve documentation</a:t>
            </a:r>
          </a:p>
          <a:p>
            <a:pPr marL="0" indent="0">
              <a:buNone/>
            </a:pPr>
            <a:r>
              <a:rPr lang="en-US" dirty="0" smtClean="0"/>
              <a:t>* Enable data integration by defining persistent identifiers for the taxon concepts in national taxonomic backbones and map them against each other using Linked Open Data specifications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6459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 smtClean="0"/>
              <a:t>NeIC</a:t>
            </a:r>
            <a:r>
              <a:rPr lang="sv-SE" dirty="0" smtClean="0"/>
              <a:t> DEEP DIVE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Work package 3 </a:t>
            </a:r>
            <a:r>
              <a:rPr lang="en-US" dirty="0" smtClean="0"/>
              <a:t>- Explore Technologies for Compilation, Analysis and </a:t>
            </a:r>
            <a:r>
              <a:rPr lang="en-US" dirty="0" err="1" smtClean="0"/>
              <a:t>Visualisation</a:t>
            </a:r>
            <a:r>
              <a:rPr lang="en-US" dirty="0" smtClean="0"/>
              <a:t> of Biodiversity Data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FF0000"/>
                </a:solidFill>
              </a:rPr>
              <a:t>Goals/Description</a:t>
            </a:r>
          </a:p>
          <a:p>
            <a:pPr marL="0" indent="0">
              <a:buNone/>
            </a:pPr>
            <a:r>
              <a:rPr lang="en-US" dirty="0" smtClean="0"/>
              <a:t>* develop a common understanding of the status, needs and feasibility of shared interoperable Nordic/Baltic portals</a:t>
            </a:r>
          </a:p>
          <a:p>
            <a:pPr marL="0" indent="0">
              <a:buNone/>
            </a:pPr>
            <a:r>
              <a:rPr lang="en-US" dirty="0" smtClean="0"/>
              <a:t>* explore practical solutions (sharing resources, common deployments, small-scale focused developments) in areas of high common interest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FFFF00"/>
                </a:solidFill>
              </a:rPr>
              <a:t>Tasks</a:t>
            </a:r>
          </a:p>
          <a:p>
            <a:pPr marL="0" indent="0">
              <a:buNone/>
            </a:pPr>
            <a:r>
              <a:rPr lang="en-US" dirty="0" smtClean="0"/>
              <a:t>* map existing technologies and services for analysis and visualization</a:t>
            </a:r>
          </a:p>
          <a:p>
            <a:pPr marL="0" indent="0">
              <a:buNone/>
            </a:pPr>
            <a:r>
              <a:rPr lang="en-US" dirty="0" smtClean="0"/>
              <a:t>* determine access policies &amp; long-term support of services</a:t>
            </a:r>
          </a:p>
          <a:p>
            <a:pPr marL="0" indent="0">
              <a:buNone/>
            </a:pPr>
            <a:r>
              <a:rPr lang="en-US" dirty="0" smtClean="0"/>
              <a:t>* </a:t>
            </a:r>
            <a:r>
              <a:rPr lang="en-US" dirty="0" err="1"/>
              <a:t>o</a:t>
            </a:r>
            <a:r>
              <a:rPr lang="en-US" dirty="0" err="1" smtClean="0"/>
              <a:t>rganise</a:t>
            </a:r>
            <a:r>
              <a:rPr lang="en-US" dirty="0" smtClean="0"/>
              <a:t> workshops to identify components for collaboration and shared development</a:t>
            </a:r>
          </a:p>
        </p:txBody>
      </p:sp>
    </p:spTree>
    <p:extLst>
      <p:ext uri="{BB962C8B-B14F-4D97-AF65-F5344CB8AC3E}">
        <p14:creationId xmlns:p14="http://schemas.microsoft.com/office/powerpoint/2010/main" val="3405195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 smtClean="0"/>
              <a:t>NeIC</a:t>
            </a:r>
            <a:r>
              <a:rPr lang="sv-SE" dirty="0" smtClean="0"/>
              <a:t> DEEP DIVE 2.0 (2020-2022)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this proposal we aim to build on the success of </a:t>
            </a:r>
            <a:r>
              <a:rPr lang="en-US" dirty="0" err="1"/>
              <a:t>DeepDive</a:t>
            </a:r>
            <a:r>
              <a:rPr lang="en-US" dirty="0"/>
              <a:t> </a:t>
            </a:r>
            <a:r>
              <a:rPr lang="en-US" dirty="0" smtClean="0"/>
              <a:t>(2017-2019) and </a:t>
            </a:r>
            <a:r>
              <a:rPr lang="en-US" dirty="0"/>
              <a:t>propose to consolidate and expand our network in a </a:t>
            </a:r>
            <a:r>
              <a:rPr lang="en-US" dirty="0" err="1"/>
              <a:t>DeepDive</a:t>
            </a:r>
            <a:r>
              <a:rPr lang="en-US" dirty="0"/>
              <a:t> 2.0 project (2020-2022). We will also </a:t>
            </a:r>
            <a:r>
              <a:rPr lang="en-US" dirty="0" err="1"/>
              <a:t>also</a:t>
            </a:r>
            <a:r>
              <a:rPr lang="en-US" dirty="0"/>
              <a:t> start </a:t>
            </a:r>
            <a:r>
              <a:rPr lang="en-US" dirty="0" smtClean="0"/>
              <a:t>acting </a:t>
            </a:r>
            <a:r>
              <a:rPr lang="en-US" dirty="0"/>
              <a:t>as a regional hub that mediates expertise and know-how between national and European infrastructures, especially ESFRI and EOSC networks dealing with biodiversity data.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Work package 1</a:t>
            </a:r>
            <a:r>
              <a:rPr lang="en-US" dirty="0"/>
              <a:t>: Networking and training (Lead: SLU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b="1" dirty="0"/>
              <a:t>Work package 2</a:t>
            </a:r>
            <a:r>
              <a:rPr lang="en-US" dirty="0"/>
              <a:t>: IT development (Lead: GBIF-Norway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b="1" dirty="0"/>
              <a:t>Work package 3</a:t>
            </a:r>
            <a:r>
              <a:rPr lang="en-US" dirty="0"/>
              <a:t>: ESFRI and EOSC relations (Lead: LUOMUS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93444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03645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640</TotalTime>
  <Words>525</Words>
  <Application>Microsoft Office PowerPoint</Application>
  <PresentationFormat>Bredbild</PresentationFormat>
  <Paragraphs>43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Jon</vt:lpstr>
      <vt:lpstr>NeIC DEEP DIVE</vt:lpstr>
      <vt:lpstr>NeIC DEEP DIVE</vt:lpstr>
      <vt:lpstr>NeIC DEEP DIVE</vt:lpstr>
      <vt:lpstr>NeIC DEEP DIVE</vt:lpstr>
      <vt:lpstr>NeIC DEEP DIVE</vt:lpstr>
      <vt:lpstr>NeIC DEEP DIVE 2.0 (2020-2022)</vt:lpstr>
      <vt:lpstr>PowerPoint-presentation</vt:lpstr>
    </vt:vector>
  </TitlesOfParts>
  <Company>Naturhistoriska riksmuseet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NeIC DEEP DIVE</dc:title>
  <dc:creator>Anders Telenius</dc:creator>
  <cp:lastModifiedBy>Anders Telenius</cp:lastModifiedBy>
  <cp:revision>5</cp:revision>
  <dcterms:created xsi:type="dcterms:W3CDTF">2019-05-22T19:45:07Z</dcterms:created>
  <dcterms:modified xsi:type="dcterms:W3CDTF">2019-05-23T06:25:24Z</dcterms:modified>
</cp:coreProperties>
</file>