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377" r:id="rId2"/>
    <p:sldId id="645" r:id="rId3"/>
    <p:sldId id="459" r:id="rId4"/>
    <p:sldId id="348" r:id="rId5"/>
    <p:sldId id="638" r:id="rId6"/>
    <p:sldId id="637" r:id="rId7"/>
    <p:sldId id="646" r:id="rId8"/>
    <p:sldId id="649" r:id="rId9"/>
    <p:sldId id="648" r:id="rId10"/>
  </p:sldIdLst>
  <p:sldSz cx="10688638" cy="7562850"/>
  <p:notesSz cx="6858000" cy="9144000"/>
  <p:defaultTextStyle>
    <a:defPPr>
      <a:defRPr lang="en-US"/>
    </a:defPPr>
    <a:lvl1pPr marL="0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0596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1198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1797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2396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2994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3595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4194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64794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18"/>
    <p:restoredTop sz="87617" autoAdjust="0"/>
  </p:normalViewPr>
  <p:slideViewPr>
    <p:cSldViewPr snapToGrid="0" snapToObjects="1">
      <p:cViewPr varScale="1">
        <p:scale>
          <a:sx n="103" d="100"/>
          <a:sy n="103" d="100"/>
        </p:scale>
        <p:origin x="1048" y="184"/>
      </p:cViewPr>
      <p:guideLst>
        <p:guide orient="horz" pos="2382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858F8-598F-C147-B6B8-B5D2B057D02F}" type="datetimeFigureOut">
              <a:rPr lang="en-US" smtClean="0"/>
              <a:t>5/23/19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0F011-38A0-9E4A-BAB2-32730077B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21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596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1198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1797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2396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2994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3595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4194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64794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57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UiO NHM Department of Research and Collections, Strategy seminar, Holmen </a:t>
            </a:r>
            <a:r>
              <a:rPr lang="en-US" b="1" dirty="0" err="1"/>
              <a:t>fjordhotell</a:t>
            </a:r>
            <a:r>
              <a:rPr lang="en-US" b="1" dirty="0"/>
              <a:t>, Asker, 8-9 November 2018.</a:t>
            </a:r>
            <a:endParaRPr lang="en-US" baseline="0" dirty="0"/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Presented</a:t>
            </a:r>
            <a:r>
              <a:rPr lang="en-US" baseline="0" dirty="0"/>
              <a:t> 8th</a:t>
            </a:r>
            <a:r>
              <a:rPr lang="en-US" dirty="0"/>
              <a:t> November </a:t>
            </a:r>
            <a:r>
              <a:rPr lang="en-US" baseline="0" dirty="0"/>
              <a:t>2018, CC-by Dag Endresen, GBIF Norway, UiO Natural History Museum, University of Oslo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Photo: ForBio/GBIF training at Baikal lake September 2018, CC-BY Dag Endresen</a:t>
            </a:r>
            <a:endParaRPr lang="nb-NO" sz="1400" dirty="0">
              <a:solidFill>
                <a:schemeClr val="bg1">
                  <a:lumMod val="85000"/>
                </a:schemeClr>
              </a:solidFill>
            </a:endParaRPr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59871-673D-014F-88A2-98C216B932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99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32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http://</a:t>
            </a:r>
            <a:r>
              <a:rPr lang="en-US" dirty="0" err="1">
                <a:latin typeface="Calibri" charset="0"/>
              </a:rPr>
              <a:t>www.nhm.uio.no</a:t>
            </a:r>
            <a:r>
              <a:rPr lang="en-US" dirty="0">
                <a:latin typeface="Calibri" charset="0"/>
              </a:rPr>
              <a:t>/</a:t>
            </a:r>
            <a:r>
              <a:rPr lang="en-US" dirty="0" err="1">
                <a:latin typeface="Calibri" charset="0"/>
              </a:rPr>
              <a:t>forskning</a:t>
            </a:r>
            <a:r>
              <a:rPr lang="en-US" dirty="0">
                <a:latin typeface="Calibri" charset="0"/>
              </a:rPr>
              <a:t>/</a:t>
            </a:r>
            <a:r>
              <a:rPr lang="en-US" dirty="0" err="1">
                <a:latin typeface="Calibri" charset="0"/>
              </a:rPr>
              <a:t>prosjekter</a:t>
            </a:r>
            <a:r>
              <a:rPr lang="en-US" dirty="0">
                <a:latin typeface="Calibri" charset="0"/>
              </a:rPr>
              <a:t>/gbif/</a:t>
            </a:r>
          </a:p>
          <a:p>
            <a:r>
              <a:rPr lang="en-US" dirty="0">
                <a:latin typeface="Calibri" charset="0"/>
              </a:rPr>
              <a:t>http://</a:t>
            </a:r>
            <a:r>
              <a:rPr lang="en-US" dirty="0" err="1">
                <a:latin typeface="Calibri" charset="0"/>
              </a:rPr>
              <a:t>www.gbif.no</a:t>
            </a:r>
            <a:endParaRPr lang="en-US" dirty="0">
              <a:latin typeface="Calibri" charset="0"/>
            </a:endParaRPr>
          </a:p>
          <a:p>
            <a:r>
              <a:rPr lang="en-US" dirty="0"/>
              <a:t>http://</a:t>
            </a:r>
            <a:r>
              <a:rPr lang="en-US" dirty="0" err="1"/>
              <a:t>www.gbif.no</a:t>
            </a:r>
            <a:r>
              <a:rPr lang="en-US" dirty="0"/>
              <a:t>/people/</a:t>
            </a:r>
          </a:p>
          <a:p>
            <a:r>
              <a:rPr lang="en-US" dirty="0"/>
              <a:t>http://</a:t>
            </a:r>
            <a:r>
              <a:rPr lang="en-US" dirty="0" err="1"/>
              <a:t>www.gbif.no</a:t>
            </a:r>
            <a:r>
              <a:rPr lang="en-US"/>
              <a:t>/about/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59871-673D-014F-88A2-98C216B932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17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8DBE6C33-2A03-3C4E-959B-051EE72D3605}" type="slidenum">
              <a:rPr lang="en-US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http://</a:t>
            </a:r>
            <a:r>
              <a:rPr lang="en-US" dirty="0" err="1">
                <a:latin typeface="Calibri" charset="0"/>
              </a:rPr>
              <a:t>www.nhm.uio.no</a:t>
            </a:r>
            <a:r>
              <a:rPr lang="en-US" dirty="0">
                <a:latin typeface="Calibri" charset="0"/>
              </a:rPr>
              <a:t>/</a:t>
            </a:r>
            <a:r>
              <a:rPr lang="en-US" dirty="0" err="1">
                <a:latin typeface="Calibri" charset="0"/>
              </a:rPr>
              <a:t>forskning</a:t>
            </a:r>
            <a:r>
              <a:rPr lang="en-US" dirty="0">
                <a:latin typeface="Calibri" charset="0"/>
              </a:rPr>
              <a:t>/</a:t>
            </a:r>
            <a:r>
              <a:rPr lang="en-US" dirty="0" err="1">
                <a:latin typeface="Calibri" charset="0"/>
              </a:rPr>
              <a:t>prosjekter</a:t>
            </a:r>
            <a:r>
              <a:rPr lang="en-US" dirty="0">
                <a:latin typeface="Calibri" charset="0"/>
              </a:rPr>
              <a:t>/gbif/</a:t>
            </a:r>
          </a:p>
          <a:p>
            <a:r>
              <a:rPr lang="en-US" dirty="0">
                <a:latin typeface="Calibri" charset="0"/>
              </a:rPr>
              <a:t>http://</a:t>
            </a:r>
            <a:r>
              <a:rPr lang="en-US" dirty="0" err="1">
                <a:latin typeface="Calibri" charset="0"/>
              </a:rPr>
              <a:t>www.gbif.no</a:t>
            </a:r>
            <a:endParaRPr lang="en-US" dirty="0">
              <a:latin typeface="Calibri" charset="0"/>
            </a:endParaRPr>
          </a:p>
          <a:p>
            <a:r>
              <a:rPr lang="en-US" dirty="0"/>
              <a:t>http://</a:t>
            </a:r>
            <a:r>
              <a:rPr lang="en-US" dirty="0" err="1"/>
              <a:t>www.gbif.no</a:t>
            </a:r>
            <a:r>
              <a:rPr lang="en-US" dirty="0"/>
              <a:t>/people/</a:t>
            </a:r>
          </a:p>
          <a:p>
            <a:r>
              <a:rPr lang="en-US" dirty="0"/>
              <a:t>http://</a:t>
            </a:r>
            <a:r>
              <a:rPr lang="en-US" dirty="0" err="1"/>
              <a:t>www.gbif.no</a:t>
            </a:r>
            <a:r>
              <a:rPr lang="en-US" dirty="0"/>
              <a:t>/about/</a:t>
            </a:r>
          </a:p>
          <a:p>
            <a:r>
              <a:rPr lang="en-US" dirty="0"/>
              <a:t>RCN Research Infrastructure: </a:t>
            </a:r>
            <a:r>
              <a:rPr lang="en-US" dirty="0" err="1"/>
              <a:t>Asbjørn</a:t>
            </a:r>
            <a:r>
              <a:rPr lang="en-US" dirty="0"/>
              <a:t> Mo, Odd Ivar Eriksen, </a:t>
            </a:r>
            <a:r>
              <a:rPr lang="en-US" dirty="0" err="1"/>
              <a:t>Marte</a:t>
            </a:r>
            <a:r>
              <a:rPr lang="en-US" dirty="0"/>
              <a:t> </a:t>
            </a:r>
            <a:r>
              <a:rPr lang="en-US" dirty="0" err="1"/>
              <a:t>Qvenild</a:t>
            </a:r>
            <a:r>
              <a:rPr lang="en-US" dirty="0"/>
              <a:t>, Solveig Flock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59871-673D-014F-88A2-98C216B932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75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1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8DBE6C33-2A03-3C4E-959B-051EE72D3605}" type="slidenum">
              <a:rPr lang="en-US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254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28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408"/>
            <a:ext cx="9085342" cy="1621111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03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0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1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1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2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2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3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4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4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9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11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3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74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059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11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17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23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35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41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47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729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6" y="1764688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5" y="1764688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26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6" y="1692894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6" y="2398416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4" y="1692894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4" y="2398416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08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29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5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6" y="301121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36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6" y="1582598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0596" indent="0">
              <a:buNone/>
              <a:defRPr sz="1400"/>
            </a:lvl2pPr>
            <a:lvl3pPr marL="1041198" indent="0">
              <a:buNone/>
              <a:defRPr sz="1100"/>
            </a:lvl3pPr>
            <a:lvl4pPr marL="1561797" indent="0">
              <a:buNone/>
              <a:defRPr sz="1000"/>
            </a:lvl4pPr>
            <a:lvl5pPr marL="2082396" indent="0">
              <a:buNone/>
              <a:defRPr sz="1000"/>
            </a:lvl5pPr>
            <a:lvl6pPr marL="2602994" indent="0">
              <a:buNone/>
              <a:defRPr sz="1000"/>
            </a:lvl6pPr>
            <a:lvl7pPr marL="3123595" indent="0">
              <a:buNone/>
              <a:defRPr sz="1000"/>
            </a:lvl7pPr>
            <a:lvl8pPr marL="3644194" indent="0">
              <a:buNone/>
              <a:defRPr sz="1000"/>
            </a:lvl8pPr>
            <a:lvl9pPr marL="4164794" indent="0">
              <a:buNone/>
              <a:defRPr sz="10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12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53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53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0596" indent="0">
              <a:buNone/>
              <a:defRPr sz="3200"/>
            </a:lvl2pPr>
            <a:lvl3pPr marL="1041198" indent="0">
              <a:buNone/>
              <a:defRPr sz="2700"/>
            </a:lvl3pPr>
            <a:lvl4pPr marL="1561797" indent="0">
              <a:buNone/>
              <a:defRPr sz="2300"/>
            </a:lvl4pPr>
            <a:lvl5pPr marL="2082396" indent="0">
              <a:buNone/>
              <a:defRPr sz="2300"/>
            </a:lvl5pPr>
            <a:lvl6pPr marL="2602994" indent="0">
              <a:buNone/>
              <a:defRPr sz="2300"/>
            </a:lvl6pPr>
            <a:lvl7pPr marL="3123595" indent="0">
              <a:buNone/>
              <a:defRPr sz="2300"/>
            </a:lvl7pPr>
            <a:lvl8pPr marL="3644194" indent="0">
              <a:buNone/>
              <a:defRPr sz="2300"/>
            </a:lvl8pPr>
            <a:lvl9pPr marL="4164794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53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0596" indent="0">
              <a:buNone/>
              <a:defRPr sz="1400"/>
            </a:lvl2pPr>
            <a:lvl3pPr marL="1041198" indent="0">
              <a:buNone/>
              <a:defRPr sz="1100"/>
            </a:lvl3pPr>
            <a:lvl4pPr marL="1561797" indent="0">
              <a:buNone/>
              <a:defRPr sz="1000"/>
            </a:lvl4pPr>
            <a:lvl5pPr marL="2082396" indent="0">
              <a:buNone/>
              <a:defRPr sz="1000"/>
            </a:lvl5pPr>
            <a:lvl6pPr marL="2602994" indent="0">
              <a:buNone/>
              <a:defRPr sz="1000"/>
            </a:lvl6pPr>
            <a:lvl7pPr marL="3123595" indent="0">
              <a:buNone/>
              <a:defRPr sz="1000"/>
            </a:lvl7pPr>
            <a:lvl8pPr marL="3644194" indent="0">
              <a:buNone/>
              <a:defRPr sz="1000"/>
            </a:lvl8pPr>
            <a:lvl9pPr marL="4164794" indent="0">
              <a:buNone/>
              <a:defRPr sz="10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68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7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6" y="302865"/>
            <a:ext cx="2404944" cy="6452932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8" y="302865"/>
            <a:ext cx="7036687" cy="6452932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75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76"/>
            <a:ext cx="9619774" cy="1260475"/>
          </a:xfrm>
          <a:prstGeom prst="rect">
            <a:avLst/>
          </a:prstGeom>
        </p:spPr>
        <p:txBody>
          <a:bodyPr vert="horz" lIns="104121" tIns="52059" rIns="104121" bIns="52059" rtlCol="0" anchor="ctr">
            <a:normAutofit/>
          </a:bodyPr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88"/>
            <a:ext cx="9619774" cy="4991131"/>
          </a:xfrm>
          <a:prstGeom prst="rect">
            <a:avLst/>
          </a:prstGeom>
        </p:spPr>
        <p:txBody>
          <a:bodyPr vert="horz" lIns="104121" tIns="52059" rIns="104121" bIns="52059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vert="horz" lIns="104121" tIns="52059" rIns="104121" bIns="5205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C2AC7-14B7-1546-A1EC-D9F5A5847096}" type="datetimeFigureOut">
              <a:rPr lang="en-US" smtClean="0"/>
              <a:t>5/23/19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9" y="7009643"/>
            <a:ext cx="3384735" cy="402652"/>
          </a:xfrm>
          <a:prstGeom prst="rect">
            <a:avLst/>
          </a:prstGeom>
        </p:spPr>
        <p:txBody>
          <a:bodyPr vert="horz" lIns="104121" tIns="52059" rIns="104121" bIns="5205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4" y="7009643"/>
            <a:ext cx="2494016" cy="402652"/>
          </a:xfrm>
          <a:prstGeom prst="rect">
            <a:avLst/>
          </a:prstGeom>
        </p:spPr>
        <p:txBody>
          <a:bodyPr vert="horz" lIns="104121" tIns="52059" rIns="104121" bIns="5205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8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059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442" indent="-390442" algn="l" defTabSz="520596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5973" indent="-325373" algn="l" defTabSz="520596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1498" indent="-260296" algn="l" defTabSz="52059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096" indent="-260296" algn="l" defTabSz="520596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2696" indent="-260296" algn="l" defTabSz="520596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3294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3894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4493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5093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0596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1198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1797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2396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2994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3595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4194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4794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hyperlink" Target="https://www.ntnu.edu/employees/nils.valland" TargetMode="External"/><Relationship Id="rId18" Type="http://schemas.openxmlformats.org/officeDocument/2006/relationships/image" Target="../media/image16.png"/><Relationship Id="rId26" Type="http://schemas.openxmlformats.org/officeDocument/2006/relationships/image" Target="../media/image21.jpeg"/><Relationship Id="rId3" Type="http://schemas.openxmlformats.org/officeDocument/2006/relationships/image" Target="../media/image9.png"/><Relationship Id="rId21" Type="http://schemas.openxmlformats.org/officeDocument/2006/relationships/image" Target="../media/image17.jpeg"/><Relationship Id="rId7" Type="http://schemas.openxmlformats.org/officeDocument/2006/relationships/hyperlink" Target="https://www.nhm.uio.no/english/about/organization/research-collections/people/chrissvi/" TargetMode="External"/><Relationship Id="rId12" Type="http://schemas.openxmlformats.org/officeDocument/2006/relationships/image" Target="../media/image13.png"/><Relationship Id="rId17" Type="http://schemas.openxmlformats.org/officeDocument/2006/relationships/image" Target="../media/image6.png"/><Relationship Id="rId25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jpeg"/><Relationship Id="rId20" Type="http://schemas.openxmlformats.org/officeDocument/2006/relationships/hyperlink" Target="http://www.ntnu.edu/employees/anders.finstad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11" Type="http://schemas.openxmlformats.org/officeDocument/2006/relationships/hyperlink" Target="https://www.ntnu.edu/employees/wouterk" TargetMode="External"/><Relationship Id="rId24" Type="http://schemas.openxmlformats.org/officeDocument/2006/relationships/image" Target="../media/image19.jpeg"/><Relationship Id="rId5" Type="http://schemas.openxmlformats.org/officeDocument/2006/relationships/hyperlink" Target="http://www.nhm.uio.no/english/about/organization/research-collections/people/dtendres/" TargetMode="External"/><Relationship Id="rId15" Type="http://schemas.openxmlformats.org/officeDocument/2006/relationships/hyperlink" Target="http://www.forskningsradet.no/prognett-miljo2015/Ansatt/Per_BackeHansen/1137742913725" TargetMode="External"/><Relationship Id="rId23" Type="http://schemas.openxmlformats.org/officeDocument/2006/relationships/hyperlink" Target="http://www.usit.uio.no/english/about/organisation/bps/rc/dcm/staff/vidarba/index.html" TargetMode="External"/><Relationship Id="rId28" Type="http://schemas.openxmlformats.org/officeDocument/2006/relationships/image" Target="../media/image22.png"/><Relationship Id="rId10" Type="http://schemas.openxmlformats.org/officeDocument/2006/relationships/image" Target="../media/image12.png"/><Relationship Id="rId19" Type="http://schemas.openxmlformats.org/officeDocument/2006/relationships/hyperlink" Target="mailto:helpdesk@gbif.no" TargetMode="External"/><Relationship Id="rId4" Type="http://schemas.openxmlformats.org/officeDocument/2006/relationships/image" Target="../media/image8.jpeg"/><Relationship Id="rId9" Type="http://schemas.openxmlformats.org/officeDocument/2006/relationships/hyperlink" Target="http://www.nhm.uio.no/english/about/organization/research-collections/people/fmehlum/index.html" TargetMode="External"/><Relationship Id="rId14" Type="http://schemas.openxmlformats.org/officeDocument/2006/relationships/image" Target="../media/image14.jpg"/><Relationship Id="rId22" Type="http://schemas.openxmlformats.org/officeDocument/2006/relationships/image" Target="../media/image18.png"/><Relationship Id="rId27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6.png"/><Relationship Id="rId18" Type="http://schemas.openxmlformats.org/officeDocument/2006/relationships/image" Target="../media/image19.jpeg"/><Relationship Id="rId26" Type="http://schemas.openxmlformats.org/officeDocument/2006/relationships/image" Target="../media/image35.jpg"/><Relationship Id="rId3" Type="http://schemas.openxmlformats.org/officeDocument/2006/relationships/image" Target="../media/image25.png"/><Relationship Id="rId21" Type="http://schemas.openxmlformats.org/officeDocument/2006/relationships/image" Target="../media/image30.jpeg"/><Relationship Id="rId7" Type="http://schemas.openxmlformats.org/officeDocument/2006/relationships/hyperlink" Target="https://www.ntnu.edu/employees/wouterk" TargetMode="External"/><Relationship Id="rId12" Type="http://schemas.openxmlformats.org/officeDocument/2006/relationships/image" Target="../media/image6.png"/><Relationship Id="rId17" Type="http://schemas.openxmlformats.org/officeDocument/2006/relationships/hyperlink" Target="http://www.usit.uio.no/english/about/organisation/bps/rc/dcm/staff/vidarba/index.html" TargetMode="External"/><Relationship Id="rId25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11" Type="http://schemas.openxmlformats.org/officeDocument/2006/relationships/image" Target="../media/image27.jpeg"/><Relationship Id="rId24" Type="http://schemas.openxmlformats.org/officeDocument/2006/relationships/image" Target="../media/image33.png"/><Relationship Id="rId5" Type="http://schemas.openxmlformats.org/officeDocument/2006/relationships/hyperlink" Target="http://www.nhm.uio.no/english/about/organization/research-collections/people/dtendres/" TargetMode="External"/><Relationship Id="rId15" Type="http://schemas.openxmlformats.org/officeDocument/2006/relationships/image" Target="../media/image28.jpeg"/><Relationship Id="rId23" Type="http://schemas.openxmlformats.org/officeDocument/2006/relationships/image" Target="../media/image32.jpeg"/><Relationship Id="rId28" Type="http://schemas.openxmlformats.org/officeDocument/2006/relationships/image" Target="../media/image37.jpeg"/><Relationship Id="rId10" Type="http://schemas.openxmlformats.org/officeDocument/2006/relationships/hyperlink" Target="https://www.ntnu.edu/employees/nils.valland" TargetMode="External"/><Relationship Id="rId19" Type="http://schemas.openxmlformats.org/officeDocument/2006/relationships/image" Target="../media/image29.jpeg"/><Relationship Id="rId4" Type="http://schemas.openxmlformats.org/officeDocument/2006/relationships/image" Target="../media/image8.jpeg"/><Relationship Id="rId9" Type="http://schemas.microsoft.com/office/2007/relationships/hdphoto" Target="../media/hdphoto2.wdp"/><Relationship Id="rId14" Type="http://schemas.openxmlformats.org/officeDocument/2006/relationships/hyperlink" Target="http://www.ntnu.edu/employees/anders.finstad" TargetMode="External"/><Relationship Id="rId22" Type="http://schemas.openxmlformats.org/officeDocument/2006/relationships/image" Target="../media/image31.png"/><Relationship Id="rId27" Type="http://schemas.openxmlformats.org/officeDocument/2006/relationships/image" Target="../media/image36.jpeg"/><Relationship Id="rId30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13" Type="http://schemas.openxmlformats.org/officeDocument/2006/relationships/image" Target="../media/image51.png"/><Relationship Id="rId3" Type="http://schemas.openxmlformats.org/officeDocument/2006/relationships/image" Target="../media/image40.jpg"/><Relationship Id="rId7" Type="http://schemas.openxmlformats.org/officeDocument/2006/relationships/image" Target="../media/image45.jpg"/><Relationship Id="rId12" Type="http://schemas.openxmlformats.org/officeDocument/2006/relationships/image" Target="../media/image5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7.jpg"/><Relationship Id="rId10" Type="http://schemas.openxmlformats.org/officeDocument/2006/relationships/image" Target="../media/image48.jpg"/><Relationship Id="rId4" Type="http://schemas.openxmlformats.org/officeDocument/2006/relationships/image" Target="../media/image43.png"/><Relationship Id="rId9" Type="http://schemas.openxmlformats.org/officeDocument/2006/relationships/image" Target="../media/image4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hyperlink" Target="https://living-atlases.gbif.org/" TargetMode="External"/><Relationship Id="rId7" Type="http://schemas.openxmlformats.org/officeDocument/2006/relationships/image" Target="../media/image52.png"/><Relationship Id="rId2" Type="http://schemas.openxmlformats.org/officeDocument/2006/relationships/hyperlink" Target="https://www.nature.com/articles/sdata20161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vingnorway.no/" TargetMode="External"/><Relationship Id="rId5" Type="http://schemas.openxmlformats.org/officeDocument/2006/relationships/hyperlink" Target="https://livingnorway.no/2019/04/26/living-norway-seminar-2019/" TargetMode="External"/><Relationship Id="rId4" Type="http://schemas.openxmlformats.org/officeDocument/2006/relationships/hyperlink" Target="https://www.gbif.n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5-05 at 09.44.5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4218" y="7"/>
            <a:ext cx="5054419" cy="7562849"/>
          </a:xfrm>
          <a:prstGeom prst="rect">
            <a:avLst/>
          </a:prstGeom>
        </p:spPr>
      </p:pic>
      <p:pic>
        <p:nvPicPr>
          <p:cNvPr id="11" name="Picture 10" descr="UiO_NHM_A_ENG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0326" y="5830923"/>
            <a:ext cx="4218834" cy="51855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Rectangle 3"/>
          <p:cNvSpPr/>
          <p:nvPr/>
        </p:nvSpPr>
        <p:spPr>
          <a:xfrm>
            <a:off x="5866354" y="1378381"/>
            <a:ext cx="459014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5400" b="1" spc="300" dirty="0"/>
              <a:t>GBIF towards </a:t>
            </a:r>
            <a:r>
              <a:rPr lang="en-US" sz="7200" b="1" spc="300" dirty="0"/>
              <a:t>2030</a:t>
            </a:r>
            <a:endParaRPr lang="en-US" sz="2000" spc="300" dirty="0"/>
          </a:p>
        </p:txBody>
      </p:sp>
      <p:pic>
        <p:nvPicPr>
          <p:cNvPr id="9" name="Picture 8" descr="GBIF_NO_2_transp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2741" y="4332675"/>
            <a:ext cx="4426959" cy="14137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6937FF-7D7D-B74E-890B-C54DC24D68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919" y="0"/>
            <a:ext cx="5672138" cy="7562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3DA6B4-6312-B04E-A53F-B3DC30D3EFD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8872" y="2669821"/>
            <a:ext cx="857831" cy="83489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0E8D81-7930-6044-8DF4-151F1BC9F435}"/>
              </a:ext>
            </a:extLst>
          </p:cNvPr>
          <p:cNvSpPr/>
          <p:nvPr/>
        </p:nvSpPr>
        <p:spPr>
          <a:xfrm>
            <a:off x="221355" y="7147355"/>
            <a:ext cx="51535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Photo: ForBio/GBIF training at Baikal lake September 2018, CC-BY Dag Endresen</a:t>
            </a:r>
            <a:endParaRPr lang="nb-NO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323A81-C932-0F42-AEB9-0B7D5DDC3512}"/>
              </a:ext>
            </a:extLst>
          </p:cNvPr>
          <p:cNvSpPr/>
          <p:nvPr/>
        </p:nvSpPr>
        <p:spPr>
          <a:xfrm>
            <a:off x="5719552" y="6995087"/>
            <a:ext cx="475333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UiO Natural History Museum in Oslo,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Department of Research and Collections, November 8</a:t>
            </a:r>
            <a:r>
              <a:rPr lang="en-US" sz="11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2018 CC-BY Dag Endresen</a:t>
            </a:r>
          </a:p>
        </p:txBody>
      </p:sp>
    </p:spTree>
    <p:extLst>
      <p:ext uri="{BB962C8B-B14F-4D97-AF65-F5344CB8AC3E}">
        <p14:creationId xmlns:p14="http://schemas.microsoft.com/office/powerpoint/2010/main" val="342924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BFA3D-0862-C14D-AEC2-EF2520C84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GBIF.no towards a permanent </a:t>
            </a:r>
            <a:br>
              <a:rPr lang="en-US" sz="4400" dirty="0"/>
            </a:br>
            <a:r>
              <a:rPr lang="en-US" sz="4400" dirty="0"/>
              <a:t>research infrastructure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9BAFF-63E5-EC49-8FDD-B9429F3CA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40" y="1793370"/>
            <a:ext cx="10577427" cy="42316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Funding periods 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(15 years, 2005-2019, 50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</a:rPr>
              <a:t>mNOK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 = 5.1 m€)</a:t>
            </a:r>
          </a:p>
          <a:p>
            <a:r>
              <a:rPr lang="en-US" sz="3000" dirty="0"/>
              <a:t>2005-2007 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(3 years, RCN 4,5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</a:rPr>
              <a:t>mNOK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, total 5,6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</a:rPr>
              <a:t>mNOK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 = 0,57 m€)</a:t>
            </a:r>
          </a:p>
          <a:p>
            <a:r>
              <a:rPr lang="en-US" sz="3000" dirty="0"/>
              <a:t>2008-2011 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(4 years, RCN 6,3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</a:rPr>
              <a:t>mNOK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, total 12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</a:rPr>
              <a:t>mNOK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 = 1,2 m€)</a:t>
            </a:r>
          </a:p>
          <a:p>
            <a:r>
              <a:rPr lang="en-US" sz="3000" dirty="0"/>
              <a:t>2012-2016 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(5 years, RCN 13,0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</a:rPr>
              <a:t>mNOK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, total 20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</a:rPr>
              <a:t>mNOK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 = 2,0 m€)</a:t>
            </a:r>
          </a:p>
          <a:p>
            <a:r>
              <a:rPr lang="en-US" sz="3000" dirty="0"/>
              <a:t>2017-2019 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(3 years, RCN 9,2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</a:rPr>
              <a:t>mNOK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, total 12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</a:rPr>
              <a:t>mNOK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 = 1,2 m€)</a:t>
            </a:r>
            <a:endParaRPr lang="en-US" sz="3000" dirty="0"/>
          </a:p>
          <a:p>
            <a:r>
              <a:rPr lang="en-US" sz="3000" i="1" dirty="0"/>
              <a:t>2020 --&gt; permanent long-term infrastructure</a:t>
            </a:r>
          </a:p>
        </p:txBody>
      </p:sp>
      <p:pic>
        <p:nvPicPr>
          <p:cNvPr id="4" name="Picture 3" descr="Research Council of Norway copy.png">
            <a:extLst>
              <a:ext uri="{FF2B5EF4-FFF2-40B4-BE49-F238E27FC236}">
                <a16:creationId xmlns:a16="http://schemas.microsoft.com/office/drawing/2014/main" id="{CAEE3BF5-1492-884B-B9C7-47CB6F28C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5220" y="6107679"/>
            <a:ext cx="1047202" cy="911850"/>
          </a:xfrm>
          <a:prstGeom prst="rect">
            <a:avLst/>
          </a:prstGeom>
        </p:spPr>
      </p:pic>
      <p:pic>
        <p:nvPicPr>
          <p:cNvPr id="5" name="Picture 4" descr="UiO_NHM_Oslo.jpg">
            <a:extLst>
              <a:ext uri="{FF2B5EF4-FFF2-40B4-BE49-F238E27FC236}">
                <a16:creationId xmlns:a16="http://schemas.microsoft.com/office/drawing/2014/main" id="{8A61BB17-B4E4-1949-B9A1-45C5D8A74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9969" y="6117926"/>
            <a:ext cx="911849" cy="911849"/>
          </a:xfrm>
          <a:prstGeom prst="rect">
            <a:avLst/>
          </a:prstGeom>
        </p:spPr>
      </p:pic>
      <p:pic>
        <p:nvPicPr>
          <p:cNvPr id="6" name="Picture 3" descr="images.jpg">
            <a:extLst>
              <a:ext uri="{FF2B5EF4-FFF2-40B4-BE49-F238E27FC236}">
                <a16:creationId xmlns:a16="http://schemas.microsoft.com/office/drawing/2014/main" id="{F5EB0D64-6E40-A248-9A3E-7E1B0FBADF5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9365" y="6107679"/>
            <a:ext cx="911849" cy="91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3E68FA-E1CA-CF49-ABA8-F007B49664FD}"/>
              </a:ext>
            </a:extLst>
          </p:cNvPr>
          <p:cNvSpPr/>
          <p:nvPr/>
        </p:nvSpPr>
        <p:spPr>
          <a:xfrm>
            <a:off x="5826567" y="6084738"/>
            <a:ext cx="31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Forskningsrådet (RCN)</a:t>
            </a:r>
          </a:p>
          <a:p>
            <a:r>
              <a:rPr lang="nb-NO" dirty="0"/>
              <a:t>UiO Naturhistorisk museum</a:t>
            </a:r>
          </a:p>
          <a:p>
            <a:r>
              <a:rPr lang="nb-NO" dirty="0"/>
              <a:t>Artsdatabanken (NBIC)</a:t>
            </a:r>
          </a:p>
        </p:txBody>
      </p:sp>
    </p:spTree>
    <p:extLst>
      <p:ext uri="{BB962C8B-B14F-4D97-AF65-F5344CB8AC3E}">
        <p14:creationId xmlns:p14="http://schemas.microsoft.com/office/powerpoint/2010/main" val="327371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gray_frog.gif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9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98" y="17955"/>
            <a:ext cx="4693070" cy="726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669755" y="1705141"/>
            <a:ext cx="5319150" cy="515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551" tIns="52273" rIns="104551" bIns="52273">
            <a:spAutoFit/>
          </a:bodyPr>
          <a:lstStyle/>
          <a:p>
            <a:r>
              <a:rPr lang="en-US" b="1" dirty="0"/>
              <a:t>Node team at NHM, University of Oslo</a:t>
            </a:r>
          </a:p>
          <a:p>
            <a:pPr lvl="1"/>
            <a:r>
              <a:rPr lang="en-US" dirty="0"/>
              <a:t>Dag Endresen, </a:t>
            </a:r>
            <a:r>
              <a:rPr lang="en-US" i="1" dirty="0"/>
              <a:t>Node manager </a:t>
            </a:r>
            <a:endParaRPr lang="en-US" dirty="0"/>
          </a:p>
          <a:p>
            <a:pPr lvl="1"/>
            <a:r>
              <a:rPr lang="en-US" dirty="0">
                <a:solidFill>
                  <a:schemeClr val="accent2"/>
                </a:solidFill>
              </a:rPr>
              <a:t>Christian Svindseth, </a:t>
            </a:r>
            <a:r>
              <a:rPr lang="en-US" i="1" dirty="0">
                <a:solidFill>
                  <a:schemeClr val="accent2"/>
                </a:solidFill>
              </a:rPr>
              <a:t>Data manager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Fridtjof Mehlum, </a:t>
            </a:r>
            <a:r>
              <a:rPr lang="en-US" i="1" dirty="0">
                <a:solidFill>
                  <a:schemeClr val="accent2"/>
                </a:solidFill>
              </a:rPr>
              <a:t>Research director</a:t>
            </a:r>
          </a:p>
          <a:p>
            <a:pPr lvl="1"/>
            <a:r>
              <a:rPr lang="en-US" i="1" dirty="0"/>
              <a:t>Vidar Bakken, part-time (30%)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Artsdatabanken, Trondheim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Wouter Koch, </a:t>
            </a:r>
            <a:r>
              <a:rPr lang="en-US" sz="1800" i="1" dirty="0">
                <a:solidFill>
                  <a:schemeClr val="accent1"/>
                </a:solidFill>
              </a:rPr>
              <a:t>node member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Nils Valland, </a:t>
            </a:r>
            <a:r>
              <a:rPr lang="en-US" sz="1800" i="1" dirty="0">
                <a:solidFill>
                  <a:schemeClr val="accent1"/>
                </a:solidFill>
              </a:rPr>
              <a:t>board member</a:t>
            </a:r>
          </a:p>
          <a:p>
            <a:pPr lvl="1"/>
            <a:endParaRPr lang="en-US" sz="1400" dirty="0"/>
          </a:p>
          <a:p>
            <a:r>
              <a:rPr lang="en-US" b="1" dirty="0">
                <a:solidFill>
                  <a:schemeClr val="accent1"/>
                </a:solidFill>
              </a:rPr>
              <a:t>NTNU University Museum</a:t>
            </a:r>
          </a:p>
          <a:p>
            <a:r>
              <a:rPr lang="en-US" dirty="0">
                <a:solidFill>
                  <a:schemeClr val="accent1"/>
                </a:solidFill>
              </a:rPr>
              <a:t>	</a:t>
            </a:r>
            <a:r>
              <a:rPr lang="en-US" sz="1800" dirty="0">
                <a:solidFill>
                  <a:schemeClr val="accent1"/>
                </a:solidFill>
              </a:rPr>
              <a:t>Anders Finstad, </a:t>
            </a:r>
            <a:r>
              <a:rPr lang="en-US" sz="1800" i="1" dirty="0">
                <a:solidFill>
                  <a:schemeClr val="accent1"/>
                </a:solidFill>
              </a:rPr>
              <a:t>GBIF Science committee</a:t>
            </a:r>
          </a:p>
          <a:p>
            <a:pPr marL="0" lvl="1"/>
            <a:r>
              <a:rPr lang="en-US" sz="1800" dirty="0">
                <a:solidFill>
                  <a:schemeClr val="accent1"/>
                </a:solidFill>
              </a:rPr>
              <a:t>	Solveig Bakken, </a:t>
            </a:r>
            <a:r>
              <a:rPr lang="en-US" sz="1800" i="1" dirty="0">
                <a:solidFill>
                  <a:schemeClr val="accent1"/>
                </a:solidFill>
              </a:rPr>
              <a:t>board member</a:t>
            </a:r>
            <a:endParaRPr lang="en-US" sz="1800" dirty="0">
              <a:solidFill>
                <a:schemeClr val="accent1"/>
              </a:solidFill>
            </a:endParaRPr>
          </a:p>
          <a:p>
            <a:endParaRPr lang="en-US" sz="1400" dirty="0">
              <a:solidFill>
                <a:schemeClr val="accent1"/>
              </a:solidFill>
            </a:endParaRPr>
          </a:p>
          <a:p>
            <a:r>
              <a:rPr lang="en-US" b="1" dirty="0">
                <a:solidFill>
                  <a:schemeClr val="accent1"/>
                </a:solidFill>
              </a:rPr>
              <a:t>Research Council of Norway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Christian Wexels Riser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Per Backe-Hansen (</a:t>
            </a:r>
            <a:r>
              <a:rPr lang="en-US" sz="1800" i="1" dirty="0">
                <a:solidFill>
                  <a:schemeClr val="accent2"/>
                </a:solidFill>
              </a:rPr>
              <a:t>until 2016</a:t>
            </a:r>
            <a:r>
              <a:rPr lang="en-US" sz="1800" dirty="0">
                <a:solidFill>
                  <a:schemeClr val="accent2"/>
                </a:solidFill>
              </a:rPr>
              <a:t>)</a:t>
            </a:r>
          </a:p>
        </p:txBody>
      </p:sp>
      <p:pic>
        <p:nvPicPr>
          <p:cNvPr id="120841" name="Picture 3" descr="images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7911" y="3199189"/>
            <a:ext cx="1180770" cy="118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Dag Endresen, NHM UiO cut.jpg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536" y="197129"/>
            <a:ext cx="1307659" cy="1321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 descr="Chridstian Svindseth cut.jpg">
            <a:hlinkClick r:id="rId7"/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535" y="1606237"/>
            <a:ext cx="1307659" cy="1321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 descr="Fridtjof Mehlum square.jpg">
            <a:hlinkClick r:id="rId9"/>
          </p:cNvPr>
          <p:cNvPicPr>
            <a:picLocks noChangeAspect="1"/>
          </p:cNvPicPr>
          <p:nvPr/>
        </p:nvPicPr>
        <p:blipFill>
          <a:blip r:embed="rId10" cstate="screen">
            <a:duotone>
              <a:schemeClr val="accent2">
                <a:shade val="45000"/>
                <a:satMod val="135000"/>
              </a:schemeClr>
              <a:prstClr val="white"/>
            </a:duotone>
            <a:alphaModFix amt="88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5437"/>
                    </a14:imgEffect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2008" y="197130"/>
            <a:ext cx="1307673" cy="13212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 descr="Wouter Koch (2).jpg">
            <a:hlinkClick r:id="rId11"/>
          </p:cNvPr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534" y="3110690"/>
            <a:ext cx="1314775" cy="13284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 descr="Nils Valland (ArtsDB).jpg">
            <a:hlinkClick r:id="rId13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2007" y="3117866"/>
            <a:ext cx="1307674" cy="1321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Per Backe-Hansen.jpg">
            <a:hlinkClick r:id="rId15"/>
          </p:cNvPr>
          <p:cNvPicPr>
            <a:picLocks noChangeAspect="1"/>
          </p:cNvPicPr>
          <p:nvPr/>
        </p:nvPicPr>
        <p:blipFill>
          <a:blip r:embed="rId1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2007" y="6070257"/>
            <a:ext cx="1315523" cy="1329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 descr="Research Council of Norway copy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9997" y="6223327"/>
            <a:ext cx="1272172" cy="1107742"/>
          </a:xfrm>
          <a:prstGeom prst="rect">
            <a:avLst/>
          </a:prstGeom>
        </p:spPr>
      </p:pic>
      <p:pic>
        <p:nvPicPr>
          <p:cNvPr id="12" name="Picture 11" descr="UiO transp.png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911" y="337614"/>
            <a:ext cx="1180770" cy="11807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63961" y="7059914"/>
            <a:ext cx="3789643" cy="415302"/>
          </a:xfrm>
          <a:prstGeom prst="rect">
            <a:avLst/>
          </a:prstGeom>
        </p:spPr>
        <p:txBody>
          <a:bodyPr wrap="none" lIns="91247" tIns="45623" rIns="91247" bIns="45623">
            <a:spAutoFit/>
          </a:bodyPr>
          <a:lstStyle/>
          <a:p>
            <a:pPr algn="r"/>
            <a:r>
              <a:rPr lang="en-US" dirty="0"/>
              <a:t>Contact us at: </a:t>
            </a:r>
            <a:r>
              <a:rPr lang="en-US" b="1" dirty="0">
                <a:hlinkClick r:id="rId19"/>
              </a:rPr>
              <a:t>helpdesk@gbif.no </a:t>
            </a:r>
            <a:endParaRPr lang="en-US" b="1" dirty="0"/>
          </a:p>
        </p:txBody>
      </p:sp>
      <p:pic>
        <p:nvPicPr>
          <p:cNvPr id="14" name="Picture 13" descr="14fd3ceb-5e9a-3095-8888-b49c75c342e7.jpg">
            <a:hlinkClick r:id="rId20"/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536" y="4613248"/>
            <a:ext cx="1314774" cy="13147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 descr="-1.png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8053" y="4683372"/>
            <a:ext cx="1190619" cy="1190619"/>
          </a:xfrm>
          <a:prstGeom prst="rect">
            <a:avLst/>
          </a:prstGeom>
        </p:spPr>
      </p:pic>
      <p:pic>
        <p:nvPicPr>
          <p:cNvPr id="15" name="Picture 14" descr="Vidar Bakken.jpg">
            <a:hlinkClick r:id="rId23"/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2007" y="1606237"/>
            <a:ext cx="1313179" cy="1313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16" descr="Christian Wexels Riser copy.jpg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536" y="6070257"/>
            <a:ext cx="1329200" cy="1329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 descr="Vitenskapsmuseets ledelse Solveig Bakken.jpg"/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2007" y="4620348"/>
            <a:ext cx="1307674" cy="13076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 descr="UiO_NHM_Oslo.jpg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7596" y="1698714"/>
            <a:ext cx="1111495" cy="1111495"/>
          </a:xfrm>
          <a:prstGeom prst="rect">
            <a:avLst/>
          </a:prstGeom>
        </p:spPr>
      </p:pic>
      <p:pic>
        <p:nvPicPr>
          <p:cNvPr id="21" name="Picture 20" descr="GBIF_NO_logo.png"/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143" y="280627"/>
            <a:ext cx="4195487" cy="13398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85B32C-1B75-A449-B8BF-C1A29F6D2AC4}"/>
              </a:ext>
            </a:extLst>
          </p:cNvPr>
          <p:cNvSpPr/>
          <p:nvPr/>
        </p:nvSpPr>
        <p:spPr>
          <a:xfrm>
            <a:off x="3562112" y="1205730"/>
            <a:ext cx="146290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Status 2018</a:t>
            </a:r>
          </a:p>
        </p:txBody>
      </p:sp>
    </p:spTree>
    <p:extLst>
      <p:ext uri="{BB962C8B-B14F-4D97-AF65-F5344CB8AC3E}">
        <p14:creationId xmlns:p14="http://schemas.microsoft.com/office/powerpoint/2010/main" val="9385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287" tIns="52144" rIns="104287" bIns="52144" anchor="ctr"/>
          <a:lstStyle/>
          <a:p>
            <a:pPr algn="ctr">
              <a:defRPr/>
            </a:pPr>
            <a:endParaRPr lang="en-US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99" name="TextBox 5"/>
          <p:cNvSpPr txBox="1">
            <a:spLocks noChangeArrowheads="1"/>
          </p:cNvSpPr>
          <p:nvPr/>
        </p:nvSpPr>
        <p:spPr bwMode="auto">
          <a:xfrm>
            <a:off x="469557" y="1500558"/>
            <a:ext cx="9675340" cy="17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87" tIns="52144" rIns="104287" bIns="52144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Trebuchet MS" charset="0"/>
              </a:rPr>
              <a:t>Towards a new governance model for GBIF-Norway</a:t>
            </a:r>
            <a:endParaRPr lang="en-US" sz="5400" b="1" i="1" dirty="0">
              <a:solidFill>
                <a:schemeClr val="accent6">
                  <a:lumMod val="50000"/>
                </a:schemeClr>
              </a:solidFill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1" y="4122745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7D2863-DA46-3346-AF9D-FE5187D9EA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545" y="3904736"/>
            <a:ext cx="5318738" cy="297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38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gray_frog.gif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98" y="30312"/>
            <a:ext cx="4693070" cy="726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559835" y="1389314"/>
            <a:ext cx="5319150" cy="5968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551" tIns="52273" rIns="104551" bIns="52273">
            <a:spAutoFit/>
          </a:bodyPr>
          <a:lstStyle/>
          <a:p>
            <a:r>
              <a:rPr lang="en-US" b="1" dirty="0"/>
              <a:t>Node team at NHM, University of Oslo</a:t>
            </a:r>
          </a:p>
          <a:p>
            <a:pPr lvl="1"/>
            <a:r>
              <a:rPr lang="en-US" sz="1800" dirty="0"/>
              <a:t>Dag Endresen, </a:t>
            </a:r>
            <a:r>
              <a:rPr lang="en-US" sz="1800" i="1" dirty="0"/>
              <a:t>Node manager </a:t>
            </a:r>
            <a:endParaRPr lang="en-US" sz="1800" dirty="0"/>
          </a:p>
          <a:p>
            <a:pPr lvl="1"/>
            <a:r>
              <a:rPr lang="en-US" sz="1800" i="1" dirty="0"/>
              <a:t>Vidar Bakken, part-time</a:t>
            </a:r>
          </a:p>
          <a:p>
            <a:pPr lvl="1"/>
            <a:r>
              <a:rPr lang="en-US" sz="1800" b="1" dirty="0">
                <a:solidFill>
                  <a:srgbClr val="0070C0"/>
                </a:solidFill>
              </a:rPr>
              <a:t>Vacancy</a:t>
            </a:r>
            <a:r>
              <a:rPr lang="en-US" sz="1800" dirty="0">
                <a:solidFill>
                  <a:srgbClr val="0070C0"/>
                </a:solidFill>
              </a:rPr>
              <a:t>, </a:t>
            </a:r>
            <a:r>
              <a:rPr lang="en-US" sz="1800" i="1" dirty="0">
                <a:solidFill>
                  <a:srgbClr val="0070C0"/>
                </a:solidFill>
              </a:rPr>
              <a:t>Data manager</a:t>
            </a:r>
          </a:p>
          <a:p>
            <a:pPr lvl="1"/>
            <a:endParaRPr lang="en-US" sz="900" dirty="0"/>
          </a:p>
          <a:p>
            <a:r>
              <a:rPr lang="en-US" b="1" dirty="0"/>
              <a:t>Artsdatabanken, Trondheim</a:t>
            </a:r>
          </a:p>
          <a:p>
            <a:pPr lvl="1"/>
            <a:r>
              <a:rPr lang="en-US" sz="1800" dirty="0"/>
              <a:t>Wouter Koch, </a:t>
            </a:r>
            <a:r>
              <a:rPr lang="en-US" sz="1800" i="1" dirty="0"/>
              <a:t>node member</a:t>
            </a:r>
          </a:p>
          <a:p>
            <a:pPr lvl="1"/>
            <a:r>
              <a:rPr lang="en-US" sz="1800" dirty="0"/>
              <a:t>Nils Valland, </a:t>
            </a:r>
            <a:r>
              <a:rPr lang="en-US" sz="1800" i="1" dirty="0"/>
              <a:t>board member</a:t>
            </a:r>
          </a:p>
          <a:p>
            <a:pPr lvl="1"/>
            <a:r>
              <a:rPr lang="en-US" sz="1800" dirty="0"/>
              <a:t>Stein A. Hoem</a:t>
            </a:r>
            <a:r>
              <a:rPr lang="en-US" sz="1800" i="1" dirty="0"/>
              <a:t>, IT Manager</a:t>
            </a:r>
          </a:p>
          <a:p>
            <a:pPr lvl="1"/>
            <a:endParaRPr lang="en-US" sz="900" dirty="0"/>
          </a:p>
          <a:p>
            <a:r>
              <a:rPr lang="en-US" b="1" dirty="0"/>
              <a:t>NTNU University Museum</a:t>
            </a:r>
          </a:p>
          <a:p>
            <a:r>
              <a:rPr lang="en-US" dirty="0"/>
              <a:t>	</a:t>
            </a:r>
            <a:r>
              <a:rPr lang="en-US" sz="1800" dirty="0"/>
              <a:t>Anders Finstad, </a:t>
            </a:r>
            <a:r>
              <a:rPr lang="en-US" sz="1800" i="1" dirty="0"/>
              <a:t>GBIF Science committee</a:t>
            </a:r>
          </a:p>
          <a:p>
            <a:pPr marL="0" lvl="1"/>
            <a:r>
              <a:rPr lang="en-US" sz="1800" dirty="0"/>
              <a:t>	Solveig Bakken, </a:t>
            </a:r>
            <a:r>
              <a:rPr lang="en-US" sz="1800" i="1" dirty="0"/>
              <a:t>board member</a:t>
            </a:r>
          </a:p>
          <a:p>
            <a:pPr marL="0" lvl="1"/>
            <a:r>
              <a:rPr lang="en-US" sz="1800" i="1" dirty="0"/>
              <a:t>	</a:t>
            </a:r>
            <a:r>
              <a:rPr lang="en-US" sz="1800" i="1" dirty="0">
                <a:solidFill>
                  <a:schemeClr val="accent1"/>
                </a:solidFill>
              </a:rPr>
              <a:t>Data scientist (?)</a:t>
            </a:r>
            <a:endParaRPr lang="en-US" sz="1800" dirty="0">
              <a:solidFill>
                <a:schemeClr val="accent1"/>
              </a:solidFill>
            </a:endParaRPr>
          </a:p>
          <a:p>
            <a:endParaRPr lang="en-US" sz="900" dirty="0"/>
          </a:p>
          <a:p>
            <a:r>
              <a:rPr lang="en-US" b="1" dirty="0"/>
              <a:t>Norwegian Institute for Nature Research</a:t>
            </a:r>
          </a:p>
          <a:p>
            <a:r>
              <a:rPr lang="en-US" dirty="0"/>
              <a:t>	</a:t>
            </a:r>
            <a:r>
              <a:rPr lang="en-US" sz="1800" dirty="0"/>
              <a:t>Erlend B. Nilsen, </a:t>
            </a:r>
            <a:r>
              <a:rPr lang="en-US" sz="1800" i="1" dirty="0"/>
              <a:t>Science ambassador</a:t>
            </a:r>
          </a:p>
          <a:p>
            <a:pPr marL="0" lvl="1"/>
            <a:r>
              <a:rPr lang="en-US" sz="1800" dirty="0"/>
              <a:t>	Roald Vang, </a:t>
            </a:r>
            <a:r>
              <a:rPr lang="en-US" sz="1800" i="1" dirty="0"/>
              <a:t>IT Manager</a:t>
            </a:r>
          </a:p>
          <a:p>
            <a:pPr marL="0" lvl="1"/>
            <a:r>
              <a:rPr lang="en-US" sz="1800" i="1" dirty="0"/>
              <a:t>	</a:t>
            </a:r>
            <a:r>
              <a:rPr lang="en-US" sz="1800" dirty="0"/>
              <a:t>Frank Hanssen</a:t>
            </a:r>
            <a:r>
              <a:rPr lang="en-US" sz="1800" i="1" dirty="0"/>
              <a:t>, node member</a:t>
            </a:r>
          </a:p>
          <a:p>
            <a:endParaRPr lang="en-US" sz="900" b="1" dirty="0"/>
          </a:p>
          <a:p>
            <a:r>
              <a:rPr lang="en-US" b="1" dirty="0">
                <a:solidFill>
                  <a:schemeClr val="accent1"/>
                </a:solidFill>
              </a:rPr>
              <a:t>Research Council of Norway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Research Infrastructure Team</a:t>
            </a:r>
          </a:p>
        </p:txBody>
      </p:sp>
      <p:pic>
        <p:nvPicPr>
          <p:cNvPr id="120841" name="Picture 3" descr="images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2353" y="2023519"/>
            <a:ext cx="1059517" cy="1062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Dag Endresen, NHM UiO cut.jpg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886" y="626952"/>
            <a:ext cx="1077971" cy="1089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 descr="Wouter Koch (2).jpg">
            <a:hlinkClick r:id="rId7"/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285" y="2005602"/>
            <a:ext cx="1083837" cy="10951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 descr="Nils Valland (ArtsDB).jpg">
            <a:hlinkClick r:id="rId10"/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9299" y="2008559"/>
            <a:ext cx="1077984" cy="1089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 descr="Research Council of Norway copy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1081" y="6239823"/>
            <a:ext cx="1247219" cy="1086014"/>
          </a:xfrm>
          <a:prstGeom prst="rect">
            <a:avLst/>
          </a:prstGeom>
        </p:spPr>
      </p:pic>
      <p:pic>
        <p:nvPicPr>
          <p:cNvPr id="12" name="Picture 11" descr="UiO transp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3709" y="626953"/>
            <a:ext cx="1120512" cy="1120512"/>
          </a:xfrm>
          <a:prstGeom prst="rect">
            <a:avLst/>
          </a:prstGeom>
        </p:spPr>
      </p:pic>
      <p:pic>
        <p:nvPicPr>
          <p:cNvPr id="14" name="Picture 13" descr="14fd3ceb-5e9a-3095-8888-b49c75c342e7.jpg">
            <a:hlinkClick r:id="rId14"/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287" y="3421661"/>
            <a:ext cx="1083836" cy="1083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 descr="-1.png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0617" y="3419727"/>
            <a:ext cx="1061665" cy="1061665"/>
          </a:xfrm>
          <a:prstGeom prst="rect">
            <a:avLst/>
          </a:prstGeom>
        </p:spPr>
      </p:pic>
      <p:pic>
        <p:nvPicPr>
          <p:cNvPr id="15" name="Picture 14" descr="Vidar Bakken.jpg">
            <a:hlinkClick r:id="rId17"/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995" y="633610"/>
            <a:ext cx="1082522" cy="10825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 descr="Vitenskapsmuseets ledelse Solveig Bakken.jpg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995" y="3421661"/>
            <a:ext cx="1077984" cy="1077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20" descr="GBIF_NO_logo.png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94" y="105673"/>
            <a:ext cx="4118624" cy="1315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5758BB-D2DB-D242-819D-0C3FE789AC9B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9046" y="2023518"/>
            <a:ext cx="1074198" cy="10741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02AEC89-2216-4F49-B7BC-677D06420F09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9047" y="3431791"/>
            <a:ext cx="1082522" cy="108252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2072C29-54B9-7D48-80DB-A64C22C8190A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1081" y="4751914"/>
            <a:ext cx="1171201" cy="11712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3F5D42E-2069-B84E-83E3-F8287157CAB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826284" y="4765545"/>
            <a:ext cx="1108706" cy="1108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640C239-17E3-C443-A2C2-CAA0E6A5445B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577" y="4778209"/>
            <a:ext cx="1108706" cy="1108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64C9949-1132-E24F-8CC1-6FDAA454ABF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325880" y="4784374"/>
            <a:ext cx="1111564" cy="1126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816DDB5-04D4-A841-829F-295F8A7C5A6F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886" y="6241280"/>
            <a:ext cx="1083836" cy="1083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833482B-3484-5742-81AA-FDC423D53631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578" y="6237109"/>
            <a:ext cx="1078402" cy="1086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B1DE8FF-7F10-3E48-BB2F-F0A1134D286D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5880" y="6237109"/>
            <a:ext cx="1111564" cy="11115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BDEB8E-03C7-714F-BBCE-D0747EF2E37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299046" y="626952"/>
            <a:ext cx="1138398" cy="11383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58968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398C6-9D0B-AF47-BB7A-5E64DE2C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32" y="233601"/>
            <a:ext cx="9959546" cy="1260475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00B050"/>
                </a:solidFill>
              </a:rPr>
              <a:t>GBIF-Norway Node consortium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F46AEF-F3B2-2D43-BC19-A88A77B57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421" y="5251476"/>
            <a:ext cx="4195237" cy="1187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FD6330-1D35-E740-BFE9-60FFCA5A5D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1299" y="2190348"/>
            <a:ext cx="3144699" cy="18753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89C8AC-F23F-954A-A4F3-D3BC6167F7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9836" y="4783755"/>
            <a:ext cx="2813076" cy="1875384"/>
          </a:xfrm>
          <a:prstGeom prst="rect">
            <a:avLst/>
          </a:prstGeom>
        </p:spPr>
      </p:pic>
      <p:pic>
        <p:nvPicPr>
          <p:cNvPr id="10" name="Picture 9" descr="UiO_NHM_A_ENG.png">
            <a:extLst>
              <a:ext uri="{FF2B5EF4-FFF2-40B4-BE49-F238E27FC236}">
                <a16:creationId xmlns:a16="http://schemas.microsoft.com/office/drawing/2014/main" id="{74DBD1C3-5042-4849-9094-245B860E653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428" y="3306999"/>
            <a:ext cx="5099760" cy="62683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 descr="UiO_NHM_Oslo.jpg">
            <a:extLst>
              <a:ext uri="{FF2B5EF4-FFF2-40B4-BE49-F238E27FC236}">
                <a16:creationId xmlns:a16="http://schemas.microsoft.com/office/drawing/2014/main" id="{230D09C2-18DF-9644-A4BC-DB481A4F79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5813" y="2022518"/>
            <a:ext cx="1111495" cy="111149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CEEB4DB-9F86-4849-88F8-DBE97CC0CCD9}"/>
              </a:ext>
            </a:extLst>
          </p:cNvPr>
          <p:cNvSpPr/>
          <p:nvPr/>
        </p:nvSpPr>
        <p:spPr>
          <a:xfrm>
            <a:off x="3361040" y="2349815"/>
            <a:ext cx="3978877" cy="3795619"/>
          </a:xfrm>
          <a:prstGeom prst="ellipse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solidFill>
              <a:schemeClr val="accent3">
                <a:lumMod val="20000"/>
                <a:lumOff val="80000"/>
                <a:alpha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9A35B9-49F9-8749-96FF-5EA518E4EFA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4459" y="3686292"/>
            <a:ext cx="2847890" cy="19593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65DE05-6CD9-DA4B-AA2B-27C2849B58E5}"/>
              </a:ext>
            </a:extLst>
          </p:cNvPr>
          <p:cNvSpPr/>
          <p:nvPr/>
        </p:nvSpPr>
        <p:spPr>
          <a:xfrm>
            <a:off x="2805769" y="1298941"/>
            <a:ext cx="577683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/>
              <a:t>Towards formalized sharing of Node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419293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287" tIns="52144" rIns="104287" bIns="52144" anchor="ctr"/>
          <a:lstStyle/>
          <a:p>
            <a:pPr algn="ctr">
              <a:defRPr/>
            </a:pPr>
            <a:endParaRPr lang="en-US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99" name="TextBox 5"/>
          <p:cNvSpPr txBox="1">
            <a:spLocks noChangeArrowheads="1"/>
          </p:cNvSpPr>
          <p:nvPr/>
        </p:nvSpPr>
        <p:spPr bwMode="auto">
          <a:xfrm>
            <a:off x="206511" y="1901158"/>
            <a:ext cx="9675340" cy="93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87" tIns="52144" rIns="104287" bIns="52144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Trebuchet MS" charset="0"/>
              </a:rPr>
              <a:t>GBIF towards 2030</a:t>
            </a:r>
            <a:endParaRPr lang="en-US" sz="5400" b="1" i="1" dirty="0">
              <a:solidFill>
                <a:schemeClr val="accent6">
                  <a:lumMod val="50000"/>
                </a:schemeClr>
              </a:solidFill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1" y="4122745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57CD35-4F8E-BF48-B3B6-7F2D6A71724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2143" y="3317530"/>
            <a:ext cx="3552826" cy="3765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AF5BA6-FA39-BB4C-92E9-56B7C0161FB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2753" y="4605831"/>
            <a:ext cx="537315" cy="52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12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398C6-9D0B-AF47-BB7A-5E64DE2C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32" y="233601"/>
            <a:ext cx="9959546" cy="1260475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0B050"/>
                </a:solidFill>
              </a:rPr>
              <a:t>Nature Biobank (NIBIGEN)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F46AEF-F3B2-2D43-BC19-A88A77B57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53" y="4458309"/>
            <a:ext cx="4195237" cy="1187331"/>
          </a:xfrm>
          <a:prstGeom prst="rect">
            <a:avLst/>
          </a:prstGeom>
        </p:spPr>
      </p:pic>
      <p:pic>
        <p:nvPicPr>
          <p:cNvPr id="10" name="Picture 9" descr="UiO_NHM_A_ENG.png">
            <a:extLst>
              <a:ext uri="{FF2B5EF4-FFF2-40B4-BE49-F238E27FC236}">
                <a16:creationId xmlns:a16="http://schemas.microsoft.com/office/drawing/2014/main" id="{74DBD1C3-5042-4849-9094-245B860E65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447" y="3557781"/>
            <a:ext cx="5099760" cy="62683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 descr="UiO_NHM_Oslo.jpg">
            <a:extLst>
              <a:ext uri="{FF2B5EF4-FFF2-40B4-BE49-F238E27FC236}">
                <a16:creationId xmlns:a16="http://schemas.microsoft.com/office/drawing/2014/main" id="{230D09C2-18DF-9644-A4BC-DB481A4F7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447" y="2243849"/>
            <a:ext cx="1111495" cy="111149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CEEB4DB-9F86-4849-88F8-DBE97CC0CCD9}"/>
              </a:ext>
            </a:extLst>
          </p:cNvPr>
          <p:cNvSpPr/>
          <p:nvPr/>
        </p:nvSpPr>
        <p:spPr>
          <a:xfrm>
            <a:off x="3361040" y="2349815"/>
            <a:ext cx="3978877" cy="3795619"/>
          </a:xfrm>
          <a:prstGeom prst="ellipse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solidFill>
              <a:schemeClr val="accent3">
                <a:lumMod val="20000"/>
                <a:lumOff val="80000"/>
                <a:alpha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9A35B9-49F9-8749-96FF-5EA518E4EF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4459" y="3686292"/>
            <a:ext cx="2847890" cy="195934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F0CA381-3C4B-AF49-BDA0-042C21734B83}"/>
              </a:ext>
            </a:extLst>
          </p:cNvPr>
          <p:cNvSpPr/>
          <p:nvPr/>
        </p:nvSpPr>
        <p:spPr>
          <a:xfrm>
            <a:off x="6056" y="1249865"/>
            <a:ext cx="1068292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Museum services as Repository for a broader range of </a:t>
            </a:r>
            <a:r>
              <a:rPr lang="en-US" i="1" dirty="0" err="1"/>
              <a:t>MateralSample</a:t>
            </a:r>
            <a:r>
              <a:rPr lang="en-US" i="1" dirty="0"/>
              <a:t> (than </a:t>
            </a:r>
            <a:r>
              <a:rPr lang="en-US" i="1" dirty="0" err="1"/>
              <a:t>PreservedSpecimen</a:t>
            </a:r>
            <a:r>
              <a:rPr lang="en-US" i="1" dirty="0"/>
              <a:t>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7901200-CBEB-E646-BED7-B2D10B6A03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6434" y="4538881"/>
            <a:ext cx="2712270" cy="15464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880FC1-2A24-914E-8E93-A2B22A5126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2091" y="1696512"/>
            <a:ext cx="1666237" cy="16588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451ADE9-C9E2-E548-8E9A-395A5BC2F6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18843" y="5866338"/>
            <a:ext cx="1546496" cy="15464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E744AA3-4043-7F47-9568-BDA7C7DD12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2418" y="3551886"/>
            <a:ext cx="2680303" cy="9064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9AFB15-D0FF-E444-8170-822A932B43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9153" y="1924818"/>
            <a:ext cx="2680304" cy="19785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C291B32-B181-0842-8F08-A77F55411B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9679" y="6190745"/>
            <a:ext cx="5005339" cy="10461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835843B-39DD-3E4D-95BF-C7E0CE5BC72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57693" y="6190745"/>
            <a:ext cx="1249865" cy="124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6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381D7E-BEEE-2940-AC78-8AC7687D27C5}"/>
              </a:ext>
            </a:extLst>
          </p:cNvPr>
          <p:cNvSpPr/>
          <p:nvPr/>
        </p:nvSpPr>
        <p:spPr>
          <a:xfrm>
            <a:off x="271849" y="2194515"/>
            <a:ext cx="1012018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b="1" i="1" dirty="0" err="1">
                <a:solidFill>
                  <a:srgbClr val="1E1E1E"/>
                </a:solidFill>
                <a:latin typeface="Lora"/>
              </a:rPr>
              <a:t>Living</a:t>
            </a:r>
            <a:r>
              <a:rPr lang="nb-NO" sz="2200" b="1" i="1" dirty="0">
                <a:solidFill>
                  <a:srgbClr val="1E1E1E"/>
                </a:solidFill>
                <a:latin typeface="Lora"/>
              </a:rPr>
              <a:t> Norway Ecological Data Network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 is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established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as a joint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effort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to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promote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management of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ecological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reserach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data in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agreement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with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 </a:t>
            </a:r>
            <a:r>
              <a:rPr lang="nb-NO" sz="2200" dirty="0">
                <a:solidFill>
                  <a:srgbClr val="1AB106"/>
                </a:solidFill>
                <a:latin typeface="Lora"/>
                <a:hlinkClick r:id="rId2"/>
              </a:rPr>
              <a:t>FAIR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 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principles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1E1E1E"/>
                </a:solidFill>
                <a:latin typeface="Lora"/>
              </a:rPr>
              <a:t>This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include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data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mobilization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efforts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,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development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and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deployment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of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new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tools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and e-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infrastructure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,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contributing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to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the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international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development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of data standards, and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development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of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education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and training for students and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established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researchers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dirty="0" err="1">
                <a:solidFill>
                  <a:srgbClr val="1E1E1E"/>
                </a:solidFill>
                <a:latin typeface="Lora"/>
              </a:rPr>
              <a:t>Living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Norway is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currently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working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to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secure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funding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. (</a:t>
            </a:r>
            <a:r>
              <a:rPr lang="nb-NO" sz="2200" i="1" dirty="0">
                <a:solidFill>
                  <a:srgbClr val="1E1E1E"/>
                </a:solidFill>
                <a:latin typeface="Lora"/>
              </a:rPr>
              <a:t>6. </a:t>
            </a:r>
            <a:r>
              <a:rPr lang="nb-NO" sz="2200" i="1" dirty="0" err="1">
                <a:solidFill>
                  <a:srgbClr val="1E1E1E"/>
                </a:solidFill>
                <a:latin typeface="Lora"/>
              </a:rPr>
              <a:t>Sept</a:t>
            </a:r>
            <a:r>
              <a:rPr lang="nb-NO" sz="2200" i="1" dirty="0">
                <a:solidFill>
                  <a:srgbClr val="1E1E1E"/>
                </a:solidFill>
                <a:latin typeface="Lora"/>
              </a:rPr>
              <a:t> 2019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dirty="0" err="1">
                <a:solidFill>
                  <a:srgbClr val="1E1E1E"/>
                </a:solidFill>
                <a:latin typeface="Lora"/>
              </a:rPr>
              <a:t>Living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Norway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will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contribute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to and be part of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the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 </a:t>
            </a:r>
            <a:r>
              <a:rPr lang="nb-NO" sz="2200" dirty="0">
                <a:solidFill>
                  <a:srgbClr val="1AB106"/>
                </a:solidFill>
                <a:latin typeface="Lora"/>
                <a:hlinkClick r:id="rId3"/>
              </a:rPr>
              <a:t>Living Atlas community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dirty="0" err="1">
                <a:solidFill>
                  <a:srgbClr val="1E1E1E"/>
                </a:solidFill>
                <a:latin typeface="Lora"/>
              </a:rPr>
              <a:t>Living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Norway is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embedded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with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the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 </a:t>
            </a:r>
            <a:r>
              <a:rPr lang="nb-NO" sz="2200" dirty="0">
                <a:solidFill>
                  <a:srgbClr val="1AB106"/>
                </a:solidFill>
                <a:latin typeface="Lora"/>
                <a:hlinkClick r:id="rId4"/>
              </a:rPr>
              <a:t>Norwegian node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 of </a:t>
            </a:r>
            <a:r>
              <a:rPr lang="nb-NO" sz="2200" dirty="0" err="1">
                <a:solidFill>
                  <a:srgbClr val="1E1E1E"/>
                </a:solidFill>
                <a:latin typeface="Lora"/>
              </a:rPr>
              <a:t>the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 Global Biodiversity Information Facility (GBIF).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rgbClr val="1E1E1E"/>
                </a:solidFill>
                <a:latin typeface="Lora"/>
                <a:hlinkClick r:id="rId5"/>
              </a:rPr>
              <a:t>National Seminar 11 to 12 June 2019</a:t>
            </a:r>
            <a:r>
              <a:rPr lang="nb-NO" sz="2200" dirty="0">
                <a:solidFill>
                  <a:srgbClr val="1E1E1E"/>
                </a:solidFill>
                <a:latin typeface="Lora"/>
              </a:rPr>
              <a:t>.</a:t>
            </a:r>
            <a:endParaRPr lang="en-US" sz="2200" dirty="0"/>
          </a:p>
        </p:txBody>
      </p:sp>
      <p:pic>
        <p:nvPicPr>
          <p:cNvPr id="8" name="Picture 7">
            <a:hlinkClick r:id="rId6"/>
            <a:extLst>
              <a:ext uri="{FF2B5EF4-FFF2-40B4-BE49-F238E27FC236}">
                <a16:creationId xmlns:a16="http://schemas.microsoft.com/office/drawing/2014/main" id="{E5506827-9CBE-D942-91FD-2878B9F608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747" y="105413"/>
            <a:ext cx="8204884" cy="20512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F329C9-D441-874E-BC7F-B19D5F083F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7819" y="6250937"/>
            <a:ext cx="74930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9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7003</TotalTime>
  <Words>451</Words>
  <Application>Microsoft Macintosh PowerPoint</Application>
  <PresentationFormat>Custom</PresentationFormat>
  <Paragraphs>86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Lora</vt:lpstr>
      <vt:lpstr>Trebuchet MS</vt:lpstr>
      <vt:lpstr>Office Theme</vt:lpstr>
      <vt:lpstr>PowerPoint Presentation</vt:lpstr>
      <vt:lpstr>GBIF.no towards a permanent  research infrastructure</vt:lpstr>
      <vt:lpstr>PowerPoint Presentation</vt:lpstr>
      <vt:lpstr>PowerPoint Presentation</vt:lpstr>
      <vt:lpstr>PowerPoint Presentation</vt:lpstr>
      <vt:lpstr>GBIF-Norway Node consortium</vt:lpstr>
      <vt:lpstr>PowerPoint Presentation</vt:lpstr>
      <vt:lpstr>Nature Biobank (NIBIGEN)</vt:lpstr>
      <vt:lpstr>PowerPoint Presentation</vt:lpstr>
    </vt:vector>
  </TitlesOfParts>
  <Manager/>
  <Company>UiO Natural History Museum, University of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Biodiversity Information Facility (GBIF)</dc:title>
  <dc:subject>GBIF Norway</dc:subject>
  <dc:creator>Dag Endresen</dc:creator>
  <cp:keywords>GBIF</cp:keywords>
  <dc:description/>
  <cp:lastModifiedBy>Dag Endresen</cp:lastModifiedBy>
  <cp:revision>580</cp:revision>
  <cp:lastPrinted>2019-05-23T12:45:28Z</cp:lastPrinted>
  <dcterms:created xsi:type="dcterms:W3CDTF">2014-09-29T05:23:35Z</dcterms:created>
  <dcterms:modified xsi:type="dcterms:W3CDTF">2019-05-24T20:57:01Z</dcterms:modified>
  <cp:category/>
</cp:coreProperties>
</file>