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8" r:id="rId11"/>
    <p:sldId id="269" r:id="rId12"/>
    <p:sldId id="267" r:id="rId13"/>
    <p:sldId id="270" r:id="rId14"/>
  </p:sldIdLst>
  <p:sldSz cx="17340263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1pPr>
    <a:lvl2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2pPr>
    <a:lvl3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3pPr>
    <a:lvl4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4pPr>
    <a:lvl5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5pPr>
    <a:lvl6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6pPr>
    <a:lvl7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7pPr>
    <a:lvl8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8pPr>
    <a:lvl9pPr marL="0" marR="0" indent="0" algn="l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20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venir Next Medium"/>
          <a:ea typeface="Avenir Next Medium"/>
          <a:cs typeface="Avenir Next Medium"/>
        </a:font>
        <a:schemeClr val="accent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1">
              <a:hueOff val="178262"/>
              <a:satOff val="-8651"/>
              <a:lumOff val="-7254"/>
              <a:alpha val="29000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6">
              <a:alpha val="25000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01D73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1873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187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CDEE0">
              <a:alpha val="18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239254"/>
              <a:lumOff val="-1399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EB9B">
              <a:alpha val="26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889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4EB9B">
                  <a:alpha val="2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D4EB9B">
                  <a:alpha val="2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47882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222222"/>
              </a:solidFill>
              <a:prstDash val="solid"/>
              <a:miter lim="400000"/>
            </a:ln>
          </a:top>
          <a:bottom>
            <a:ln w="25400" cap="flat">
              <a:solidFill>
                <a:srgbClr val="222222"/>
              </a:solidFill>
              <a:prstDash val="solid"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>
              <a:alpha val="75000"/>
            </a:srgbClr>
          </a:solidFill>
        </a:fill>
      </a:tcStyle>
    </a:wholeTbl>
    <a:band2H>
      <a:tcTxStyle/>
      <a:tcStyle>
        <a:tcBdr/>
        <a:fill>
          <a:solidFill>
            <a:srgbClr val="686A6A">
              <a:alpha val="85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222222"/>
      </a:tcTxStyle>
      <a:tcStyle>
        <a:tcBdr>
          <a:left>
            <a:ln w="12700" cap="flat">
              <a:noFill/>
              <a:miter lim="400000"/>
            </a:ln>
          </a:left>
          <a:right>
            <a:ln w="63500" cap="flat">
              <a:solidFill>
                <a:srgbClr val="222222"/>
              </a:solidFill>
              <a:prstDash val="solid"/>
              <a:miter lim="400000"/>
            </a:ln>
          </a:right>
          <a:top>
            <a:ln w="25400" cap="flat">
              <a:solidFill>
                <a:srgbClr val="222222"/>
              </a:solidFill>
              <a:prstDash val="solid"/>
              <a:miter lim="400000"/>
            </a:ln>
          </a:top>
          <a:bottom>
            <a:ln w="25400" cap="flat">
              <a:solidFill>
                <a:srgbClr val="222222"/>
              </a:solidFill>
              <a:prstDash val="solid"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86A6A">
              <a:alpha val="85000"/>
            </a:srgbClr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3D3D3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22222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3D3D3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222222"/>
              </a:solidFill>
              <a:prstDash val="solid"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25400" cap="flat">
              <a:solidFill>
                <a:srgbClr val="5F6568"/>
              </a:solidFill>
              <a:prstDash val="solid"/>
              <a:miter lim="400000"/>
            </a:ln>
          </a:left>
          <a:right>
            <a:ln w="25400" cap="flat">
              <a:solidFill>
                <a:srgbClr val="5F6568"/>
              </a:solidFill>
              <a:prstDash val="solid"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254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CDEE0">
              <a:alpha val="18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63500" cap="flat">
              <a:solidFill>
                <a:srgbClr val="5F6568"/>
              </a:solidFill>
              <a:prstDash val="solid"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254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25400" cap="flat">
              <a:solidFill>
                <a:srgbClr val="5F6568"/>
              </a:solidFill>
              <a:prstDash val="solid"/>
              <a:miter lim="400000"/>
            </a:ln>
          </a:left>
          <a:right>
            <a:ln w="25400" cap="flat">
              <a:solidFill>
                <a:srgbClr val="5F656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254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4650"/>
  </p:normalViewPr>
  <p:slideViewPr>
    <p:cSldViewPr snapToGrid="0" snapToObjects="1">
      <p:cViewPr varScale="1">
        <p:scale>
          <a:sx n="63" d="100"/>
          <a:sy n="63" d="100"/>
        </p:scale>
        <p:origin x="232" y="7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4" name="Shape 16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Social media </a:t>
            </a:r>
          </a:p>
        </p:txBody>
      </p:sp>
    </p:spTree>
    <p:extLst>
      <p:ext uri="{BB962C8B-B14F-4D97-AF65-F5344CB8AC3E}">
        <p14:creationId xmlns:p14="http://schemas.microsoft.com/office/powerpoint/2010/main" val="3799624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e"/>
          <p:cNvSpPr/>
          <p:nvPr/>
        </p:nvSpPr>
        <p:spPr>
          <a:xfrm flipV="1">
            <a:off x="541883" y="6140894"/>
            <a:ext cx="16256497" cy="263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23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13" name="Title Text"/>
          <p:cNvSpPr txBox="1">
            <a:spLocks noGrp="1"/>
          </p:cNvSpPr>
          <p:nvPr>
            <p:ph type="title"/>
          </p:nvPr>
        </p:nvSpPr>
        <p:spPr>
          <a:xfrm>
            <a:off x="541883" y="6426200"/>
            <a:ext cx="16256497" cy="27051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1"/>
            </a:lvl1pPr>
          </a:lstStyle>
          <a:p>
            <a:r>
              <a:t>Title Text</a:t>
            </a:r>
          </a:p>
        </p:txBody>
      </p:sp>
      <p:sp>
        <p:nvSpPr>
          <p:cNvPr id="1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1883" y="4267200"/>
            <a:ext cx="16256497" cy="18034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369487" y="431800"/>
            <a:ext cx="432811" cy="398058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7340263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" name="Line"/>
          <p:cNvSpPr>
            <a:spLocks noGrp="1"/>
          </p:cNvSpPr>
          <p:nvPr>
            <p:ph type="body" sz="quarter" idx="14"/>
          </p:nvPr>
        </p:nvSpPr>
        <p:spPr>
          <a:xfrm flipV="1">
            <a:off x="541883" y="6140894"/>
            <a:ext cx="16256497" cy="263"/>
          </a:xfrm>
          <a:prstGeom prst="line">
            <a:avLst/>
          </a:prstGeom>
          <a:ln w="38100">
            <a:solidFill>
              <a:srgbClr val="A6AAA9"/>
            </a:solidFill>
          </a:ln>
        </p:spPr>
        <p:txBody>
          <a:bodyPr anchor="ctr">
            <a:noAutofit/>
          </a:bodyPr>
          <a:lstStyle>
            <a:lvl1pPr marL="0" indent="0" defTabSz="457200">
              <a:spcBef>
                <a:spcPts val="0"/>
              </a:spcBef>
              <a:buClrTx/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sym typeface="Helvetica"/>
              </a:defRPr>
            </a:lvl1pPr>
          </a:lstStyle>
          <a:p>
            <a:pPr marL="0" indent="0" defTabSz="457200">
              <a:spcBef>
                <a:spcPts val="0"/>
              </a:spcBef>
              <a:buClrTx/>
              <a:buSzTx/>
              <a:buFontTx/>
              <a:buNone/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" name="Title Text"/>
          <p:cNvSpPr txBox="1">
            <a:spLocks noGrp="1"/>
          </p:cNvSpPr>
          <p:nvPr>
            <p:ph type="title"/>
          </p:nvPr>
        </p:nvSpPr>
        <p:spPr>
          <a:xfrm>
            <a:off x="541883" y="6426200"/>
            <a:ext cx="16256497" cy="27051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1"/>
            </a:lvl1pPr>
          </a:lstStyle>
          <a:p>
            <a:r>
              <a:t>Title Text</a:t>
            </a:r>
          </a:p>
        </p:txBody>
      </p:sp>
      <p:sp>
        <p:nvSpPr>
          <p:cNvPr id="2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1883" y="4267200"/>
            <a:ext cx="16256497" cy="18034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369487" y="431800"/>
            <a:ext cx="432811" cy="398058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e"/>
          <p:cNvSpPr/>
          <p:nvPr/>
        </p:nvSpPr>
        <p:spPr>
          <a:xfrm flipV="1">
            <a:off x="541883" y="6140894"/>
            <a:ext cx="16256497" cy="263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23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34" name="Title Text"/>
          <p:cNvSpPr txBox="1">
            <a:spLocks noGrp="1"/>
          </p:cNvSpPr>
          <p:nvPr>
            <p:ph type="title"/>
          </p:nvPr>
        </p:nvSpPr>
        <p:spPr>
          <a:xfrm>
            <a:off x="541883" y="6426200"/>
            <a:ext cx="16256497" cy="27051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1"/>
            </a:lvl1pPr>
          </a:lstStyle>
          <a:p>
            <a:r>
              <a:t>Title Text</a:t>
            </a:r>
          </a:p>
        </p:txBody>
      </p:sp>
      <p:sp>
        <p:nvSpPr>
          <p:cNvPr id="3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541883" y="4267200"/>
            <a:ext cx="16256497" cy="18034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326044" y="419100"/>
            <a:ext cx="432811" cy="398058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Text"/>
          <p:cNvSpPr txBox="1">
            <a:spLocks noGrp="1"/>
          </p:cNvSpPr>
          <p:nvPr>
            <p:ph type="title"/>
          </p:nvPr>
        </p:nvSpPr>
        <p:spPr>
          <a:xfrm>
            <a:off x="541883" y="4038600"/>
            <a:ext cx="16256497" cy="45212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1"/>
            </a:lvl1pPr>
          </a:lstStyle>
          <a:p>
            <a:r>
              <a:t>Title Text</a:t>
            </a:r>
          </a:p>
        </p:txBody>
      </p:sp>
      <p:sp>
        <p:nvSpPr>
          <p:cNvPr id="4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369487" y="431800"/>
            <a:ext cx="432811" cy="398058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Line"/>
          <p:cNvSpPr/>
          <p:nvPr/>
        </p:nvSpPr>
        <p:spPr>
          <a:xfrm flipV="1">
            <a:off x="7857308" y="6141015"/>
            <a:ext cx="8941073" cy="145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23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5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7315423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3" name="Title Text"/>
          <p:cNvSpPr txBox="1">
            <a:spLocks noGrp="1"/>
          </p:cNvSpPr>
          <p:nvPr>
            <p:ph type="title"/>
          </p:nvPr>
        </p:nvSpPr>
        <p:spPr>
          <a:xfrm>
            <a:off x="7857308" y="6426200"/>
            <a:ext cx="8941073" cy="27051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7001"/>
            </a:lvl1pPr>
          </a:lstStyle>
          <a:p>
            <a:r>
              <a:t>Title Text</a:t>
            </a:r>
          </a:p>
        </p:txBody>
      </p:sp>
      <p:sp>
        <p:nvSpPr>
          <p:cNvPr id="5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857308" y="4267200"/>
            <a:ext cx="8941073" cy="18034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1pPr>
            <a:lvl2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2pPr>
            <a:lvl3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3pPr>
            <a:lvl4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4pPr>
            <a:lvl5pPr marL="0" indent="0">
              <a:lnSpc>
                <a:spcPct val="80000"/>
              </a:lnSpc>
              <a:spcBef>
                <a:spcPts val="2300"/>
              </a:spcBef>
              <a:buClrTx/>
              <a:buSzTx/>
              <a:buFontTx/>
              <a:buNone/>
              <a:defRPr sz="5400" cap="all">
                <a:solidFill>
                  <a:srgbClr val="A6AAA9"/>
                </a:solidFill>
                <a:latin typeface="DIN Alternate"/>
                <a:ea typeface="DIN Alternate"/>
                <a:cs typeface="DIN Alternate"/>
                <a:sym typeface="DIN Alternate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369487" y="431800"/>
            <a:ext cx="432811" cy="398058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"/>
          <p:cNvSpPr txBox="1">
            <a:spLocks noGrp="1"/>
          </p:cNvSpPr>
          <p:nvPr>
            <p:ph type="body" sz="quarter" idx="13"/>
          </p:nvPr>
        </p:nvSpPr>
        <p:spPr>
          <a:xfrm>
            <a:off x="541883" y="516342"/>
            <a:ext cx="14901789" cy="398058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23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2400" cap="all" spc="12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r>
              <a:t>Text</a:t>
            </a:r>
          </a:p>
        </p:txBody>
      </p:sp>
      <p:sp>
        <p:nvSpPr>
          <p:cNvPr id="6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"/>
          <p:cNvSpPr txBox="1">
            <a:spLocks noGrp="1"/>
          </p:cNvSpPr>
          <p:nvPr>
            <p:ph type="body" sz="quarter" idx="13"/>
          </p:nvPr>
        </p:nvSpPr>
        <p:spPr>
          <a:xfrm>
            <a:off x="541883" y="516342"/>
            <a:ext cx="14901789" cy="398058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23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2400" cap="all" spc="12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r>
              <a:t>Text</a:t>
            </a:r>
          </a:p>
        </p:txBody>
      </p:sp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"/>
          <p:cNvSpPr txBox="1">
            <a:spLocks noGrp="1"/>
          </p:cNvSpPr>
          <p:nvPr>
            <p:ph type="body" sz="quarter" idx="13"/>
          </p:nvPr>
        </p:nvSpPr>
        <p:spPr>
          <a:xfrm>
            <a:off x="541883" y="516342"/>
            <a:ext cx="14901789" cy="398058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23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2400" cap="all" spc="12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r>
              <a:t>Text</a:t>
            </a:r>
          </a:p>
        </p:txBody>
      </p:sp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8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"/>
          <p:cNvSpPr txBox="1">
            <a:spLocks noGrp="1"/>
          </p:cNvSpPr>
          <p:nvPr>
            <p:ph type="body" sz="quarter" idx="13"/>
          </p:nvPr>
        </p:nvSpPr>
        <p:spPr>
          <a:xfrm>
            <a:off x="541883" y="516342"/>
            <a:ext cx="14901789" cy="398058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23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2400" cap="all" spc="12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r>
              <a:t>Text</a:t>
            </a:r>
          </a:p>
        </p:txBody>
      </p:sp>
      <p:sp>
        <p:nvSpPr>
          <p:cNvPr id="92" name="Image"/>
          <p:cNvSpPr>
            <a:spLocks noGrp="1"/>
          </p:cNvSpPr>
          <p:nvPr>
            <p:ph type="pic" sz="half" idx="14"/>
          </p:nvPr>
        </p:nvSpPr>
        <p:spPr>
          <a:xfrm>
            <a:off x="9482958" y="1536700"/>
            <a:ext cx="7315423" cy="7797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3" name="Title Text"/>
          <p:cNvSpPr txBox="1">
            <a:spLocks noGrp="1"/>
          </p:cNvSpPr>
          <p:nvPr>
            <p:ph type="title"/>
          </p:nvPr>
        </p:nvSpPr>
        <p:spPr>
          <a:xfrm>
            <a:off x="541883" y="1536700"/>
            <a:ext cx="8399190" cy="7239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41883" y="2743200"/>
            <a:ext cx="8399190" cy="6108700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  <a:defRPr sz="2801"/>
            </a:lvl1pPr>
            <a:lvl2pPr>
              <a:buClr>
                <a:schemeClr val="accent1"/>
              </a:buClr>
              <a:buChar char="▸"/>
              <a:defRPr sz="2801"/>
            </a:lvl2pPr>
            <a:lvl3pPr>
              <a:buClr>
                <a:schemeClr val="accent1"/>
              </a:buClr>
              <a:buChar char="▸"/>
              <a:defRPr sz="2801"/>
            </a:lvl3pPr>
            <a:lvl4pPr>
              <a:buClr>
                <a:schemeClr val="accent1"/>
              </a:buClr>
              <a:buChar char="▸"/>
              <a:defRPr sz="2801"/>
            </a:lvl4pPr>
            <a:lvl5pPr>
              <a:buClr>
                <a:schemeClr val="accent1"/>
              </a:buClr>
              <a:buChar char="▸"/>
              <a:defRPr sz="280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"/>
          <p:cNvSpPr txBox="1">
            <a:spLocks noGrp="1"/>
          </p:cNvSpPr>
          <p:nvPr>
            <p:ph type="body" sz="quarter" idx="13"/>
          </p:nvPr>
        </p:nvSpPr>
        <p:spPr>
          <a:xfrm>
            <a:off x="541883" y="516342"/>
            <a:ext cx="14901789" cy="398058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23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2400" cap="all" spc="12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r>
              <a:t>Text</a:t>
            </a:r>
          </a:p>
        </p:txBody>
      </p:sp>
      <p:sp>
        <p:nvSpPr>
          <p:cNvPr id="10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Image"/>
          <p:cNvSpPr>
            <a:spLocks noGrp="1"/>
          </p:cNvSpPr>
          <p:nvPr>
            <p:ph type="pic" sz="half" idx="13"/>
          </p:nvPr>
        </p:nvSpPr>
        <p:spPr>
          <a:xfrm>
            <a:off x="8671139" y="0"/>
            <a:ext cx="8670133" cy="486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2" name="Image"/>
          <p:cNvSpPr>
            <a:spLocks noGrp="1"/>
          </p:cNvSpPr>
          <p:nvPr>
            <p:ph type="pic" sz="half" idx="14"/>
          </p:nvPr>
        </p:nvSpPr>
        <p:spPr>
          <a:xfrm>
            <a:off x="8670131" y="4902200"/>
            <a:ext cx="8670132" cy="4864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3" name="Image"/>
          <p:cNvSpPr>
            <a:spLocks noGrp="1"/>
          </p:cNvSpPr>
          <p:nvPr>
            <p:ph type="pic" idx="15"/>
          </p:nvPr>
        </p:nvSpPr>
        <p:spPr>
          <a:xfrm>
            <a:off x="0" y="0"/>
            <a:ext cx="8624975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allout"/>
          <p:cNvSpPr/>
          <p:nvPr/>
        </p:nvSpPr>
        <p:spPr>
          <a:xfrm>
            <a:off x="626553" y="2362203"/>
            <a:ext cx="16087158" cy="52292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4" y="0"/>
                </a:moveTo>
                <a:cubicBezTo>
                  <a:pt x="100" y="0"/>
                  <a:pt x="0" y="232"/>
                  <a:pt x="0" y="516"/>
                </a:cubicBezTo>
                <a:lnTo>
                  <a:pt x="0" y="18789"/>
                </a:lnTo>
                <a:cubicBezTo>
                  <a:pt x="0" y="19073"/>
                  <a:pt x="100" y="19305"/>
                  <a:pt x="224" y="19305"/>
                </a:cubicBezTo>
                <a:lnTo>
                  <a:pt x="17228" y="19305"/>
                </a:lnTo>
                <a:lnTo>
                  <a:pt x="17850" y="21600"/>
                </a:lnTo>
                <a:lnTo>
                  <a:pt x="18471" y="19305"/>
                </a:lnTo>
                <a:lnTo>
                  <a:pt x="21376" y="19305"/>
                </a:lnTo>
                <a:cubicBezTo>
                  <a:pt x="21500" y="19305"/>
                  <a:pt x="21600" y="19073"/>
                  <a:pt x="21600" y="18789"/>
                </a:cubicBezTo>
                <a:lnTo>
                  <a:pt x="21600" y="516"/>
                </a:lnTo>
                <a:cubicBezTo>
                  <a:pt x="21600" y="232"/>
                  <a:pt x="21500" y="0"/>
                  <a:pt x="21376" y="0"/>
                </a:cubicBezTo>
                <a:lnTo>
                  <a:pt x="224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28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pPr>
            <a:endParaRPr sz="2801"/>
          </a:p>
        </p:txBody>
      </p:sp>
      <p:sp>
        <p:nvSpPr>
          <p:cNvPr id="122" name="Type a quote here."/>
          <p:cNvSpPr txBox="1">
            <a:spLocks noGrp="1"/>
          </p:cNvSpPr>
          <p:nvPr>
            <p:ph type="body" sz="quarter" idx="13"/>
          </p:nvPr>
        </p:nvSpPr>
        <p:spPr>
          <a:xfrm>
            <a:off x="1185370" y="2908302"/>
            <a:ext cx="14969524" cy="1275349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9401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r>
              <a:t>Type a quote here.</a:t>
            </a:r>
          </a:p>
        </p:txBody>
      </p:sp>
      <p:sp>
        <p:nvSpPr>
          <p:cNvPr id="123" name="Johnny Appleseed"/>
          <p:cNvSpPr txBox="1">
            <a:spLocks noGrp="1"/>
          </p:cNvSpPr>
          <p:nvPr>
            <p:ph type="body" sz="quarter" idx="14"/>
          </p:nvPr>
        </p:nvSpPr>
        <p:spPr>
          <a:xfrm>
            <a:off x="541883" y="7789334"/>
            <a:ext cx="16256497" cy="851067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r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6000"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r>
              <a:t>Johnny Appleseed</a:t>
            </a:r>
          </a:p>
        </p:txBody>
      </p:sp>
      <p:sp>
        <p:nvSpPr>
          <p:cNvPr id="124" name="Text"/>
          <p:cNvSpPr txBox="1">
            <a:spLocks noGrp="1"/>
          </p:cNvSpPr>
          <p:nvPr>
            <p:ph type="body" sz="quarter" idx="15"/>
          </p:nvPr>
        </p:nvSpPr>
        <p:spPr>
          <a:xfrm>
            <a:off x="541883" y="516342"/>
            <a:ext cx="14901789" cy="398058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457223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2400" cap="all" spc="12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r>
              <a:t>Text</a:t>
            </a:r>
          </a:p>
        </p:txBody>
      </p:sp>
      <p:sp>
        <p:nvSpPr>
          <p:cNvPr id="1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7340263" cy="9753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 flipV="1">
            <a:off x="541883" y="993163"/>
            <a:ext cx="16256497" cy="263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23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1200"/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541883" y="1536700"/>
            <a:ext cx="16256497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541883" y="2743200"/>
            <a:ext cx="16256497" cy="6108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6359061" y="431800"/>
            <a:ext cx="432811" cy="398058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lnSpc>
                <a:spcPct val="80000"/>
              </a:lnSpc>
              <a:spcBef>
                <a:spcPts val="0"/>
              </a:spcBef>
              <a:defRPr sz="2400">
                <a:latin typeface="DIN Alternate"/>
                <a:ea typeface="DIN Alternate"/>
                <a:cs typeface="DIN Alternate"/>
                <a:sym typeface="DIN Alternat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  <p:sldLayoutId id="2147483664" r:id="rId15"/>
  </p:sldLayoutIdLst>
  <p:transition spd="med"/>
  <p:txStyles>
    <p:titleStyle>
      <a:lvl1pPr marL="0" marR="0" indent="0" algn="l" defTabSz="584229" rtl="0" latinLnBrk="0">
        <a:lnSpc>
          <a:spcPct val="80000"/>
        </a:lnSpc>
        <a:spcBef>
          <a:spcPts val="2801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1pPr>
      <a:lvl2pPr marL="0" marR="0" indent="0" algn="l" defTabSz="584229" rtl="0" latinLnBrk="0">
        <a:lnSpc>
          <a:spcPct val="80000"/>
        </a:lnSpc>
        <a:spcBef>
          <a:spcPts val="2801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2pPr>
      <a:lvl3pPr marL="0" marR="0" indent="0" algn="l" defTabSz="584229" rtl="0" latinLnBrk="0">
        <a:lnSpc>
          <a:spcPct val="80000"/>
        </a:lnSpc>
        <a:spcBef>
          <a:spcPts val="2801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3pPr>
      <a:lvl4pPr marL="0" marR="0" indent="0" algn="l" defTabSz="584229" rtl="0" latinLnBrk="0">
        <a:lnSpc>
          <a:spcPct val="80000"/>
        </a:lnSpc>
        <a:spcBef>
          <a:spcPts val="2801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4pPr>
      <a:lvl5pPr marL="0" marR="0" indent="0" algn="l" defTabSz="584229" rtl="0" latinLnBrk="0">
        <a:lnSpc>
          <a:spcPct val="80000"/>
        </a:lnSpc>
        <a:spcBef>
          <a:spcPts val="2801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5pPr>
      <a:lvl6pPr marL="0" marR="0" indent="0" algn="l" defTabSz="584229" rtl="0" latinLnBrk="0">
        <a:lnSpc>
          <a:spcPct val="80000"/>
        </a:lnSpc>
        <a:spcBef>
          <a:spcPts val="2801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6pPr>
      <a:lvl7pPr marL="0" marR="0" indent="0" algn="l" defTabSz="584229" rtl="0" latinLnBrk="0">
        <a:lnSpc>
          <a:spcPct val="80000"/>
        </a:lnSpc>
        <a:spcBef>
          <a:spcPts val="2801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7pPr>
      <a:lvl8pPr marL="0" marR="0" indent="0" algn="l" defTabSz="584229" rtl="0" latinLnBrk="0">
        <a:lnSpc>
          <a:spcPct val="80000"/>
        </a:lnSpc>
        <a:spcBef>
          <a:spcPts val="2801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8pPr>
      <a:lvl9pPr marL="0" marR="0" indent="0" algn="l" defTabSz="584229" rtl="0" latinLnBrk="0">
        <a:lnSpc>
          <a:spcPct val="80000"/>
        </a:lnSpc>
        <a:spcBef>
          <a:spcPts val="2801"/>
        </a:spcBef>
        <a:spcAft>
          <a:spcPts val="0"/>
        </a:spcAft>
        <a:buClrTx/>
        <a:buSzTx/>
        <a:buFontTx/>
        <a:buNone/>
        <a:tabLst/>
        <a:defRPr sz="6000" b="0" i="0" u="none" strike="noStrike" cap="all" spc="0" baseline="0">
          <a:ln>
            <a:noFill/>
          </a:ln>
          <a:solidFill>
            <a:schemeClr val="accent1"/>
          </a:solidFill>
          <a:uFillTx/>
          <a:latin typeface="+mn-lt"/>
          <a:ea typeface="+mn-ea"/>
          <a:cs typeface="+mn-cs"/>
          <a:sym typeface="DIN Condensed"/>
        </a:defRPr>
      </a:lvl9pPr>
    </p:titleStyle>
    <p:bodyStyle>
      <a:lvl1pPr marL="444522" marR="0" indent="-444522" algn="l" defTabSz="584229" latinLnBrk="0">
        <a:lnSpc>
          <a:spcPct val="100000"/>
        </a:lnSpc>
        <a:spcBef>
          <a:spcPts val="2801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3401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1pPr>
      <a:lvl2pPr marL="889045" marR="0" indent="-444522" algn="l" defTabSz="584229" latinLnBrk="0">
        <a:lnSpc>
          <a:spcPct val="100000"/>
        </a:lnSpc>
        <a:spcBef>
          <a:spcPts val="2801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3401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2pPr>
      <a:lvl3pPr marL="1333567" marR="0" indent="-444522" algn="l" defTabSz="584229" latinLnBrk="0">
        <a:lnSpc>
          <a:spcPct val="100000"/>
        </a:lnSpc>
        <a:spcBef>
          <a:spcPts val="2801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3401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3pPr>
      <a:lvl4pPr marL="1778089" marR="0" indent="-444522" algn="l" defTabSz="584229" latinLnBrk="0">
        <a:lnSpc>
          <a:spcPct val="100000"/>
        </a:lnSpc>
        <a:spcBef>
          <a:spcPts val="2801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3401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4pPr>
      <a:lvl5pPr marL="2222612" marR="0" indent="-444522" algn="l" defTabSz="584229" latinLnBrk="0">
        <a:lnSpc>
          <a:spcPct val="100000"/>
        </a:lnSpc>
        <a:spcBef>
          <a:spcPts val="2801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3401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5pPr>
      <a:lvl6pPr marL="2667134" marR="0" indent="-444522" algn="l" defTabSz="584229" latinLnBrk="0">
        <a:lnSpc>
          <a:spcPct val="100000"/>
        </a:lnSpc>
        <a:spcBef>
          <a:spcPts val="2801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3401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6pPr>
      <a:lvl7pPr marL="3111656" marR="0" indent="-444522" algn="l" defTabSz="584229" latinLnBrk="0">
        <a:lnSpc>
          <a:spcPct val="100000"/>
        </a:lnSpc>
        <a:spcBef>
          <a:spcPts val="2801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3401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7pPr>
      <a:lvl8pPr marL="3556178" marR="0" indent="-444522" algn="l" defTabSz="584229" latinLnBrk="0">
        <a:lnSpc>
          <a:spcPct val="100000"/>
        </a:lnSpc>
        <a:spcBef>
          <a:spcPts val="2801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3401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8pPr>
      <a:lvl9pPr marL="4000700" marR="0" indent="-444522" algn="l" defTabSz="584229" latinLnBrk="0">
        <a:lnSpc>
          <a:spcPct val="100000"/>
        </a:lnSpc>
        <a:spcBef>
          <a:spcPts val="2801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"/>
        <a:buChar char="‣"/>
        <a:tabLst/>
        <a:defRPr sz="3401" b="0" i="0" u="none" strike="noStrike" cap="none" spc="0" baseline="0">
          <a:ln>
            <a:noFill/>
          </a:ln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9pPr>
    </p:bodyStyle>
    <p:otherStyle>
      <a:lvl1pPr marL="0" marR="0" indent="0" algn="r" defTabSz="584229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1pPr>
      <a:lvl2pPr marL="0" marR="0" indent="228611" algn="r" defTabSz="584229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2pPr>
      <a:lvl3pPr marL="0" marR="0" indent="457223" algn="r" defTabSz="584229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3pPr>
      <a:lvl4pPr marL="0" marR="0" indent="685835" algn="r" defTabSz="584229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4pPr>
      <a:lvl5pPr marL="0" marR="0" indent="914446" algn="r" defTabSz="584229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5pPr>
      <a:lvl6pPr marL="0" marR="0" indent="1143057" algn="r" defTabSz="584229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6pPr>
      <a:lvl7pPr marL="0" marR="0" indent="1371668" algn="r" defTabSz="584229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7pPr>
      <a:lvl8pPr marL="0" marR="0" indent="1600280" algn="r" defTabSz="584229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8pPr>
      <a:lvl9pPr marL="0" marR="0" indent="1828892" algn="r" defTabSz="584229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DIN Alternat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naturiendring.no/resultater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Natur I endring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Natur</a:t>
            </a:r>
            <a:r>
              <a:rPr dirty="0"/>
              <a:t> I </a:t>
            </a:r>
            <a:r>
              <a:rPr dirty="0" err="1"/>
              <a:t>endring</a:t>
            </a:r>
            <a:endParaRPr dirty="0"/>
          </a:p>
        </p:txBody>
      </p:sp>
      <p:sp>
        <p:nvSpPr>
          <p:cNvPr id="167" name="Nuts and bolts"/>
          <p:cNvSpPr txBox="1">
            <a:spLocks noGrp="1"/>
          </p:cNvSpPr>
          <p:nvPr>
            <p:ph type="subTitle" sz="quarter" idx="1"/>
          </p:nvPr>
        </p:nvSpPr>
        <p:spPr>
          <a:xfrm>
            <a:off x="2574133" y="5139433"/>
            <a:ext cx="5535167" cy="931168"/>
          </a:xfrm>
          <a:prstGeom prst="rect">
            <a:avLst/>
          </a:prstGeom>
        </p:spPr>
        <p:txBody>
          <a:bodyPr/>
          <a:lstStyle/>
          <a:p>
            <a:r>
              <a:rPr dirty="0"/>
              <a:t>Nuts and bolts</a:t>
            </a:r>
          </a:p>
        </p:txBody>
      </p:sp>
      <p:sp>
        <p:nvSpPr>
          <p:cNvPr id="168" name="Michal Torma"/>
          <p:cNvSpPr txBox="1"/>
          <p:nvPr/>
        </p:nvSpPr>
        <p:spPr>
          <a:xfrm>
            <a:off x="12819729" y="9040417"/>
            <a:ext cx="1708801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Michal Torma</a:t>
            </a:r>
          </a:p>
        </p:txBody>
      </p:sp>
      <p:pic>
        <p:nvPicPr>
          <p:cNvPr id="5" name="Icon-App-60x60@3x.png" descr="Icon-App-60x60@3x.png">
            <a:extLst>
              <a:ext uri="{FF2B5EF4-FFF2-40B4-BE49-F238E27FC236}">
                <a16:creationId xmlns:a16="http://schemas.microsoft.com/office/drawing/2014/main" id="{3FE7B944-B057-0442-9C52-A1352532A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299" y="1532632"/>
            <a:ext cx="2286001" cy="228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Natur I endring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Natur I endring</a:t>
            </a:r>
          </a:p>
        </p:txBody>
      </p:sp>
      <p:sp>
        <p:nvSpPr>
          <p:cNvPr id="171" name="Overview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rPr lang="en-US" dirty="0"/>
              <a:t>About the project</a:t>
            </a:r>
            <a:endParaRPr dirty="0"/>
          </a:p>
        </p:txBody>
      </p:sp>
      <p:sp>
        <p:nvSpPr>
          <p:cNvPr id="172" name="Infrastructure based is Open Source - only front-page of naturiendring.no is proprietary…"/>
          <p:cNvSpPr txBox="1">
            <a:spLocks noGrp="1"/>
          </p:cNvSpPr>
          <p:nvPr>
            <p:ph type="body" sz="half" idx="1"/>
          </p:nvPr>
        </p:nvSpPr>
        <p:spPr>
          <a:xfrm>
            <a:off x="541883" y="2743200"/>
            <a:ext cx="7010709" cy="61087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Citizen science project with focus on treeline and forest line data collection</a:t>
            </a:r>
            <a:endParaRPr dirty="0"/>
          </a:p>
          <a:p>
            <a:r>
              <a:rPr lang="en-US" dirty="0"/>
              <a:t>Native mobile app based input</a:t>
            </a:r>
            <a:endParaRPr dirty="0"/>
          </a:p>
          <a:p>
            <a:r>
              <a:rPr lang="en-US" dirty="0"/>
              <a:t>Offline data collection capable</a:t>
            </a:r>
            <a:endParaRPr dirty="0"/>
          </a:p>
          <a:p>
            <a:r>
              <a:rPr lang="en-US" dirty="0"/>
              <a:t>Near live and interactive results</a:t>
            </a:r>
          </a:p>
          <a:p>
            <a:r>
              <a:rPr lang="en-US" dirty="0"/>
              <a:t>Scalable infrastructure</a:t>
            </a:r>
          </a:p>
          <a:p>
            <a:endParaRPr dirty="0"/>
          </a:p>
        </p:txBody>
      </p:sp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743A6DFA-60F8-B147-B448-F5ABDE4B81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3456" y="3328576"/>
            <a:ext cx="1741752" cy="3096448"/>
          </a:xfrm>
          <a:prstGeom prst="rect">
            <a:avLst/>
          </a:prstGeom>
        </p:spPr>
      </p:pic>
      <p:pic>
        <p:nvPicPr>
          <p:cNvPr id="9" name="Picture 8" descr="A tree with a mountain in the background&#10;&#10;Description automatically generated">
            <a:extLst>
              <a:ext uri="{FF2B5EF4-FFF2-40B4-BE49-F238E27FC236}">
                <a16:creationId xmlns:a16="http://schemas.microsoft.com/office/drawing/2014/main" id="{CB697CDF-851B-F445-99DA-05B2DD344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373" y="6516474"/>
            <a:ext cx="4128597" cy="3096448"/>
          </a:xfrm>
          <a:prstGeom prst="rect">
            <a:avLst/>
          </a:prstGeom>
        </p:spPr>
      </p:pic>
      <p:pic>
        <p:nvPicPr>
          <p:cNvPr id="15" name="Picture 14" descr="A screenshot of a cell phone&#10;&#10;Description automatically generated">
            <a:extLst>
              <a:ext uri="{FF2B5EF4-FFF2-40B4-BE49-F238E27FC236}">
                <a16:creationId xmlns:a16="http://schemas.microsoft.com/office/drawing/2014/main" id="{701C56DC-65B9-6D49-9D51-202651877D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1533" y="1195753"/>
            <a:ext cx="5033354" cy="841716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Natur I endring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Natur I endring</a:t>
            </a:r>
          </a:p>
        </p:txBody>
      </p:sp>
      <p:sp>
        <p:nvSpPr>
          <p:cNvPr id="176" name="Registration proces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t>Registration process</a:t>
            </a:r>
          </a:p>
        </p:txBody>
      </p:sp>
      <p:pic>
        <p:nvPicPr>
          <p:cNvPr id="177" name="0x0ss (1).jpg" descr="0x0ss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3516" y="2882901"/>
            <a:ext cx="3095303" cy="5502759"/>
          </a:xfrm>
          <a:prstGeom prst="rect">
            <a:avLst/>
          </a:prstGeom>
          <a:ln w="12700">
            <a:miter lim="400000"/>
          </a:ln>
          <a:effectLst>
            <a:outerShdw blurRad="50800" dist="50800" dir="5400000" algn="ctr" rotWithShape="0">
              <a:srgbClr val="000000"/>
            </a:outerShdw>
            <a:reflection stA="20000" endPos="22000" dir="5400000" sy="-100000" algn="bl" rotWithShape="0"/>
          </a:effectLst>
        </p:spPr>
      </p:pic>
      <p:pic>
        <p:nvPicPr>
          <p:cNvPr id="178" name="0x0ss (2).jpg" descr="0x0ss (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2479" y="2882901"/>
            <a:ext cx="3095303" cy="5502759"/>
          </a:xfrm>
          <a:prstGeom prst="rect">
            <a:avLst/>
          </a:prstGeom>
          <a:ln w="12700">
            <a:miter lim="400000"/>
          </a:ln>
          <a:effectLst>
            <a:outerShdw blurRad="50800" dist="50800" dir="5400000" algn="ctr" rotWithShape="0">
              <a:srgbClr val="000000"/>
            </a:outerShdw>
            <a:reflection stA="20000" endPos="22000" dir="5400000" sy="-100000" algn="bl" rotWithShape="0"/>
          </a:effectLst>
        </p:spPr>
      </p:pic>
      <p:pic>
        <p:nvPicPr>
          <p:cNvPr id="179" name="0x0ss (3).jpg" descr="0x0ss (3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2961" y="2882901"/>
            <a:ext cx="3095303" cy="5502759"/>
          </a:xfrm>
          <a:prstGeom prst="rect">
            <a:avLst/>
          </a:prstGeom>
          <a:ln w="12700">
            <a:miter lim="400000"/>
          </a:ln>
          <a:effectLst>
            <a:outerShdw blurRad="50800" dist="50800" dir="5400000" algn="ctr" rotWithShape="0">
              <a:srgbClr val="000000"/>
            </a:outerShdw>
            <a:reflection stA="20000" endPos="22000" dir="5400000" sy="-100000" algn="bl" rotWithShape="0"/>
          </a:effectLst>
        </p:spPr>
      </p:pic>
      <p:pic>
        <p:nvPicPr>
          <p:cNvPr id="180" name="0x0ss (4).jpg" descr="0x0ss (4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03443" y="2882900"/>
            <a:ext cx="3095303" cy="5502759"/>
          </a:xfrm>
          <a:prstGeom prst="rect">
            <a:avLst/>
          </a:prstGeom>
          <a:ln w="12700">
            <a:miter lim="400000"/>
          </a:ln>
          <a:effectLst>
            <a:outerShdw blurRad="50800" dist="50800" dir="5400000" algn="ctr" rotWithShape="0">
              <a:srgbClr val="000000"/>
            </a:outerShdw>
            <a:reflection stA="20000" endPos="22000" dir="5400000" sy="-100000" algn="bl" rotWithShape="0"/>
          </a:effectLst>
        </p:spPr>
      </p:pic>
      <p:pic>
        <p:nvPicPr>
          <p:cNvPr id="181" name="0x0ss.jpg" descr="0x0s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4553" y="2882902"/>
            <a:ext cx="3095303" cy="5502759"/>
          </a:xfrm>
          <a:prstGeom prst="rect">
            <a:avLst/>
          </a:prstGeom>
          <a:ln w="12700">
            <a:miter lim="400000"/>
          </a:ln>
          <a:effectLst>
            <a:outerShdw blurRad="50800" dist="50800" dir="5400000" algn="ctr" rotWithShape="0">
              <a:srgbClr val="000000"/>
            </a:outerShdw>
            <a:reflection stA="20000" endPos="22000" dir="5400000" sy="-100000" algn="bl" rotWithShape="0"/>
          </a:effectLst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Natur I endring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Natur I endring</a:t>
            </a:r>
          </a:p>
        </p:txBody>
      </p:sp>
      <p:sp>
        <p:nvSpPr>
          <p:cNvPr id="184" name="Mobile app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t>Mobile app</a:t>
            </a:r>
          </a:p>
        </p:txBody>
      </p:sp>
      <p:sp>
        <p:nvSpPr>
          <p:cNvPr id="185" name="Written in native code - Kotlin(Android) and Swift(iOS)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35631" indent="-435631" defTabSz="572545">
              <a:spcBef>
                <a:spcPts val="2700"/>
              </a:spcBef>
              <a:defRPr sz="3332"/>
            </a:pPr>
            <a:r>
              <a:rPr lang="en-GB" dirty="0"/>
              <a:t>Written in native code - Kotlin(Android) and Swift(iOS)</a:t>
            </a:r>
          </a:p>
          <a:p>
            <a:pPr marL="435631" indent="-435631" defTabSz="572545">
              <a:spcBef>
                <a:spcPts val="2700"/>
              </a:spcBef>
              <a:defRPr sz="3332"/>
            </a:pPr>
            <a:r>
              <a:rPr lang="en-GB" dirty="0"/>
              <a:t>Utilizes GNSS localization capabilities while registration is in progress to assure flawless registration. User usually does not see when high precision fix was acquired.</a:t>
            </a:r>
          </a:p>
          <a:p>
            <a:pPr marL="435631" indent="-435631" defTabSz="572545">
              <a:spcBef>
                <a:spcPts val="2700"/>
              </a:spcBef>
              <a:defRPr sz="3332"/>
            </a:pPr>
            <a:r>
              <a:rPr lang="en-GB" dirty="0"/>
              <a:t>Off-line capable with local SQLite database used as a buffer.</a:t>
            </a:r>
          </a:p>
          <a:p>
            <a:pPr marL="435631" indent="-435631" defTabSz="572545">
              <a:spcBef>
                <a:spcPts val="2700"/>
              </a:spcBef>
              <a:defRPr sz="3332"/>
            </a:pPr>
            <a:r>
              <a:rPr lang="en-GB" dirty="0"/>
              <a:t>Communicate with the server only once connected to </a:t>
            </a:r>
            <a:r>
              <a:rPr lang="en-GB" dirty="0" err="1"/>
              <a:t>favorable</a:t>
            </a:r>
            <a:r>
              <a:rPr lang="en-GB" dirty="0"/>
              <a:t> internet connection. No user interaction needed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Natur I endring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Natur I endring</a:t>
            </a:r>
          </a:p>
        </p:txBody>
      </p:sp>
      <p:sp>
        <p:nvSpPr>
          <p:cNvPr id="199" name="Backend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t>Backend</a:t>
            </a:r>
          </a:p>
        </p:txBody>
      </p:sp>
      <p:sp>
        <p:nvSpPr>
          <p:cNvPr id="200" name="Linux server (Ubuntu 16.04) running on DigitalOcean virtual server platform - advantage of backup, uptime and scalability at reasonable price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Open-source based</a:t>
            </a:r>
          </a:p>
          <a:p>
            <a:r>
              <a:rPr dirty="0"/>
              <a:t>Linux server (Ubuntu 16.04) running on </a:t>
            </a:r>
            <a:r>
              <a:rPr dirty="0" err="1"/>
              <a:t>DigitalOcean</a:t>
            </a:r>
            <a:r>
              <a:rPr dirty="0"/>
              <a:t> virtual server platform - advantage of backup, uptime and scalability at reasonable price.</a:t>
            </a:r>
          </a:p>
          <a:p>
            <a:r>
              <a:rPr dirty="0"/>
              <a:t>We use MariaDB 10.1 to store all of the collected data. We store photos separately on the drive and link to them in the DB.</a:t>
            </a:r>
            <a:r>
              <a:rPr lang="en-US" dirty="0"/>
              <a:t> (Transferring to </a:t>
            </a:r>
            <a:r>
              <a:rPr lang="en-US" dirty="0" err="1"/>
              <a:t>PostGis</a:t>
            </a:r>
            <a:r>
              <a:rPr lang="en-US" dirty="0"/>
              <a:t> in 2.0)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37EBE7-277F-C04D-9E54-296BA7E49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631" y="7002058"/>
            <a:ext cx="3175000" cy="22352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Natur i endring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Natur i endring</a:t>
            </a:r>
          </a:p>
        </p:txBody>
      </p:sp>
      <p:sp>
        <p:nvSpPr>
          <p:cNvPr id="203" name="Backend - API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t>Backend - API</a:t>
            </a:r>
          </a:p>
        </p:txBody>
      </p:sp>
      <p:sp>
        <p:nvSpPr>
          <p:cNvPr id="204" name="API is written in Python 3.6 using Flask micro-services library. API server is running behind NGINX load balancer and uWSGI parallelisation layer tending to following tasks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</a:pPr>
            <a:r>
              <a:rPr lang="en-GB" dirty="0"/>
              <a:t>API is written in Python 3.6 using Flask micro-services library. API server is running behind NGINX load balancer and </a:t>
            </a:r>
            <a:r>
              <a:rPr lang="en-GB" dirty="0" err="1"/>
              <a:t>uWSGI</a:t>
            </a:r>
            <a:r>
              <a:rPr lang="en-GB" dirty="0"/>
              <a:t> parallelisation layer tending to following tasks:</a:t>
            </a:r>
          </a:p>
          <a:p>
            <a:r>
              <a:rPr lang="en-GB" dirty="0"/>
              <a:t>User registration and login API for indirect communication with WordPress</a:t>
            </a:r>
          </a:p>
          <a:p>
            <a:r>
              <a:rPr lang="en-GB" dirty="0"/>
              <a:t>Reports upload API</a:t>
            </a:r>
          </a:p>
          <a:p>
            <a:r>
              <a:rPr lang="en-GB" dirty="0"/>
              <a:t>Open API for verified records and statistics (for map in app and on  </a:t>
            </a:r>
            <a:r>
              <a:rPr lang="en-GB" u="sng" dirty="0">
                <a:solidFill>
                  <a:schemeClr val="accent1"/>
                </a:solidFill>
                <a:hlinkClick r:id="rId2"/>
              </a:rPr>
              <a:t>Results</a:t>
            </a:r>
            <a:r>
              <a:rPr lang="en-GB" dirty="0"/>
              <a:t>  page)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Natur I endring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Natur I endring</a:t>
            </a:r>
          </a:p>
        </p:txBody>
      </p:sp>
      <p:sp>
        <p:nvSpPr>
          <p:cNvPr id="207" name="Api security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t>Api security</a:t>
            </a:r>
          </a:p>
        </p:txBody>
      </p:sp>
      <p:sp>
        <p:nvSpPr>
          <p:cNvPr id="208" name="All communication is protected by SSL encryption which is industry standard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All communication is protected by SSL encryption which is industry standard</a:t>
            </a:r>
          </a:p>
          <a:p>
            <a:r>
              <a:t>hashed token + pepper verification</a:t>
            </a:r>
          </a:p>
        </p:txBody>
      </p:sp>
      <p:sp>
        <p:nvSpPr>
          <p:cNvPr id="209" name="Phone"/>
          <p:cNvSpPr/>
          <p:nvPr/>
        </p:nvSpPr>
        <p:spPr>
          <a:xfrm>
            <a:off x="2730800" y="6465745"/>
            <a:ext cx="741344" cy="15267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8" y="0"/>
                </a:moveTo>
                <a:cubicBezTo>
                  <a:pt x="934" y="0"/>
                  <a:pt x="0" y="453"/>
                  <a:pt x="0" y="1004"/>
                </a:cubicBezTo>
                <a:lnTo>
                  <a:pt x="0" y="20596"/>
                </a:lnTo>
                <a:cubicBezTo>
                  <a:pt x="0" y="21152"/>
                  <a:pt x="934" y="21600"/>
                  <a:pt x="2068" y="21600"/>
                </a:cubicBezTo>
                <a:lnTo>
                  <a:pt x="19532" y="21600"/>
                </a:lnTo>
                <a:cubicBezTo>
                  <a:pt x="20666" y="21600"/>
                  <a:pt x="21600" y="21147"/>
                  <a:pt x="21600" y="20596"/>
                </a:cubicBezTo>
                <a:lnTo>
                  <a:pt x="21600" y="1004"/>
                </a:lnTo>
                <a:cubicBezTo>
                  <a:pt x="21600" y="453"/>
                  <a:pt x="20677" y="0"/>
                  <a:pt x="19532" y="0"/>
                </a:cubicBezTo>
                <a:lnTo>
                  <a:pt x="2068" y="0"/>
                </a:lnTo>
                <a:close/>
                <a:moveTo>
                  <a:pt x="9142" y="1350"/>
                </a:moveTo>
                <a:lnTo>
                  <a:pt x="12468" y="1350"/>
                </a:lnTo>
                <a:cubicBezTo>
                  <a:pt x="12758" y="1350"/>
                  <a:pt x="12990" y="1463"/>
                  <a:pt x="12990" y="1604"/>
                </a:cubicBezTo>
                <a:cubicBezTo>
                  <a:pt x="12990" y="1744"/>
                  <a:pt x="12758" y="1858"/>
                  <a:pt x="12468" y="1858"/>
                </a:cubicBezTo>
                <a:lnTo>
                  <a:pt x="9142" y="1858"/>
                </a:lnTo>
                <a:cubicBezTo>
                  <a:pt x="8853" y="1858"/>
                  <a:pt x="8621" y="1744"/>
                  <a:pt x="8621" y="1604"/>
                </a:cubicBezTo>
                <a:cubicBezTo>
                  <a:pt x="8621" y="1463"/>
                  <a:pt x="8853" y="1350"/>
                  <a:pt x="9142" y="1350"/>
                </a:cubicBezTo>
                <a:close/>
                <a:moveTo>
                  <a:pt x="1477" y="2927"/>
                </a:moveTo>
                <a:lnTo>
                  <a:pt x="20123" y="2927"/>
                </a:lnTo>
                <a:lnTo>
                  <a:pt x="20123" y="18985"/>
                </a:lnTo>
                <a:lnTo>
                  <a:pt x="1477" y="18985"/>
                </a:lnTo>
                <a:lnTo>
                  <a:pt x="1477" y="2927"/>
                </a:lnTo>
                <a:close/>
              </a:path>
            </a:pathLst>
          </a:custGeom>
          <a:solidFill>
            <a:srgbClr val="00A2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200"/>
          </a:p>
        </p:txBody>
      </p:sp>
      <p:sp>
        <p:nvSpPr>
          <p:cNvPr id="210" name="Coins"/>
          <p:cNvSpPr/>
          <p:nvPr/>
        </p:nvSpPr>
        <p:spPr>
          <a:xfrm>
            <a:off x="13291262" y="6229090"/>
            <a:ext cx="1268094" cy="12719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1" y="0"/>
                </a:moveTo>
                <a:cubicBezTo>
                  <a:pt x="7949" y="0"/>
                  <a:pt x="5266" y="392"/>
                  <a:pt x="3255" y="1111"/>
                </a:cubicBezTo>
                <a:cubicBezTo>
                  <a:pt x="1360" y="1787"/>
                  <a:pt x="273" y="2685"/>
                  <a:pt x="273" y="3572"/>
                </a:cubicBezTo>
                <a:cubicBezTo>
                  <a:pt x="273" y="4460"/>
                  <a:pt x="1360" y="5360"/>
                  <a:pt x="3255" y="6035"/>
                </a:cubicBezTo>
                <a:cubicBezTo>
                  <a:pt x="5266" y="6749"/>
                  <a:pt x="7949" y="7147"/>
                  <a:pt x="10801" y="7147"/>
                </a:cubicBezTo>
                <a:cubicBezTo>
                  <a:pt x="13652" y="7147"/>
                  <a:pt x="16334" y="6754"/>
                  <a:pt x="18345" y="6035"/>
                </a:cubicBezTo>
                <a:cubicBezTo>
                  <a:pt x="20240" y="5360"/>
                  <a:pt x="21327" y="4460"/>
                  <a:pt x="21327" y="3572"/>
                </a:cubicBezTo>
                <a:cubicBezTo>
                  <a:pt x="21327" y="2685"/>
                  <a:pt x="20240" y="1787"/>
                  <a:pt x="18345" y="1111"/>
                </a:cubicBezTo>
                <a:cubicBezTo>
                  <a:pt x="16334" y="398"/>
                  <a:pt x="13652" y="0"/>
                  <a:pt x="10801" y="0"/>
                </a:cubicBezTo>
                <a:close/>
                <a:moveTo>
                  <a:pt x="12" y="4505"/>
                </a:moveTo>
                <a:lnTo>
                  <a:pt x="12" y="5914"/>
                </a:lnTo>
                <a:cubicBezTo>
                  <a:pt x="12" y="8033"/>
                  <a:pt x="4846" y="9754"/>
                  <a:pt x="10811" y="9754"/>
                </a:cubicBezTo>
                <a:cubicBezTo>
                  <a:pt x="16776" y="9754"/>
                  <a:pt x="21600" y="8039"/>
                  <a:pt x="21600" y="5914"/>
                </a:cubicBezTo>
                <a:lnTo>
                  <a:pt x="21600" y="4505"/>
                </a:lnTo>
                <a:cubicBezTo>
                  <a:pt x="21136" y="5284"/>
                  <a:pt x="20088" y="5991"/>
                  <a:pt x="18531" y="6541"/>
                </a:cubicBezTo>
                <a:cubicBezTo>
                  <a:pt x="16460" y="7276"/>
                  <a:pt x="13718" y="7679"/>
                  <a:pt x="10806" y="7679"/>
                </a:cubicBezTo>
                <a:cubicBezTo>
                  <a:pt x="7894" y="7679"/>
                  <a:pt x="5146" y="7276"/>
                  <a:pt x="3081" y="6541"/>
                </a:cubicBezTo>
                <a:cubicBezTo>
                  <a:pt x="1524" y="5985"/>
                  <a:pt x="476" y="5284"/>
                  <a:pt x="12" y="4505"/>
                </a:cubicBezTo>
                <a:close/>
                <a:moveTo>
                  <a:pt x="0" y="7320"/>
                </a:moveTo>
                <a:lnTo>
                  <a:pt x="0" y="8284"/>
                </a:lnTo>
                <a:cubicBezTo>
                  <a:pt x="0" y="10402"/>
                  <a:pt x="4836" y="12123"/>
                  <a:pt x="10801" y="12123"/>
                </a:cubicBezTo>
                <a:cubicBezTo>
                  <a:pt x="16766" y="12123"/>
                  <a:pt x="21600" y="10408"/>
                  <a:pt x="21600" y="8284"/>
                </a:cubicBezTo>
                <a:lnTo>
                  <a:pt x="21600" y="7320"/>
                </a:lnTo>
                <a:cubicBezTo>
                  <a:pt x="21458" y="7495"/>
                  <a:pt x="21295" y="7664"/>
                  <a:pt x="21098" y="7827"/>
                </a:cubicBezTo>
                <a:cubicBezTo>
                  <a:pt x="20508" y="8329"/>
                  <a:pt x="19672" y="8769"/>
                  <a:pt x="18618" y="9145"/>
                </a:cubicBezTo>
                <a:cubicBezTo>
                  <a:pt x="16520" y="9891"/>
                  <a:pt x="13745" y="10299"/>
                  <a:pt x="10801" y="10299"/>
                </a:cubicBezTo>
                <a:cubicBezTo>
                  <a:pt x="7856" y="10299"/>
                  <a:pt x="5080" y="9891"/>
                  <a:pt x="2982" y="9145"/>
                </a:cubicBezTo>
                <a:cubicBezTo>
                  <a:pt x="1928" y="8769"/>
                  <a:pt x="1099" y="8329"/>
                  <a:pt x="504" y="7827"/>
                </a:cubicBezTo>
                <a:cubicBezTo>
                  <a:pt x="307" y="7664"/>
                  <a:pt x="142" y="7495"/>
                  <a:pt x="0" y="7320"/>
                </a:cubicBezTo>
                <a:close/>
                <a:moveTo>
                  <a:pt x="0" y="9689"/>
                </a:moveTo>
                <a:lnTo>
                  <a:pt x="0" y="10653"/>
                </a:lnTo>
                <a:cubicBezTo>
                  <a:pt x="0" y="12771"/>
                  <a:pt x="4836" y="14492"/>
                  <a:pt x="10801" y="14492"/>
                </a:cubicBezTo>
                <a:cubicBezTo>
                  <a:pt x="16766" y="14492"/>
                  <a:pt x="21600" y="12777"/>
                  <a:pt x="21600" y="10653"/>
                </a:cubicBezTo>
                <a:lnTo>
                  <a:pt x="21600" y="9689"/>
                </a:lnTo>
                <a:cubicBezTo>
                  <a:pt x="21458" y="9864"/>
                  <a:pt x="21295" y="10033"/>
                  <a:pt x="21098" y="10197"/>
                </a:cubicBezTo>
                <a:cubicBezTo>
                  <a:pt x="20508" y="10698"/>
                  <a:pt x="19672" y="11138"/>
                  <a:pt x="18618" y="11514"/>
                </a:cubicBezTo>
                <a:cubicBezTo>
                  <a:pt x="16520" y="12260"/>
                  <a:pt x="13745" y="12668"/>
                  <a:pt x="10801" y="12668"/>
                </a:cubicBezTo>
                <a:cubicBezTo>
                  <a:pt x="7856" y="12668"/>
                  <a:pt x="5080" y="12260"/>
                  <a:pt x="2982" y="11514"/>
                </a:cubicBezTo>
                <a:cubicBezTo>
                  <a:pt x="1928" y="11138"/>
                  <a:pt x="1099" y="10698"/>
                  <a:pt x="504" y="10197"/>
                </a:cubicBezTo>
                <a:cubicBezTo>
                  <a:pt x="307" y="10033"/>
                  <a:pt x="142" y="9864"/>
                  <a:pt x="0" y="9689"/>
                </a:cubicBezTo>
                <a:close/>
                <a:moveTo>
                  <a:pt x="0" y="12059"/>
                </a:moveTo>
                <a:lnTo>
                  <a:pt x="0" y="13022"/>
                </a:lnTo>
                <a:cubicBezTo>
                  <a:pt x="0" y="15141"/>
                  <a:pt x="4836" y="16862"/>
                  <a:pt x="10801" y="16862"/>
                </a:cubicBezTo>
                <a:cubicBezTo>
                  <a:pt x="16766" y="16862"/>
                  <a:pt x="21600" y="15146"/>
                  <a:pt x="21600" y="13022"/>
                </a:cubicBezTo>
                <a:lnTo>
                  <a:pt x="21600" y="12059"/>
                </a:lnTo>
                <a:cubicBezTo>
                  <a:pt x="21458" y="12233"/>
                  <a:pt x="21295" y="12402"/>
                  <a:pt x="21098" y="12566"/>
                </a:cubicBezTo>
                <a:cubicBezTo>
                  <a:pt x="20508" y="13067"/>
                  <a:pt x="19672" y="13507"/>
                  <a:pt x="18618" y="13883"/>
                </a:cubicBezTo>
                <a:cubicBezTo>
                  <a:pt x="16520" y="14629"/>
                  <a:pt x="13745" y="15037"/>
                  <a:pt x="10801" y="15037"/>
                </a:cubicBezTo>
                <a:cubicBezTo>
                  <a:pt x="7856" y="15037"/>
                  <a:pt x="5080" y="14629"/>
                  <a:pt x="2982" y="13883"/>
                </a:cubicBezTo>
                <a:cubicBezTo>
                  <a:pt x="1928" y="13507"/>
                  <a:pt x="1099" y="13067"/>
                  <a:pt x="504" y="12566"/>
                </a:cubicBezTo>
                <a:cubicBezTo>
                  <a:pt x="307" y="12402"/>
                  <a:pt x="142" y="12233"/>
                  <a:pt x="0" y="12059"/>
                </a:cubicBezTo>
                <a:close/>
                <a:moveTo>
                  <a:pt x="0" y="14428"/>
                </a:moveTo>
                <a:lnTo>
                  <a:pt x="0" y="15391"/>
                </a:lnTo>
                <a:cubicBezTo>
                  <a:pt x="0" y="17510"/>
                  <a:pt x="4836" y="19231"/>
                  <a:pt x="10801" y="19231"/>
                </a:cubicBezTo>
                <a:cubicBezTo>
                  <a:pt x="16766" y="19231"/>
                  <a:pt x="21600" y="17515"/>
                  <a:pt x="21600" y="15391"/>
                </a:cubicBezTo>
                <a:lnTo>
                  <a:pt x="21600" y="14428"/>
                </a:lnTo>
                <a:cubicBezTo>
                  <a:pt x="21458" y="14602"/>
                  <a:pt x="21295" y="14772"/>
                  <a:pt x="21098" y="14935"/>
                </a:cubicBezTo>
                <a:cubicBezTo>
                  <a:pt x="20508" y="15436"/>
                  <a:pt x="19672" y="15877"/>
                  <a:pt x="18618" y="16252"/>
                </a:cubicBezTo>
                <a:cubicBezTo>
                  <a:pt x="16520" y="16998"/>
                  <a:pt x="13745" y="17406"/>
                  <a:pt x="10801" y="17406"/>
                </a:cubicBezTo>
                <a:cubicBezTo>
                  <a:pt x="7856" y="17406"/>
                  <a:pt x="5080" y="16998"/>
                  <a:pt x="2982" y="16252"/>
                </a:cubicBezTo>
                <a:cubicBezTo>
                  <a:pt x="1928" y="15877"/>
                  <a:pt x="1099" y="15436"/>
                  <a:pt x="504" y="14935"/>
                </a:cubicBezTo>
                <a:cubicBezTo>
                  <a:pt x="307" y="14772"/>
                  <a:pt x="142" y="14602"/>
                  <a:pt x="0" y="14428"/>
                </a:cubicBezTo>
                <a:close/>
                <a:moveTo>
                  <a:pt x="0" y="16797"/>
                </a:moveTo>
                <a:lnTo>
                  <a:pt x="0" y="17760"/>
                </a:lnTo>
                <a:cubicBezTo>
                  <a:pt x="0" y="19879"/>
                  <a:pt x="4836" y="21600"/>
                  <a:pt x="10801" y="21600"/>
                </a:cubicBezTo>
                <a:cubicBezTo>
                  <a:pt x="16766" y="21600"/>
                  <a:pt x="21600" y="19879"/>
                  <a:pt x="21600" y="17760"/>
                </a:cubicBezTo>
                <a:lnTo>
                  <a:pt x="21600" y="16797"/>
                </a:lnTo>
                <a:cubicBezTo>
                  <a:pt x="21458" y="16971"/>
                  <a:pt x="21295" y="17141"/>
                  <a:pt x="21098" y="17304"/>
                </a:cubicBezTo>
                <a:cubicBezTo>
                  <a:pt x="20508" y="17805"/>
                  <a:pt x="19672" y="18246"/>
                  <a:pt x="18618" y="18622"/>
                </a:cubicBezTo>
                <a:cubicBezTo>
                  <a:pt x="16520" y="19368"/>
                  <a:pt x="13745" y="19775"/>
                  <a:pt x="10801" y="19775"/>
                </a:cubicBezTo>
                <a:cubicBezTo>
                  <a:pt x="7856" y="19775"/>
                  <a:pt x="5080" y="19368"/>
                  <a:pt x="2982" y="18622"/>
                </a:cubicBezTo>
                <a:cubicBezTo>
                  <a:pt x="1928" y="18246"/>
                  <a:pt x="1099" y="17805"/>
                  <a:pt x="504" y="17304"/>
                </a:cubicBezTo>
                <a:cubicBezTo>
                  <a:pt x="307" y="17141"/>
                  <a:pt x="142" y="16971"/>
                  <a:pt x="0" y="16797"/>
                </a:cubicBezTo>
                <a:close/>
              </a:path>
            </a:pathLst>
          </a:custGeom>
          <a:solidFill>
            <a:srgbClr val="00A2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200"/>
          </a:p>
        </p:txBody>
      </p:sp>
      <p:sp>
        <p:nvSpPr>
          <p:cNvPr id="211" name="Line"/>
          <p:cNvSpPr/>
          <p:nvPr/>
        </p:nvSpPr>
        <p:spPr>
          <a:xfrm>
            <a:off x="6253899" y="6232893"/>
            <a:ext cx="3816464" cy="1"/>
          </a:xfrm>
          <a:prstGeom prst="line">
            <a:avLst/>
          </a:prstGeom>
          <a:ln w="25400">
            <a:solidFill>
              <a:schemeClr val="accent1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2800" cap="all">
                <a:latin typeface="+mn-lt"/>
                <a:ea typeface="+mn-ea"/>
                <a:cs typeface="+mn-cs"/>
                <a:sym typeface="DIN Condensed"/>
              </a:defRPr>
            </a:pPr>
            <a:endParaRPr sz="2801"/>
          </a:p>
        </p:txBody>
      </p:sp>
      <p:sp>
        <p:nvSpPr>
          <p:cNvPr id="212" name="Line"/>
          <p:cNvSpPr/>
          <p:nvPr/>
        </p:nvSpPr>
        <p:spPr>
          <a:xfrm flipH="1">
            <a:off x="6253899" y="6865042"/>
            <a:ext cx="3816464" cy="1"/>
          </a:xfrm>
          <a:prstGeom prst="line">
            <a:avLst/>
          </a:prstGeom>
          <a:ln w="25400">
            <a:solidFill>
              <a:schemeClr val="accent1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2800" cap="all">
                <a:latin typeface="+mn-lt"/>
                <a:ea typeface="+mn-ea"/>
                <a:cs typeface="+mn-cs"/>
                <a:sym typeface="DIN Condensed"/>
              </a:defRPr>
            </a:pPr>
            <a:endParaRPr sz="2801"/>
          </a:p>
        </p:txBody>
      </p:sp>
      <p:sp>
        <p:nvSpPr>
          <p:cNvPr id="213" name="Token request"/>
          <p:cNvSpPr txBox="1"/>
          <p:nvPr/>
        </p:nvSpPr>
        <p:spPr>
          <a:xfrm>
            <a:off x="7169494" y="5721431"/>
            <a:ext cx="1798569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Token request</a:t>
            </a:r>
          </a:p>
        </p:txBody>
      </p:sp>
      <p:sp>
        <p:nvSpPr>
          <p:cNvPr id="214" name="Token"/>
          <p:cNvSpPr txBox="1"/>
          <p:nvPr/>
        </p:nvSpPr>
        <p:spPr>
          <a:xfrm>
            <a:off x="7642950" y="6343783"/>
            <a:ext cx="836768" cy="410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Token</a:t>
            </a:r>
          </a:p>
        </p:txBody>
      </p:sp>
      <p:sp>
        <p:nvSpPr>
          <p:cNvPr id="215" name="Generates random token, adds pepper , hashes it and save to database."/>
          <p:cNvSpPr txBox="1"/>
          <p:nvPr/>
        </p:nvSpPr>
        <p:spPr>
          <a:xfrm>
            <a:off x="10315776" y="5258267"/>
            <a:ext cx="2131168" cy="1949252"/>
          </a:xfrm>
          <a:prstGeom prst="rect">
            <a:avLst/>
          </a:prstGeom>
          <a:ln w="25400">
            <a:solidFill>
              <a:schemeClr val="accent1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r>
              <a:t>Generates random token, adds pepper , hashes it and save to database.</a:t>
            </a:r>
          </a:p>
        </p:txBody>
      </p:sp>
      <p:sp>
        <p:nvSpPr>
          <p:cNvPr id="216" name="App requests something"/>
          <p:cNvSpPr txBox="1"/>
          <p:nvPr/>
        </p:nvSpPr>
        <p:spPr>
          <a:xfrm>
            <a:off x="3963016" y="5715046"/>
            <a:ext cx="2032111" cy="718145"/>
          </a:xfrm>
          <a:prstGeom prst="rect">
            <a:avLst/>
          </a:prstGeom>
          <a:ln w="25400">
            <a:solidFill>
              <a:schemeClr val="accent1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r>
              <a:t>App requests something</a:t>
            </a:r>
          </a:p>
        </p:txBody>
      </p:sp>
      <p:sp>
        <p:nvSpPr>
          <p:cNvPr id="217" name="Adds pepper to the token hashes it and uses this as a part of an actual request"/>
          <p:cNvSpPr txBox="1"/>
          <p:nvPr/>
        </p:nvSpPr>
        <p:spPr>
          <a:xfrm>
            <a:off x="3949656" y="6696981"/>
            <a:ext cx="2058831" cy="1949252"/>
          </a:xfrm>
          <a:prstGeom prst="rect">
            <a:avLst/>
          </a:prstGeom>
          <a:ln w="25400">
            <a:solidFill>
              <a:schemeClr val="accent1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r>
              <a:t>Adds pepper to the token hashes it and uses this as a part of an actual request</a:t>
            </a:r>
          </a:p>
        </p:txBody>
      </p:sp>
      <p:sp>
        <p:nvSpPr>
          <p:cNvPr id="218" name="Line"/>
          <p:cNvSpPr/>
          <p:nvPr/>
        </p:nvSpPr>
        <p:spPr>
          <a:xfrm>
            <a:off x="6253899" y="8243180"/>
            <a:ext cx="3816464" cy="1"/>
          </a:xfrm>
          <a:prstGeom prst="line">
            <a:avLst/>
          </a:prstGeom>
          <a:ln w="25400">
            <a:solidFill>
              <a:schemeClr val="accent1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2800" cap="all">
                <a:latin typeface="+mn-lt"/>
                <a:ea typeface="+mn-ea"/>
                <a:cs typeface="+mn-cs"/>
                <a:sym typeface="DIN Condensed"/>
              </a:defRPr>
            </a:pPr>
            <a:endParaRPr sz="2801"/>
          </a:p>
        </p:txBody>
      </p:sp>
      <p:sp>
        <p:nvSpPr>
          <p:cNvPr id="219" name="Actual request + hashed authentication"/>
          <p:cNvSpPr txBox="1"/>
          <p:nvPr/>
        </p:nvSpPr>
        <p:spPr>
          <a:xfrm>
            <a:off x="6253899" y="7444396"/>
            <a:ext cx="3816464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/>
          </a:lstStyle>
          <a:p>
            <a:r>
              <a:rPr dirty="0"/>
              <a:t>Actual request + hashed authentication</a:t>
            </a:r>
            <a:r>
              <a:rPr lang="en-US" dirty="0"/>
              <a:t> token</a:t>
            </a:r>
            <a:endParaRPr dirty="0"/>
          </a:p>
        </p:txBody>
      </p:sp>
      <p:sp>
        <p:nvSpPr>
          <p:cNvPr id="220" name="Compares authentication header with DB and proceeds with fulfilling the request"/>
          <p:cNvSpPr txBox="1"/>
          <p:nvPr/>
        </p:nvSpPr>
        <p:spPr>
          <a:xfrm>
            <a:off x="10315776" y="7552861"/>
            <a:ext cx="2156568" cy="1949252"/>
          </a:xfrm>
          <a:prstGeom prst="rect">
            <a:avLst/>
          </a:prstGeom>
          <a:ln w="25400">
            <a:solidFill>
              <a:schemeClr val="accent1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r>
              <a:t>Compares authentication header with DB and proceeds with fulfilling the request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Natur I endring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Natur I endring</a:t>
            </a:r>
          </a:p>
        </p:txBody>
      </p:sp>
      <p:sp>
        <p:nvSpPr>
          <p:cNvPr id="224" name="Backend - daily tas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t>Backend - daily task</a:t>
            </a:r>
          </a:p>
        </p:txBody>
      </p:sp>
      <p:sp>
        <p:nvSpPr>
          <p:cNvPr id="225" name="Cron tasks run once a day at 1:00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 defTabSz="444014">
              <a:spcBef>
                <a:spcPts val="2100"/>
              </a:spcBef>
              <a:buClrTx/>
              <a:buSzTx/>
              <a:buNone/>
              <a:defRPr sz="2128"/>
            </a:pPr>
            <a:r>
              <a:rPr dirty="0"/>
              <a:t>Cron tasks run once a day at 1:00</a:t>
            </a:r>
          </a:p>
          <a:p>
            <a:pPr marL="337837" indent="-337837" defTabSz="444014">
              <a:spcBef>
                <a:spcPts val="2100"/>
              </a:spcBef>
              <a:defRPr sz="2128"/>
            </a:pPr>
            <a:r>
              <a:rPr dirty="0"/>
              <a:t>Get DEM altitude from </a:t>
            </a:r>
            <a:r>
              <a:rPr i="1" dirty="0">
                <a:solidFill>
                  <a:schemeClr val="tx1"/>
                </a:solidFill>
              </a:rPr>
              <a:t>geonorge.no </a:t>
            </a:r>
            <a:r>
              <a:rPr dirty="0"/>
              <a:t>WMS service</a:t>
            </a:r>
          </a:p>
          <a:p>
            <a:pPr marL="337837" indent="-337837" defTabSz="444014">
              <a:spcBef>
                <a:spcPts val="2100"/>
              </a:spcBef>
              <a:defRPr sz="2128"/>
            </a:pPr>
            <a:r>
              <a:rPr dirty="0"/>
              <a:t>Compare location with expected boundaries shapefile</a:t>
            </a:r>
          </a:p>
          <a:p>
            <a:pPr marL="337837" indent="-337837" defTabSz="444014">
              <a:spcBef>
                <a:spcPts val="2100"/>
              </a:spcBef>
              <a:defRPr sz="2128"/>
            </a:pPr>
            <a:r>
              <a:rPr dirty="0"/>
              <a:t>Identify county of new registrations</a:t>
            </a:r>
          </a:p>
          <a:p>
            <a:pPr marL="337837" indent="-337837" defTabSz="444014">
              <a:spcBef>
                <a:spcPts val="2100"/>
              </a:spcBef>
              <a:defRPr sz="2128"/>
            </a:pPr>
            <a:r>
              <a:rPr dirty="0"/>
              <a:t>Get LIDAR surrounding</a:t>
            </a:r>
            <a:r>
              <a:rPr lang="en-US" dirty="0"/>
              <a:t> from </a:t>
            </a:r>
            <a:r>
              <a:rPr lang="en-US" i="1" dirty="0" err="1"/>
              <a:t>hoydedata.no</a:t>
            </a:r>
            <a:r>
              <a:rPr dirty="0"/>
              <a:t> (if applicable).</a:t>
            </a:r>
          </a:p>
          <a:p>
            <a:pPr marL="337837" indent="-337837" defTabSz="444014">
              <a:spcBef>
                <a:spcPts val="2100"/>
              </a:spcBef>
              <a:defRPr sz="2128"/>
            </a:pPr>
            <a:r>
              <a:rPr dirty="0"/>
              <a:t>Photo manipulation and EXIF metadata stripping</a:t>
            </a:r>
          </a:p>
          <a:p>
            <a:pPr marL="337837" indent="-337837" defTabSz="444014">
              <a:spcBef>
                <a:spcPts val="2100"/>
              </a:spcBef>
              <a:defRPr sz="2128"/>
            </a:pPr>
            <a:r>
              <a:rPr dirty="0"/>
              <a:t>Generate plots </a:t>
            </a:r>
            <a:r>
              <a:rPr lang="en-US" dirty="0"/>
              <a:t>for results </a:t>
            </a:r>
            <a:r>
              <a:rPr dirty="0"/>
              <a:t>page using </a:t>
            </a:r>
            <a:r>
              <a:rPr lang="en-US" i="1" dirty="0" err="1"/>
              <a:t>plot.ly</a:t>
            </a:r>
            <a:endParaRPr lang="en-US" i="1" dirty="0"/>
          </a:p>
          <a:p>
            <a:pPr marL="337837" indent="-337837" defTabSz="444014">
              <a:spcBef>
                <a:spcPts val="2100"/>
              </a:spcBef>
              <a:defRPr sz="2128"/>
            </a:pPr>
            <a:r>
              <a:rPr dirty="0"/>
              <a:t>Automatic maintenance</a:t>
            </a:r>
          </a:p>
        </p:txBody>
      </p:sp>
      <p:pic>
        <p:nvPicPr>
          <p:cNvPr id="6" name="Picture 5" descr="A picture containing outdoor&#10;&#10;Description automatically generated">
            <a:extLst>
              <a:ext uri="{FF2B5EF4-FFF2-40B4-BE49-F238E27FC236}">
                <a16:creationId xmlns:a16="http://schemas.microsoft.com/office/drawing/2014/main" id="{CCBFDE05-4271-0E44-93BA-14F130F41D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403" y="2821804"/>
            <a:ext cx="7652977" cy="48768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Natur I endring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Natur I endring</a:t>
            </a:r>
          </a:p>
        </p:txBody>
      </p:sp>
      <p:sp>
        <p:nvSpPr>
          <p:cNvPr id="228" name="Phone"/>
          <p:cNvSpPr/>
          <p:nvPr/>
        </p:nvSpPr>
        <p:spPr>
          <a:xfrm>
            <a:off x="3265499" y="1893170"/>
            <a:ext cx="741343" cy="15267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8" y="0"/>
                </a:moveTo>
                <a:cubicBezTo>
                  <a:pt x="934" y="0"/>
                  <a:pt x="0" y="453"/>
                  <a:pt x="0" y="1004"/>
                </a:cubicBezTo>
                <a:lnTo>
                  <a:pt x="0" y="20596"/>
                </a:lnTo>
                <a:cubicBezTo>
                  <a:pt x="0" y="21152"/>
                  <a:pt x="934" y="21600"/>
                  <a:pt x="2068" y="21600"/>
                </a:cubicBezTo>
                <a:lnTo>
                  <a:pt x="19532" y="21600"/>
                </a:lnTo>
                <a:cubicBezTo>
                  <a:pt x="20666" y="21600"/>
                  <a:pt x="21600" y="21147"/>
                  <a:pt x="21600" y="20596"/>
                </a:cubicBezTo>
                <a:lnTo>
                  <a:pt x="21600" y="1004"/>
                </a:lnTo>
                <a:cubicBezTo>
                  <a:pt x="21600" y="453"/>
                  <a:pt x="20677" y="0"/>
                  <a:pt x="19532" y="0"/>
                </a:cubicBezTo>
                <a:lnTo>
                  <a:pt x="2068" y="0"/>
                </a:lnTo>
                <a:close/>
                <a:moveTo>
                  <a:pt x="9142" y="1350"/>
                </a:moveTo>
                <a:lnTo>
                  <a:pt x="12468" y="1350"/>
                </a:lnTo>
                <a:cubicBezTo>
                  <a:pt x="12758" y="1350"/>
                  <a:pt x="12990" y="1463"/>
                  <a:pt x="12990" y="1604"/>
                </a:cubicBezTo>
                <a:cubicBezTo>
                  <a:pt x="12990" y="1744"/>
                  <a:pt x="12758" y="1858"/>
                  <a:pt x="12468" y="1858"/>
                </a:cubicBezTo>
                <a:lnTo>
                  <a:pt x="9142" y="1858"/>
                </a:lnTo>
                <a:cubicBezTo>
                  <a:pt x="8853" y="1858"/>
                  <a:pt x="8621" y="1744"/>
                  <a:pt x="8621" y="1604"/>
                </a:cubicBezTo>
                <a:cubicBezTo>
                  <a:pt x="8621" y="1463"/>
                  <a:pt x="8853" y="1350"/>
                  <a:pt x="9142" y="1350"/>
                </a:cubicBezTo>
                <a:close/>
                <a:moveTo>
                  <a:pt x="1477" y="2927"/>
                </a:moveTo>
                <a:lnTo>
                  <a:pt x="20123" y="2927"/>
                </a:lnTo>
                <a:lnTo>
                  <a:pt x="20123" y="18985"/>
                </a:lnTo>
                <a:lnTo>
                  <a:pt x="1477" y="18985"/>
                </a:lnTo>
                <a:lnTo>
                  <a:pt x="1477" y="2927"/>
                </a:lnTo>
                <a:close/>
              </a:path>
            </a:pathLst>
          </a:custGeom>
          <a:solidFill>
            <a:srgbClr val="00A2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200"/>
          </a:p>
        </p:txBody>
      </p:sp>
      <p:sp>
        <p:nvSpPr>
          <p:cNvPr id="229" name="Coins"/>
          <p:cNvSpPr/>
          <p:nvPr/>
        </p:nvSpPr>
        <p:spPr>
          <a:xfrm>
            <a:off x="8315484" y="8131118"/>
            <a:ext cx="1268094" cy="12719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1" y="0"/>
                </a:moveTo>
                <a:cubicBezTo>
                  <a:pt x="7949" y="0"/>
                  <a:pt x="5266" y="392"/>
                  <a:pt x="3255" y="1111"/>
                </a:cubicBezTo>
                <a:cubicBezTo>
                  <a:pt x="1360" y="1787"/>
                  <a:pt x="273" y="2685"/>
                  <a:pt x="273" y="3572"/>
                </a:cubicBezTo>
                <a:cubicBezTo>
                  <a:pt x="273" y="4460"/>
                  <a:pt x="1360" y="5360"/>
                  <a:pt x="3255" y="6035"/>
                </a:cubicBezTo>
                <a:cubicBezTo>
                  <a:pt x="5266" y="6749"/>
                  <a:pt x="7949" y="7147"/>
                  <a:pt x="10801" y="7147"/>
                </a:cubicBezTo>
                <a:cubicBezTo>
                  <a:pt x="13652" y="7147"/>
                  <a:pt x="16334" y="6754"/>
                  <a:pt x="18345" y="6035"/>
                </a:cubicBezTo>
                <a:cubicBezTo>
                  <a:pt x="20240" y="5360"/>
                  <a:pt x="21327" y="4460"/>
                  <a:pt x="21327" y="3572"/>
                </a:cubicBezTo>
                <a:cubicBezTo>
                  <a:pt x="21327" y="2685"/>
                  <a:pt x="20240" y="1787"/>
                  <a:pt x="18345" y="1111"/>
                </a:cubicBezTo>
                <a:cubicBezTo>
                  <a:pt x="16334" y="398"/>
                  <a:pt x="13652" y="0"/>
                  <a:pt x="10801" y="0"/>
                </a:cubicBezTo>
                <a:close/>
                <a:moveTo>
                  <a:pt x="12" y="4505"/>
                </a:moveTo>
                <a:lnTo>
                  <a:pt x="12" y="5914"/>
                </a:lnTo>
                <a:cubicBezTo>
                  <a:pt x="12" y="8033"/>
                  <a:pt x="4846" y="9754"/>
                  <a:pt x="10811" y="9754"/>
                </a:cubicBezTo>
                <a:cubicBezTo>
                  <a:pt x="16776" y="9754"/>
                  <a:pt x="21600" y="8039"/>
                  <a:pt x="21600" y="5914"/>
                </a:cubicBezTo>
                <a:lnTo>
                  <a:pt x="21600" y="4505"/>
                </a:lnTo>
                <a:cubicBezTo>
                  <a:pt x="21136" y="5284"/>
                  <a:pt x="20088" y="5991"/>
                  <a:pt x="18531" y="6541"/>
                </a:cubicBezTo>
                <a:cubicBezTo>
                  <a:pt x="16460" y="7276"/>
                  <a:pt x="13718" y="7679"/>
                  <a:pt x="10806" y="7679"/>
                </a:cubicBezTo>
                <a:cubicBezTo>
                  <a:pt x="7894" y="7679"/>
                  <a:pt x="5146" y="7276"/>
                  <a:pt x="3081" y="6541"/>
                </a:cubicBezTo>
                <a:cubicBezTo>
                  <a:pt x="1524" y="5985"/>
                  <a:pt x="476" y="5284"/>
                  <a:pt x="12" y="4505"/>
                </a:cubicBezTo>
                <a:close/>
                <a:moveTo>
                  <a:pt x="0" y="7320"/>
                </a:moveTo>
                <a:lnTo>
                  <a:pt x="0" y="8284"/>
                </a:lnTo>
                <a:cubicBezTo>
                  <a:pt x="0" y="10402"/>
                  <a:pt x="4836" y="12123"/>
                  <a:pt x="10801" y="12123"/>
                </a:cubicBezTo>
                <a:cubicBezTo>
                  <a:pt x="16766" y="12123"/>
                  <a:pt x="21600" y="10408"/>
                  <a:pt x="21600" y="8284"/>
                </a:cubicBezTo>
                <a:lnTo>
                  <a:pt x="21600" y="7320"/>
                </a:lnTo>
                <a:cubicBezTo>
                  <a:pt x="21458" y="7495"/>
                  <a:pt x="21295" y="7664"/>
                  <a:pt x="21098" y="7827"/>
                </a:cubicBezTo>
                <a:cubicBezTo>
                  <a:pt x="20508" y="8329"/>
                  <a:pt x="19672" y="8769"/>
                  <a:pt x="18618" y="9145"/>
                </a:cubicBezTo>
                <a:cubicBezTo>
                  <a:pt x="16520" y="9891"/>
                  <a:pt x="13745" y="10299"/>
                  <a:pt x="10801" y="10299"/>
                </a:cubicBezTo>
                <a:cubicBezTo>
                  <a:pt x="7856" y="10299"/>
                  <a:pt x="5080" y="9891"/>
                  <a:pt x="2982" y="9145"/>
                </a:cubicBezTo>
                <a:cubicBezTo>
                  <a:pt x="1928" y="8769"/>
                  <a:pt x="1099" y="8329"/>
                  <a:pt x="504" y="7827"/>
                </a:cubicBezTo>
                <a:cubicBezTo>
                  <a:pt x="307" y="7664"/>
                  <a:pt x="142" y="7495"/>
                  <a:pt x="0" y="7320"/>
                </a:cubicBezTo>
                <a:close/>
                <a:moveTo>
                  <a:pt x="0" y="9689"/>
                </a:moveTo>
                <a:lnTo>
                  <a:pt x="0" y="10653"/>
                </a:lnTo>
                <a:cubicBezTo>
                  <a:pt x="0" y="12771"/>
                  <a:pt x="4836" y="14492"/>
                  <a:pt x="10801" y="14492"/>
                </a:cubicBezTo>
                <a:cubicBezTo>
                  <a:pt x="16766" y="14492"/>
                  <a:pt x="21600" y="12777"/>
                  <a:pt x="21600" y="10653"/>
                </a:cubicBezTo>
                <a:lnTo>
                  <a:pt x="21600" y="9689"/>
                </a:lnTo>
                <a:cubicBezTo>
                  <a:pt x="21458" y="9864"/>
                  <a:pt x="21295" y="10033"/>
                  <a:pt x="21098" y="10197"/>
                </a:cubicBezTo>
                <a:cubicBezTo>
                  <a:pt x="20508" y="10698"/>
                  <a:pt x="19672" y="11138"/>
                  <a:pt x="18618" y="11514"/>
                </a:cubicBezTo>
                <a:cubicBezTo>
                  <a:pt x="16520" y="12260"/>
                  <a:pt x="13745" y="12668"/>
                  <a:pt x="10801" y="12668"/>
                </a:cubicBezTo>
                <a:cubicBezTo>
                  <a:pt x="7856" y="12668"/>
                  <a:pt x="5080" y="12260"/>
                  <a:pt x="2982" y="11514"/>
                </a:cubicBezTo>
                <a:cubicBezTo>
                  <a:pt x="1928" y="11138"/>
                  <a:pt x="1099" y="10698"/>
                  <a:pt x="504" y="10197"/>
                </a:cubicBezTo>
                <a:cubicBezTo>
                  <a:pt x="307" y="10033"/>
                  <a:pt x="142" y="9864"/>
                  <a:pt x="0" y="9689"/>
                </a:cubicBezTo>
                <a:close/>
                <a:moveTo>
                  <a:pt x="0" y="12059"/>
                </a:moveTo>
                <a:lnTo>
                  <a:pt x="0" y="13022"/>
                </a:lnTo>
                <a:cubicBezTo>
                  <a:pt x="0" y="15141"/>
                  <a:pt x="4836" y="16862"/>
                  <a:pt x="10801" y="16862"/>
                </a:cubicBezTo>
                <a:cubicBezTo>
                  <a:pt x="16766" y="16862"/>
                  <a:pt x="21600" y="15146"/>
                  <a:pt x="21600" y="13022"/>
                </a:cubicBezTo>
                <a:lnTo>
                  <a:pt x="21600" y="12059"/>
                </a:lnTo>
                <a:cubicBezTo>
                  <a:pt x="21458" y="12233"/>
                  <a:pt x="21295" y="12402"/>
                  <a:pt x="21098" y="12566"/>
                </a:cubicBezTo>
                <a:cubicBezTo>
                  <a:pt x="20508" y="13067"/>
                  <a:pt x="19672" y="13507"/>
                  <a:pt x="18618" y="13883"/>
                </a:cubicBezTo>
                <a:cubicBezTo>
                  <a:pt x="16520" y="14629"/>
                  <a:pt x="13745" y="15037"/>
                  <a:pt x="10801" y="15037"/>
                </a:cubicBezTo>
                <a:cubicBezTo>
                  <a:pt x="7856" y="15037"/>
                  <a:pt x="5080" y="14629"/>
                  <a:pt x="2982" y="13883"/>
                </a:cubicBezTo>
                <a:cubicBezTo>
                  <a:pt x="1928" y="13507"/>
                  <a:pt x="1099" y="13067"/>
                  <a:pt x="504" y="12566"/>
                </a:cubicBezTo>
                <a:cubicBezTo>
                  <a:pt x="307" y="12402"/>
                  <a:pt x="142" y="12233"/>
                  <a:pt x="0" y="12059"/>
                </a:cubicBezTo>
                <a:close/>
                <a:moveTo>
                  <a:pt x="0" y="14428"/>
                </a:moveTo>
                <a:lnTo>
                  <a:pt x="0" y="15391"/>
                </a:lnTo>
                <a:cubicBezTo>
                  <a:pt x="0" y="17510"/>
                  <a:pt x="4836" y="19231"/>
                  <a:pt x="10801" y="19231"/>
                </a:cubicBezTo>
                <a:cubicBezTo>
                  <a:pt x="16766" y="19231"/>
                  <a:pt x="21600" y="17515"/>
                  <a:pt x="21600" y="15391"/>
                </a:cubicBezTo>
                <a:lnTo>
                  <a:pt x="21600" y="14428"/>
                </a:lnTo>
                <a:cubicBezTo>
                  <a:pt x="21458" y="14602"/>
                  <a:pt x="21295" y="14772"/>
                  <a:pt x="21098" y="14935"/>
                </a:cubicBezTo>
                <a:cubicBezTo>
                  <a:pt x="20508" y="15436"/>
                  <a:pt x="19672" y="15877"/>
                  <a:pt x="18618" y="16252"/>
                </a:cubicBezTo>
                <a:cubicBezTo>
                  <a:pt x="16520" y="16998"/>
                  <a:pt x="13745" y="17406"/>
                  <a:pt x="10801" y="17406"/>
                </a:cubicBezTo>
                <a:cubicBezTo>
                  <a:pt x="7856" y="17406"/>
                  <a:pt x="5080" y="16998"/>
                  <a:pt x="2982" y="16252"/>
                </a:cubicBezTo>
                <a:cubicBezTo>
                  <a:pt x="1928" y="15877"/>
                  <a:pt x="1099" y="15436"/>
                  <a:pt x="504" y="14935"/>
                </a:cubicBezTo>
                <a:cubicBezTo>
                  <a:pt x="307" y="14772"/>
                  <a:pt x="142" y="14602"/>
                  <a:pt x="0" y="14428"/>
                </a:cubicBezTo>
                <a:close/>
                <a:moveTo>
                  <a:pt x="0" y="16797"/>
                </a:moveTo>
                <a:lnTo>
                  <a:pt x="0" y="17760"/>
                </a:lnTo>
                <a:cubicBezTo>
                  <a:pt x="0" y="19879"/>
                  <a:pt x="4836" y="21600"/>
                  <a:pt x="10801" y="21600"/>
                </a:cubicBezTo>
                <a:cubicBezTo>
                  <a:pt x="16766" y="21600"/>
                  <a:pt x="21600" y="19879"/>
                  <a:pt x="21600" y="17760"/>
                </a:cubicBezTo>
                <a:lnTo>
                  <a:pt x="21600" y="16797"/>
                </a:lnTo>
                <a:cubicBezTo>
                  <a:pt x="21458" y="16971"/>
                  <a:pt x="21295" y="17141"/>
                  <a:pt x="21098" y="17304"/>
                </a:cubicBezTo>
                <a:cubicBezTo>
                  <a:pt x="20508" y="17805"/>
                  <a:pt x="19672" y="18246"/>
                  <a:pt x="18618" y="18622"/>
                </a:cubicBezTo>
                <a:cubicBezTo>
                  <a:pt x="16520" y="19368"/>
                  <a:pt x="13745" y="19775"/>
                  <a:pt x="10801" y="19775"/>
                </a:cubicBezTo>
                <a:cubicBezTo>
                  <a:pt x="7856" y="19775"/>
                  <a:pt x="5080" y="19368"/>
                  <a:pt x="2982" y="18622"/>
                </a:cubicBezTo>
                <a:cubicBezTo>
                  <a:pt x="1928" y="18246"/>
                  <a:pt x="1099" y="17805"/>
                  <a:pt x="504" y="17304"/>
                </a:cubicBezTo>
                <a:cubicBezTo>
                  <a:pt x="307" y="17141"/>
                  <a:pt x="142" y="16971"/>
                  <a:pt x="0" y="16797"/>
                </a:cubicBezTo>
                <a:close/>
              </a:path>
            </a:pathLst>
          </a:custGeom>
          <a:solidFill>
            <a:srgbClr val="00A2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200"/>
          </a:p>
        </p:txBody>
      </p:sp>
      <p:sp>
        <p:nvSpPr>
          <p:cNvPr id="230" name="Computer"/>
          <p:cNvSpPr/>
          <p:nvPr/>
        </p:nvSpPr>
        <p:spPr>
          <a:xfrm>
            <a:off x="12811202" y="3333051"/>
            <a:ext cx="1389802" cy="1121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5" h="21600" extrusionOk="0">
                <a:moveTo>
                  <a:pt x="464" y="0"/>
                </a:moveTo>
                <a:cubicBezTo>
                  <a:pt x="210" y="0"/>
                  <a:pt x="0" y="261"/>
                  <a:pt x="0" y="575"/>
                </a:cubicBezTo>
                <a:lnTo>
                  <a:pt x="0" y="17777"/>
                </a:lnTo>
                <a:cubicBezTo>
                  <a:pt x="0" y="18091"/>
                  <a:pt x="210" y="18354"/>
                  <a:pt x="464" y="18354"/>
                </a:cubicBezTo>
                <a:lnTo>
                  <a:pt x="9148" y="18354"/>
                </a:lnTo>
                <a:lnTo>
                  <a:pt x="9116" y="18513"/>
                </a:lnTo>
                <a:lnTo>
                  <a:pt x="8753" y="20763"/>
                </a:lnTo>
                <a:lnTo>
                  <a:pt x="7690" y="20763"/>
                </a:lnTo>
                <a:lnTo>
                  <a:pt x="7690" y="21600"/>
                </a:lnTo>
                <a:lnTo>
                  <a:pt x="10486" y="21600"/>
                </a:lnTo>
                <a:lnTo>
                  <a:pt x="11107" y="21600"/>
                </a:lnTo>
                <a:lnTo>
                  <a:pt x="13905" y="21600"/>
                </a:lnTo>
                <a:lnTo>
                  <a:pt x="13905" y="20763"/>
                </a:lnTo>
                <a:lnTo>
                  <a:pt x="12842" y="20763"/>
                </a:lnTo>
                <a:lnTo>
                  <a:pt x="12479" y="18513"/>
                </a:lnTo>
                <a:lnTo>
                  <a:pt x="12452" y="18354"/>
                </a:lnTo>
                <a:lnTo>
                  <a:pt x="21131" y="18354"/>
                </a:lnTo>
                <a:cubicBezTo>
                  <a:pt x="21384" y="18354"/>
                  <a:pt x="21595" y="18091"/>
                  <a:pt x="21595" y="17777"/>
                </a:cubicBezTo>
                <a:lnTo>
                  <a:pt x="21595" y="575"/>
                </a:lnTo>
                <a:cubicBezTo>
                  <a:pt x="21600" y="261"/>
                  <a:pt x="21389" y="0"/>
                  <a:pt x="21136" y="0"/>
                </a:cubicBezTo>
                <a:lnTo>
                  <a:pt x="464" y="0"/>
                </a:lnTo>
                <a:close/>
                <a:moveTo>
                  <a:pt x="10800" y="542"/>
                </a:moveTo>
                <a:cubicBezTo>
                  <a:pt x="10913" y="542"/>
                  <a:pt x="11006" y="650"/>
                  <a:pt x="11006" y="797"/>
                </a:cubicBezTo>
                <a:cubicBezTo>
                  <a:pt x="11006" y="937"/>
                  <a:pt x="10913" y="1052"/>
                  <a:pt x="10800" y="1052"/>
                </a:cubicBezTo>
                <a:cubicBezTo>
                  <a:pt x="10686" y="1052"/>
                  <a:pt x="10594" y="937"/>
                  <a:pt x="10594" y="797"/>
                </a:cubicBezTo>
                <a:cubicBezTo>
                  <a:pt x="10594" y="656"/>
                  <a:pt x="10686" y="542"/>
                  <a:pt x="10800" y="542"/>
                </a:cubicBezTo>
                <a:close/>
                <a:moveTo>
                  <a:pt x="1242" y="1734"/>
                </a:moveTo>
                <a:lnTo>
                  <a:pt x="20358" y="1734"/>
                </a:lnTo>
                <a:lnTo>
                  <a:pt x="20358" y="15233"/>
                </a:lnTo>
                <a:lnTo>
                  <a:pt x="1242" y="15233"/>
                </a:lnTo>
                <a:lnTo>
                  <a:pt x="1242" y="1734"/>
                </a:lnTo>
                <a:close/>
              </a:path>
            </a:pathLst>
          </a:custGeom>
          <a:solidFill>
            <a:srgbClr val="00A2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200"/>
          </a:p>
        </p:txBody>
      </p:sp>
      <p:sp>
        <p:nvSpPr>
          <p:cNvPr id="231" name="Server…"/>
          <p:cNvSpPr txBox="1"/>
          <p:nvPr/>
        </p:nvSpPr>
        <p:spPr>
          <a:xfrm>
            <a:off x="9958762" y="8333541"/>
            <a:ext cx="2629740" cy="1122197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normAutofit/>
          </a:bodyPr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2200"/>
              <a:t>Server</a:t>
            </a:r>
          </a:p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2200"/>
              <a:t>DigitalOcean</a:t>
            </a:r>
          </a:p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2200"/>
              <a:t>Ubuntu 16.04.4 LTS</a:t>
            </a:r>
          </a:p>
        </p:txBody>
      </p:sp>
      <p:sp>
        <p:nvSpPr>
          <p:cNvPr id="232" name="Cylinder"/>
          <p:cNvSpPr/>
          <p:nvPr/>
        </p:nvSpPr>
        <p:spPr>
          <a:xfrm>
            <a:off x="2691493" y="4807519"/>
            <a:ext cx="695555" cy="9182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1600" extrusionOk="0">
                <a:moveTo>
                  <a:pt x="9839" y="0"/>
                </a:moveTo>
                <a:cubicBezTo>
                  <a:pt x="7321" y="0"/>
                  <a:pt x="4803" y="241"/>
                  <a:pt x="2882" y="724"/>
                </a:cubicBezTo>
                <a:cubicBezTo>
                  <a:pt x="-961" y="1689"/>
                  <a:pt x="-961" y="3255"/>
                  <a:pt x="2882" y="4221"/>
                </a:cubicBezTo>
                <a:cubicBezTo>
                  <a:pt x="6724" y="5186"/>
                  <a:pt x="12954" y="5186"/>
                  <a:pt x="16796" y="4221"/>
                </a:cubicBezTo>
                <a:cubicBezTo>
                  <a:pt x="20639" y="3255"/>
                  <a:pt x="20639" y="1689"/>
                  <a:pt x="16796" y="724"/>
                </a:cubicBezTo>
                <a:cubicBezTo>
                  <a:pt x="14875" y="241"/>
                  <a:pt x="12357" y="0"/>
                  <a:pt x="9839" y="0"/>
                </a:cubicBezTo>
                <a:close/>
                <a:moveTo>
                  <a:pt x="0" y="3593"/>
                </a:moveTo>
                <a:lnTo>
                  <a:pt x="0" y="18993"/>
                </a:lnTo>
                <a:cubicBezTo>
                  <a:pt x="0" y="20356"/>
                  <a:pt x="4405" y="21600"/>
                  <a:pt x="9839" y="21600"/>
                </a:cubicBezTo>
                <a:cubicBezTo>
                  <a:pt x="15273" y="21600"/>
                  <a:pt x="19678" y="20356"/>
                  <a:pt x="19678" y="18993"/>
                </a:cubicBezTo>
                <a:lnTo>
                  <a:pt x="19678" y="3593"/>
                </a:lnTo>
                <a:cubicBezTo>
                  <a:pt x="18279" y="4621"/>
                  <a:pt x="14401" y="5357"/>
                  <a:pt x="9839" y="5357"/>
                </a:cubicBezTo>
                <a:cubicBezTo>
                  <a:pt x="5277" y="5357"/>
                  <a:pt x="1399" y="4621"/>
                  <a:pt x="0" y="3593"/>
                </a:cubicBezTo>
                <a:close/>
              </a:path>
            </a:pathLst>
          </a:custGeom>
          <a:solidFill>
            <a:srgbClr val="00A2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200"/>
          </a:p>
        </p:txBody>
      </p:sp>
      <p:sp>
        <p:nvSpPr>
          <p:cNvPr id="233" name="Local SQLite DB"/>
          <p:cNvSpPr txBox="1"/>
          <p:nvPr/>
        </p:nvSpPr>
        <p:spPr>
          <a:xfrm>
            <a:off x="2274044" y="5890340"/>
            <a:ext cx="2241653" cy="436396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normAutofit lnSpcReduction="10000"/>
          </a:bodyPr>
          <a:lstStyle>
            <a:lvl1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Local SQLite DB</a:t>
            </a:r>
          </a:p>
        </p:txBody>
      </p:sp>
      <p:sp>
        <p:nvSpPr>
          <p:cNvPr id="234" name="Line"/>
          <p:cNvSpPr/>
          <p:nvPr/>
        </p:nvSpPr>
        <p:spPr>
          <a:xfrm>
            <a:off x="3039865" y="4269066"/>
            <a:ext cx="1" cy="445170"/>
          </a:xfrm>
          <a:prstGeom prst="line">
            <a:avLst/>
          </a:prstGeom>
          <a:ln w="25400">
            <a:solidFill>
              <a:srgbClr val="92929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200"/>
          </a:p>
        </p:txBody>
      </p:sp>
      <p:sp>
        <p:nvSpPr>
          <p:cNvPr id="235" name="Report"/>
          <p:cNvSpPr txBox="1"/>
          <p:nvPr/>
        </p:nvSpPr>
        <p:spPr>
          <a:xfrm>
            <a:off x="2542205" y="3725893"/>
            <a:ext cx="994131" cy="436397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normAutofit lnSpcReduction="10000"/>
          </a:bodyPr>
          <a:lstStyle>
            <a:lvl1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Report</a:t>
            </a:r>
          </a:p>
        </p:txBody>
      </p:sp>
      <p:sp>
        <p:nvSpPr>
          <p:cNvPr id="236" name="Line"/>
          <p:cNvSpPr/>
          <p:nvPr/>
        </p:nvSpPr>
        <p:spPr>
          <a:xfrm flipH="1">
            <a:off x="2961237" y="3499968"/>
            <a:ext cx="685210" cy="195877"/>
          </a:xfrm>
          <a:prstGeom prst="line">
            <a:avLst/>
          </a:prstGeom>
          <a:ln w="25400">
            <a:solidFill>
              <a:srgbClr val="92929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200"/>
          </a:p>
        </p:txBody>
      </p:sp>
      <p:sp>
        <p:nvSpPr>
          <p:cNvPr id="237" name="User registration"/>
          <p:cNvSpPr txBox="1"/>
          <p:nvPr/>
        </p:nvSpPr>
        <p:spPr>
          <a:xfrm>
            <a:off x="3708596" y="3725893"/>
            <a:ext cx="2252270" cy="436397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normAutofit lnSpcReduction="10000"/>
          </a:bodyPr>
          <a:lstStyle>
            <a:lvl1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User registration</a:t>
            </a:r>
          </a:p>
        </p:txBody>
      </p:sp>
      <p:sp>
        <p:nvSpPr>
          <p:cNvPr id="238" name="Line"/>
          <p:cNvSpPr/>
          <p:nvPr/>
        </p:nvSpPr>
        <p:spPr>
          <a:xfrm>
            <a:off x="3696511" y="3491560"/>
            <a:ext cx="576943" cy="166835"/>
          </a:xfrm>
          <a:prstGeom prst="line">
            <a:avLst/>
          </a:prstGeom>
          <a:ln w="25400">
            <a:solidFill>
              <a:srgbClr val="92929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200"/>
          </a:p>
        </p:txBody>
      </p:sp>
      <p:sp>
        <p:nvSpPr>
          <p:cNvPr id="239" name="Main DB…"/>
          <p:cNvSpPr txBox="1"/>
          <p:nvPr/>
        </p:nvSpPr>
        <p:spPr>
          <a:xfrm>
            <a:off x="5755812" y="8118614"/>
            <a:ext cx="2247240" cy="779297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normAutofit/>
          </a:bodyPr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2200"/>
              <a:t>Main DB</a:t>
            </a:r>
          </a:p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2200"/>
              <a:t>MariaDB 10.1.25</a:t>
            </a:r>
          </a:p>
        </p:txBody>
      </p:sp>
      <p:sp>
        <p:nvSpPr>
          <p:cNvPr id="240" name="WordPress…"/>
          <p:cNvSpPr txBox="1"/>
          <p:nvPr/>
        </p:nvSpPr>
        <p:spPr>
          <a:xfrm>
            <a:off x="9593866" y="6775163"/>
            <a:ext cx="3359532" cy="1465096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normAutofit/>
          </a:bodyPr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2200"/>
              <a:t>WordPress</a:t>
            </a:r>
          </a:p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2200"/>
              <a:t>- users management</a:t>
            </a:r>
          </a:p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2200"/>
              <a:t>- administrative frontend</a:t>
            </a:r>
          </a:p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2200"/>
              <a:t>- report verification</a:t>
            </a:r>
          </a:p>
        </p:txBody>
      </p:sp>
      <p:sp>
        <p:nvSpPr>
          <p:cNvPr id="241" name="Apache"/>
          <p:cNvSpPr txBox="1"/>
          <p:nvPr/>
        </p:nvSpPr>
        <p:spPr>
          <a:xfrm>
            <a:off x="9870585" y="5890340"/>
            <a:ext cx="1097789" cy="436396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normAutofit lnSpcReduction="10000"/>
          </a:bodyPr>
          <a:lstStyle>
            <a:lvl1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Apache</a:t>
            </a:r>
          </a:p>
        </p:txBody>
      </p:sp>
      <p:sp>
        <p:nvSpPr>
          <p:cNvPr id="242" name="Nginx…"/>
          <p:cNvSpPr txBox="1"/>
          <p:nvPr/>
        </p:nvSpPr>
        <p:spPr>
          <a:xfrm>
            <a:off x="7735526" y="4487153"/>
            <a:ext cx="1869212" cy="779296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normAutofit/>
          </a:bodyPr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2200"/>
              <a:t>Nginx</a:t>
            </a:r>
          </a:p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2200"/>
              <a:t>load balancer</a:t>
            </a:r>
          </a:p>
        </p:txBody>
      </p:sp>
      <p:sp>
        <p:nvSpPr>
          <p:cNvPr id="243" name="Line"/>
          <p:cNvSpPr/>
          <p:nvPr/>
        </p:nvSpPr>
        <p:spPr>
          <a:xfrm>
            <a:off x="8870007" y="5226315"/>
            <a:ext cx="1262443" cy="577236"/>
          </a:xfrm>
          <a:prstGeom prst="line">
            <a:avLst/>
          </a:prstGeom>
          <a:ln w="25400">
            <a:solidFill>
              <a:srgbClr val="92929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200"/>
          </a:p>
        </p:txBody>
      </p:sp>
      <p:sp>
        <p:nvSpPr>
          <p:cNvPr id="244" name="Line"/>
          <p:cNvSpPr/>
          <p:nvPr/>
        </p:nvSpPr>
        <p:spPr>
          <a:xfrm flipH="1">
            <a:off x="7938410" y="5315817"/>
            <a:ext cx="483805" cy="207679"/>
          </a:xfrm>
          <a:prstGeom prst="line">
            <a:avLst/>
          </a:prstGeom>
          <a:ln w="25400">
            <a:solidFill>
              <a:srgbClr val="92929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200"/>
          </a:p>
        </p:txBody>
      </p:sp>
      <p:sp>
        <p:nvSpPr>
          <p:cNvPr id="245" name="uWSGI…"/>
          <p:cNvSpPr txBox="1"/>
          <p:nvPr/>
        </p:nvSpPr>
        <p:spPr>
          <a:xfrm>
            <a:off x="6777564" y="5718890"/>
            <a:ext cx="1905534" cy="779296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normAutofit/>
          </a:bodyPr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2200"/>
              <a:t>uWSGI</a:t>
            </a:r>
          </a:p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2200"/>
              <a:t>parallelisation</a:t>
            </a:r>
          </a:p>
        </p:txBody>
      </p:sp>
      <p:sp>
        <p:nvSpPr>
          <p:cNvPr id="246" name="Flask…"/>
          <p:cNvSpPr txBox="1"/>
          <p:nvPr/>
        </p:nvSpPr>
        <p:spPr>
          <a:xfrm>
            <a:off x="5683075" y="6873704"/>
            <a:ext cx="2780336" cy="779296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normAutofit/>
          </a:bodyPr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2200"/>
              <a:t>Flask</a:t>
            </a:r>
          </a:p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2200"/>
              <a:t>microserver (Python)</a:t>
            </a:r>
          </a:p>
        </p:txBody>
      </p:sp>
      <p:sp>
        <p:nvSpPr>
          <p:cNvPr id="247" name="Line"/>
          <p:cNvSpPr/>
          <p:nvPr/>
        </p:nvSpPr>
        <p:spPr>
          <a:xfrm flipH="1">
            <a:off x="7121812" y="6594932"/>
            <a:ext cx="470422" cy="239513"/>
          </a:xfrm>
          <a:prstGeom prst="line">
            <a:avLst/>
          </a:prstGeom>
          <a:ln w="25400">
            <a:solidFill>
              <a:srgbClr val="92929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200"/>
          </a:p>
        </p:txBody>
      </p:sp>
      <p:sp>
        <p:nvSpPr>
          <p:cNvPr id="248" name="Line"/>
          <p:cNvSpPr/>
          <p:nvPr/>
        </p:nvSpPr>
        <p:spPr>
          <a:xfrm>
            <a:off x="10633247" y="6422694"/>
            <a:ext cx="434509" cy="174166"/>
          </a:xfrm>
          <a:prstGeom prst="line">
            <a:avLst/>
          </a:prstGeom>
          <a:ln w="25400">
            <a:solidFill>
              <a:srgbClr val="92929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200"/>
          </a:p>
        </p:txBody>
      </p:sp>
      <p:sp>
        <p:nvSpPr>
          <p:cNvPr id="249" name="Line"/>
          <p:cNvSpPr/>
          <p:nvPr/>
        </p:nvSpPr>
        <p:spPr>
          <a:xfrm flipH="1">
            <a:off x="8468151" y="7400783"/>
            <a:ext cx="1120974" cy="1"/>
          </a:xfrm>
          <a:prstGeom prst="line">
            <a:avLst/>
          </a:prstGeom>
          <a:ln w="25400">
            <a:solidFill>
              <a:srgbClr val="92929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200"/>
          </a:p>
        </p:txBody>
      </p:sp>
      <p:sp>
        <p:nvSpPr>
          <p:cNvPr id="250" name="Line"/>
          <p:cNvSpPr/>
          <p:nvPr/>
        </p:nvSpPr>
        <p:spPr>
          <a:xfrm>
            <a:off x="8475622" y="7313856"/>
            <a:ext cx="1106035" cy="1"/>
          </a:xfrm>
          <a:prstGeom prst="line">
            <a:avLst/>
          </a:prstGeom>
          <a:ln w="25400">
            <a:solidFill>
              <a:srgbClr val="92929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200"/>
          </a:p>
        </p:txBody>
      </p:sp>
      <p:sp>
        <p:nvSpPr>
          <p:cNvPr id="251" name="Line"/>
          <p:cNvSpPr/>
          <p:nvPr/>
        </p:nvSpPr>
        <p:spPr>
          <a:xfrm flipV="1">
            <a:off x="3573936" y="5087237"/>
            <a:ext cx="3928845" cy="199624"/>
          </a:xfrm>
          <a:prstGeom prst="line">
            <a:avLst/>
          </a:prstGeom>
          <a:ln w="25400">
            <a:solidFill>
              <a:srgbClr val="92929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200"/>
          </a:p>
        </p:txBody>
      </p:sp>
      <p:sp>
        <p:nvSpPr>
          <p:cNvPr id="252" name="Squarespace…"/>
          <p:cNvSpPr txBox="1"/>
          <p:nvPr/>
        </p:nvSpPr>
        <p:spPr>
          <a:xfrm>
            <a:off x="11893534" y="2058531"/>
            <a:ext cx="3225141" cy="1122196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normAutofit/>
          </a:bodyPr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2200"/>
              <a:t>Squarespace</a:t>
            </a:r>
          </a:p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2200"/>
              <a:t>Business plan supports</a:t>
            </a:r>
          </a:p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sz="2200"/>
              <a:t>Custom JS scripts</a:t>
            </a:r>
          </a:p>
        </p:txBody>
      </p:sp>
      <p:sp>
        <p:nvSpPr>
          <p:cNvPr id="253" name="Line"/>
          <p:cNvSpPr/>
          <p:nvPr/>
        </p:nvSpPr>
        <p:spPr>
          <a:xfrm>
            <a:off x="6908623" y="7636388"/>
            <a:ext cx="1" cy="578306"/>
          </a:xfrm>
          <a:prstGeom prst="line">
            <a:avLst/>
          </a:prstGeom>
          <a:ln w="25400">
            <a:solidFill>
              <a:srgbClr val="92929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200"/>
          </a:p>
        </p:txBody>
      </p:sp>
      <p:sp>
        <p:nvSpPr>
          <p:cNvPr id="254" name="Line"/>
          <p:cNvSpPr/>
          <p:nvPr/>
        </p:nvSpPr>
        <p:spPr>
          <a:xfrm flipV="1">
            <a:off x="7015311" y="7585446"/>
            <a:ext cx="1" cy="578307"/>
          </a:xfrm>
          <a:prstGeom prst="line">
            <a:avLst/>
          </a:prstGeom>
          <a:ln w="25400">
            <a:solidFill>
              <a:srgbClr val="92929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200"/>
          </a:p>
        </p:txBody>
      </p:sp>
      <p:sp>
        <p:nvSpPr>
          <p:cNvPr id="255" name="Line"/>
          <p:cNvSpPr/>
          <p:nvPr/>
        </p:nvSpPr>
        <p:spPr>
          <a:xfrm>
            <a:off x="5019452" y="4210913"/>
            <a:ext cx="2658686" cy="458296"/>
          </a:xfrm>
          <a:prstGeom prst="line">
            <a:avLst/>
          </a:prstGeom>
          <a:ln w="25400">
            <a:solidFill>
              <a:srgbClr val="92929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200"/>
          </a:p>
        </p:txBody>
      </p:sp>
      <p:sp>
        <p:nvSpPr>
          <p:cNvPr id="256" name="Line"/>
          <p:cNvSpPr/>
          <p:nvPr/>
        </p:nvSpPr>
        <p:spPr>
          <a:xfrm flipH="1" flipV="1">
            <a:off x="5378887" y="4207746"/>
            <a:ext cx="2297108" cy="393106"/>
          </a:xfrm>
          <a:prstGeom prst="line">
            <a:avLst/>
          </a:prstGeom>
          <a:ln w="25400">
            <a:solidFill>
              <a:srgbClr val="92929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200"/>
          </a:p>
        </p:txBody>
      </p:sp>
      <p:sp>
        <p:nvSpPr>
          <p:cNvPr id="257" name="Map"/>
          <p:cNvSpPr txBox="1"/>
          <p:nvPr/>
        </p:nvSpPr>
        <p:spPr>
          <a:xfrm>
            <a:off x="11297557" y="3333099"/>
            <a:ext cx="688748" cy="436396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normAutofit lnSpcReduction="10000"/>
          </a:bodyPr>
          <a:lstStyle>
            <a:lvl1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Map</a:t>
            </a:r>
          </a:p>
        </p:txBody>
      </p:sp>
      <p:sp>
        <p:nvSpPr>
          <p:cNvPr id="258" name="Line"/>
          <p:cNvSpPr/>
          <p:nvPr/>
        </p:nvSpPr>
        <p:spPr>
          <a:xfrm flipV="1">
            <a:off x="9128051" y="3580269"/>
            <a:ext cx="2113508" cy="1093902"/>
          </a:xfrm>
          <a:prstGeom prst="line">
            <a:avLst/>
          </a:prstGeom>
          <a:ln w="25400">
            <a:solidFill>
              <a:srgbClr val="92929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200"/>
          </a:p>
        </p:txBody>
      </p:sp>
      <p:sp>
        <p:nvSpPr>
          <p:cNvPr id="259" name="Line"/>
          <p:cNvSpPr/>
          <p:nvPr/>
        </p:nvSpPr>
        <p:spPr>
          <a:xfrm flipV="1">
            <a:off x="9232788" y="4241056"/>
            <a:ext cx="2027755" cy="671641"/>
          </a:xfrm>
          <a:prstGeom prst="line">
            <a:avLst/>
          </a:prstGeom>
          <a:ln w="25400">
            <a:solidFill>
              <a:srgbClr val="92929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200"/>
          </a:p>
        </p:txBody>
      </p:sp>
      <p:sp>
        <p:nvSpPr>
          <p:cNvPr id="260" name="Stats"/>
          <p:cNvSpPr txBox="1"/>
          <p:nvPr/>
        </p:nvSpPr>
        <p:spPr>
          <a:xfrm>
            <a:off x="11307732" y="3914661"/>
            <a:ext cx="781787" cy="436397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normAutofit lnSpcReduction="10000"/>
          </a:bodyPr>
          <a:lstStyle>
            <a:lvl1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Stats</a:t>
            </a:r>
          </a:p>
        </p:txBody>
      </p:sp>
      <p:sp>
        <p:nvSpPr>
          <p:cNvPr id="261" name="plot.ly charts"/>
          <p:cNvSpPr txBox="1"/>
          <p:nvPr/>
        </p:nvSpPr>
        <p:spPr>
          <a:xfrm>
            <a:off x="11284136" y="4491652"/>
            <a:ext cx="1786230" cy="436397"/>
          </a:xfrm>
          <a:prstGeom prst="rect">
            <a:avLst/>
          </a:prstGeom>
          <a:blipFill>
            <a:blip r:embed="rId2"/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normAutofit lnSpcReduction="10000"/>
          </a:bodyPr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en-US" sz="2200" dirty="0" err="1"/>
              <a:t>plot.ly</a:t>
            </a:r>
            <a:r>
              <a:rPr lang="en-US" sz="2200" dirty="0"/>
              <a:t> </a:t>
            </a:r>
            <a:r>
              <a:rPr sz="2200" dirty="0"/>
              <a:t>charts</a:t>
            </a:r>
          </a:p>
        </p:txBody>
      </p:sp>
      <p:sp>
        <p:nvSpPr>
          <p:cNvPr id="262" name="Line"/>
          <p:cNvSpPr/>
          <p:nvPr/>
        </p:nvSpPr>
        <p:spPr>
          <a:xfrm flipV="1">
            <a:off x="9672487" y="4804438"/>
            <a:ext cx="1496418" cy="315312"/>
          </a:xfrm>
          <a:prstGeom prst="line">
            <a:avLst/>
          </a:prstGeom>
          <a:ln w="25400">
            <a:solidFill>
              <a:srgbClr val="92929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algn="ctr">
              <a:spcBef>
                <a:spcPts val="0"/>
              </a:spcBef>
              <a:defRPr sz="2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200"/>
          </a:p>
        </p:txBody>
      </p:sp>
      <p:sp>
        <p:nvSpPr>
          <p:cNvPr id="263" name="Infrastructure"/>
          <p:cNvSpPr txBox="1"/>
          <p:nvPr/>
        </p:nvSpPr>
        <p:spPr>
          <a:xfrm>
            <a:off x="6554819" y="1175932"/>
            <a:ext cx="4254370" cy="851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spcBef>
                <a:spcPts val="2800"/>
              </a:spcBef>
              <a:defRPr sz="6000" cap="all">
                <a:solidFill>
                  <a:schemeClr val="accent1"/>
                </a:solidFill>
                <a:latin typeface="+mn-lt"/>
                <a:ea typeface="+mn-ea"/>
                <a:cs typeface="+mn-cs"/>
                <a:sym typeface="DIN Condensed"/>
              </a:defRPr>
            </a:lvl1pPr>
          </a:lstStyle>
          <a:p>
            <a:r>
              <a:t>Infrastructure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Natur I endring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Natur I endring</a:t>
            </a:r>
          </a:p>
        </p:txBody>
      </p:sp>
      <p:sp>
        <p:nvSpPr>
          <p:cNvPr id="224" name="Backend - daily tas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rPr lang="en-US" dirty="0"/>
              <a:t>Results after one year</a:t>
            </a:r>
            <a:endParaRPr dirty="0"/>
          </a:p>
        </p:txBody>
      </p:sp>
      <p:sp>
        <p:nvSpPr>
          <p:cNvPr id="225" name="Cron tasks run once a day at 1:00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337837" indent="-337837" defTabSz="444014">
              <a:spcBef>
                <a:spcPts val="2100"/>
              </a:spcBef>
              <a:defRPr sz="2128"/>
            </a:pPr>
            <a:r>
              <a:rPr lang="en-US" sz="2800" dirty="0"/>
              <a:t>545 valid registrations</a:t>
            </a:r>
            <a:endParaRPr sz="2800" dirty="0"/>
          </a:p>
          <a:p>
            <a:pPr marL="337837" indent="-337837" defTabSz="444014">
              <a:spcBef>
                <a:spcPts val="2100"/>
              </a:spcBef>
              <a:defRPr sz="2128"/>
            </a:pPr>
            <a:r>
              <a:rPr lang="en-US" sz="2800" dirty="0"/>
              <a:t>3392 registered users (116 active)</a:t>
            </a:r>
          </a:p>
          <a:p>
            <a:pPr marL="0" indent="0" defTabSz="444014">
              <a:spcBef>
                <a:spcPts val="2100"/>
              </a:spcBef>
              <a:buNone/>
              <a:defRPr sz="2128"/>
            </a:pPr>
            <a:r>
              <a:rPr lang="en-US" sz="2800" dirty="0"/>
              <a:t>Field test:</a:t>
            </a:r>
          </a:p>
          <a:p>
            <a:pPr marL="337837" indent="-337837" defTabSz="444014">
              <a:spcBef>
                <a:spcPts val="2100"/>
              </a:spcBef>
              <a:defRPr sz="2128"/>
            </a:pPr>
            <a:r>
              <a:rPr lang="en-US" sz="2800" dirty="0"/>
              <a:t>Species identification was 100% correct</a:t>
            </a:r>
          </a:p>
          <a:p>
            <a:pPr marL="337837" indent="-337837" defTabSz="444014">
              <a:spcBef>
                <a:spcPts val="2100"/>
              </a:spcBef>
              <a:defRPr sz="2128"/>
            </a:pPr>
            <a:r>
              <a:rPr lang="en-US" sz="2800" dirty="0"/>
              <a:t>Tree height and DBH identified within expected margin 97% times</a:t>
            </a:r>
          </a:p>
          <a:p>
            <a:pPr marL="337837" indent="-337837" defTabSz="444014">
              <a:spcBef>
                <a:spcPts val="2100"/>
              </a:spcBef>
              <a:defRPr sz="2128"/>
            </a:pPr>
            <a:r>
              <a:rPr lang="en-US" sz="2800" dirty="0"/>
              <a:t>58% </a:t>
            </a:r>
            <a:r>
              <a:rPr lang="en-US" sz="2800" dirty="0" err="1"/>
              <a:t>treelines</a:t>
            </a:r>
            <a:r>
              <a:rPr lang="en-US" sz="2800" dirty="0"/>
              <a:t> valid  - mean </a:t>
            </a:r>
            <a:r>
              <a:rPr lang="el-GR" sz="2800" dirty="0"/>
              <a:t>Δ</a:t>
            </a:r>
            <a:r>
              <a:rPr lang="en-US" sz="2800" dirty="0"/>
              <a:t> altitude  to real line 15m</a:t>
            </a:r>
          </a:p>
          <a:p>
            <a:pPr marL="337837" indent="-337837" defTabSz="444014">
              <a:spcBef>
                <a:spcPts val="2100"/>
              </a:spcBef>
              <a:defRPr sz="2128"/>
            </a:pPr>
            <a:r>
              <a:rPr lang="en-US" sz="2800" dirty="0"/>
              <a:t>65% forest lines valid – mean </a:t>
            </a:r>
            <a:r>
              <a:rPr lang="el-GR" sz="2800" dirty="0"/>
              <a:t>Δ</a:t>
            </a:r>
            <a:r>
              <a:rPr lang="en-US" sz="2800" dirty="0"/>
              <a:t> altitude to real line 9m</a:t>
            </a:r>
          </a:p>
          <a:p>
            <a:pPr marL="337837" indent="-337837" defTabSz="444014">
              <a:spcBef>
                <a:spcPts val="2100"/>
              </a:spcBef>
              <a:defRPr sz="2128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140076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Natur I endring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Natur I endring</a:t>
            </a:r>
          </a:p>
        </p:txBody>
      </p:sp>
      <p:sp>
        <p:nvSpPr>
          <p:cNvPr id="224" name="Backend - daily task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rPr lang="en-US" dirty="0"/>
              <a:t>Results from survey</a:t>
            </a:r>
            <a:endParaRPr dirty="0"/>
          </a:p>
        </p:txBody>
      </p:sp>
      <p:sp>
        <p:nvSpPr>
          <p:cNvPr id="225" name="Cron tasks run once a day at 1:00…"/>
          <p:cNvSpPr txBox="1">
            <a:spLocks noGrp="1"/>
          </p:cNvSpPr>
          <p:nvPr>
            <p:ph type="body" sz="half" idx="1"/>
          </p:nvPr>
        </p:nvSpPr>
        <p:spPr>
          <a:xfrm>
            <a:off x="541882" y="2743200"/>
            <a:ext cx="16059557" cy="623824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337837" indent="-337837" defTabSz="444014">
              <a:spcBef>
                <a:spcPts val="2100"/>
              </a:spcBef>
              <a:defRPr sz="2128"/>
            </a:pPr>
            <a:r>
              <a:rPr lang="en-US" sz="5400" dirty="0"/>
              <a:t>Users don’t generally like notifications on their phone, but wouldn’t mind being reminded to register when it’s relevant</a:t>
            </a:r>
          </a:p>
          <a:p>
            <a:pPr marL="337837" indent="-337837" defTabSz="444014">
              <a:spcBef>
                <a:spcPts val="2100"/>
              </a:spcBef>
              <a:defRPr sz="2128"/>
            </a:pPr>
            <a:r>
              <a:rPr lang="en-US" sz="5400" dirty="0"/>
              <a:t>TV promotion is the most affective way to get </a:t>
            </a:r>
            <a:r>
              <a:rPr lang="en-US" sz="5400" b="1" dirty="0"/>
              <a:t>inactive</a:t>
            </a:r>
            <a:r>
              <a:rPr lang="en-US" sz="5400" dirty="0"/>
              <a:t> users</a:t>
            </a:r>
          </a:p>
          <a:p>
            <a:pPr marL="337837" indent="-337837" defTabSz="444014">
              <a:spcBef>
                <a:spcPts val="2100"/>
              </a:spcBef>
              <a:defRPr sz="2128"/>
            </a:pPr>
            <a:r>
              <a:rPr lang="en-US" sz="5400" dirty="0"/>
              <a:t>Users contribute because they want to contribute to the science and want to learn new things – material prices are not highly relevant </a:t>
            </a:r>
          </a:p>
          <a:p>
            <a:pPr marL="337837" indent="-337837" defTabSz="444014">
              <a:spcBef>
                <a:spcPts val="2100"/>
              </a:spcBef>
              <a:defRPr sz="2128"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882880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Natur I endring"/>
          <p:cNvSpPr txBox="1"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Natur I endring</a:t>
            </a:r>
          </a:p>
        </p:txBody>
      </p:sp>
      <p:sp>
        <p:nvSpPr>
          <p:cNvPr id="266" name="Natur I endring 2.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7359">
              <a:spcBef>
                <a:spcPts val="2200"/>
              </a:spcBef>
              <a:defRPr sz="4800"/>
            </a:lvl1pPr>
          </a:lstStyle>
          <a:p>
            <a:r>
              <a:rPr lang="en-US" dirty="0"/>
              <a:t>Future - </a:t>
            </a:r>
            <a:r>
              <a:rPr dirty="0" err="1"/>
              <a:t>Natur</a:t>
            </a:r>
            <a:r>
              <a:rPr dirty="0"/>
              <a:t> I </a:t>
            </a:r>
            <a:r>
              <a:rPr dirty="0" err="1"/>
              <a:t>endring</a:t>
            </a:r>
            <a:r>
              <a:rPr dirty="0"/>
              <a:t> 2.0</a:t>
            </a:r>
          </a:p>
        </p:txBody>
      </p:sp>
      <p:sp>
        <p:nvSpPr>
          <p:cNvPr id="267" name="Rewriting app to Flutter/Dart (backed by Google) to merge 2 codebases to one…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382289" indent="-382289" defTabSz="502437">
              <a:spcBef>
                <a:spcPts val="2400"/>
              </a:spcBef>
              <a:defRPr sz="2408"/>
            </a:pPr>
            <a:r>
              <a:rPr dirty="0"/>
              <a:t>Rewriting app to Flutter/Dart (backed by Google) to merge 2 </a:t>
            </a:r>
            <a:r>
              <a:rPr lang="en-GB" dirty="0"/>
              <a:t>codebases</a:t>
            </a:r>
            <a:r>
              <a:rPr dirty="0"/>
              <a:t> to one</a:t>
            </a:r>
          </a:p>
          <a:p>
            <a:pPr marL="382289" indent="-382289" defTabSz="502437">
              <a:spcBef>
                <a:spcPts val="2400"/>
              </a:spcBef>
              <a:defRPr sz="2408"/>
            </a:pPr>
            <a:r>
              <a:rPr dirty="0"/>
              <a:t>Implement administrative role to the app with notifications about new registrations</a:t>
            </a:r>
          </a:p>
          <a:p>
            <a:pPr marL="382289" indent="-382289" defTabSz="502437">
              <a:spcBef>
                <a:spcPts val="2400"/>
              </a:spcBef>
              <a:defRPr sz="2408"/>
            </a:pPr>
            <a:r>
              <a:rPr dirty="0"/>
              <a:t>JSON based configuration for different/multiple data collection pipelines</a:t>
            </a:r>
          </a:p>
          <a:p>
            <a:pPr marL="382289" indent="-382289" defTabSz="502437">
              <a:spcBef>
                <a:spcPts val="2400"/>
              </a:spcBef>
              <a:defRPr sz="2408"/>
            </a:pPr>
            <a:r>
              <a:rPr dirty="0"/>
              <a:t>Use geofencing capabilities to </a:t>
            </a:r>
            <a:r>
              <a:rPr lang="en-US" dirty="0"/>
              <a:t>notify</a:t>
            </a:r>
            <a:r>
              <a:rPr dirty="0"/>
              <a:t> users </a:t>
            </a:r>
            <a:r>
              <a:rPr lang="en-US" dirty="0"/>
              <a:t>about the app.</a:t>
            </a:r>
          </a:p>
          <a:p>
            <a:pPr marL="382289" indent="-382289" defTabSz="502437">
              <a:spcBef>
                <a:spcPts val="2400"/>
              </a:spcBef>
              <a:defRPr sz="2408"/>
            </a:pPr>
            <a:r>
              <a:rPr lang="en-GB" dirty="0"/>
              <a:t>Gamify the app to motivate finding even higher trees.</a:t>
            </a:r>
          </a:p>
        </p:txBody>
      </p:sp>
      <p:pic>
        <p:nvPicPr>
          <p:cNvPr id="268" name="logo_lockup_flutter_horizontal_wht.png" descr="logo_lockup_flutter_horizontal_w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6130" y="3321660"/>
            <a:ext cx="4952269" cy="1389112"/>
          </a:xfrm>
          <a:prstGeom prst="rect">
            <a:avLst/>
          </a:prstGeom>
          <a:ln w="12700">
            <a:miter lim="400000"/>
          </a:ln>
        </p:spPr>
      </p:pic>
      <p:pic>
        <p:nvPicPr>
          <p:cNvPr id="269" name="logo_lockup_dart_horizontal_wht.png" descr="logo_lockup_dart_horizontal_w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0849" y="4111561"/>
            <a:ext cx="7016031" cy="45276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A close up of a green field&#10;&#10;Description automatically generated">
            <a:extLst>
              <a:ext uri="{FF2B5EF4-FFF2-40B4-BE49-F238E27FC236}">
                <a16:creationId xmlns:a16="http://schemas.microsoft.com/office/drawing/2014/main" id="{671179B7-E46F-B84C-8DEE-005B7B3FCA74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70" b="12470"/>
          <a:stretch>
            <a:fillRect/>
          </a:stretch>
        </p:blipFill>
        <p:spPr/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035A8D-BED6-184A-AD4A-3EB1A38EABF1}"/>
              </a:ext>
            </a:extLst>
          </p:cNvPr>
          <p:cNvSpPr txBox="1"/>
          <p:nvPr/>
        </p:nvSpPr>
        <p:spPr>
          <a:xfrm>
            <a:off x="4433411" y="8213886"/>
            <a:ext cx="8473440" cy="11490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/>
            <a:r>
              <a:rPr lang="en-GB" sz="4800" b="1" dirty="0">
                <a:solidFill>
                  <a:srgbClr val="FEFDFF"/>
                </a:solidFill>
              </a:rPr>
              <a:t>Thank you for your attention</a:t>
            </a:r>
            <a:endParaRPr kumimoji="0" lang="en-GB" sz="4800" b="1" i="0" u="none" strike="noStrike" cap="none" spc="0" normalizeH="0" baseline="0" dirty="0">
              <a:ln>
                <a:noFill/>
              </a:ln>
              <a:solidFill>
                <a:srgbClr val="FEFDFF"/>
              </a:solidFill>
              <a:effectLst/>
              <a:uFillTx/>
              <a:sym typeface="Avenir Next Medium"/>
            </a:endParaRPr>
          </a:p>
        </p:txBody>
      </p:sp>
    </p:spTree>
    <p:extLst>
      <p:ext uri="{BB962C8B-B14F-4D97-AF65-F5344CB8AC3E}">
        <p14:creationId xmlns:p14="http://schemas.microsoft.com/office/powerpoint/2010/main" val="114471590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New_Template7">
  <a:themeElements>
    <a:clrScheme name="New_Template7">
      <a:dk1>
        <a:srgbClr val="222222"/>
      </a:dk1>
      <a:lt1>
        <a:srgbClr val="838787"/>
      </a:lt1>
      <a:dk2>
        <a:srgbClr val="222222"/>
      </a:dk2>
      <a:lt2>
        <a:srgbClr val="A6AAA9"/>
      </a:lt2>
      <a:accent1>
        <a:srgbClr val="34A5DA"/>
      </a:accent1>
      <a:accent2>
        <a:srgbClr val="3F969A"/>
      </a:accent2>
      <a:accent3>
        <a:srgbClr val="8ABE5E"/>
      </a:accent3>
      <a:accent4>
        <a:srgbClr val="FDCB56"/>
      </a:accent4>
      <a:accent5>
        <a:srgbClr val="E42832"/>
      </a:accent5>
      <a:accent6>
        <a:srgbClr val="C52060"/>
      </a:accent6>
      <a:hlink>
        <a:srgbClr val="0000FF"/>
      </a:hlink>
      <a:folHlink>
        <a:srgbClr val="FF00FF"/>
      </a:folHlink>
    </a:clrScheme>
    <a:fontScheme name="New_Template7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all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DIN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838787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7">
  <a:themeElements>
    <a:clrScheme name="New_Template7">
      <a:dk1>
        <a:srgbClr val="000000"/>
      </a:dk1>
      <a:lt1>
        <a:srgbClr val="FFFFFF"/>
      </a:lt1>
      <a:dk2>
        <a:srgbClr val="222222"/>
      </a:dk2>
      <a:lt2>
        <a:srgbClr val="A6AAA9"/>
      </a:lt2>
      <a:accent1>
        <a:srgbClr val="34A5DA"/>
      </a:accent1>
      <a:accent2>
        <a:srgbClr val="3F969A"/>
      </a:accent2>
      <a:accent3>
        <a:srgbClr val="8ABE5E"/>
      </a:accent3>
      <a:accent4>
        <a:srgbClr val="FDCB56"/>
      </a:accent4>
      <a:accent5>
        <a:srgbClr val="E42832"/>
      </a:accent5>
      <a:accent6>
        <a:srgbClr val="C52060"/>
      </a:accent6>
      <a:hlink>
        <a:srgbClr val="0000FF"/>
      </a:hlink>
      <a:folHlink>
        <a:srgbClr val="FF00FF"/>
      </a:folHlink>
    </a:clrScheme>
    <a:fontScheme name="New_Template7">
      <a:majorFont>
        <a:latin typeface="DIN Condensed"/>
        <a:ea typeface="DIN Condensed"/>
        <a:cs typeface="DIN Condensed"/>
      </a:majorFont>
      <a:minorFont>
        <a:latin typeface="DIN Condensed"/>
        <a:ea typeface="DIN Condensed"/>
        <a:cs typeface="DIN Condensed"/>
      </a:minorFont>
    </a:fontScheme>
    <a:fmtScheme name="New_Templat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all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DIN Condense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838787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1388</TotalTime>
  <Words>633</Words>
  <Application>Microsoft Macintosh PowerPoint</Application>
  <PresentationFormat>Custom</PresentationFormat>
  <Paragraphs>100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Avenir Next</vt:lpstr>
      <vt:lpstr>Avenir Next Medium</vt:lpstr>
      <vt:lpstr>DIN Alternate</vt:lpstr>
      <vt:lpstr>DIN Condensed</vt:lpstr>
      <vt:lpstr>Helvetica</vt:lpstr>
      <vt:lpstr>Helvetica Neue</vt:lpstr>
      <vt:lpstr>Helvetica Neue Medium</vt:lpstr>
      <vt:lpstr>New_Template7</vt:lpstr>
      <vt:lpstr>Natur I endring</vt:lpstr>
      <vt:lpstr>About the project</vt:lpstr>
      <vt:lpstr>Registration process</vt:lpstr>
      <vt:lpstr>Mobile app</vt:lpstr>
      <vt:lpstr>Backend</vt:lpstr>
      <vt:lpstr>Backend - API</vt:lpstr>
      <vt:lpstr>Api security</vt:lpstr>
      <vt:lpstr>Backend - daily task</vt:lpstr>
      <vt:lpstr>PowerPoint Presentation</vt:lpstr>
      <vt:lpstr>Results after one year</vt:lpstr>
      <vt:lpstr>Results from survey</vt:lpstr>
      <vt:lpstr>Future - Natur I endring 2.0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 I endring</dc:title>
  <cp:lastModifiedBy>Michal Torma</cp:lastModifiedBy>
  <cp:revision>22</cp:revision>
  <dcterms:modified xsi:type="dcterms:W3CDTF">2019-05-23T06:50:41Z</dcterms:modified>
</cp:coreProperties>
</file>