
<file path=[Content_Types].xml><?xml version="1.0" encoding="utf-8"?>
<Types xmlns="http://schemas.openxmlformats.org/package/2006/content-types">
  <Default Extension="fntdata" ContentType="application/x-fontdata"/>
  <Default Extension="jpg" ContentType="image/jpeg"/>
  <Default Extension="m4a" ContentType="audio/mp4"/>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15"/>
  </p:notesMasterIdLst>
  <p:sldIdLst>
    <p:sldId id="256" r:id="rId3"/>
    <p:sldId id="257" r:id="rId4"/>
    <p:sldId id="258" r:id="rId5"/>
    <p:sldId id="259" r:id="rId6"/>
    <p:sldId id="260" r:id="rId7"/>
    <p:sldId id="261" r:id="rId8"/>
    <p:sldId id="262" r:id="rId9"/>
    <p:sldId id="263" r:id="rId10"/>
    <p:sldId id="264" r:id="rId11"/>
    <p:sldId id="267" r:id="rId12"/>
    <p:sldId id="269" r:id="rId13"/>
    <p:sldId id="271" r:id="rId14"/>
  </p:sldIdLst>
  <p:sldSz cx="9144000" cy="5143500" type="screen16x9"/>
  <p:notesSz cx="6858000" cy="9144000"/>
  <p:embeddedFontLst>
    <p:embeddedFont>
      <p:font typeface="Arial Narrow" panose="020B0604020202020204" pitchFamily="3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Roboto" panose="02000000000000000000" pitchFamily="2" charset="0"/>
      <p:regular r:id="rId24"/>
      <p:bold r:id="rId25"/>
      <p:italic r:id="rId26"/>
      <p:boldItalic r:id="rId27"/>
    </p:embeddedFont>
    <p:embeddedFont>
      <p:font typeface="Roboto Condensed" panose="020000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A84E"/>
    <a:srgbClr val="6AA84F"/>
    <a:srgbClr val="6BA84E"/>
    <a:srgbClr val="6BA8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6"/>
    <p:restoredTop sz="85286"/>
  </p:normalViewPr>
  <p:slideViewPr>
    <p:cSldViewPr snapToGrid="0">
      <p:cViewPr>
        <p:scale>
          <a:sx n="138" d="100"/>
          <a:sy n="138" d="100"/>
        </p:scale>
        <p:origin x="176" y="2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1.xml"/><Relationship Id="rId21" Type="http://schemas.openxmlformats.org/officeDocument/2006/relationships/font" Target="fonts/font6.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miljodirektoratet.no/globalassets/publikasjoner/m1638/m1638.pdf"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doi.org/10.35035/doc-vf1a-nr22"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bif.no/events/2020/symposium-december.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gbif.no/events/2021/lecture-ntnu-gbif.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d03eae394a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gd03eae394a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noProof="0" dirty="0"/>
              <a:t>Slide 1 (5 sec) Hi everyone! Welcome to the update form GBIF Norway.</a:t>
            </a:r>
          </a:p>
        </p:txBody>
      </p:sp>
      <p:sp>
        <p:nvSpPr>
          <p:cNvPr id="159" name="Google Shape;159;gd03eae394a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d35ab1fdcd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d35ab1fdcd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noProof="0" dirty="0"/>
              <a:t>Slide 2 (43 sec) GBIF Norway is involved in an initiative called BioMedData. It’s a collaborative project between ELIXIR Norway and 10 other molecular life science research infrastructures. We have group bi-monthly meetings and other activities. For example there was a FAIR data management course this Wednesday and most recently there was a workshop to develop a data management plan (DMP) tool. Our long-term goal in this partnership is obviously to help publish species occurrences from the participating research infrastructures but also to ensure that GBIF molecular sequence data gets published to ELIXIR. </a:t>
            </a:r>
          </a:p>
          <a:p>
            <a:pPr marL="0" lvl="0" indent="0" algn="l" rtl="0">
              <a:spcBef>
                <a:spcPts val="0"/>
              </a:spcBef>
              <a:spcAft>
                <a:spcPts val="0"/>
              </a:spcAft>
              <a:buNone/>
            </a:pPr>
            <a:endParaRPr dirty="0"/>
          </a:p>
        </p:txBody>
      </p:sp>
      <p:sp>
        <p:nvSpPr>
          <p:cNvPr id="168" name="Google Shape;168;gd35ab1fdcd_1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d35ab1fdcd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gd35ab1fdcd_1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Slide 3 (28 sec) BioDATA teaching activities in 2020 were severely affected by the COVID travel restrictions. So we have been adapting the curriculum for online training together with Laura at the Secretariat. We have also been working on adding an extra course on meta-barcodes together with colleagues in Georgia.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Development of a new BioDATA course on metabarcoding for online teaching in Georgia in June 2021.</a:t>
            </a:r>
          </a:p>
        </p:txBody>
      </p:sp>
      <p:sp>
        <p:nvSpPr>
          <p:cNvPr id="178" name="Google Shape;178;gd35ab1fdcd_1_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d03eae394a_0_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d03eae394a_0_1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noProof="0" dirty="0"/>
              <a:t>Slide 4 (56 sec) In February this year we applied to the Norwegian Agency DIKU for funds for a new BioDATA project called BioDATA Advanced. The project partners are the Natural History Museum at the University of Oslo; staff including Hugo de Boer (HoD), me (Rukaya Johaadien), and Dag Endresen; The South-Siberian Botanical Garden in Russia; and in South Africa we have SANBI where Fatima Parker Ali is the GBIF Node Manager and point of contact; and of course Dmitry Schigel and Laura Russell in the Secretariat is also involved. We plan to have 8 biodiversity data skills courses and 6 student internships. Keep your fingers crossed </a:t>
            </a:r>
            <a:r>
              <a:rPr lang="en-US" noProof="0" dirty="0" err="1"/>
              <a:t>fro</a:t>
            </a:r>
            <a:r>
              <a:rPr lang="en-US" noProof="0" dirty="0"/>
              <a:t> us, we should hear weather our application has been successful very soon. Hopefully before the end of the month, I believe.</a:t>
            </a:r>
          </a:p>
          <a:p>
            <a:pPr marL="0" lvl="0" indent="0" algn="l" rtl="0">
              <a:spcBef>
                <a:spcPts val="0"/>
              </a:spcBef>
              <a:spcAft>
                <a:spcPts val="0"/>
              </a:spcAft>
              <a:buNone/>
            </a:pPr>
            <a:endParaRPr lang="en-US" noProof="0" dirty="0"/>
          </a:p>
          <a:p>
            <a:pPr marL="0" lvl="0" indent="0" algn="l" rtl="0">
              <a:spcBef>
                <a:spcPts val="0"/>
              </a:spcBef>
              <a:spcAft>
                <a:spcPts val="0"/>
              </a:spcAft>
              <a:buNone/>
            </a:pPr>
            <a:r>
              <a:rPr lang="en-US" noProof="0" dirty="0"/>
              <a:t>GBIF Norway HoD Hugo de Boer at PI; Node Manager Dag Endresen and Data Manager Rukaya Johaadien contributing as as teachers.</a:t>
            </a:r>
          </a:p>
          <a:p>
            <a:pPr marL="0" lvl="0" indent="0" algn="l" rtl="0">
              <a:spcBef>
                <a:spcPts val="0"/>
              </a:spcBef>
              <a:spcAft>
                <a:spcPts val="0"/>
              </a:spcAft>
              <a:buNone/>
            </a:pPr>
            <a:r>
              <a:rPr lang="en-US" noProof="0" dirty="0"/>
              <a:t>GBIF South Africa (SANBI) contact point Node Manager Fatima Parker</a:t>
            </a:r>
          </a:p>
          <a:p>
            <a:pPr marL="0" lvl="0" indent="0" algn="l" rtl="0">
              <a:spcBef>
                <a:spcPts val="0"/>
              </a:spcBef>
              <a:spcAft>
                <a:spcPts val="0"/>
              </a:spcAft>
              <a:buNone/>
            </a:pPr>
            <a:r>
              <a:rPr lang="en-US" noProof="0" dirty="0"/>
              <a:t>GBIF Secretariat staff Dmitry Schigel and Laura Russell</a:t>
            </a:r>
          </a:p>
          <a:p>
            <a:pPr marL="0" lvl="0" indent="0" algn="l" rtl="0">
              <a:spcBef>
                <a:spcPts val="0"/>
              </a:spcBef>
              <a:spcAft>
                <a:spcPts val="0"/>
              </a:spcAft>
              <a:buNone/>
            </a:pPr>
            <a:r>
              <a:rPr lang="en-US" noProof="0" dirty="0"/>
              <a:t>Call DIKU UTFORSK - funding decision expected in late April 2021 (very soon)</a:t>
            </a:r>
          </a:p>
        </p:txBody>
      </p:sp>
      <p:sp>
        <p:nvSpPr>
          <p:cNvPr id="192" name="Google Shape;192;gd03eae394a_0_1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d03eae394a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d03eae394a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noProof="0" dirty="0"/>
              <a:t>Slide 5 (33 sec) GBIF Spain, Portugal, Norway, Colombia and France developed together a GBIF CESP funded project, the OpenPSD, to provide guidelines and develop capacity enhancement in the private sector industry for using and publishing GBIF-mediated data. From Norway we approached the oil energy sector and private companies providing impact assessments for the environment policy purposes.</a:t>
            </a:r>
          </a:p>
          <a:p>
            <a:pPr marL="0" lvl="0" indent="0" algn="l" rtl="0">
              <a:spcBef>
                <a:spcPts val="0"/>
              </a:spcBef>
              <a:spcAft>
                <a:spcPts val="0"/>
              </a:spcAft>
              <a:buNone/>
            </a:pPr>
            <a:r>
              <a:rPr lang="en-US" noProof="0" dirty="0"/>
              <a:t>https://</a:t>
            </a:r>
            <a:r>
              <a:rPr lang="en-US" noProof="0" dirty="0" err="1"/>
              <a:t>www.gbif.no</a:t>
            </a:r>
            <a:r>
              <a:rPr lang="en-US" noProof="0" dirty="0"/>
              <a:t>/projects/</a:t>
            </a:r>
            <a:r>
              <a:rPr lang="en-US" noProof="0" dirty="0" err="1"/>
              <a:t>openpsd</a:t>
            </a:r>
            <a:r>
              <a:rPr lang="en-US" noProof="0" dirty="0"/>
              <a:t>/</a:t>
            </a:r>
          </a:p>
          <a:p>
            <a:pPr marL="0" lvl="0" indent="0" algn="l" rtl="0">
              <a:spcBef>
                <a:spcPts val="0"/>
              </a:spcBef>
              <a:spcAft>
                <a:spcPts val="0"/>
              </a:spcAft>
              <a:buNone/>
            </a:pPr>
            <a:r>
              <a:rPr lang="en-US" noProof="0" dirty="0"/>
              <a:t>https://</a:t>
            </a:r>
            <a:r>
              <a:rPr lang="en-US" noProof="0" dirty="0" err="1"/>
              <a:t>www.gbif.org</a:t>
            </a:r>
            <a:r>
              <a:rPr lang="en-US" noProof="0" dirty="0"/>
              <a:t>/project/2Zik1tfJoh3C92ZslvhDIr/openpsd-promoting-publication-and-use-of-private-sector-data-on-biodiversity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d35ab1fdcd_1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gd35ab1fdcd_1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noProof="0" dirty="0">
                <a:solidFill>
                  <a:schemeClr val="dk1"/>
                </a:solidFill>
              </a:rPr>
              <a:t>Slide 6 (36 sec) Together with the Norwegian Environment Agency and colleagues from the emerging Living Norway Ecological Data Network - and extension of the GBIF node, we have been working on developing guidelines for environmental DNA data to enter the data workflow of GBIF. And, in particular, we have struggled with the compatibility of Darwin Core for ecological occurrences of community data and Nature Type data.</a:t>
            </a:r>
          </a:p>
          <a:p>
            <a:pPr marL="0" lvl="0" indent="0" algn="l" rtl="0">
              <a:spcBef>
                <a:spcPts val="0"/>
              </a:spcBef>
              <a:spcAft>
                <a:spcPts val="0"/>
              </a:spcAft>
              <a:buNone/>
            </a:pPr>
            <a:endParaRPr lang="en-US" noProof="0" dirty="0">
              <a:solidFill>
                <a:schemeClr val="dk1"/>
              </a:solidFill>
            </a:endParaRPr>
          </a:p>
          <a:p>
            <a:pPr marL="0" lvl="0" indent="0" algn="l" rtl="0">
              <a:spcBef>
                <a:spcPts val="0"/>
              </a:spcBef>
              <a:spcAft>
                <a:spcPts val="0"/>
              </a:spcAft>
              <a:buNone/>
            </a:pPr>
            <a:r>
              <a:rPr lang="en-US" noProof="0" dirty="0">
                <a:solidFill>
                  <a:schemeClr val="dk1"/>
                </a:solidFill>
              </a:rPr>
              <a:t>NEED for richer data models and data types to cover Nature Type data (“community” type of “organism” / ”occurrence”) – concept = Nature Types in Norway</a:t>
            </a:r>
          </a:p>
          <a:p>
            <a:pPr marL="0" lvl="0" indent="0" algn="l" rtl="0">
              <a:spcBef>
                <a:spcPts val="0"/>
              </a:spcBef>
              <a:spcAft>
                <a:spcPts val="0"/>
              </a:spcAft>
              <a:buNone/>
            </a:pPr>
            <a:r>
              <a:rPr lang="en-US" noProof="0" dirty="0">
                <a:solidFill>
                  <a:schemeClr val="dk1"/>
                </a:solidFill>
              </a:rPr>
              <a:t>Challenges with mobilizing </a:t>
            </a:r>
            <a:r>
              <a:rPr lang="en-US" noProof="0" dirty="0" err="1">
                <a:solidFill>
                  <a:schemeClr val="dk1"/>
                </a:solidFill>
              </a:rPr>
              <a:t>NiN</a:t>
            </a:r>
            <a:r>
              <a:rPr lang="en-US" noProof="0" dirty="0">
                <a:solidFill>
                  <a:schemeClr val="dk1"/>
                </a:solidFill>
              </a:rPr>
              <a:t> - Nature in Norway data (in increasing demand from policy sector and private sector engaged to deliver these data -- through the GBIF/Artskart data pipelines)</a:t>
            </a:r>
          </a:p>
          <a:p>
            <a:pPr marL="0" lvl="0" indent="0" algn="l" rtl="0">
              <a:spcBef>
                <a:spcPts val="0"/>
              </a:spcBef>
              <a:spcAft>
                <a:spcPts val="0"/>
              </a:spcAft>
              <a:buNone/>
            </a:pPr>
            <a:endParaRPr lang="en-US" noProof="0" dirty="0">
              <a:solidFill>
                <a:schemeClr val="dk1"/>
              </a:solidFill>
            </a:endParaRPr>
          </a:p>
          <a:p>
            <a:pPr marL="0" lvl="0" indent="0" algn="l" rtl="0">
              <a:spcBef>
                <a:spcPts val="0"/>
              </a:spcBef>
              <a:spcAft>
                <a:spcPts val="0"/>
              </a:spcAft>
              <a:buNone/>
            </a:pPr>
            <a:r>
              <a:rPr lang="en-US" noProof="0" dirty="0" err="1">
                <a:solidFill>
                  <a:schemeClr val="dk1"/>
                </a:solidFill>
              </a:rPr>
              <a:t>Kriterier</a:t>
            </a:r>
            <a:r>
              <a:rPr lang="en-US" noProof="0" dirty="0">
                <a:solidFill>
                  <a:schemeClr val="dk1"/>
                </a:solidFill>
              </a:rPr>
              <a:t> for </a:t>
            </a:r>
            <a:r>
              <a:rPr lang="en-US" noProof="0" dirty="0" err="1">
                <a:solidFill>
                  <a:schemeClr val="dk1"/>
                </a:solidFill>
              </a:rPr>
              <a:t>lagring</a:t>
            </a:r>
            <a:r>
              <a:rPr lang="en-US" noProof="0" dirty="0">
                <a:solidFill>
                  <a:schemeClr val="dk1"/>
                </a:solidFill>
              </a:rPr>
              <a:t> av </a:t>
            </a:r>
            <a:r>
              <a:rPr lang="en-US" noProof="0" dirty="0" err="1">
                <a:solidFill>
                  <a:schemeClr val="dk1"/>
                </a:solidFill>
              </a:rPr>
              <a:t>miljø</a:t>
            </a:r>
            <a:r>
              <a:rPr lang="en-US" noProof="0" dirty="0">
                <a:solidFill>
                  <a:schemeClr val="dk1"/>
                </a:solidFill>
              </a:rPr>
              <a:t>-DNA </a:t>
            </a:r>
            <a:r>
              <a:rPr lang="en-US" noProof="0" dirty="0" err="1">
                <a:solidFill>
                  <a:schemeClr val="dk1"/>
                </a:solidFill>
              </a:rPr>
              <a:t>prøver</a:t>
            </a:r>
            <a:r>
              <a:rPr lang="en-US" noProof="0" dirty="0">
                <a:solidFill>
                  <a:schemeClr val="dk1"/>
                </a:solidFill>
              </a:rPr>
              <a:t> </a:t>
            </a:r>
            <a:r>
              <a:rPr lang="en-US" noProof="0" dirty="0" err="1">
                <a:solidFill>
                  <a:schemeClr val="dk1"/>
                </a:solidFill>
              </a:rPr>
              <a:t>og</a:t>
            </a:r>
            <a:r>
              <a:rPr lang="en-US" noProof="0" dirty="0">
                <a:solidFill>
                  <a:schemeClr val="dk1"/>
                </a:solidFill>
              </a:rPr>
              <a:t> data, </a:t>
            </a:r>
            <a:r>
              <a:rPr lang="en-US" noProof="0" dirty="0" err="1">
                <a:solidFill>
                  <a:schemeClr val="dk1"/>
                </a:solidFill>
              </a:rPr>
              <a:t>herunder</a:t>
            </a:r>
            <a:r>
              <a:rPr lang="en-US" noProof="0" dirty="0">
                <a:solidFill>
                  <a:schemeClr val="dk1"/>
                </a:solidFill>
              </a:rPr>
              <a:t> </a:t>
            </a:r>
            <a:r>
              <a:rPr lang="en-US" noProof="0" dirty="0" err="1">
                <a:solidFill>
                  <a:schemeClr val="dk1"/>
                </a:solidFill>
              </a:rPr>
              <a:t>henvisning</a:t>
            </a:r>
            <a:r>
              <a:rPr lang="en-US" noProof="0" dirty="0">
                <a:solidFill>
                  <a:schemeClr val="dk1"/>
                </a:solidFill>
              </a:rPr>
              <a:t> </a:t>
            </a:r>
            <a:r>
              <a:rPr lang="en-US" noProof="0" dirty="0" err="1">
                <a:solidFill>
                  <a:schemeClr val="dk1"/>
                </a:solidFill>
              </a:rPr>
              <a:t>til</a:t>
            </a:r>
            <a:r>
              <a:rPr lang="en-US" noProof="0" dirty="0">
                <a:solidFill>
                  <a:schemeClr val="dk1"/>
                </a:solidFill>
              </a:rPr>
              <a:t> </a:t>
            </a:r>
            <a:r>
              <a:rPr lang="en-US" noProof="0" dirty="0" err="1">
                <a:solidFill>
                  <a:schemeClr val="dk1"/>
                </a:solidFill>
              </a:rPr>
              <a:t>referansemateriale</a:t>
            </a:r>
            <a:r>
              <a:rPr lang="en-US" noProof="0" dirty="0">
                <a:solidFill>
                  <a:schemeClr val="dk1"/>
                </a:solidFill>
              </a:rPr>
              <a:t> (2020). Anders </a:t>
            </a:r>
            <a:r>
              <a:rPr lang="en-US" noProof="0" dirty="0" err="1">
                <a:solidFill>
                  <a:schemeClr val="dk1"/>
                </a:solidFill>
              </a:rPr>
              <a:t>Gravbrøt</a:t>
            </a:r>
            <a:r>
              <a:rPr lang="en-US" noProof="0" dirty="0">
                <a:solidFill>
                  <a:schemeClr val="dk1"/>
                </a:solidFill>
              </a:rPr>
              <a:t> Finstad, Hugo de Boer, May </a:t>
            </a:r>
            <a:r>
              <a:rPr lang="en-US" noProof="0" dirty="0" err="1">
                <a:solidFill>
                  <a:schemeClr val="dk1"/>
                </a:solidFill>
              </a:rPr>
              <a:t>Bente</a:t>
            </a:r>
            <a:r>
              <a:rPr lang="en-US" noProof="0" dirty="0">
                <a:solidFill>
                  <a:schemeClr val="dk1"/>
                </a:solidFill>
              </a:rPr>
              <a:t> </a:t>
            </a:r>
            <a:r>
              <a:rPr lang="en-US" noProof="0" dirty="0" err="1">
                <a:solidFill>
                  <a:schemeClr val="dk1"/>
                </a:solidFill>
              </a:rPr>
              <a:t>Brurberg</a:t>
            </a:r>
            <a:r>
              <a:rPr lang="en-US" noProof="0" dirty="0">
                <a:solidFill>
                  <a:schemeClr val="dk1"/>
                </a:solidFill>
              </a:rPr>
              <a:t>, Geir </a:t>
            </a:r>
            <a:r>
              <a:rPr lang="en-US" noProof="0" dirty="0" err="1">
                <a:solidFill>
                  <a:schemeClr val="dk1"/>
                </a:solidFill>
              </a:rPr>
              <a:t>Dahle</a:t>
            </a:r>
            <a:r>
              <a:rPr lang="en-US" noProof="0" dirty="0">
                <a:solidFill>
                  <a:schemeClr val="dk1"/>
                </a:solidFill>
              </a:rPr>
              <a:t>, Kristin </a:t>
            </a:r>
            <a:r>
              <a:rPr lang="en-US" noProof="0" dirty="0" err="1">
                <a:solidFill>
                  <a:schemeClr val="dk1"/>
                </a:solidFill>
              </a:rPr>
              <a:t>Skarsfjord</a:t>
            </a:r>
            <a:r>
              <a:rPr lang="en-US" noProof="0" dirty="0">
                <a:solidFill>
                  <a:schemeClr val="dk1"/>
                </a:solidFill>
              </a:rPr>
              <a:t> Edgar, Alexander </a:t>
            </a:r>
            <a:r>
              <a:rPr lang="en-US" noProof="0" dirty="0" err="1">
                <a:solidFill>
                  <a:schemeClr val="dk1"/>
                </a:solidFill>
              </a:rPr>
              <a:t>Eiler</a:t>
            </a:r>
            <a:r>
              <a:rPr lang="en-US" noProof="0" dirty="0">
                <a:solidFill>
                  <a:schemeClr val="dk1"/>
                </a:solidFill>
              </a:rPr>
              <a:t>, </a:t>
            </a:r>
            <a:r>
              <a:rPr lang="en-US" noProof="0" dirty="0" err="1">
                <a:solidFill>
                  <a:schemeClr val="dk1"/>
                </a:solidFill>
              </a:rPr>
              <a:t>Torbjørn</a:t>
            </a:r>
            <a:r>
              <a:rPr lang="en-US" noProof="0" dirty="0">
                <a:solidFill>
                  <a:schemeClr val="dk1"/>
                </a:solidFill>
              </a:rPr>
              <a:t> </a:t>
            </a:r>
            <a:r>
              <a:rPr lang="en-US" noProof="0" dirty="0" err="1">
                <a:solidFill>
                  <a:schemeClr val="dk1"/>
                </a:solidFill>
              </a:rPr>
              <a:t>Ekrem</a:t>
            </a:r>
            <a:r>
              <a:rPr lang="en-US" noProof="0" dirty="0">
                <a:solidFill>
                  <a:schemeClr val="dk1"/>
                </a:solidFill>
              </a:rPr>
              <a:t>, Dag Endresen, </a:t>
            </a:r>
            <a:r>
              <a:rPr lang="en-US" noProof="0" dirty="0" err="1">
                <a:solidFill>
                  <a:schemeClr val="dk1"/>
                </a:solidFill>
              </a:rPr>
              <a:t>Frode</a:t>
            </a:r>
            <a:r>
              <a:rPr lang="en-US" noProof="0" dirty="0">
                <a:solidFill>
                  <a:schemeClr val="dk1"/>
                </a:solidFill>
              </a:rPr>
              <a:t> Fossøy, Haakon Hansen, Anders </a:t>
            </a:r>
            <a:r>
              <a:rPr lang="en-US" noProof="0" dirty="0" err="1">
                <a:solidFill>
                  <a:schemeClr val="dk1"/>
                </a:solidFill>
              </a:rPr>
              <a:t>Hobæk</a:t>
            </a:r>
            <a:r>
              <a:rPr lang="en-US" noProof="0" dirty="0">
                <a:solidFill>
                  <a:schemeClr val="dk1"/>
                </a:solidFill>
              </a:rPr>
              <a:t>, Stein Arild Hoem, Aino Hosia, Knut Anders Hovstad, Thomas </a:t>
            </a:r>
            <a:r>
              <a:rPr lang="en-US" noProof="0" dirty="0" err="1">
                <a:solidFill>
                  <a:schemeClr val="dk1"/>
                </a:solidFill>
              </a:rPr>
              <a:t>Stjernegaard</a:t>
            </a:r>
            <a:r>
              <a:rPr lang="en-US" noProof="0" dirty="0">
                <a:solidFill>
                  <a:schemeClr val="dk1"/>
                </a:solidFill>
              </a:rPr>
              <a:t> Jeppesen, Arild Johnsen, </a:t>
            </a:r>
            <a:r>
              <a:rPr lang="en-US" noProof="0" dirty="0" err="1">
                <a:solidFill>
                  <a:schemeClr val="dk1"/>
                </a:solidFill>
              </a:rPr>
              <a:t>Eveliina</a:t>
            </a:r>
            <a:r>
              <a:rPr lang="en-US" noProof="0" dirty="0">
                <a:solidFill>
                  <a:schemeClr val="dk1"/>
                </a:solidFill>
              </a:rPr>
              <a:t> </a:t>
            </a:r>
            <a:r>
              <a:rPr lang="en-US" noProof="0" dirty="0" err="1">
                <a:solidFill>
                  <a:schemeClr val="dk1"/>
                </a:solidFill>
              </a:rPr>
              <a:t>Kallioiniemi</a:t>
            </a:r>
            <a:r>
              <a:rPr lang="en-US" noProof="0" dirty="0">
                <a:solidFill>
                  <a:schemeClr val="dk1"/>
                </a:solidFill>
              </a:rPr>
              <a:t>, </a:t>
            </a:r>
            <a:r>
              <a:rPr lang="en-US" noProof="0" dirty="0" err="1">
                <a:solidFill>
                  <a:schemeClr val="dk1"/>
                </a:solidFill>
              </a:rPr>
              <a:t>Aud</a:t>
            </a:r>
            <a:r>
              <a:rPr lang="en-US" noProof="0" dirty="0">
                <a:solidFill>
                  <a:schemeClr val="dk1"/>
                </a:solidFill>
              </a:rPr>
              <a:t> Larsen, Jan T. Lifjeld, Iva </a:t>
            </a:r>
            <a:r>
              <a:rPr lang="en-US" noProof="0" dirty="0" err="1">
                <a:solidFill>
                  <a:schemeClr val="dk1"/>
                </a:solidFill>
              </a:rPr>
              <a:t>Pitelkova</a:t>
            </a:r>
            <a:r>
              <a:rPr lang="en-US" noProof="0" dirty="0">
                <a:solidFill>
                  <a:schemeClr val="dk1"/>
                </a:solidFill>
              </a:rPr>
              <a:t>, Maria Prager, Jessica Louise Ray, Ingrid Salvesen, </a:t>
            </a:r>
            <a:r>
              <a:rPr lang="en-US" noProof="0" dirty="0" err="1">
                <a:solidFill>
                  <a:schemeClr val="dk1"/>
                </a:solidFill>
              </a:rPr>
              <a:t>Trude</a:t>
            </a:r>
            <a:r>
              <a:rPr lang="en-US" noProof="0" dirty="0">
                <a:solidFill>
                  <a:schemeClr val="dk1"/>
                </a:solidFill>
              </a:rPr>
              <a:t> </a:t>
            </a:r>
            <a:r>
              <a:rPr lang="en-US" noProof="0" dirty="0" err="1">
                <a:solidFill>
                  <a:schemeClr val="dk1"/>
                </a:solidFill>
              </a:rPr>
              <a:t>Vrålstad</a:t>
            </a:r>
            <a:r>
              <a:rPr lang="en-US" noProof="0" dirty="0">
                <a:solidFill>
                  <a:schemeClr val="dk1"/>
                </a:solidFill>
              </a:rPr>
              <a:t>, </a:t>
            </a:r>
            <a:r>
              <a:rPr lang="en-US" noProof="0" dirty="0" err="1">
                <a:solidFill>
                  <a:schemeClr val="dk1"/>
                </a:solidFill>
              </a:rPr>
              <a:t>Endre</a:t>
            </a:r>
            <a:r>
              <a:rPr lang="en-US" noProof="0" dirty="0">
                <a:solidFill>
                  <a:schemeClr val="dk1"/>
                </a:solidFill>
              </a:rPr>
              <a:t> </a:t>
            </a:r>
            <a:r>
              <a:rPr lang="en-US" noProof="0" dirty="0" err="1">
                <a:solidFill>
                  <a:schemeClr val="dk1"/>
                </a:solidFill>
              </a:rPr>
              <a:t>Willassen</a:t>
            </a:r>
            <a:r>
              <a:rPr lang="en-US" noProof="0" dirty="0">
                <a:solidFill>
                  <a:schemeClr val="dk1"/>
                </a:solidFill>
              </a:rPr>
              <a:t>. </a:t>
            </a:r>
            <a:r>
              <a:rPr lang="en-US" noProof="0" dirty="0" err="1">
                <a:solidFill>
                  <a:schemeClr val="dk1"/>
                </a:solidFill>
              </a:rPr>
              <a:t>Miljødirektoratet</a:t>
            </a:r>
            <a:r>
              <a:rPr lang="en-US" noProof="0" dirty="0">
                <a:solidFill>
                  <a:schemeClr val="dk1"/>
                </a:solidFill>
              </a:rPr>
              <a:t>, Trondheim. </a:t>
            </a:r>
            <a:r>
              <a:rPr lang="en-US" u="sng" noProof="0" dirty="0">
                <a:solidFill>
                  <a:schemeClr val="hlink"/>
                </a:solidFill>
                <a:hlinkClick r:id="rId3"/>
              </a:rPr>
              <a:t>https://www.miljodirektoratet.no/globalassets/publikasjoner/m1638/m1638.pdf</a:t>
            </a:r>
            <a:r>
              <a:rPr lang="en-US" noProof="0" dirty="0">
                <a:solidFill>
                  <a:schemeClr val="dk1"/>
                </a:solidFill>
              </a:rPr>
              <a:t> </a:t>
            </a:r>
          </a:p>
          <a:p>
            <a:pPr marL="0" lvl="0" indent="0" algn="l" rtl="0">
              <a:spcBef>
                <a:spcPts val="0"/>
              </a:spcBef>
              <a:spcAft>
                <a:spcPts val="0"/>
              </a:spcAft>
              <a:buNone/>
            </a:pPr>
            <a:endParaRPr lang="en-US" noProof="0" dirty="0">
              <a:solidFill>
                <a:schemeClr val="dk1"/>
              </a:solidFill>
            </a:endParaRPr>
          </a:p>
          <a:p>
            <a:pPr marL="0" lvl="0" indent="0" algn="l" rtl="0">
              <a:spcBef>
                <a:spcPts val="0"/>
              </a:spcBef>
              <a:spcAft>
                <a:spcPts val="0"/>
              </a:spcAft>
              <a:buClr>
                <a:schemeClr val="dk1"/>
              </a:buClr>
              <a:buFont typeface="Arial"/>
              <a:buNone/>
            </a:pPr>
            <a:r>
              <a:rPr lang="en-US" sz="1200" noProof="0" dirty="0">
                <a:solidFill>
                  <a:srgbClr val="4E565F"/>
                </a:solidFill>
                <a:highlight>
                  <a:srgbClr val="FFFFFF"/>
                </a:highlight>
                <a:latin typeface="Roboto"/>
                <a:ea typeface="Roboto"/>
                <a:cs typeface="Roboto"/>
                <a:sym typeface="Roboto"/>
              </a:rPr>
              <a:t>Andersson AF, Bissett A, Finstad AG, Fossøy F, Grosjean M, Hope M, Jeppesen TS, Kõljalg U, Lundin D, Nilsson RN, Prager M, Svenningsen C &amp; Schigel D (2020) Publishing DNA-derived data through biodiversity data platforms. Copenhagen: GBIF Secretariat. </a:t>
            </a:r>
            <a:r>
              <a:rPr lang="en-US" sz="1200" u="sng" noProof="0" dirty="0">
                <a:solidFill>
                  <a:srgbClr val="4BA2CE"/>
                </a:solidFill>
                <a:highlight>
                  <a:srgbClr val="FFFFFF"/>
                </a:highlight>
                <a:latin typeface="Roboto"/>
                <a:ea typeface="Roboto"/>
                <a:cs typeface="Roboto"/>
                <a:sym typeface="Roboto"/>
                <a:hlinkClick r:id="rId4">
                  <a:extLst>
                    <a:ext uri="{A12FA001-AC4F-418D-AE19-62706E023703}">
                      <ahyp:hlinkClr xmlns:ahyp="http://schemas.microsoft.com/office/drawing/2018/hyperlinkcolor" val="tx"/>
                    </a:ext>
                  </a:extLst>
                </a:hlinkClick>
              </a:rPr>
              <a:t>https://doi.org/10.35035/doc-vf1a-nr22</a:t>
            </a:r>
            <a:endParaRPr lang="en-US" sz="1200" u="sng" noProof="0" dirty="0">
              <a:solidFill>
                <a:srgbClr val="4BA2CE"/>
              </a:solidFill>
              <a:highlight>
                <a:srgbClr val="FFFFFF"/>
              </a:highlight>
              <a:latin typeface="Roboto"/>
              <a:ea typeface="Roboto"/>
              <a:cs typeface="Roboto"/>
              <a:sym typeface="Roboto"/>
            </a:endParaRPr>
          </a:p>
          <a:p>
            <a:pPr marL="0" lvl="0" indent="0" algn="l" rtl="0">
              <a:spcBef>
                <a:spcPts val="0"/>
              </a:spcBef>
              <a:spcAft>
                <a:spcPts val="0"/>
              </a:spcAft>
              <a:buClr>
                <a:schemeClr val="dk1"/>
              </a:buClr>
              <a:buFont typeface="Arial"/>
              <a:buNone/>
            </a:pPr>
            <a:endParaRPr lang="en-US" sz="1200" u="sng" noProof="0" dirty="0">
              <a:solidFill>
                <a:srgbClr val="4BA2CE"/>
              </a:solidFill>
              <a:highlight>
                <a:srgbClr val="FFFFFF"/>
              </a:highlight>
              <a:latin typeface="Roboto"/>
              <a:ea typeface="Roboto"/>
              <a:sym typeface="Roboto"/>
            </a:endParaRPr>
          </a:p>
          <a:p>
            <a:pPr marL="0" lvl="0" indent="0" algn="l" rtl="0">
              <a:spcBef>
                <a:spcPts val="0"/>
              </a:spcBef>
              <a:spcAft>
                <a:spcPts val="0"/>
              </a:spcAft>
              <a:buClr>
                <a:schemeClr val="dk1"/>
              </a:buClr>
              <a:buFont typeface="Arial"/>
              <a:buNone/>
            </a:pPr>
            <a:r>
              <a:rPr lang="en-US" noProof="0" dirty="0">
                <a:solidFill>
                  <a:schemeClr val="dk1"/>
                </a:solidFill>
              </a:rPr>
              <a:t>Halvorsen, Rune; </a:t>
            </a:r>
            <a:r>
              <a:rPr lang="en-US" noProof="0" dirty="0" err="1">
                <a:solidFill>
                  <a:schemeClr val="dk1"/>
                </a:solidFill>
              </a:rPr>
              <a:t>Skarpaas</a:t>
            </a:r>
            <a:r>
              <a:rPr lang="en-US" noProof="0" dirty="0">
                <a:solidFill>
                  <a:schemeClr val="dk1"/>
                </a:solidFill>
              </a:rPr>
              <a:t>, Olav; Bryn, Anders; </a:t>
            </a:r>
            <a:r>
              <a:rPr lang="en-US" noProof="0" dirty="0" err="1">
                <a:solidFill>
                  <a:schemeClr val="dk1"/>
                </a:solidFill>
              </a:rPr>
              <a:t>Bratli</a:t>
            </a:r>
            <a:r>
              <a:rPr lang="en-US" noProof="0" dirty="0">
                <a:solidFill>
                  <a:schemeClr val="dk1"/>
                </a:solidFill>
              </a:rPr>
              <a:t>, Harald; </a:t>
            </a:r>
            <a:r>
              <a:rPr lang="en-US" noProof="0" dirty="0" err="1">
                <a:solidFill>
                  <a:schemeClr val="dk1"/>
                </a:solidFill>
              </a:rPr>
              <a:t>Erikstad</a:t>
            </a:r>
            <a:r>
              <a:rPr lang="en-US" noProof="0" dirty="0">
                <a:solidFill>
                  <a:schemeClr val="dk1"/>
                </a:solidFill>
              </a:rPr>
              <a:t>, Lars; </a:t>
            </a:r>
            <a:r>
              <a:rPr lang="en-US" noProof="0" dirty="0" err="1">
                <a:solidFill>
                  <a:schemeClr val="dk1"/>
                </a:solidFill>
              </a:rPr>
              <a:t>Simensen</a:t>
            </a:r>
            <a:r>
              <a:rPr lang="en-US" noProof="0" dirty="0">
                <a:solidFill>
                  <a:schemeClr val="dk1"/>
                </a:solidFill>
              </a:rPr>
              <a:t>, Trond &amp; </a:t>
            </a:r>
            <a:r>
              <a:rPr lang="en-US" noProof="0" dirty="0" err="1">
                <a:solidFill>
                  <a:schemeClr val="dk1"/>
                </a:solidFill>
              </a:rPr>
              <a:t>Lieungh</a:t>
            </a:r>
            <a:r>
              <a:rPr lang="en-US" noProof="0" dirty="0">
                <a:solidFill>
                  <a:schemeClr val="dk1"/>
                </a:solidFill>
              </a:rPr>
              <a:t>, Eva (2020). Towards a systematics of </a:t>
            </a:r>
            <a:r>
              <a:rPr lang="en-US" noProof="0" dirty="0" err="1">
                <a:solidFill>
                  <a:schemeClr val="dk1"/>
                </a:solidFill>
              </a:rPr>
              <a:t>ecodiversity</a:t>
            </a:r>
            <a:r>
              <a:rPr lang="en-US" noProof="0" dirty="0">
                <a:solidFill>
                  <a:schemeClr val="dk1"/>
                </a:solidFill>
              </a:rPr>
              <a:t>: the </a:t>
            </a:r>
            <a:r>
              <a:rPr lang="en-US" noProof="0" dirty="0" err="1">
                <a:solidFill>
                  <a:schemeClr val="dk1"/>
                </a:solidFill>
              </a:rPr>
              <a:t>Ecosyst</a:t>
            </a:r>
            <a:r>
              <a:rPr lang="en-US" noProof="0" dirty="0">
                <a:solidFill>
                  <a:schemeClr val="dk1"/>
                </a:solidFill>
              </a:rPr>
              <a:t> framework. Global Ecology and Biogeography.  ISSN 1466-822X.  29(11): 1887-1906. https://</a:t>
            </a:r>
            <a:r>
              <a:rPr lang="en-US" noProof="0" dirty="0" err="1">
                <a:solidFill>
                  <a:schemeClr val="dk1"/>
                </a:solidFill>
              </a:rPr>
              <a:t>doi.org</a:t>
            </a:r>
            <a:r>
              <a:rPr lang="en-US" noProof="0" dirty="0">
                <a:solidFill>
                  <a:schemeClr val="dk1"/>
                </a:solidFill>
              </a:rPr>
              <a:t>/10.1111/geb.13164</a:t>
            </a:r>
          </a:p>
        </p:txBody>
      </p:sp>
      <p:sp>
        <p:nvSpPr>
          <p:cNvPr id="214" name="Google Shape;214;gd35ab1fdcd_1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d35ab1fdcd_1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d35ab1fdcd_1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noProof="0" dirty="0"/>
              <a:t>Slide 7 (23 sec) As COVID pushed teaching online we provided a digital symposium on biodiversity informatics and GBIF metadata standards for a group of PhD students in Trondheim working with citizen science methodology to solve problems in ecology. And also provided student lectures on the master level.</a:t>
            </a:r>
          </a:p>
          <a:p>
            <a:pPr marL="0" lvl="0" indent="0" algn="l" rtl="0">
              <a:spcBef>
                <a:spcPts val="0"/>
              </a:spcBef>
              <a:spcAft>
                <a:spcPts val="0"/>
              </a:spcAft>
              <a:buNone/>
            </a:pPr>
            <a:r>
              <a:rPr lang="en-GB" u="sng" dirty="0">
                <a:solidFill>
                  <a:schemeClr val="hlink"/>
                </a:solidFill>
                <a:hlinkClick r:id="rId3"/>
              </a:rPr>
              <a:t>https://www.gbif.no/events/2020/symposium-december.html</a:t>
            </a:r>
            <a:endParaRPr dirty="0"/>
          </a:p>
          <a:p>
            <a:pPr marL="0" lvl="0" indent="0" algn="l" rtl="0">
              <a:spcBef>
                <a:spcPts val="0"/>
              </a:spcBef>
              <a:spcAft>
                <a:spcPts val="0"/>
              </a:spcAft>
              <a:buNone/>
            </a:pPr>
            <a:r>
              <a:rPr lang="en-GB" u="sng" dirty="0">
                <a:solidFill>
                  <a:schemeClr val="hlink"/>
                </a:solidFill>
                <a:hlinkClick r:id="rId4"/>
              </a:rPr>
              <a:t>https://www.gbif.no/events/2021/lecture-ntnu-gbif.html</a:t>
            </a:r>
            <a:endParaRPr dirty="0"/>
          </a:p>
        </p:txBody>
      </p:sp>
      <p:sp>
        <p:nvSpPr>
          <p:cNvPr id="224" name="Google Shape;224;gd35ab1fdcd_1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d35ab1fdcd_1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d35ab1fdcd_1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noProof="0" dirty="0">
                <a:solidFill>
                  <a:schemeClr val="dk1"/>
                </a:solidFill>
              </a:rPr>
              <a:t>Slide 8 (14 sec) Our GBIF training course on GBIF data access and use with R, developed for the Nordic Oikos conference in 2018 is still being reused. Most recently by students in Tromsø.</a:t>
            </a:r>
          </a:p>
          <a:p>
            <a:pPr marL="0" lvl="0" indent="0" algn="l" rtl="0">
              <a:spcBef>
                <a:spcPts val="0"/>
              </a:spcBef>
              <a:spcAft>
                <a:spcPts val="0"/>
              </a:spcAft>
              <a:buNone/>
            </a:pPr>
            <a:endParaRPr lang="en-US" noProof="0" dirty="0">
              <a:solidFill>
                <a:schemeClr val="dk1"/>
              </a:solidFill>
            </a:endParaRPr>
          </a:p>
          <a:p>
            <a:pPr marL="0" lvl="0" indent="0" algn="l" rtl="0">
              <a:spcBef>
                <a:spcPts val="0"/>
              </a:spcBef>
              <a:spcAft>
                <a:spcPts val="0"/>
              </a:spcAft>
              <a:buNone/>
            </a:pPr>
            <a:r>
              <a:rPr lang="en-US" noProof="0" dirty="0">
                <a:solidFill>
                  <a:schemeClr val="dk1"/>
                </a:solidFill>
              </a:rPr>
              <a:t>https://</a:t>
            </a:r>
            <a:r>
              <a:rPr lang="en-US" noProof="0" dirty="0" err="1">
                <a:solidFill>
                  <a:schemeClr val="dk1"/>
                </a:solidFill>
              </a:rPr>
              <a:t>github.com</a:t>
            </a:r>
            <a:r>
              <a:rPr lang="en-US" noProof="0" dirty="0">
                <a:solidFill>
                  <a:schemeClr val="dk1"/>
                </a:solidFill>
              </a:rPr>
              <a:t>/GBIF-Europe/nordic_oikos_2018_r/blob/master/</a:t>
            </a:r>
            <a:r>
              <a:rPr lang="en-US" noProof="0" dirty="0" err="1">
                <a:solidFill>
                  <a:schemeClr val="dk1"/>
                </a:solidFill>
              </a:rPr>
              <a:t>README.md</a:t>
            </a:r>
            <a:endParaRPr lang="en-US" noProof="0" dirty="0">
              <a:solidFill>
                <a:schemeClr val="dk1"/>
              </a:solidFill>
            </a:endParaRPr>
          </a:p>
        </p:txBody>
      </p:sp>
      <p:sp>
        <p:nvSpPr>
          <p:cNvPr id="234" name="Google Shape;234;gd35ab1fdcd_1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d03eae394a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d03eae394a_0_2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solidFill>
                  <a:schemeClr val="dk1"/>
                </a:solidFill>
              </a:rPr>
              <a:t>Slide 9 (3 sec)</a:t>
            </a:r>
            <a:endParaRPr dirty="0">
              <a:solidFill>
                <a:schemeClr val="dk1"/>
              </a:solidFill>
            </a:endParaRPr>
          </a:p>
        </p:txBody>
      </p:sp>
      <p:sp>
        <p:nvSpPr>
          <p:cNvPr id="245" name="Google Shape;245;gd03eae394a_0_2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d03eae394a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d03eae394a_0_2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solidFill>
                  <a:schemeClr val="dk1"/>
                </a:solidFill>
              </a:rPr>
              <a:t>Slide 10 (20 sec) Hi, I am Rukaya Johaadien and I work as the data manager at GBIF Norway. And I am Vidar Bakken, I work part-time for GBIF Norway. I work mainly to get datasets into the GBIF system.</a:t>
            </a:r>
            <a:endParaRPr dirty="0">
              <a:solidFill>
                <a:schemeClr val="dk1"/>
              </a:solidFill>
            </a:endParaRPr>
          </a:p>
        </p:txBody>
      </p:sp>
      <p:sp>
        <p:nvSpPr>
          <p:cNvPr id="245" name="Google Shape;245;gd03eae394a_0_2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10</a:t>
            </a:fld>
            <a:endParaRPr/>
          </a:p>
        </p:txBody>
      </p:sp>
    </p:spTree>
    <p:extLst>
      <p:ext uri="{BB962C8B-B14F-4D97-AF65-F5344CB8AC3E}">
        <p14:creationId xmlns:p14="http://schemas.microsoft.com/office/powerpoint/2010/main" val="1347237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d03eae394a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d03eae394a_0_2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noProof="0" dirty="0">
                <a:solidFill>
                  <a:schemeClr val="dk1"/>
                </a:solidFill>
              </a:rPr>
              <a:t>Slide 11 (32 sec) And I am Dag Endresen the Node Manager for GBIF Norway. Before we close I will give a brief update an ongoing process in the node. We are currently in between funding periods. And pending decision from the Research Council (RCN) we start a new 5-year period soon. In the next period we will re-organize the node as a national consortium partnership including colleagues in the node staff from across more institutions. Thank you for listening to the update from GBIF Norway.</a:t>
            </a:r>
          </a:p>
        </p:txBody>
      </p:sp>
      <p:sp>
        <p:nvSpPr>
          <p:cNvPr id="254" name="Google Shape;254;gd03eae394a_0_2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extLst>
      <p:ext uri="{BB962C8B-B14F-4D97-AF65-F5344CB8AC3E}">
        <p14:creationId xmlns:p14="http://schemas.microsoft.com/office/powerpoint/2010/main" val="1843006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d03eae394a_0_2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d03eae394a_0_2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noProof="0" dirty="0">
                <a:solidFill>
                  <a:schemeClr val="dk1"/>
                </a:solidFill>
              </a:rPr>
              <a:t>Slide 12 (10 sec)</a:t>
            </a:r>
          </a:p>
        </p:txBody>
      </p:sp>
      <p:sp>
        <p:nvSpPr>
          <p:cNvPr id="254" name="Google Shape;254;gd03eae394a_0_2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extLst>
      <p:ext uri="{BB962C8B-B14F-4D97-AF65-F5344CB8AC3E}">
        <p14:creationId xmlns:p14="http://schemas.microsoft.com/office/powerpoint/2010/main" val="3879631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Full Bleed Title Slide">
  <p:cSld name="1_Full Bleed Title Slide">
    <p:spTree>
      <p:nvGrpSpPr>
        <p:cNvPr id="1" name="Shape 50"/>
        <p:cNvGrpSpPr/>
        <p:nvPr/>
      </p:nvGrpSpPr>
      <p:grpSpPr>
        <a:xfrm>
          <a:off x="0" y="0"/>
          <a:ext cx="0" cy="0"/>
          <a:chOff x="0" y="0"/>
          <a:chExt cx="0" cy="0"/>
        </a:xfrm>
      </p:grpSpPr>
      <p:pic>
        <p:nvPicPr>
          <p:cNvPr id="51" name="Google Shape;51;p13" descr="A picture containing grass, outdoor, sky, tree&#10;&#10;Description automatically generated"/>
          <p:cNvPicPr preferRelativeResize="0"/>
          <p:nvPr/>
        </p:nvPicPr>
        <p:blipFill rotWithShape="1">
          <a:blip r:embed="rId2">
            <a:alphaModFix/>
          </a:blip>
          <a:srcRect/>
          <a:stretch/>
        </p:blipFill>
        <p:spPr>
          <a:xfrm>
            <a:off x="176898" y="231556"/>
            <a:ext cx="8781084" cy="4688054"/>
          </a:xfrm>
          <a:prstGeom prst="rect">
            <a:avLst/>
          </a:prstGeom>
          <a:noFill/>
          <a:ln>
            <a:noFill/>
          </a:ln>
        </p:spPr>
      </p:pic>
      <p:pic>
        <p:nvPicPr>
          <p:cNvPr id="52" name="Google Shape;52;p13" descr="A picture containing outdoor, water, night, city&#10;&#10;Description automatically generated"/>
          <p:cNvPicPr preferRelativeResize="0"/>
          <p:nvPr/>
        </p:nvPicPr>
        <p:blipFill rotWithShape="1">
          <a:blip r:embed="rId3">
            <a:alphaModFix/>
          </a:blip>
          <a:srcRect/>
          <a:stretch/>
        </p:blipFill>
        <p:spPr>
          <a:xfrm>
            <a:off x="185234" y="161365"/>
            <a:ext cx="8772748" cy="4865146"/>
          </a:xfrm>
          <a:prstGeom prst="rect">
            <a:avLst/>
          </a:prstGeom>
          <a:noFill/>
          <a:ln>
            <a:noFill/>
          </a:ln>
        </p:spPr>
      </p:pic>
      <p:sp>
        <p:nvSpPr>
          <p:cNvPr id="53" name="Google Shape;53;p13"/>
          <p:cNvSpPr/>
          <p:nvPr/>
        </p:nvSpPr>
        <p:spPr>
          <a:xfrm>
            <a:off x="0" y="0"/>
            <a:ext cx="9144000" cy="51435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373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p:txBody>
      </p:sp>
      <p:pic>
        <p:nvPicPr>
          <p:cNvPr id="54" name="Google Shape;54;p13"/>
          <p:cNvPicPr preferRelativeResize="0"/>
          <p:nvPr/>
        </p:nvPicPr>
        <p:blipFill rotWithShape="1">
          <a:blip r:embed="rId4">
            <a:alphaModFix/>
          </a:blip>
          <a:srcRect l="15832" t="25652" r="68418" b="26789"/>
          <a:stretch/>
        </p:blipFill>
        <p:spPr>
          <a:xfrm rot="5400000">
            <a:off x="1882476" y="939164"/>
            <a:ext cx="1652505" cy="5038343"/>
          </a:xfrm>
          <a:custGeom>
            <a:avLst/>
            <a:gdLst/>
            <a:ahLst/>
            <a:cxnLst/>
            <a:rect l="l" t="t" r="r" b="b"/>
            <a:pathLst>
              <a:path w="1893988" h="5791199" extrusionOk="0">
                <a:moveTo>
                  <a:pt x="0" y="5791199"/>
                </a:moveTo>
                <a:lnTo>
                  <a:pt x="0" y="0"/>
                </a:lnTo>
                <a:lnTo>
                  <a:pt x="1893988" y="0"/>
                </a:lnTo>
                <a:lnTo>
                  <a:pt x="1893988" y="5791199"/>
                </a:lnTo>
                <a:close/>
              </a:path>
            </a:pathLst>
          </a:custGeom>
          <a:noFill/>
          <a:ln>
            <a:noFill/>
          </a:ln>
        </p:spPr>
      </p:pic>
      <p:sp>
        <p:nvSpPr>
          <p:cNvPr id="55" name="Google Shape;55;p13"/>
          <p:cNvSpPr/>
          <p:nvPr/>
        </p:nvSpPr>
        <p:spPr>
          <a:xfrm>
            <a:off x="186018" y="2632083"/>
            <a:ext cx="7908900" cy="1651500"/>
          </a:xfrm>
          <a:prstGeom prst="rect">
            <a:avLst/>
          </a:prstGeom>
          <a:solidFill>
            <a:schemeClr val="accent6">
              <a:alpha val="7765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p:txBody>
      </p:sp>
      <p:sp>
        <p:nvSpPr>
          <p:cNvPr id="56" name="Google Shape;56;p13"/>
          <p:cNvSpPr/>
          <p:nvPr/>
        </p:nvSpPr>
        <p:spPr>
          <a:xfrm>
            <a:off x="5227901" y="2640332"/>
            <a:ext cx="2862900" cy="1651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p:txBody>
      </p:sp>
      <p:sp>
        <p:nvSpPr>
          <p:cNvPr id="57" name="Google Shape;57;p13"/>
          <p:cNvSpPr txBox="1">
            <a:spLocks noGrp="1"/>
          </p:cNvSpPr>
          <p:nvPr>
            <p:ph type="title"/>
          </p:nvPr>
        </p:nvSpPr>
        <p:spPr>
          <a:xfrm>
            <a:off x="480642" y="2852841"/>
            <a:ext cx="4426800" cy="876300"/>
          </a:xfrm>
          <a:prstGeom prst="rect">
            <a:avLst/>
          </a:prstGeom>
          <a:noFill/>
          <a:ln>
            <a:noFill/>
          </a:ln>
        </p:spPr>
        <p:txBody>
          <a:bodyPr spcFirstLastPara="1" wrap="square" lIns="54000" tIns="54000" rIns="54000" bIns="54000" anchor="ctr" anchorCtr="0">
            <a:normAutofit/>
          </a:bodyPr>
          <a:lstStyle>
            <a:lvl1pPr lvl="0" algn="l" rtl="0">
              <a:lnSpc>
                <a:spcPct val="90000"/>
              </a:lnSpc>
              <a:spcBef>
                <a:spcPts val="0"/>
              </a:spcBef>
              <a:spcAft>
                <a:spcPts val="0"/>
              </a:spcAft>
              <a:buClr>
                <a:schemeClr val="dk2"/>
              </a:buClr>
              <a:buSzPts val="1800"/>
              <a:buFont typeface="Roboto"/>
              <a:buNone/>
              <a:defRPr sz="1800" b="1" cap="none">
                <a:latin typeface="Roboto"/>
                <a:ea typeface="Roboto"/>
                <a:cs typeface="Roboto"/>
                <a:sym typeface="Robo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 name="Google Shape;58;p13"/>
          <p:cNvSpPr txBox="1">
            <a:spLocks noGrp="1"/>
          </p:cNvSpPr>
          <p:nvPr>
            <p:ph type="body" idx="1"/>
          </p:nvPr>
        </p:nvSpPr>
        <p:spPr>
          <a:xfrm>
            <a:off x="480642" y="3812828"/>
            <a:ext cx="4426800" cy="256200"/>
          </a:xfrm>
          <a:prstGeom prst="rect">
            <a:avLst/>
          </a:prstGeom>
          <a:noFill/>
          <a:ln>
            <a:noFill/>
          </a:ln>
        </p:spPr>
        <p:txBody>
          <a:bodyPr spcFirstLastPara="1" wrap="square" lIns="68575" tIns="34275" rIns="68575" bIns="34275" anchor="t" anchorCtr="0">
            <a:spAutoFit/>
          </a:bodyPr>
          <a:lstStyle>
            <a:lvl1pPr marL="457200" lvl="0" indent="-228600" algn="l" rtl="0">
              <a:lnSpc>
                <a:spcPct val="90000"/>
              </a:lnSpc>
              <a:spcBef>
                <a:spcPts val="800"/>
              </a:spcBef>
              <a:spcAft>
                <a:spcPts val="0"/>
              </a:spcAft>
              <a:buSzPts val="1400"/>
              <a:buNone/>
              <a:defRPr sz="1400" b="0" i="0">
                <a:solidFill>
                  <a:schemeClr val="lt1"/>
                </a:solidFill>
                <a:latin typeface="Roboto"/>
                <a:ea typeface="Roboto"/>
                <a:cs typeface="Roboto"/>
                <a:sym typeface="Roboto"/>
              </a:defRPr>
            </a:lvl1pPr>
            <a:lvl2pPr marL="914400" lvl="1" indent="-317500" algn="l" rtl="0">
              <a:lnSpc>
                <a:spcPct val="90000"/>
              </a:lnSpc>
              <a:spcBef>
                <a:spcPts val="1200"/>
              </a:spcBef>
              <a:spcAft>
                <a:spcPts val="0"/>
              </a:spcAft>
              <a:buSzPts val="1400"/>
              <a:buChar char="○"/>
              <a:defRPr sz="1400">
                <a:solidFill>
                  <a:schemeClr val="dk1"/>
                </a:solidFill>
              </a:defRPr>
            </a:lvl2pPr>
            <a:lvl3pPr marL="1371600" lvl="2" indent="-317500" algn="l" rtl="0">
              <a:lnSpc>
                <a:spcPct val="90000"/>
              </a:lnSpc>
              <a:spcBef>
                <a:spcPts val="1200"/>
              </a:spcBef>
              <a:spcAft>
                <a:spcPts val="0"/>
              </a:spcAft>
              <a:buSzPts val="1400"/>
              <a:buChar char="■"/>
              <a:defRPr sz="1400">
                <a:solidFill>
                  <a:schemeClr val="dk1"/>
                </a:solidFill>
              </a:defRPr>
            </a:lvl3pPr>
            <a:lvl4pPr marL="1828800" lvl="3" indent="-317500" algn="l" rtl="0">
              <a:lnSpc>
                <a:spcPct val="90000"/>
              </a:lnSpc>
              <a:spcBef>
                <a:spcPts val="1200"/>
              </a:spcBef>
              <a:spcAft>
                <a:spcPts val="0"/>
              </a:spcAft>
              <a:buSzPts val="1400"/>
              <a:buChar char="●"/>
              <a:defRPr sz="1400">
                <a:solidFill>
                  <a:schemeClr val="dk1"/>
                </a:solidFill>
              </a:defRPr>
            </a:lvl4pPr>
            <a:lvl5pPr marL="2286000" lvl="4" indent="-317500" algn="l" rtl="0">
              <a:lnSpc>
                <a:spcPct val="90000"/>
              </a:lnSpc>
              <a:spcBef>
                <a:spcPts val="1200"/>
              </a:spcBef>
              <a:spcAft>
                <a:spcPts val="0"/>
              </a:spcAft>
              <a:buSzPts val="1400"/>
              <a:buChar char="○"/>
              <a:defRPr sz="1400">
                <a:solidFill>
                  <a:schemeClr val="dk1"/>
                </a:solidFill>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59" name="Google Shape;59;p13"/>
          <p:cNvSpPr/>
          <p:nvPr/>
        </p:nvSpPr>
        <p:spPr>
          <a:xfrm rot="5400000">
            <a:off x="372159" y="1059390"/>
            <a:ext cx="198600" cy="942900"/>
          </a:xfrm>
          <a:prstGeom prst="rect">
            <a:avLst/>
          </a:prstGeom>
          <a:solidFill>
            <a:schemeClr val="accent6">
              <a:alpha val="749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p:txBody>
      </p:sp>
      <p:sp>
        <p:nvSpPr>
          <p:cNvPr id="60" name="Google Shape;60;p13"/>
          <p:cNvSpPr/>
          <p:nvPr/>
        </p:nvSpPr>
        <p:spPr>
          <a:xfrm rot="5400000">
            <a:off x="8573249" y="4116507"/>
            <a:ext cx="198600" cy="942900"/>
          </a:xfrm>
          <a:prstGeom prst="rect">
            <a:avLst/>
          </a:prstGeom>
          <a:solidFill>
            <a:schemeClr val="accent6">
              <a:alpha val="7490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Roboto"/>
              <a:ea typeface="Roboto"/>
              <a:cs typeface="Roboto"/>
              <a:sym typeface="Roboto"/>
            </a:endParaRPr>
          </a:p>
        </p:txBody>
      </p:sp>
      <p:pic>
        <p:nvPicPr>
          <p:cNvPr id="61" name="Google Shape;61;p13"/>
          <p:cNvPicPr preferRelativeResize="0"/>
          <p:nvPr/>
        </p:nvPicPr>
        <p:blipFill rotWithShape="1">
          <a:blip r:embed="rId5">
            <a:alphaModFix/>
          </a:blip>
          <a:srcRect/>
          <a:stretch/>
        </p:blipFill>
        <p:spPr>
          <a:xfrm>
            <a:off x="5394932" y="3072068"/>
            <a:ext cx="2528888" cy="771525"/>
          </a:xfrm>
          <a:prstGeom prst="rect">
            <a:avLst/>
          </a:prstGeom>
          <a:noFill/>
          <a:ln>
            <a:noFill/>
          </a:ln>
        </p:spPr>
      </p:pic>
      <p:sp>
        <p:nvSpPr>
          <p:cNvPr id="62" name="Google Shape;62;p13"/>
          <p:cNvSpPr txBox="1">
            <a:spLocks noGrp="1"/>
          </p:cNvSpPr>
          <p:nvPr>
            <p:ph type="body" idx="2"/>
          </p:nvPr>
        </p:nvSpPr>
        <p:spPr>
          <a:xfrm>
            <a:off x="4614863" y="4687177"/>
            <a:ext cx="3476100" cy="228600"/>
          </a:xfrm>
          <a:prstGeom prst="rect">
            <a:avLst/>
          </a:prstGeom>
          <a:noFill/>
          <a:ln>
            <a:noFill/>
          </a:ln>
        </p:spPr>
        <p:txBody>
          <a:bodyPr spcFirstLastPara="1" wrap="square" lIns="68575" tIns="34275" rIns="68575" bIns="34275" anchor="ctr" anchorCtr="0">
            <a:normAutofit/>
          </a:bodyPr>
          <a:lstStyle>
            <a:lvl1pPr marL="457200" lvl="0" indent="-228600" algn="r" rtl="0">
              <a:lnSpc>
                <a:spcPct val="90000"/>
              </a:lnSpc>
              <a:spcBef>
                <a:spcPts val="800"/>
              </a:spcBef>
              <a:spcAft>
                <a:spcPts val="0"/>
              </a:spcAft>
              <a:buSzPts val="800"/>
              <a:buNone/>
              <a:defRPr sz="800" b="0" i="0">
                <a:solidFill>
                  <a:schemeClr val="lt2"/>
                </a:solidFill>
                <a:latin typeface="Roboto Condensed"/>
                <a:ea typeface="Roboto Condensed"/>
                <a:cs typeface="Roboto Condensed"/>
                <a:sym typeface="Roboto Condensed"/>
              </a:defRPr>
            </a:lvl1pPr>
            <a:lvl2pPr marL="914400" lvl="1" indent="-317500" algn="l" rtl="0">
              <a:lnSpc>
                <a:spcPct val="90000"/>
              </a:lnSpc>
              <a:spcBef>
                <a:spcPts val="1200"/>
              </a:spcBef>
              <a:spcAft>
                <a:spcPts val="0"/>
              </a:spcAft>
              <a:buSzPts val="1400"/>
              <a:buChar char="○"/>
              <a:defRPr/>
            </a:lvl2pPr>
            <a:lvl3pPr marL="1371600" lvl="2" indent="-317500" algn="l" rtl="0">
              <a:lnSpc>
                <a:spcPct val="90000"/>
              </a:lnSpc>
              <a:spcBef>
                <a:spcPts val="1200"/>
              </a:spcBef>
              <a:spcAft>
                <a:spcPts val="0"/>
              </a:spcAft>
              <a:buSzPts val="1400"/>
              <a:buChar char="■"/>
              <a:defRPr/>
            </a:lvl3pPr>
            <a:lvl4pPr marL="1828800" lvl="3" indent="-317500" algn="l" rtl="0">
              <a:lnSpc>
                <a:spcPct val="90000"/>
              </a:lnSpc>
              <a:spcBef>
                <a:spcPts val="1200"/>
              </a:spcBef>
              <a:spcAft>
                <a:spcPts val="0"/>
              </a:spcAft>
              <a:buSzPts val="1400"/>
              <a:buChar char="●"/>
              <a:defRPr/>
            </a:lvl4pPr>
            <a:lvl5pPr marL="2286000" lvl="4" indent="-317500" algn="l" rtl="0">
              <a:lnSpc>
                <a:spcPct val="90000"/>
              </a:lnSpc>
              <a:spcBef>
                <a:spcPts val="1200"/>
              </a:spcBef>
              <a:spcAft>
                <a:spcPts val="0"/>
              </a:spcAft>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3"/>
        <p:cNvGrpSpPr/>
        <p:nvPr/>
      </p:nvGrpSpPr>
      <p:grpSpPr>
        <a:xfrm>
          <a:off x="0" y="0"/>
          <a:ext cx="0" cy="0"/>
          <a:chOff x="0" y="0"/>
          <a:chExt cx="0" cy="0"/>
        </a:xfrm>
      </p:grpSpPr>
      <p:cxnSp>
        <p:nvCxnSpPr>
          <p:cNvPr id="64" name="Google Shape;64;p14"/>
          <p:cNvCxnSpPr/>
          <p:nvPr/>
        </p:nvCxnSpPr>
        <p:spPr>
          <a:xfrm>
            <a:off x="0" y="4629150"/>
            <a:ext cx="9144000" cy="0"/>
          </a:xfrm>
          <a:prstGeom prst="straightConnector1">
            <a:avLst/>
          </a:prstGeom>
          <a:noFill/>
          <a:ln w="25400" cap="rnd" cmpd="sng">
            <a:solidFill>
              <a:schemeClr val="lt2"/>
            </a:solidFill>
            <a:prstDash val="solid"/>
            <a:round/>
            <a:headEnd type="none" w="sm" len="sm"/>
            <a:tailEnd type="none" w="sm" len="sm"/>
          </a:ln>
        </p:spPr>
      </p:cxnSp>
      <p:sp>
        <p:nvSpPr>
          <p:cNvPr id="65" name="Google Shape;65;p14"/>
          <p:cNvSpPr txBox="1">
            <a:spLocks noGrp="1"/>
          </p:cNvSpPr>
          <p:nvPr>
            <p:ph type="title"/>
          </p:nvPr>
        </p:nvSpPr>
        <p:spPr>
          <a:xfrm>
            <a:off x="177274" y="342901"/>
            <a:ext cx="8776200" cy="419100"/>
          </a:xfrm>
          <a:prstGeom prst="rect">
            <a:avLst/>
          </a:prstGeom>
          <a:noFill/>
          <a:ln>
            <a:noFill/>
          </a:ln>
        </p:spPr>
        <p:txBody>
          <a:bodyPr spcFirstLastPara="1" wrap="square" lIns="54000" tIns="54000" rIns="54000" bIns="54000" anchor="ctr" anchorCtr="0">
            <a:normAutofit/>
          </a:bodyPr>
          <a:lstStyle>
            <a:lvl1pPr lvl="0" algn="l" rtl="0">
              <a:lnSpc>
                <a:spcPct val="90000"/>
              </a:lnSpc>
              <a:spcBef>
                <a:spcPts val="0"/>
              </a:spcBef>
              <a:spcAft>
                <a:spcPts val="0"/>
              </a:spcAft>
              <a:buClr>
                <a:schemeClr val="dk2"/>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6" name="Google Shape;66;p14"/>
          <p:cNvSpPr txBox="1">
            <a:spLocks noGrp="1"/>
          </p:cNvSpPr>
          <p:nvPr>
            <p:ph type="body" idx="1"/>
          </p:nvPr>
        </p:nvSpPr>
        <p:spPr>
          <a:xfrm>
            <a:off x="177758" y="904510"/>
            <a:ext cx="8773800" cy="35853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SzPts val="1400"/>
              <a:buChar char="●"/>
              <a:defRPr/>
            </a:lvl1pPr>
            <a:lvl2pPr marL="914400" lvl="1" indent="-317500" algn="l" rtl="0">
              <a:lnSpc>
                <a:spcPct val="90000"/>
              </a:lnSpc>
              <a:spcBef>
                <a:spcPts val="1200"/>
              </a:spcBef>
              <a:spcAft>
                <a:spcPts val="0"/>
              </a:spcAft>
              <a:buSzPts val="1400"/>
              <a:buChar char="○"/>
              <a:defRPr/>
            </a:lvl2pPr>
            <a:lvl3pPr marL="1371600" lvl="2" indent="-317500" algn="l" rtl="0">
              <a:lnSpc>
                <a:spcPct val="90000"/>
              </a:lnSpc>
              <a:spcBef>
                <a:spcPts val="1200"/>
              </a:spcBef>
              <a:spcAft>
                <a:spcPts val="0"/>
              </a:spcAft>
              <a:buSzPts val="1400"/>
              <a:buChar char="■"/>
              <a:defRPr/>
            </a:lvl3pPr>
            <a:lvl4pPr marL="1828800" lvl="3" indent="-317500" algn="l" rtl="0">
              <a:lnSpc>
                <a:spcPct val="90000"/>
              </a:lnSpc>
              <a:spcBef>
                <a:spcPts val="1200"/>
              </a:spcBef>
              <a:spcAft>
                <a:spcPts val="0"/>
              </a:spcAft>
              <a:buSzPts val="1400"/>
              <a:buChar char="●"/>
              <a:defRPr/>
            </a:lvl4pPr>
            <a:lvl5pPr marL="2286000" lvl="4" indent="-317500" algn="l" rtl="0">
              <a:lnSpc>
                <a:spcPct val="90000"/>
              </a:lnSpc>
              <a:spcBef>
                <a:spcPts val="1200"/>
              </a:spcBef>
              <a:spcAft>
                <a:spcPts val="0"/>
              </a:spcAft>
              <a:buSzPts val="1400"/>
              <a:buChar char="○"/>
              <a:defRPr/>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67" name="Google Shape;67;p14"/>
          <p:cNvSpPr txBox="1">
            <a:spLocks noGrp="1"/>
          </p:cNvSpPr>
          <p:nvPr>
            <p:ph type="ftr" idx="11"/>
          </p:nvPr>
        </p:nvSpPr>
        <p:spPr>
          <a:xfrm>
            <a:off x="191337" y="4748201"/>
            <a:ext cx="65523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pic>
        <p:nvPicPr>
          <p:cNvPr id="68" name="Google Shape;68;p14"/>
          <p:cNvPicPr preferRelativeResize="0"/>
          <p:nvPr/>
        </p:nvPicPr>
        <p:blipFill rotWithShape="1">
          <a:blip r:embed="rId2">
            <a:alphaModFix/>
          </a:blip>
          <a:srcRect t="9480" b="9488"/>
          <a:stretch/>
        </p:blipFill>
        <p:spPr>
          <a:xfrm>
            <a:off x="8208683" y="4629150"/>
            <a:ext cx="935317" cy="503598"/>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Full Bleed Title Slide">
  <p:cSld name="1_Full Bleed Title Slide">
    <p:bg>
      <p:bgPr>
        <a:blipFill>
          <a:blip r:embed="rId2">
            <a:alphaModFix/>
          </a:blip>
          <a:stretch>
            <a:fillRect/>
          </a:stretch>
        </a:blipFill>
        <a:effectLst/>
      </p:bgPr>
    </p:bg>
    <p:spTree>
      <p:nvGrpSpPr>
        <p:cNvPr id="1" name="Shape 75"/>
        <p:cNvGrpSpPr/>
        <p:nvPr/>
      </p:nvGrpSpPr>
      <p:grpSpPr>
        <a:xfrm>
          <a:off x="0" y="0"/>
          <a:ext cx="0" cy="0"/>
          <a:chOff x="0" y="0"/>
          <a:chExt cx="0" cy="0"/>
        </a:xfrm>
      </p:grpSpPr>
      <p:pic>
        <p:nvPicPr>
          <p:cNvPr id="76" name="Google Shape;76;p16"/>
          <p:cNvPicPr preferRelativeResize="0"/>
          <p:nvPr/>
        </p:nvPicPr>
        <p:blipFill rotWithShape="1">
          <a:blip r:embed="rId3">
            <a:alphaModFix/>
          </a:blip>
          <a:srcRect/>
          <a:stretch/>
        </p:blipFill>
        <p:spPr>
          <a:xfrm>
            <a:off x="186018" y="227723"/>
            <a:ext cx="8768429" cy="4688053"/>
          </a:xfrm>
          <a:prstGeom prst="rect">
            <a:avLst/>
          </a:prstGeom>
          <a:noFill/>
          <a:ln>
            <a:noFill/>
          </a:ln>
        </p:spPr>
      </p:pic>
      <p:sp>
        <p:nvSpPr>
          <p:cNvPr id="77" name="Google Shape;77;p16"/>
          <p:cNvSpPr/>
          <p:nvPr/>
        </p:nvSpPr>
        <p:spPr>
          <a:xfrm>
            <a:off x="0" y="0"/>
            <a:ext cx="9144000" cy="51435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373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p:txBody>
      </p:sp>
      <p:pic>
        <p:nvPicPr>
          <p:cNvPr id="78" name="Google Shape;78;p16"/>
          <p:cNvPicPr preferRelativeResize="0"/>
          <p:nvPr/>
        </p:nvPicPr>
        <p:blipFill rotWithShape="1">
          <a:blip r:embed="rId4">
            <a:alphaModFix/>
          </a:blip>
          <a:srcRect l="15831" t="25652" r="68418" b="26789"/>
          <a:stretch/>
        </p:blipFill>
        <p:spPr>
          <a:xfrm rot="5400000">
            <a:off x="1882477" y="939164"/>
            <a:ext cx="1652505" cy="5038343"/>
          </a:xfrm>
          <a:custGeom>
            <a:avLst/>
            <a:gdLst/>
            <a:ahLst/>
            <a:cxnLst/>
            <a:rect l="l" t="t" r="r" b="b"/>
            <a:pathLst>
              <a:path w="1893988" h="5791199" extrusionOk="0">
                <a:moveTo>
                  <a:pt x="0" y="5791199"/>
                </a:moveTo>
                <a:lnTo>
                  <a:pt x="0" y="0"/>
                </a:lnTo>
                <a:lnTo>
                  <a:pt x="1893988" y="0"/>
                </a:lnTo>
                <a:lnTo>
                  <a:pt x="1893988" y="5791199"/>
                </a:lnTo>
                <a:close/>
              </a:path>
            </a:pathLst>
          </a:custGeom>
          <a:noFill/>
          <a:ln>
            <a:noFill/>
          </a:ln>
        </p:spPr>
      </p:pic>
      <p:sp>
        <p:nvSpPr>
          <p:cNvPr id="79" name="Google Shape;79;p16"/>
          <p:cNvSpPr/>
          <p:nvPr/>
        </p:nvSpPr>
        <p:spPr>
          <a:xfrm>
            <a:off x="186018" y="2632083"/>
            <a:ext cx="7908900" cy="1651500"/>
          </a:xfrm>
          <a:prstGeom prst="rect">
            <a:avLst/>
          </a:prstGeom>
          <a:solidFill>
            <a:schemeClr val="accent6">
              <a:alpha val="7765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p:txBody>
      </p:sp>
      <p:sp>
        <p:nvSpPr>
          <p:cNvPr id="80" name="Google Shape;80;p16"/>
          <p:cNvSpPr/>
          <p:nvPr/>
        </p:nvSpPr>
        <p:spPr>
          <a:xfrm>
            <a:off x="5227901" y="2632083"/>
            <a:ext cx="2862900" cy="1651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p:txBody>
      </p:sp>
      <p:sp>
        <p:nvSpPr>
          <p:cNvPr id="81" name="Google Shape;81;p16"/>
          <p:cNvSpPr txBox="1">
            <a:spLocks noGrp="1"/>
          </p:cNvSpPr>
          <p:nvPr>
            <p:ph type="title"/>
          </p:nvPr>
        </p:nvSpPr>
        <p:spPr>
          <a:xfrm>
            <a:off x="480642" y="2852841"/>
            <a:ext cx="4426500" cy="876300"/>
          </a:xfrm>
          <a:prstGeom prst="rect">
            <a:avLst/>
          </a:prstGeom>
          <a:noFill/>
          <a:ln>
            <a:noFill/>
          </a:ln>
        </p:spPr>
        <p:txBody>
          <a:bodyPr spcFirstLastPara="1" wrap="square" lIns="40500" tIns="40500" rIns="40500" bIns="40500" anchor="ctr" anchorCtr="0">
            <a:normAutofit/>
          </a:bodyPr>
          <a:lstStyle>
            <a:lvl1pPr lvl="0" algn="l" rtl="0">
              <a:lnSpc>
                <a:spcPct val="90000"/>
              </a:lnSpc>
              <a:spcBef>
                <a:spcPts val="0"/>
              </a:spcBef>
              <a:spcAft>
                <a:spcPts val="0"/>
              </a:spcAft>
              <a:buClr>
                <a:schemeClr val="dk2"/>
              </a:buClr>
              <a:buSzPts val="1400"/>
              <a:buFont typeface="Roboto"/>
              <a:buNone/>
              <a:defRPr sz="1800" b="1" cap="none">
                <a:latin typeface="Roboto"/>
                <a:ea typeface="Roboto"/>
                <a:cs typeface="Roboto"/>
                <a:sym typeface="Roboto"/>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a:endParaRPr/>
          </a:p>
        </p:txBody>
      </p:sp>
      <p:sp>
        <p:nvSpPr>
          <p:cNvPr id="82" name="Google Shape;82;p16"/>
          <p:cNvSpPr txBox="1">
            <a:spLocks noGrp="1"/>
          </p:cNvSpPr>
          <p:nvPr>
            <p:ph type="body" idx="1"/>
          </p:nvPr>
        </p:nvSpPr>
        <p:spPr>
          <a:xfrm>
            <a:off x="480642" y="3812828"/>
            <a:ext cx="4426500" cy="351600"/>
          </a:xfrm>
          <a:prstGeom prst="rect">
            <a:avLst/>
          </a:prstGeom>
          <a:noFill/>
          <a:ln>
            <a:noFill/>
          </a:ln>
        </p:spPr>
        <p:txBody>
          <a:bodyPr spcFirstLastPara="1" wrap="square" lIns="51425" tIns="25700" rIns="51425" bIns="25700" anchor="t" anchorCtr="0">
            <a:spAutoFit/>
          </a:bodyPr>
          <a:lstStyle>
            <a:lvl1pPr marL="457200" lvl="0" indent="-228600" algn="l" rtl="0">
              <a:lnSpc>
                <a:spcPct val="90000"/>
              </a:lnSpc>
              <a:spcBef>
                <a:spcPts val="800"/>
              </a:spcBef>
              <a:spcAft>
                <a:spcPts val="0"/>
              </a:spcAft>
              <a:buClr>
                <a:schemeClr val="lt1"/>
              </a:buClr>
              <a:buSzPts val="1100"/>
              <a:buNone/>
              <a:defRPr sz="1400" b="0" i="0">
                <a:solidFill>
                  <a:schemeClr val="lt1"/>
                </a:solidFill>
                <a:latin typeface="Roboto"/>
                <a:ea typeface="Roboto"/>
                <a:cs typeface="Roboto"/>
                <a:sym typeface="Roboto"/>
              </a:defRPr>
            </a:lvl1pPr>
            <a:lvl2pPr marL="914400" lvl="1" indent="-298450" algn="l" rtl="0">
              <a:lnSpc>
                <a:spcPct val="90000"/>
              </a:lnSpc>
              <a:spcBef>
                <a:spcPts val="1200"/>
              </a:spcBef>
              <a:spcAft>
                <a:spcPts val="0"/>
              </a:spcAft>
              <a:buClr>
                <a:schemeClr val="dk1"/>
              </a:buClr>
              <a:buSzPts val="1100"/>
              <a:buChar char="○"/>
              <a:defRPr sz="1400">
                <a:solidFill>
                  <a:schemeClr val="dk1"/>
                </a:solidFill>
              </a:defRPr>
            </a:lvl2pPr>
            <a:lvl3pPr marL="1371600" lvl="2" indent="-298450" algn="l" rtl="0">
              <a:lnSpc>
                <a:spcPct val="90000"/>
              </a:lnSpc>
              <a:spcBef>
                <a:spcPts val="1200"/>
              </a:spcBef>
              <a:spcAft>
                <a:spcPts val="0"/>
              </a:spcAft>
              <a:buClr>
                <a:schemeClr val="dk1"/>
              </a:buClr>
              <a:buSzPts val="1100"/>
              <a:buChar char="■"/>
              <a:defRPr sz="1400">
                <a:solidFill>
                  <a:schemeClr val="dk1"/>
                </a:solidFill>
              </a:defRPr>
            </a:lvl3pPr>
            <a:lvl4pPr marL="1828800" lvl="3" indent="-298450" algn="l" rtl="0">
              <a:lnSpc>
                <a:spcPct val="90000"/>
              </a:lnSpc>
              <a:spcBef>
                <a:spcPts val="1200"/>
              </a:spcBef>
              <a:spcAft>
                <a:spcPts val="0"/>
              </a:spcAft>
              <a:buClr>
                <a:schemeClr val="dk1"/>
              </a:buClr>
              <a:buSzPts val="1100"/>
              <a:buChar char="●"/>
              <a:defRPr sz="1400">
                <a:solidFill>
                  <a:schemeClr val="dk1"/>
                </a:solidFill>
              </a:defRPr>
            </a:lvl4pPr>
            <a:lvl5pPr marL="2286000" lvl="4" indent="-298450" algn="l" rtl="0">
              <a:lnSpc>
                <a:spcPct val="90000"/>
              </a:lnSpc>
              <a:spcBef>
                <a:spcPts val="1200"/>
              </a:spcBef>
              <a:spcAft>
                <a:spcPts val="0"/>
              </a:spcAft>
              <a:buClr>
                <a:schemeClr val="dk1"/>
              </a:buClr>
              <a:buSzPts val="1100"/>
              <a:buChar char="○"/>
              <a:defRPr sz="1400">
                <a:solidFill>
                  <a:schemeClr val="dk1"/>
                </a:solidFill>
              </a:defRPr>
            </a:lvl5pPr>
            <a:lvl6pPr marL="2743200" lvl="5" indent="-298450" algn="l" rtl="0">
              <a:lnSpc>
                <a:spcPct val="90000"/>
              </a:lnSpc>
              <a:spcBef>
                <a:spcPts val="1200"/>
              </a:spcBef>
              <a:spcAft>
                <a:spcPts val="0"/>
              </a:spcAft>
              <a:buClr>
                <a:schemeClr val="dk1"/>
              </a:buClr>
              <a:buSzPts val="1100"/>
              <a:buChar char="■"/>
              <a:defRPr/>
            </a:lvl6pPr>
            <a:lvl7pPr marL="3200400" lvl="6" indent="-298450" algn="l" rtl="0">
              <a:lnSpc>
                <a:spcPct val="90000"/>
              </a:lnSpc>
              <a:spcBef>
                <a:spcPts val="1200"/>
              </a:spcBef>
              <a:spcAft>
                <a:spcPts val="0"/>
              </a:spcAft>
              <a:buClr>
                <a:schemeClr val="dk1"/>
              </a:buClr>
              <a:buSzPts val="1100"/>
              <a:buChar char="●"/>
              <a:defRPr/>
            </a:lvl7pPr>
            <a:lvl8pPr marL="3657600" lvl="7" indent="-298450" algn="l" rtl="0">
              <a:lnSpc>
                <a:spcPct val="90000"/>
              </a:lnSpc>
              <a:spcBef>
                <a:spcPts val="1200"/>
              </a:spcBef>
              <a:spcAft>
                <a:spcPts val="0"/>
              </a:spcAft>
              <a:buClr>
                <a:schemeClr val="dk1"/>
              </a:buClr>
              <a:buSzPts val="1100"/>
              <a:buChar char="○"/>
              <a:defRPr/>
            </a:lvl8pPr>
            <a:lvl9pPr marL="4114800" lvl="8" indent="-298450" algn="l" rtl="0">
              <a:lnSpc>
                <a:spcPct val="90000"/>
              </a:lnSpc>
              <a:spcBef>
                <a:spcPts val="1200"/>
              </a:spcBef>
              <a:spcAft>
                <a:spcPts val="1200"/>
              </a:spcAft>
              <a:buClr>
                <a:schemeClr val="dk1"/>
              </a:buClr>
              <a:buSzPts val="1100"/>
              <a:buChar char="■"/>
              <a:defRPr/>
            </a:lvl9pPr>
          </a:lstStyle>
          <a:p>
            <a:endParaRPr/>
          </a:p>
        </p:txBody>
      </p:sp>
      <p:sp>
        <p:nvSpPr>
          <p:cNvPr id="83" name="Google Shape;83;p16"/>
          <p:cNvSpPr/>
          <p:nvPr/>
        </p:nvSpPr>
        <p:spPr>
          <a:xfrm rot="5400000">
            <a:off x="372159" y="1059390"/>
            <a:ext cx="198600" cy="942900"/>
          </a:xfrm>
          <a:prstGeom prst="rect">
            <a:avLst/>
          </a:prstGeom>
          <a:solidFill>
            <a:schemeClr val="accent6">
              <a:alpha val="7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p:txBody>
      </p:sp>
      <p:sp>
        <p:nvSpPr>
          <p:cNvPr id="84" name="Google Shape;84;p16"/>
          <p:cNvSpPr/>
          <p:nvPr/>
        </p:nvSpPr>
        <p:spPr>
          <a:xfrm rot="5400000">
            <a:off x="8573249" y="4116507"/>
            <a:ext cx="198600" cy="942900"/>
          </a:xfrm>
          <a:prstGeom prst="rect">
            <a:avLst/>
          </a:prstGeom>
          <a:solidFill>
            <a:schemeClr val="accent6">
              <a:alpha val="7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Clr>
                <a:schemeClr val="dk1"/>
              </a:buClr>
              <a:buSzPts val="1400"/>
              <a:buFont typeface="Calibri"/>
              <a:buNone/>
            </a:pPr>
            <a:endParaRPr sz="1400" b="0" i="0" u="none" strike="noStrike" cap="none">
              <a:solidFill>
                <a:schemeClr val="lt1"/>
              </a:solidFill>
              <a:latin typeface="Roboto"/>
              <a:ea typeface="Roboto"/>
              <a:cs typeface="Roboto"/>
              <a:sym typeface="Roboto"/>
            </a:endParaRPr>
          </a:p>
        </p:txBody>
      </p:sp>
      <p:pic>
        <p:nvPicPr>
          <p:cNvPr id="85" name="Google Shape;85;p16"/>
          <p:cNvPicPr preferRelativeResize="0"/>
          <p:nvPr/>
        </p:nvPicPr>
        <p:blipFill rotWithShape="1">
          <a:blip r:embed="rId5">
            <a:alphaModFix/>
          </a:blip>
          <a:srcRect/>
          <a:stretch/>
        </p:blipFill>
        <p:spPr>
          <a:xfrm>
            <a:off x="5394932" y="3072068"/>
            <a:ext cx="2528889" cy="771525"/>
          </a:xfrm>
          <a:prstGeom prst="rect">
            <a:avLst/>
          </a:prstGeom>
          <a:noFill/>
          <a:ln>
            <a:noFill/>
          </a:ln>
        </p:spPr>
      </p:pic>
      <p:sp>
        <p:nvSpPr>
          <p:cNvPr id="86" name="Google Shape;86;p16"/>
          <p:cNvSpPr txBox="1">
            <a:spLocks noGrp="1"/>
          </p:cNvSpPr>
          <p:nvPr>
            <p:ph type="body" idx="2"/>
          </p:nvPr>
        </p:nvSpPr>
        <p:spPr>
          <a:xfrm>
            <a:off x="4614863" y="4687177"/>
            <a:ext cx="3476100" cy="228600"/>
          </a:xfrm>
          <a:prstGeom prst="rect">
            <a:avLst/>
          </a:prstGeom>
          <a:noFill/>
          <a:ln>
            <a:noFill/>
          </a:ln>
        </p:spPr>
        <p:txBody>
          <a:bodyPr spcFirstLastPara="1" wrap="square" lIns="51425" tIns="25700" rIns="51425" bIns="25700" anchor="ctr" anchorCtr="0">
            <a:normAutofit/>
          </a:bodyPr>
          <a:lstStyle>
            <a:lvl1pPr marL="457200" lvl="0" indent="-228600" algn="r" rtl="0">
              <a:lnSpc>
                <a:spcPct val="90000"/>
              </a:lnSpc>
              <a:spcBef>
                <a:spcPts val="800"/>
              </a:spcBef>
              <a:spcAft>
                <a:spcPts val="0"/>
              </a:spcAft>
              <a:buClr>
                <a:schemeClr val="lt2"/>
              </a:buClr>
              <a:buSzPts val="600"/>
              <a:buNone/>
              <a:defRPr sz="800" b="0" i="0">
                <a:solidFill>
                  <a:schemeClr val="lt2"/>
                </a:solidFill>
                <a:latin typeface="Roboto Condensed"/>
                <a:ea typeface="Roboto Condensed"/>
                <a:cs typeface="Roboto Condensed"/>
                <a:sym typeface="Roboto Condensed"/>
              </a:defRPr>
            </a:lvl1pPr>
            <a:lvl2pPr marL="914400" lvl="1" indent="-298450" algn="l" rtl="0">
              <a:lnSpc>
                <a:spcPct val="90000"/>
              </a:lnSpc>
              <a:spcBef>
                <a:spcPts val="1200"/>
              </a:spcBef>
              <a:spcAft>
                <a:spcPts val="0"/>
              </a:spcAft>
              <a:buClr>
                <a:schemeClr val="dk1"/>
              </a:buClr>
              <a:buSzPts val="1100"/>
              <a:buChar char="○"/>
              <a:defRPr/>
            </a:lvl2pPr>
            <a:lvl3pPr marL="1371600" lvl="2" indent="-298450" algn="l" rtl="0">
              <a:lnSpc>
                <a:spcPct val="90000"/>
              </a:lnSpc>
              <a:spcBef>
                <a:spcPts val="1200"/>
              </a:spcBef>
              <a:spcAft>
                <a:spcPts val="0"/>
              </a:spcAft>
              <a:buClr>
                <a:schemeClr val="dk1"/>
              </a:buClr>
              <a:buSzPts val="1100"/>
              <a:buChar char="■"/>
              <a:defRPr/>
            </a:lvl3pPr>
            <a:lvl4pPr marL="1828800" lvl="3" indent="-298450" algn="l" rtl="0">
              <a:lnSpc>
                <a:spcPct val="90000"/>
              </a:lnSpc>
              <a:spcBef>
                <a:spcPts val="1200"/>
              </a:spcBef>
              <a:spcAft>
                <a:spcPts val="0"/>
              </a:spcAft>
              <a:buClr>
                <a:schemeClr val="dk1"/>
              </a:buClr>
              <a:buSzPts val="1100"/>
              <a:buChar char="●"/>
              <a:defRPr/>
            </a:lvl4pPr>
            <a:lvl5pPr marL="2286000" lvl="4" indent="-298450" algn="l" rtl="0">
              <a:lnSpc>
                <a:spcPct val="90000"/>
              </a:lnSpc>
              <a:spcBef>
                <a:spcPts val="1200"/>
              </a:spcBef>
              <a:spcAft>
                <a:spcPts val="0"/>
              </a:spcAft>
              <a:buClr>
                <a:schemeClr val="dk1"/>
              </a:buClr>
              <a:buSzPts val="1100"/>
              <a:buChar char="○"/>
              <a:defRPr/>
            </a:lvl5pPr>
            <a:lvl6pPr marL="2743200" lvl="5" indent="-298450" algn="l" rtl="0">
              <a:lnSpc>
                <a:spcPct val="90000"/>
              </a:lnSpc>
              <a:spcBef>
                <a:spcPts val="1200"/>
              </a:spcBef>
              <a:spcAft>
                <a:spcPts val="0"/>
              </a:spcAft>
              <a:buClr>
                <a:schemeClr val="dk1"/>
              </a:buClr>
              <a:buSzPts val="1100"/>
              <a:buChar char="■"/>
              <a:defRPr/>
            </a:lvl6pPr>
            <a:lvl7pPr marL="3200400" lvl="6" indent="-298450" algn="l" rtl="0">
              <a:lnSpc>
                <a:spcPct val="90000"/>
              </a:lnSpc>
              <a:spcBef>
                <a:spcPts val="1200"/>
              </a:spcBef>
              <a:spcAft>
                <a:spcPts val="0"/>
              </a:spcAft>
              <a:buClr>
                <a:schemeClr val="dk1"/>
              </a:buClr>
              <a:buSzPts val="1100"/>
              <a:buChar char="●"/>
              <a:defRPr/>
            </a:lvl7pPr>
            <a:lvl8pPr marL="3657600" lvl="7" indent="-298450" algn="l" rtl="0">
              <a:lnSpc>
                <a:spcPct val="90000"/>
              </a:lnSpc>
              <a:spcBef>
                <a:spcPts val="1200"/>
              </a:spcBef>
              <a:spcAft>
                <a:spcPts val="0"/>
              </a:spcAft>
              <a:buClr>
                <a:schemeClr val="dk1"/>
              </a:buClr>
              <a:buSzPts val="1100"/>
              <a:buChar char="○"/>
              <a:defRPr/>
            </a:lvl8pPr>
            <a:lvl9pPr marL="4114800" lvl="8" indent="-298450" algn="l" rtl="0">
              <a:lnSpc>
                <a:spcPct val="90000"/>
              </a:lnSpc>
              <a:spcBef>
                <a:spcPts val="1200"/>
              </a:spcBef>
              <a:spcAft>
                <a:spcPts val="1200"/>
              </a:spcAft>
              <a:buClr>
                <a:schemeClr val="dk1"/>
              </a:buClr>
              <a:buSzPts val="11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7"/>
        <p:cNvGrpSpPr/>
        <p:nvPr/>
      </p:nvGrpSpPr>
      <p:grpSpPr>
        <a:xfrm>
          <a:off x="0" y="0"/>
          <a:ext cx="0" cy="0"/>
          <a:chOff x="0" y="0"/>
          <a:chExt cx="0" cy="0"/>
        </a:xfrm>
      </p:grpSpPr>
      <p:sp>
        <p:nvSpPr>
          <p:cNvPr id="88" name="Google Shape;88;p1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9" name="Google Shape;89;p17"/>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90" name="Google Shape;90;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1" name="Google Shape;91;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2" name="Google Shape;92;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5" name="Google Shape;95;p1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19"/>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02" name="Google Shape;102;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3" name="Google Shape;103;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4" name="Google Shape;104;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7" name="Google Shape;107;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8" name="Google Shape;108;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9" name="Google Shape;109;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1" name="Google Shape;111;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4" name="Google Shape;114;p21"/>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15" name="Google Shape;115;p21"/>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1"/>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17" name="Google Shape;117;p21"/>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8" name="Google Shape;118;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0" name="Google Shape;120;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3" name="Google Shape;123;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6"/>
        <p:cNvGrpSpPr/>
        <p:nvPr/>
      </p:nvGrpSpPr>
      <p:grpSpPr>
        <a:xfrm>
          <a:off x="0" y="0"/>
          <a:ext cx="0" cy="0"/>
          <a:chOff x="0" y="0"/>
          <a:chExt cx="0" cy="0"/>
        </a:xfrm>
      </p:grpSpPr>
      <p:sp>
        <p:nvSpPr>
          <p:cNvPr id="127" name="Google Shape;127;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8" name="Google Shape;128;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9" name="Google Shape;129;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0"/>
        <p:cNvGrpSpPr/>
        <p:nvPr/>
      </p:nvGrpSpPr>
      <p:grpSpPr>
        <a:xfrm>
          <a:off x="0" y="0"/>
          <a:ext cx="0" cy="0"/>
          <a:chOff x="0" y="0"/>
          <a:chExt cx="0" cy="0"/>
        </a:xfrm>
      </p:grpSpPr>
      <p:sp>
        <p:nvSpPr>
          <p:cNvPr id="131" name="Google Shape;131;p2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2" name="Google Shape;132;p24"/>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33" name="Google Shape;133;p24"/>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34" name="Google Shape;13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5" name="Google Shape;135;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6" name="Google Shape;136;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9" name="Google Shape;139;p25"/>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40" name="Google Shape;140;p25"/>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41" name="Google Shape;141;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2" name="Google Shape;142;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3" name="Google Shape;143;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6" name="Google Shape;146;p26"/>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7" name="Google Shape;147;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8" name="Google Shape;148;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9" name="Google Shape;149;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0"/>
        <p:cNvGrpSpPr/>
        <p:nvPr/>
      </p:nvGrpSpPr>
      <p:grpSpPr>
        <a:xfrm>
          <a:off x="0" y="0"/>
          <a:ext cx="0" cy="0"/>
          <a:chOff x="0" y="0"/>
          <a:chExt cx="0" cy="0"/>
        </a:xfrm>
      </p:grpSpPr>
      <p:sp>
        <p:nvSpPr>
          <p:cNvPr id="151" name="Google Shape;151;p27"/>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2" name="Google Shape;152;p27"/>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3" name="Google Shape;153;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4" name="Google Shape;154;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5" name="Google Shape;155;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1" name="Google Shape;71;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2" name="Google Shape;72;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3" name="Google Shape;73;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4" name="Google Shape;74;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9.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png"/><Relationship Id="rId5" Type="http://schemas.openxmlformats.org/officeDocument/2006/relationships/hyperlink" Target="https://www.gbif.no/projects/biomeddata/"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9.png"/><Relationship Id="rId3" Type="http://schemas.openxmlformats.org/officeDocument/2006/relationships/slideLayout" Target="../slideLayouts/slideLayout13.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ggbc.eu" TargetMode="External"/><Relationship Id="rId11" Type="http://schemas.openxmlformats.org/officeDocument/2006/relationships/image" Target="../media/image15.png"/><Relationship Id="rId5" Type="http://schemas.openxmlformats.org/officeDocument/2006/relationships/hyperlink" Target="http://biodiversity-georgia.net" TargetMode="External"/><Relationship Id="rId10" Type="http://schemas.openxmlformats.org/officeDocument/2006/relationships/image" Target="../media/image14.jpg"/><Relationship Id="rId4" Type="http://schemas.openxmlformats.org/officeDocument/2006/relationships/notesSlide" Target="../notesSlides/notesSlide3.xm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slideLayout" Target="../slideLayouts/slideLayout13.xml"/><Relationship Id="rId7" Type="http://schemas.openxmlformats.org/officeDocument/2006/relationships/image" Target="../media/image18.jp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jp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9.png"/><Relationship Id="rId4" Type="http://schemas.openxmlformats.org/officeDocument/2006/relationships/notesSlide" Target="../notesSlides/notesSlide4.xml"/><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hyperlink" Target="https://www.gbif.no/projects/openpsd/"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doi.org/10.15468/q8qykg" TargetMode="External"/><Relationship Id="rId5" Type="http://schemas.openxmlformats.org/officeDocument/2006/relationships/image" Target="../media/image19.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3.xml"/><Relationship Id="rId7" Type="http://schemas.openxmlformats.org/officeDocument/2006/relationships/image" Target="../media/image20.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doi.org/10.35035/doc-vf1a-nr22" TargetMode="External"/><Relationship Id="rId5" Type="http://schemas.openxmlformats.org/officeDocument/2006/relationships/hyperlink" Target="https://www.miljodirektoratet.no/globalassets/publikasjoner/m1638/m1638.pdf" TargetMode="External"/><Relationship Id="rId10" Type="http://schemas.openxmlformats.org/officeDocument/2006/relationships/image" Target="../media/image9.png"/><Relationship Id="rId4" Type="http://schemas.openxmlformats.org/officeDocument/2006/relationships/notesSlide" Target="../notesSlides/notesSlide6.xml"/><Relationship Id="rId9" Type="http://schemas.openxmlformats.org/officeDocument/2006/relationships/image" Target="../media/image22.jp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13.xml"/><Relationship Id="rId7" Type="http://schemas.openxmlformats.org/officeDocument/2006/relationships/image" Target="../media/image24.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3.png"/><Relationship Id="rId11" Type="http://schemas.openxmlformats.org/officeDocument/2006/relationships/image" Target="../media/image9.png"/><Relationship Id="rId5" Type="http://schemas.openxmlformats.org/officeDocument/2006/relationships/hyperlink" Target="https://www.gbif.no/events/2020/symposium-december.html" TargetMode="External"/><Relationship Id="rId10" Type="http://schemas.openxmlformats.org/officeDocument/2006/relationships/image" Target="../media/image27.png"/><Relationship Id="rId4" Type="http://schemas.openxmlformats.org/officeDocument/2006/relationships/notesSlide" Target="../notesSlides/notesSlide7.xml"/><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3.xml"/><Relationship Id="rId7" Type="http://schemas.openxmlformats.org/officeDocument/2006/relationships/image" Target="../media/image2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8.png"/><Relationship Id="rId5" Type="http://schemas.openxmlformats.org/officeDocument/2006/relationships/hyperlink" Target="https://github.com/GBIF-Europe/nordic_oikos_2018_r/"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4.png"/><Relationship Id="rId2" Type="http://schemas.openxmlformats.org/officeDocument/2006/relationships/video" Target="../media/media9.mov"/><Relationship Id="rId1" Type="http://schemas.microsoft.com/office/2007/relationships/media" Target="../media/media9.mov"/><Relationship Id="rId6" Type="http://schemas.openxmlformats.org/officeDocument/2006/relationships/image" Target="../media/image33.png"/><Relationship Id="rId5" Type="http://schemas.openxmlformats.org/officeDocument/2006/relationships/image" Target="../media/image3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13.xml"/><Relationship Id="rId7" Type="http://schemas.openxmlformats.org/officeDocument/2006/relationships/image" Target="../media/image32.png"/><Relationship Id="rId2" Type="http://schemas.openxmlformats.org/officeDocument/2006/relationships/video" Target="../media/media10.mov"/><Relationship Id="rId1" Type="http://schemas.microsoft.com/office/2007/relationships/media" Target="../media/media10.mov"/><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8"/>
          <p:cNvSpPr txBox="1">
            <a:spLocks noGrp="1"/>
          </p:cNvSpPr>
          <p:nvPr>
            <p:ph type="title"/>
          </p:nvPr>
        </p:nvSpPr>
        <p:spPr>
          <a:xfrm>
            <a:off x="480650" y="2852849"/>
            <a:ext cx="4426800" cy="748200"/>
          </a:xfrm>
          <a:prstGeom prst="rect">
            <a:avLst/>
          </a:prstGeom>
          <a:noFill/>
          <a:ln>
            <a:noFill/>
          </a:ln>
        </p:spPr>
        <p:txBody>
          <a:bodyPr spcFirstLastPara="1" wrap="square" lIns="54000" tIns="54000" rIns="54000" bIns="54000" anchor="ctr" anchorCtr="0">
            <a:noAutofit/>
          </a:bodyPr>
          <a:lstStyle/>
          <a:p>
            <a:pPr marL="0" lvl="0" indent="0" algn="l" rtl="0">
              <a:lnSpc>
                <a:spcPct val="90000"/>
              </a:lnSpc>
              <a:spcBef>
                <a:spcPts val="0"/>
              </a:spcBef>
              <a:spcAft>
                <a:spcPts val="0"/>
              </a:spcAft>
              <a:buClr>
                <a:schemeClr val="dk2"/>
              </a:buClr>
              <a:buSzPts val="1400"/>
              <a:buFont typeface="Roboto"/>
              <a:buNone/>
            </a:pPr>
            <a:r>
              <a:rPr lang="en-GB" sz="2700"/>
              <a:t>Capacity development activities from Norway</a:t>
            </a:r>
            <a:endParaRPr sz="2700"/>
          </a:p>
        </p:txBody>
      </p:sp>
      <p:sp>
        <p:nvSpPr>
          <p:cNvPr id="162" name="Google Shape;162;p28"/>
          <p:cNvSpPr txBox="1">
            <a:spLocks noGrp="1"/>
          </p:cNvSpPr>
          <p:nvPr>
            <p:ph type="body" idx="1"/>
          </p:nvPr>
        </p:nvSpPr>
        <p:spPr>
          <a:xfrm>
            <a:off x="480650" y="3600926"/>
            <a:ext cx="4426800" cy="4065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1200"/>
              </a:spcBef>
              <a:spcAft>
                <a:spcPts val="1200"/>
              </a:spcAft>
              <a:buClr>
                <a:srgbClr val="38761D"/>
              </a:buClr>
              <a:buSzPts val="1100"/>
              <a:buNone/>
            </a:pPr>
            <a:r>
              <a:rPr lang="en-GB" sz="1100" dirty="0">
                <a:solidFill>
                  <a:schemeClr val="tx2"/>
                </a:solidFill>
              </a:rPr>
              <a:t>Rukaya Johaadien, Vidar Bakken &amp; Dag Endresen | GBIF Norway</a:t>
            </a:r>
            <a:endParaRPr sz="1100" dirty="0">
              <a:solidFill>
                <a:schemeClr val="tx2"/>
              </a:solidFill>
            </a:endParaRPr>
          </a:p>
        </p:txBody>
      </p:sp>
      <p:sp>
        <p:nvSpPr>
          <p:cNvPr id="163" name="Google Shape;163;p28"/>
          <p:cNvSpPr txBox="1">
            <a:spLocks noGrp="1"/>
          </p:cNvSpPr>
          <p:nvPr>
            <p:ph type="body" idx="2"/>
          </p:nvPr>
        </p:nvSpPr>
        <p:spPr>
          <a:xfrm>
            <a:off x="1766744" y="4489313"/>
            <a:ext cx="6281100" cy="1953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68575" tIns="34275" rIns="68575" bIns="34275" anchor="ctr" anchorCtr="0">
            <a:noAutofit/>
          </a:bodyPr>
          <a:lstStyle/>
          <a:p>
            <a:pPr marL="0" lvl="0" indent="0" algn="r" rtl="0">
              <a:lnSpc>
                <a:spcPct val="90000"/>
              </a:lnSpc>
              <a:spcBef>
                <a:spcPts val="0"/>
              </a:spcBef>
              <a:buClr>
                <a:schemeClr val="lt2"/>
              </a:buClr>
              <a:buSzPts val="2400"/>
              <a:buNone/>
            </a:pPr>
            <a:r>
              <a:rPr lang="en-GB" sz="1400" dirty="0"/>
              <a:t>GBIF Community Webinar | 28th April 2021</a:t>
            </a:r>
            <a:endParaRPr sz="1400" dirty="0"/>
          </a:p>
        </p:txBody>
      </p:sp>
      <p:pic>
        <p:nvPicPr>
          <p:cNvPr id="164" name="Google Shape;164;p28"/>
          <p:cNvPicPr preferRelativeResize="0">
            <a:picLocks noGrp="1"/>
          </p:cNvPicPr>
          <p:nvPr>
            <p:ph type="body" idx="4294967295"/>
          </p:nvPr>
        </p:nvPicPr>
        <p:blipFill rotWithShape="1">
          <a:blip r:embed="rId6">
            <a:alphaModFix/>
          </a:blip>
          <a:srcRect/>
          <a:stretch/>
        </p:blipFill>
        <p:spPr>
          <a:xfrm>
            <a:off x="1" y="770335"/>
            <a:ext cx="198900" cy="42900"/>
          </a:xfrm>
          <a:prstGeom prst="rect">
            <a:avLst/>
          </a:prstGeom>
          <a:noFill/>
          <a:ln>
            <a:noFill/>
          </a:ln>
        </p:spPr>
      </p:pic>
      <p:pic>
        <p:nvPicPr>
          <p:cNvPr id="5" name="Audio Recording 23 Apr 2021 at 12:18:42" descr="Audio Recording 23 Apr 2021 at 12:18:42">
            <a:hlinkClick r:id="" action="ppaction://media"/>
            <a:extLst>
              <a:ext uri="{FF2B5EF4-FFF2-40B4-BE49-F238E27FC236}">
                <a16:creationId xmlns:a16="http://schemas.microsoft.com/office/drawing/2014/main" id="{74C4ABE9-0C98-6C48-ACF2-536968DB902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489926" y="397599"/>
            <a:ext cx="267419" cy="267419"/>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5300"/>
    </mc:Choice>
    <mc:Fallback>
      <p:transition spd="slow" advTm="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4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AA84E"/>
        </a:solidFill>
        <a:effectLst/>
      </p:bgPr>
    </p:bg>
    <p:spTree>
      <p:nvGrpSpPr>
        <p:cNvPr id="1" name="Shape 169"/>
        <p:cNvGrpSpPr/>
        <p:nvPr/>
      </p:nvGrpSpPr>
      <p:grpSpPr>
        <a:xfrm>
          <a:off x="0" y="0"/>
          <a:ext cx="0" cy="0"/>
          <a:chOff x="0" y="0"/>
          <a:chExt cx="0" cy="0"/>
        </a:xfrm>
      </p:grpSpPr>
      <p:sp>
        <p:nvSpPr>
          <p:cNvPr id="170" name="Google Shape;170;p29"/>
          <p:cNvSpPr txBox="1">
            <a:spLocks noGrp="1"/>
          </p:cNvSpPr>
          <p:nvPr>
            <p:ph type="title"/>
          </p:nvPr>
        </p:nvSpPr>
        <p:spPr>
          <a:xfrm>
            <a:off x="541050" y="145475"/>
            <a:ext cx="7768200"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700">
                <a:solidFill>
                  <a:schemeClr val="lt1"/>
                </a:solidFill>
              </a:rPr>
              <a:t>BioMedData and ELIXIR</a:t>
            </a:r>
            <a:endParaRPr sz="2700">
              <a:solidFill>
                <a:schemeClr val="lt1"/>
              </a:solidFill>
            </a:endParaRPr>
          </a:p>
        </p:txBody>
      </p:sp>
      <p:sp>
        <p:nvSpPr>
          <p:cNvPr id="171" name="Google Shape;171;p29"/>
          <p:cNvSpPr txBox="1">
            <a:spLocks noGrp="1"/>
          </p:cNvSpPr>
          <p:nvPr>
            <p:ph type="body" idx="1"/>
          </p:nvPr>
        </p:nvSpPr>
        <p:spPr>
          <a:xfrm>
            <a:off x="541050" y="1154675"/>
            <a:ext cx="3459300" cy="3363600"/>
          </a:xfrm>
          <a:prstGeom prst="rect">
            <a:avLst/>
          </a:prstGeom>
          <a:noFill/>
          <a:ln>
            <a:noFill/>
          </a:ln>
        </p:spPr>
        <p:txBody>
          <a:bodyPr spcFirstLastPara="1" wrap="square" lIns="68575" tIns="34275" rIns="68575" bIns="34275" anchor="t" anchorCtr="0">
            <a:normAutofit fontScale="85000" lnSpcReduction="20000"/>
          </a:bodyPr>
          <a:lstStyle/>
          <a:p>
            <a:pPr marL="0" lvl="0" indent="0" algn="l" rtl="0">
              <a:lnSpc>
                <a:spcPct val="115000"/>
              </a:lnSpc>
              <a:spcBef>
                <a:spcPts val="800"/>
              </a:spcBef>
              <a:spcAft>
                <a:spcPts val="0"/>
              </a:spcAft>
              <a:buNone/>
            </a:pPr>
            <a:r>
              <a:rPr lang="en-GB" sz="1971" b="1" dirty="0">
                <a:solidFill>
                  <a:srgbClr val="FFFFFF"/>
                </a:solidFill>
              </a:rPr>
              <a:t>National data infrastructure between molecular life science RIs and ELIXIR</a:t>
            </a:r>
            <a:endParaRPr sz="1971" b="1" dirty="0">
              <a:solidFill>
                <a:srgbClr val="FFFFFF"/>
              </a:solidFill>
            </a:endParaRPr>
          </a:p>
          <a:p>
            <a:pPr marL="0" lvl="0" indent="0" algn="l" rtl="0">
              <a:lnSpc>
                <a:spcPct val="115000"/>
              </a:lnSpc>
              <a:spcBef>
                <a:spcPts val="800"/>
              </a:spcBef>
              <a:spcAft>
                <a:spcPts val="0"/>
              </a:spcAft>
              <a:buNone/>
            </a:pPr>
            <a:r>
              <a:rPr lang="en-GB" sz="1971" dirty="0">
                <a:solidFill>
                  <a:srgbClr val="FFFFFF"/>
                </a:solidFill>
              </a:rPr>
              <a:t>Bi-monthly meetings also e.g. joint FAIR data course, common DMP tool</a:t>
            </a:r>
            <a:br>
              <a:rPr lang="en-GB" sz="1971" dirty="0">
                <a:solidFill>
                  <a:srgbClr val="FFFFFF"/>
                </a:solidFill>
              </a:rPr>
            </a:br>
            <a:endParaRPr sz="1671" dirty="0">
              <a:solidFill>
                <a:srgbClr val="FFFFFF"/>
              </a:solidFill>
            </a:endParaRPr>
          </a:p>
          <a:p>
            <a:pPr marL="0" lvl="0" indent="0" algn="l" rtl="0">
              <a:lnSpc>
                <a:spcPct val="115000"/>
              </a:lnSpc>
              <a:spcBef>
                <a:spcPts val="800"/>
              </a:spcBef>
              <a:spcAft>
                <a:spcPts val="0"/>
              </a:spcAft>
              <a:buNone/>
            </a:pPr>
            <a:r>
              <a:rPr lang="en-GB" sz="2100" b="1" dirty="0">
                <a:solidFill>
                  <a:srgbClr val="FFFF00"/>
                </a:solidFill>
              </a:rPr>
              <a:t>GBIF Norway to: </a:t>
            </a:r>
            <a:endParaRPr sz="2100" b="1" dirty="0">
              <a:solidFill>
                <a:srgbClr val="FFFF00"/>
              </a:solidFill>
            </a:endParaRPr>
          </a:p>
          <a:p>
            <a:pPr marL="457200" lvl="0" indent="-331946" algn="l" rtl="0">
              <a:lnSpc>
                <a:spcPct val="115000"/>
              </a:lnSpc>
              <a:spcBef>
                <a:spcPts val="800"/>
              </a:spcBef>
              <a:spcAft>
                <a:spcPts val="0"/>
              </a:spcAft>
              <a:buClr>
                <a:srgbClr val="FFFF00"/>
              </a:buClr>
              <a:buSzPct val="100000"/>
              <a:buChar char="●"/>
            </a:pPr>
            <a:r>
              <a:rPr lang="en-GB" sz="2100" b="1" dirty="0">
                <a:solidFill>
                  <a:srgbClr val="FFFF00"/>
                </a:solidFill>
              </a:rPr>
              <a:t>publish species occurrences </a:t>
            </a:r>
            <a:endParaRPr sz="2100" b="1" dirty="0">
              <a:solidFill>
                <a:srgbClr val="FFFF00"/>
              </a:solidFill>
            </a:endParaRPr>
          </a:p>
          <a:p>
            <a:pPr marL="457200" lvl="0" indent="-331946" algn="l" rtl="0">
              <a:lnSpc>
                <a:spcPct val="115000"/>
              </a:lnSpc>
              <a:spcBef>
                <a:spcPts val="0"/>
              </a:spcBef>
              <a:spcAft>
                <a:spcPts val="0"/>
              </a:spcAft>
              <a:buClr>
                <a:srgbClr val="FFFF00"/>
              </a:buClr>
              <a:buSzPct val="100000"/>
              <a:buChar char="●"/>
            </a:pPr>
            <a:r>
              <a:rPr lang="en-GB" sz="2100" b="1" dirty="0">
                <a:solidFill>
                  <a:srgbClr val="FFFF00"/>
                </a:solidFill>
              </a:rPr>
              <a:t>ensure GBIF molecular sequence data gets published to ELIXIR</a:t>
            </a:r>
            <a:endParaRPr sz="1400" b="1" dirty="0">
              <a:solidFill>
                <a:srgbClr val="FFFFFF"/>
              </a:solidFill>
            </a:endParaRPr>
          </a:p>
        </p:txBody>
      </p:sp>
      <p:sp>
        <p:nvSpPr>
          <p:cNvPr id="172" name="Google Shape;172;p29"/>
          <p:cNvSpPr txBox="1">
            <a:spLocks noGrp="1"/>
          </p:cNvSpPr>
          <p:nvPr>
            <p:ph type="ftr" idx="11"/>
          </p:nvPr>
        </p:nvSpPr>
        <p:spPr>
          <a:xfrm>
            <a:off x="541050" y="4748200"/>
            <a:ext cx="3521700" cy="273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GB" u="sng">
                <a:solidFill>
                  <a:schemeClr val="lt1"/>
                </a:solidFill>
                <a:hlinkClick r:id="rId5">
                  <a:extLst>
                    <a:ext uri="{A12FA001-AC4F-418D-AE19-62706E023703}">
                      <ahyp:hlinkClr xmlns:ahyp="http://schemas.microsoft.com/office/drawing/2018/hyperlinkcolor" val="tx"/>
                    </a:ext>
                  </a:extLst>
                </a:hlinkClick>
              </a:rPr>
              <a:t>https://www.gbif.no/projects/biomeddata/</a:t>
            </a:r>
            <a:r>
              <a:rPr lang="en-GB">
                <a:solidFill>
                  <a:schemeClr val="lt1"/>
                </a:solidFill>
              </a:rPr>
              <a:t> </a:t>
            </a:r>
            <a:endParaRPr>
              <a:solidFill>
                <a:schemeClr val="lt1"/>
              </a:solidFill>
            </a:endParaRPr>
          </a:p>
        </p:txBody>
      </p:sp>
      <p:sp>
        <p:nvSpPr>
          <p:cNvPr id="173" name="Google Shape;173;p29"/>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174" name="Google Shape;174;p29"/>
          <p:cNvPicPr preferRelativeResize="0"/>
          <p:nvPr/>
        </p:nvPicPr>
        <p:blipFill>
          <a:blip r:embed="rId6">
            <a:alphaModFix/>
          </a:blip>
          <a:stretch>
            <a:fillRect/>
          </a:stretch>
        </p:blipFill>
        <p:spPr>
          <a:xfrm>
            <a:off x="4134125" y="1042875"/>
            <a:ext cx="4838850" cy="3223247"/>
          </a:xfrm>
          <a:prstGeom prst="rect">
            <a:avLst/>
          </a:prstGeom>
          <a:noFill/>
          <a:ln>
            <a:noFill/>
          </a:ln>
        </p:spPr>
      </p:pic>
      <p:pic>
        <p:nvPicPr>
          <p:cNvPr id="2" name="Audio Recording 23 Apr 2021 at 12:23:52" descr="Audio Recording 23 Apr 2021 at 12:23:52">
            <a:hlinkClick r:id="" action="ppaction://media"/>
            <a:extLst>
              <a:ext uri="{FF2B5EF4-FFF2-40B4-BE49-F238E27FC236}">
                <a16:creationId xmlns:a16="http://schemas.microsoft.com/office/drawing/2014/main" id="{394BB056-3BEA-1340-B255-FE2B1C5C61F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38928" y="226756"/>
            <a:ext cx="328043" cy="3280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3000"/>
    </mc:Choice>
    <mc:Fallback>
      <p:transition spd="slow" advTm="4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8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487213" y="221675"/>
            <a:ext cx="6468000"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700" dirty="0">
                <a:solidFill>
                  <a:schemeClr val="lt1"/>
                </a:solidFill>
              </a:rPr>
              <a:t>BioDATA course on metabarcoding</a:t>
            </a:r>
            <a:endParaRPr dirty="0"/>
          </a:p>
        </p:txBody>
      </p:sp>
      <p:sp>
        <p:nvSpPr>
          <p:cNvPr id="181" name="Google Shape;181;p30"/>
          <p:cNvSpPr txBox="1">
            <a:spLocks noGrp="1"/>
          </p:cNvSpPr>
          <p:nvPr>
            <p:ph type="body" idx="1"/>
          </p:nvPr>
        </p:nvSpPr>
        <p:spPr>
          <a:xfrm>
            <a:off x="487213" y="1066978"/>
            <a:ext cx="8306700" cy="3338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500"/>
              <a:buNone/>
            </a:pPr>
            <a:r>
              <a:rPr lang="en-GB" dirty="0">
                <a:solidFill>
                  <a:schemeClr val="lt1"/>
                </a:solidFill>
              </a:rPr>
              <a:t>BioDATA teaching activities in 2020 were affected by COVID travel restrictions.</a:t>
            </a:r>
            <a:endParaRPr dirty="0">
              <a:solidFill>
                <a:schemeClr val="lt1"/>
              </a:solidFill>
            </a:endParaRPr>
          </a:p>
          <a:p>
            <a:pPr marL="0" lvl="0" indent="0" algn="l" rtl="0">
              <a:lnSpc>
                <a:spcPct val="90000"/>
              </a:lnSpc>
              <a:spcBef>
                <a:spcPts val="800"/>
              </a:spcBef>
              <a:spcAft>
                <a:spcPts val="0"/>
              </a:spcAft>
              <a:buSzPts val="1500"/>
              <a:buNone/>
            </a:pPr>
            <a:r>
              <a:rPr lang="en-GB" dirty="0">
                <a:solidFill>
                  <a:schemeClr val="lt1"/>
                </a:solidFill>
              </a:rPr>
              <a:t>Adapting training curriculum for online sessions (GBIFS, Laura Russell).</a:t>
            </a:r>
            <a:endParaRPr dirty="0">
              <a:solidFill>
                <a:schemeClr val="lt1"/>
              </a:solidFill>
            </a:endParaRPr>
          </a:p>
          <a:p>
            <a:pPr marL="0" lvl="0" indent="0" algn="l" rtl="0">
              <a:lnSpc>
                <a:spcPct val="90000"/>
              </a:lnSpc>
              <a:spcBef>
                <a:spcPts val="800"/>
              </a:spcBef>
              <a:spcAft>
                <a:spcPts val="0"/>
              </a:spcAft>
              <a:buSzPts val="1500"/>
              <a:buNone/>
            </a:pPr>
            <a:r>
              <a:rPr lang="en-GB" dirty="0">
                <a:solidFill>
                  <a:schemeClr val="lt1"/>
                </a:solidFill>
              </a:rPr>
              <a:t>Adding an extra (online) course on DNA barcodes in Georgia in June 2021:</a:t>
            </a:r>
            <a:endParaRPr dirty="0">
              <a:solidFill>
                <a:schemeClr val="lt1"/>
              </a:solidFill>
            </a:endParaRPr>
          </a:p>
          <a:p>
            <a:pPr marL="457200" lvl="0" indent="-317500" algn="l" rtl="0">
              <a:lnSpc>
                <a:spcPct val="90000"/>
              </a:lnSpc>
              <a:spcBef>
                <a:spcPts val="800"/>
              </a:spcBef>
              <a:spcAft>
                <a:spcPts val="0"/>
              </a:spcAft>
              <a:buClr>
                <a:schemeClr val="lt1"/>
              </a:buClr>
              <a:buSzPts val="1400"/>
              <a:buChar char="●"/>
            </a:pPr>
            <a:r>
              <a:rPr lang="en-GB" dirty="0">
                <a:solidFill>
                  <a:schemeClr val="lt1"/>
                </a:solidFill>
              </a:rPr>
              <a:t>Accessing &amp; using biodiversity data from BOLD and GBIF</a:t>
            </a:r>
            <a:endParaRPr dirty="0">
              <a:solidFill>
                <a:schemeClr val="lt1"/>
              </a:solidFill>
            </a:endParaRPr>
          </a:p>
          <a:p>
            <a:pPr marL="457200" lvl="0" indent="-317500" algn="l" rtl="0">
              <a:lnSpc>
                <a:spcPct val="90000"/>
              </a:lnSpc>
              <a:spcBef>
                <a:spcPts val="0"/>
              </a:spcBef>
              <a:spcAft>
                <a:spcPts val="0"/>
              </a:spcAft>
              <a:buClr>
                <a:schemeClr val="lt1"/>
              </a:buClr>
              <a:buSzPts val="1400"/>
              <a:buChar char="●"/>
            </a:pPr>
            <a:r>
              <a:rPr lang="en-GB" dirty="0">
                <a:solidFill>
                  <a:schemeClr val="lt1"/>
                </a:solidFill>
              </a:rPr>
              <a:t>Introduction to data publishing in BOLD and GBIF</a:t>
            </a:r>
            <a:endParaRPr dirty="0">
              <a:solidFill>
                <a:schemeClr val="lt1"/>
              </a:solidFill>
            </a:endParaRPr>
          </a:p>
          <a:p>
            <a:pPr marL="457200" lvl="0" indent="-317500" algn="l" rtl="0">
              <a:lnSpc>
                <a:spcPct val="90000"/>
              </a:lnSpc>
              <a:spcBef>
                <a:spcPts val="0"/>
              </a:spcBef>
              <a:spcAft>
                <a:spcPts val="0"/>
              </a:spcAft>
              <a:buClr>
                <a:schemeClr val="lt1"/>
              </a:buClr>
              <a:buSzPts val="1400"/>
              <a:buChar char="●"/>
            </a:pPr>
            <a:r>
              <a:rPr lang="en-GB" dirty="0">
                <a:solidFill>
                  <a:schemeClr val="lt1"/>
                </a:solidFill>
              </a:rPr>
              <a:t>Concepts of meta barcoding (data focus)</a:t>
            </a:r>
            <a:endParaRPr dirty="0">
              <a:solidFill>
                <a:schemeClr val="lt1"/>
              </a:solidFill>
            </a:endParaRPr>
          </a:p>
          <a:p>
            <a:pPr marL="457200" lvl="0" indent="-317500" algn="l" rtl="0">
              <a:lnSpc>
                <a:spcPct val="90000"/>
              </a:lnSpc>
              <a:spcBef>
                <a:spcPts val="0"/>
              </a:spcBef>
              <a:spcAft>
                <a:spcPts val="0"/>
              </a:spcAft>
              <a:buClr>
                <a:schemeClr val="lt1"/>
              </a:buClr>
              <a:buSzPts val="1400"/>
              <a:buChar char="●"/>
            </a:pPr>
            <a:r>
              <a:rPr lang="en-GB" dirty="0">
                <a:solidFill>
                  <a:schemeClr val="lt1"/>
                </a:solidFill>
              </a:rPr>
              <a:t>FAIR data &amp; open data management best practice</a:t>
            </a:r>
            <a:endParaRPr dirty="0">
              <a:solidFill>
                <a:schemeClr val="lt1"/>
              </a:solidFill>
            </a:endParaRPr>
          </a:p>
          <a:p>
            <a:pPr marL="0" lvl="0" indent="0" algn="l" rtl="0">
              <a:lnSpc>
                <a:spcPct val="90000"/>
              </a:lnSpc>
              <a:spcBef>
                <a:spcPts val="800"/>
              </a:spcBef>
              <a:spcAft>
                <a:spcPts val="0"/>
              </a:spcAft>
              <a:buNone/>
            </a:pPr>
            <a:r>
              <a:rPr lang="en-GB" dirty="0">
                <a:solidFill>
                  <a:schemeClr val="lt1"/>
                </a:solidFill>
              </a:rPr>
              <a:t>Local partners: </a:t>
            </a:r>
            <a:endParaRPr dirty="0">
              <a:solidFill>
                <a:schemeClr val="lt1"/>
              </a:solidFill>
            </a:endParaRPr>
          </a:p>
          <a:p>
            <a:pPr marL="457200" lvl="0" indent="-342900" algn="l" rtl="0">
              <a:lnSpc>
                <a:spcPct val="90000"/>
              </a:lnSpc>
              <a:spcBef>
                <a:spcPts val="800"/>
              </a:spcBef>
              <a:spcAft>
                <a:spcPts val="0"/>
              </a:spcAft>
              <a:buClr>
                <a:schemeClr val="bg1"/>
              </a:buClr>
              <a:buSzPct val="78000"/>
              <a:buChar char="●"/>
            </a:pPr>
            <a:r>
              <a:rPr lang="en-GB" dirty="0">
                <a:solidFill>
                  <a:schemeClr val="lt1"/>
                </a:solidFill>
              </a:rPr>
              <a:t>Georgian Biodiversity Database:</a:t>
            </a:r>
            <a:r>
              <a:rPr lang="en-GB" dirty="0">
                <a:solidFill>
                  <a:schemeClr val="dk1"/>
                </a:solidFill>
              </a:rPr>
              <a:t> </a:t>
            </a:r>
            <a:r>
              <a:rPr lang="en-GB" sz="1600" u="sng" dirty="0">
                <a:solidFill>
                  <a:srgbClr val="1155CC"/>
                </a:solidFill>
                <a:hlinkClick r:id="rId5">
                  <a:extLst>
                    <a:ext uri="{A12FA001-AC4F-418D-AE19-62706E023703}">
                      <ahyp:hlinkClr xmlns:ahyp="http://schemas.microsoft.com/office/drawing/2018/hyperlinkcolor" val="tx"/>
                    </a:ext>
                  </a:extLst>
                </a:hlinkClick>
              </a:rPr>
              <a:t>biodiversity-georgia.net</a:t>
            </a:r>
            <a:endParaRPr sz="1600" dirty="0">
              <a:solidFill>
                <a:schemeClr val="lt1"/>
              </a:solidFill>
            </a:endParaRPr>
          </a:p>
          <a:p>
            <a:pPr marL="457200" lvl="0" indent="-342900" algn="l" rtl="0">
              <a:lnSpc>
                <a:spcPct val="90000"/>
              </a:lnSpc>
              <a:spcBef>
                <a:spcPts val="0"/>
              </a:spcBef>
              <a:spcAft>
                <a:spcPts val="0"/>
              </a:spcAft>
              <a:buClr>
                <a:schemeClr val="bg1"/>
              </a:buClr>
              <a:buSzPct val="78000"/>
              <a:buChar char="●"/>
            </a:pPr>
            <a:r>
              <a:rPr lang="en-GB" dirty="0">
                <a:solidFill>
                  <a:schemeClr val="lt1"/>
                </a:solidFill>
              </a:rPr>
              <a:t>Caucasus Barcode of Life (</a:t>
            </a:r>
            <a:r>
              <a:rPr lang="en-GB" dirty="0" err="1">
                <a:solidFill>
                  <a:schemeClr val="lt1"/>
                </a:solidFill>
              </a:rPr>
              <a:t>CaBOL</a:t>
            </a:r>
            <a:r>
              <a:rPr lang="en-GB" dirty="0">
                <a:solidFill>
                  <a:schemeClr val="lt1"/>
                </a:solidFill>
              </a:rPr>
              <a:t>)</a:t>
            </a:r>
            <a:r>
              <a:rPr lang="en-GB" dirty="0">
                <a:solidFill>
                  <a:schemeClr val="dk1"/>
                </a:solidFill>
              </a:rPr>
              <a:t> </a:t>
            </a:r>
            <a:r>
              <a:rPr lang="en-GB" sz="1600" u="sng" dirty="0">
                <a:solidFill>
                  <a:srgbClr val="1155CC"/>
                </a:solidFill>
                <a:hlinkClick r:id="rId6">
                  <a:extLst>
                    <a:ext uri="{A12FA001-AC4F-418D-AE19-62706E023703}">
                      <ahyp:hlinkClr xmlns:ahyp="http://schemas.microsoft.com/office/drawing/2018/hyperlinkcolor" val="tx"/>
                    </a:ext>
                  </a:extLst>
                </a:hlinkClick>
              </a:rPr>
              <a:t>https://ggbc.eu</a:t>
            </a:r>
            <a:endParaRPr dirty="0">
              <a:solidFill>
                <a:schemeClr val="lt1"/>
              </a:solidFill>
            </a:endParaRPr>
          </a:p>
        </p:txBody>
      </p:sp>
      <p:sp>
        <p:nvSpPr>
          <p:cNvPr id="183" name="Google Shape;183;p30"/>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dirty="0">
                <a:solidFill>
                  <a:srgbClr val="FFFF00"/>
                </a:solidFill>
                <a:latin typeface="Arial Narrow"/>
                <a:ea typeface="Arial Narrow"/>
                <a:cs typeface="Arial Narrow"/>
                <a:sym typeface="Arial Narrow"/>
              </a:rPr>
              <a:t>Capacity development at GBIF Norway</a:t>
            </a:r>
            <a:endParaRPr sz="2000" i="1" dirty="0">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dirty="0">
              <a:solidFill>
                <a:srgbClr val="FFFF00"/>
              </a:solidFill>
              <a:latin typeface="Arial Narrow"/>
              <a:ea typeface="Arial Narrow"/>
              <a:cs typeface="Arial Narrow"/>
              <a:sym typeface="Arial Narrow"/>
            </a:endParaRPr>
          </a:p>
        </p:txBody>
      </p:sp>
      <p:sp>
        <p:nvSpPr>
          <p:cNvPr id="184" name="Google Shape;184;p30"/>
          <p:cNvSpPr/>
          <p:nvPr/>
        </p:nvSpPr>
        <p:spPr>
          <a:xfrm>
            <a:off x="6787988" y="273875"/>
            <a:ext cx="1895100" cy="610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5" name="Google Shape;185;p30"/>
          <p:cNvPicPr preferRelativeResize="0"/>
          <p:nvPr/>
        </p:nvPicPr>
        <p:blipFill>
          <a:blip r:embed="rId7">
            <a:alphaModFix/>
          </a:blip>
          <a:stretch>
            <a:fillRect/>
          </a:stretch>
        </p:blipFill>
        <p:spPr>
          <a:xfrm>
            <a:off x="6796387" y="268788"/>
            <a:ext cx="1895001" cy="610175"/>
          </a:xfrm>
          <a:prstGeom prst="rect">
            <a:avLst/>
          </a:prstGeom>
          <a:noFill/>
          <a:ln>
            <a:noFill/>
          </a:ln>
        </p:spPr>
      </p:pic>
      <p:pic>
        <p:nvPicPr>
          <p:cNvPr id="186" name="Google Shape;186;p30"/>
          <p:cNvPicPr preferRelativeResize="0"/>
          <p:nvPr/>
        </p:nvPicPr>
        <p:blipFill>
          <a:blip r:embed="rId8">
            <a:alphaModFix amt="83000"/>
          </a:blip>
          <a:stretch>
            <a:fillRect/>
          </a:stretch>
        </p:blipFill>
        <p:spPr>
          <a:xfrm>
            <a:off x="6909033" y="3476407"/>
            <a:ext cx="1678625" cy="9321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7" name="Google Shape;187;p30"/>
          <p:cNvPicPr preferRelativeResize="0"/>
          <p:nvPr/>
        </p:nvPicPr>
        <p:blipFill>
          <a:blip r:embed="rId9">
            <a:alphaModFix/>
          </a:blip>
          <a:stretch>
            <a:fillRect/>
          </a:stretch>
        </p:blipFill>
        <p:spPr>
          <a:xfrm>
            <a:off x="6705600" y="2222333"/>
            <a:ext cx="2037489" cy="1165207"/>
          </a:xfrm>
          <a:prstGeom prst="rect">
            <a:avLst/>
          </a:prstGeom>
          <a:noFill/>
          <a:ln>
            <a:noFill/>
          </a:ln>
        </p:spPr>
      </p:pic>
      <p:pic>
        <p:nvPicPr>
          <p:cNvPr id="11" name="Google Shape;202;p31">
            <a:extLst>
              <a:ext uri="{FF2B5EF4-FFF2-40B4-BE49-F238E27FC236}">
                <a16:creationId xmlns:a16="http://schemas.microsoft.com/office/drawing/2014/main" id="{C03FD953-67FF-B047-8502-8CB608B60BF8}"/>
              </a:ext>
            </a:extLst>
          </p:cNvPr>
          <p:cNvPicPr preferRelativeResize="0"/>
          <p:nvPr/>
        </p:nvPicPr>
        <p:blipFill>
          <a:blip r:embed="rId10">
            <a:alphaModFix/>
          </a:blip>
          <a:stretch>
            <a:fillRect/>
          </a:stretch>
        </p:blipFill>
        <p:spPr>
          <a:xfrm>
            <a:off x="644225" y="4734282"/>
            <a:ext cx="1216546" cy="282264"/>
          </a:xfrm>
          <a:prstGeom prst="rect">
            <a:avLst/>
          </a:prstGeom>
          <a:noFill/>
          <a:ln>
            <a:noFill/>
          </a:ln>
        </p:spPr>
      </p:pic>
      <p:pic>
        <p:nvPicPr>
          <p:cNvPr id="12" name="Google Shape;203;p31">
            <a:extLst>
              <a:ext uri="{FF2B5EF4-FFF2-40B4-BE49-F238E27FC236}">
                <a16:creationId xmlns:a16="http://schemas.microsoft.com/office/drawing/2014/main" id="{5B54ADC0-FBCE-4444-8D2C-EB083726D7E8}"/>
              </a:ext>
            </a:extLst>
          </p:cNvPr>
          <p:cNvPicPr preferRelativeResize="0"/>
          <p:nvPr/>
        </p:nvPicPr>
        <p:blipFill>
          <a:blip r:embed="rId11">
            <a:alphaModFix/>
          </a:blip>
          <a:stretch>
            <a:fillRect/>
          </a:stretch>
        </p:blipFill>
        <p:spPr>
          <a:xfrm>
            <a:off x="1988902" y="4742646"/>
            <a:ext cx="885413" cy="273900"/>
          </a:xfrm>
          <a:prstGeom prst="rect">
            <a:avLst/>
          </a:prstGeom>
          <a:noFill/>
          <a:ln>
            <a:noFill/>
          </a:ln>
        </p:spPr>
      </p:pic>
      <p:pic>
        <p:nvPicPr>
          <p:cNvPr id="13" name="Google Shape;188;p30">
            <a:extLst>
              <a:ext uri="{FF2B5EF4-FFF2-40B4-BE49-F238E27FC236}">
                <a16:creationId xmlns:a16="http://schemas.microsoft.com/office/drawing/2014/main" id="{54FD34FC-DE09-D149-9BFA-3FEB619751D3}"/>
              </a:ext>
            </a:extLst>
          </p:cNvPr>
          <p:cNvPicPr preferRelativeResize="0"/>
          <p:nvPr/>
        </p:nvPicPr>
        <p:blipFill>
          <a:blip r:embed="rId12">
            <a:alphaModFix/>
          </a:blip>
          <a:stretch>
            <a:fillRect/>
          </a:stretch>
        </p:blipFill>
        <p:spPr>
          <a:xfrm>
            <a:off x="3002446" y="4750496"/>
            <a:ext cx="1297868" cy="282265"/>
          </a:xfrm>
          <a:prstGeom prst="rect">
            <a:avLst/>
          </a:prstGeom>
          <a:noFill/>
          <a:ln>
            <a:noFill/>
          </a:ln>
        </p:spPr>
      </p:pic>
      <p:pic>
        <p:nvPicPr>
          <p:cNvPr id="4" name="Audio Recording 24 Apr 2021 at 12:10:52" descr="Audio Recording 24 Apr 2021 at 12:10:52">
            <a:hlinkClick r:id="" action="ppaction://media"/>
            <a:extLst>
              <a:ext uri="{FF2B5EF4-FFF2-40B4-BE49-F238E27FC236}">
                <a16:creationId xmlns:a16="http://schemas.microsoft.com/office/drawing/2014/main" id="{0DAA503D-4699-EB48-8E3E-CF97F249D760}"/>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811477" y="287263"/>
            <a:ext cx="181120" cy="1811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000"/>
    </mc:Choice>
    <mc:Fallback>
      <p:transition spd="slow" advTm="2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9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193"/>
        <p:cNvGrpSpPr/>
        <p:nvPr/>
      </p:nvGrpSpPr>
      <p:grpSpPr>
        <a:xfrm>
          <a:off x="0" y="0"/>
          <a:ext cx="0" cy="0"/>
          <a:chOff x="0" y="0"/>
          <a:chExt cx="0" cy="0"/>
        </a:xfrm>
      </p:grpSpPr>
      <p:sp>
        <p:nvSpPr>
          <p:cNvPr id="194" name="Google Shape;194;p31"/>
          <p:cNvSpPr/>
          <p:nvPr/>
        </p:nvSpPr>
        <p:spPr>
          <a:xfrm>
            <a:off x="6741324" y="361182"/>
            <a:ext cx="1895100" cy="610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1"/>
          <p:cNvSpPr txBox="1">
            <a:spLocks noGrp="1"/>
          </p:cNvSpPr>
          <p:nvPr>
            <p:ph type="title"/>
          </p:nvPr>
        </p:nvSpPr>
        <p:spPr>
          <a:xfrm>
            <a:off x="559029" y="242725"/>
            <a:ext cx="6246594"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700" dirty="0">
                <a:solidFill>
                  <a:schemeClr val="lt1"/>
                </a:solidFill>
              </a:rPr>
              <a:t>Application for BioDATA continuation</a:t>
            </a:r>
            <a:endParaRPr dirty="0"/>
          </a:p>
        </p:txBody>
      </p:sp>
      <p:sp>
        <p:nvSpPr>
          <p:cNvPr id="196" name="Google Shape;196;p31"/>
          <p:cNvSpPr txBox="1">
            <a:spLocks noGrp="1"/>
          </p:cNvSpPr>
          <p:nvPr>
            <p:ph type="body" idx="1"/>
          </p:nvPr>
        </p:nvSpPr>
        <p:spPr>
          <a:xfrm>
            <a:off x="572655" y="1112675"/>
            <a:ext cx="6232968" cy="3359700"/>
          </a:xfrm>
          <a:prstGeom prst="rect">
            <a:avLst/>
          </a:prstGeom>
          <a:noFill/>
          <a:ln>
            <a:noFill/>
          </a:ln>
        </p:spPr>
        <p:txBody>
          <a:bodyPr spcFirstLastPara="1" wrap="square" lIns="68575" tIns="34275" rIns="68575" bIns="34275" anchor="t" anchorCtr="0">
            <a:normAutofit fontScale="85000" lnSpcReduction="10000"/>
          </a:bodyPr>
          <a:lstStyle/>
          <a:p>
            <a:pPr marL="0" lvl="0" indent="0" algn="l" rtl="0">
              <a:lnSpc>
                <a:spcPct val="115000"/>
              </a:lnSpc>
              <a:spcBef>
                <a:spcPts val="800"/>
              </a:spcBef>
              <a:spcAft>
                <a:spcPts val="0"/>
              </a:spcAft>
              <a:buSzPts val="1500"/>
              <a:buNone/>
            </a:pPr>
            <a:r>
              <a:rPr lang="en-GB" dirty="0">
                <a:solidFill>
                  <a:schemeClr val="lt1"/>
                </a:solidFill>
              </a:rPr>
              <a:t>Project title: </a:t>
            </a:r>
            <a:r>
              <a:rPr lang="en-GB" b="1" dirty="0">
                <a:solidFill>
                  <a:schemeClr val="accent6"/>
                </a:solidFill>
              </a:rPr>
              <a:t>BioDATA Advanced - Accelerating biodiversity research through barcodes, collection, and observation data</a:t>
            </a:r>
            <a:endParaRPr b="1" dirty="0">
              <a:solidFill>
                <a:schemeClr val="accent6"/>
              </a:solidFill>
            </a:endParaRPr>
          </a:p>
          <a:p>
            <a:pPr marL="0" lvl="0" indent="0" algn="l" rtl="0">
              <a:lnSpc>
                <a:spcPct val="90000"/>
              </a:lnSpc>
              <a:spcBef>
                <a:spcPts val="800"/>
              </a:spcBef>
              <a:spcAft>
                <a:spcPts val="0"/>
              </a:spcAft>
              <a:buSzPts val="1500"/>
              <a:buNone/>
            </a:pPr>
            <a:endParaRPr sz="600" dirty="0">
              <a:solidFill>
                <a:schemeClr val="lt1"/>
              </a:solidFill>
            </a:endParaRPr>
          </a:p>
          <a:p>
            <a:pPr marL="0" lvl="0" indent="0" algn="l" rtl="0">
              <a:lnSpc>
                <a:spcPct val="90000"/>
              </a:lnSpc>
              <a:spcBef>
                <a:spcPts val="800"/>
              </a:spcBef>
              <a:spcAft>
                <a:spcPts val="0"/>
              </a:spcAft>
              <a:buSzPts val="1500"/>
              <a:buNone/>
            </a:pPr>
            <a:r>
              <a:rPr lang="en-GB" dirty="0">
                <a:solidFill>
                  <a:schemeClr val="lt1"/>
                </a:solidFill>
              </a:rPr>
              <a:t>Project partners: </a:t>
            </a:r>
            <a:endParaRPr dirty="0">
              <a:solidFill>
                <a:schemeClr val="lt1"/>
              </a:solidFill>
            </a:endParaRPr>
          </a:p>
          <a:p>
            <a:pPr marL="457200" lvl="0" indent="-317500" algn="l" rtl="0">
              <a:lnSpc>
                <a:spcPct val="115000"/>
              </a:lnSpc>
              <a:spcBef>
                <a:spcPts val="800"/>
              </a:spcBef>
              <a:spcAft>
                <a:spcPts val="0"/>
              </a:spcAft>
              <a:buClr>
                <a:schemeClr val="lt1"/>
              </a:buClr>
              <a:buSzPts val="1400"/>
              <a:buChar char="●"/>
            </a:pPr>
            <a:r>
              <a:rPr lang="en-GB" dirty="0">
                <a:solidFill>
                  <a:schemeClr val="lt1"/>
                </a:solidFill>
              </a:rPr>
              <a:t>Norway: University of Oslo Natural History Museum</a:t>
            </a:r>
            <a:endParaRPr dirty="0">
              <a:solidFill>
                <a:schemeClr val="lt1"/>
              </a:solidFill>
            </a:endParaRPr>
          </a:p>
          <a:p>
            <a:pPr marL="457200" lvl="0" indent="-317500" algn="l" rtl="0">
              <a:lnSpc>
                <a:spcPct val="115000"/>
              </a:lnSpc>
              <a:spcBef>
                <a:spcPts val="0"/>
              </a:spcBef>
              <a:spcAft>
                <a:spcPts val="0"/>
              </a:spcAft>
              <a:buClr>
                <a:schemeClr val="lt1"/>
              </a:buClr>
              <a:buSzPts val="1400"/>
              <a:buChar char="●"/>
            </a:pPr>
            <a:r>
              <a:rPr lang="en-GB" dirty="0">
                <a:solidFill>
                  <a:schemeClr val="lt1"/>
                </a:solidFill>
              </a:rPr>
              <a:t>Russian Federation: South-Siberian Botanical Garden</a:t>
            </a:r>
            <a:endParaRPr dirty="0">
              <a:solidFill>
                <a:schemeClr val="lt1"/>
              </a:solidFill>
            </a:endParaRPr>
          </a:p>
          <a:p>
            <a:pPr marL="457200" lvl="0" indent="-317500" algn="l" rtl="0">
              <a:lnSpc>
                <a:spcPct val="115000"/>
              </a:lnSpc>
              <a:spcBef>
                <a:spcPts val="0"/>
              </a:spcBef>
              <a:spcAft>
                <a:spcPts val="0"/>
              </a:spcAft>
              <a:buClr>
                <a:schemeClr val="lt1"/>
              </a:buClr>
              <a:buSzPts val="1400"/>
              <a:buChar char="●"/>
            </a:pPr>
            <a:r>
              <a:rPr lang="en-GB" dirty="0">
                <a:solidFill>
                  <a:schemeClr val="lt1"/>
                </a:solidFill>
              </a:rPr>
              <a:t>South Africa: South African Biodiversity Institute (SANBI)</a:t>
            </a:r>
            <a:endParaRPr dirty="0">
              <a:solidFill>
                <a:schemeClr val="lt1"/>
              </a:solidFill>
            </a:endParaRPr>
          </a:p>
          <a:p>
            <a:pPr marL="0" lvl="0" indent="0" algn="l" rtl="0">
              <a:lnSpc>
                <a:spcPct val="90000"/>
              </a:lnSpc>
              <a:spcBef>
                <a:spcPts val="800"/>
              </a:spcBef>
              <a:spcAft>
                <a:spcPts val="0"/>
              </a:spcAft>
              <a:buSzPts val="1500"/>
              <a:buNone/>
            </a:pPr>
            <a:endParaRPr sz="600" dirty="0">
              <a:solidFill>
                <a:schemeClr val="lt1"/>
              </a:solidFill>
            </a:endParaRPr>
          </a:p>
          <a:p>
            <a:pPr marL="0" lvl="0" indent="0" algn="l" rtl="0">
              <a:lnSpc>
                <a:spcPct val="90000"/>
              </a:lnSpc>
              <a:spcBef>
                <a:spcPts val="800"/>
              </a:spcBef>
              <a:spcAft>
                <a:spcPts val="0"/>
              </a:spcAft>
              <a:buSzPts val="1500"/>
              <a:buNone/>
            </a:pPr>
            <a:r>
              <a:rPr lang="en-GB" dirty="0">
                <a:solidFill>
                  <a:schemeClr val="lt1"/>
                </a:solidFill>
              </a:rPr>
              <a:t>GBIF </a:t>
            </a:r>
            <a:r>
              <a:rPr lang="en-GB" b="1" dirty="0">
                <a:solidFill>
                  <a:schemeClr val="lt1"/>
                </a:solidFill>
              </a:rPr>
              <a:t>Norway</a:t>
            </a:r>
            <a:r>
              <a:rPr lang="en-GB" dirty="0">
                <a:solidFill>
                  <a:schemeClr val="lt1"/>
                </a:solidFill>
              </a:rPr>
              <a:t> | GBIF </a:t>
            </a:r>
            <a:r>
              <a:rPr lang="en-GB" b="1" dirty="0">
                <a:solidFill>
                  <a:schemeClr val="lt1"/>
                </a:solidFill>
              </a:rPr>
              <a:t>South Africa</a:t>
            </a:r>
            <a:r>
              <a:rPr lang="en-GB" dirty="0">
                <a:solidFill>
                  <a:schemeClr val="lt1"/>
                </a:solidFill>
              </a:rPr>
              <a:t> (SANBI) | GBIF </a:t>
            </a:r>
            <a:r>
              <a:rPr lang="en-GB" b="1" dirty="0">
                <a:solidFill>
                  <a:schemeClr val="lt1"/>
                </a:solidFill>
              </a:rPr>
              <a:t>Secretariat</a:t>
            </a:r>
            <a:endParaRPr b="1" dirty="0">
              <a:solidFill>
                <a:schemeClr val="lt1"/>
              </a:solidFill>
            </a:endParaRPr>
          </a:p>
          <a:p>
            <a:pPr marL="0" lvl="0" indent="0" algn="l" rtl="0">
              <a:lnSpc>
                <a:spcPct val="90000"/>
              </a:lnSpc>
              <a:spcBef>
                <a:spcPts val="800"/>
              </a:spcBef>
              <a:spcAft>
                <a:spcPts val="0"/>
              </a:spcAft>
              <a:buSzPts val="1500"/>
              <a:buNone/>
            </a:pPr>
            <a:endParaRPr sz="400" b="1" dirty="0">
              <a:solidFill>
                <a:schemeClr val="lt1"/>
              </a:solidFill>
            </a:endParaRPr>
          </a:p>
          <a:p>
            <a:pPr marL="0" lvl="0" indent="0" algn="l" rtl="0">
              <a:lnSpc>
                <a:spcPct val="90000"/>
              </a:lnSpc>
              <a:spcBef>
                <a:spcPts val="1200"/>
              </a:spcBef>
              <a:spcAft>
                <a:spcPts val="0"/>
              </a:spcAft>
              <a:buSzPts val="1500"/>
              <a:buNone/>
            </a:pPr>
            <a:r>
              <a:rPr lang="en-GB" dirty="0">
                <a:solidFill>
                  <a:schemeClr val="lt1"/>
                </a:solidFill>
              </a:rPr>
              <a:t>8 courses on advanced biodiversity data skills (2022-2024)</a:t>
            </a:r>
            <a:endParaRPr dirty="0">
              <a:solidFill>
                <a:schemeClr val="lt1"/>
              </a:solidFill>
            </a:endParaRPr>
          </a:p>
          <a:p>
            <a:pPr marL="0" lvl="0" indent="0" algn="l" rtl="0">
              <a:lnSpc>
                <a:spcPct val="90000"/>
              </a:lnSpc>
              <a:spcBef>
                <a:spcPts val="1200"/>
              </a:spcBef>
              <a:spcAft>
                <a:spcPts val="1200"/>
              </a:spcAft>
              <a:buSzPts val="1500"/>
              <a:buNone/>
            </a:pPr>
            <a:r>
              <a:rPr lang="en-GB" dirty="0">
                <a:solidFill>
                  <a:schemeClr val="lt1"/>
                </a:solidFill>
              </a:rPr>
              <a:t>6 student internships RU ZA NO</a:t>
            </a:r>
            <a:endParaRPr dirty="0">
              <a:solidFill>
                <a:schemeClr val="lt1"/>
              </a:solidFill>
            </a:endParaRPr>
          </a:p>
        </p:txBody>
      </p:sp>
      <p:sp>
        <p:nvSpPr>
          <p:cNvPr id="198" name="Google Shape;198;p31"/>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199" name="Google Shape;199;p31"/>
          <p:cNvPicPr preferRelativeResize="0"/>
          <p:nvPr/>
        </p:nvPicPr>
        <p:blipFill>
          <a:blip r:embed="rId5">
            <a:alphaModFix/>
          </a:blip>
          <a:stretch>
            <a:fillRect/>
          </a:stretch>
        </p:blipFill>
        <p:spPr>
          <a:xfrm>
            <a:off x="6749723" y="356095"/>
            <a:ext cx="1895001" cy="610175"/>
          </a:xfrm>
          <a:prstGeom prst="rect">
            <a:avLst/>
          </a:prstGeom>
          <a:noFill/>
          <a:ln>
            <a:noFill/>
          </a:ln>
        </p:spPr>
      </p:pic>
      <p:pic>
        <p:nvPicPr>
          <p:cNvPr id="200" name="Google Shape;200;p31"/>
          <p:cNvPicPr preferRelativeResize="0"/>
          <p:nvPr/>
        </p:nvPicPr>
        <p:blipFill>
          <a:blip r:embed="rId6">
            <a:alphaModFix/>
          </a:blip>
          <a:stretch>
            <a:fillRect/>
          </a:stretch>
        </p:blipFill>
        <p:spPr>
          <a:xfrm>
            <a:off x="6749723" y="2068575"/>
            <a:ext cx="1018925" cy="1006350"/>
          </a:xfrm>
          <a:prstGeom prst="rect">
            <a:avLst/>
          </a:prstGeom>
          <a:noFill/>
          <a:ln>
            <a:noFill/>
          </a:ln>
        </p:spPr>
      </p:pic>
      <p:pic>
        <p:nvPicPr>
          <p:cNvPr id="201" name="Google Shape;201;p31"/>
          <p:cNvPicPr preferRelativeResize="0"/>
          <p:nvPr/>
        </p:nvPicPr>
        <p:blipFill>
          <a:blip r:embed="rId7">
            <a:alphaModFix/>
          </a:blip>
          <a:stretch>
            <a:fillRect/>
          </a:stretch>
        </p:blipFill>
        <p:spPr>
          <a:xfrm>
            <a:off x="6749723" y="3265675"/>
            <a:ext cx="1018925" cy="1018925"/>
          </a:xfrm>
          <a:prstGeom prst="rect">
            <a:avLst/>
          </a:prstGeom>
          <a:noFill/>
          <a:ln>
            <a:noFill/>
          </a:ln>
        </p:spPr>
      </p:pic>
      <p:pic>
        <p:nvPicPr>
          <p:cNvPr id="202" name="Google Shape;202;p31"/>
          <p:cNvPicPr preferRelativeResize="0"/>
          <p:nvPr/>
        </p:nvPicPr>
        <p:blipFill>
          <a:blip r:embed="rId8">
            <a:alphaModFix/>
          </a:blip>
          <a:stretch>
            <a:fillRect/>
          </a:stretch>
        </p:blipFill>
        <p:spPr>
          <a:xfrm>
            <a:off x="644225" y="4734282"/>
            <a:ext cx="1216546" cy="282264"/>
          </a:xfrm>
          <a:prstGeom prst="rect">
            <a:avLst/>
          </a:prstGeom>
          <a:noFill/>
          <a:ln>
            <a:noFill/>
          </a:ln>
        </p:spPr>
      </p:pic>
      <p:pic>
        <p:nvPicPr>
          <p:cNvPr id="203" name="Google Shape;203;p31"/>
          <p:cNvPicPr preferRelativeResize="0"/>
          <p:nvPr/>
        </p:nvPicPr>
        <p:blipFill>
          <a:blip r:embed="rId9">
            <a:alphaModFix/>
          </a:blip>
          <a:stretch>
            <a:fillRect/>
          </a:stretch>
        </p:blipFill>
        <p:spPr>
          <a:xfrm>
            <a:off x="1988902" y="4742646"/>
            <a:ext cx="885413" cy="273900"/>
          </a:xfrm>
          <a:prstGeom prst="rect">
            <a:avLst/>
          </a:prstGeom>
          <a:noFill/>
          <a:ln>
            <a:noFill/>
          </a:ln>
        </p:spPr>
      </p:pic>
      <p:pic>
        <p:nvPicPr>
          <p:cNvPr id="2" name="Audio Recording 23 Apr 2021 at 12:39:15" descr="Audio Recording 23 Apr 2021 at 12:39:15">
            <a:hlinkClick r:id="" action="ppaction://media"/>
            <a:extLst>
              <a:ext uri="{FF2B5EF4-FFF2-40B4-BE49-F238E27FC236}">
                <a16:creationId xmlns:a16="http://schemas.microsoft.com/office/drawing/2014/main" id="{5872A820-F822-F046-B682-6BAC7E3E780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812471" y="356095"/>
            <a:ext cx="238653" cy="238653"/>
          </a:xfrm>
          <a:prstGeom prst="rect">
            <a:avLst/>
          </a:prstGeom>
        </p:spPr>
      </p:pic>
      <p:pic>
        <p:nvPicPr>
          <p:cNvPr id="13" name="Google Shape;188;p30">
            <a:extLst>
              <a:ext uri="{FF2B5EF4-FFF2-40B4-BE49-F238E27FC236}">
                <a16:creationId xmlns:a16="http://schemas.microsoft.com/office/drawing/2014/main" id="{21494525-7308-EF41-BE3E-B168BC1417F3}"/>
              </a:ext>
            </a:extLst>
          </p:cNvPr>
          <p:cNvPicPr preferRelativeResize="0"/>
          <p:nvPr/>
        </p:nvPicPr>
        <p:blipFill>
          <a:blip r:embed="rId11">
            <a:alphaModFix/>
          </a:blip>
          <a:stretch>
            <a:fillRect/>
          </a:stretch>
        </p:blipFill>
        <p:spPr>
          <a:xfrm>
            <a:off x="3002446" y="4750496"/>
            <a:ext cx="1297868" cy="28226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advTm="56000"/>
    </mc:Choice>
    <mc:Fallback>
      <p:transition spd="slow" advTm="5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9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207"/>
        <p:cNvGrpSpPr/>
        <p:nvPr/>
      </p:nvGrpSpPr>
      <p:grpSpPr>
        <a:xfrm>
          <a:off x="0" y="0"/>
          <a:ext cx="0" cy="0"/>
          <a:chOff x="0" y="0"/>
          <a:chExt cx="0" cy="0"/>
        </a:xfrm>
      </p:grpSpPr>
      <p:sp>
        <p:nvSpPr>
          <p:cNvPr id="208" name="Google Shape;208;p32"/>
          <p:cNvSpPr txBox="1">
            <a:spLocks noGrp="1"/>
          </p:cNvSpPr>
          <p:nvPr>
            <p:ph type="ctrTitle"/>
          </p:nvPr>
        </p:nvSpPr>
        <p:spPr>
          <a:xfrm>
            <a:off x="298300" y="259050"/>
            <a:ext cx="4127700" cy="4191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dk2"/>
              </a:buClr>
              <a:buSzPts val="1800"/>
              <a:buFont typeface="Roboto"/>
              <a:buNone/>
            </a:pPr>
            <a:r>
              <a:rPr lang="en-GB" sz="2100" b="1">
                <a:solidFill>
                  <a:schemeClr val="lt1"/>
                </a:solidFill>
                <a:latin typeface="Roboto"/>
                <a:ea typeface="Roboto"/>
                <a:cs typeface="Roboto"/>
                <a:sym typeface="Roboto"/>
              </a:rPr>
              <a:t>GBIF Norway and OpenPSD</a:t>
            </a:r>
            <a:endParaRPr sz="1100">
              <a:solidFill>
                <a:schemeClr val="lt1"/>
              </a:solidFill>
            </a:endParaRPr>
          </a:p>
        </p:txBody>
      </p:sp>
      <p:pic>
        <p:nvPicPr>
          <p:cNvPr id="209" name="Google Shape;209;p32"/>
          <p:cNvPicPr preferRelativeResize="0"/>
          <p:nvPr/>
        </p:nvPicPr>
        <p:blipFill rotWithShape="1">
          <a:blip r:embed="rId5">
            <a:alphaModFix/>
          </a:blip>
          <a:srcRect l="18844"/>
          <a:stretch/>
        </p:blipFill>
        <p:spPr>
          <a:xfrm>
            <a:off x="4528650" y="0"/>
            <a:ext cx="4615350" cy="5143500"/>
          </a:xfrm>
          <a:prstGeom prst="rect">
            <a:avLst/>
          </a:prstGeom>
          <a:noFill/>
          <a:ln>
            <a:noFill/>
          </a:ln>
        </p:spPr>
      </p:pic>
      <p:sp>
        <p:nvSpPr>
          <p:cNvPr id="210" name="Google Shape;210;p32"/>
          <p:cNvSpPr/>
          <p:nvPr/>
        </p:nvSpPr>
        <p:spPr>
          <a:xfrm>
            <a:off x="298300" y="870925"/>
            <a:ext cx="4127700" cy="39843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GB" sz="1200">
                <a:solidFill>
                  <a:schemeClr val="lt1"/>
                </a:solidFill>
                <a:latin typeface="Roboto"/>
                <a:ea typeface="Roboto"/>
                <a:cs typeface="Roboto"/>
                <a:sym typeface="Roboto"/>
              </a:rPr>
              <a:t>OpenPSD project</a:t>
            </a:r>
            <a:endParaRPr sz="1200">
              <a:solidFill>
                <a:schemeClr val="lt1"/>
              </a:solidFill>
              <a:latin typeface="Roboto"/>
              <a:ea typeface="Roboto"/>
              <a:cs typeface="Roboto"/>
              <a:sym typeface="Roboto"/>
            </a:endParaRPr>
          </a:p>
          <a:p>
            <a:pPr marL="360000" lvl="1" indent="-268900" algn="l" rtl="0">
              <a:lnSpc>
                <a:spcPct val="115000"/>
              </a:lnSpc>
              <a:spcBef>
                <a:spcPts val="0"/>
              </a:spcBef>
              <a:spcAft>
                <a:spcPts val="0"/>
              </a:spcAft>
              <a:buClr>
                <a:schemeClr val="lt1"/>
              </a:buClr>
              <a:buSzPts val="1400"/>
              <a:buChar char="○"/>
            </a:pPr>
            <a:r>
              <a:rPr lang="en-GB" sz="1200">
                <a:solidFill>
                  <a:schemeClr val="lt1"/>
                </a:solidFill>
                <a:latin typeface="Roboto"/>
                <a:ea typeface="Roboto"/>
                <a:cs typeface="Roboto"/>
                <a:sym typeface="Roboto"/>
              </a:rPr>
              <a:t>Spain, Portugal, </a:t>
            </a:r>
            <a:r>
              <a:rPr lang="en-GB" sz="1200" b="1">
                <a:solidFill>
                  <a:schemeClr val="lt1"/>
                </a:solidFill>
                <a:latin typeface="Roboto"/>
                <a:ea typeface="Roboto"/>
                <a:cs typeface="Roboto"/>
                <a:sym typeface="Roboto"/>
              </a:rPr>
              <a:t>Norway</a:t>
            </a:r>
            <a:r>
              <a:rPr lang="en-GB" sz="1200">
                <a:solidFill>
                  <a:schemeClr val="lt1"/>
                </a:solidFill>
                <a:latin typeface="Roboto"/>
                <a:ea typeface="Roboto"/>
                <a:cs typeface="Roboto"/>
                <a:sym typeface="Roboto"/>
              </a:rPr>
              <a:t>, Colombia, and France</a:t>
            </a:r>
            <a:endParaRPr sz="1200">
              <a:solidFill>
                <a:schemeClr val="lt1"/>
              </a:solidFill>
              <a:latin typeface="Roboto"/>
              <a:ea typeface="Roboto"/>
              <a:cs typeface="Roboto"/>
              <a:sym typeface="Roboto"/>
            </a:endParaRPr>
          </a:p>
          <a:p>
            <a:pPr marL="360000" lvl="1" indent="-268900" algn="l" rtl="0">
              <a:lnSpc>
                <a:spcPct val="115000"/>
              </a:lnSpc>
              <a:spcBef>
                <a:spcPts val="0"/>
              </a:spcBef>
              <a:spcAft>
                <a:spcPts val="0"/>
              </a:spcAft>
              <a:buClr>
                <a:schemeClr val="lt1"/>
              </a:buClr>
              <a:buSzPts val="1400"/>
              <a:buChar char="○"/>
            </a:pPr>
            <a:r>
              <a:rPr lang="en-GB" sz="1200">
                <a:solidFill>
                  <a:schemeClr val="lt1"/>
                </a:solidFill>
                <a:latin typeface="Roboto"/>
                <a:ea typeface="Roboto"/>
                <a:cs typeface="Roboto"/>
                <a:sym typeface="Roboto"/>
              </a:rPr>
              <a:t>data publishing &amp; usage from private companies</a:t>
            </a:r>
            <a:endParaRPr sz="1200">
              <a:solidFill>
                <a:schemeClr val="lt1"/>
              </a:solidFill>
              <a:latin typeface="Roboto"/>
              <a:ea typeface="Roboto"/>
              <a:cs typeface="Roboto"/>
              <a:sym typeface="Roboto"/>
            </a:endParaRPr>
          </a:p>
          <a:p>
            <a:pPr marL="360000" lvl="1" indent="-268900" algn="l" rtl="0">
              <a:lnSpc>
                <a:spcPct val="115000"/>
              </a:lnSpc>
              <a:spcBef>
                <a:spcPts val="0"/>
              </a:spcBef>
              <a:spcAft>
                <a:spcPts val="0"/>
              </a:spcAft>
              <a:buClr>
                <a:schemeClr val="lt1"/>
              </a:buClr>
              <a:buSzPts val="1400"/>
              <a:buChar char="○"/>
            </a:pPr>
            <a:r>
              <a:rPr lang="en-GB" sz="1200">
                <a:solidFill>
                  <a:schemeClr val="lt1"/>
                </a:solidFill>
                <a:latin typeface="Roboto"/>
                <a:ea typeface="Roboto"/>
                <a:cs typeface="Roboto"/>
                <a:sym typeface="Roboto"/>
              </a:rPr>
              <a:t>provide mentoring, workshop, and documentation activities</a:t>
            </a:r>
            <a:endParaRPr sz="1200">
              <a:solidFill>
                <a:schemeClr val="lt1"/>
              </a:solidFill>
              <a:latin typeface="Roboto"/>
              <a:ea typeface="Roboto"/>
              <a:cs typeface="Roboto"/>
              <a:sym typeface="Roboto"/>
            </a:endParaRPr>
          </a:p>
          <a:p>
            <a:pPr marL="0" lvl="0" indent="0" algn="l" rtl="0">
              <a:lnSpc>
                <a:spcPct val="115000"/>
              </a:lnSpc>
              <a:spcBef>
                <a:spcPts val="1800"/>
              </a:spcBef>
              <a:spcAft>
                <a:spcPts val="0"/>
              </a:spcAft>
              <a:buNone/>
            </a:pPr>
            <a:r>
              <a:rPr lang="en-GB" sz="1200">
                <a:solidFill>
                  <a:schemeClr val="accent6"/>
                </a:solidFill>
                <a:latin typeface="Roboto"/>
                <a:ea typeface="Roboto"/>
                <a:cs typeface="Roboto"/>
                <a:sym typeface="Roboto"/>
              </a:rPr>
              <a:t>DNV dataset of </a:t>
            </a:r>
            <a:r>
              <a:rPr lang="en-GB" sz="1200" b="1">
                <a:solidFill>
                  <a:schemeClr val="accent6"/>
                </a:solidFill>
                <a:latin typeface="Roboto"/>
                <a:ea typeface="Roboto"/>
                <a:cs typeface="Roboto"/>
                <a:sym typeface="Roboto"/>
              </a:rPr>
              <a:t>2 million occurrences: </a:t>
            </a:r>
            <a:r>
              <a:rPr lang="en-GB" sz="1200">
                <a:solidFill>
                  <a:schemeClr val="accent6"/>
                </a:solidFill>
                <a:latin typeface="Roboto"/>
                <a:ea typeface="Roboto"/>
                <a:cs typeface="Roboto"/>
                <a:sym typeface="Roboto"/>
              </a:rPr>
              <a:t>Marine data from the oil industry: </a:t>
            </a:r>
            <a:r>
              <a:rPr lang="en-GB" sz="1200" u="sng">
                <a:solidFill>
                  <a:schemeClr val="lt1"/>
                </a:solidFill>
                <a:latin typeface="Roboto"/>
                <a:ea typeface="Roboto"/>
                <a:cs typeface="Roboto"/>
                <a:sym typeface="Roboto"/>
                <a:hlinkClick r:id="rId6">
                  <a:extLst>
                    <a:ext uri="{A12FA001-AC4F-418D-AE19-62706E023703}">
                      <ahyp:hlinkClr xmlns:ahyp="http://schemas.microsoft.com/office/drawing/2018/hyperlinkcolor" val="tx"/>
                    </a:ext>
                  </a:extLst>
                </a:hlinkClick>
              </a:rPr>
              <a:t>https://doi.org/10.15468/q8qykg</a:t>
            </a:r>
            <a:r>
              <a:rPr lang="en-GB" sz="1200">
                <a:solidFill>
                  <a:schemeClr val="lt1"/>
                </a:solidFill>
                <a:latin typeface="Roboto"/>
                <a:ea typeface="Roboto"/>
                <a:cs typeface="Roboto"/>
                <a:sym typeface="Roboto"/>
              </a:rPr>
              <a:t> </a:t>
            </a:r>
            <a:br>
              <a:rPr lang="en-GB" sz="1200">
                <a:solidFill>
                  <a:schemeClr val="lt1"/>
                </a:solidFill>
                <a:latin typeface="Roboto"/>
                <a:ea typeface="Roboto"/>
                <a:cs typeface="Roboto"/>
                <a:sym typeface="Roboto"/>
              </a:rPr>
            </a:br>
            <a:r>
              <a:rPr lang="en-GB" sz="1200">
                <a:solidFill>
                  <a:schemeClr val="lt1"/>
                </a:solidFill>
                <a:latin typeface="Roboto"/>
                <a:ea typeface="Roboto"/>
                <a:cs typeface="Roboto"/>
                <a:sym typeface="Roboto"/>
              </a:rPr>
              <a:t>(4 citations already!)</a:t>
            </a:r>
            <a:br>
              <a:rPr lang="en-GB" sz="1200">
                <a:solidFill>
                  <a:schemeClr val="lt1"/>
                </a:solidFill>
                <a:latin typeface="Roboto"/>
                <a:ea typeface="Roboto"/>
                <a:cs typeface="Roboto"/>
                <a:sym typeface="Roboto"/>
              </a:rPr>
            </a:br>
            <a:endParaRPr sz="1200">
              <a:solidFill>
                <a:schemeClr val="lt1"/>
              </a:solidFill>
              <a:latin typeface="Roboto"/>
              <a:ea typeface="Roboto"/>
              <a:cs typeface="Roboto"/>
              <a:sym typeface="Roboto"/>
            </a:endParaRPr>
          </a:p>
          <a:p>
            <a:pPr marL="0" lvl="0" indent="0" algn="l" rtl="0">
              <a:lnSpc>
                <a:spcPct val="115000"/>
              </a:lnSpc>
              <a:spcBef>
                <a:spcPts val="0"/>
              </a:spcBef>
              <a:spcAft>
                <a:spcPts val="0"/>
              </a:spcAft>
              <a:buNone/>
            </a:pPr>
            <a:r>
              <a:rPr lang="en-GB" sz="1200">
                <a:solidFill>
                  <a:schemeClr val="lt1"/>
                </a:solidFill>
                <a:latin typeface="Roboto"/>
                <a:ea typeface="Roboto"/>
                <a:cs typeface="Roboto"/>
                <a:sym typeface="Roboto"/>
              </a:rPr>
              <a:t>Also published </a:t>
            </a:r>
            <a:r>
              <a:rPr lang="en-GB" sz="1200" b="1">
                <a:solidFill>
                  <a:schemeClr val="accent6"/>
                </a:solidFill>
                <a:latin typeface="Roboto"/>
                <a:ea typeface="Roboto"/>
                <a:cs typeface="Roboto"/>
                <a:sym typeface="Roboto"/>
              </a:rPr>
              <a:t>6 other private sector datasets</a:t>
            </a:r>
            <a:r>
              <a:rPr lang="en-GB" sz="1200">
                <a:solidFill>
                  <a:schemeClr val="lt1"/>
                </a:solidFill>
                <a:latin typeface="Roboto"/>
                <a:ea typeface="Roboto"/>
                <a:cs typeface="Roboto"/>
                <a:sym typeface="Roboto"/>
              </a:rPr>
              <a:t> from </a:t>
            </a:r>
            <a:r>
              <a:rPr lang="en-GB" sz="1200" b="1">
                <a:solidFill>
                  <a:schemeClr val="accent6"/>
                </a:solidFill>
                <a:latin typeface="Roboto"/>
                <a:ea typeface="Roboto"/>
                <a:cs typeface="Roboto"/>
                <a:sym typeface="Roboto"/>
              </a:rPr>
              <a:t>3 private sector companies</a:t>
            </a:r>
            <a:r>
              <a:rPr lang="en-GB" sz="1200">
                <a:solidFill>
                  <a:schemeClr val="lt1"/>
                </a:solidFill>
                <a:latin typeface="Roboto"/>
                <a:ea typeface="Roboto"/>
                <a:cs typeface="Roboto"/>
                <a:sym typeface="Roboto"/>
              </a:rPr>
              <a:t>, (these are companies dealing with impact assessment/EIAs, i.e. environmental consultants)</a:t>
            </a:r>
            <a:endParaRPr sz="1200">
              <a:solidFill>
                <a:schemeClr val="lt1"/>
              </a:solidFill>
              <a:latin typeface="Roboto"/>
              <a:ea typeface="Roboto"/>
              <a:cs typeface="Roboto"/>
              <a:sym typeface="Roboto"/>
            </a:endParaRPr>
          </a:p>
          <a:p>
            <a:pPr marL="0" lvl="0" indent="0" algn="l" rtl="0">
              <a:lnSpc>
                <a:spcPct val="115000"/>
              </a:lnSpc>
              <a:spcBef>
                <a:spcPts val="1800"/>
              </a:spcBef>
              <a:spcAft>
                <a:spcPts val="0"/>
              </a:spcAft>
              <a:buNone/>
            </a:pPr>
            <a:r>
              <a:rPr lang="en-GB" sz="1200">
                <a:solidFill>
                  <a:schemeClr val="lt1"/>
                </a:solidFill>
                <a:latin typeface="Roboto"/>
                <a:ea typeface="Roboto"/>
                <a:cs typeface="Roboto"/>
                <a:sym typeface="Roboto"/>
              </a:rPr>
              <a:t>Lots of activity in this area</a:t>
            </a:r>
            <a:endParaRPr sz="1200">
              <a:solidFill>
                <a:schemeClr val="lt1"/>
              </a:solidFill>
              <a:latin typeface="Roboto"/>
              <a:ea typeface="Roboto"/>
              <a:cs typeface="Roboto"/>
              <a:sym typeface="Roboto"/>
            </a:endParaRPr>
          </a:p>
          <a:p>
            <a:pPr marL="0" lvl="0" indent="0" algn="l" rtl="0">
              <a:lnSpc>
                <a:spcPct val="115000"/>
              </a:lnSpc>
              <a:spcBef>
                <a:spcPts val="1800"/>
              </a:spcBef>
              <a:spcAft>
                <a:spcPts val="1800"/>
              </a:spcAft>
              <a:buNone/>
            </a:pPr>
            <a:r>
              <a:rPr lang="en-GB" sz="1200" u="sng">
                <a:solidFill>
                  <a:schemeClr val="lt1"/>
                </a:solidFill>
                <a:latin typeface="Roboto"/>
                <a:ea typeface="Roboto"/>
                <a:cs typeface="Roboto"/>
                <a:sym typeface="Roboto"/>
                <a:hlinkClick r:id="rId7">
                  <a:extLst>
                    <a:ext uri="{A12FA001-AC4F-418D-AE19-62706E023703}">
                      <ahyp:hlinkClr xmlns:ahyp="http://schemas.microsoft.com/office/drawing/2018/hyperlinkcolor" val="tx"/>
                    </a:ext>
                  </a:extLst>
                </a:hlinkClick>
              </a:rPr>
              <a:t>https://www.gbif.no/projects/openpsd/</a:t>
            </a:r>
            <a:r>
              <a:rPr lang="en-GB" sz="1200">
                <a:solidFill>
                  <a:schemeClr val="lt1"/>
                </a:solidFill>
                <a:latin typeface="Roboto"/>
                <a:ea typeface="Roboto"/>
                <a:cs typeface="Roboto"/>
                <a:sym typeface="Roboto"/>
              </a:rPr>
              <a:t> </a:t>
            </a:r>
            <a:endParaRPr sz="1200">
              <a:solidFill>
                <a:schemeClr val="lt1"/>
              </a:solidFill>
              <a:latin typeface="Roboto"/>
              <a:ea typeface="Roboto"/>
              <a:cs typeface="Roboto"/>
              <a:sym typeface="Roboto"/>
            </a:endParaRPr>
          </a:p>
        </p:txBody>
      </p:sp>
      <p:pic>
        <p:nvPicPr>
          <p:cNvPr id="3" name="Audio Recording 24 Apr 2021 at 14:13:27" descr="Audio Recording 24 Apr 2021 at 14:13:27">
            <a:hlinkClick r:id="" action="ppaction://media"/>
            <a:extLst>
              <a:ext uri="{FF2B5EF4-FFF2-40B4-BE49-F238E27FC236}">
                <a16:creationId xmlns:a16="http://schemas.microsoft.com/office/drawing/2014/main" id="{03CDF2A2-B8AF-274D-89E6-2F4FC6C3A66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55446" y="342178"/>
            <a:ext cx="335972" cy="3359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000"/>
    </mc:Choice>
    <mc:Fallback>
      <p:transition spd="slow" advTm="3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3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215"/>
        <p:cNvGrpSpPr/>
        <p:nvPr/>
      </p:nvGrpSpPr>
      <p:grpSpPr>
        <a:xfrm>
          <a:off x="0" y="0"/>
          <a:ext cx="0" cy="0"/>
          <a:chOff x="0" y="0"/>
          <a:chExt cx="0" cy="0"/>
        </a:xfrm>
      </p:grpSpPr>
      <p:sp>
        <p:nvSpPr>
          <p:cNvPr id="216" name="Google Shape;216;p33"/>
          <p:cNvSpPr txBox="1">
            <a:spLocks noGrp="1"/>
          </p:cNvSpPr>
          <p:nvPr>
            <p:ph type="title"/>
          </p:nvPr>
        </p:nvSpPr>
        <p:spPr>
          <a:xfrm>
            <a:off x="490195" y="338634"/>
            <a:ext cx="6070862"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700" dirty="0">
                <a:solidFill>
                  <a:schemeClr val="lt1"/>
                </a:solidFill>
              </a:rPr>
              <a:t>Environment sampling based datasets (</a:t>
            </a:r>
            <a:r>
              <a:rPr lang="en-GB" sz="2700" i="1" dirty="0">
                <a:solidFill>
                  <a:schemeClr val="lt1"/>
                </a:solidFill>
              </a:rPr>
              <a:t>maybe?</a:t>
            </a:r>
            <a:r>
              <a:rPr lang="en-GB" sz="2700" dirty="0">
                <a:solidFill>
                  <a:schemeClr val="lt1"/>
                </a:solidFill>
              </a:rPr>
              <a:t>) not based on occurrences</a:t>
            </a:r>
            <a:endParaRPr dirty="0"/>
          </a:p>
        </p:txBody>
      </p:sp>
      <p:sp>
        <p:nvSpPr>
          <p:cNvPr id="217" name="Google Shape;217;p33"/>
          <p:cNvSpPr txBox="1">
            <a:spLocks noGrp="1"/>
          </p:cNvSpPr>
          <p:nvPr>
            <p:ph type="body" idx="1"/>
          </p:nvPr>
        </p:nvSpPr>
        <p:spPr>
          <a:xfrm>
            <a:off x="490195" y="1443777"/>
            <a:ext cx="6070862" cy="2859918"/>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500"/>
              <a:buNone/>
            </a:pPr>
            <a:r>
              <a:rPr lang="en-GB" dirty="0">
                <a:solidFill>
                  <a:schemeClr val="lt1"/>
                </a:solidFill>
              </a:rPr>
              <a:t>The Norwegian Environment Agency has developed </a:t>
            </a:r>
            <a:r>
              <a:rPr lang="en-GB" dirty="0">
                <a:solidFill>
                  <a:schemeClr val="bg1"/>
                </a:solidFill>
                <a:hlinkClick r:id="rId5">
                  <a:extLst>
                    <a:ext uri="{A12FA001-AC4F-418D-AE19-62706E023703}">
                      <ahyp:hlinkClr xmlns:ahyp="http://schemas.microsoft.com/office/drawing/2018/hyperlinkcolor" val="tx"/>
                    </a:ext>
                  </a:extLst>
                </a:hlinkClick>
              </a:rPr>
              <a:t>guidelines</a:t>
            </a:r>
            <a:r>
              <a:rPr lang="en-GB" dirty="0">
                <a:solidFill>
                  <a:schemeClr val="lt1"/>
                </a:solidFill>
              </a:rPr>
              <a:t> for biodiversity data workflows (through GBIF).</a:t>
            </a:r>
            <a:endParaRPr dirty="0">
              <a:solidFill>
                <a:schemeClr val="lt1"/>
              </a:solidFill>
            </a:endParaRPr>
          </a:p>
          <a:p>
            <a:pPr marL="312738" lvl="1" indent="-222250">
              <a:spcBef>
                <a:spcPts val="1000"/>
              </a:spcBef>
              <a:buSzPts val="1500"/>
              <a:buNone/>
            </a:pPr>
            <a:r>
              <a:rPr lang="en-GB" sz="1600" dirty="0">
                <a:solidFill>
                  <a:schemeClr val="lt1"/>
                </a:solidFill>
                <a:sym typeface="Wingdings" pitchFamily="2" charset="2"/>
              </a:rPr>
              <a:t> </a:t>
            </a:r>
            <a:r>
              <a:rPr lang="en-GB" sz="1600" dirty="0">
                <a:solidFill>
                  <a:schemeClr val="lt1"/>
                </a:solidFill>
              </a:rPr>
              <a:t>GBIF </a:t>
            </a:r>
            <a:r>
              <a:rPr lang="en-GB" sz="1600" dirty="0">
                <a:solidFill>
                  <a:schemeClr val="bg1"/>
                </a:solidFill>
                <a:hlinkClick r:id="rId6">
                  <a:extLst>
                    <a:ext uri="{A12FA001-AC4F-418D-AE19-62706E023703}">
                      <ahyp:hlinkClr xmlns:ahyp="http://schemas.microsoft.com/office/drawing/2018/hyperlinkcolor" val="tx"/>
                    </a:ext>
                  </a:extLst>
                </a:hlinkClick>
              </a:rPr>
              <a:t>guidelines</a:t>
            </a:r>
            <a:r>
              <a:rPr lang="en-GB" sz="1600" dirty="0">
                <a:solidFill>
                  <a:schemeClr val="lt1"/>
                </a:solidFill>
              </a:rPr>
              <a:t> for collecting and publishing </a:t>
            </a:r>
            <a:r>
              <a:rPr lang="en-GB" sz="1600" dirty="0">
                <a:solidFill>
                  <a:schemeClr val="accent6"/>
                </a:solidFill>
              </a:rPr>
              <a:t>environmental DNA monitoring data</a:t>
            </a:r>
            <a:r>
              <a:rPr lang="en-GB" sz="1600" dirty="0">
                <a:solidFill>
                  <a:schemeClr val="lt1"/>
                </a:solidFill>
              </a:rPr>
              <a:t>.</a:t>
            </a:r>
          </a:p>
          <a:p>
            <a:pPr marL="0" lvl="0" indent="0" algn="l" rtl="0">
              <a:lnSpc>
                <a:spcPct val="90000"/>
              </a:lnSpc>
              <a:spcBef>
                <a:spcPts val="2200"/>
              </a:spcBef>
              <a:spcAft>
                <a:spcPts val="0"/>
              </a:spcAft>
              <a:buSzPts val="1500"/>
              <a:buNone/>
            </a:pPr>
            <a:r>
              <a:rPr lang="en-GB" i="1" dirty="0">
                <a:solidFill>
                  <a:schemeClr val="bg1"/>
                </a:solidFill>
              </a:rPr>
              <a:t>Under development </a:t>
            </a:r>
            <a:r>
              <a:rPr lang="en-GB" dirty="0">
                <a:solidFill>
                  <a:schemeClr val="lt1"/>
                </a:solidFill>
              </a:rPr>
              <a:t>- exploring compatibility of Darwin Core and GBIF for ecological </a:t>
            </a:r>
            <a:r>
              <a:rPr lang="en-GB" i="1" dirty="0">
                <a:solidFill>
                  <a:schemeClr val="accent6"/>
                </a:solidFill>
              </a:rPr>
              <a:t>“occurrences”</a:t>
            </a:r>
            <a:r>
              <a:rPr lang="en-GB" dirty="0">
                <a:solidFill>
                  <a:schemeClr val="lt1"/>
                </a:solidFill>
              </a:rPr>
              <a:t> of </a:t>
            </a:r>
            <a:r>
              <a:rPr lang="en-GB" b="1" dirty="0">
                <a:solidFill>
                  <a:schemeClr val="accent6"/>
                </a:solidFill>
              </a:rPr>
              <a:t>community</a:t>
            </a:r>
            <a:r>
              <a:rPr lang="en-GB" dirty="0">
                <a:solidFill>
                  <a:schemeClr val="lt1"/>
                </a:solidFill>
              </a:rPr>
              <a:t> and </a:t>
            </a:r>
            <a:r>
              <a:rPr lang="en-GB" b="1" dirty="0">
                <a:solidFill>
                  <a:schemeClr val="accent6"/>
                </a:solidFill>
              </a:rPr>
              <a:t>Nature Type </a:t>
            </a:r>
            <a:r>
              <a:rPr lang="en-GB" dirty="0">
                <a:solidFill>
                  <a:schemeClr val="lt1"/>
                </a:solidFill>
              </a:rPr>
              <a:t>data.</a:t>
            </a:r>
            <a:endParaRPr dirty="0">
              <a:solidFill>
                <a:schemeClr val="lt1"/>
              </a:solidFill>
            </a:endParaRPr>
          </a:p>
          <a:p>
            <a:pPr marL="0" lvl="0" indent="0">
              <a:spcBef>
                <a:spcPts val="1600"/>
              </a:spcBef>
              <a:buSzPts val="1500"/>
              <a:buNone/>
            </a:pPr>
            <a:r>
              <a:rPr lang="en-GB" i="1" dirty="0">
                <a:solidFill>
                  <a:schemeClr val="lt1"/>
                </a:solidFill>
              </a:rPr>
              <a:t>Compatibility with - Event | Occurrence | Organism | …??</a:t>
            </a:r>
            <a:endParaRPr i="1" dirty="0">
              <a:solidFill>
                <a:schemeClr val="lt1"/>
              </a:solidFill>
            </a:endParaRPr>
          </a:p>
        </p:txBody>
      </p:sp>
      <p:sp>
        <p:nvSpPr>
          <p:cNvPr id="218" name="Google Shape;218;p33"/>
          <p:cNvSpPr txBox="1">
            <a:spLocks noGrp="1"/>
          </p:cNvSpPr>
          <p:nvPr>
            <p:ph type="ftr" idx="11"/>
          </p:nvPr>
        </p:nvSpPr>
        <p:spPr>
          <a:xfrm>
            <a:off x="559725" y="4748200"/>
            <a:ext cx="3939000" cy="273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GB" sz="1000" u="sng" dirty="0">
                <a:solidFill>
                  <a:schemeClr val="tx2"/>
                </a:solidFill>
                <a:hlinkClick r:id="rId5">
                  <a:extLst>
                    <a:ext uri="{A12FA001-AC4F-418D-AE19-62706E023703}">
                      <ahyp:hlinkClr xmlns:ahyp="http://schemas.microsoft.com/office/drawing/2018/hyperlinkcolor" val="tx"/>
                    </a:ext>
                  </a:extLst>
                </a:hlinkClick>
              </a:rPr>
              <a:t>miljodirektoratet.no/globalassets/publikasjoner/m1638/m1638.pdf</a:t>
            </a:r>
            <a:endParaRPr lang="en-GB" sz="1000" u="sng" dirty="0">
              <a:solidFill>
                <a:schemeClr val="tx2"/>
              </a:solidFill>
            </a:endParaRPr>
          </a:p>
        </p:txBody>
      </p:sp>
      <p:sp>
        <p:nvSpPr>
          <p:cNvPr id="219" name="Google Shape;219;p33"/>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220" name="Google Shape;220;p33"/>
          <p:cNvPicPr preferRelativeResize="0"/>
          <p:nvPr/>
        </p:nvPicPr>
        <p:blipFill>
          <a:blip r:embed="rId7">
            <a:alphaModFix/>
          </a:blip>
          <a:stretch>
            <a:fillRect/>
          </a:stretch>
        </p:blipFill>
        <p:spPr>
          <a:xfrm>
            <a:off x="6561057" y="1210975"/>
            <a:ext cx="2236696" cy="3015901"/>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extrusionH="6350" prstMaterial="metal"/>
        </p:spPr>
      </p:pic>
      <p:pic>
        <p:nvPicPr>
          <p:cNvPr id="3" name="Picture 2">
            <a:extLst>
              <a:ext uri="{FF2B5EF4-FFF2-40B4-BE49-F238E27FC236}">
                <a16:creationId xmlns:a16="http://schemas.microsoft.com/office/drawing/2014/main" id="{E38F990F-83DF-1F4F-BC78-8D16FEA0B4ED}"/>
              </a:ext>
            </a:extLst>
          </p:cNvPr>
          <p:cNvPicPr>
            <a:picLocks noChangeAspect="1"/>
          </p:cNvPicPr>
          <p:nvPr/>
        </p:nvPicPr>
        <p:blipFill>
          <a:blip r:embed="rId8">
            <a:alphaModFix/>
          </a:blip>
          <a:stretch>
            <a:fillRect/>
          </a:stretch>
        </p:blipFill>
        <p:spPr>
          <a:xfrm>
            <a:off x="7452863" y="2844801"/>
            <a:ext cx="1506408" cy="1590474"/>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extrusionH="6350" prstMaterial="metal"/>
        </p:spPr>
      </p:pic>
      <p:pic>
        <p:nvPicPr>
          <p:cNvPr id="5" name="Picture 4">
            <a:extLst>
              <a:ext uri="{FF2B5EF4-FFF2-40B4-BE49-F238E27FC236}">
                <a16:creationId xmlns:a16="http://schemas.microsoft.com/office/drawing/2014/main" id="{6E067FAE-7B6A-8A45-8348-48DBAA834013}"/>
              </a:ext>
            </a:extLst>
          </p:cNvPr>
          <p:cNvPicPr>
            <a:picLocks noChangeAspect="1"/>
          </p:cNvPicPr>
          <p:nvPr/>
        </p:nvPicPr>
        <p:blipFill>
          <a:blip r:embed="rId9">
            <a:alphaModFix/>
          </a:blip>
          <a:stretch>
            <a:fillRect/>
          </a:stretch>
        </p:blipFill>
        <p:spPr>
          <a:xfrm>
            <a:off x="6561057" y="410498"/>
            <a:ext cx="2236696" cy="601112"/>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extrusionH="6350" prstMaterial="metal"/>
        </p:spPr>
      </p:pic>
      <p:pic>
        <p:nvPicPr>
          <p:cNvPr id="9" name="Audio Recording 24 Apr 2021 at 12:16:08" descr="Audio Recording 24 Apr 2021 at 12:16:08">
            <a:hlinkClick r:id="" action="ppaction://media"/>
            <a:extLst>
              <a:ext uri="{FF2B5EF4-FFF2-40B4-BE49-F238E27FC236}">
                <a16:creationId xmlns:a16="http://schemas.microsoft.com/office/drawing/2014/main" id="{18856090-8CE2-474F-87C0-BE594FD349A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09325" y="1365712"/>
            <a:ext cx="271738" cy="2717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000"/>
    </mc:Choice>
    <mc:Fallback>
      <p:transition spd="slow" advTm="3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2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225"/>
        <p:cNvGrpSpPr/>
        <p:nvPr/>
      </p:nvGrpSpPr>
      <p:grpSpPr>
        <a:xfrm>
          <a:off x="0" y="0"/>
          <a:ext cx="0" cy="0"/>
          <a:chOff x="0" y="0"/>
          <a:chExt cx="0" cy="0"/>
        </a:xfrm>
      </p:grpSpPr>
      <p:sp>
        <p:nvSpPr>
          <p:cNvPr id="226" name="Google Shape;226;p34"/>
          <p:cNvSpPr txBox="1">
            <a:spLocks noGrp="1"/>
          </p:cNvSpPr>
          <p:nvPr>
            <p:ph type="title"/>
          </p:nvPr>
        </p:nvSpPr>
        <p:spPr>
          <a:xfrm>
            <a:off x="489527" y="221673"/>
            <a:ext cx="7819710"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700" dirty="0">
                <a:solidFill>
                  <a:schemeClr val="lt1"/>
                </a:solidFill>
              </a:rPr>
              <a:t>Biodiversity Informatics lectures (Trondheim)</a:t>
            </a:r>
            <a:endParaRPr dirty="0"/>
          </a:p>
        </p:txBody>
      </p:sp>
      <p:sp>
        <p:nvSpPr>
          <p:cNvPr id="227" name="Google Shape;227;p34"/>
          <p:cNvSpPr txBox="1">
            <a:spLocks noGrp="1"/>
          </p:cNvSpPr>
          <p:nvPr>
            <p:ph type="body" idx="1"/>
          </p:nvPr>
        </p:nvSpPr>
        <p:spPr>
          <a:xfrm>
            <a:off x="489527" y="1078475"/>
            <a:ext cx="7819710" cy="2602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500"/>
              <a:buNone/>
            </a:pPr>
            <a:r>
              <a:rPr lang="en-GB" dirty="0">
                <a:solidFill>
                  <a:schemeClr val="lt1"/>
                </a:solidFill>
              </a:rPr>
              <a:t>Symposium on </a:t>
            </a:r>
            <a:r>
              <a:rPr lang="en-GB" b="1" dirty="0">
                <a:solidFill>
                  <a:schemeClr val="accent6"/>
                </a:solidFill>
              </a:rPr>
              <a:t>biodiversity informatics and GBIF metadata standards</a:t>
            </a:r>
            <a:endParaRPr b="1" dirty="0">
              <a:solidFill>
                <a:schemeClr val="accent6"/>
              </a:solidFill>
            </a:endParaRPr>
          </a:p>
          <a:p>
            <a:pPr marL="0" lvl="0" indent="0" algn="l" rtl="0">
              <a:spcBef>
                <a:spcPts val="800"/>
              </a:spcBef>
              <a:spcAft>
                <a:spcPts val="0"/>
              </a:spcAft>
              <a:buSzPts val="1500"/>
              <a:buNone/>
            </a:pPr>
            <a:r>
              <a:rPr lang="en-GB" dirty="0">
                <a:solidFill>
                  <a:schemeClr val="lt1"/>
                </a:solidFill>
              </a:rPr>
              <a:t>for post-graduate PhD-fellows based in Trondheim (December 2020).</a:t>
            </a:r>
            <a:endParaRPr dirty="0">
              <a:solidFill>
                <a:schemeClr val="lt1"/>
              </a:solidFill>
            </a:endParaRPr>
          </a:p>
          <a:p>
            <a:pPr marL="7938" lvl="1" indent="0">
              <a:lnSpc>
                <a:spcPct val="115000"/>
              </a:lnSpc>
              <a:spcBef>
                <a:spcPts val="800"/>
              </a:spcBef>
              <a:buClr>
                <a:schemeClr val="dk1"/>
              </a:buClr>
              <a:buSzPts val="1500"/>
              <a:buNone/>
            </a:pPr>
            <a:r>
              <a:rPr lang="en-GB" i="1" dirty="0">
                <a:solidFill>
                  <a:schemeClr val="lt1"/>
                </a:solidFill>
              </a:rPr>
              <a:t>Interdisciplinary PhD student group using citizen science methodology for problems in ecology</a:t>
            </a:r>
            <a:endParaRPr i="1" dirty="0">
              <a:solidFill>
                <a:schemeClr val="lt1"/>
              </a:solidFill>
            </a:endParaRPr>
          </a:p>
          <a:p>
            <a:pPr marL="0" lvl="0" indent="0" algn="l" rtl="0">
              <a:lnSpc>
                <a:spcPct val="90000"/>
              </a:lnSpc>
              <a:spcBef>
                <a:spcPts val="1400"/>
              </a:spcBef>
              <a:spcAft>
                <a:spcPts val="0"/>
              </a:spcAft>
              <a:buSzPts val="1500"/>
              <a:buNone/>
            </a:pPr>
            <a:r>
              <a:rPr lang="en-US" dirty="0">
                <a:solidFill>
                  <a:schemeClr val="lt1"/>
                </a:solidFill>
              </a:rPr>
              <a:t>Post-graduate (MSc) lectures on biodiversity informatics (January 2021).</a:t>
            </a:r>
          </a:p>
          <a:p>
            <a:pPr marL="0" lvl="0" indent="0" algn="l" rtl="0">
              <a:lnSpc>
                <a:spcPct val="90000"/>
              </a:lnSpc>
              <a:spcBef>
                <a:spcPts val="800"/>
              </a:spcBef>
              <a:spcAft>
                <a:spcPts val="1200"/>
              </a:spcAft>
              <a:buSzPts val="1500"/>
              <a:buNone/>
            </a:pPr>
            <a:endParaRPr b="1" dirty="0">
              <a:solidFill>
                <a:schemeClr val="lt1"/>
              </a:solidFill>
            </a:endParaRPr>
          </a:p>
        </p:txBody>
      </p:sp>
      <p:sp>
        <p:nvSpPr>
          <p:cNvPr id="228" name="Google Shape;228;p34"/>
          <p:cNvSpPr txBox="1">
            <a:spLocks noGrp="1"/>
          </p:cNvSpPr>
          <p:nvPr>
            <p:ph type="ftr" idx="11"/>
          </p:nvPr>
        </p:nvSpPr>
        <p:spPr>
          <a:xfrm>
            <a:off x="489527" y="4748201"/>
            <a:ext cx="4082474" cy="273900"/>
          </a:xfrm>
          <a:prstGeom prst="rect">
            <a:avLst/>
          </a:prstGeom>
          <a:noFill/>
          <a:ln>
            <a:noFill/>
          </a:ln>
        </p:spPr>
        <p:txBody>
          <a:bodyPr spcFirstLastPara="1" wrap="square" lIns="68575" tIns="34275" rIns="68575" bIns="34275" anchor="ctr" anchorCtr="0">
            <a:noAutofit/>
          </a:bodyPr>
          <a:lstStyle/>
          <a:p>
            <a:r>
              <a:rPr lang="en-GB" u="sng" dirty="0">
                <a:solidFill>
                  <a:schemeClr val="bg1"/>
                </a:solidFill>
                <a:hlinkClick r:id="rId5">
                  <a:extLst>
                    <a:ext uri="{A12FA001-AC4F-418D-AE19-62706E023703}">
                      <ahyp:hlinkClr xmlns:ahyp="http://schemas.microsoft.com/office/drawing/2018/hyperlinkcolor" val="tx"/>
                    </a:ext>
                  </a:extLst>
                </a:hlinkClick>
              </a:rPr>
              <a:t>www.gbif.no/events/2020/symposium-december.html</a:t>
            </a:r>
            <a:endParaRPr lang="en-GB" dirty="0">
              <a:solidFill>
                <a:schemeClr val="bg1"/>
              </a:solidFill>
            </a:endParaRPr>
          </a:p>
        </p:txBody>
      </p:sp>
      <p:sp>
        <p:nvSpPr>
          <p:cNvPr id="229" name="Google Shape;229;p34"/>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230" name="Google Shape;230;p34"/>
          <p:cNvPicPr preferRelativeResize="0"/>
          <p:nvPr/>
        </p:nvPicPr>
        <p:blipFill>
          <a:blip r:embed="rId6">
            <a:alphaModFix/>
          </a:blip>
          <a:stretch>
            <a:fillRect/>
          </a:stretch>
        </p:blipFill>
        <p:spPr>
          <a:xfrm>
            <a:off x="615986" y="2894021"/>
            <a:ext cx="5046597" cy="1152764"/>
          </a:xfrm>
          <a:prstGeom prst="rect">
            <a:avLst/>
          </a:prstGeom>
          <a:noFill/>
          <a:ln>
            <a:noFill/>
          </a:ln>
          <a:effectLst>
            <a:outerShdw blurRad="57150" dist="19050" dir="5400000" algn="bl" rotWithShape="0">
              <a:srgbClr val="000000">
                <a:alpha val="50000"/>
              </a:srgbClr>
            </a:outerShdw>
          </a:effectLst>
        </p:spPr>
      </p:pic>
      <p:pic>
        <p:nvPicPr>
          <p:cNvPr id="3" name="Picture 2">
            <a:extLst>
              <a:ext uri="{FF2B5EF4-FFF2-40B4-BE49-F238E27FC236}">
                <a16:creationId xmlns:a16="http://schemas.microsoft.com/office/drawing/2014/main" id="{FEBF3111-B0B3-EB47-9D62-A81CF02F79E9}"/>
              </a:ext>
            </a:extLst>
          </p:cNvPr>
          <p:cNvPicPr>
            <a:picLocks noChangeAspect="1"/>
          </p:cNvPicPr>
          <p:nvPr/>
        </p:nvPicPr>
        <p:blipFill>
          <a:blip r:embed="rId7"/>
          <a:stretch>
            <a:fillRect/>
          </a:stretch>
        </p:blipFill>
        <p:spPr>
          <a:xfrm>
            <a:off x="5929745" y="2817119"/>
            <a:ext cx="2170546" cy="1425327"/>
          </a:xfrm>
          <a:prstGeom prst="rect">
            <a:avLst/>
          </a:prstGeom>
        </p:spPr>
      </p:pic>
      <p:pic>
        <p:nvPicPr>
          <p:cNvPr id="5" name="Picture 4">
            <a:extLst>
              <a:ext uri="{FF2B5EF4-FFF2-40B4-BE49-F238E27FC236}">
                <a16:creationId xmlns:a16="http://schemas.microsoft.com/office/drawing/2014/main" id="{85DA5958-3004-714D-8402-2F254807F7A8}"/>
              </a:ext>
            </a:extLst>
          </p:cNvPr>
          <p:cNvPicPr>
            <a:picLocks noChangeAspect="1"/>
          </p:cNvPicPr>
          <p:nvPr/>
        </p:nvPicPr>
        <p:blipFill>
          <a:blip r:embed="rId8"/>
          <a:stretch>
            <a:fillRect/>
          </a:stretch>
        </p:blipFill>
        <p:spPr>
          <a:xfrm>
            <a:off x="7253454" y="3804288"/>
            <a:ext cx="763732" cy="274944"/>
          </a:xfrm>
          <a:prstGeom prst="rect">
            <a:avLst/>
          </a:prstGeom>
        </p:spPr>
      </p:pic>
      <p:pic>
        <p:nvPicPr>
          <p:cNvPr id="9" name="Picture 8">
            <a:extLst>
              <a:ext uri="{FF2B5EF4-FFF2-40B4-BE49-F238E27FC236}">
                <a16:creationId xmlns:a16="http://schemas.microsoft.com/office/drawing/2014/main" id="{233973E7-D6A0-2440-B943-1397A3A09CA9}"/>
              </a:ext>
            </a:extLst>
          </p:cNvPr>
          <p:cNvPicPr>
            <a:picLocks noChangeAspect="1"/>
          </p:cNvPicPr>
          <p:nvPr/>
        </p:nvPicPr>
        <p:blipFill>
          <a:blip r:embed="rId9"/>
          <a:stretch>
            <a:fillRect/>
          </a:stretch>
        </p:blipFill>
        <p:spPr>
          <a:xfrm>
            <a:off x="6035589" y="3701042"/>
            <a:ext cx="718330" cy="444492"/>
          </a:xfrm>
          <a:prstGeom prst="rect">
            <a:avLst/>
          </a:prstGeom>
        </p:spPr>
      </p:pic>
      <p:pic>
        <p:nvPicPr>
          <p:cNvPr id="11" name="Picture 10">
            <a:extLst>
              <a:ext uri="{FF2B5EF4-FFF2-40B4-BE49-F238E27FC236}">
                <a16:creationId xmlns:a16="http://schemas.microsoft.com/office/drawing/2014/main" id="{1DF12A08-2A90-5746-A4FD-5586883BA947}"/>
              </a:ext>
            </a:extLst>
          </p:cNvPr>
          <p:cNvPicPr>
            <a:picLocks noChangeAspect="1"/>
          </p:cNvPicPr>
          <p:nvPr/>
        </p:nvPicPr>
        <p:blipFill>
          <a:blip r:embed="rId10"/>
          <a:stretch>
            <a:fillRect/>
          </a:stretch>
        </p:blipFill>
        <p:spPr>
          <a:xfrm>
            <a:off x="7492617" y="252321"/>
            <a:ext cx="1104515" cy="828386"/>
          </a:xfrm>
          <a:prstGeom prst="rect">
            <a:avLst/>
          </a:prstGeom>
        </p:spPr>
      </p:pic>
      <p:pic>
        <p:nvPicPr>
          <p:cNvPr id="12" name="Audio Recording 24 Apr 2021 at 14:08:42" descr="Audio Recording 24 Apr 2021 at 14:08:42">
            <a:hlinkClick r:id="" action="ppaction://media"/>
            <a:extLst>
              <a:ext uri="{FF2B5EF4-FFF2-40B4-BE49-F238E27FC236}">
                <a16:creationId xmlns:a16="http://schemas.microsoft.com/office/drawing/2014/main" id="{CF1B49AF-7C8F-5248-B53E-14C9CC35E1B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730482" y="336550"/>
            <a:ext cx="226868" cy="2268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3000"/>
    </mc:Choice>
    <mc:Fallback>
      <p:transition spd="slow" advTm="2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97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AA84F"/>
        </a:solidFill>
        <a:effectLst/>
      </p:bgPr>
    </p:bg>
    <p:spTree>
      <p:nvGrpSpPr>
        <p:cNvPr id="1" name="Shape 235"/>
        <p:cNvGrpSpPr/>
        <p:nvPr/>
      </p:nvGrpSpPr>
      <p:grpSpPr>
        <a:xfrm>
          <a:off x="0" y="0"/>
          <a:ext cx="0" cy="0"/>
          <a:chOff x="0" y="0"/>
          <a:chExt cx="0" cy="0"/>
        </a:xfrm>
      </p:grpSpPr>
      <p:sp>
        <p:nvSpPr>
          <p:cNvPr id="236" name="Google Shape;236;p35"/>
          <p:cNvSpPr txBox="1">
            <a:spLocks noGrp="1"/>
          </p:cNvSpPr>
          <p:nvPr>
            <p:ph type="title"/>
          </p:nvPr>
        </p:nvSpPr>
        <p:spPr>
          <a:xfrm>
            <a:off x="544945" y="374075"/>
            <a:ext cx="7990480"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3300" dirty="0">
                <a:solidFill>
                  <a:schemeClr val="lt1"/>
                </a:solidFill>
              </a:rPr>
              <a:t>GBIF data access with R course - reused</a:t>
            </a:r>
            <a:endParaRPr sz="3400" dirty="0"/>
          </a:p>
        </p:txBody>
      </p:sp>
      <p:sp>
        <p:nvSpPr>
          <p:cNvPr id="237" name="Google Shape;237;p35"/>
          <p:cNvSpPr txBox="1">
            <a:spLocks noGrp="1"/>
          </p:cNvSpPr>
          <p:nvPr>
            <p:ph type="body" idx="1"/>
          </p:nvPr>
        </p:nvSpPr>
        <p:spPr>
          <a:xfrm>
            <a:off x="544945" y="1412850"/>
            <a:ext cx="7682980" cy="20901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lt1"/>
              </a:buClr>
              <a:buSzPts val="2700"/>
              <a:buFont typeface="Roboto"/>
              <a:buNone/>
            </a:pPr>
            <a:r>
              <a:rPr lang="en-GB" sz="2500" dirty="0">
                <a:solidFill>
                  <a:schemeClr val="lt1"/>
                </a:solidFill>
              </a:rPr>
              <a:t>Post-graduate </a:t>
            </a:r>
            <a:r>
              <a:rPr lang="en-GB" sz="2500" b="1" dirty="0">
                <a:solidFill>
                  <a:schemeClr val="accent6"/>
                </a:solidFill>
              </a:rPr>
              <a:t>R course </a:t>
            </a:r>
            <a:r>
              <a:rPr lang="en-GB" sz="2500" dirty="0">
                <a:solidFill>
                  <a:schemeClr val="lt1"/>
                </a:solidFill>
              </a:rPr>
              <a:t>developed for the Nordic Oikos Conference in February 2018 - is still reused</a:t>
            </a:r>
            <a:endParaRPr sz="2500" dirty="0">
              <a:solidFill>
                <a:schemeClr val="lt1"/>
              </a:solidFill>
            </a:endParaRPr>
          </a:p>
          <a:p>
            <a:pPr marL="0" lvl="0" indent="0" algn="l" rtl="0">
              <a:lnSpc>
                <a:spcPct val="115000"/>
              </a:lnSpc>
              <a:spcBef>
                <a:spcPts val="0"/>
              </a:spcBef>
              <a:spcAft>
                <a:spcPts val="0"/>
              </a:spcAft>
              <a:buClr>
                <a:schemeClr val="lt1"/>
              </a:buClr>
              <a:buSzPts val="2700"/>
              <a:buFont typeface="Roboto"/>
              <a:buNone/>
            </a:pPr>
            <a:r>
              <a:rPr lang="en-GB" sz="1877" u="sng" dirty="0">
                <a:solidFill>
                  <a:schemeClr val="lt2"/>
                </a:solidFill>
                <a:hlinkClick r:id="rId5">
                  <a:extLst>
                    <a:ext uri="{A12FA001-AC4F-418D-AE19-62706E023703}">
                      <ahyp:hlinkClr xmlns:ahyp="http://schemas.microsoft.com/office/drawing/2018/hyperlinkcolor" val="tx"/>
                    </a:ext>
                  </a:extLst>
                </a:hlinkClick>
              </a:rPr>
              <a:t>https://github.com/GBIF-Europe/nordic_oikos_2018_r/</a:t>
            </a:r>
            <a:r>
              <a:rPr lang="en-GB" sz="1877" dirty="0">
                <a:solidFill>
                  <a:schemeClr val="lt2"/>
                </a:solidFill>
              </a:rPr>
              <a:t> </a:t>
            </a:r>
            <a:endParaRPr sz="1877" dirty="0">
              <a:solidFill>
                <a:schemeClr val="lt2"/>
              </a:solidFill>
            </a:endParaRPr>
          </a:p>
          <a:p>
            <a:pPr marL="0" lvl="0" indent="0" algn="l" rtl="0">
              <a:lnSpc>
                <a:spcPct val="115000"/>
              </a:lnSpc>
              <a:spcBef>
                <a:spcPts val="0"/>
              </a:spcBef>
              <a:spcAft>
                <a:spcPts val="0"/>
              </a:spcAft>
              <a:buClr>
                <a:schemeClr val="lt1"/>
              </a:buClr>
              <a:buSzPts val="2700"/>
              <a:buFont typeface="Roboto"/>
              <a:buNone/>
            </a:pPr>
            <a:endParaRPr sz="682" dirty="0">
              <a:solidFill>
                <a:schemeClr val="lt1"/>
              </a:solidFill>
            </a:endParaRPr>
          </a:p>
          <a:p>
            <a:pPr marL="0" lvl="0" indent="0" algn="l" rtl="0">
              <a:lnSpc>
                <a:spcPct val="115000"/>
              </a:lnSpc>
              <a:spcBef>
                <a:spcPts val="0"/>
              </a:spcBef>
              <a:spcAft>
                <a:spcPts val="0"/>
              </a:spcAft>
              <a:buClr>
                <a:schemeClr val="lt1"/>
              </a:buClr>
              <a:buSzPts val="2700"/>
              <a:buFont typeface="Roboto"/>
              <a:buNone/>
            </a:pPr>
            <a:r>
              <a:rPr lang="en-GB" sz="2000" dirty="0">
                <a:solidFill>
                  <a:schemeClr val="lt1"/>
                </a:solidFill>
              </a:rPr>
              <a:t>(last updated in April 2021 for reuse in Tromsø)</a:t>
            </a:r>
            <a:endParaRPr sz="1200" b="1" dirty="0">
              <a:solidFill>
                <a:schemeClr val="lt1"/>
              </a:solidFill>
            </a:endParaRPr>
          </a:p>
        </p:txBody>
      </p:sp>
      <p:sp>
        <p:nvSpPr>
          <p:cNvPr id="238" name="Google Shape;238;p35"/>
          <p:cNvSpPr txBox="1">
            <a:spLocks noGrp="1"/>
          </p:cNvSpPr>
          <p:nvPr>
            <p:ph type="ftr" idx="11"/>
          </p:nvPr>
        </p:nvSpPr>
        <p:spPr>
          <a:xfrm>
            <a:off x="614848" y="4748201"/>
            <a:ext cx="6128788" cy="273900"/>
          </a:xfrm>
          <a:prstGeom prst="rect">
            <a:avLst/>
          </a:prstGeom>
          <a:noFill/>
          <a:ln>
            <a:noFill/>
          </a:ln>
        </p:spPr>
        <p:txBody>
          <a:bodyPr spcFirstLastPara="1" wrap="square" lIns="68575" tIns="34275" rIns="68575" bIns="34275" anchor="ctr" anchorCtr="0">
            <a:noAutofit/>
          </a:bodyPr>
          <a:lstStyle/>
          <a:p>
            <a:r>
              <a:rPr lang="en-GB" sz="1200" u="sng" dirty="0">
                <a:solidFill>
                  <a:schemeClr val="lt2"/>
                </a:solidFill>
                <a:hlinkClick r:id="rId5">
                  <a:extLst>
                    <a:ext uri="{A12FA001-AC4F-418D-AE19-62706E023703}">
                      <ahyp:hlinkClr xmlns:ahyp="http://schemas.microsoft.com/office/drawing/2018/hyperlinkcolor" val="tx"/>
                    </a:ext>
                  </a:extLst>
                </a:hlinkClick>
              </a:rPr>
              <a:t>github.com/GBIF-Europe/nordic_oikos_2018_r/</a:t>
            </a:r>
            <a:endParaRPr lang="en-GB" sz="1200" dirty="0">
              <a:solidFill>
                <a:schemeClr val="lt2"/>
              </a:solidFill>
            </a:endParaRPr>
          </a:p>
        </p:txBody>
      </p:sp>
      <p:sp>
        <p:nvSpPr>
          <p:cNvPr id="239" name="Google Shape;239;p35"/>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dirty="0">
                <a:solidFill>
                  <a:srgbClr val="FFFF00"/>
                </a:solidFill>
                <a:latin typeface="Arial Narrow"/>
                <a:ea typeface="Arial Narrow"/>
                <a:cs typeface="Arial Narrow"/>
                <a:sym typeface="Arial Narrow"/>
              </a:rPr>
              <a:t>Capacity development at GBIF Norway</a:t>
            </a:r>
          </a:p>
          <a:p>
            <a:pPr marL="0" marR="0" lvl="0" indent="-127000" algn="l" rtl="0">
              <a:lnSpc>
                <a:spcPct val="120000"/>
              </a:lnSpc>
              <a:spcBef>
                <a:spcPts val="0"/>
              </a:spcBef>
              <a:spcAft>
                <a:spcPts val="0"/>
              </a:spcAft>
              <a:buClr>
                <a:srgbClr val="FFFF00"/>
              </a:buClr>
              <a:buSzPts val="2000"/>
              <a:buFont typeface="Arial Narrow"/>
              <a:buChar char="​"/>
            </a:pPr>
            <a:endParaRPr lang="en-NO" sz="2000" i="1" dirty="0">
              <a:solidFill>
                <a:srgbClr val="FFFF00"/>
              </a:solidFill>
              <a:latin typeface="Arial Narrow"/>
              <a:ea typeface="Arial Narrow"/>
              <a:cs typeface="Arial Narrow"/>
              <a:sym typeface="Arial Narrow"/>
            </a:endParaRPr>
          </a:p>
        </p:txBody>
      </p:sp>
      <p:pic>
        <p:nvPicPr>
          <p:cNvPr id="240" name="Google Shape;240;p35"/>
          <p:cNvPicPr preferRelativeResize="0"/>
          <p:nvPr/>
        </p:nvPicPr>
        <p:blipFill>
          <a:blip r:embed="rId6">
            <a:alphaModFix amt="85000"/>
          </a:blip>
          <a:stretch>
            <a:fillRect/>
          </a:stretch>
        </p:blipFill>
        <p:spPr>
          <a:xfrm>
            <a:off x="614848" y="3429041"/>
            <a:ext cx="5775041" cy="607245"/>
          </a:xfrm>
          <a:prstGeom prst="rect">
            <a:avLst/>
          </a:prstGeom>
          <a:noFill/>
          <a:ln>
            <a:noFill/>
          </a:ln>
        </p:spPr>
      </p:pic>
      <p:pic>
        <p:nvPicPr>
          <p:cNvPr id="241" name="Google Shape;241;p35"/>
          <p:cNvPicPr preferRelativeResize="0"/>
          <p:nvPr/>
        </p:nvPicPr>
        <p:blipFill>
          <a:blip r:embed="rId7">
            <a:alphaModFix/>
          </a:blip>
          <a:stretch>
            <a:fillRect/>
          </a:stretch>
        </p:blipFill>
        <p:spPr>
          <a:xfrm>
            <a:off x="6677895" y="2429167"/>
            <a:ext cx="2013527" cy="1893454"/>
          </a:xfrm>
          <a:prstGeom prst="rect">
            <a:avLst/>
          </a:prstGeom>
          <a:noFill/>
          <a:ln>
            <a:noFill/>
          </a:ln>
        </p:spPr>
      </p:pic>
      <p:pic>
        <p:nvPicPr>
          <p:cNvPr id="2" name="Audio Recording 24 Apr 2021 at 14:15:34" descr="Audio Recording 24 Apr 2021 at 14:15:34">
            <a:hlinkClick r:id="" action="ppaction://media"/>
            <a:extLst>
              <a:ext uri="{FF2B5EF4-FFF2-40B4-BE49-F238E27FC236}">
                <a16:creationId xmlns:a16="http://schemas.microsoft.com/office/drawing/2014/main" id="{5394FDE5-DF88-9E43-B39F-624DB5BD180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54480" y="257612"/>
            <a:ext cx="232925" cy="2329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000"/>
    </mc:Choice>
    <mc:Fallback>
      <p:transition spd="slow" advTm="1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BA84F"/>
        </a:solidFill>
        <a:effectLst/>
      </p:bgPr>
    </p:bg>
    <p:spTree>
      <p:nvGrpSpPr>
        <p:cNvPr id="1" name="Shape 246"/>
        <p:cNvGrpSpPr/>
        <p:nvPr/>
      </p:nvGrpSpPr>
      <p:grpSpPr>
        <a:xfrm>
          <a:off x="0" y="0"/>
          <a:ext cx="0" cy="0"/>
          <a:chOff x="0" y="0"/>
          <a:chExt cx="0" cy="0"/>
        </a:xfrm>
      </p:grpSpPr>
      <p:sp>
        <p:nvSpPr>
          <p:cNvPr id="248" name="Google Shape;248;p36"/>
          <p:cNvSpPr txBox="1">
            <a:spLocks noGrp="1"/>
          </p:cNvSpPr>
          <p:nvPr>
            <p:ph type="ftr" idx="11"/>
          </p:nvPr>
        </p:nvSpPr>
        <p:spPr>
          <a:xfrm>
            <a:off x="476500" y="4748201"/>
            <a:ext cx="3947718" cy="273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GB" sz="1400" dirty="0">
                <a:solidFill>
                  <a:schemeClr val="bg1"/>
                </a:solidFill>
              </a:rPr>
              <a:t>https://</a:t>
            </a:r>
            <a:r>
              <a:rPr lang="en-GB" sz="1400" dirty="0" err="1">
                <a:solidFill>
                  <a:schemeClr val="bg1"/>
                </a:solidFill>
              </a:rPr>
              <a:t>www.gbif.no</a:t>
            </a:r>
            <a:endParaRPr sz="1400" dirty="0">
              <a:solidFill>
                <a:schemeClr val="bg1"/>
              </a:solidFill>
            </a:endParaRPr>
          </a:p>
        </p:txBody>
      </p:sp>
      <p:sp>
        <p:nvSpPr>
          <p:cNvPr id="249" name="Google Shape;249;p36"/>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250" name="Google Shape;250;p36"/>
          <p:cNvPicPr preferRelativeResize="0"/>
          <p:nvPr/>
        </p:nvPicPr>
        <p:blipFill>
          <a:blip r:embed="rId3">
            <a:alphaModFix/>
          </a:blip>
          <a:stretch>
            <a:fillRect/>
          </a:stretch>
        </p:blipFill>
        <p:spPr>
          <a:xfrm>
            <a:off x="2162550" y="1312900"/>
            <a:ext cx="1428750" cy="1905000"/>
          </a:xfrm>
          <a:prstGeom prst="rect">
            <a:avLst/>
          </a:prstGeom>
          <a:noFill/>
          <a:ln>
            <a:noFill/>
          </a:ln>
        </p:spPr>
      </p:pic>
      <p:pic>
        <p:nvPicPr>
          <p:cNvPr id="251" name="Google Shape;251;p36"/>
          <p:cNvPicPr preferRelativeResize="0"/>
          <p:nvPr/>
        </p:nvPicPr>
        <p:blipFill>
          <a:blip r:embed="rId4">
            <a:alphaModFix/>
          </a:blip>
          <a:stretch>
            <a:fillRect/>
          </a:stretch>
        </p:blipFill>
        <p:spPr>
          <a:xfrm>
            <a:off x="3848613" y="1298913"/>
            <a:ext cx="1739726" cy="1905000"/>
          </a:xfrm>
          <a:prstGeom prst="rect">
            <a:avLst/>
          </a:prstGeom>
          <a:noFill/>
          <a:ln>
            <a:noFill/>
          </a:ln>
        </p:spPr>
      </p:pic>
      <p:pic>
        <p:nvPicPr>
          <p:cNvPr id="252" name="Google Shape;252;p36"/>
          <p:cNvPicPr preferRelativeResize="0"/>
          <p:nvPr/>
        </p:nvPicPr>
        <p:blipFill>
          <a:blip r:embed="rId5">
            <a:alphaModFix/>
          </a:blip>
          <a:stretch>
            <a:fillRect/>
          </a:stretch>
        </p:blipFill>
        <p:spPr>
          <a:xfrm>
            <a:off x="476500" y="1284950"/>
            <a:ext cx="1470399" cy="1932950"/>
          </a:xfrm>
          <a:prstGeom prst="rect">
            <a:avLst/>
          </a:prstGeom>
          <a:noFill/>
          <a:ln>
            <a:noFill/>
          </a:ln>
        </p:spPr>
      </p:pic>
      <p:sp>
        <p:nvSpPr>
          <p:cNvPr id="253" name="Google Shape;253;p36"/>
          <p:cNvSpPr txBox="1"/>
          <p:nvPr/>
        </p:nvSpPr>
        <p:spPr>
          <a:xfrm>
            <a:off x="2090175" y="3514675"/>
            <a:ext cx="15735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Vidar Bakken</a:t>
            </a:r>
            <a:r>
              <a:rPr lang="en-GB">
                <a:solidFill>
                  <a:schemeClr val="lt1"/>
                </a:solidFill>
              </a:rPr>
              <a:t> </a:t>
            </a:r>
            <a:endParaRPr>
              <a:solidFill>
                <a:schemeClr val="lt1"/>
              </a:solidFill>
            </a:endParaRPr>
          </a:p>
          <a:p>
            <a:pPr marL="0" lvl="0" indent="0" algn="ctr" rtl="0">
              <a:spcBef>
                <a:spcPts val="0"/>
              </a:spcBef>
              <a:spcAft>
                <a:spcPts val="0"/>
              </a:spcAft>
              <a:buNone/>
            </a:pPr>
            <a:r>
              <a:rPr lang="en-GB">
                <a:solidFill>
                  <a:schemeClr val="lt1"/>
                </a:solidFill>
              </a:rPr>
              <a:t>Outreach Officer (20%)</a:t>
            </a:r>
            <a:endParaRPr/>
          </a:p>
        </p:txBody>
      </p:sp>
      <p:sp>
        <p:nvSpPr>
          <p:cNvPr id="254" name="Google Shape;254;p36"/>
          <p:cNvSpPr txBox="1"/>
          <p:nvPr/>
        </p:nvSpPr>
        <p:spPr>
          <a:xfrm>
            <a:off x="288450" y="3514675"/>
            <a:ext cx="18465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Rukaya Johaadien</a:t>
            </a:r>
            <a:endParaRPr>
              <a:solidFill>
                <a:schemeClr val="lt1"/>
              </a:solidFill>
            </a:endParaRPr>
          </a:p>
          <a:p>
            <a:pPr marL="0" lvl="0" indent="0" algn="ctr" rtl="0">
              <a:spcBef>
                <a:spcPts val="0"/>
              </a:spcBef>
              <a:spcAft>
                <a:spcPts val="0"/>
              </a:spcAft>
              <a:buNone/>
            </a:pPr>
            <a:r>
              <a:rPr lang="en-GB">
                <a:solidFill>
                  <a:schemeClr val="lt1"/>
                </a:solidFill>
              </a:rPr>
              <a:t>Data Manager</a:t>
            </a:r>
            <a:endParaRPr/>
          </a:p>
        </p:txBody>
      </p:sp>
      <p:sp>
        <p:nvSpPr>
          <p:cNvPr id="255" name="Google Shape;255;p36"/>
          <p:cNvSpPr txBox="1"/>
          <p:nvPr/>
        </p:nvSpPr>
        <p:spPr>
          <a:xfrm>
            <a:off x="3848625" y="3581125"/>
            <a:ext cx="1739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Dag Endresen</a:t>
            </a:r>
            <a:endParaRPr>
              <a:solidFill>
                <a:schemeClr val="lt1"/>
              </a:solidFill>
            </a:endParaRPr>
          </a:p>
          <a:p>
            <a:pPr marL="0" lvl="0" indent="0" algn="ctr" rtl="0">
              <a:spcBef>
                <a:spcPts val="0"/>
              </a:spcBef>
              <a:spcAft>
                <a:spcPts val="0"/>
              </a:spcAft>
              <a:buNone/>
            </a:pPr>
            <a:r>
              <a:rPr lang="en-GB">
                <a:solidFill>
                  <a:schemeClr val="lt1"/>
                </a:solidFill>
              </a:rPr>
              <a:t>Node Manager</a:t>
            </a:r>
            <a:endParaRPr/>
          </a:p>
        </p:txBody>
      </p:sp>
      <p:sp>
        <p:nvSpPr>
          <p:cNvPr id="14" name="Google Shape;247;p36">
            <a:extLst>
              <a:ext uri="{FF2B5EF4-FFF2-40B4-BE49-F238E27FC236}">
                <a16:creationId xmlns:a16="http://schemas.microsoft.com/office/drawing/2014/main" id="{889E7357-0FAE-8143-A629-430CF0BCFD26}"/>
              </a:ext>
            </a:extLst>
          </p:cNvPr>
          <p:cNvSpPr txBox="1">
            <a:spLocks noGrp="1"/>
          </p:cNvSpPr>
          <p:nvPr>
            <p:ph type="title"/>
          </p:nvPr>
        </p:nvSpPr>
        <p:spPr>
          <a:xfrm>
            <a:off x="339719" y="297875"/>
            <a:ext cx="5493581" cy="6903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500" dirty="0">
                <a:solidFill>
                  <a:schemeClr val="lt1"/>
                </a:solidFill>
              </a:rPr>
              <a:t>GBIF Norway node staff (April 2021)</a:t>
            </a:r>
            <a:endParaRPr sz="2600" dirty="0"/>
          </a:p>
        </p:txBody>
      </p:sp>
      <p:pic>
        <p:nvPicPr>
          <p:cNvPr id="9" name="Picture 8">
            <a:extLst>
              <a:ext uri="{FF2B5EF4-FFF2-40B4-BE49-F238E27FC236}">
                <a16:creationId xmlns:a16="http://schemas.microsoft.com/office/drawing/2014/main" id="{D4936FD4-3AE2-A347-AF2A-E7FC5EB37B71}"/>
              </a:ext>
            </a:extLst>
          </p:cNvPr>
          <p:cNvPicPr>
            <a:picLocks noChangeAspect="1"/>
          </p:cNvPicPr>
          <p:nvPr/>
        </p:nvPicPr>
        <p:blipFill>
          <a:blip r:embed="rId6"/>
          <a:stretch>
            <a:fillRect/>
          </a:stretch>
        </p:blipFill>
        <p:spPr>
          <a:xfrm>
            <a:off x="6110263" y="1312900"/>
            <a:ext cx="2596128" cy="1097791"/>
          </a:xfrm>
          <a:prstGeom prst="rect">
            <a:avLst/>
          </a:prstGeom>
        </p:spPr>
      </p:pic>
      <p:pic>
        <p:nvPicPr>
          <p:cNvPr id="17" name="Picture 16">
            <a:extLst>
              <a:ext uri="{FF2B5EF4-FFF2-40B4-BE49-F238E27FC236}">
                <a16:creationId xmlns:a16="http://schemas.microsoft.com/office/drawing/2014/main" id="{E80708A2-85BC-BA49-9BC1-D43BC39FE9F4}"/>
              </a:ext>
            </a:extLst>
          </p:cNvPr>
          <p:cNvPicPr>
            <a:picLocks noChangeAspect="1"/>
          </p:cNvPicPr>
          <p:nvPr/>
        </p:nvPicPr>
        <p:blipFill>
          <a:blip r:embed="rId7"/>
          <a:stretch>
            <a:fillRect/>
          </a:stretch>
        </p:blipFill>
        <p:spPr>
          <a:xfrm>
            <a:off x="6110263" y="2450118"/>
            <a:ext cx="2596825" cy="47920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BA84E"/>
        </a:solidFill>
        <a:effectLst/>
      </p:bgPr>
    </p:bg>
    <p:spTree>
      <p:nvGrpSpPr>
        <p:cNvPr id="1" name="Shape 246"/>
        <p:cNvGrpSpPr/>
        <p:nvPr/>
      </p:nvGrpSpPr>
      <p:grpSpPr>
        <a:xfrm>
          <a:off x="0" y="0"/>
          <a:ext cx="0" cy="0"/>
          <a:chOff x="0" y="0"/>
          <a:chExt cx="0" cy="0"/>
        </a:xfrm>
      </p:grpSpPr>
      <p:pic>
        <p:nvPicPr>
          <p:cNvPr id="12" name="slide 10 Rukaya and Vidar (19sec)" descr="slide 10 Rukaya and Vidar (19sec)">
            <a:hlinkClick r:id="" action="ppaction://media"/>
            <a:extLst>
              <a:ext uri="{FF2B5EF4-FFF2-40B4-BE49-F238E27FC236}">
                <a16:creationId xmlns:a16="http://schemas.microsoft.com/office/drawing/2014/main" id="{769C3FCE-4259-C44F-B7C7-43EE578F17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9719" y="1047015"/>
            <a:ext cx="5356800" cy="3013200"/>
          </a:xfrm>
          <a:prstGeom prst="rect">
            <a:avLst/>
          </a:prstGeom>
        </p:spPr>
      </p:pic>
      <p:sp>
        <p:nvSpPr>
          <p:cNvPr id="247" name="Google Shape;247;p36"/>
          <p:cNvSpPr txBox="1">
            <a:spLocks noGrp="1"/>
          </p:cNvSpPr>
          <p:nvPr>
            <p:ph type="title"/>
          </p:nvPr>
        </p:nvSpPr>
        <p:spPr>
          <a:xfrm>
            <a:off x="339719" y="297875"/>
            <a:ext cx="5493581" cy="6903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500" dirty="0">
                <a:solidFill>
                  <a:schemeClr val="lt1"/>
                </a:solidFill>
              </a:rPr>
              <a:t>GBIF Norway node staff (April 2021)</a:t>
            </a:r>
            <a:endParaRPr sz="2600" dirty="0"/>
          </a:p>
        </p:txBody>
      </p:sp>
      <p:sp>
        <p:nvSpPr>
          <p:cNvPr id="249" name="Google Shape;249;p36"/>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sp>
        <p:nvSpPr>
          <p:cNvPr id="13" name="Google Shape;248;p36">
            <a:extLst>
              <a:ext uri="{FF2B5EF4-FFF2-40B4-BE49-F238E27FC236}">
                <a16:creationId xmlns:a16="http://schemas.microsoft.com/office/drawing/2014/main" id="{3E0EAB86-DD6B-4049-9323-006ED58D9AC7}"/>
              </a:ext>
            </a:extLst>
          </p:cNvPr>
          <p:cNvSpPr txBox="1">
            <a:spLocks noGrp="1"/>
          </p:cNvSpPr>
          <p:nvPr>
            <p:ph type="ftr" idx="11"/>
          </p:nvPr>
        </p:nvSpPr>
        <p:spPr>
          <a:xfrm>
            <a:off x="476500" y="4748201"/>
            <a:ext cx="3947718" cy="273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GB" sz="1400" dirty="0">
                <a:solidFill>
                  <a:schemeClr val="bg1"/>
                </a:solidFill>
              </a:rPr>
              <a:t>https://</a:t>
            </a:r>
            <a:r>
              <a:rPr lang="en-GB" sz="1400" dirty="0" err="1">
                <a:solidFill>
                  <a:schemeClr val="bg1"/>
                </a:solidFill>
              </a:rPr>
              <a:t>www.gbif.no</a:t>
            </a:r>
            <a:endParaRPr sz="1400" dirty="0">
              <a:solidFill>
                <a:schemeClr val="bg1"/>
              </a:solidFill>
            </a:endParaRPr>
          </a:p>
        </p:txBody>
      </p:sp>
      <p:pic>
        <p:nvPicPr>
          <p:cNvPr id="14" name="Picture 13">
            <a:extLst>
              <a:ext uri="{FF2B5EF4-FFF2-40B4-BE49-F238E27FC236}">
                <a16:creationId xmlns:a16="http://schemas.microsoft.com/office/drawing/2014/main" id="{4D93D32B-2D6E-F543-B93D-84E000827D19}"/>
              </a:ext>
            </a:extLst>
          </p:cNvPr>
          <p:cNvPicPr>
            <a:picLocks noChangeAspect="1"/>
          </p:cNvPicPr>
          <p:nvPr/>
        </p:nvPicPr>
        <p:blipFill>
          <a:blip r:embed="rId6"/>
          <a:stretch>
            <a:fillRect/>
          </a:stretch>
        </p:blipFill>
        <p:spPr>
          <a:xfrm>
            <a:off x="6110263" y="1312900"/>
            <a:ext cx="2596128" cy="1097791"/>
          </a:xfrm>
          <a:prstGeom prst="rect">
            <a:avLst/>
          </a:prstGeom>
        </p:spPr>
      </p:pic>
      <p:pic>
        <p:nvPicPr>
          <p:cNvPr id="15" name="Picture 14">
            <a:extLst>
              <a:ext uri="{FF2B5EF4-FFF2-40B4-BE49-F238E27FC236}">
                <a16:creationId xmlns:a16="http://schemas.microsoft.com/office/drawing/2014/main" id="{DE866225-A9AD-1F4F-9D68-E52F844DDEC6}"/>
              </a:ext>
            </a:extLst>
          </p:cNvPr>
          <p:cNvPicPr>
            <a:picLocks noChangeAspect="1"/>
          </p:cNvPicPr>
          <p:nvPr/>
        </p:nvPicPr>
        <p:blipFill>
          <a:blip r:embed="rId7"/>
          <a:stretch>
            <a:fillRect/>
          </a:stretch>
        </p:blipFill>
        <p:spPr>
          <a:xfrm>
            <a:off x="6110263" y="2450118"/>
            <a:ext cx="2596825" cy="479203"/>
          </a:xfrm>
          <a:prstGeom prst="rect">
            <a:avLst/>
          </a:prstGeom>
        </p:spPr>
      </p:pic>
    </p:spTree>
    <p:extLst>
      <p:ext uri="{BB962C8B-B14F-4D97-AF65-F5344CB8AC3E}">
        <p14:creationId xmlns:p14="http://schemas.microsoft.com/office/powerpoint/2010/main" val="2780555577"/>
      </p:ext>
    </p:extLst>
  </p:cSld>
  <p:clrMapOvr>
    <a:masterClrMapping/>
  </p:clrMapOvr>
  <mc:AlternateContent xmlns:mc="http://schemas.openxmlformats.org/markup-compatibility/2006">
    <mc:Choice xmlns:p14="http://schemas.microsoft.com/office/powerpoint/2010/main" Requires="p14">
      <p:transition spd="slow" p14:dur="20000" advClick="0" advTm="20000"/>
    </mc:Choice>
    <mc:Fallback>
      <p:transition spd="slow"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1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endCondLst>
                    <p:cond evt="onNext" delay="0">
                      <p:tgtEl>
                        <p:sldTgt/>
                      </p:tgtEl>
                    </p:cond>
                  </p:end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BA84E"/>
        </a:solidFill>
        <a:effectLst/>
      </p:bgPr>
    </p:bg>
    <p:spTree>
      <p:nvGrpSpPr>
        <p:cNvPr id="1" name="Shape 255"/>
        <p:cNvGrpSpPr/>
        <p:nvPr/>
      </p:nvGrpSpPr>
      <p:grpSpPr>
        <a:xfrm>
          <a:off x="0" y="0"/>
          <a:ext cx="0" cy="0"/>
          <a:chOff x="0" y="0"/>
          <a:chExt cx="0" cy="0"/>
        </a:xfrm>
      </p:grpSpPr>
      <p:sp>
        <p:nvSpPr>
          <p:cNvPr id="258" name="Google Shape;258;p37"/>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259" name="Google Shape;259;p37"/>
          <p:cNvPicPr preferRelativeResize="0"/>
          <p:nvPr/>
        </p:nvPicPr>
        <p:blipFill>
          <a:blip r:embed="rId5">
            <a:alphaModFix/>
          </a:blip>
          <a:stretch>
            <a:fillRect/>
          </a:stretch>
        </p:blipFill>
        <p:spPr>
          <a:xfrm>
            <a:off x="2162550" y="1312900"/>
            <a:ext cx="1428750" cy="1905000"/>
          </a:xfrm>
          <a:prstGeom prst="rect">
            <a:avLst/>
          </a:prstGeom>
          <a:noFill/>
          <a:ln>
            <a:noFill/>
          </a:ln>
        </p:spPr>
      </p:pic>
      <p:pic>
        <p:nvPicPr>
          <p:cNvPr id="260" name="Google Shape;260;p37"/>
          <p:cNvPicPr preferRelativeResize="0"/>
          <p:nvPr/>
        </p:nvPicPr>
        <p:blipFill>
          <a:blip r:embed="rId6">
            <a:alphaModFix/>
          </a:blip>
          <a:stretch>
            <a:fillRect/>
          </a:stretch>
        </p:blipFill>
        <p:spPr>
          <a:xfrm>
            <a:off x="3848613" y="1298913"/>
            <a:ext cx="1739726" cy="1905000"/>
          </a:xfrm>
          <a:prstGeom prst="rect">
            <a:avLst/>
          </a:prstGeom>
          <a:noFill/>
          <a:ln>
            <a:noFill/>
          </a:ln>
        </p:spPr>
      </p:pic>
      <p:pic>
        <p:nvPicPr>
          <p:cNvPr id="261" name="Google Shape;261;p37"/>
          <p:cNvPicPr preferRelativeResize="0"/>
          <p:nvPr/>
        </p:nvPicPr>
        <p:blipFill>
          <a:blip r:embed="rId7">
            <a:alphaModFix/>
          </a:blip>
          <a:stretch>
            <a:fillRect/>
          </a:stretch>
        </p:blipFill>
        <p:spPr>
          <a:xfrm>
            <a:off x="476500" y="1284950"/>
            <a:ext cx="1470399" cy="1932950"/>
          </a:xfrm>
          <a:prstGeom prst="rect">
            <a:avLst/>
          </a:prstGeom>
          <a:noFill/>
          <a:ln>
            <a:noFill/>
          </a:ln>
        </p:spPr>
      </p:pic>
      <p:sp>
        <p:nvSpPr>
          <p:cNvPr id="262" name="Google Shape;262;p37"/>
          <p:cNvSpPr txBox="1"/>
          <p:nvPr/>
        </p:nvSpPr>
        <p:spPr>
          <a:xfrm>
            <a:off x="2090175" y="3320225"/>
            <a:ext cx="15735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Vidar Bakken</a:t>
            </a:r>
            <a:r>
              <a:rPr lang="en-GB">
                <a:solidFill>
                  <a:schemeClr val="lt1"/>
                </a:solidFill>
              </a:rPr>
              <a:t> </a:t>
            </a:r>
            <a:endParaRPr>
              <a:solidFill>
                <a:schemeClr val="lt1"/>
              </a:solidFill>
            </a:endParaRPr>
          </a:p>
          <a:p>
            <a:pPr marL="0" lvl="0" indent="0" algn="ctr" rtl="0">
              <a:spcBef>
                <a:spcPts val="0"/>
              </a:spcBef>
              <a:spcAft>
                <a:spcPts val="0"/>
              </a:spcAft>
              <a:buNone/>
            </a:pPr>
            <a:r>
              <a:rPr lang="en-GB">
                <a:solidFill>
                  <a:schemeClr val="lt1"/>
                </a:solidFill>
              </a:rPr>
              <a:t>Outreach Officer (20%)</a:t>
            </a:r>
            <a:endParaRPr/>
          </a:p>
        </p:txBody>
      </p:sp>
      <p:sp>
        <p:nvSpPr>
          <p:cNvPr id="263" name="Google Shape;263;p37"/>
          <p:cNvSpPr txBox="1"/>
          <p:nvPr/>
        </p:nvSpPr>
        <p:spPr>
          <a:xfrm>
            <a:off x="267625" y="3376125"/>
            <a:ext cx="18465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Rukaya Johaadien</a:t>
            </a:r>
            <a:endParaRPr>
              <a:solidFill>
                <a:schemeClr val="lt1"/>
              </a:solidFill>
            </a:endParaRPr>
          </a:p>
          <a:p>
            <a:pPr marL="0" lvl="0" indent="0" algn="ctr" rtl="0">
              <a:spcBef>
                <a:spcPts val="0"/>
              </a:spcBef>
              <a:spcAft>
                <a:spcPts val="0"/>
              </a:spcAft>
              <a:buNone/>
            </a:pPr>
            <a:r>
              <a:rPr lang="en-GB">
                <a:solidFill>
                  <a:schemeClr val="lt1"/>
                </a:solidFill>
              </a:rPr>
              <a:t>Data Manager</a:t>
            </a:r>
            <a:endParaRPr/>
          </a:p>
        </p:txBody>
      </p:sp>
      <p:sp>
        <p:nvSpPr>
          <p:cNvPr id="264" name="Google Shape;264;p37"/>
          <p:cNvSpPr txBox="1"/>
          <p:nvPr/>
        </p:nvSpPr>
        <p:spPr>
          <a:xfrm>
            <a:off x="3848613" y="3376125"/>
            <a:ext cx="1739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Dag Endresen</a:t>
            </a:r>
            <a:endParaRPr>
              <a:solidFill>
                <a:schemeClr val="lt1"/>
              </a:solidFill>
            </a:endParaRPr>
          </a:p>
          <a:p>
            <a:pPr marL="0" lvl="0" indent="0" algn="ctr" rtl="0">
              <a:spcBef>
                <a:spcPts val="0"/>
              </a:spcBef>
              <a:spcAft>
                <a:spcPts val="0"/>
              </a:spcAft>
              <a:buNone/>
            </a:pPr>
            <a:r>
              <a:rPr lang="en-GB">
                <a:solidFill>
                  <a:schemeClr val="lt1"/>
                </a:solidFill>
              </a:rPr>
              <a:t>Node Manager</a:t>
            </a:r>
            <a:endParaRPr/>
          </a:p>
        </p:txBody>
      </p:sp>
      <p:sp>
        <p:nvSpPr>
          <p:cNvPr id="265" name="Google Shape;265;p37"/>
          <p:cNvSpPr txBox="1"/>
          <p:nvPr/>
        </p:nvSpPr>
        <p:spPr>
          <a:xfrm>
            <a:off x="5968350" y="342825"/>
            <a:ext cx="3005100" cy="419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lt1"/>
                </a:solidFill>
              </a:rPr>
              <a:t>Next project phase </a:t>
            </a:r>
            <a:endParaRPr>
              <a:solidFill>
                <a:schemeClr val="lt1"/>
              </a:solidFill>
            </a:endParaRPr>
          </a:p>
          <a:p>
            <a:pPr marL="0" lvl="0" indent="0" algn="l" rtl="0">
              <a:spcBef>
                <a:spcPts val="0"/>
              </a:spcBef>
              <a:spcAft>
                <a:spcPts val="0"/>
              </a:spcAft>
              <a:buNone/>
            </a:pPr>
            <a:r>
              <a:rPr lang="en-GB" sz="1800" b="1">
                <a:solidFill>
                  <a:schemeClr val="accent6"/>
                </a:solidFill>
              </a:rPr>
              <a:t>GBIF Norway 2021-2025 </a:t>
            </a:r>
            <a:r>
              <a:rPr lang="en-GB" i="1">
                <a:solidFill>
                  <a:schemeClr val="lt1"/>
                </a:solidFill>
              </a:rPr>
              <a:t>pending funding confirmation</a:t>
            </a:r>
            <a:endParaRPr i="1">
              <a:solidFill>
                <a:schemeClr val="lt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GB">
                <a:solidFill>
                  <a:schemeClr val="lt1"/>
                </a:solidFill>
              </a:rPr>
              <a:t>National Node Partnership Consortium with node staff from:</a:t>
            </a:r>
            <a:endParaRPr>
              <a:solidFill>
                <a:schemeClr val="lt1"/>
              </a:solidFill>
            </a:endParaRPr>
          </a:p>
          <a:p>
            <a:pPr marL="0" lvl="0" indent="0" algn="l" rtl="0">
              <a:spcBef>
                <a:spcPts val="0"/>
              </a:spcBef>
              <a:spcAft>
                <a:spcPts val="0"/>
              </a:spcAft>
              <a:buNone/>
            </a:pPr>
            <a:endParaRPr>
              <a:solidFill>
                <a:schemeClr val="lt1"/>
              </a:solidFill>
            </a:endParaRPr>
          </a:p>
          <a:p>
            <a:pPr marL="269999" lvl="0" indent="-177800" algn="l" rtl="0">
              <a:lnSpc>
                <a:spcPct val="100000"/>
              </a:lnSpc>
              <a:spcBef>
                <a:spcPts val="0"/>
              </a:spcBef>
              <a:spcAft>
                <a:spcPts val="0"/>
              </a:spcAft>
              <a:buClr>
                <a:schemeClr val="lt1"/>
              </a:buClr>
              <a:buSzPts val="1300"/>
              <a:buChar char="●"/>
            </a:pPr>
            <a:r>
              <a:rPr lang="en-GB" sz="1300">
                <a:solidFill>
                  <a:schemeClr val="lt1"/>
                </a:solidFill>
              </a:rPr>
              <a:t>University of Oslo (UiO NHM)</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Norwegian Biodiversity Information Centre (NBIC)</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Norwegian University of Science and Technology (NTNU UM)</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Arctic University of Norway (UiT)</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University of Bergen (UiB UM)</a:t>
            </a:r>
            <a:endParaRPr sz="1300">
              <a:solidFill>
                <a:schemeClr val="lt1"/>
              </a:solidFill>
            </a:endParaRPr>
          </a:p>
          <a:p>
            <a:pPr marL="269999" lvl="0" indent="-177800" algn="l" rtl="0">
              <a:lnSpc>
                <a:spcPct val="100000"/>
              </a:lnSpc>
              <a:spcBef>
                <a:spcPts val="1000"/>
              </a:spcBef>
              <a:spcAft>
                <a:spcPts val="1000"/>
              </a:spcAft>
              <a:buClr>
                <a:schemeClr val="lt1"/>
              </a:buClr>
              <a:buSzPts val="1300"/>
              <a:buChar char="●"/>
            </a:pPr>
            <a:r>
              <a:rPr lang="en-GB" sz="1300">
                <a:solidFill>
                  <a:schemeClr val="lt1"/>
                </a:solidFill>
              </a:rPr>
              <a:t>Norwegian Institute for Nature Research (NINA)</a:t>
            </a:r>
            <a:endParaRPr sz="1300">
              <a:solidFill>
                <a:schemeClr val="lt1"/>
              </a:solidFill>
            </a:endParaRPr>
          </a:p>
        </p:txBody>
      </p:sp>
      <p:pic>
        <p:nvPicPr>
          <p:cNvPr id="13" name="slide 10 Dag (32 sec)" descr="slide 10 Dag (32 sec)">
            <a:hlinkClick r:id="" action="ppaction://media"/>
            <a:extLst>
              <a:ext uri="{FF2B5EF4-FFF2-40B4-BE49-F238E27FC236}">
                <a16:creationId xmlns:a16="http://schemas.microsoft.com/office/drawing/2014/main" id="{4E9AB7E5-47BE-B24E-BCCF-C5B3FF16385C}"/>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39719" y="1047898"/>
            <a:ext cx="5355231" cy="3012317"/>
          </a:xfrm>
          <a:prstGeom prst="rect">
            <a:avLst/>
          </a:prstGeom>
        </p:spPr>
      </p:pic>
      <p:sp>
        <p:nvSpPr>
          <p:cNvPr id="14" name="Google Shape;248;p36">
            <a:extLst>
              <a:ext uri="{FF2B5EF4-FFF2-40B4-BE49-F238E27FC236}">
                <a16:creationId xmlns:a16="http://schemas.microsoft.com/office/drawing/2014/main" id="{07439D23-BAC7-4E4A-917C-00499D4BA58E}"/>
              </a:ext>
            </a:extLst>
          </p:cNvPr>
          <p:cNvSpPr txBox="1">
            <a:spLocks noGrp="1"/>
          </p:cNvSpPr>
          <p:nvPr>
            <p:ph type="ftr" idx="11"/>
          </p:nvPr>
        </p:nvSpPr>
        <p:spPr>
          <a:xfrm>
            <a:off x="476500" y="4748201"/>
            <a:ext cx="3947718" cy="273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GB" sz="1400" dirty="0">
                <a:solidFill>
                  <a:schemeClr val="bg1"/>
                </a:solidFill>
              </a:rPr>
              <a:t>https://</a:t>
            </a:r>
            <a:r>
              <a:rPr lang="en-GB" sz="1400" dirty="0" err="1">
                <a:solidFill>
                  <a:schemeClr val="bg1"/>
                </a:solidFill>
              </a:rPr>
              <a:t>www.gbif.no</a:t>
            </a:r>
            <a:endParaRPr sz="1400" dirty="0">
              <a:solidFill>
                <a:schemeClr val="bg1"/>
              </a:solidFill>
            </a:endParaRPr>
          </a:p>
        </p:txBody>
      </p:sp>
      <p:sp>
        <p:nvSpPr>
          <p:cNvPr id="20" name="Google Shape;247;p36">
            <a:extLst>
              <a:ext uri="{FF2B5EF4-FFF2-40B4-BE49-F238E27FC236}">
                <a16:creationId xmlns:a16="http://schemas.microsoft.com/office/drawing/2014/main" id="{38D46060-6EDF-5D4D-A933-527E6957BE0A}"/>
              </a:ext>
            </a:extLst>
          </p:cNvPr>
          <p:cNvSpPr txBox="1">
            <a:spLocks/>
          </p:cNvSpPr>
          <p:nvPr/>
        </p:nvSpPr>
        <p:spPr>
          <a:xfrm>
            <a:off x="339719" y="297875"/>
            <a:ext cx="5493581" cy="690300"/>
          </a:xfrm>
          <a:prstGeom prst="rect">
            <a:avLst/>
          </a:prstGeom>
          <a:noFill/>
          <a:ln>
            <a:noFill/>
          </a:ln>
        </p:spPr>
        <p:txBody>
          <a:bodyPr spcFirstLastPara="1" wrap="square" lIns="54000" tIns="54000" rIns="54000" bIns="540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buClr>
                <a:schemeClr val="lt1"/>
              </a:buClr>
              <a:buSzPts val="2700"/>
              <a:buFont typeface="Roboto"/>
              <a:buNone/>
            </a:pPr>
            <a:r>
              <a:rPr lang="en-GB" sz="2500" dirty="0">
                <a:solidFill>
                  <a:schemeClr val="lt1"/>
                </a:solidFill>
              </a:rPr>
              <a:t>GBIF Norway node (2021 - 2025)</a:t>
            </a:r>
            <a:endParaRPr lang="en-GB" sz="2600" dirty="0"/>
          </a:p>
        </p:txBody>
      </p:sp>
    </p:spTree>
    <p:extLst>
      <p:ext uri="{BB962C8B-B14F-4D97-AF65-F5344CB8AC3E}">
        <p14:creationId xmlns:p14="http://schemas.microsoft.com/office/powerpoint/2010/main" val="1361579026"/>
      </p:ext>
    </p:extLst>
  </p:cSld>
  <p:clrMapOvr>
    <a:masterClrMapping/>
  </p:clrMapOvr>
  <mc:AlternateContent xmlns:mc="http://schemas.openxmlformats.org/markup-compatibility/2006">
    <mc:Choice xmlns:p14="http://schemas.microsoft.com/office/powerpoint/2010/main" Requires="p14">
      <p:transition spd="med" p14:dur="700" advTm="32000">
        <p:fade/>
      </p:transition>
    </mc:Choice>
    <mc:Fallback>
      <p:transition spd="med" advTm="3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65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1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BA84E"/>
        </a:solidFill>
        <a:effectLst/>
      </p:bgPr>
    </p:bg>
    <p:spTree>
      <p:nvGrpSpPr>
        <p:cNvPr id="1" name="Shape 255"/>
        <p:cNvGrpSpPr/>
        <p:nvPr/>
      </p:nvGrpSpPr>
      <p:grpSpPr>
        <a:xfrm>
          <a:off x="0" y="0"/>
          <a:ext cx="0" cy="0"/>
          <a:chOff x="0" y="0"/>
          <a:chExt cx="0" cy="0"/>
        </a:xfrm>
      </p:grpSpPr>
      <p:sp>
        <p:nvSpPr>
          <p:cNvPr id="256" name="Google Shape;256;p37"/>
          <p:cNvSpPr txBox="1">
            <a:spLocks noGrp="1"/>
          </p:cNvSpPr>
          <p:nvPr>
            <p:ph type="title"/>
          </p:nvPr>
        </p:nvSpPr>
        <p:spPr>
          <a:xfrm>
            <a:off x="476500" y="297875"/>
            <a:ext cx="5356800" cy="856800"/>
          </a:xfrm>
          <a:prstGeom prst="rect">
            <a:avLst/>
          </a:prstGeom>
          <a:noFill/>
          <a:ln>
            <a:noFill/>
          </a:ln>
        </p:spPr>
        <p:txBody>
          <a:bodyPr spcFirstLastPara="1" wrap="square" lIns="54000" tIns="54000" rIns="54000" bIns="54000" anchor="ctr" anchorCtr="0">
            <a:normAutofit/>
          </a:bodyPr>
          <a:lstStyle/>
          <a:p>
            <a:pPr marL="0" lvl="0" indent="0" algn="l" rtl="0">
              <a:lnSpc>
                <a:spcPct val="90000"/>
              </a:lnSpc>
              <a:spcBef>
                <a:spcPts val="0"/>
              </a:spcBef>
              <a:spcAft>
                <a:spcPts val="0"/>
              </a:spcAft>
              <a:buClr>
                <a:schemeClr val="lt1"/>
              </a:buClr>
              <a:buSzPts val="2700"/>
              <a:buFont typeface="Roboto"/>
              <a:buNone/>
            </a:pPr>
            <a:r>
              <a:rPr lang="en-GB" sz="2500" dirty="0">
                <a:solidFill>
                  <a:schemeClr val="lt1"/>
                </a:solidFill>
              </a:rPr>
              <a:t>GBIF Norway node staff (April 2021)</a:t>
            </a:r>
            <a:endParaRPr sz="2600" dirty="0"/>
          </a:p>
        </p:txBody>
      </p:sp>
      <p:sp>
        <p:nvSpPr>
          <p:cNvPr id="258" name="Google Shape;258;p37"/>
          <p:cNvSpPr txBox="1"/>
          <p:nvPr/>
        </p:nvSpPr>
        <p:spPr>
          <a:xfrm>
            <a:off x="4498725" y="4708325"/>
            <a:ext cx="3810600" cy="346500"/>
          </a:xfrm>
          <a:prstGeom prst="rect">
            <a:avLst/>
          </a:prstGeom>
          <a:noFill/>
          <a:ln>
            <a:noFill/>
          </a:ln>
        </p:spPr>
        <p:txBody>
          <a:bodyPr spcFirstLastPara="1" wrap="square" lIns="0" tIns="0" rIns="0" bIns="0" anchor="t" anchorCtr="0">
            <a:noAutofit/>
          </a:bodyPr>
          <a:lstStyle/>
          <a:p>
            <a:pPr marL="0" marR="0" lvl="0" indent="-127000" algn="l" rtl="0">
              <a:lnSpc>
                <a:spcPct val="120000"/>
              </a:lnSpc>
              <a:spcBef>
                <a:spcPts val="0"/>
              </a:spcBef>
              <a:spcAft>
                <a:spcPts val="0"/>
              </a:spcAft>
              <a:buClr>
                <a:srgbClr val="FFFF00"/>
              </a:buClr>
              <a:buSzPts val="2000"/>
              <a:buFont typeface="Arial"/>
              <a:buChar char="​"/>
            </a:pPr>
            <a:r>
              <a:rPr lang="en-GB" sz="2000" i="1">
                <a:solidFill>
                  <a:srgbClr val="FFFF00"/>
                </a:solidFill>
                <a:latin typeface="Arial Narrow"/>
                <a:ea typeface="Arial Narrow"/>
                <a:cs typeface="Arial Narrow"/>
                <a:sym typeface="Arial Narrow"/>
              </a:rPr>
              <a:t>Capacity development at GBIF Norway</a:t>
            </a:r>
            <a:endParaRPr sz="2000" i="1">
              <a:solidFill>
                <a:srgbClr val="FFFF00"/>
              </a:solidFill>
              <a:latin typeface="Arial Narrow"/>
              <a:ea typeface="Arial Narrow"/>
              <a:cs typeface="Arial Narrow"/>
              <a:sym typeface="Arial Narrow"/>
            </a:endParaRPr>
          </a:p>
          <a:p>
            <a:pPr marL="0" marR="0" lvl="0" indent="-127000" algn="l" rtl="0">
              <a:lnSpc>
                <a:spcPct val="120000"/>
              </a:lnSpc>
              <a:spcBef>
                <a:spcPts val="0"/>
              </a:spcBef>
              <a:spcAft>
                <a:spcPts val="0"/>
              </a:spcAft>
              <a:buClr>
                <a:srgbClr val="FFFF00"/>
              </a:buClr>
              <a:buSzPts val="2000"/>
              <a:buFont typeface="Arial Narrow"/>
              <a:buChar char="​"/>
            </a:pPr>
            <a:endParaRPr sz="2000" i="1">
              <a:solidFill>
                <a:srgbClr val="FFFF00"/>
              </a:solidFill>
              <a:latin typeface="Arial Narrow"/>
              <a:ea typeface="Arial Narrow"/>
              <a:cs typeface="Arial Narrow"/>
              <a:sym typeface="Arial Narrow"/>
            </a:endParaRPr>
          </a:p>
        </p:txBody>
      </p:sp>
      <p:pic>
        <p:nvPicPr>
          <p:cNvPr id="259" name="Google Shape;259;p37"/>
          <p:cNvPicPr preferRelativeResize="0"/>
          <p:nvPr/>
        </p:nvPicPr>
        <p:blipFill>
          <a:blip r:embed="rId3">
            <a:alphaModFix/>
          </a:blip>
          <a:stretch>
            <a:fillRect/>
          </a:stretch>
        </p:blipFill>
        <p:spPr>
          <a:xfrm>
            <a:off x="2162550" y="1312900"/>
            <a:ext cx="1428750" cy="1905000"/>
          </a:xfrm>
          <a:prstGeom prst="rect">
            <a:avLst/>
          </a:prstGeom>
          <a:noFill/>
          <a:ln>
            <a:noFill/>
          </a:ln>
        </p:spPr>
      </p:pic>
      <p:pic>
        <p:nvPicPr>
          <p:cNvPr id="260" name="Google Shape;260;p37"/>
          <p:cNvPicPr preferRelativeResize="0"/>
          <p:nvPr/>
        </p:nvPicPr>
        <p:blipFill>
          <a:blip r:embed="rId4">
            <a:alphaModFix/>
          </a:blip>
          <a:stretch>
            <a:fillRect/>
          </a:stretch>
        </p:blipFill>
        <p:spPr>
          <a:xfrm>
            <a:off x="3848613" y="1298913"/>
            <a:ext cx="1739726" cy="1905000"/>
          </a:xfrm>
          <a:prstGeom prst="rect">
            <a:avLst/>
          </a:prstGeom>
          <a:noFill/>
          <a:ln>
            <a:noFill/>
          </a:ln>
        </p:spPr>
      </p:pic>
      <p:pic>
        <p:nvPicPr>
          <p:cNvPr id="261" name="Google Shape;261;p37"/>
          <p:cNvPicPr preferRelativeResize="0"/>
          <p:nvPr/>
        </p:nvPicPr>
        <p:blipFill>
          <a:blip r:embed="rId5">
            <a:alphaModFix/>
          </a:blip>
          <a:stretch>
            <a:fillRect/>
          </a:stretch>
        </p:blipFill>
        <p:spPr>
          <a:xfrm>
            <a:off x="476500" y="1284950"/>
            <a:ext cx="1470399" cy="1932950"/>
          </a:xfrm>
          <a:prstGeom prst="rect">
            <a:avLst/>
          </a:prstGeom>
          <a:noFill/>
          <a:ln>
            <a:noFill/>
          </a:ln>
        </p:spPr>
      </p:pic>
      <p:sp>
        <p:nvSpPr>
          <p:cNvPr id="262" name="Google Shape;262;p37"/>
          <p:cNvSpPr txBox="1"/>
          <p:nvPr/>
        </p:nvSpPr>
        <p:spPr>
          <a:xfrm>
            <a:off x="2090175" y="3320225"/>
            <a:ext cx="15735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Vidar Bakken</a:t>
            </a:r>
            <a:r>
              <a:rPr lang="en-GB">
                <a:solidFill>
                  <a:schemeClr val="lt1"/>
                </a:solidFill>
              </a:rPr>
              <a:t> </a:t>
            </a:r>
            <a:endParaRPr>
              <a:solidFill>
                <a:schemeClr val="lt1"/>
              </a:solidFill>
            </a:endParaRPr>
          </a:p>
          <a:p>
            <a:pPr marL="0" lvl="0" indent="0" algn="ctr" rtl="0">
              <a:spcBef>
                <a:spcPts val="0"/>
              </a:spcBef>
              <a:spcAft>
                <a:spcPts val="0"/>
              </a:spcAft>
              <a:buNone/>
            </a:pPr>
            <a:r>
              <a:rPr lang="en-GB">
                <a:solidFill>
                  <a:schemeClr val="lt1"/>
                </a:solidFill>
              </a:rPr>
              <a:t>Outreach Officer (20%)</a:t>
            </a:r>
            <a:endParaRPr/>
          </a:p>
        </p:txBody>
      </p:sp>
      <p:sp>
        <p:nvSpPr>
          <p:cNvPr id="263" name="Google Shape;263;p37"/>
          <p:cNvSpPr txBox="1"/>
          <p:nvPr/>
        </p:nvSpPr>
        <p:spPr>
          <a:xfrm>
            <a:off x="267625" y="3376125"/>
            <a:ext cx="18465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Rukaya Johaadien</a:t>
            </a:r>
            <a:endParaRPr>
              <a:solidFill>
                <a:schemeClr val="lt1"/>
              </a:solidFill>
            </a:endParaRPr>
          </a:p>
          <a:p>
            <a:pPr marL="0" lvl="0" indent="0" algn="ctr" rtl="0">
              <a:spcBef>
                <a:spcPts val="0"/>
              </a:spcBef>
              <a:spcAft>
                <a:spcPts val="0"/>
              </a:spcAft>
              <a:buNone/>
            </a:pPr>
            <a:r>
              <a:rPr lang="en-GB">
                <a:solidFill>
                  <a:schemeClr val="lt1"/>
                </a:solidFill>
              </a:rPr>
              <a:t>Data Manager</a:t>
            </a:r>
            <a:endParaRPr/>
          </a:p>
        </p:txBody>
      </p:sp>
      <p:sp>
        <p:nvSpPr>
          <p:cNvPr id="264" name="Google Shape;264;p37"/>
          <p:cNvSpPr txBox="1"/>
          <p:nvPr/>
        </p:nvSpPr>
        <p:spPr>
          <a:xfrm>
            <a:off x="3848613" y="3376125"/>
            <a:ext cx="1739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a:solidFill>
                  <a:schemeClr val="lt1"/>
                </a:solidFill>
              </a:rPr>
              <a:t>Dag Endresen</a:t>
            </a:r>
            <a:endParaRPr>
              <a:solidFill>
                <a:schemeClr val="lt1"/>
              </a:solidFill>
            </a:endParaRPr>
          </a:p>
          <a:p>
            <a:pPr marL="0" lvl="0" indent="0" algn="ctr" rtl="0">
              <a:spcBef>
                <a:spcPts val="0"/>
              </a:spcBef>
              <a:spcAft>
                <a:spcPts val="0"/>
              </a:spcAft>
              <a:buNone/>
            </a:pPr>
            <a:r>
              <a:rPr lang="en-GB">
                <a:solidFill>
                  <a:schemeClr val="lt1"/>
                </a:solidFill>
              </a:rPr>
              <a:t>Node Manager</a:t>
            </a:r>
            <a:endParaRPr/>
          </a:p>
        </p:txBody>
      </p:sp>
      <p:sp>
        <p:nvSpPr>
          <p:cNvPr id="265" name="Google Shape;265;p37"/>
          <p:cNvSpPr txBox="1"/>
          <p:nvPr/>
        </p:nvSpPr>
        <p:spPr>
          <a:xfrm>
            <a:off x="5968350" y="342825"/>
            <a:ext cx="3005100" cy="419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a:solidFill>
                  <a:schemeClr val="lt1"/>
                </a:solidFill>
              </a:rPr>
              <a:t>Next project phase </a:t>
            </a:r>
            <a:endParaRPr>
              <a:solidFill>
                <a:schemeClr val="lt1"/>
              </a:solidFill>
            </a:endParaRPr>
          </a:p>
          <a:p>
            <a:pPr marL="0" lvl="0" indent="0" algn="l" rtl="0">
              <a:spcBef>
                <a:spcPts val="0"/>
              </a:spcBef>
              <a:spcAft>
                <a:spcPts val="0"/>
              </a:spcAft>
              <a:buNone/>
            </a:pPr>
            <a:r>
              <a:rPr lang="en-GB" sz="1800" b="1">
                <a:solidFill>
                  <a:schemeClr val="accent6"/>
                </a:solidFill>
              </a:rPr>
              <a:t>GBIF Norway 2021-2025 </a:t>
            </a:r>
            <a:r>
              <a:rPr lang="en-GB" i="1">
                <a:solidFill>
                  <a:schemeClr val="lt1"/>
                </a:solidFill>
              </a:rPr>
              <a:t>pending funding confirmation</a:t>
            </a:r>
            <a:endParaRPr i="1">
              <a:solidFill>
                <a:schemeClr val="lt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GB">
                <a:solidFill>
                  <a:schemeClr val="lt1"/>
                </a:solidFill>
              </a:rPr>
              <a:t>National Node Partnership Consortium with node staff from:</a:t>
            </a:r>
            <a:endParaRPr>
              <a:solidFill>
                <a:schemeClr val="lt1"/>
              </a:solidFill>
            </a:endParaRPr>
          </a:p>
          <a:p>
            <a:pPr marL="0" lvl="0" indent="0" algn="l" rtl="0">
              <a:spcBef>
                <a:spcPts val="0"/>
              </a:spcBef>
              <a:spcAft>
                <a:spcPts val="0"/>
              </a:spcAft>
              <a:buNone/>
            </a:pPr>
            <a:endParaRPr>
              <a:solidFill>
                <a:schemeClr val="lt1"/>
              </a:solidFill>
            </a:endParaRPr>
          </a:p>
          <a:p>
            <a:pPr marL="269999" lvl="0" indent="-177800" algn="l" rtl="0">
              <a:lnSpc>
                <a:spcPct val="100000"/>
              </a:lnSpc>
              <a:spcBef>
                <a:spcPts val="0"/>
              </a:spcBef>
              <a:spcAft>
                <a:spcPts val="0"/>
              </a:spcAft>
              <a:buClr>
                <a:schemeClr val="lt1"/>
              </a:buClr>
              <a:buSzPts val="1300"/>
              <a:buChar char="●"/>
            </a:pPr>
            <a:r>
              <a:rPr lang="en-GB" sz="1300">
                <a:solidFill>
                  <a:schemeClr val="lt1"/>
                </a:solidFill>
              </a:rPr>
              <a:t>University of Oslo (UiO NHM)</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Norwegian Biodiversity Information Centre (NBIC)</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Norwegian University of Science and Technology (NTNU UM)</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Arctic University of Norway (UiT)</a:t>
            </a:r>
            <a:endParaRPr sz="1300">
              <a:solidFill>
                <a:schemeClr val="lt1"/>
              </a:solidFill>
            </a:endParaRPr>
          </a:p>
          <a:p>
            <a:pPr marL="269999" lvl="0" indent="-177800" algn="l" rtl="0">
              <a:lnSpc>
                <a:spcPct val="100000"/>
              </a:lnSpc>
              <a:spcBef>
                <a:spcPts val="1000"/>
              </a:spcBef>
              <a:spcAft>
                <a:spcPts val="0"/>
              </a:spcAft>
              <a:buClr>
                <a:schemeClr val="lt1"/>
              </a:buClr>
              <a:buSzPts val="1300"/>
              <a:buChar char="●"/>
            </a:pPr>
            <a:r>
              <a:rPr lang="en-GB" sz="1300">
                <a:solidFill>
                  <a:schemeClr val="lt1"/>
                </a:solidFill>
              </a:rPr>
              <a:t>University of Bergen (UiB UM)</a:t>
            </a:r>
            <a:endParaRPr sz="1300">
              <a:solidFill>
                <a:schemeClr val="lt1"/>
              </a:solidFill>
            </a:endParaRPr>
          </a:p>
          <a:p>
            <a:pPr marL="269999" lvl="0" indent="-177800" algn="l" rtl="0">
              <a:lnSpc>
                <a:spcPct val="100000"/>
              </a:lnSpc>
              <a:spcBef>
                <a:spcPts val="1000"/>
              </a:spcBef>
              <a:spcAft>
                <a:spcPts val="1000"/>
              </a:spcAft>
              <a:buClr>
                <a:schemeClr val="lt1"/>
              </a:buClr>
              <a:buSzPts val="1300"/>
              <a:buChar char="●"/>
            </a:pPr>
            <a:r>
              <a:rPr lang="en-GB" sz="1300">
                <a:solidFill>
                  <a:schemeClr val="lt1"/>
                </a:solidFill>
              </a:rPr>
              <a:t>Norwegian Institute for Nature Research (NINA)</a:t>
            </a:r>
            <a:endParaRPr sz="1300">
              <a:solidFill>
                <a:schemeClr val="lt1"/>
              </a:solidFill>
            </a:endParaRPr>
          </a:p>
        </p:txBody>
      </p:sp>
      <p:sp>
        <p:nvSpPr>
          <p:cNvPr id="12" name="Google Shape;248;p36">
            <a:extLst>
              <a:ext uri="{FF2B5EF4-FFF2-40B4-BE49-F238E27FC236}">
                <a16:creationId xmlns:a16="http://schemas.microsoft.com/office/drawing/2014/main" id="{344DC6E0-BD18-0B4C-A127-E2DF039B93BF}"/>
              </a:ext>
            </a:extLst>
          </p:cNvPr>
          <p:cNvSpPr txBox="1">
            <a:spLocks noGrp="1"/>
          </p:cNvSpPr>
          <p:nvPr>
            <p:ph type="ftr" idx="11"/>
          </p:nvPr>
        </p:nvSpPr>
        <p:spPr>
          <a:xfrm>
            <a:off x="476500" y="4748201"/>
            <a:ext cx="3947718" cy="2739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GB" sz="1400" dirty="0">
                <a:solidFill>
                  <a:schemeClr val="bg1"/>
                </a:solidFill>
              </a:rPr>
              <a:t>https://</a:t>
            </a:r>
            <a:r>
              <a:rPr lang="en-GB" sz="1400" dirty="0" err="1">
                <a:solidFill>
                  <a:schemeClr val="bg1"/>
                </a:solidFill>
              </a:rPr>
              <a:t>www.gbif.no</a:t>
            </a:r>
            <a:endParaRPr sz="1400" dirty="0">
              <a:solidFill>
                <a:schemeClr val="bg1"/>
              </a:solidFill>
            </a:endParaRPr>
          </a:p>
        </p:txBody>
      </p:sp>
    </p:spTree>
    <p:extLst>
      <p:ext uri="{BB962C8B-B14F-4D97-AF65-F5344CB8AC3E}">
        <p14:creationId xmlns:p14="http://schemas.microsoft.com/office/powerpoint/2010/main" val="645631033"/>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TotalTime>
  <Words>2040</Words>
  <Application>Microsoft Macintosh PowerPoint</Application>
  <PresentationFormat>On-screen Show (16:9)</PresentationFormat>
  <Paragraphs>163</Paragraphs>
  <Slides>12</Slides>
  <Notes>12</Notes>
  <HiddenSlides>0</HiddenSlides>
  <MMClips>10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Roboto Condensed</vt:lpstr>
      <vt:lpstr>Arial Narrow</vt:lpstr>
      <vt:lpstr>Roboto</vt:lpstr>
      <vt:lpstr>Calibri</vt:lpstr>
      <vt:lpstr>Arial</vt:lpstr>
      <vt:lpstr>Simple Light</vt:lpstr>
      <vt:lpstr>Office Theme</vt:lpstr>
      <vt:lpstr>Capacity development activities from Norway</vt:lpstr>
      <vt:lpstr>BioMedData and ELIXIR</vt:lpstr>
      <vt:lpstr>BioDATA course on metabarcoding</vt:lpstr>
      <vt:lpstr>Application for BioDATA continuation</vt:lpstr>
      <vt:lpstr>GBIF Norway and OpenPSD</vt:lpstr>
      <vt:lpstr>Environment sampling based datasets (maybe?) not based on occurrences</vt:lpstr>
      <vt:lpstr>Biodiversity Informatics lectures (Trondheim)</vt:lpstr>
      <vt:lpstr>GBIF data access with R course - reused</vt:lpstr>
      <vt:lpstr>GBIF Norway node staff (April 2021)</vt:lpstr>
      <vt:lpstr>GBIF Norway node staff (April 2021)</vt:lpstr>
      <vt:lpstr>PowerPoint Presentation</vt:lpstr>
      <vt:lpstr>GBIF Norway node staff (April 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Capacity development activities from Norway</dc:title>
  <cp:lastModifiedBy>Dag Endresen</cp:lastModifiedBy>
  <cp:revision>68</cp:revision>
  <dcterms:modified xsi:type="dcterms:W3CDTF">2021-04-24T13:57:15Z</dcterms:modified>
</cp:coreProperties>
</file>