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3"/>
  </p:notesMasterIdLst>
  <p:sldIdLst>
    <p:sldId id="256" r:id="rId2"/>
    <p:sldId id="297" r:id="rId3"/>
    <p:sldId id="298" r:id="rId4"/>
    <p:sldId id="300" r:id="rId5"/>
    <p:sldId id="291" r:id="rId6"/>
    <p:sldId id="299" r:id="rId7"/>
    <p:sldId id="293" r:id="rId8"/>
    <p:sldId id="290" r:id="rId9"/>
    <p:sldId id="292" r:id="rId10"/>
    <p:sldId id="302" r:id="rId11"/>
    <p:sldId id="30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728" y="-3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ADAA54-7559-4E11-A2B7-75BB672D570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b-NO"/>
        </a:p>
      </dgm:t>
    </dgm:pt>
    <dgm:pt modelId="{F51CCE1F-62A0-4C67-B050-0702D8AD59CF}">
      <dgm:prSet phldrT="[Text]"/>
      <dgm:spPr/>
      <dgm:t>
        <a:bodyPr/>
        <a:lstStyle/>
        <a:p>
          <a:r>
            <a:rPr lang="nb-NO" dirty="0" smtClean="0"/>
            <a:t>Artskart</a:t>
          </a:r>
          <a:endParaRPr lang="nb-NO" dirty="0"/>
        </a:p>
      </dgm:t>
    </dgm:pt>
    <dgm:pt modelId="{111300E6-3FCA-4B5F-B845-03488300F80C}" type="parTrans" cxnId="{CF944C74-5477-447B-9DE3-AB0B22C53E39}">
      <dgm:prSet/>
      <dgm:spPr/>
      <dgm:t>
        <a:bodyPr/>
        <a:lstStyle/>
        <a:p>
          <a:endParaRPr lang="nb-NO"/>
        </a:p>
      </dgm:t>
    </dgm:pt>
    <dgm:pt modelId="{95DF71BF-32C0-403C-B48D-8E415C66D097}" type="sibTrans" cxnId="{CF944C74-5477-447B-9DE3-AB0B22C53E39}">
      <dgm:prSet/>
      <dgm:spPr/>
      <dgm:t>
        <a:bodyPr/>
        <a:lstStyle/>
        <a:p>
          <a:endParaRPr lang="nb-NO"/>
        </a:p>
      </dgm:t>
    </dgm:pt>
    <dgm:pt modelId="{08B26871-B4DD-416E-9C63-EE872D8DC0B6}">
      <dgm:prSet phldrT="[Text]"/>
      <dgm:spPr/>
      <dgm:t>
        <a:bodyPr/>
        <a:lstStyle/>
        <a:p>
          <a:r>
            <a:rPr lang="nb-NO" dirty="0" smtClean="0"/>
            <a:t>GBIF</a:t>
          </a:r>
          <a:endParaRPr lang="nb-NO" dirty="0"/>
        </a:p>
      </dgm:t>
    </dgm:pt>
    <dgm:pt modelId="{C75054EC-BC4E-4DEF-BE07-52A4F85476BC}" type="parTrans" cxnId="{BB2FDA85-1A2F-49BF-9E2E-F68FD03BFE09}">
      <dgm:prSet/>
      <dgm:spPr>
        <a:solidFill>
          <a:schemeClr val="accent1"/>
        </a:solidFill>
      </dgm:spPr>
      <dgm:t>
        <a:bodyPr/>
        <a:lstStyle/>
        <a:p>
          <a:endParaRPr lang="nb-NO"/>
        </a:p>
      </dgm:t>
    </dgm:pt>
    <dgm:pt modelId="{A5B7CACA-DFC0-4ABA-BA48-B2163F6054F6}" type="sibTrans" cxnId="{BB2FDA85-1A2F-49BF-9E2E-F68FD03BFE09}">
      <dgm:prSet/>
      <dgm:spPr/>
      <dgm:t>
        <a:bodyPr/>
        <a:lstStyle/>
        <a:p>
          <a:endParaRPr lang="nb-NO"/>
        </a:p>
      </dgm:t>
    </dgm:pt>
    <dgm:pt modelId="{C0BBE2DC-32E9-40A3-A31E-B068E1E49601}">
      <dgm:prSet phldrT="[Text]"/>
      <dgm:spPr/>
      <dgm:t>
        <a:bodyPr/>
        <a:lstStyle/>
        <a:p>
          <a:r>
            <a:rPr lang="nb-NO" dirty="0" smtClean="0"/>
            <a:t>Artsobservasjoner</a:t>
          </a:r>
          <a:endParaRPr lang="nb-NO" dirty="0"/>
        </a:p>
      </dgm:t>
    </dgm:pt>
    <dgm:pt modelId="{D2351E97-ED4B-4504-A551-BF414BF40C9E}" type="parTrans" cxnId="{8D010FBA-FE16-4DB6-805C-9CBCF29F622E}">
      <dgm:prSet/>
      <dgm:spPr>
        <a:solidFill>
          <a:schemeClr val="accent3"/>
        </a:solidFill>
      </dgm:spPr>
      <dgm:t>
        <a:bodyPr/>
        <a:lstStyle/>
        <a:p>
          <a:endParaRPr lang="nb-NO"/>
        </a:p>
      </dgm:t>
    </dgm:pt>
    <dgm:pt modelId="{D2137242-B4C4-4EFA-BF9E-DED4A7B8A036}" type="sibTrans" cxnId="{8D010FBA-FE16-4DB6-805C-9CBCF29F622E}">
      <dgm:prSet/>
      <dgm:spPr/>
      <dgm:t>
        <a:bodyPr/>
        <a:lstStyle/>
        <a:p>
          <a:endParaRPr lang="nb-NO"/>
        </a:p>
      </dgm:t>
    </dgm:pt>
    <dgm:pt modelId="{D44B1821-9245-4369-AE5F-4D3B42E4BAAC}">
      <dgm:prSet custRadScaleRad="80911" custRadScaleInc="-50345"/>
      <dgm:spPr/>
      <dgm:t>
        <a:bodyPr/>
        <a:lstStyle/>
        <a:p>
          <a:endParaRPr lang="nb-NO"/>
        </a:p>
      </dgm:t>
    </dgm:pt>
    <dgm:pt modelId="{3E6E9B00-EF0A-4C71-987E-D8A2329DDD5F}" type="parTrans" cxnId="{90282A5E-37D5-4840-A91B-82F49E8C4290}">
      <dgm:prSet custScaleX="61711" custLinFactNeighborX="18419" custLinFactNeighborY="1629"/>
      <dgm:spPr/>
      <dgm:t>
        <a:bodyPr/>
        <a:lstStyle/>
        <a:p>
          <a:endParaRPr lang="nb-NO"/>
        </a:p>
      </dgm:t>
    </dgm:pt>
    <dgm:pt modelId="{5EF14DF1-5C0A-4AA4-8811-0ED6023D656F}" type="sibTrans" cxnId="{90282A5E-37D5-4840-A91B-82F49E8C4290}">
      <dgm:prSet/>
      <dgm:spPr/>
      <dgm:t>
        <a:bodyPr/>
        <a:lstStyle/>
        <a:p>
          <a:endParaRPr lang="nb-NO"/>
        </a:p>
      </dgm:t>
    </dgm:pt>
    <dgm:pt modelId="{1F025C38-81AA-4281-AC52-2CDC5013CA26}">
      <dgm:prSet custScaleY="74734" custRadScaleRad="121031" custRadScaleInc="-23380"/>
      <dgm:spPr/>
      <dgm:t>
        <a:bodyPr/>
        <a:lstStyle/>
        <a:p>
          <a:endParaRPr lang="nb-NO"/>
        </a:p>
      </dgm:t>
    </dgm:pt>
    <dgm:pt modelId="{03F1D33E-CE50-4A4C-9CE7-E0B2123D1A15}" type="parTrans" cxnId="{A9403CF2-44AD-4EB3-A386-EE8FCCAF4E5E}">
      <dgm:prSet custAng="3358612" custScaleX="139138" custScaleY="86432" custLinFactX="-49654" custLinFactNeighborX="-100000" custLinFactNeighborY="80269"/>
      <dgm:spPr/>
      <dgm:t>
        <a:bodyPr/>
        <a:lstStyle/>
        <a:p>
          <a:endParaRPr lang="nb-NO"/>
        </a:p>
      </dgm:t>
    </dgm:pt>
    <dgm:pt modelId="{FC9B101A-4FD1-4604-B43F-2ECE158226E9}" type="sibTrans" cxnId="{A9403CF2-44AD-4EB3-A386-EE8FCCAF4E5E}">
      <dgm:prSet/>
      <dgm:spPr/>
      <dgm:t>
        <a:bodyPr/>
        <a:lstStyle/>
        <a:p>
          <a:endParaRPr lang="nb-NO"/>
        </a:p>
      </dgm:t>
    </dgm:pt>
    <dgm:pt modelId="{FCDC6F6A-9E56-465B-A703-50BB5F940100}">
      <dgm:prSet custScaleY="74734" custRadScaleRad="97369" custRadScaleInc="-10603"/>
      <dgm:spPr/>
      <dgm:t>
        <a:bodyPr/>
        <a:lstStyle/>
        <a:p>
          <a:endParaRPr lang="nb-NO"/>
        </a:p>
      </dgm:t>
    </dgm:pt>
    <dgm:pt modelId="{F28041B6-5970-4709-8EE7-BEAF5D30AD63}" type="parTrans" cxnId="{B6F93C9E-9C44-4B2B-A102-A77C7040419F}">
      <dgm:prSet custAng="3910279" custScaleX="205588" custScaleY="73333" custLinFactX="-100000" custLinFactNeighborX="-110700" custLinFactNeighborY="88628"/>
      <dgm:spPr/>
      <dgm:t>
        <a:bodyPr/>
        <a:lstStyle/>
        <a:p>
          <a:endParaRPr lang="nb-NO"/>
        </a:p>
      </dgm:t>
    </dgm:pt>
    <dgm:pt modelId="{64844C62-E02B-47D0-8F9B-5CE8EC57BF58}" type="sibTrans" cxnId="{B6F93C9E-9C44-4B2B-A102-A77C7040419F}">
      <dgm:prSet/>
      <dgm:spPr/>
      <dgm:t>
        <a:bodyPr/>
        <a:lstStyle/>
        <a:p>
          <a:endParaRPr lang="nb-NO"/>
        </a:p>
      </dgm:t>
    </dgm:pt>
    <dgm:pt modelId="{179449FB-B76B-4DD7-B9C1-76A161E9DC33}" type="pres">
      <dgm:prSet presAssocID="{D2ADAA54-7559-4E11-A2B7-75BB672D570E}" presName="cycle" presStyleCnt="0">
        <dgm:presLayoutVars>
          <dgm:chMax val="1"/>
          <dgm:dir/>
          <dgm:animLvl val="ctr"/>
          <dgm:resizeHandles val="exact"/>
        </dgm:presLayoutVars>
      </dgm:prSet>
      <dgm:spPr/>
      <dgm:t>
        <a:bodyPr/>
        <a:lstStyle/>
        <a:p>
          <a:endParaRPr lang="nb-NO"/>
        </a:p>
      </dgm:t>
    </dgm:pt>
    <dgm:pt modelId="{A1D3B41A-A881-4741-A7A6-BE0D8A526353}" type="pres">
      <dgm:prSet presAssocID="{F51CCE1F-62A0-4C67-B050-0702D8AD59CF}" presName="centerShape" presStyleLbl="node0" presStyleIdx="0" presStyleCnt="1" custLinFactNeighborX="36054" custLinFactNeighborY="6081"/>
      <dgm:spPr/>
      <dgm:t>
        <a:bodyPr/>
        <a:lstStyle/>
        <a:p>
          <a:endParaRPr lang="nb-NO"/>
        </a:p>
      </dgm:t>
    </dgm:pt>
    <dgm:pt modelId="{286A87AF-CD11-484C-BD36-F539C3E3E256}" type="pres">
      <dgm:prSet presAssocID="{C75054EC-BC4E-4DEF-BE07-52A4F85476BC}" presName="parTrans" presStyleLbl="bgSibTrans2D1" presStyleIdx="0" presStyleCnt="2" custAng="78380" custScaleX="61711" custScaleY="109351" custLinFactNeighborX="19188" custLinFactNeighborY="-4621"/>
      <dgm:spPr/>
      <dgm:t>
        <a:bodyPr/>
        <a:lstStyle/>
        <a:p>
          <a:endParaRPr lang="nb-NO"/>
        </a:p>
      </dgm:t>
    </dgm:pt>
    <dgm:pt modelId="{A4FA27D0-ADE2-46F2-8473-32A3A097DCC7}" type="pres">
      <dgm:prSet presAssocID="{08B26871-B4DD-416E-9C63-EE872D8DC0B6}" presName="node" presStyleLbl="node1" presStyleIdx="0" presStyleCnt="2" custRadScaleRad="78531" custRadScaleInc="-46237">
        <dgm:presLayoutVars>
          <dgm:bulletEnabled val="1"/>
        </dgm:presLayoutVars>
      </dgm:prSet>
      <dgm:spPr/>
      <dgm:t>
        <a:bodyPr/>
        <a:lstStyle/>
        <a:p>
          <a:endParaRPr lang="nb-NO"/>
        </a:p>
      </dgm:t>
    </dgm:pt>
    <dgm:pt modelId="{954D33CE-E5AF-4F36-AA36-DA4387C57DD1}" type="pres">
      <dgm:prSet presAssocID="{D2351E97-ED4B-4504-A551-BF414BF40C9E}" presName="parTrans" presStyleLbl="bgSibTrans2D1" presStyleIdx="1" presStyleCnt="2" custAng="3477185" custScaleX="205588" custScaleY="73333" custLinFactX="-100000" custLinFactNeighborX="-108175" custLinFactNeighborY="45429"/>
      <dgm:spPr/>
      <dgm:t>
        <a:bodyPr/>
        <a:lstStyle/>
        <a:p>
          <a:endParaRPr lang="nb-NO"/>
        </a:p>
      </dgm:t>
    </dgm:pt>
    <dgm:pt modelId="{DAC79315-2238-41EF-AD1E-DBB4166F07C6}" type="pres">
      <dgm:prSet presAssocID="{C0BBE2DC-32E9-40A3-A31E-B068E1E49601}" presName="node" presStyleLbl="node1" presStyleIdx="1" presStyleCnt="2" custScaleY="74734" custRadScaleRad="102283" custRadScaleInc="-12996">
        <dgm:presLayoutVars>
          <dgm:bulletEnabled val="1"/>
        </dgm:presLayoutVars>
      </dgm:prSet>
      <dgm:spPr/>
      <dgm:t>
        <a:bodyPr/>
        <a:lstStyle/>
        <a:p>
          <a:endParaRPr lang="nb-NO"/>
        </a:p>
      </dgm:t>
    </dgm:pt>
  </dgm:ptLst>
  <dgm:cxnLst>
    <dgm:cxn modelId="{5F1EC651-843C-43DB-8ABF-AC822158ED11}" type="presOf" srcId="{F51CCE1F-62A0-4C67-B050-0702D8AD59CF}" destId="{A1D3B41A-A881-4741-A7A6-BE0D8A526353}" srcOrd="0" destOrd="0" presId="urn:microsoft.com/office/officeart/2005/8/layout/radial4"/>
    <dgm:cxn modelId="{2C5DA6D0-E420-4A65-B218-719F441711D8}" type="presOf" srcId="{C0BBE2DC-32E9-40A3-A31E-B068E1E49601}" destId="{DAC79315-2238-41EF-AD1E-DBB4166F07C6}" srcOrd="0" destOrd="0" presId="urn:microsoft.com/office/officeart/2005/8/layout/radial4"/>
    <dgm:cxn modelId="{CF944C74-5477-447B-9DE3-AB0B22C53E39}" srcId="{D2ADAA54-7559-4E11-A2B7-75BB672D570E}" destId="{F51CCE1F-62A0-4C67-B050-0702D8AD59CF}" srcOrd="0" destOrd="0" parTransId="{111300E6-3FCA-4B5F-B845-03488300F80C}" sibTransId="{95DF71BF-32C0-403C-B48D-8E415C66D097}"/>
    <dgm:cxn modelId="{B6F93C9E-9C44-4B2B-A102-A77C7040419F}" srcId="{D2ADAA54-7559-4E11-A2B7-75BB672D570E}" destId="{FCDC6F6A-9E56-465B-A703-50BB5F940100}" srcOrd="3" destOrd="0" parTransId="{F28041B6-5970-4709-8EE7-BEAF5D30AD63}" sibTransId="{64844C62-E02B-47D0-8F9B-5CE8EC57BF58}"/>
    <dgm:cxn modelId="{D91FB5D0-B7AF-41F2-A285-787CA78DAB15}" type="presOf" srcId="{08B26871-B4DD-416E-9C63-EE872D8DC0B6}" destId="{A4FA27D0-ADE2-46F2-8473-32A3A097DCC7}" srcOrd="0" destOrd="0" presId="urn:microsoft.com/office/officeart/2005/8/layout/radial4"/>
    <dgm:cxn modelId="{BB2FDA85-1A2F-49BF-9E2E-F68FD03BFE09}" srcId="{F51CCE1F-62A0-4C67-B050-0702D8AD59CF}" destId="{08B26871-B4DD-416E-9C63-EE872D8DC0B6}" srcOrd="0" destOrd="0" parTransId="{C75054EC-BC4E-4DEF-BE07-52A4F85476BC}" sibTransId="{A5B7CACA-DFC0-4ABA-BA48-B2163F6054F6}"/>
    <dgm:cxn modelId="{A9403CF2-44AD-4EB3-A386-EE8FCCAF4E5E}" srcId="{D2ADAA54-7559-4E11-A2B7-75BB672D570E}" destId="{1F025C38-81AA-4281-AC52-2CDC5013CA26}" srcOrd="2" destOrd="0" parTransId="{03F1D33E-CE50-4A4C-9CE7-E0B2123D1A15}" sibTransId="{FC9B101A-4FD1-4604-B43F-2ECE158226E9}"/>
    <dgm:cxn modelId="{B5EDB6AE-9B03-4BE6-8D97-ABFE2D129641}" type="presOf" srcId="{D2ADAA54-7559-4E11-A2B7-75BB672D570E}" destId="{179449FB-B76B-4DD7-B9C1-76A161E9DC33}" srcOrd="0" destOrd="0" presId="urn:microsoft.com/office/officeart/2005/8/layout/radial4"/>
    <dgm:cxn modelId="{90282A5E-37D5-4840-A91B-82F49E8C4290}" srcId="{D2ADAA54-7559-4E11-A2B7-75BB672D570E}" destId="{D44B1821-9245-4369-AE5F-4D3B42E4BAAC}" srcOrd="1" destOrd="0" parTransId="{3E6E9B00-EF0A-4C71-987E-D8A2329DDD5F}" sibTransId="{5EF14DF1-5C0A-4AA4-8811-0ED6023D656F}"/>
    <dgm:cxn modelId="{B9EE5703-5D03-4314-B16F-6459C2255395}" type="presOf" srcId="{D2351E97-ED4B-4504-A551-BF414BF40C9E}" destId="{954D33CE-E5AF-4F36-AA36-DA4387C57DD1}" srcOrd="0" destOrd="0" presId="urn:microsoft.com/office/officeart/2005/8/layout/radial4"/>
    <dgm:cxn modelId="{856E52F6-5A1D-4C7C-8E04-5E8EDCA9BE7C}" type="presOf" srcId="{C75054EC-BC4E-4DEF-BE07-52A4F85476BC}" destId="{286A87AF-CD11-484C-BD36-F539C3E3E256}" srcOrd="0" destOrd="0" presId="urn:microsoft.com/office/officeart/2005/8/layout/radial4"/>
    <dgm:cxn modelId="{8D010FBA-FE16-4DB6-805C-9CBCF29F622E}" srcId="{F51CCE1F-62A0-4C67-B050-0702D8AD59CF}" destId="{C0BBE2DC-32E9-40A3-A31E-B068E1E49601}" srcOrd="1" destOrd="0" parTransId="{D2351E97-ED4B-4504-A551-BF414BF40C9E}" sibTransId="{D2137242-B4C4-4EFA-BF9E-DED4A7B8A036}"/>
    <dgm:cxn modelId="{7EAF0CFA-D9B6-4093-936D-E67126D93344}" type="presParOf" srcId="{179449FB-B76B-4DD7-B9C1-76A161E9DC33}" destId="{A1D3B41A-A881-4741-A7A6-BE0D8A526353}" srcOrd="0" destOrd="0" presId="urn:microsoft.com/office/officeart/2005/8/layout/radial4"/>
    <dgm:cxn modelId="{8C7EA21A-9147-44BA-AC0A-A736A34CE9B0}" type="presParOf" srcId="{179449FB-B76B-4DD7-B9C1-76A161E9DC33}" destId="{286A87AF-CD11-484C-BD36-F539C3E3E256}" srcOrd="1" destOrd="0" presId="urn:microsoft.com/office/officeart/2005/8/layout/radial4"/>
    <dgm:cxn modelId="{340ECBAA-C859-4CAD-8431-FA90AE651ED0}" type="presParOf" srcId="{179449FB-B76B-4DD7-B9C1-76A161E9DC33}" destId="{A4FA27D0-ADE2-46F2-8473-32A3A097DCC7}" srcOrd="2" destOrd="0" presId="urn:microsoft.com/office/officeart/2005/8/layout/radial4"/>
    <dgm:cxn modelId="{859EEE5D-C964-43F7-B1DD-16337571A24D}" type="presParOf" srcId="{179449FB-B76B-4DD7-B9C1-76A161E9DC33}" destId="{954D33CE-E5AF-4F36-AA36-DA4387C57DD1}" srcOrd="3" destOrd="0" presId="urn:microsoft.com/office/officeart/2005/8/layout/radial4"/>
    <dgm:cxn modelId="{B05DE94C-69E1-4A8B-8BBF-849246556B62}" type="presParOf" srcId="{179449FB-B76B-4DD7-B9C1-76A161E9DC33}" destId="{DAC79315-2238-41EF-AD1E-DBB4166F07C6}"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3B41A-A881-4741-A7A6-BE0D8A526353}">
      <dsp:nvSpPr>
        <dsp:cNvPr id="0" name=""/>
        <dsp:cNvSpPr/>
      </dsp:nvSpPr>
      <dsp:spPr>
        <a:xfrm>
          <a:off x="5332247" y="2089582"/>
          <a:ext cx="2590937" cy="25909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nb-NO" sz="3700" kern="1200" dirty="0" smtClean="0"/>
            <a:t>Artskart</a:t>
          </a:r>
          <a:endParaRPr lang="nb-NO" sz="3700" kern="1200" dirty="0"/>
        </a:p>
      </dsp:txBody>
      <dsp:txXfrm>
        <a:off x="5711681" y="2469016"/>
        <a:ext cx="1832069" cy="1832069"/>
      </dsp:txXfrm>
    </dsp:sp>
    <dsp:sp modelId="{286A87AF-CD11-484C-BD36-F539C3E3E256}">
      <dsp:nvSpPr>
        <dsp:cNvPr id="0" name=""/>
        <dsp:cNvSpPr/>
      </dsp:nvSpPr>
      <dsp:spPr>
        <a:xfrm rot="10800000">
          <a:off x="2808312" y="3024338"/>
          <a:ext cx="2308702" cy="807466"/>
        </a:xfrm>
        <a:prstGeom prst="leftArrow">
          <a:avLst>
            <a:gd name="adj1" fmla="val 60000"/>
            <a:gd name="adj2" fmla="val 50000"/>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A4FA27D0-ADE2-46F2-8473-32A3A097DCC7}">
      <dsp:nvSpPr>
        <dsp:cNvPr id="0" name=""/>
        <dsp:cNvSpPr/>
      </dsp:nvSpPr>
      <dsp:spPr>
        <a:xfrm>
          <a:off x="144026" y="2520282"/>
          <a:ext cx="2461390" cy="1969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nb-NO" sz="2200" kern="1200" dirty="0" smtClean="0"/>
            <a:t>GBIF</a:t>
          </a:r>
          <a:endParaRPr lang="nb-NO" sz="2200" kern="1200" dirty="0"/>
        </a:p>
      </dsp:txBody>
      <dsp:txXfrm>
        <a:off x="201699" y="2577955"/>
        <a:ext cx="2346044" cy="1853766"/>
      </dsp:txXfrm>
    </dsp:sp>
    <dsp:sp modelId="{954D33CE-E5AF-4F36-AA36-DA4387C57DD1}">
      <dsp:nvSpPr>
        <dsp:cNvPr id="0" name=""/>
        <dsp:cNvSpPr/>
      </dsp:nvSpPr>
      <dsp:spPr>
        <a:xfrm rot="19588398">
          <a:off x="2594904" y="1440369"/>
          <a:ext cx="2631857" cy="541503"/>
        </a:xfrm>
        <a:prstGeom prst="leftArrow">
          <a:avLst>
            <a:gd name="adj1" fmla="val 60000"/>
            <a:gd name="adj2" fmla="val 50000"/>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sp>
    <dsp:sp modelId="{DAC79315-2238-41EF-AD1E-DBB4166F07C6}">
      <dsp:nvSpPr>
        <dsp:cNvPr id="0" name=""/>
        <dsp:cNvSpPr/>
      </dsp:nvSpPr>
      <dsp:spPr>
        <a:xfrm>
          <a:off x="5328583" y="0"/>
          <a:ext cx="2461390" cy="1471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pPr>
          <a:r>
            <a:rPr lang="nb-NO" sz="2200" kern="1200" dirty="0" smtClean="0"/>
            <a:t>Artsobservasjoner</a:t>
          </a:r>
          <a:endParaRPr lang="nb-NO" sz="2200" kern="1200" dirty="0"/>
        </a:p>
      </dsp:txBody>
      <dsp:txXfrm>
        <a:off x="5371685" y="43102"/>
        <a:ext cx="2375186" cy="138539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CD2039-B650-4F1F-AFEE-D1650359468B}" type="datetimeFigureOut">
              <a:rPr lang="nb-NO" smtClean="0"/>
              <a:t>13.03.2023</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C66BD0-B19A-435B-B88C-17DEE79DB444}" type="slidenum">
              <a:rPr lang="nb-NO" smtClean="0"/>
              <a:t>‹#›</a:t>
            </a:fld>
            <a:endParaRPr lang="nb-NO"/>
          </a:p>
        </p:txBody>
      </p:sp>
    </p:spTree>
    <p:extLst>
      <p:ext uri="{BB962C8B-B14F-4D97-AF65-F5344CB8AC3E}">
        <p14:creationId xmlns:p14="http://schemas.microsoft.com/office/powerpoint/2010/main" val="349346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E30E2307-1E40-4E12-8716-25BFDA8E7013}" type="datetime1">
              <a:rPr lang="en-US" smtClean="0"/>
              <a:pPr/>
              <a:t>3/13/2023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87D7A59-36E2-48B9-B146-C1E59501F63F}"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1FD9D02-426E-46C9-9EE9-0DE1EF8B2838}" type="datetime1">
              <a:rPr lang="en-US" smtClean="0"/>
              <a:pPr/>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87D7A59-36E2-48B9-B146-C1E59501F63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1FAA6B6-10E5-4810-BC9F-DA72D8452E73}" type="datetime1">
              <a:rPr lang="en-US" smtClean="0"/>
              <a:pPr/>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D18D072-EF12-4AA2-BD71-ABC68B06D0E2}" type="datetime1">
              <a:rPr lang="en-US" smtClean="0"/>
              <a:pPr/>
              <a:t>3/13/2023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8CDBF60-6CC3-4B74-A60D-3486985E4346}" type="datetime1">
              <a:rPr lang="en-US" smtClean="0"/>
              <a:pPr/>
              <a:t>3/13/2023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14818-984F-4759-BF72-A33BDC1963BD}" type="datetime1">
              <a:rPr lang="en-US" smtClean="0"/>
              <a:pPr/>
              <a:t>3/13/2023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EA7E191-5F94-4FC1-B823-BD7CABF7FA06}" type="datetime1">
              <a:rPr lang="en-US" smtClean="0"/>
              <a:pPr/>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CFCF5A-EA79-452C-A52C-1A2668C2E7DF}" type="datetime1">
              <a:rPr lang="en-US" smtClean="0"/>
              <a:pPr/>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C4C28-BD4B-4892-9A2D-6E19BD753A9A}" type="datetime1">
              <a:rPr lang="en-US" smtClean="0"/>
              <a:pPr/>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D1D110F-3F4E-48D9-B8AA-5D0E825AFDBA}" type="datetime1">
              <a:rPr lang="en-US" smtClean="0"/>
              <a:pPr/>
              <a:t>3/13/2023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87D7A59-36E2-48B9-B146-C1E59501F63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hyperlink" Target="https://creativecommons.org/publicdomain/zero/1.0" TargetMode="External"/><Relationship Id="rId1" Type="http://schemas.openxmlformats.org/officeDocument/2006/relationships/slideLayout" Target="../slideLayouts/slideLayout2.xml"/><Relationship Id="rId4" Type="http://schemas.openxmlformats.org/officeDocument/2006/relationships/hyperlink" Target="https://creativecommons.org/licenses/by-nc/4.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hyperlink" Target="https://creativecommons.org/publicdomain/zero/1.0" TargetMode="External"/><Relationship Id="rId1" Type="http://schemas.openxmlformats.org/officeDocument/2006/relationships/slideLayout" Target="../slideLayouts/slideLayout2.xml"/><Relationship Id="rId4" Type="http://schemas.openxmlformats.org/officeDocument/2006/relationships/hyperlink" Target="https://creativecommons.org/licenses/by-nc/4.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923" y="836712"/>
            <a:ext cx="8190459" cy="936104"/>
          </a:xfrm>
        </p:spPr>
        <p:txBody>
          <a:bodyPr>
            <a:normAutofit fontScale="90000"/>
          </a:bodyPr>
          <a:lstStyle/>
          <a:p>
            <a:r>
              <a:rPr lang="nb-NO" dirty="0" smtClean="0">
                <a:effectLst>
                  <a:outerShdw blurRad="38100" dist="38100" dir="2700000" algn="tl">
                    <a:srgbClr val="000000">
                      <a:alpha val="43137"/>
                    </a:srgbClr>
                  </a:outerShdw>
                </a:effectLst>
              </a:rPr>
              <a:t>Publishing biodiversity data in norway</a:t>
            </a:r>
            <a:endParaRPr lang="nb-NO"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379278" y="5661248"/>
            <a:ext cx="7815074" cy="520080"/>
          </a:xfrm>
        </p:spPr>
        <p:txBody>
          <a:bodyPr/>
          <a:lstStyle/>
          <a:p>
            <a:pPr algn="ctr"/>
            <a:r>
              <a:rPr lang="nb-NO" dirty="0" smtClean="0"/>
              <a:t>Vidar Bakken (GBIF-Norway)</a:t>
            </a:r>
            <a:endParaRPr lang="nb-NO"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213" y="2276873"/>
            <a:ext cx="4283968" cy="285597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9836" t="11614" r="16809"/>
          <a:stretch/>
        </p:blipFill>
        <p:spPr>
          <a:xfrm>
            <a:off x="5123606" y="2276872"/>
            <a:ext cx="3070746" cy="28559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0312" y="1241181"/>
            <a:ext cx="747062" cy="495550"/>
          </a:xfrm>
          <a:prstGeom prst="rect">
            <a:avLst/>
          </a:prstGeom>
        </p:spPr>
      </p:pic>
    </p:spTree>
    <p:extLst>
      <p:ext uri="{BB962C8B-B14F-4D97-AF65-F5344CB8AC3E}">
        <p14:creationId xmlns:p14="http://schemas.microsoft.com/office/powerpoint/2010/main" val="1786917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fontScale="90000"/>
          </a:bodyPr>
          <a:lstStyle/>
          <a:p>
            <a:r>
              <a:rPr lang="nb-NO" dirty="0" smtClean="0"/>
              <a:t>The Species observation system (Artsobservasjoner) and GBIF</a:t>
            </a:r>
            <a:endParaRPr lang="nb-NO" dirty="0"/>
          </a:p>
        </p:txBody>
      </p:sp>
      <p:sp>
        <p:nvSpPr>
          <p:cNvPr id="3" name="Content Placeholder 2"/>
          <p:cNvSpPr>
            <a:spLocks noGrp="1"/>
          </p:cNvSpPr>
          <p:nvPr>
            <p:ph idx="1"/>
          </p:nvPr>
        </p:nvSpPr>
        <p:spPr>
          <a:xfrm>
            <a:off x="251520" y="1988840"/>
            <a:ext cx="8712968" cy="3528392"/>
          </a:xfrm>
        </p:spPr>
        <p:txBody>
          <a:bodyPr/>
          <a:lstStyle/>
          <a:p>
            <a:r>
              <a:rPr lang="nb-NO" dirty="0" smtClean="0"/>
              <a:t>In Norway there are primarily two ways to publish biodiversity data</a:t>
            </a:r>
          </a:p>
          <a:p>
            <a:pPr lvl="1"/>
            <a:r>
              <a:rPr lang="nb-NO" sz="3200" dirty="0" smtClean="0">
                <a:solidFill>
                  <a:srgbClr val="FFC000"/>
                </a:solidFill>
              </a:rPr>
              <a:t>Species observation system (Artsobservasjoner) </a:t>
            </a:r>
          </a:p>
          <a:p>
            <a:pPr lvl="1"/>
            <a:r>
              <a:rPr lang="nb-NO" sz="3200" dirty="0" smtClean="0">
                <a:solidFill>
                  <a:srgbClr val="FFC000"/>
                </a:solidFill>
              </a:rPr>
              <a:t>GBIF</a:t>
            </a:r>
            <a:endParaRPr lang="nb-NO" sz="3200" dirty="0">
              <a:solidFill>
                <a:srgbClr val="FFC000"/>
              </a:solidFill>
            </a:endParaRPr>
          </a:p>
        </p:txBody>
      </p:sp>
    </p:spTree>
    <p:extLst>
      <p:ext uri="{BB962C8B-B14F-4D97-AF65-F5344CB8AC3E}">
        <p14:creationId xmlns:p14="http://schemas.microsoft.com/office/powerpoint/2010/main" val="1039418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Species observation system (Artsobservasjoner)</a:t>
            </a:r>
          </a:p>
        </p:txBody>
      </p:sp>
      <p:sp>
        <p:nvSpPr>
          <p:cNvPr id="3" name="Content Placeholder 2"/>
          <p:cNvSpPr>
            <a:spLocks noGrp="1"/>
          </p:cNvSpPr>
          <p:nvPr>
            <p:ph idx="1"/>
          </p:nvPr>
        </p:nvSpPr>
        <p:spPr/>
        <p:txBody>
          <a:bodyPr/>
          <a:lstStyle/>
          <a:p>
            <a:r>
              <a:rPr lang="nb-NO" dirty="0" smtClean="0"/>
              <a:t>Managed by the Norwegian Biodiversity Information Centre (Artsdatabanken)</a:t>
            </a:r>
          </a:p>
          <a:p>
            <a:r>
              <a:rPr lang="nb-NO" dirty="0" smtClean="0"/>
              <a:t>Originally made mainly for amateurs, but is now extended to cover all possible observers.</a:t>
            </a:r>
          </a:p>
          <a:p>
            <a:r>
              <a:rPr lang="nb-NO" dirty="0" smtClean="0"/>
              <a:t>The species data can be freely used with attribution (BB BY 4.0). Images may have different regulations.</a:t>
            </a:r>
          </a:p>
          <a:p>
            <a:r>
              <a:rPr lang="nb-NO" dirty="0" smtClean="0"/>
              <a:t>Covers Norway, Svalbard and Jan Mayen</a:t>
            </a:r>
          </a:p>
          <a:p>
            <a:r>
              <a:rPr lang="nb-NO" dirty="0" smtClean="0"/>
              <a:t>Almost 30 </a:t>
            </a:r>
            <a:r>
              <a:rPr lang="nb-NO" dirty="0" smtClean="0"/>
              <a:t>million </a:t>
            </a:r>
            <a:r>
              <a:rPr lang="nb-NO" dirty="0" smtClean="0"/>
              <a:t>records in the database</a:t>
            </a:r>
            <a:endParaRPr lang="nb-NO" dirty="0"/>
          </a:p>
        </p:txBody>
      </p:sp>
    </p:spTree>
    <p:extLst>
      <p:ext uri="{BB962C8B-B14F-4D97-AF65-F5344CB8AC3E}">
        <p14:creationId xmlns:p14="http://schemas.microsoft.com/office/powerpoint/2010/main" val="1737803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GBIF – Global Biodiversity Information Facility</a:t>
            </a:r>
            <a:endParaRPr lang="nb-NO" dirty="0"/>
          </a:p>
        </p:txBody>
      </p:sp>
      <p:sp>
        <p:nvSpPr>
          <p:cNvPr id="3" name="Content Placeholder 2"/>
          <p:cNvSpPr>
            <a:spLocks noGrp="1"/>
          </p:cNvSpPr>
          <p:nvPr>
            <p:ph idx="1"/>
          </p:nvPr>
        </p:nvSpPr>
        <p:spPr>
          <a:xfrm>
            <a:off x="539552" y="1700808"/>
            <a:ext cx="8229600" cy="4709160"/>
          </a:xfrm>
        </p:spPr>
        <p:txBody>
          <a:bodyPr/>
          <a:lstStyle/>
          <a:p>
            <a:r>
              <a:rPr lang="en-US" dirty="0"/>
              <a:t>GBIF—the Global Biodiversity Information Facility—is an international network and data infrastructure funded by the world's governments and aimed at providing anyone, anywhere, open access to data about all types of life on Earth.</a:t>
            </a:r>
            <a:endParaRPr lang="nb-NO" dirty="0" smtClean="0"/>
          </a:p>
          <a:p>
            <a:r>
              <a:rPr lang="nb-NO" dirty="0" smtClean="0"/>
              <a:t>Covers the whole globe</a:t>
            </a:r>
          </a:p>
          <a:p>
            <a:r>
              <a:rPr lang="nb-NO" dirty="0" smtClean="0"/>
              <a:t>Private persons can not publish biodiversity data in GBIF</a:t>
            </a:r>
          </a:p>
          <a:p>
            <a:r>
              <a:rPr lang="nb-NO" dirty="0" smtClean="0"/>
              <a:t>More than 2.2 billion records in the database</a:t>
            </a:r>
          </a:p>
        </p:txBody>
      </p:sp>
    </p:spTree>
    <p:extLst>
      <p:ext uri="{BB962C8B-B14F-4D97-AF65-F5344CB8AC3E}">
        <p14:creationId xmlns:p14="http://schemas.microsoft.com/office/powerpoint/2010/main" val="3105726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own Arrow 18"/>
          <p:cNvSpPr/>
          <p:nvPr/>
        </p:nvSpPr>
        <p:spPr>
          <a:xfrm rot="14062497">
            <a:off x="711407" y="2958073"/>
            <a:ext cx="276004" cy="3874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751503" y="285862"/>
            <a:ext cx="8229600" cy="1143000"/>
          </a:xfrm>
        </p:spPr>
        <p:txBody>
          <a:bodyPr/>
          <a:lstStyle/>
          <a:p>
            <a:r>
              <a:rPr lang="nb-NO" dirty="0" smtClean="0"/>
              <a:t>Data flow</a:t>
            </a:r>
            <a:endParaRPr lang="nb-NO"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3679" t="4950" r="33585" b="81408"/>
          <a:stretch/>
        </p:blipFill>
        <p:spPr>
          <a:xfrm>
            <a:off x="4716016" y="1756901"/>
            <a:ext cx="3713402" cy="66398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580" y="1751619"/>
            <a:ext cx="1813366" cy="1202866"/>
          </a:xfrm>
          <a:prstGeom prst="rect">
            <a:avLst/>
          </a:prstGeom>
        </p:spPr>
      </p:pic>
      <p:sp>
        <p:nvSpPr>
          <p:cNvPr id="7" name="TextBox 6"/>
          <p:cNvSpPr txBox="1"/>
          <p:nvPr/>
        </p:nvSpPr>
        <p:spPr>
          <a:xfrm>
            <a:off x="6050204" y="6463359"/>
            <a:ext cx="2133260" cy="369332"/>
          </a:xfrm>
          <a:prstGeom prst="rect">
            <a:avLst/>
          </a:prstGeom>
          <a:noFill/>
        </p:spPr>
        <p:txBody>
          <a:bodyPr wrap="square" rtlCol="0">
            <a:spAutoFit/>
          </a:bodyPr>
          <a:lstStyle/>
          <a:p>
            <a:pPr algn="ctr"/>
            <a:r>
              <a:rPr lang="nb-NO" dirty="0"/>
              <a:t>Artskart</a:t>
            </a:r>
          </a:p>
        </p:txBody>
      </p:sp>
      <p:sp>
        <p:nvSpPr>
          <p:cNvPr id="8" name="Left Arrow 7"/>
          <p:cNvSpPr/>
          <p:nvPr/>
        </p:nvSpPr>
        <p:spPr>
          <a:xfrm>
            <a:off x="3203847" y="1988338"/>
            <a:ext cx="1269165"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Down Arrow 8"/>
          <p:cNvSpPr/>
          <p:nvPr/>
        </p:nvSpPr>
        <p:spPr>
          <a:xfrm rot="869727">
            <a:off x="2251495" y="1181334"/>
            <a:ext cx="276004" cy="4365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Down Arrow 9"/>
          <p:cNvSpPr/>
          <p:nvPr/>
        </p:nvSpPr>
        <p:spPr>
          <a:xfrm rot="17840150">
            <a:off x="3845819" y="2382719"/>
            <a:ext cx="293838" cy="2211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24686" r="1415" b="10002"/>
          <a:stretch/>
        </p:blipFill>
        <p:spPr>
          <a:xfrm>
            <a:off x="266733" y="4660258"/>
            <a:ext cx="4312377" cy="1626262"/>
          </a:xfrm>
          <a:prstGeom prst="rect">
            <a:avLst/>
          </a:prstGeom>
        </p:spPr>
      </p:pic>
      <p:sp>
        <p:nvSpPr>
          <p:cNvPr id="12" name="Left Arrow 11"/>
          <p:cNvSpPr/>
          <p:nvPr/>
        </p:nvSpPr>
        <p:spPr>
          <a:xfrm rot="16200000">
            <a:off x="1583628" y="3490990"/>
            <a:ext cx="913839"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xtBox 13"/>
          <p:cNvSpPr txBox="1"/>
          <p:nvPr/>
        </p:nvSpPr>
        <p:spPr>
          <a:xfrm>
            <a:off x="973917" y="4163800"/>
            <a:ext cx="2133260" cy="369332"/>
          </a:xfrm>
          <a:prstGeom prst="rect">
            <a:avLst/>
          </a:prstGeom>
          <a:noFill/>
        </p:spPr>
        <p:txBody>
          <a:bodyPr wrap="square" rtlCol="0">
            <a:spAutoFit/>
          </a:bodyPr>
          <a:lstStyle/>
          <a:p>
            <a:pPr algn="ctr"/>
            <a:r>
              <a:rPr lang="nb-NO" dirty="0" smtClean="0"/>
              <a:t>GBIF portal</a:t>
            </a:r>
            <a:endParaRPr lang="nb-NO" dirty="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7092" y="4163800"/>
            <a:ext cx="3789446" cy="2122720"/>
          </a:xfrm>
          <a:prstGeom prst="rect">
            <a:avLst/>
          </a:prstGeom>
        </p:spPr>
      </p:pic>
      <p:sp>
        <p:nvSpPr>
          <p:cNvPr id="16" name="Rectangle 15"/>
          <p:cNvSpPr/>
          <p:nvPr/>
        </p:nvSpPr>
        <p:spPr>
          <a:xfrm>
            <a:off x="611560" y="670741"/>
            <a:ext cx="1164973" cy="39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iNaturalist</a:t>
            </a:r>
            <a:endParaRPr lang="nb-NO" sz="1600" dirty="0"/>
          </a:p>
        </p:txBody>
      </p:sp>
      <p:sp>
        <p:nvSpPr>
          <p:cNvPr id="17" name="Rectangle 16"/>
          <p:cNvSpPr/>
          <p:nvPr/>
        </p:nvSpPr>
        <p:spPr>
          <a:xfrm>
            <a:off x="1925843" y="661988"/>
            <a:ext cx="1123400" cy="39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eBird</a:t>
            </a:r>
            <a:endParaRPr lang="nb-NO" sz="1600" dirty="0"/>
          </a:p>
        </p:txBody>
      </p:sp>
      <p:sp>
        <p:nvSpPr>
          <p:cNvPr id="20" name="Down Arrow 19"/>
          <p:cNvSpPr/>
          <p:nvPr/>
        </p:nvSpPr>
        <p:spPr>
          <a:xfrm>
            <a:off x="6695811" y="2627414"/>
            <a:ext cx="276004" cy="13151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Down Arrow 20"/>
          <p:cNvSpPr/>
          <p:nvPr/>
        </p:nvSpPr>
        <p:spPr>
          <a:xfrm rot="20718490">
            <a:off x="1222125" y="1181335"/>
            <a:ext cx="276004" cy="4365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437" y="857362"/>
            <a:ext cx="8649360" cy="4845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a:off x="117365" y="3151795"/>
            <a:ext cx="462488" cy="390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t>++</a:t>
            </a:r>
            <a:endParaRPr lang="nb-NO" sz="1600" dirty="0"/>
          </a:p>
        </p:txBody>
      </p:sp>
    </p:spTree>
    <p:extLst>
      <p:ext uri="{BB962C8B-B14F-4D97-AF65-F5344CB8AC3E}">
        <p14:creationId xmlns:p14="http://schemas.microsoft.com/office/powerpoint/2010/main" val="83150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Dataflyt – Artsobservasjoner – GBIF – Artskart – m.fl.</a:t>
            </a:r>
            <a:endParaRPr lang="nb-NO" dirty="0"/>
          </a:p>
        </p:txBody>
      </p:sp>
      <p:graphicFrame>
        <p:nvGraphicFramePr>
          <p:cNvPr id="5" name="Diagram 4"/>
          <p:cNvGraphicFramePr/>
          <p:nvPr>
            <p:extLst>
              <p:ext uri="{D42A27DB-BD31-4B8C-83A1-F6EECF244321}">
                <p14:modId xmlns:p14="http://schemas.microsoft.com/office/powerpoint/2010/main" val="2635177493"/>
              </p:ext>
            </p:extLst>
          </p:nvPr>
        </p:nvGraphicFramePr>
        <p:xfrm>
          <a:off x="539552" y="1772816"/>
          <a:ext cx="8208912"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p:cNvSpPr/>
          <p:nvPr/>
        </p:nvSpPr>
        <p:spPr>
          <a:xfrm>
            <a:off x="323528" y="1780442"/>
            <a:ext cx="165618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iNaturalist</a:t>
            </a:r>
            <a:endParaRPr lang="nb-NO" dirty="0"/>
          </a:p>
        </p:txBody>
      </p:sp>
      <p:sp>
        <p:nvSpPr>
          <p:cNvPr id="17" name="Rectangle 16"/>
          <p:cNvSpPr/>
          <p:nvPr/>
        </p:nvSpPr>
        <p:spPr>
          <a:xfrm>
            <a:off x="2123728" y="1788068"/>
            <a:ext cx="165618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eBird</a:t>
            </a:r>
            <a:endParaRPr lang="nb-NO" dirty="0"/>
          </a:p>
        </p:txBody>
      </p:sp>
      <p:sp>
        <p:nvSpPr>
          <p:cNvPr id="20" name="Right Arrow 19"/>
          <p:cNvSpPr/>
          <p:nvPr/>
        </p:nvSpPr>
        <p:spPr>
          <a:xfrm rot="4722181">
            <a:off x="545121" y="3038027"/>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ight Arrow 20"/>
          <p:cNvSpPr/>
          <p:nvPr/>
        </p:nvSpPr>
        <p:spPr>
          <a:xfrm rot="6694580">
            <a:off x="1746756" y="3072452"/>
            <a:ext cx="158417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Left Arrow 21"/>
          <p:cNvSpPr/>
          <p:nvPr/>
        </p:nvSpPr>
        <p:spPr>
          <a:xfrm rot="16200000">
            <a:off x="6930194" y="3344129"/>
            <a:ext cx="468187" cy="432048"/>
          </a:xfrm>
          <a:prstGeom prst="leftArrow">
            <a:avLst>
              <a:gd name="adj1" fmla="val 60000"/>
              <a:gd name="adj2" fmla="val 50000"/>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Tree>
    <p:extLst>
      <p:ext uri="{BB962C8B-B14F-4D97-AF65-F5344CB8AC3E}">
        <p14:creationId xmlns:p14="http://schemas.microsoft.com/office/powerpoint/2010/main" val="2847851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US" dirty="0" smtClean="0"/>
              <a:t>Four </a:t>
            </a:r>
            <a:r>
              <a:rPr lang="en-US" dirty="0"/>
              <a:t>varying levels of richness (data types):</a:t>
            </a:r>
            <a:br>
              <a:rPr lang="en-US" dirty="0"/>
            </a:br>
            <a:endParaRPr lang="nb-NO" dirty="0"/>
          </a:p>
        </p:txBody>
      </p:sp>
      <p:sp>
        <p:nvSpPr>
          <p:cNvPr id="3" name="Content Placeholder 2"/>
          <p:cNvSpPr>
            <a:spLocks noGrp="1"/>
          </p:cNvSpPr>
          <p:nvPr>
            <p:ph idx="1"/>
          </p:nvPr>
        </p:nvSpPr>
        <p:spPr>
          <a:xfrm>
            <a:off x="457200" y="1600200"/>
            <a:ext cx="8229600" cy="4853136"/>
          </a:xfrm>
        </p:spPr>
        <p:txBody>
          <a:bodyPr>
            <a:normAutofit fontScale="92500" lnSpcReduction="10000"/>
          </a:bodyPr>
          <a:lstStyle/>
          <a:p>
            <a:pPr marL="651510" indent="-514350">
              <a:buFont typeface="+mj-lt"/>
              <a:buAutoNum type="arabicPeriod"/>
            </a:pPr>
            <a:r>
              <a:rPr lang="en-US" dirty="0" smtClean="0"/>
              <a:t>Resource </a:t>
            </a:r>
            <a:r>
              <a:rPr lang="en-US" dirty="0"/>
              <a:t>metadata – structured information about the dataset, without any data</a:t>
            </a:r>
          </a:p>
          <a:p>
            <a:pPr marL="651510" indent="-514350">
              <a:buFont typeface="+mj-lt"/>
              <a:buAutoNum type="arabicPeriod"/>
            </a:pPr>
            <a:r>
              <a:rPr lang="en-US" dirty="0"/>
              <a:t>Checklist data – lists of species belonging to some category (e.g. taxonomic, geographic, trait-based, red list, crop wild relatives).</a:t>
            </a:r>
          </a:p>
          <a:p>
            <a:pPr marL="651510" indent="-514350">
              <a:buFont typeface="+mj-lt"/>
              <a:buAutoNum type="arabicPeriod"/>
            </a:pPr>
            <a:r>
              <a:rPr lang="en-US" dirty="0"/>
              <a:t>Occurrence data – lists of species occurring at a particular place and normally on a specified date.</a:t>
            </a:r>
          </a:p>
          <a:p>
            <a:pPr marL="651510" indent="-514350">
              <a:buFont typeface="+mj-lt"/>
              <a:buAutoNum type="arabicPeriod"/>
            </a:pPr>
            <a:r>
              <a:rPr lang="en-US" dirty="0"/>
              <a:t>Sampling event data — lists of collecting events and their observed species, together with data on sampling methods and often with quantitative information, i.e. with documented sampling effort.</a:t>
            </a:r>
          </a:p>
          <a:p>
            <a:endParaRPr lang="nb-NO" dirty="0"/>
          </a:p>
        </p:txBody>
      </p:sp>
      <p:pic>
        <p:nvPicPr>
          <p:cNvPr id="28" name="Picture 27"/>
          <p:cNvPicPr>
            <a:picLocks noChangeAspect="1"/>
          </p:cNvPicPr>
          <p:nvPr/>
        </p:nvPicPr>
        <p:blipFill rotWithShape="1">
          <a:blip r:embed="rId2">
            <a:extLst>
              <a:ext uri="{28A0092B-C50C-407E-A947-70E740481C1C}">
                <a14:useLocalDpi xmlns:a14="http://schemas.microsoft.com/office/drawing/2010/main" val="0"/>
              </a:ext>
            </a:extLst>
          </a:blip>
          <a:srcRect b="16130"/>
          <a:stretch/>
        </p:blipFill>
        <p:spPr>
          <a:xfrm>
            <a:off x="484248" y="1628800"/>
            <a:ext cx="8169104" cy="2706324"/>
          </a:xfrm>
          <a:prstGeom prst="rect">
            <a:avLst/>
          </a:prstGeom>
        </p:spPr>
      </p:pic>
      <p:pic>
        <p:nvPicPr>
          <p:cNvPr id="33" name="Picture 32"/>
          <p:cNvPicPr>
            <a:picLocks noChangeAspect="1"/>
          </p:cNvPicPr>
          <p:nvPr/>
        </p:nvPicPr>
        <p:blipFill rotWithShape="1">
          <a:blip r:embed="rId3">
            <a:extLst>
              <a:ext uri="{28A0092B-C50C-407E-A947-70E740481C1C}">
                <a14:useLocalDpi xmlns:a14="http://schemas.microsoft.com/office/drawing/2010/main" val="0"/>
              </a:ext>
            </a:extLst>
          </a:blip>
          <a:srcRect b="11539"/>
          <a:stretch/>
        </p:blipFill>
        <p:spPr>
          <a:xfrm>
            <a:off x="392336" y="1634104"/>
            <a:ext cx="8352928" cy="4250580"/>
          </a:xfrm>
          <a:prstGeom prst="rect">
            <a:avLst/>
          </a:prstGeom>
        </p:spPr>
      </p:pic>
    </p:spTree>
    <p:extLst>
      <p:ext uri="{BB962C8B-B14F-4D97-AF65-F5344CB8AC3E}">
        <p14:creationId xmlns:p14="http://schemas.microsoft.com/office/powerpoint/2010/main" val="290456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8"/>
                                        </p:tgtEl>
                                      </p:cBhvr>
                                    </p:animEffect>
                                    <p:set>
                                      <p:cBhvr>
                                        <p:cTn id="26" dur="1" fill="hold">
                                          <p:stCondLst>
                                            <p:cond delay="499"/>
                                          </p:stCondLst>
                                        </p:cTn>
                                        <p:tgtEl>
                                          <p:spTgt spid="2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nb-NO" dirty="0" smtClean="0"/>
              <a:t>Artsobservasjoner and GBIF</a:t>
            </a:r>
            <a:endParaRPr lang="nb-NO" dirty="0"/>
          </a:p>
        </p:txBody>
      </p:sp>
      <p:graphicFrame>
        <p:nvGraphicFramePr>
          <p:cNvPr id="4" name="Table 3"/>
          <p:cNvGraphicFramePr>
            <a:graphicFrameLocks noGrp="1"/>
          </p:cNvGraphicFramePr>
          <p:nvPr>
            <p:extLst>
              <p:ext uri="{D42A27DB-BD31-4B8C-83A1-F6EECF244321}">
                <p14:modId xmlns:p14="http://schemas.microsoft.com/office/powerpoint/2010/main" val="3212282543"/>
              </p:ext>
            </p:extLst>
          </p:nvPr>
        </p:nvGraphicFramePr>
        <p:xfrm>
          <a:off x="1043608" y="1412776"/>
          <a:ext cx="7344816" cy="4770030"/>
        </p:xfrm>
        <a:graphic>
          <a:graphicData uri="http://schemas.openxmlformats.org/drawingml/2006/table">
            <a:tbl>
              <a:tblPr firstRow="1" bandRow="1">
                <a:tableStyleId>{5C22544A-7EE6-4342-B048-85BDC9FD1C3A}</a:tableStyleId>
              </a:tblPr>
              <a:tblGrid>
                <a:gridCol w="2448272"/>
                <a:gridCol w="2448272"/>
                <a:gridCol w="2448272"/>
              </a:tblGrid>
              <a:tr h="593020">
                <a:tc>
                  <a:txBody>
                    <a:bodyPr/>
                    <a:lstStyle/>
                    <a:p>
                      <a:r>
                        <a:rPr lang="nb-NO" dirty="0" smtClean="0"/>
                        <a:t>Theme</a:t>
                      </a:r>
                      <a:endParaRPr lang="nb-NO" dirty="0"/>
                    </a:p>
                  </a:txBody>
                  <a:tcPr/>
                </a:tc>
                <a:tc>
                  <a:txBody>
                    <a:bodyPr/>
                    <a:lstStyle/>
                    <a:p>
                      <a:pPr algn="ctr"/>
                      <a:r>
                        <a:rPr lang="nb-NO" dirty="0" smtClean="0"/>
                        <a:t>Artsobservasjoner</a:t>
                      </a:r>
                      <a:endParaRPr lang="nb-NO" dirty="0"/>
                    </a:p>
                  </a:txBody>
                  <a:tcPr/>
                </a:tc>
                <a:tc>
                  <a:txBody>
                    <a:bodyPr/>
                    <a:lstStyle/>
                    <a:p>
                      <a:pPr algn="ctr"/>
                      <a:r>
                        <a:rPr lang="nb-NO" dirty="0" smtClean="0"/>
                        <a:t>GBIF</a:t>
                      </a:r>
                      <a:endParaRPr lang="nb-NO" dirty="0"/>
                    </a:p>
                  </a:txBody>
                  <a:tcPr/>
                </a:tc>
              </a:tr>
              <a:tr h="796102">
                <a:tc>
                  <a:txBody>
                    <a:bodyPr/>
                    <a:lstStyle/>
                    <a:p>
                      <a:r>
                        <a:rPr lang="nb-NO" dirty="0" smtClean="0"/>
                        <a:t>Area</a:t>
                      </a:r>
                      <a:endParaRPr lang="nb-NO" dirty="0"/>
                    </a:p>
                  </a:txBody>
                  <a:tcPr/>
                </a:tc>
                <a:tc>
                  <a:txBody>
                    <a:bodyPr/>
                    <a:lstStyle/>
                    <a:p>
                      <a:pPr algn="ctr"/>
                      <a:r>
                        <a:rPr lang="nb-NO" dirty="0" smtClean="0"/>
                        <a:t>Norway,</a:t>
                      </a:r>
                      <a:r>
                        <a:rPr lang="nb-NO" baseline="0" dirty="0" smtClean="0"/>
                        <a:t> Svalbard and Jan Mayen</a:t>
                      </a:r>
                      <a:endParaRPr lang="nb-NO" dirty="0"/>
                    </a:p>
                  </a:txBody>
                  <a:tcPr/>
                </a:tc>
                <a:tc>
                  <a:txBody>
                    <a:bodyPr/>
                    <a:lstStyle/>
                    <a:p>
                      <a:pPr algn="ctr"/>
                      <a:r>
                        <a:rPr lang="nb-NO" dirty="0" smtClean="0"/>
                        <a:t>Global</a:t>
                      </a:r>
                      <a:endParaRPr lang="nb-NO" dirty="0"/>
                    </a:p>
                  </a:txBody>
                  <a:tcPr/>
                </a:tc>
              </a:tr>
              <a:tr h="719684">
                <a:tc>
                  <a:txBody>
                    <a:bodyPr/>
                    <a:lstStyle/>
                    <a:p>
                      <a:r>
                        <a:rPr lang="nb-NO" dirty="0" smtClean="0"/>
                        <a:t>Format</a:t>
                      </a:r>
                      <a:endParaRPr lang="nb-NO" dirty="0"/>
                    </a:p>
                  </a:txBody>
                  <a:tcPr/>
                </a:tc>
                <a:tc>
                  <a:txBody>
                    <a:bodyPr/>
                    <a:lstStyle/>
                    <a:p>
                      <a:pPr algn="ctr"/>
                      <a:r>
                        <a:rPr lang="nb-NO" dirty="0" smtClean="0"/>
                        <a:t>Fixed (flat table)</a:t>
                      </a:r>
                      <a:endParaRPr lang="nb-NO" dirty="0"/>
                    </a:p>
                  </a:txBody>
                  <a:tcPr/>
                </a:tc>
                <a:tc>
                  <a:txBody>
                    <a:bodyPr/>
                    <a:lstStyle/>
                    <a:p>
                      <a:pPr algn="ctr"/>
                      <a:r>
                        <a:rPr lang="nb-NO" dirty="0" smtClean="0"/>
                        <a:t>Flexible (Darwin core)</a:t>
                      </a:r>
                      <a:endParaRPr lang="nb-NO" dirty="0"/>
                    </a:p>
                  </a:txBody>
                  <a:tcPr/>
                </a:tc>
              </a:tr>
              <a:tr h="665306">
                <a:tc>
                  <a:txBody>
                    <a:bodyPr/>
                    <a:lstStyle/>
                    <a:p>
                      <a:r>
                        <a:rPr lang="nb-NO" dirty="0" smtClean="0"/>
                        <a:t>Citation</a:t>
                      </a:r>
                      <a:endParaRPr lang="nb-NO" dirty="0"/>
                    </a:p>
                  </a:txBody>
                  <a:tcPr/>
                </a:tc>
                <a:tc>
                  <a:txBody>
                    <a:bodyPr/>
                    <a:lstStyle/>
                    <a:p>
                      <a:pPr algn="ctr"/>
                      <a:r>
                        <a:rPr lang="nb-NO" dirty="0" smtClean="0"/>
                        <a:t>General</a:t>
                      </a:r>
                      <a:endParaRPr lang="nb-NO" dirty="0"/>
                    </a:p>
                  </a:txBody>
                  <a:tcPr/>
                </a:tc>
                <a:tc>
                  <a:txBody>
                    <a:bodyPr/>
                    <a:lstStyle/>
                    <a:p>
                      <a:pPr algn="ctr"/>
                      <a:r>
                        <a:rPr lang="nb-NO" dirty="0" smtClean="0"/>
                        <a:t>Specified (dataset)</a:t>
                      </a:r>
                      <a:endParaRPr lang="nb-NO" dirty="0"/>
                    </a:p>
                  </a:txBody>
                  <a:tcPr/>
                </a:tc>
              </a:tr>
              <a:tr h="665306">
                <a:tc>
                  <a:txBody>
                    <a:bodyPr/>
                    <a:lstStyle/>
                    <a:p>
                      <a:r>
                        <a:rPr lang="nb-NO" dirty="0" smtClean="0"/>
                        <a:t>Metadata</a:t>
                      </a:r>
                      <a:endParaRPr lang="nb-NO" dirty="0"/>
                    </a:p>
                  </a:txBody>
                  <a:tcPr/>
                </a:tc>
                <a:tc>
                  <a:txBody>
                    <a:bodyPr/>
                    <a:lstStyle/>
                    <a:p>
                      <a:pPr algn="ctr"/>
                      <a:r>
                        <a:rPr lang="nb-NO" dirty="0" smtClean="0"/>
                        <a:t>Project</a:t>
                      </a:r>
                      <a:r>
                        <a:rPr lang="nb-NO" baseline="0" dirty="0" smtClean="0"/>
                        <a:t> level</a:t>
                      </a:r>
                      <a:endParaRPr lang="nb-NO" dirty="0"/>
                    </a:p>
                  </a:txBody>
                  <a:tcPr/>
                </a:tc>
                <a:tc>
                  <a:txBody>
                    <a:bodyPr/>
                    <a:lstStyle/>
                    <a:p>
                      <a:pPr algn="ctr"/>
                      <a:r>
                        <a:rPr lang="nb-NO" dirty="0" smtClean="0"/>
                        <a:t>Extended</a:t>
                      </a:r>
                      <a:endParaRPr lang="nb-NO" dirty="0"/>
                    </a:p>
                  </a:txBody>
                  <a:tcPr/>
                </a:tc>
              </a:tr>
              <a:tr h="665306">
                <a:tc>
                  <a:txBody>
                    <a:bodyPr/>
                    <a:lstStyle/>
                    <a:p>
                      <a:r>
                        <a:rPr lang="nb-NO" dirty="0" smtClean="0"/>
                        <a:t>License</a:t>
                      </a:r>
                      <a:endParaRPr lang="nb-NO" dirty="0"/>
                    </a:p>
                  </a:txBody>
                  <a:tcPr/>
                </a:tc>
                <a:tc>
                  <a:txBody>
                    <a:bodyPr/>
                    <a:lstStyle/>
                    <a:p>
                      <a:pPr algn="ctr"/>
                      <a:r>
                        <a:rPr lang="nb-NO" dirty="0" smtClean="0"/>
                        <a:t>Fixed</a:t>
                      </a:r>
                      <a:endParaRPr lang="nb-NO" dirty="0"/>
                    </a:p>
                  </a:txBody>
                  <a:tcPr/>
                </a:tc>
                <a:tc>
                  <a:txBody>
                    <a:bodyPr/>
                    <a:lstStyle/>
                    <a:p>
                      <a:pPr algn="ctr"/>
                      <a:r>
                        <a:rPr lang="nb-NO" dirty="0" smtClean="0"/>
                        <a:t>Flexible (3 levels)</a:t>
                      </a:r>
                      <a:endParaRPr lang="nb-NO" dirty="0"/>
                    </a:p>
                  </a:txBody>
                  <a:tcPr/>
                </a:tc>
              </a:tr>
              <a:tr h="665306">
                <a:tc>
                  <a:txBody>
                    <a:bodyPr/>
                    <a:lstStyle/>
                    <a:p>
                      <a:r>
                        <a:rPr lang="nb-NO" dirty="0" smtClean="0"/>
                        <a:t>Ownership (Artskart)</a:t>
                      </a:r>
                      <a:endParaRPr lang="nb-NO" dirty="0"/>
                    </a:p>
                  </a:txBody>
                  <a:tcPr/>
                </a:tc>
                <a:tc>
                  <a:txBody>
                    <a:bodyPr/>
                    <a:lstStyle/>
                    <a:p>
                      <a:pPr algn="ctr"/>
                      <a:r>
                        <a:rPr lang="nb-NO" dirty="0" smtClean="0"/>
                        <a:t>Observer/Partner</a:t>
                      </a:r>
                      <a:endParaRPr lang="nb-NO" dirty="0"/>
                    </a:p>
                  </a:txBody>
                  <a:tcPr/>
                </a:tc>
                <a:tc>
                  <a:txBody>
                    <a:bodyPr/>
                    <a:lstStyle/>
                    <a:p>
                      <a:pPr algn="ctr"/>
                      <a:r>
                        <a:rPr lang="nb-NO" dirty="0" smtClean="0"/>
                        <a:t>Observer/Institution/company</a:t>
                      </a:r>
                      <a:endParaRPr lang="nb-NO" dirty="0"/>
                    </a:p>
                  </a:txBody>
                  <a:tcPr/>
                </a:tc>
              </a:tr>
            </a:tbl>
          </a:graphicData>
        </a:graphic>
      </p:graphicFrame>
      <p:sp>
        <p:nvSpPr>
          <p:cNvPr id="8" name="Content Placeholder 2"/>
          <p:cNvSpPr>
            <a:spLocks noGrp="1"/>
          </p:cNvSpPr>
          <p:nvPr>
            <p:ph idx="1"/>
          </p:nvPr>
        </p:nvSpPr>
        <p:spPr>
          <a:xfrm>
            <a:off x="611560" y="1677871"/>
            <a:ext cx="8229600" cy="3528392"/>
          </a:xfrm>
          <a:solidFill>
            <a:schemeClr val="bg2"/>
          </a:solidFill>
        </p:spPr>
        <p:txBody>
          <a:bodyPr>
            <a:normAutofit/>
          </a:bodyPr>
          <a:lstStyle/>
          <a:p>
            <a:r>
              <a:rPr lang="en-US" b="1" dirty="0" smtClean="0">
                <a:hlinkClick r:id="rId2"/>
              </a:rPr>
              <a:t>CC0</a:t>
            </a:r>
            <a:r>
              <a:rPr lang="en-US" dirty="0"/>
              <a:t>, for data made available for any use without any restrictions</a:t>
            </a:r>
          </a:p>
          <a:p>
            <a:r>
              <a:rPr lang="en-US" b="1" dirty="0">
                <a:hlinkClick r:id="rId3"/>
              </a:rPr>
              <a:t>CC BY</a:t>
            </a:r>
            <a:r>
              <a:rPr lang="en-US" dirty="0"/>
              <a:t>, for data made available for </a:t>
            </a:r>
            <a:r>
              <a:rPr lang="en-US" dirty="0" smtClean="0"/>
              <a:t>any </a:t>
            </a:r>
            <a:r>
              <a:rPr lang="en-US" dirty="0"/>
              <a:t>use with appropriate attribution</a:t>
            </a:r>
          </a:p>
          <a:p>
            <a:r>
              <a:rPr lang="en-US" b="1" dirty="0">
                <a:hlinkClick r:id="rId4"/>
              </a:rPr>
              <a:t>CC BY-NC</a:t>
            </a:r>
            <a:r>
              <a:rPr lang="en-US" dirty="0"/>
              <a:t>, for data made available for any non-commercial use with appropriate attribution</a:t>
            </a:r>
          </a:p>
          <a:p>
            <a:endParaRPr lang="nb-NO" dirty="0"/>
          </a:p>
        </p:txBody>
      </p:sp>
      <p:sp>
        <p:nvSpPr>
          <p:cNvPr id="3" name="TextBox 2"/>
          <p:cNvSpPr txBox="1"/>
          <p:nvPr/>
        </p:nvSpPr>
        <p:spPr>
          <a:xfrm>
            <a:off x="1403648" y="2564904"/>
            <a:ext cx="5976664" cy="1754326"/>
          </a:xfrm>
          <a:prstGeom prst="rect">
            <a:avLst/>
          </a:prstGeom>
          <a:solidFill>
            <a:schemeClr val="accent2"/>
          </a:solidFill>
        </p:spPr>
        <p:txBody>
          <a:bodyPr wrap="square" rtlCol="0">
            <a:spAutoFit/>
          </a:bodyPr>
          <a:lstStyle/>
          <a:p>
            <a:r>
              <a:rPr lang="nb-NO" dirty="0"/>
              <a:t>Citation</a:t>
            </a:r>
          </a:p>
          <a:p>
            <a:r>
              <a:rPr lang="nb-NO" dirty="0"/>
              <a:t>Næstad F, Brittain J (2023). Benthic core samples from Øvre Heimdalsvatn, Norway, 2000. University of Oslo. Sampling event dataset https://doi.org/10.15468/8dcfht accessed via GBIF.org on 2023-03-11.</a:t>
            </a:r>
          </a:p>
          <a:p>
            <a:endParaRPr lang="nb-NO" dirty="0"/>
          </a:p>
        </p:txBody>
      </p:sp>
    </p:spTree>
    <p:extLst>
      <p:ext uri="{BB962C8B-B14F-4D97-AF65-F5344CB8AC3E}">
        <p14:creationId xmlns:p14="http://schemas.microsoft.com/office/powerpoint/2010/main" val="267007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8">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P spid="8" grpId="1" uiExpand="1" build="p" animBg="1"/>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en-US" dirty="0"/>
              <a:t>Creative Commons </a:t>
            </a:r>
            <a:r>
              <a:rPr lang="en-US" dirty="0" smtClean="0"/>
              <a:t>licenses used by GBIF</a:t>
            </a:r>
            <a:endParaRPr lang="nb-NO" dirty="0"/>
          </a:p>
        </p:txBody>
      </p:sp>
      <p:sp>
        <p:nvSpPr>
          <p:cNvPr id="3" name="Content Placeholder 2"/>
          <p:cNvSpPr>
            <a:spLocks noGrp="1"/>
          </p:cNvSpPr>
          <p:nvPr>
            <p:ph idx="1"/>
          </p:nvPr>
        </p:nvSpPr>
        <p:spPr>
          <a:xfrm>
            <a:off x="467544" y="2132856"/>
            <a:ext cx="8229600" cy="3528392"/>
          </a:xfrm>
        </p:spPr>
        <p:txBody>
          <a:bodyPr>
            <a:normAutofit/>
          </a:bodyPr>
          <a:lstStyle/>
          <a:p>
            <a:r>
              <a:rPr lang="en-US" b="1" dirty="0" smtClean="0">
                <a:hlinkClick r:id="rId2"/>
              </a:rPr>
              <a:t>CC0</a:t>
            </a:r>
            <a:r>
              <a:rPr lang="en-US" dirty="0"/>
              <a:t>, for data made available for any use without any restrictions</a:t>
            </a:r>
          </a:p>
          <a:p>
            <a:r>
              <a:rPr lang="en-US" b="1" dirty="0">
                <a:hlinkClick r:id="rId3"/>
              </a:rPr>
              <a:t>CC BY</a:t>
            </a:r>
            <a:r>
              <a:rPr lang="en-US" dirty="0"/>
              <a:t>, for data made available for any use with appropriate attribution</a:t>
            </a:r>
          </a:p>
          <a:p>
            <a:r>
              <a:rPr lang="en-US" b="1" dirty="0">
                <a:hlinkClick r:id="rId4"/>
              </a:rPr>
              <a:t>CC BY-NC</a:t>
            </a:r>
            <a:r>
              <a:rPr lang="en-US" dirty="0"/>
              <a:t>, for data made available for any non-commercial use with appropriate attribution</a:t>
            </a:r>
          </a:p>
          <a:p>
            <a:endParaRPr lang="nb-NO" dirty="0"/>
          </a:p>
        </p:txBody>
      </p:sp>
    </p:spTree>
    <p:extLst>
      <p:ext uri="{BB962C8B-B14F-4D97-AF65-F5344CB8AC3E}">
        <p14:creationId xmlns:p14="http://schemas.microsoft.com/office/powerpoint/2010/main" val="4016997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7784" y="323558"/>
            <a:ext cx="3744416" cy="4688401"/>
          </a:xfrm>
        </p:spPr>
        <p:txBody>
          <a:bodyPr/>
          <a:lstStyle/>
          <a:p>
            <a:pPr marL="137160" indent="0" algn="ctr">
              <a:buNone/>
            </a:pPr>
            <a:r>
              <a:rPr lang="nb-NO" dirty="0" smtClean="0"/>
              <a:t>When published in Artsobservasjoner the </a:t>
            </a:r>
            <a:r>
              <a:rPr lang="nb-NO" b="1" dirty="0" smtClean="0">
                <a:solidFill>
                  <a:srgbClr val="FFC000"/>
                </a:solidFill>
              </a:rPr>
              <a:t>institution</a:t>
            </a:r>
            <a:r>
              <a:rPr lang="nb-NO" dirty="0" smtClean="0"/>
              <a:t> in Artskart will be one of the partners (e.g. Norsk Ornitologisk Forening). Data from GBIF will have the publishing </a:t>
            </a:r>
            <a:r>
              <a:rPr lang="nb-NO" b="1" dirty="0" smtClean="0"/>
              <a:t>institution</a:t>
            </a:r>
            <a:r>
              <a:rPr lang="nb-NO" dirty="0" smtClean="0"/>
              <a:t>.</a:t>
            </a:r>
            <a:endParaRPr lang="nb-NO"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8096" r="86883"/>
          <a:stretch/>
        </p:blipFill>
        <p:spPr bwMode="auto">
          <a:xfrm>
            <a:off x="179512" y="323558"/>
            <a:ext cx="2307656" cy="6100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9122" r="86491" b="-383"/>
          <a:stretch/>
        </p:blipFill>
        <p:spPr bwMode="auto">
          <a:xfrm>
            <a:off x="6516216" y="323558"/>
            <a:ext cx="2401698" cy="6100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7693606">
            <a:off x="1482192" y="3910074"/>
            <a:ext cx="1633953" cy="290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ight Arrow 6"/>
          <p:cNvSpPr/>
          <p:nvPr/>
        </p:nvSpPr>
        <p:spPr>
          <a:xfrm rot="1049325">
            <a:off x="5789360" y="4465684"/>
            <a:ext cx="2261128" cy="3026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5335" t="78683" r="50620" b="2513"/>
          <a:stretch/>
        </p:blipFill>
        <p:spPr bwMode="auto">
          <a:xfrm>
            <a:off x="3581480" y="4786903"/>
            <a:ext cx="2077132" cy="155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9440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404664"/>
            <a:ext cx="8229600" cy="1143000"/>
          </a:xfrm>
        </p:spPr>
        <p:txBody>
          <a:bodyPr/>
          <a:lstStyle/>
          <a:p>
            <a:r>
              <a:rPr lang="nb-NO" dirty="0" smtClean="0"/>
              <a:t>Global GBIF data</a:t>
            </a:r>
            <a:endParaRPr lang="nb-NO"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65" t="25841" r="20192" b="4603"/>
          <a:stretch/>
        </p:blipFill>
        <p:spPr bwMode="auto">
          <a:xfrm>
            <a:off x="97536" y="1700808"/>
            <a:ext cx="8904482" cy="4394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71800" y="6237312"/>
            <a:ext cx="6228184" cy="369332"/>
          </a:xfrm>
          <a:prstGeom prst="rect">
            <a:avLst/>
          </a:prstGeom>
          <a:noFill/>
        </p:spPr>
        <p:txBody>
          <a:bodyPr wrap="square" rtlCol="0">
            <a:spAutoFit/>
          </a:bodyPr>
          <a:lstStyle/>
          <a:p>
            <a:pPr algn="r"/>
            <a:r>
              <a:rPr lang="nb-NO" dirty="0" smtClean="0"/>
              <a:t>2 285 683 853 Occurrence records (March 11, 2023)</a:t>
            </a:r>
            <a:endParaRPr lang="nb-NO" dirty="0"/>
          </a:p>
        </p:txBody>
      </p:sp>
    </p:spTree>
    <p:extLst>
      <p:ext uri="{BB962C8B-B14F-4D97-AF65-F5344CB8AC3E}">
        <p14:creationId xmlns:p14="http://schemas.microsoft.com/office/powerpoint/2010/main" val="32026809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2020</TotalTime>
  <Words>499</Words>
  <Application>Microsoft Office PowerPoint</Application>
  <PresentationFormat>On-screen Show (4:3)</PresentationFormat>
  <Paragraphs>68</Paragraphs>
  <Slides>11</Slides>
  <Notes>0</Notes>
  <HiddenSlides>2</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Apex</vt:lpstr>
      <vt:lpstr>Publishing biodiversity data in norway</vt:lpstr>
      <vt:lpstr>The Species observation system (Artsobservasjoner) and GBIF</vt:lpstr>
      <vt:lpstr>Species observation system (Artsobservasjoner)</vt:lpstr>
      <vt:lpstr>GBIF – Global Biodiversity Information Facility</vt:lpstr>
      <vt:lpstr>Data flow</vt:lpstr>
      <vt:lpstr>Dataflyt – Artsobservasjoner – GBIF – Artskart – m.fl.</vt:lpstr>
      <vt:lpstr>Four varying levels of richness (data types): </vt:lpstr>
      <vt:lpstr>Artsobservasjoner and GBIF</vt:lpstr>
      <vt:lpstr>Creative Commons licenses used by GBIF</vt:lpstr>
      <vt:lpstr>PowerPoint Presentation</vt:lpstr>
      <vt:lpstr>Global GBIF data</vt:lpstr>
    </vt:vector>
  </TitlesOfParts>
  <Company>ARC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Svalbard – status og fremtid</dc:title>
  <dc:creator>Vidar Bakken</dc:creator>
  <cp:lastModifiedBy>Vidar Bakken</cp:lastModifiedBy>
  <cp:revision>82</cp:revision>
  <dcterms:created xsi:type="dcterms:W3CDTF">2020-01-20T19:20:26Z</dcterms:created>
  <dcterms:modified xsi:type="dcterms:W3CDTF">2023-03-13T09:50:50Z</dcterms:modified>
</cp:coreProperties>
</file>