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2" r:id="rId4"/>
  </p:sldMasterIdLst>
  <p:notesMasterIdLst>
    <p:notesMasterId r:id="rId62"/>
  </p:notesMasterIdLst>
  <p:handoutMasterIdLst>
    <p:handoutMasterId r:id="rId63"/>
  </p:handoutMasterIdLst>
  <p:sldIdLst>
    <p:sldId id="430" r:id="rId5"/>
    <p:sldId id="758" r:id="rId6"/>
    <p:sldId id="922" r:id="rId7"/>
    <p:sldId id="896" r:id="rId8"/>
    <p:sldId id="490" r:id="rId9"/>
    <p:sldId id="458" r:id="rId10"/>
    <p:sldId id="898" r:id="rId11"/>
    <p:sldId id="932" r:id="rId12"/>
    <p:sldId id="933" r:id="rId13"/>
    <p:sldId id="934" r:id="rId14"/>
    <p:sldId id="935" r:id="rId15"/>
    <p:sldId id="495" r:id="rId16"/>
    <p:sldId id="936" r:id="rId17"/>
    <p:sldId id="268" r:id="rId18"/>
    <p:sldId id="497" r:id="rId19"/>
    <p:sldId id="494" r:id="rId20"/>
    <p:sldId id="263" r:id="rId21"/>
    <p:sldId id="264" r:id="rId22"/>
    <p:sldId id="261" r:id="rId23"/>
    <p:sldId id="772" r:id="rId24"/>
    <p:sldId id="757" r:id="rId25"/>
    <p:sldId id="528" r:id="rId26"/>
    <p:sldId id="834" r:id="rId27"/>
    <p:sldId id="533" r:id="rId28"/>
    <p:sldId id="512" r:id="rId29"/>
    <p:sldId id="858" r:id="rId30"/>
    <p:sldId id="859" r:id="rId31"/>
    <p:sldId id="860" r:id="rId32"/>
    <p:sldId id="767" r:id="rId33"/>
    <p:sldId id="532" r:id="rId34"/>
    <p:sldId id="937" r:id="rId35"/>
    <p:sldId id="833" r:id="rId36"/>
    <p:sldId id="506" r:id="rId37"/>
    <p:sldId id="515" r:id="rId38"/>
    <p:sldId id="510" r:id="rId39"/>
    <p:sldId id="507" r:id="rId40"/>
    <p:sldId id="938" r:id="rId41"/>
    <p:sldId id="258" r:id="rId42"/>
    <p:sldId id="939" r:id="rId43"/>
    <p:sldId id="262" r:id="rId44"/>
    <p:sldId id="940" r:id="rId45"/>
    <p:sldId id="266" r:id="rId46"/>
    <p:sldId id="267" r:id="rId47"/>
    <p:sldId id="941" r:id="rId48"/>
    <p:sldId id="270" r:id="rId49"/>
    <p:sldId id="271" r:id="rId50"/>
    <p:sldId id="272" r:id="rId51"/>
    <p:sldId id="273" r:id="rId52"/>
    <p:sldId id="276" r:id="rId53"/>
    <p:sldId id="279" r:id="rId54"/>
    <p:sldId id="280" r:id="rId55"/>
    <p:sldId id="257" r:id="rId56"/>
    <p:sldId id="307" r:id="rId57"/>
    <p:sldId id="274" r:id="rId58"/>
    <p:sldId id="294" r:id="rId59"/>
    <p:sldId id="942" r:id="rId60"/>
    <p:sldId id="900" r:id="rId61"/>
  </p:sldIdLst>
  <p:sldSz cx="24382413" cy="13716000"/>
  <p:notesSz cx="6858000" cy="9144000"/>
  <p:embeddedFontLst>
    <p:embeddedFont>
      <p:font typeface="Bitter" pitchFamily="2" charset="77"/>
      <p:regular r:id="rId64"/>
      <p:bold r:id="rId65"/>
      <p:italic r:id="rId66"/>
      <p:boldItalic r:id="rId67"/>
    </p:embeddedFont>
    <p:embeddedFont>
      <p:font typeface="Bitter SemiBold" pitchFamily="2" charset="77"/>
      <p:regular r:id="rId68"/>
      <p:bold r:id="rId69"/>
      <p:italic r:id="rId70"/>
      <p:boldItalic r:id="rId71"/>
    </p:embeddedFont>
    <p:embeddedFont>
      <p:font typeface="Roboto" panose="02000000000000000000" pitchFamily="2" charset="0"/>
      <p:regular r:id="rId72"/>
      <p:bold r:id="rId73"/>
      <p:italic r:id="rId74"/>
      <p:boldItalic r:id="rId75"/>
    </p:embeddedFont>
    <p:embeddedFont>
      <p:font typeface="Roboto Condensed" panose="02000000000000000000" pitchFamily="2" charset="0"/>
      <p:regular r:id="rId76"/>
      <p:bold r:id="rId77"/>
      <p:italic r:id="rId78"/>
      <p:boldItalic r:id="rId79"/>
    </p:embeddedFont>
    <p:embeddedFont>
      <p:font typeface="Roboto Condensed Light" panose="02000000000000000000" pitchFamily="2" charset="0"/>
      <p:regular r:id="rId80"/>
      <p:italic r:id="rId81"/>
    </p:embeddedFont>
    <p:embeddedFont>
      <p:font typeface="Rubik" pitchFamily="2" charset="-79"/>
      <p:regular r:id="rId82"/>
      <p:bold r:id="rId83"/>
      <p:italic r:id="rId84"/>
      <p:boldItalic r:id="rId85"/>
    </p:embeddedFont>
    <p:embeddedFont>
      <p:font typeface="Rubik Medium" pitchFamily="2" charset="-79"/>
      <p:regular r:id="rId86"/>
      <p:italic r:id="rId87"/>
    </p:embeddedFont>
    <p:embeddedFont>
      <p:font typeface="Rubik SemiBold" pitchFamily="2" charset="-79"/>
      <p:regular r:id="rId88"/>
      <p:bold r:id="rId89"/>
      <p:italic r:id="rId90"/>
      <p:boldItalic r:id="rId91"/>
    </p:embeddedFont>
    <p:embeddedFont>
      <p:font typeface="Source Code Pro" panose="020B0509030403020204" pitchFamily="49" charset="0"/>
      <p:regular r:id="rId92"/>
      <p:bold r:id="rId93"/>
      <p:italic r:id="rId94"/>
      <p:boldItalic r:id="rId95"/>
    </p:embeddedFont>
    <p:embeddedFont>
      <p:font typeface="Trebuchet MS" panose="020B0703020202090204" pitchFamily="34" charset="0"/>
      <p:regular r:id="rId96"/>
      <p:bold r:id="rId97"/>
      <p:italic r:id="rId98"/>
    </p:embeddedFont>
  </p:embeddedFontLst>
  <p:custDataLst>
    <p:tags r:id="rId9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39C907-CEB6-6F44-86DB-E2B201B09924}">
          <p14:sldIdLst>
            <p14:sldId id="430"/>
            <p14:sldId id="758"/>
            <p14:sldId id="922"/>
            <p14:sldId id="896"/>
            <p14:sldId id="490"/>
            <p14:sldId id="458"/>
            <p14:sldId id="898"/>
            <p14:sldId id="932"/>
            <p14:sldId id="933"/>
            <p14:sldId id="934"/>
            <p14:sldId id="935"/>
            <p14:sldId id="495"/>
            <p14:sldId id="936"/>
            <p14:sldId id="268"/>
            <p14:sldId id="497"/>
            <p14:sldId id="494"/>
            <p14:sldId id="263"/>
            <p14:sldId id="264"/>
            <p14:sldId id="261"/>
            <p14:sldId id="772"/>
            <p14:sldId id="757"/>
            <p14:sldId id="528"/>
            <p14:sldId id="834"/>
            <p14:sldId id="533"/>
            <p14:sldId id="512"/>
            <p14:sldId id="858"/>
            <p14:sldId id="859"/>
            <p14:sldId id="860"/>
            <p14:sldId id="767"/>
            <p14:sldId id="532"/>
            <p14:sldId id="937"/>
            <p14:sldId id="833"/>
            <p14:sldId id="506"/>
            <p14:sldId id="515"/>
            <p14:sldId id="510"/>
            <p14:sldId id="507"/>
            <p14:sldId id="938"/>
            <p14:sldId id="258"/>
            <p14:sldId id="939"/>
            <p14:sldId id="262"/>
            <p14:sldId id="940"/>
            <p14:sldId id="266"/>
            <p14:sldId id="267"/>
            <p14:sldId id="941"/>
            <p14:sldId id="270"/>
            <p14:sldId id="271"/>
            <p14:sldId id="272"/>
            <p14:sldId id="273"/>
            <p14:sldId id="276"/>
            <p14:sldId id="279"/>
            <p14:sldId id="280"/>
            <p14:sldId id="257"/>
            <p14:sldId id="307"/>
            <p14:sldId id="274"/>
            <p14:sldId id="294"/>
            <p14:sldId id="942"/>
            <p14:sldId id="90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CEB1"/>
    <a:srgbClr val="EDF4EB"/>
    <a:srgbClr val="F8EFF2"/>
    <a:srgbClr val="F6E3EA"/>
    <a:srgbClr val="FDF9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35" autoAdjust="0"/>
    <p:restoredTop sz="91456" autoAdjust="0"/>
  </p:normalViewPr>
  <p:slideViewPr>
    <p:cSldViewPr snapToGrid="0">
      <p:cViewPr varScale="1">
        <p:scale>
          <a:sx n="60" d="100"/>
          <a:sy n="60" d="100"/>
        </p:scale>
        <p:origin x="224" y="888"/>
      </p:cViewPr>
      <p:guideLst/>
    </p:cSldViewPr>
  </p:slideViewPr>
  <p:notesTextViewPr>
    <p:cViewPr>
      <p:scale>
        <a:sx n="100" d="100"/>
        <a:sy n="100" d="100"/>
      </p:scale>
      <p:origin x="0" y="0"/>
    </p:cViewPr>
  </p:notesTextViewPr>
  <p:sorterViewPr>
    <p:cViewPr>
      <p:scale>
        <a:sx n="70" d="100"/>
        <a:sy n="70" d="100"/>
      </p:scale>
      <p:origin x="0" y="-174"/>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1.fntdata"/><Relationship Id="rId79" Type="http://schemas.openxmlformats.org/officeDocument/2006/relationships/font" Target="fonts/font16.fntdata"/><Relationship Id="rId102"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font" Target="fonts/font27.fntdata"/><Relationship Id="rId95" Type="http://schemas.openxmlformats.org/officeDocument/2006/relationships/font" Target="fonts/font32.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font" Target="fonts/font1.fntdata"/><Relationship Id="rId69" Type="http://schemas.openxmlformats.org/officeDocument/2006/relationships/font" Target="fonts/font6.fntdata"/><Relationship Id="rId80" Type="http://schemas.openxmlformats.org/officeDocument/2006/relationships/font" Target="fonts/font17.fntdata"/><Relationship Id="rId85" Type="http://schemas.openxmlformats.org/officeDocument/2006/relationships/font" Target="fonts/font22.fntdata"/><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4.fntdata"/><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font" Target="fonts/font25.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3.fntdata"/><Relationship Id="rId97" Type="http://schemas.openxmlformats.org/officeDocument/2006/relationships/font" Target="fonts/font34.fntdata"/><Relationship Id="rId10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3.fntdata"/><Relationship Id="rId87" Type="http://schemas.openxmlformats.org/officeDocument/2006/relationships/font" Target="fonts/font24.fntdata"/><Relationship Id="rId61" Type="http://schemas.openxmlformats.org/officeDocument/2006/relationships/slide" Target="slides/slide57.xml"/><Relationship Id="rId82" Type="http://schemas.openxmlformats.org/officeDocument/2006/relationships/font" Target="fonts/font19.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14.fntdata"/><Relationship Id="rId100"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9.fntdata"/><Relationship Id="rId93" Type="http://schemas.openxmlformats.org/officeDocument/2006/relationships/font" Target="fonts/font30.fntdata"/><Relationship Id="rId98" Type="http://schemas.openxmlformats.org/officeDocument/2006/relationships/font" Target="fonts/font35.fntdata"/><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Number of publishing institutions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United States</c:v>
                </c:pt>
                <c:pt idx="1">
                  <c:v>Colombia</c:v>
                </c:pt>
                <c:pt idx="2">
                  <c:v>United Kingdom</c:v>
                </c:pt>
                <c:pt idx="3">
                  <c:v>Australia</c:v>
                </c:pt>
                <c:pt idx="4">
                  <c:v>Spain</c:v>
                </c:pt>
                <c:pt idx="5">
                  <c:v>Brazil</c:v>
                </c:pt>
                <c:pt idx="6">
                  <c:v>Russian Federation</c:v>
                </c:pt>
                <c:pt idx="7">
                  <c:v>France</c:v>
                </c:pt>
                <c:pt idx="8">
                  <c:v>Ecuador</c:v>
                </c:pt>
                <c:pt idx="9">
                  <c:v>Netherlands</c:v>
                </c:pt>
              </c:strCache>
            </c:strRef>
          </c:cat>
          <c:val>
            <c:numRef>
              <c:f>Sheet1!$B$2:$B$11</c:f>
              <c:numCache>
                <c:formatCode>General</c:formatCode>
                <c:ptCount val="10"/>
                <c:pt idx="0">
                  <c:v>374</c:v>
                </c:pt>
                <c:pt idx="1">
                  <c:v>254</c:v>
                </c:pt>
                <c:pt idx="2">
                  <c:v>180</c:v>
                </c:pt>
                <c:pt idx="3">
                  <c:v>127</c:v>
                </c:pt>
                <c:pt idx="4">
                  <c:v>120</c:v>
                </c:pt>
                <c:pt idx="5">
                  <c:v>117</c:v>
                </c:pt>
                <c:pt idx="6">
                  <c:v>101</c:v>
                </c:pt>
                <c:pt idx="7">
                  <c:v>67</c:v>
                </c:pt>
                <c:pt idx="8">
                  <c:v>56</c:v>
                </c:pt>
                <c:pt idx="9">
                  <c:v>56</c:v>
                </c:pt>
              </c:numCache>
            </c:numRef>
          </c:val>
          <c:extLst>
            <c:ext xmlns:c16="http://schemas.microsoft.com/office/drawing/2014/chart" uri="{C3380CC4-5D6E-409C-BE32-E72D297353CC}">
              <c16:uniqueId val="{00000000-CDB9-4D48-9352-EF76B2CC38BA}"/>
            </c:ext>
          </c:extLst>
        </c:ser>
        <c:dLbls>
          <c:showLegendKey val="0"/>
          <c:showVal val="1"/>
          <c:showCatName val="0"/>
          <c:showSerName val="0"/>
          <c:showPercent val="0"/>
          <c:showBubbleSize val="0"/>
        </c:dLbls>
        <c:gapWidth val="150"/>
        <c:overlap val="-25"/>
        <c:axId val="177232928"/>
        <c:axId val="146612576"/>
      </c:barChart>
      <c:catAx>
        <c:axId val="1772329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Rubik Medium" pitchFamily="2" charset="-79"/>
                <a:ea typeface="+mn-ea"/>
                <a:cs typeface="Rubik Medium" pitchFamily="2" charset="-79"/>
              </a:defRPr>
            </a:pPr>
            <a:endParaRPr lang="en-DK"/>
          </a:p>
        </c:txPr>
        <c:crossAx val="146612576"/>
        <c:crosses val="autoZero"/>
        <c:auto val="1"/>
        <c:lblAlgn val="ctr"/>
        <c:lblOffset val="100"/>
        <c:noMultiLvlLbl val="0"/>
      </c:catAx>
      <c:valAx>
        <c:axId val="146612576"/>
        <c:scaling>
          <c:orientation val="minMax"/>
        </c:scaling>
        <c:delete val="0"/>
        <c:axPos val="t"/>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DK"/>
          </a:p>
        </c:txPr>
        <c:crossAx val="177232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Rubik Medium" pitchFamily="2" charset="-79"/>
                <a:ea typeface="+mn-ea"/>
                <a:cs typeface="Rubik Medium" pitchFamily="2" charset="-79"/>
              </a:defRPr>
            </a:pPr>
            <a:r>
              <a:rPr lang="en-US" sz="1800" b="0" i="0" dirty="0">
                <a:latin typeface="Rubik Medium" pitchFamily="2" charset="-79"/>
                <a:cs typeface="Rubik Medium" pitchFamily="2" charset="-79"/>
              </a:rPr>
              <a:t>Download requests </a:t>
            </a:r>
            <a:br>
              <a:rPr lang="en-US" sz="1800" b="0" i="0" dirty="0">
                <a:latin typeface="Rubik Medium" pitchFamily="2" charset="-79"/>
                <a:cs typeface="Rubik Medium" pitchFamily="2" charset="-79"/>
              </a:rPr>
            </a:br>
            <a:r>
              <a:rPr lang="en-US" sz="1800" b="0" i="0" dirty="0">
                <a:latin typeface="Rubik Medium" pitchFamily="2" charset="-79"/>
                <a:cs typeface="Rubik Medium" pitchFamily="2" charset="-79"/>
              </a:rPr>
              <a:t>by country, island</a:t>
            </a:r>
          </a:p>
          <a:p>
            <a:pPr>
              <a:defRPr sz="1800">
                <a:latin typeface="Rubik Medium" pitchFamily="2" charset="-79"/>
                <a:cs typeface="Rubik Medium" pitchFamily="2" charset="-79"/>
              </a:defRPr>
            </a:pPr>
            <a:r>
              <a:rPr lang="en-US" sz="1800" b="0" i="0" dirty="0">
                <a:latin typeface="Rubik Medium" pitchFamily="2" charset="-79"/>
                <a:cs typeface="Rubik Medium" pitchFamily="2" charset="-79"/>
              </a:rPr>
              <a:t>or territory</a:t>
            </a:r>
          </a:p>
        </c:rich>
      </c:tx>
      <c:layout>
        <c:manualLayout>
          <c:xMode val="edge"/>
          <c:yMode val="edge"/>
          <c:x val="0.37124603463837624"/>
          <c:y val="0.57592288769695887"/>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Rubik Medium" pitchFamily="2" charset="-79"/>
              <a:ea typeface="+mn-ea"/>
              <a:cs typeface="Rubik Medium" pitchFamily="2" charset="-79"/>
            </a:defRPr>
          </a:pPr>
          <a:endParaRPr lang="en-DK"/>
        </a:p>
      </c:txPr>
    </c:title>
    <c:autoTitleDeleted val="0"/>
    <c:plotArea>
      <c:layout>
        <c:manualLayout>
          <c:layoutTarget val="inner"/>
          <c:xMode val="edge"/>
          <c:yMode val="edge"/>
          <c:x val="0.14129759142797921"/>
          <c:y val="0.25064467651390804"/>
          <c:w val="0.71908881194866714"/>
          <c:h val="0.74935532348609191"/>
        </c:manualLayout>
      </c:layout>
      <c:doughnutChart>
        <c:varyColors val="1"/>
        <c:ser>
          <c:idx val="1"/>
          <c:order val="0"/>
          <c:tx>
            <c:v>2020</c:v>
          </c:tx>
          <c:dPt>
            <c:idx val="0"/>
            <c:bubble3D val="0"/>
            <c:spPr>
              <a:solidFill>
                <a:schemeClr val="accent2">
                  <a:shade val="41000"/>
                </a:schemeClr>
              </a:solidFill>
              <a:ln w="19050">
                <a:solidFill>
                  <a:schemeClr val="lt1"/>
                </a:solidFill>
              </a:ln>
              <a:effectLst/>
            </c:spPr>
            <c:extLst>
              <c:ext xmlns:c16="http://schemas.microsoft.com/office/drawing/2014/chart" uri="{C3380CC4-5D6E-409C-BE32-E72D297353CC}">
                <c16:uniqueId val="{00000001-A932-9340-B78C-7D6B33AF2193}"/>
              </c:ext>
            </c:extLst>
          </c:dPt>
          <c:dPt>
            <c:idx val="1"/>
            <c:bubble3D val="0"/>
            <c:spPr>
              <a:solidFill>
                <a:schemeClr val="accent2">
                  <a:shade val="53000"/>
                </a:schemeClr>
              </a:solidFill>
              <a:ln w="19050">
                <a:solidFill>
                  <a:schemeClr val="lt1"/>
                </a:solidFill>
              </a:ln>
              <a:effectLst/>
            </c:spPr>
            <c:extLst>
              <c:ext xmlns:c16="http://schemas.microsoft.com/office/drawing/2014/chart" uri="{C3380CC4-5D6E-409C-BE32-E72D297353CC}">
                <c16:uniqueId val="{00000003-A932-9340-B78C-7D6B33AF2193}"/>
              </c:ext>
            </c:extLst>
          </c:dPt>
          <c:dPt>
            <c:idx val="2"/>
            <c:bubble3D val="0"/>
            <c:spPr>
              <a:solidFill>
                <a:schemeClr val="accent2">
                  <a:shade val="65000"/>
                </a:schemeClr>
              </a:solidFill>
              <a:ln w="19050">
                <a:solidFill>
                  <a:schemeClr val="lt1"/>
                </a:solidFill>
              </a:ln>
              <a:effectLst/>
            </c:spPr>
            <c:extLst>
              <c:ext xmlns:c16="http://schemas.microsoft.com/office/drawing/2014/chart" uri="{C3380CC4-5D6E-409C-BE32-E72D297353CC}">
                <c16:uniqueId val="{00000005-A932-9340-B78C-7D6B33AF2193}"/>
              </c:ext>
            </c:extLst>
          </c:dPt>
          <c:dPt>
            <c:idx val="3"/>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7-A932-9340-B78C-7D6B33AF2193}"/>
              </c:ext>
            </c:extLst>
          </c:dPt>
          <c:dPt>
            <c:idx val="4"/>
            <c:bubble3D val="0"/>
            <c:spPr>
              <a:solidFill>
                <a:schemeClr val="accent2">
                  <a:shade val="88000"/>
                </a:schemeClr>
              </a:solidFill>
              <a:ln w="19050">
                <a:solidFill>
                  <a:schemeClr val="lt1"/>
                </a:solidFill>
              </a:ln>
              <a:effectLst/>
            </c:spPr>
            <c:extLst>
              <c:ext xmlns:c16="http://schemas.microsoft.com/office/drawing/2014/chart" uri="{C3380CC4-5D6E-409C-BE32-E72D297353CC}">
                <c16:uniqueId val="{00000009-A932-9340-B78C-7D6B33AF2193}"/>
              </c:ext>
            </c:extLst>
          </c:dPt>
          <c:dPt>
            <c:idx val="5"/>
            <c:bubble3D val="0"/>
            <c:spPr>
              <a:solidFill>
                <a:schemeClr val="accent2"/>
              </a:solidFill>
              <a:ln w="19050">
                <a:solidFill>
                  <a:schemeClr val="lt1"/>
                </a:solidFill>
              </a:ln>
              <a:effectLst/>
            </c:spPr>
            <c:extLst>
              <c:ext xmlns:c16="http://schemas.microsoft.com/office/drawing/2014/chart" uri="{C3380CC4-5D6E-409C-BE32-E72D297353CC}">
                <c16:uniqueId val="{0000000B-A932-9340-B78C-7D6B33AF2193}"/>
              </c:ext>
            </c:extLst>
          </c:dPt>
          <c:dPt>
            <c:idx val="6"/>
            <c:bubble3D val="0"/>
            <c:spPr>
              <a:solidFill>
                <a:schemeClr val="accent2">
                  <a:tint val="89000"/>
                </a:schemeClr>
              </a:solidFill>
              <a:ln w="19050">
                <a:solidFill>
                  <a:schemeClr val="lt1"/>
                </a:solidFill>
              </a:ln>
              <a:effectLst/>
            </c:spPr>
            <c:extLst>
              <c:ext xmlns:c16="http://schemas.microsoft.com/office/drawing/2014/chart" uri="{C3380CC4-5D6E-409C-BE32-E72D297353CC}">
                <c16:uniqueId val="{0000000D-A932-9340-B78C-7D6B33AF2193}"/>
              </c:ext>
            </c:extLst>
          </c:dPt>
          <c:dPt>
            <c:idx val="7"/>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F-A932-9340-B78C-7D6B33AF2193}"/>
              </c:ext>
            </c:extLst>
          </c:dPt>
          <c:dPt>
            <c:idx val="8"/>
            <c:bubble3D val="0"/>
            <c:spPr>
              <a:solidFill>
                <a:schemeClr val="accent2">
                  <a:tint val="65000"/>
                </a:schemeClr>
              </a:solidFill>
              <a:ln w="19050">
                <a:solidFill>
                  <a:schemeClr val="lt1"/>
                </a:solidFill>
              </a:ln>
              <a:effectLst/>
            </c:spPr>
            <c:extLst>
              <c:ext xmlns:c16="http://schemas.microsoft.com/office/drawing/2014/chart" uri="{C3380CC4-5D6E-409C-BE32-E72D297353CC}">
                <c16:uniqueId val="{00000011-A932-9340-B78C-7D6B33AF2193}"/>
              </c:ext>
            </c:extLst>
          </c:dPt>
          <c:dPt>
            <c:idx val="9"/>
            <c:bubble3D val="0"/>
            <c:spPr>
              <a:solidFill>
                <a:schemeClr val="accent2">
                  <a:tint val="54000"/>
                </a:schemeClr>
              </a:solidFill>
              <a:ln w="19050">
                <a:solidFill>
                  <a:schemeClr val="lt1"/>
                </a:solidFill>
              </a:ln>
              <a:effectLst/>
            </c:spPr>
            <c:extLst>
              <c:ext xmlns:c16="http://schemas.microsoft.com/office/drawing/2014/chart" uri="{C3380CC4-5D6E-409C-BE32-E72D297353CC}">
                <c16:uniqueId val="{00000013-A932-9340-B78C-7D6B33AF2193}"/>
              </c:ext>
            </c:extLst>
          </c:dPt>
          <c:dPt>
            <c:idx val="10"/>
            <c:bubble3D val="0"/>
            <c:spPr>
              <a:solidFill>
                <a:schemeClr val="accent2">
                  <a:tint val="42000"/>
                </a:schemeClr>
              </a:solidFill>
              <a:ln w="19050">
                <a:solidFill>
                  <a:schemeClr val="lt1"/>
                </a:solidFill>
              </a:ln>
              <a:effectLst/>
            </c:spPr>
            <c:extLst>
              <c:ext xmlns:c16="http://schemas.microsoft.com/office/drawing/2014/chart" uri="{C3380CC4-5D6E-409C-BE32-E72D297353CC}">
                <c16:uniqueId val="{00000015-A932-9340-B78C-7D6B33AF2193}"/>
              </c:ext>
            </c:extLst>
          </c:dPt>
          <c:dLbls>
            <c:dLbl>
              <c:idx val="0"/>
              <c:tx>
                <c:rich>
                  <a:bodyPr/>
                  <a:lstStyle/>
                  <a:p>
                    <a:fld id="{29D84110-9609-3148-9A54-3F1601B7549F}"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932-9340-B78C-7D6B33AF2193}"/>
                </c:ext>
              </c:extLst>
            </c:dLbl>
            <c:dLbl>
              <c:idx val="1"/>
              <c:tx>
                <c:rich>
                  <a:bodyPr rot="0" spcFirstLastPara="1" vertOverflow="clip" horzOverflow="clip" vert="horz" wrap="square" lIns="38100" tIns="19050" rIns="38100" bIns="19050" anchor="ctr" anchorCtr="1">
                    <a:spAutoFit/>
                  </a:bodyPr>
                  <a:lstStyle/>
                  <a:p>
                    <a:pPr>
                      <a:defRPr sz="1400" b="0" i="0" u="none" strike="noStrike" kern="1200" baseline="0">
                        <a:solidFill>
                          <a:schemeClr val="bg1"/>
                        </a:solidFill>
                        <a:latin typeface="Rubik Medium" pitchFamily="2" charset="-79"/>
                        <a:ea typeface="+mn-ea"/>
                        <a:cs typeface="Rubik Medium" pitchFamily="2" charset="-79"/>
                      </a:defRPr>
                    </a:pPr>
                    <a:fld id="{01B55418-8B59-E84C-BE2C-9119975473D9}" type="CELLRANGE">
                      <a:rPr lang="en-US"/>
                      <a:pPr>
                        <a:defRPr sz="1400">
                          <a:solidFill>
                            <a:schemeClr val="bg1"/>
                          </a:solidFill>
                          <a:latin typeface="Rubik Medium" pitchFamily="2" charset="-79"/>
                          <a:cs typeface="Rubik Medium" pitchFamily="2" charset="-79"/>
                        </a:defRPr>
                      </a:pPr>
                      <a:t>[CELLRANGE]</a:t>
                    </a:fld>
                    <a:endParaRPr lang="en-US"/>
                  </a:p>
                </c:rich>
              </c:tx>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bg1"/>
                      </a:solidFill>
                      <a:latin typeface="Rubik Medium" pitchFamily="2" charset="-79"/>
                      <a:ea typeface="+mn-ea"/>
                      <a:cs typeface="Rubik Medium" pitchFamily="2" charset="-79"/>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03-A932-9340-B78C-7D6B33AF2193}"/>
                </c:ext>
              </c:extLst>
            </c:dLbl>
            <c:dLbl>
              <c:idx val="2"/>
              <c:tx>
                <c:rich>
                  <a:bodyPr/>
                  <a:lstStyle/>
                  <a:p>
                    <a:fld id="{885D8911-30DC-7D48-B7BD-69C9F1A52EAF}"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932-9340-B78C-7D6B33AF2193}"/>
                </c:ext>
              </c:extLst>
            </c:dLbl>
            <c:dLbl>
              <c:idx val="3"/>
              <c:tx>
                <c:rich>
                  <a:bodyPr/>
                  <a:lstStyle/>
                  <a:p>
                    <a:fld id="{DB8ED84B-EC17-E74F-A079-5D8FBD080E48}"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932-9340-B78C-7D6B33AF2193}"/>
                </c:ext>
              </c:extLst>
            </c:dLbl>
            <c:dLbl>
              <c:idx val="4"/>
              <c:layout>
                <c:manualLayout>
                  <c:x val="8.8130014671565626E-3"/>
                  <c:y val="6.2194810797998601E-3"/>
                </c:manualLayout>
              </c:layout>
              <c:tx>
                <c:rich>
                  <a:bodyPr/>
                  <a:lstStyle/>
                  <a:p>
                    <a:fld id="{FC03A0E1-05A4-B34F-BAAA-7401199006EB}"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9-A932-9340-B78C-7D6B33AF2193}"/>
                </c:ext>
              </c:extLst>
            </c:dLbl>
            <c:dLbl>
              <c:idx val="5"/>
              <c:layout>
                <c:manualLayout>
                  <c:x val="1.1769562479609729E-2"/>
                  <c:y val="1.4103886670666475E-2"/>
                </c:manualLayout>
              </c:layout>
              <c:tx>
                <c:rich>
                  <a:bodyPr/>
                  <a:lstStyle/>
                  <a:p>
                    <a:fld id="{5756F715-C256-424C-AD3B-A5AA563814C6}"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B-A932-9340-B78C-7D6B33AF2193}"/>
                </c:ext>
              </c:extLst>
            </c:dLbl>
            <c:dLbl>
              <c:idx val="6"/>
              <c:layout>
                <c:manualLayout>
                  <c:x val="-2.9338847661815552E-3"/>
                  <c:y val="9.549359499626018E-3"/>
                </c:manualLayout>
              </c:layout>
              <c:tx>
                <c:rich>
                  <a:bodyPr/>
                  <a:lstStyle/>
                  <a:p>
                    <a:fld id="{1381BD77-8853-9F4B-8AE1-3BD06F7136CB}"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D-A932-9340-B78C-7D6B33AF2193}"/>
                </c:ext>
              </c:extLst>
            </c:dLbl>
            <c:dLbl>
              <c:idx val="7"/>
              <c:layout>
                <c:manualLayout>
                  <c:x val="-5.1285980184851733E-3"/>
                  <c:y val="4.9947116308997177E-3"/>
                </c:manualLayout>
              </c:layout>
              <c:tx>
                <c:rich>
                  <a:bodyPr/>
                  <a:lstStyle/>
                  <a:p>
                    <a:fld id="{63FD12E1-83F5-1C45-9961-072D8B2FDD69}" type="CELLRANGE">
                      <a:rPr lang="en-US" dirty="0"/>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F-A932-9340-B78C-7D6B33AF2193}"/>
                </c:ext>
              </c:extLst>
            </c:dLbl>
            <c:dLbl>
              <c:idx val="8"/>
              <c:layout>
                <c:manualLayout>
                  <c:x val="-4.3923204467012922E-3"/>
                  <c:y val="5.0828209414829862E-3"/>
                </c:manualLayout>
              </c:layout>
              <c:tx>
                <c:rich>
                  <a:bodyPr/>
                  <a:lstStyle/>
                  <a:p>
                    <a:fld id="{79211F33-6ED8-C641-9BBE-83740836C1C9}"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1-A932-9340-B78C-7D6B33AF2193}"/>
                </c:ext>
              </c:extLst>
            </c:dLbl>
            <c:dLbl>
              <c:idx val="9"/>
              <c:layout>
                <c:manualLayout>
                  <c:x val="-9.5436016472156444E-3"/>
                  <c:y val="3.1537098304522276E-3"/>
                </c:manualLayout>
              </c:layout>
              <c:tx>
                <c:rich>
                  <a:bodyPr/>
                  <a:lstStyle/>
                  <a:p>
                    <a:fld id="{A28277FF-63A3-6840-9359-33DB9B984B55}"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3-A932-9340-B78C-7D6B33AF2193}"/>
                </c:ext>
              </c:extLst>
            </c:dLbl>
            <c:dLbl>
              <c:idx val="10"/>
              <c:tx>
                <c:rich>
                  <a:bodyPr/>
                  <a:lstStyle/>
                  <a:p>
                    <a:fld id="{AD5CFD7D-5708-D24A-BED3-AF190850E270}" type="CELLRANGE">
                      <a:rPr lang="en-US"/>
                      <a:pPr/>
                      <a:t>[CELLRANGE]</a:t>
                    </a:fld>
                    <a:endParaRPr lang="en-US"/>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A932-9340-B78C-7D6B33AF219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Rubik Medium" pitchFamily="2" charset="-79"/>
                    <a:ea typeface="+mn-ea"/>
                    <a:cs typeface="Rubik Medium" pitchFamily="2" charset="-79"/>
                  </a:defRPr>
                </a:pPr>
                <a:endParaRPr lang="en-DK"/>
              </a:p>
            </c:txPr>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ext>
            </c:extLst>
          </c:dLbls>
          <c:cat>
            <c:strRef>
              <c:f>Sheet1!$A$2:$A$12</c:f>
              <c:strCache>
                <c:ptCount val="11"/>
                <c:pt idx="0">
                  <c:v>CN</c:v>
                </c:pt>
                <c:pt idx="1">
                  <c:v>US</c:v>
                </c:pt>
                <c:pt idx="2">
                  <c:v>MX</c:v>
                </c:pt>
                <c:pt idx="3">
                  <c:v>BR</c:v>
                </c:pt>
                <c:pt idx="4">
                  <c:v>CO</c:v>
                </c:pt>
                <c:pt idx="5">
                  <c:v>GB</c:v>
                </c:pt>
                <c:pt idx="6">
                  <c:v>ES</c:v>
                </c:pt>
                <c:pt idx="7">
                  <c:v>DE</c:v>
                </c:pt>
                <c:pt idx="8">
                  <c:v>CA</c:v>
                </c:pt>
                <c:pt idx="9">
                  <c:v>IT</c:v>
                </c:pt>
                <c:pt idx="10">
                  <c:v>OTHER</c:v>
                </c:pt>
              </c:strCache>
            </c:strRef>
          </c:cat>
          <c:val>
            <c:numRef>
              <c:f>Sheet1!$B$2:$B$12</c:f>
              <c:numCache>
                <c:formatCode>General</c:formatCode>
                <c:ptCount val="11"/>
                <c:pt idx="0">
                  <c:v>41998</c:v>
                </c:pt>
                <c:pt idx="1">
                  <c:v>35340</c:v>
                </c:pt>
                <c:pt idx="2">
                  <c:v>19086</c:v>
                </c:pt>
                <c:pt idx="3">
                  <c:v>12412</c:v>
                </c:pt>
                <c:pt idx="4">
                  <c:v>11592</c:v>
                </c:pt>
                <c:pt idx="5">
                  <c:v>10458</c:v>
                </c:pt>
                <c:pt idx="6">
                  <c:v>9408</c:v>
                </c:pt>
                <c:pt idx="7">
                  <c:v>6794</c:v>
                </c:pt>
                <c:pt idx="8">
                  <c:v>6013</c:v>
                </c:pt>
                <c:pt idx="9">
                  <c:v>5300</c:v>
                </c:pt>
                <c:pt idx="10">
                  <c:v>80990</c:v>
                </c:pt>
              </c:numCache>
            </c:numRef>
          </c:val>
          <c:extLst>
            <c:ext xmlns:c15="http://schemas.microsoft.com/office/drawing/2012/chart" uri="{02D57815-91ED-43cb-92C2-25804820EDAC}">
              <c15:datalabelsRange>
                <c15:f>Sheet1!$A$2:$A$12</c15:f>
                <c15:dlblRangeCache>
                  <c:ptCount val="11"/>
                  <c:pt idx="0">
                    <c:v>CN</c:v>
                  </c:pt>
                  <c:pt idx="1">
                    <c:v>US</c:v>
                  </c:pt>
                  <c:pt idx="2">
                    <c:v>MX</c:v>
                  </c:pt>
                  <c:pt idx="3">
                    <c:v>BR</c:v>
                  </c:pt>
                  <c:pt idx="4">
                    <c:v>CO</c:v>
                  </c:pt>
                  <c:pt idx="5">
                    <c:v>GB</c:v>
                  </c:pt>
                  <c:pt idx="6">
                    <c:v>ES</c:v>
                  </c:pt>
                  <c:pt idx="7">
                    <c:v>DE</c:v>
                  </c:pt>
                  <c:pt idx="8">
                    <c:v>CA</c:v>
                  </c:pt>
                  <c:pt idx="9">
                    <c:v>IT</c:v>
                  </c:pt>
                  <c:pt idx="10">
                    <c:v>OTHER</c:v>
                  </c:pt>
                </c15:dlblRangeCache>
              </c15:datalabelsRange>
            </c:ext>
            <c:ext xmlns:c16="http://schemas.microsoft.com/office/drawing/2014/chart" uri="{C3380CC4-5D6E-409C-BE32-E72D297353CC}">
              <c16:uniqueId val="{00000016-A932-9340-B78C-7D6B33AF2193}"/>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Annual totals</c:v>
                </c:pt>
              </c:strCache>
            </c:strRef>
          </c:tx>
          <c:spPr>
            <a:solidFill>
              <a:schemeClr val="accent1"/>
            </a:solidFill>
            <a:ln>
              <a:noFill/>
            </a:ln>
            <a:effectLst/>
          </c:spPr>
          <c:invertIfNegative val="0"/>
          <c:dLbls>
            <c:dLbl>
              <c:idx val="0"/>
              <c:layout>
                <c:manualLayout>
                  <c:x val="8.7443286774287875E-3"/>
                  <c:y val="-2.2447287322422135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BE7C-8140-984E-96F3969A2D24}"/>
                </c:ext>
              </c:extLst>
            </c:dLbl>
            <c:dLbl>
              <c:idx val="1"/>
              <c:layout>
                <c:manualLayout>
                  <c:x val="2.9511258371225078E-4"/>
                  <c:y val="1.36041509156664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E7C-8140-984E-96F3969A2D24}"/>
                </c:ext>
              </c:extLst>
            </c:dLbl>
            <c:dLbl>
              <c:idx val="2"/>
              <c:layout>
                <c:manualLayout>
                  <c:x val="6.105913124135635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E7C-8140-984E-96F3969A2D24}"/>
                </c:ext>
              </c:extLst>
            </c:dLbl>
            <c:dLbl>
              <c:idx val="3"/>
              <c:layout>
                <c:manualLayout>
                  <c:x val="4.292923665727487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E7C-8140-984E-96F3969A2D24}"/>
                </c:ext>
              </c:extLst>
            </c:dLbl>
            <c:dLbl>
              <c:idx val="4"/>
              <c:layout>
                <c:manualLayout>
                  <c:x val="4.093995048371905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E7C-8140-984E-96F3969A2D24}"/>
                </c:ext>
              </c:extLst>
            </c:dLbl>
            <c:dLbl>
              <c:idx val="5"/>
              <c:layout>
                <c:manualLayout>
                  <c:x val="3.574389785885956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7C-8140-984E-96F3969A2D24}"/>
                </c:ext>
              </c:extLst>
            </c:dLbl>
            <c:dLbl>
              <c:idx val="6"/>
              <c:layout>
                <c:manualLayout>
                  <c:x val="4.009212460870021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E7C-8140-984E-96F3969A2D24}"/>
                </c:ext>
              </c:extLst>
            </c:dLbl>
            <c:dLbl>
              <c:idx val="7"/>
              <c:layout>
                <c:manualLayout>
                  <c:x val="5.2289559288387997E-3"/>
                  <c:y val="-1.1223643661211067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7C-8140-984E-96F3969A2D24}"/>
                </c:ext>
              </c:extLst>
            </c:dLbl>
            <c:dLbl>
              <c:idx val="8"/>
              <c:layout>
                <c:manualLayout>
                  <c:x val="2.8189484962899657E-3"/>
                  <c:y val="-1.1223643661211067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E7C-8140-984E-96F3969A2D24}"/>
                </c:ext>
              </c:extLst>
            </c:dLbl>
            <c:dLbl>
              <c:idx val="9"/>
              <c:layout>
                <c:manualLayout>
                  <c:x val="2.892647254761895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7C-8140-984E-96F3969A2D24}"/>
                </c:ext>
              </c:extLst>
            </c:dLbl>
            <c:dLbl>
              <c:idx val="10"/>
              <c:layout>
                <c:manualLayout>
                  <c:x val="2.549977043126888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E7C-8140-984E-96F3969A2D24}"/>
                </c:ext>
              </c:extLst>
            </c:dLbl>
            <c:dLbl>
              <c:idx val="11"/>
              <c:layout>
                <c:manualLayout>
                  <c:x val="2.5204975397380845E-3"/>
                  <c:y val="-5.611821830605533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7C-8140-984E-96F3969A2D24}"/>
                </c:ext>
              </c:extLst>
            </c:dLbl>
            <c:dLbl>
              <c:idx val="12"/>
              <c:layout>
                <c:manualLayout>
                  <c:x val="5.32842023751659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E7C-8140-984E-96F3969A2D24}"/>
                </c:ext>
              </c:extLst>
            </c:dLbl>
            <c:dLbl>
              <c:idx val="13"/>
              <c:layout>
                <c:manualLayout>
                  <c:x val="7.4767100317125182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7C-8140-984E-96F3969A2D24}"/>
                </c:ext>
              </c:extLst>
            </c:dLbl>
            <c:dLbl>
              <c:idx val="14"/>
              <c:layout>
                <c:manualLayout>
                  <c:x val="6.249654718415033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BE7C-8140-984E-96F3969A2D24}"/>
                </c:ext>
              </c:extLst>
            </c:dLbl>
            <c:dLbl>
              <c:idx val="15"/>
              <c:layout>
                <c:manualLayout>
                  <c:x val="-5.7042839057231554E-3"/>
                  <c:y val="0"/>
                </c:manualLayout>
              </c:layout>
              <c:spPr>
                <a:noFill/>
                <a:ln>
                  <a:noFill/>
                </a:ln>
                <a:effectLst/>
              </c:spPr>
              <c:txPr>
                <a:bodyPr rot="0" spcFirstLastPara="1" vertOverflow="ellipsis" vert="horz" wrap="square" lIns="38100" tIns="19050" rIns="38100" bIns="19050" anchor="ctr" anchorCtr="1">
                  <a:noAutofit/>
                </a:bodyPr>
                <a:lstStyle/>
                <a:p>
                  <a:pPr>
                    <a:defRPr sz="2000" b="0" i="0" u="none" strike="noStrike" kern="1200" baseline="0">
                      <a:solidFill>
                        <a:schemeClr val="tx1">
                          <a:lumMod val="75000"/>
                          <a:lumOff val="25000"/>
                        </a:schemeClr>
                      </a:solidFill>
                      <a:latin typeface="+mn-lt"/>
                      <a:ea typeface="+mn-ea"/>
                      <a:cs typeface="+mn-cs"/>
                    </a:defRPr>
                  </a:pPr>
                  <a:endParaRPr lang="en-NO"/>
                </a:p>
              </c:txPr>
              <c:dLblPos val="outEnd"/>
              <c:showLegendKey val="0"/>
              <c:showVal val="1"/>
              <c:showCatName val="0"/>
              <c:showSerName val="0"/>
              <c:showPercent val="0"/>
              <c:showBubbleSize val="0"/>
              <c:extLst>
                <c:ext xmlns:c15="http://schemas.microsoft.com/office/drawing/2012/chart" uri="{CE6537A1-D6FC-4f65-9D91-7224C49458BB}">
                  <c15:layout>
                    <c:manualLayout>
                      <c:w val="5.8030402420754683E-2"/>
                      <c:h val="3.9334223763395466E-2"/>
                    </c:manualLayout>
                  </c15:layout>
                </c:ext>
                <c:ext xmlns:c16="http://schemas.microsoft.com/office/drawing/2014/chart" uri="{C3380CC4-5D6E-409C-BE32-E72D297353CC}">
                  <c16:uniqueId val="{00000000-C3DE-D14C-88ED-EB6C8AFDF26F}"/>
                </c:ext>
              </c:extLst>
            </c:dLbl>
            <c:dLbl>
              <c:idx val="17"/>
              <c:layout>
                <c:manualLayout>
                  <c:x val="1.2417950649917513E-3"/>
                  <c:y val="-2.805910915302766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06-CE44-B9C9-945124BB226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Sheet1!$B$2:$B$20</c:f>
              <c:numCache>
                <c:formatCode>General</c:formatCode>
                <c:ptCount val="19"/>
                <c:pt idx="0">
                  <c:v>3</c:v>
                </c:pt>
                <c:pt idx="1">
                  <c:v>55</c:v>
                </c:pt>
                <c:pt idx="2">
                  <c:v>94</c:v>
                </c:pt>
                <c:pt idx="3">
                  <c:v>146</c:v>
                </c:pt>
                <c:pt idx="4">
                  <c:v>159</c:v>
                </c:pt>
                <c:pt idx="5">
                  <c:v>231</c:v>
                </c:pt>
                <c:pt idx="6">
                  <c:v>247</c:v>
                </c:pt>
                <c:pt idx="7">
                  <c:v>377</c:v>
                </c:pt>
                <c:pt idx="8">
                  <c:v>414</c:v>
                </c:pt>
                <c:pt idx="9">
                  <c:v>483</c:v>
                </c:pt>
                <c:pt idx="10">
                  <c:v>712</c:v>
                </c:pt>
                <c:pt idx="11">
                  <c:v>694</c:v>
                </c:pt>
                <c:pt idx="12">
                  <c:v>786</c:v>
                </c:pt>
                <c:pt idx="13" formatCode="0">
                  <c:v>1037</c:v>
                </c:pt>
                <c:pt idx="14" formatCode="0">
                  <c:v>1299</c:v>
                </c:pt>
                <c:pt idx="15" formatCode="0">
                  <c:v>1431</c:v>
                </c:pt>
                <c:pt idx="16" formatCode="0">
                  <c:v>1775</c:v>
                </c:pt>
                <c:pt idx="17" formatCode="0">
                  <c:v>2272</c:v>
                </c:pt>
              </c:numCache>
            </c:numRef>
          </c:val>
          <c:extLst>
            <c:ext xmlns:c16="http://schemas.microsoft.com/office/drawing/2014/chart" uri="{C3380CC4-5D6E-409C-BE32-E72D297353CC}">
              <c16:uniqueId val="{00000000-BE7C-8140-984E-96F3969A2D24}"/>
            </c:ext>
          </c:extLst>
        </c:ser>
        <c:ser>
          <c:idx val="1"/>
          <c:order val="1"/>
          <c:tx>
            <c:strRef>
              <c:f>Sheet1!$C$1</c:f>
              <c:strCache>
                <c:ptCount val="1"/>
                <c:pt idx="0">
                  <c:v>YTD 2025</c:v>
                </c:pt>
              </c:strCache>
            </c:strRef>
          </c:tx>
          <c:spPr>
            <a:solidFill>
              <a:schemeClr val="accent1"/>
            </a:solidFill>
            <a:ln>
              <a:noFill/>
            </a:ln>
            <a:effectLst/>
          </c:spPr>
          <c:invertIfNegative val="0"/>
          <c:dLbls>
            <c:dLbl>
              <c:idx val="18"/>
              <c:layout>
                <c:manualLayout>
                  <c:x val="1.304468024952221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06-CE44-B9C9-945124BB226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Sheet1!$A$2:$A$20</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Sheet1!$C$2:$C$20</c:f>
              <c:numCache>
                <c:formatCode>General</c:formatCode>
                <c:ptCount val="19"/>
                <c:pt idx="18" formatCode="0">
                  <c:v>1587</c:v>
                </c:pt>
              </c:numCache>
            </c:numRef>
          </c:val>
          <c:extLst>
            <c:ext xmlns:c16="http://schemas.microsoft.com/office/drawing/2014/chart" uri="{C3380CC4-5D6E-409C-BE32-E72D297353CC}">
              <c16:uniqueId val="{00000001-BE7C-8140-984E-96F3969A2D24}"/>
            </c:ext>
          </c:extLst>
        </c:ser>
        <c:ser>
          <c:idx val="2"/>
          <c:order val="2"/>
          <c:tx>
            <c:strRef>
              <c:f>Sheet1!$D$1</c:f>
              <c:strCache>
                <c:ptCount val="1"/>
                <c:pt idx="0">
                  <c:v>Projection</c:v>
                </c:pt>
              </c:strCache>
            </c:strRef>
          </c:tx>
          <c:spPr>
            <a:solidFill>
              <a:schemeClr val="accent1">
                <a:lumMod val="40000"/>
                <a:lumOff val="60000"/>
              </a:schemeClr>
            </a:solidFill>
            <a:ln>
              <a:noFill/>
            </a:ln>
            <a:effectLst/>
          </c:spPr>
          <c:invertIfNegative val="0"/>
          <c:dPt>
            <c:idx val="18"/>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3-A006-CE44-B9C9-945124BB2267}"/>
              </c:ext>
            </c:extLst>
          </c:dPt>
          <c:dLbls>
            <c:delete val="1"/>
          </c:dLbls>
          <c:cat>
            <c:numRef>
              <c:f>Sheet1!$A$2:$A$20</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Sheet1!$D$2:$D$20</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2380.5</c:v>
                </c:pt>
              </c:numCache>
            </c:numRef>
          </c:val>
          <c:extLst>
            <c:ext xmlns:c16="http://schemas.microsoft.com/office/drawing/2014/chart" uri="{C3380CC4-5D6E-409C-BE32-E72D297353CC}">
              <c16:uniqueId val="{00000002-BE7C-8140-984E-96F3969A2D24}"/>
            </c:ext>
          </c:extLst>
        </c:ser>
        <c:dLbls>
          <c:dLblPos val="inEnd"/>
          <c:showLegendKey val="0"/>
          <c:showVal val="1"/>
          <c:showCatName val="0"/>
          <c:showSerName val="0"/>
          <c:showPercent val="0"/>
          <c:showBubbleSize val="0"/>
        </c:dLbls>
        <c:gapWidth val="182"/>
        <c:axId val="2077874799"/>
        <c:axId val="2078203359"/>
      </c:barChart>
      <c:catAx>
        <c:axId val="20778747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NO"/>
          </a:p>
        </c:txPr>
        <c:crossAx val="2078203359"/>
        <c:crosses val="autoZero"/>
        <c:auto val="1"/>
        <c:lblAlgn val="ctr"/>
        <c:lblOffset val="100"/>
        <c:noMultiLvlLbl val="0"/>
      </c:catAx>
      <c:valAx>
        <c:axId val="20782033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NO"/>
          </a:p>
        </c:txPr>
        <c:crossAx val="2077874799"/>
        <c:crosses val="autoZero"/>
        <c:crossBetween val="between"/>
      </c:valAx>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23105210039489"/>
          <c:y val="7.8117386230355926E-2"/>
          <c:w val="0.79248307040394106"/>
          <c:h val="0.82125844918206359"/>
        </c:manualLayout>
      </c:layout>
      <c:barChart>
        <c:barDir val="bar"/>
        <c:grouping val="clustered"/>
        <c:varyColors val="0"/>
        <c:ser>
          <c:idx val="0"/>
          <c:order val="0"/>
          <c:tx>
            <c:strRef>
              <c:f>Sheet1!$B$1</c:f>
              <c:strCache>
                <c:ptCount val="1"/>
                <c:pt idx="0">
                  <c:v>2025</c:v>
                </c:pt>
              </c:strCache>
            </c:strRef>
          </c:tx>
          <c:spPr>
            <a:solidFill>
              <a:schemeClr val="accent1">
                <a:lumMod val="75000"/>
              </a:schemeClr>
            </a:solidFill>
            <a:ln>
              <a:noFill/>
            </a:ln>
            <a:effectLst/>
          </c:spPr>
          <c:invertIfNegative val="0"/>
          <c:dLbls>
            <c:dLbl>
              <c:idx val="0"/>
              <c:layout>
                <c:manualLayout>
                  <c:x val="3.3836118079519058E-4"/>
                  <c:y val="-1.3619929022709743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410-3A45-A0AE-6525D06B137F}"/>
                </c:ext>
              </c:extLst>
            </c:dLbl>
            <c:dLbl>
              <c:idx val="1"/>
              <c:layout>
                <c:manualLayout>
                  <c:x val="-6.0262422343888671E-4"/>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10-3A45-A0AE-6525D06B137F}"/>
                </c:ext>
              </c:extLst>
            </c:dLbl>
            <c:dLbl>
              <c:idx val="2"/>
              <c:layout>
                <c:manualLayout>
                  <c:x val="-1.8965118062018022E-3"/>
                  <c:y val="-6.8099645113548715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410-3A45-A0AE-6525D06B137F}"/>
                </c:ext>
              </c:extLst>
            </c:dLbl>
            <c:dLbl>
              <c:idx val="3"/>
              <c:layout>
                <c:manualLayout>
                  <c:x val="-1.0339781322549891E-3"/>
                  <c:y val="-6.8099645113548715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10-3A45-A0AE-6525D06B137F}"/>
                </c:ext>
              </c:extLst>
            </c:dLbl>
            <c:dLbl>
              <c:idx val="4"/>
              <c:layout>
                <c:manualLayout>
                  <c:x val="7.1320546368843244E-4"/>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10-3A45-A0AE-6525D06B137F}"/>
                </c:ext>
              </c:extLst>
            </c:dLbl>
            <c:dLbl>
              <c:idx val="5"/>
              <c:layout>
                <c:manualLayout>
                  <c:x val="2.316720519150189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10-3A45-A0AE-6525D06B137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D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Oceania</c:v>
                </c:pt>
                <c:pt idx="1">
                  <c:v>Africa</c:v>
                </c:pt>
                <c:pt idx="2">
                  <c:v>North America</c:v>
                </c:pt>
                <c:pt idx="3">
                  <c:v>Latin America</c:v>
                </c:pt>
                <c:pt idx="4">
                  <c:v>Asia</c:v>
                </c:pt>
                <c:pt idx="5">
                  <c:v>Europe</c:v>
                </c:pt>
              </c:strCache>
            </c:strRef>
          </c:cat>
          <c:val>
            <c:numRef>
              <c:f>Sheet1!$B$2:$B$7</c:f>
              <c:numCache>
                <c:formatCode>General</c:formatCode>
                <c:ptCount val="6"/>
                <c:pt idx="0">
                  <c:v>40</c:v>
                </c:pt>
                <c:pt idx="1">
                  <c:v>80</c:v>
                </c:pt>
                <c:pt idx="2">
                  <c:v>159</c:v>
                </c:pt>
                <c:pt idx="3">
                  <c:v>161</c:v>
                </c:pt>
                <c:pt idx="4">
                  <c:v>312</c:v>
                </c:pt>
                <c:pt idx="5">
                  <c:v>379</c:v>
                </c:pt>
              </c:numCache>
            </c:numRef>
          </c:val>
          <c:extLst>
            <c:ext xmlns:c16="http://schemas.microsoft.com/office/drawing/2014/chart" uri="{C3380CC4-5D6E-409C-BE32-E72D297353CC}">
              <c16:uniqueId val="{00000000-F410-3A45-A0AE-6525D06B137F}"/>
            </c:ext>
          </c:extLst>
        </c:ser>
        <c:ser>
          <c:idx val="1"/>
          <c:order val="1"/>
          <c:tx>
            <c:strRef>
              <c:f>Sheet1!$C$1</c:f>
              <c:strCache>
                <c:ptCount val="1"/>
                <c:pt idx="0">
                  <c:v>2024</c:v>
                </c:pt>
              </c:strCache>
            </c:strRef>
          </c:tx>
          <c:spPr>
            <a:solidFill>
              <a:schemeClr val="accent1">
                <a:lumMod val="60000"/>
                <a:lumOff val="40000"/>
              </a:schemeClr>
            </a:solidFill>
            <a:ln>
              <a:noFill/>
            </a:ln>
            <a:effectLst/>
          </c:spPr>
          <c:invertIfNegative val="0"/>
          <c:dLbls>
            <c:dLbl>
              <c:idx val="0"/>
              <c:layout>
                <c:manualLayout>
                  <c:x val="-4.5939104217072196E-4"/>
                  <c:y val="-1.3619929022709743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410-3A45-A0AE-6525D06B137F}"/>
                </c:ext>
              </c:extLst>
            </c:dLbl>
            <c:dLbl>
              <c:idx val="1"/>
              <c:layout>
                <c:manualLayout>
                  <c:x val="4.2787103510745408E-4"/>
                  <c:y val="-1.3619929022709743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410-3A45-A0AE-6525D06B137F}"/>
                </c:ext>
              </c:extLst>
            </c:dLbl>
            <c:dLbl>
              <c:idx val="2"/>
              <c:layout>
                <c:manualLayout>
                  <c:x val="3.3296272654678559E-4"/>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410-3A45-A0AE-6525D06B137F}"/>
                </c:ext>
              </c:extLst>
            </c:dLbl>
            <c:dLbl>
              <c:idx val="3"/>
              <c:layout>
                <c:manualLayout>
                  <c:x val="-5.6509625922820039E-4"/>
                  <c:y val="-6.8099645113548715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410-3A45-A0AE-6525D06B137F}"/>
                </c:ext>
              </c:extLst>
            </c:dLbl>
            <c:dLbl>
              <c:idx val="4"/>
              <c:layout>
                <c:manualLayout>
                  <c:x val="4.003563328090507E-4"/>
                  <c:y val="3.404982255677435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410-3A45-A0AE-6525D06B137F}"/>
                </c:ext>
              </c:extLst>
            </c:dLbl>
            <c:dLbl>
              <c:idx val="5"/>
              <c:layout>
                <c:manualLayout>
                  <c:x val="9.105973311261202E-4"/>
                  <c:y val="-1.702491127838717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410-3A45-A0AE-6525D06B137F}"/>
                </c:ext>
              </c:extLst>
            </c:dLbl>
            <c:numFmt formatCode="#,##0" sourceLinked="0"/>
            <c:spPr>
              <a:noFill/>
              <a:ln>
                <a:noFill/>
              </a:ln>
              <a:effectLst/>
            </c:spPr>
            <c:txPr>
              <a:bodyPr rot="0" spcFirstLastPara="1" vertOverflow="ellipsis" vert="horz" wrap="non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DK"/>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tx1">
                          <a:lumMod val="35000"/>
                          <a:lumOff val="65000"/>
                        </a:schemeClr>
                      </a:solidFill>
                    </a:ln>
                    <a:effectLst/>
                  </c:spPr>
                </c15:leaderLines>
              </c:ext>
            </c:extLst>
          </c:dLbls>
          <c:cat>
            <c:strRef>
              <c:f>Sheet1!$A$2:$A$7</c:f>
              <c:strCache>
                <c:ptCount val="6"/>
                <c:pt idx="0">
                  <c:v>Oceania</c:v>
                </c:pt>
                <c:pt idx="1">
                  <c:v>Africa</c:v>
                </c:pt>
                <c:pt idx="2">
                  <c:v>North America</c:v>
                </c:pt>
                <c:pt idx="3">
                  <c:v>Latin America</c:v>
                </c:pt>
                <c:pt idx="4">
                  <c:v>Asia</c:v>
                </c:pt>
                <c:pt idx="5">
                  <c:v>Europe</c:v>
                </c:pt>
              </c:strCache>
            </c:strRef>
          </c:cat>
          <c:val>
            <c:numRef>
              <c:f>Sheet1!$C$2:$C$7</c:f>
              <c:numCache>
                <c:formatCode>General</c:formatCode>
                <c:ptCount val="6"/>
                <c:pt idx="0">
                  <c:v>131</c:v>
                </c:pt>
                <c:pt idx="1">
                  <c:v>268</c:v>
                </c:pt>
                <c:pt idx="2">
                  <c:v>586</c:v>
                </c:pt>
                <c:pt idx="3">
                  <c:v>725</c:v>
                </c:pt>
                <c:pt idx="4">
                  <c:v>924</c:v>
                </c:pt>
                <c:pt idx="5">
                  <c:v>1546</c:v>
                </c:pt>
              </c:numCache>
            </c:numRef>
          </c:val>
          <c:extLst>
            <c:ext xmlns:c16="http://schemas.microsoft.com/office/drawing/2014/chart" uri="{C3380CC4-5D6E-409C-BE32-E72D297353CC}">
              <c16:uniqueId val="{00000001-F410-3A45-A0AE-6525D06B137F}"/>
            </c:ext>
          </c:extLst>
        </c:ser>
        <c:dLbls>
          <c:dLblPos val="inEnd"/>
          <c:showLegendKey val="0"/>
          <c:showVal val="1"/>
          <c:showCatName val="0"/>
          <c:showSerName val="0"/>
          <c:showPercent val="0"/>
          <c:showBubbleSize val="0"/>
        </c:dLbls>
        <c:gapWidth val="269"/>
        <c:overlap val="-50"/>
        <c:axId val="1698983935"/>
        <c:axId val="1767087087"/>
      </c:barChart>
      <c:catAx>
        <c:axId val="1698983935"/>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none" spc="0" normalizeH="0" baseline="0">
                <a:solidFill>
                  <a:schemeClr val="tx1">
                    <a:lumMod val="65000"/>
                    <a:lumOff val="35000"/>
                  </a:schemeClr>
                </a:solidFill>
                <a:latin typeface="+mn-lt"/>
                <a:ea typeface="+mn-ea"/>
                <a:cs typeface="+mn-cs"/>
              </a:defRPr>
            </a:pPr>
            <a:endParaRPr lang="en-DK"/>
          </a:p>
        </c:txPr>
        <c:crossAx val="1767087087"/>
        <c:crosses val="autoZero"/>
        <c:auto val="1"/>
        <c:lblAlgn val="ctr"/>
        <c:lblOffset val="100"/>
        <c:noMultiLvlLbl val="0"/>
      </c:catAx>
      <c:valAx>
        <c:axId val="1767087087"/>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DK"/>
          </a:p>
        </c:txPr>
        <c:crossAx val="169898393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DK"/>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BCE7E-4355-4373-AA07-DE0807074F83}" type="doc">
      <dgm:prSet loTypeId="urn:microsoft.com/office/officeart/2005/8/layout/venn2" loCatId="relationship" qsTypeId="urn:microsoft.com/office/officeart/2005/8/quickstyle/simple1" qsCatId="simple" csTypeId="urn:microsoft.com/office/officeart/2005/8/colors/accent1_3" csCatId="accent1" phldr="1"/>
      <dgm:spPr/>
      <dgm:t>
        <a:bodyPr/>
        <a:lstStyle/>
        <a:p>
          <a:endParaRPr lang="en-GB"/>
        </a:p>
      </dgm:t>
    </dgm:pt>
    <dgm:pt modelId="{1A6C6D18-B376-4E95-8197-6A9D71AFD6D9}">
      <dgm:prSet phldrT="[Text]"/>
      <dgm:spPr>
        <a:solidFill>
          <a:schemeClr val="accent1">
            <a:lumMod val="50000"/>
          </a:schemeClr>
        </a:solidFill>
      </dgm:spPr>
      <dgm:t>
        <a:bodyPr/>
        <a:lstStyle/>
        <a:p>
          <a:r>
            <a:rPr lang="en-GB" dirty="0"/>
            <a:t>Regional</a:t>
          </a:r>
        </a:p>
      </dgm:t>
    </dgm:pt>
    <dgm:pt modelId="{9DE757E4-D594-413E-AD21-AE5FE4A636F8}" type="parTrans" cxnId="{33ECFC65-7442-499E-A4ED-6414F27B8219}">
      <dgm:prSet/>
      <dgm:spPr/>
      <dgm:t>
        <a:bodyPr/>
        <a:lstStyle/>
        <a:p>
          <a:endParaRPr lang="en-GB"/>
        </a:p>
      </dgm:t>
    </dgm:pt>
    <dgm:pt modelId="{8F9ED73B-34BF-41F4-8820-E1B1961930C0}" type="sibTrans" cxnId="{33ECFC65-7442-499E-A4ED-6414F27B8219}">
      <dgm:prSet/>
      <dgm:spPr/>
      <dgm:t>
        <a:bodyPr/>
        <a:lstStyle/>
        <a:p>
          <a:endParaRPr lang="en-GB"/>
        </a:p>
      </dgm:t>
    </dgm:pt>
    <dgm:pt modelId="{31A83A05-C287-4222-B09B-B4F3C71CA1DC}">
      <dgm:prSet phldrT="[Text]"/>
      <dgm:spPr>
        <a:solidFill>
          <a:schemeClr val="accent1">
            <a:lumMod val="75000"/>
          </a:schemeClr>
        </a:solidFill>
        <a:ln>
          <a:noFill/>
        </a:ln>
      </dgm:spPr>
      <dgm:t>
        <a:bodyPr/>
        <a:lstStyle/>
        <a:p>
          <a:r>
            <a:rPr lang="en-GB" dirty="0"/>
            <a:t>National</a:t>
          </a:r>
        </a:p>
      </dgm:t>
    </dgm:pt>
    <dgm:pt modelId="{F80DC1E7-CD1F-4E0F-96F9-F1AF604314A1}" type="parTrans" cxnId="{E962505C-6DDC-4F18-9CDC-63978A0DDB7B}">
      <dgm:prSet/>
      <dgm:spPr/>
      <dgm:t>
        <a:bodyPr/>
        <a:lstStyle/>
        <a:p>
          <a:endParaRPr lang="en-GB"/>
        </a:p>
      </dgm:t>
    </dgm:pt>
    <dgm:pt modelId="{AAC7A390-834C-4C17-90B9-B97753A89C17}" type="sibTrans" cxnId="{E962505C-6DDC-4F18-9CDC-63978A0DDB7B}">
      <dgm:prSet/>
      <dgm:spPr/>
      <dgm:t>
        <a:bodyPr/>
        <a:lstStyle/>
        <a:p>
          <a:endParaRPr lang="en-GB"/>
        </a:p>
      </dgm:t>
    </dgm:pt>
    <dgm:pt modelId="{E574753E-39E8-439C-B418-D804FFE11E60}">
      <dgm:prSet phldrT="[Text]"/>
      <dgm:spPr>
        <a:solidFill>
          <a:schemeClr val="accent1"/>
        </a:solidFill>
        <a:ln>
          <a:noFill/>
        </a:ln>
      </dgm:spPr>
      <dgm:t>
        <a:bodyPr/>
        <a:lstStyle/>
        <a:p>
          <a:r>
            <a:rPr lang="en-GB" dirty="0"/>
            <a:t>Institutional</a:t>
          </a:r>
        </a:p>
      </dgm:t>
    </dgm:pt>
    <dgm:pt modelId="{275194A8-6172-49AE-8E3B-872F575DF75E}" type="parTrans" cxnId="{3358B7EA-518E-4BF5-8676-320C034FA6CF}">
      <dgm:prSet/>
      <dgm:spPr/>
      <dgm:t>
        <a:bodyPr/>
        <a:lstStyle/>
        <a:p>
          <a:endParaRPr lang="en-GB"/>
        </a:p>
      </dgm:t>
    </dgm:pt>
    <dgm:pt modelId="{39B88618-A03E-4ECA-85D4-4C53C2167C23}" type="sibTrans" cxnId="{3358B7EA-518E-4BF5-8676-320C034FA6CF}">
      <dgm:prSet/>
      <dgm:spPr/>
      <dgm:t>
        <a:bodyPr/>
        <a:lstStyle/>
        <a:p>
          <a:endParaRPr lang="en-GB"/>
        </a:p>
      </dgm:t>
    </dgm:pt>
    <dgm:pt modelId="{A225522E-9FB6-4426-B852-60F7E67EA7FB}">
      <dgm:prSet phldrT="[Text]"/>
      <dgm:spPr>
        <a:solidFill>
          <a:schemeClr val="accent1">
            <a:lumMod val="60000"/>
            <a:lumOff val="40000"/>
          </a:schemeClr>
        </a:solidFill>
        <a:ln>
          <a:noFill/>
        </a:ln>
      </dgm:spPr>
      <dgm:t>
        <a:bodyPr/>
        <a:lstStyle/>
        <a:p>
          <a:r>
            <a:rPr lang="en-GB" dirty="0"/>
            <a:t>Individual</a:t>
          </a:r>
        </a:p>
      </dgm:t>
    </dgm:pt>
    <dgm:pt modelId="{E85A3A8C-47AC-4DFB-B623-75BA1F926D9D}" type="parTrans" cxnId="{6BB7F9D0-416D-4983-B66F-3FFD8CE0DDEE}">
      <dgm:prSet/>
      <dgm:spPr/>
      <dgm:t>
        <a:bodyPr/>
        <a:lstStyle/>
        <a:p>
          <a:endParaRPr lang="en-GB"/>
        </a:p>
      </dgm:t>
    </dgm:pt>
    <dgm:pt modelId="{7A919FFC-BACC-4AE1-BA82-2A721647C125}" type="sibTrans" cxnId="{6BB7F9D0-416D-4983-B66F-3FFD8CE0DDEE}">
      <dgm:prSet/>
      <dgm:spPr/>
      <dgm:t>
        <a:bodyPr/>
        <a:lstStyle/>
        <a:p>
          <a:endParaRPr lang="en-GB"/>
        </a:p>
      </dgm:t>
    </dgm:pt>
    <dgm:pt modelId="{5575A0A5-6111-41CA-935F-169480CF55B4}" type="pres">
      <dgm:prSet presAssocID="{00FBCE7E-4355-4373-AA07-DE0807074F83}" presName="Name0" presStyleCnt="0">
        <dgm:presLayoutVars>
          <dgm:chMax val="7"/>
          <dgm:resizeHandles val="exact"/>
        </dgm:presLayoutVars>
      </dgm:prSet>
      <dgm:spPr/>
    </dgm:pt>
    <dgm:pt modelId="{320027B4-31E0-4592-97DA-369B42DB7D8F}" type="pres">
      <dgm:prSet presAssocID="{00FBCE7E-4355-4373-AA07-DE0807074F83}" presName="comp1" presStyleCnt="0"/>
      <dgm:spPr/>
    </dgm:pt>
    <dgm:pt modelId="{B5C78E8B-11D0-4DB7-A819-00898A57F8FD}" type="pres">
      <dgm:prSet presAssocID="{00FBCE7E-4355-4373-AA07-DE0807074F83}" presName="circle1" presStyleLbl="node1" presStyleIdx="0" presStyleCnt="4" custLinFactNeighborX="13" custLinFactNeighborY="243"/>
      <dgm:spPr/>
    </dgm:pt>
    <dgm:pt modelId="{5798CBBC-810B-4692-9C58-4ABB1C283BBB}" type="pres">
      <dgm:prSet presAssocID="{00FBCE7E-4355-4373-AA07-DE0807074F83}" presName="c1text" presStyleLbl="node1" presStyleIdx="0" presStyleCnt="4">
        <dgm:presLayoutVars>
          <dgm:bulletEnabled val="1"/>
        </dgm:presLayoutVars>
      </dgm:prSet>
      <dgm:spPr/>
    </dgm:pt>
    <dgm:pt modelId="{45DDEDD9-BCD8-42E9-956B-30F9D91043D4}" type="pres">
      <dgm:prSet presAssocID="{00FBCE7E-4355-4373-AA07-DE0807074F83}" presName="comp2" presStyleCnt="0"/>
      <dgm:spPr/>
    </dgm:pt>
    <dgm:pt modelId="{09FC52E4-1444-48CC-A2F1-CA75FEF4845E}" type="pres">
      <dgm:prSet presAssocID="{00FBCE7E-4355-4373-AA07-DE0807074F83}" presName="circle2" presStyleLbl="node1" presStyleIdx="1" presStyleCnt="4" custLinFactNeighborY="303"/>
      <dgm:spPr/>
    </dgm:pt>
    <dgm:pt modelId="{B1D488D6-6831-4AC0-8B2D-1AF62D12278F}" type="pres">
      <dgm:prSet presAssocID="{00FBCE7E-4355-4373-AA07-DE0807074F83}" presName="c2text" presStyleLbl="node1" presStyleIdx="1" presStyleCnt="4">
        <dgm:presLayoutVars>
          <dgm:bulletEnabled val="1"/>
        </dgm:presLayoutVars>
      </dgm:prSet>
      <dgm:spPr/>
    </dgm:pt>
    <dgm:pt modelId="{E21D0D17-CEEE-495F-AAE1-9ABA116F940A}" type="pres">
      <dgm:prSet presAssocID="{00FBCE7E-4355-4373-AA07-DE0807074F83}" presName="comp3" presStyleCnt="0"/>
      <dgm:spPr/>
    </dgm:pt>
    <dgm:pt modelId="{69ECF3CE-90A4-4303-873F-174319DC3AA5}" type="pres">
      <dgm:prSet presAssocID="{00FBCE7E-4355-4373-AA07-DE0807074F83}" presName="circle3" presStyleLbl="node1" presStyleIdx="2" presStyleCnt="4" custLinFactNeighborY="404"/>
      <dgm:spPr/>
    </dgm:pt>
    <dgm:pt modelId="{AEAEDCEC-9EC2-4B94-8FA5-81629EED2718}" type="pres">
      <dgm:prSet presAssocID="{00FBCE7E-4355-4373-AA07-DE0807074F83}" presName="c3text" presStyleLbl="node1" presStyleIdx="2" presStyleCnt="4">
        <dgm:presLayoutVars>
          <dgm:bulletEnabled val="1"/>
        </dgm:presLayoutVars>
      </dgm:prSet>
      <dgm:spPr/>
    </dgm:pt>
    <dgm:pt modelId="{1EF229A4-009C-4F82-9432-90A2F8D07930}" type="pres">
      <dgm:prSet presAssocID="{00FBCE7E-4355-4373-AA07-DE0807074F83}" presName="comp4" presStyleCnt="0"/>
      <dgm:spPr/>
    </dgm:pt>
    <dgm:pt modelId="{AAAB2B3B-F40F-4A46-B4EE-3AE7A4EB851D}" type="pres">
      <dgm:prSet presAssocID="{00FBCE7E-4355-4373-AA07-DE0807074F83}" presName="circle4" presStyleLbl="node1" presStyleIdx="3" presStyleCnt="4" custLinFactNeighborY="607"/>
      <dgm:spPr/>
    </dgm:pt>
    <dgm:pt modelId="{DC1F125D-74C7-4567-8E6D-5A7AE17AC9A5}" type="pres">
      <dgm:prSet presAssocID="{00FBCE7E-4355-4373-AA07-DE0807074F83}" presName="c4text" presStyleLbl="node1" presStyleIdx="3" presStyleCnt="4">
        <dgm:presLayoutVars>
          <dgm:bulletEnabled val="1"/>
        </dgm:presLayoutVars>
      </dgm:prSet>
      <dgm:spPr/>
    </dgm:pt>
  </dgm:ptLst>
  <dgm:cxnLst>
    <dgm:cxn modelId="{85E9CF41-3CA8-4501-80A1-BFE29289C9AD}" type="presOf" srcId="{E574753E-39E8-439C-B418-D804FFE11E60}" destId="{69ECF3CE-90A4-4303-873F-174319DC3AA5}" srcOrd="0" destOrd="0" presId="urn:microsoft.com/office/officeart/2005/8/layout/venn2"/>
    <dgm:cxn modelId="{A808B748-D590-435A-AC28-102DE71CBC50}" type="presOf" srcId="{1A6C6D18-B376-4E95-8197-6A9D71AFD6D9}" destId="{5798CBBC-810B-4692-9C58-4ABB1C283BBB}" srcOrd="1" destOrd="0" presId="urn:microsoft.com/office/officeart/2005/8/layout/venn2"/>
    <dgm:cxn modelId="{E962505C-6DDC-4F18-9CDC-63978A0DDB7B}" srcId="{00FBCE7E-4355-4373-AA07-DE0807074F83}" destId="{31A83A05-C287-4222-B09B-B4F3C71CA1DC}" srcOrd="1" destOrd="0" parTransId="{F80DC1E7-CD1F-4E0F-96F9-F1AF604314A1}" sibTransId="{AAC7A390-834C-4C17-90B9-B97753A89C17}"/>
    <dgm:cxn modelId="{6E626861-7068-4F6F-91E2-F4C6D2B0321B}" type="presOf" srcId="{00FBCE7E-4355-4373-AA07-DE0807074F83}" destId="{5575A0A5-6111-41CA-935F-169480CF55B4}" srcOrd="0" destOrd="0" presId="urn:microsoft.com/office/officeart/2005/8/layout/venn2"/>
    <dgm:cxn modelId="{33ECFC65-7442-499E-A4ED-6414F27B8219}" srcId="{00FBCE7E-4355-4373-AA07-DE0807074F83}" destId="{1A6C6D18-B376-4E95-8197-6A9D71AFD6D9}" srcOrd="0" destOrd="0" parTransId="{9DE757E4-D594-413E-AD21-AE5FE4A636F8}" sibTransId="{8F9ED73B-34BF-41F4-8820-E1B1961930C0}"/>
    <dgm:cxn modelId="{B31ABB67-BB84-4B22-8A7E-C40939467109}" type="presOf" srcId="{A225522E-9FB6-4426-B852-60F7E67EA7FB}" destId="{AAAB2B3B-F40F-4A46-B4EE-3AE7A4EB851D}" srcOrd="0" destOrd="0" presId="urn:microsoft.com/office/officeart/2005/8/layout/venn2"/>
    <dgm:cxn modelId="{D5B145A7-8676-4787-8664-A7BB7CB7887A}" type="presOf" srcId="{31A83A05-C287-4222-B09B-B4F3C71CA1DC}" destId="{B1D488D6-6831-4AC0-8B2D-1AF62D12278F}" srcOrd="1" destOrd="0" presId="urn:microsoft.com/office/officeart/2005/8/layout/venn2"/>
    <dgm:cxn modelId="{B0BADEB4-9C29-4374-80A5-F7683AA9B8A1}" type="presOf" srcId="{A225522E-9FB6-4426-B852-60F7E67EA7FB}" destId="{DC1F125D-74C7-4567-8E6D-5A7AE17AC9A5}" srcOrd="1" destOrd="0" presId="urn:microsoft.com/office/officeart/2005/8/layout/venn2"/>
    <dgm:cxn modelId="{6BB7F9D0-416D-4983-B66F-3FFD8CE0DDEE}" srcId="{00FBCE7E-4355-4373-AA07-DE0807074F83}" destId="{A225522E-9FB6-4426-B852-60F7E67EA7FB}" srcOrd="3" destOrd="0" parTransId="{E85A3A8C-47AC-4DFB-B623-75BA1F926D9D}" sibTransId="{7A919FFC-BACC-4AE1-BA82-2A721647C125}"/>
    <dgm:cxn modelId="{8E84F4DA-CC0A-4186-B7C0-B993434B030E}" type="presOf" srcId="{E574753E-39E8-439C-B418-D804FFE11E60}" destId="{AEAEDCEC-9EC2-4B94-8FA5-81629EED2718}" srcOrd="1" destOrd="0" presId="urn:microsoft.com/office/officeart/2005/8/layout/venn2"/>
    <dgm:cxn modelId="{3358B7EA-518E-4BF5-8676-320C034FA6CF}" srcId="{00FBCE7E-4355-4373-AA07-DE0807074F83}" destId="{E574753E-39E8-439C-B418-D804FFE11E60}" srcOrd="2" destOrd="0" parTransId="{275194A8-6172-49AE-8E3B-872F575DF75E}" sibTransId="{39B88618-A03E-4ECA-85D4-4C53C2167C23}"/>
    <dgm:cxn modelId="{BD38A3ED-6870-4464-AF3A-D2A8CECA39B7}" type="presOf" srcId="{1A6C6D18-B376-4E95-8197-6A9D71AFD6D9}" destId="{B5C78E8B-11D0-4DB7-A819-00898A57F8FD}" srcOrd="0" destOrd="0" presId="urn:microsoft.com/office/officeart/2005/8/layout/venn2"/>
    <dgm:cxn modelId="{D34C5CF5-4D37-4909-AB1B-D3A2CF1B329A}" type="presOf" srcId="{31A83A05-C287-4222-B09B-B4F3C71CA1DC}" destId="{09FC52E4-1444-48CC-A2F1-CA75FEF4845E}" srcOrd="0" destOrd="0" presId="urn:microsoft.com/office/officeart/2005/8/layout/venn2"/>
    <dgm:cxn modelId="{FAEFAACD-C3A7-4179-A54B-EBFED28D332D}" type="presParOf" srcId="{5575A0A5-6111-41CA-935F-169480CF55B4}" destId="{320027B4-31E0-4592-97DA-369B42DB7D8F}" srcOrd="0" destOrd="0" presId="urn:microsoft.com/office/officeart/2005/8/layout/venn2"/>
    <dgm:cxn modelId="{1B933E19-9354-4AC0-B8A1-2F13E0E20688}" type="presParOf" srcId="{320027B4-31E0-4592-97DA-369B42DB7D8F}" destId="{B5C78E8B-11D0-4DB7-A819-00898A57F8FD}" srcOrd="0" destOrd="0" presId="urn:microsoft.com/office/officeart/2005/8/layout/venn2"/>
    <dgm:cxn modelId="{3BE12168-14CB-4EFF-BAD0-A3A020DF1272}" type="presParOf" srcId="{320027B4-31E0-4592-97DA-369B42DB7D8F}" destId="{5798CBBC-810B-4692-9C58-4ABB1C283BBB}" srcOrd="1" destOrd="0" presId="urn:microsoft.com/office/officeart/2005/8/layout/venn2"/>
    <dgm:cxn modelId="{59C2AF22-E2BF-408B-874A-981328452110}" type="presParOf" srcId="{5575A0A5-6111-41CA-935F-169480CF55B4}" destId="{45DDEDD9-BCD8-42E9-956B-30F9D91043D4}" srcOrd="1" destOrd="0" presId="urn:microsoft.com/office/officeart/2005/8/layout/venn2"/>
    <dgm:cxn modelId="{CDA93095-948B-4B67-B32B-43CD732B2021}" type="presParOf" srcId="{45DDEDD9-BCD8-42E9-956B-30F9D91043D4}" destId="{09FC52E4-1444-48CC-A2F1-CA75FEF4845E}" srcOrd="0" destOrd="0" presId="urn:microsoft.com/office/officeart/2005/8/layout/venn2"/>
    <dgm:cxn modelId="{8A86F3A9-A694-433A-AE3D-091D5CDB360A}" type="presParOf" srcId="{45DDEDD9-BCD8-42E9-956B-30F9D91043D4}" destId="{B1D488D6-6831-4AC0-8B2D-1AF62D12278F}" srcOrd="1" destOrd="0" presId="urn:microsoft.com/office/officeart/2005/8/layout/venn2"/>
    <dgm:cxn modelId="{F062C85A-26FE-4773-B3C7-7595681AD4A1}" type="presParOf" srcId="{5575A0A5-6111-41CA-935F-169480CF55B4}" destId="{E21D0D17-CEEE-495F-AAE1-9ABA116F940A}" srcOrd="2" destOrd="0" presId="urn:microsoft.com/office/officeart/2005/8/layout/venn2"/>
    <dgm:cxn modelId="{C5200C19-3A1C-4FFB-BDF0-1F16E324EEE8}" type="presParOf" srcId="{E21D0D17-CEEE-495F-AAE1-9ABA116F940A}" destId="{69ECF3CE-90A4-4303-873F-174319DC3AA5}" srcOrd="0" destOrd="0" presId="urn:microsoft.com/office/officeart/2005/8/layout/venn2"/>
    <dgm:cxn modelId="{5595EA98-E0CA-4FD7-9FF2-A3D3D3E12B86}" type="presParOf" srcId="{E21D0D17-CEEE-495F-AAE1-9ABA116F940A}" destId="{AEAEDCEC-9EC2-4B94-8FA5-81629EED2718}" srcOrd="1" destOrd="0" presId="urn:microsoft.com/office/officeart/2005/8/layout/venn2"/>
    <dgm:cxn modelId="{1697AC9F-C41B-42C8-86B2-3E401A82DACD}" type="presParOf" srcId="{5575A0A5-6111-41CA-935F-169480CF55B4}" destId="{1EF229A4-009C-4F82-9432-90A2F8D07930}" srcOrd="3" destOrd="0" presId="urn:microsoft.com/office/officeart/2005/8/layout/venn2"/>
    <dgm:cxn modelId="{9E47F4BA-89FC-44CF-8906-14868464C654}" type="presParOf" srcId="{1EF229A4-009C-4F82-9432-90A2F8D07930}" destId="{AAAB2B3B-F40F-4A46-B4EE-3AE7A4EB851D}" srcOrd="0" destOrd="0" presId="urn:microsoft.com/office/officeart/2005/8/layout/venn2"/>
    <dgm:cxn modelId="{A57E8FF6-6115-4BD7-8240-138975EF2E34}" type="presParOf" srcId="{1EF229A4-009C-4F82-9432-90A2F8D07930}" destId="{DC1F125D-74C7-4567-8E6D-5A7AE17AC9A5}" srcOrd="1" destOrd="0" presId="urn:microsoft.com/office/officeart/2005/8/layout/venn2"/>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78E8B-11D0-4DB7-A819-00898A57F8FD}">
      <dsp:nvSpPr>
        <dsp:cNvPr id="0" name=""/>
        <dsp:cNvSpPr/>
      </dsp:nvSpPr>
      <dsp:spPr>
        <a:xfrm>
          <a:off x="1734237" y="0"/>
          <a:ext cx="8018379" cy="8018379"/>
        </a:xfrm>
        <a:prstGeom prst="ellipse">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dirty="0"/>
            <a:t>Regional</a:t>
          </a:r>
        </a:p>
      </dsp:txBody>
      <dsp:txXfrm>
        <a:off x="4622458" y="400918"/>
        <a:ext cx="2241938" cy="1202756"/>
      </dsp:txXfrm>
    </dsp:sp>
    <dsp:sp modelId="{09FC52E4-1444-48CC-A2F1-CA75FEF4845E}">
      <dsp:nvSpPr>
        <dsp:cNvPr id="0" name=""/>
        <dsp:cNvSpPr/>
      </dsp:nvSpPr>
      <dsp:spPr>
        <a:xfrm>
          <a:off x="2535033" y="1603675"/>
          <a:ext cx="6414703" cy="6414703"/>
        </a:xfrm>
        <a:prstGeom prst="ellipse">
          <a:avLst/>
        </a:prstGeom>
        <a:solidFill>
          <a:schemeClr val="accent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dirty="0"/>
            <a:t>National</a:t>
          </a:r>
        </a:p>
      </dsp:txBody>
      <dsp:txXfrm>
        <a:off x="4621415" y="1988557"/>
        <a:ext cx="2241938" cy="1154646"/>
      </dsp:txXfrm>
    </dsp:sp>
    <dsp:sp modelId="{69ECF3CE-90A4-4303-873F-174319DC3AA5}">
      <dsp:nvSpPr>
        <dsp:cNvPr id="0" name=""/>
        <dsp:cNvSpPr/>
      </dsp:nvSpPr>
      <dsp:spPr>
        <a:xfrm>
          <a:off x="3336871" y="3207351"/>
          <a:ext cx="4811027" cy="4811027"/>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dirty="0"/>
            <a:t>Institutional</a:t>
          </a:r>
        </a:p>
      </dsp:txBody>
      <dsp:txXfrm>
        <a:off x="4621415" y="3568178"/>
        <a:ext cx="2241938" cy="1082481"/>
      </dsp:txXfrm>
    </dsp:sp>
    <dsp:sp modelId="{AAAB2B3B-F40F-4A46-B4EE-3AE7A4EB851D}">
      <dsp:nvSpPr>
        <dsp:cNvPr id="0" name=""/>
        <dsp:cNvSpPr/>
      </dsp:nvSpPr>
      <dsp:spPr>
        <a:xfrm>
          <a:off x="4138709" y="4811027"/>
          <a:ext cx="3207351" cy="3207351"/>
        </a:xfrm>
        <a:prstGeom prst="ellipse">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dirty="0"/>
            <a:t>Individual</a:t>
          </a:r>
        </a:p>
      </dsp:txBody>
      <dsp:txXfrm>
        <a:off x="4608414" y="5612865"/>
        <a:ext cx="2267940" cy="1603675"/>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Rubik" pitchFamily="2" charset="-79"/>
            </a:endParaRPr>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latin typeface="Rubik" pitchFamily="2" charset="-79"/>
              </a:rPr>
              <a:t>20/11/2025</a:t>
            </a:fld>
            <a:endParaRPr lang="en-GB" dirty="0">
              <a:latin typeface="Rubik" pitchFamily="2" charset="-79"/>
            </a:endParaRPr>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Rubik" pitchFamily="2" charset="-79"/>
            </a:endParaRPr>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latin typeface="Rubik" pitchFamily="2" charset="-79"/>
              </a:rPr>
              <a:t>‹#›</a:t>
            </a:fld>
            <a:endParaRPr lang="en-GB" dirty="0">
              <a:latin typeface="Rubik" pitchFamily="2" charset="-79"/>
            </a:endParaRPr>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ubik" pitchFamily="2" charset="-79"/>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ubik" pitchFamily="2" charset="-79"/>
              </a:defRPr>
            </a:lvl1pPr>
          </a:lstStyle>
          <a:p>
            <a:fld id="{D08ECCEA-2969-42E4-A1A0-9C247F9CF1CC}" type="datetimeFigureOut">
              <a:rPr lang="en-GB" smtClean="0"/>
              <a:pPr/>
              <a:t>20/11/2025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ubik" pitchFamily="2" charset="-79"/>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ubik" pitchFamily="2" charset="-79"/>
              </a:defRPr>
            </a:lvl1pPr>
          </a:lstStyle>
          <a:p>
            <a:fld id="{25B5EE77-8CAC-4815-8642-F6182C046882}" type="slidenum">
              <a:rPr lang="en-GB" smtClean="0"/>
              <a:pPr/>
              <a:t>‹#›</a:t>
            </a:fld>
            <a:endParaRPr lang="en-GB" dirty="0"/>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1828709" rtl="0" eaLnBrk="1" latinLnBrk="0" hangingPunct="1">
      <a:defRPr sz="2400" b="0" i="0" kern="1200">
        <a:solidFill>
          <a:schemeClr val="tx1"/>
        </a:solidFill>
        <a:latin typeface="Rubik" pitchFamily="2" charset="-79"/>
        <a:ea typeface="+mn-ea"/>
        <a:cs typeface="+mn-cs"/>
      </a:defRPr>
    </a:lvl1pPr>
    <a:lvl2pPr marL="914354" algn="l" defTabSz="1828709" rtl="0" eaLnBrk="1" latinLnBrk="0" hangingPunct="1">
      <a:defRPr sz="2400" b="0" i="0" kern="1200">
        <a:solidFill>
          <a:schemeClr val="tx1"/>
        </a:solidFill>
        <a:latin typeface="Rubik" pitchFamily="2" charset="-79"/>
        <a:ea typeface="+mn-ea"/>
        <a:cs typeface="+mn-cs"/>
      </a:defRPr>
    </a:lvl2pPr>
    <a:lvl3pPr marL="1828709" algn="l" defTabSz="1828709" rtl="0" eaLnBrk="1" latinLnBrk="0" hangingPunct="1">
      <a:defRPr sz="2400" b="0" i="0" kern="1200">
        <a:solidFill>
          <a:schemeClr val="tx1"/>
        </a:solidFill>
        <a:latin typeface="Rubik" pitchFamily="2" charset="-79"/>
        <a:ea typeface="+mn-ea"/>
        <a:cs typeface="+mn-cs"/>
      </a:defRPr>
    </a:lvl3pPr>
    <a:lvl4pPr marL="2743063" algn="l" defTabSz="1828709" rtl="0" eaLnBrk="1" latinLnBrk="0" hangingPunct="1">
      <a:defRPr sz="2400" b="0" i="0" kern="1200">
        <a:solidFill>
          <a:schemeClr val="tx1"/>
        </a:solidFill>
        <a:latin typeface="Rubik" pitchFamily="2" charset="-79"/>
        <a:ea typeface="+mn-ea"/>
        <a:cs typeface="+mn-cs"/>
      </a:defRPr>
    </a:lvl4pPr>
    <a:lvl5pPr marL="3657417" algn="l" defTabSz="1828709" rtl="0" eaLnBrk="1" latinLnBrk="0" hangingPunct="1">
      <a:defRPr sz="2400" b="0" i="0" kern="1200">
        <a:solidFill>
          <a:schemeClr val="tx1"/>
        </a:solidFill>
        <a:latin typeface="Rubik" pitchFamily="2" charset="-79"/>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aseline="0" dirty="0"/>
              <a:t>CC BY 4.0 Global Biodiversity Information Facility; </a:t>
            </a:r>
            <a:r>
              <a:rPr lang="en-US" baseline="0" dirty="0" err="1"/>
              <a:t>GBIF.org</a:t>
            </a:r>
            <a:r>
              <a:rPr lang="en-US" baseline="0" dirty="0"/>
              <a:t> &amp; </a:t>
            </a:r>
            <a:r>
              <a:rPr lang="en-US" baseline="0" dirty="0" err="1"/>
              <a:t>GBIF.no</a:t>
            </a:r>
            <a:r>
              <a:rPr lang="en-US" baseline="0" dirty="0"/>
              <a:t>, Illustration: GBIF data portal, https://</a:t>
            </a:r>
            <a:r>
              <a:rPr lang="en-US" baseline="0" dirty="0" err="1"/>
              <a:t>www.gbif.org</a:t>
            </a:r>
            <a:endParaRPr lang="en-US" sz="2800" b="0" i="0" u="none" strike="noStrike" kern="120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2064635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2</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3</a:t>
            </a:fld>
            <a:endParaRPr lang="en-GB" dirty="0"/>
          </a:p>
        </p:txBody>
      </p:sp>
    </p:spTree>
    <p:extLst>
      <p:ext uri="{BB962C8B-B14F-4D97-AF65-F5344CB8AC3E}">
        <p14:creationId xmlns:p14="http://schemas.microsoft.com/office/powerpoint/2010/main" val="3848017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827784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https://</a:t>
            </a:r>
            <a:r>
              <a:rPr lang="en-GB" dirty="0" err="1"/>
              <a:t>www.gbif.org</a:t>
            </a:r>
            <a:r>
              <a:rPr lang="en-GB" dirty="0"/>
              <a:t>/occurrence/</a:t>
            </a:r>
            <a:r>
              <a:rPr lang="en-GB" dirty="0" err="1"/>
              <a:t>gallery?advanced</a:t>
            </a:r>
            <a:r>
              <a:rPr lang="en-GB" dirty="0"/>
              <a:t>=1&amp;occurrence_status=present</a:t>
            </a:r>
          </a:p>
          <a:p>
            <a:r>
              <a:rPr lang="en-GB" dirty="0"/>
              <a:t>https://</a:t>
            </a:r>
            <a:r>
              <a:rPr lang="en-GB" dirty="0" err="1"/>
              <a:t>www.gbif.org</a:t>
            </a:r>
            <a:r>
              <a:rPr lang="en-GB" dirty="0"/>
              <a:t>/occurrence/</a:t>
            </a:r>
            <a:r>
              <a:rPr lang="en-GB" dirty="0" err="1"/>
              <a:t>gallery?media_type</a:t>
            </a:r>
            <a:r>
              <a:rPr lang="en-GB" dirty="0"/>
              <a:t>=</a:t>
            </a:r>
            <a:r>
              <a:rPr lang="en-GB" dirty="0" err="1"/>
              <a:t>StillImage&amp;advanced</a:t>
            </a:r>
            <a:r>
              <a:rPr lang="en-GB" dirty="0"/>
              <a:t>=1&amp;occurrence_status=present</a:t>
            </a:r>
          </a:p>
        </p:txBody>
      </p:sp>
      <p:sp>
        <p:nvSpPr>
          <p:cNvPr id="4" name="Slide Number Placeholder 3"/>
          <p:cNvSpPr>
            <a:spLocks noGrp="1"/>
          </p:cNvSpPr>
          <p:nvPr>
            <p:ph type="sldNum" sz="quarter" idx="5"/>
          </p:nvPr>
        </p:nvSpPr>
        <p:spPr/>
        <p:txBody>
          <a:bodyPr/>
          <a:lstStyle/>
          <a:p>
            <a:fld id="{25B5EE77-8CAC-4815-8642-F6182C046882}" type="slidenum">
              <a:rPr lang="en-GB" smtClean="0"/>
              <a:t>6</a:t>
            </a:fld>
            <a:endParaRPr lang="en-GB"/>
          </a:p>
        </p:txBody>
      </p:sp>
    </p:spTree>
    <p:extLst>
      <p:ext uri="{BB962C8B-B14F-4D97-AF65-F5344CB8AC3E}">
        <p14:creationId xmlns:p14="http://schemas.microsoft.com/office/powerpoint/2010/main" val="320754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7</a:t>
            </a:fld>
            <a:endParaRPr lang="en-GB"/>
          </a:p>
        </p:txBody>
      </p:sp>
    </p:spTree>
    <p:extLst>
      <p:ext uri="{BB962C8B-B14F-4D97-AF65-F5344CB8AC3E}">
        <p14:creationId xmlns:p14="http://schemas.microsoft.com/office/powerpoint/2010/main" val="44906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8</a:t>
            </a:fld>
            <a:endParaRPr lang="en-GB" dirty="0"/>
          </a:p>
        </p:txBody>
      </p:sp>
    </p:spTree>
    <p:extLst>
      <p:ext uri="{BB962C8B-B14F-4D97-AF65-F5344CB8AC3E}">
        <p14:creationId xmlns:p14="http://schemas.microsoft.com/office/powerpoint/2010/main" val="2456806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https://</a:t>
            </a:r>
            <a:r>
              <a:rPr lang="en-GB" dirty="0" err="1"/>
              <a:t>api.gbif.org</a:t>
            </a:r>
            <a:r>
              <a:rPr lang="en-GB" dirty="0"/>
              <a:t>/v1/occurrence/</a:t>
            </a:r>
            <a:r>
              <a:rPr lang="en-GB" dirty="0" err="1"/>
              <a:t>search?publishingCountry</a:t>
            </a:r>
            <a:r>
              <a:rPr lang="en-GB" dirty="0"/>
              <a:t>=</a:t>
            </a:r>
            <a:r>
              <a:rPr lang="en-GB" dirty="0" err="1"/>
              <a:t>US&amp;modified</a:t>
            </a:r>
            <a:r>
              <a:rPr lang="en-GB" dirty="0"/>
              <a:t>=2025</a:t>
            </a:r>
          </a:p>
          <a:p>
            <a:r>
              <a:rPr lang="en-GB" dirty="0"/>
              <a:t>https://</a:t>
            </a:r>
            <a:r>
              <a:rPr lang="en-GB" dirty="0" err="1"/>
              <a:t>api.gbif.org</a:t>
            </a:r>
            <a:r>
              <a:rPr lang="en-GB" dirty="0"/>
              <a:t>/v1/occurrence/</a:t>
            </a:r>
            <a:r>
              <a:rPr lang="en-GB" dirty="0" err="1"/>
              <a:t>search?publishingCountry</a:t>
            </a:r>
            <a:r>
              <a:rPr lang="en-GB" dirty="0"/>
              <a:t>=</a:t>
            </a:r>
            <a:r>
              <a:rPr lang="en-GB" dirty="0" err="1"/>
              <a:t>GB&amp;modified</a:t>
            </a:r>
            <a:r>
              <a:rPr lang="en-GB" dirty="0"/>
              <a:t>=2025</a:t>
            </a:r>
          </a:p>
        </p:txBody>
      </p:sp>
      <p:sp>
        <p:nvSpPr>
          <p:cNvPr id="4" name="Slide Number Placeholder 3"/>
          <p:cNvSpPr>
            <a:spLocks noGrp="1"/>
          </p:cNvSpPr>
          <p:nvPr>
            <p:ph type="sldNum" sz="quarter" idx="5"/>
          </p:nvPr>
        </p:nvSpPr>
        <p:spPr/>
        <p:txBody>
          <a:bodyPr/>
          <a:lstStyle/>
          <a:p>
            <a:fld id="{25B5EE77-8CAC-4815-8642-F6182C046882}" type="slidenum">
              <a:rPr lang="en-GB" smtClean="0"/>
              <a:t>9</a:t>
            </a:fld>
            <a:endParaRPr lang="en-GB"/>
          </a:p>
        </p:txBody>
      </p:sp>
    </p:spTree>
    <p:extLst>
      <p:ext uri="{BB962C8B-B14F-4D97-AF65-F5344CB8AC3E}">
        <p14:creationId xmlns:p14="http://schemas.microsoft.com/office/powerpoint/2010/main" val="137854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10</a:t>
            </a:fld>
            <a:endParaRPr lang="en-GB" dirty="0"/>
          </a:p>
        </p:txBody>
      </p:sp>
    </p:spTree>
    <p:extLst>
      <p:ext uri="{BB962C8B-B14F-4D97-AF65-F5344CB8AC3E}">
        <p14:creationId xmlns:p14="http://schemas.microsoft.com/office/powerpoint/2010/main" val="950770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DK" dirty="0"/>
              <a:t>DOWNLOAD ADJUSTMENTS FOR USERS ≥500 DOWNLOADS FOR JAN-JUNE 2025: BR (1): 620; CN (5): 7989; CZ (1): 873; DE (1): 1232 ; DK (1): 526; ES (1): 2229; FR (1): 834; GB (5): 7705; HR (1): 1176; IT (1): 873; JP (1) 1315; KR (1): 2043; MX (1): 1414; NL (1): 693; US (7): 9491; ZA (1): 24987</a:t>
            </a:r>
          </a:p>
        </p:txBody>
      </p:sp>
      <p:sp>
        <p:nvSpPr>
          <p:cNvPr id="4" name="Slide Number Placeholder 3"/>
          <p:cNvSpPr>
            <a:spLocks noGrp="1"/>
          </p:cNvSpPr>
          <p:nvPr>
            <p:ph type="sldNum" sz="quarter" idx="5"/>
          </p:nvPr>
        </p:nvSpPr>
        <p:spPr/>
        <p:txBody>
          <a:bodyPr/>
          <a:lstStyle/>
          <a:p>
            <a:fld id="{25B5EE77-8CAC-4815-8642-F6182C046882}" type="slidenum">
              <a:rPr lang="en-GB" smtClean="0"/>
              <a:pPr/>
              <a:t>11</a:t>
            </a:fld>
            <a:endParaRPr lang="en-GB" dirty="0"/>
          </a:p>
        </p:txBody>
      </p:sp>
    </p:spTree>
    <p:extLst>
      <p:ext uri="{BB962C8B-B14F-4D97-AF65-F5344CB8AC3E}">
        <p14:creationId xmlns:p14="http://schemas.microsoft.com/office/powerpoint/2010/main" val="2937771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next 3 slides are showcasing PPT standard or Live charts.</a:t>
            </a:r>
          </a:p>
          <a:p>
            <a:r>
              <a:rPr lang="en-US" dirty="0"/>
              <a:t>To create a chart simply click on the Insert tap on the ribbon &gt; Click on Chart &gt; chose a chart of your choice (in this example I chose, Bar) &gt; add in your data in the automatically opened Excel sheet and see your chart changing and adopting to the new information you have entered in the data sheet.</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12</a:t>
            </a:fld>
            <a:endParaRPr lang="en-GB"/>
          </a:p>
        </p:txBody>
      </p:sp>
    </p:spTree>
    <p:extLst>
      <p:ext uri="{BB962C8B-B14F-4D97-AF65-F5344CB8AC3E}">
        <p14:creationId xmlns:p14="http://schemas.microsoft.com/office/powerpoint/2010/main" val="1963305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cs typeface="Rubik"/>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13</a:t>
            </a:fld>
            <a:endParaRPr lang="en-GB"/>
          </a:p>
        </p:txBody>
      </p:sp>
    </p:spTree>
    <p:extLst>
      <p:ext uri="{BB962C8B-B14F-4D97-AF65-F5344CB8AC3E}">
        <p14:creationId xmlns:p14="http://schemas.microsoft.com/office/powerpoint/2010/main" val="727943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1"/>
        <p:cNvGrpSpPr/>
        <p:nvPr/>
      </p:nvGrpSpPr>
      <p:grpSpPr>
        <a:xfrm>
          <a:off x="0" y="0"/>
          <a:ext cx="0" cy="0"/>
          <a:chOff x="0" y="0"/>
          <a:chExt cx="0" cy="0"/>
        </a:xfrm>
      </p:grpSpPr>
      <p:sp>
        <p:nvSpPr>
          <p:cNvPr id="1232" name="Google Shape;1232;g3494445287d_0_5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233" name="Google Shape;1233;g3494445287d_0_5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Our community of editors is doing a huge work to update </a:t>
            </a:r>
            <a:r>
              <a:rPr lang="en-GB" dirty="0" err="1"/>
              <a:t>GRSciColl</a:t>
            </a:r>
            <a:r>
              <a:rPr lang="en-GB" dirty="0"/>
              <a:t>. In 2024 alone, </a:t>
            </a:r>
            <a:r>
              <a:rPr lang="en-GB" b="0" i="0" u="none" strike="noStrike" dirty="0">
                <a:solidFill>
                  <a:srgbClr val="231F20"/>
                </a:solidFill>
                <a:latin typeface="Arial"/>
                <a:ea typeface="Arial"/>
                <a:cs typeface="Arial"/>
                <a:sym typeface="Arial"/>
              </a:rPr>
              <a:t>more than 1600 entries were added to </a:t>
            </a:r>
            <a:r>
              <a:rPr lang="en-GB" b="0" i="0" u="none" strike="noStrike" dirty="0" err="1">
                <a:solidFill>
                  <a:srgbClr val="231F20"/>
                </a:solidFill>
                <a:latin typeface="Arial"/>
                <a:ea typeface="Arial"/>
                <a:cs typeface="Arial"/>
                <a:sym typeface="Arial"/>
              </a:rPr>
              <a:t>GRSciColl</a:t>
            </a:r>
            <a:r>
              <a:rPr lang="en-GB" b="0" i="0" u="none" strike="noStrike" dirty="0">
                <a:solidFill>
                  <a:srgbClr val="231F20"/>
                </a:solidFill>
                <a:latin typeface="Arial"/>
                <a:ea typeface="Arial"/>
                <a:cs typeface="Arial"/>
                <a:sym typeface="Arial"/>
              </a:rPr>
              <a:t>. At the core of the </a:t>
            </a:r>
            <a:r>
              <a:rPr lang="en-GB" b="0" i="0" u="none" strike="noStrike" dirty="0" err="1">
                <a:solidFill>
                  <a:srgbClr val="231F20"/>
                </a:solidFill>
                <a:latin typeface="Arial"/>
                <a:ea typeface="Arial"/>
                <a:cs typeface="Arial"/>
                <a:sym typeface="Arial"/>
              </a:rPr>
              <a:t>GRSciColl</a:t>
            </a:r>
            <a:r>
              <a:rPr lang="en-GB" b="0" i="0" u="none" strike="noStrike" dirty="0">
                <a:solidFill>
                  <a:srgbClr val="231F20"/>
                </a:solidFill>
                <a:latin typeface="Arial"/>
                <a:ea typeface="Arial"/>
                <a:cs typeface="Arial"/>
                <a:sym typeface="Arial"/>
              </a:rPr>
              <a:t> work are our Nodes and the GBIF Regional support teams which have been working on reaching out to institutions in </a:t>
            </a:r>
            <a:r>
              <a:rPr lang="en-GB" b="0" i="0" u="none" strike="noStrike" dirty="0" err="1">
                <a:solidFill>
                  <a:srgbClr val="231F20"/>
                </a:solidFill>
                <a:latin typeface="Arial"/>
                <a:ea typeface="Arial"/>
                <a:cs typeface="Arial"/>
                <a:sym typeface="Arial"/>
              </a:rPr>
              <a:t>GRSciColl</a:t>
            </a:r>
            <a:r>
              <a:rPr lang="en-GB" b="0" i="0" u="none" strike="noStrike" dirty="0">
                <a:solidFill>
                  <a:srgbClr val="231F20"/>
                </a:solidFill>
                <a:latin typeface="Arial"/>
                <a:ea typeface="Arial"/>
                <a:cs typeface="Arial"/>
                <a:sym typeface="Arial"/>
              </a:rPr>
              <a:t> as an entry point to sharing GBIF data.</a:t>
            </a:r>
            <a:endParaRPr dirty="0"/>
          </a:p>
        </p:txBody>
      </p:sp>
      <p:sp>
        <p:nvSpPr>
          <p:cNvPr id="1234" name="Google Shape;1234;g3494445287d_0_5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Rubik"/>
              <a:buNone/>
            </a:pPr>
            <a:fld id="{00000000-1234-1234-1234-123412341234}" type="slidenum">
              <a:rPr lang="en-GB" sz="1200" u="none" strike="noStrike" cap="none">
                <a:solidFill>
                  <a:srgbClr val="000000"/>
                </a:solidFill>
              </a:rPr>
              <a:t>14</a:t>
            </a:fld>
            <a:endParaRPr sz="1200" u="none" strike="noStrike" cap="none">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F28C6-B627-2258-A961-DE1F79225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8BCE7-B376-27D2-B287-FDD0369643E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B216E1-6521-DCCF-9652-927DDDD83D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ADE7B2-31C3-A144-B52A-DAB91BA5E7A5}"/>
              </a:ext>
            </a:extLst>
          </p:cNvPr>
          <p:cNvSpPr>
            <a:spLocks noGrp="1"/>
          </p:cNvSpPr>
          <p:nvPr>
            <p:ph type="sldNum" sz="quarter" idx="5"/>
          </p:nvPr>
        </p:nvSpPr>
        <p:spPr/>
        <p:txBody>
          <a:bodyPr/>
          <a:lstStyle/>
          <a:p>
            <a:fld id="{25B5EE77-8CAC-4815-8642-F6182C046882}" type="slidenum">
              <a:rPr lang="en-GB" smtClean="0"/>
              <a:t>15</a:t>
            </a:fld>
            <a:endParaRPr lang="en-GB"/>
          </a:p>
        </p:txBody>
      </p:sp>
    </p:spTree>
    <p:extLst>
      <p:ext uri="{BB962C8B-B14F-4D97-AF65-F5344CB8AC3E}">
        <p14:creationId xmlns:p14="http://schemas.microsoft.com/office/powerpoint/2010/main" val="1274214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16</a:t>
            </a:fld>
            <a:endParaRPr lang="en-GB"/>
          </a:p>
        </p:txBody>
      </p:sp>
    </p:spTree>
    <p:extLst>
      <p:ext uri="{BB962C8B-B14F-4D97-AF65-F5344CB8AC3E}">
        <p14:creationId xmlns:p14="http://schemas.microsoft.com/office/powerpoint/2010/main" val="2214144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17</a:t>
            </a:fld>
            <a:endParaRPr lang="en-GB"/>
          </a:p>
        </p:txBody>
      </p:sp>
    </p:spTree>
    <p:extLst>
      <p:ext uri="{BB962C8B-B14F-4D97-AF65-F5344CB8AC3E}">
        <p14:creationId xmlns:p14="http://schemas.microsoft.com/office/powerpoint/2010/main" val="3906585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18</a:t>
            </a:fld>
            <a:endParaRPr lang="en-GB"/>
          </a:p>
        </p:txBody>
      </p:sp>
    </p:spTree>
    <p:extLst>
      <p:ext uri="{BB962C8B-B14F-4D97-AF65-F5344CB8AC3E}">
        <p14:creationId xmlns:p14="http://schemas.microsoft.com/office/powerpoint/2010/main" val="3903754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19</a:t>
            </a:fld>
            <a:endParaRPr lang="en-GB"/>
          </a:p>
        </p:txBody>
      </p:sp>
    </p:spTree>
    <p:extLst>
      <p:ext uri="{BB962C8B-B14F-4D97-AF65-F5344CB8AC3E}">
        <p14:creationId xmlns:p14="http://schemas.microsoft.com/office/powerpoint/2010/main" val="470565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20</a:t>
            </a:fld>
            <a:endParaRPr lang="en-GB"/>
          </a:p>
        </p:txBody>
      </p:sp>
    </p:spTree>
    <p:extLst>
      <p:ext uri="{BB962C8B-B14F-4D97-AF65-F5344CB8AC3E}">
        <p14:creationId xmlns:p14="http://schemas.microsoft.com/office/powerpoint/2010/main" val="2817031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txBody>
          <a:bodyPr/>
          <a:lstStyle/>
          <a:p>
            <a:endParaRPr lang="en-US"/>
          </a:p>
        </p:txBody>
      </p:sp>
      <p:sp>
        <p:nvSpPr>
          <p:cNvPr id="3584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US" dirty="0">
                <a:latin typeface="Calibri" charset="0"/>
              </a:rPr>
              <a:t>One-stop data publishing for data-flow into multiple information systems</a:t>
            </a:r>
          </a:p>
        </p:txBody>
      </p:sp>
      <p:sp>
        <p:nvSpPr>
          <p:cNvPr id="358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21</a:t>
            </a:fld>
            <a:endParaRPr lang="en-US" sz="1200"/>
          </a:p>
        </p:txBody>
      </p:sp>
    </p:spTree>
    <p:extLst>
      <p:ext uri="{BB962C8B-B14F-4D97-AF65-F5344CB8AC3E}">
        <p14:creationId xmlns:p14="http://schemas.microsoft.com/office/powerpoint/2010/main" val="1398897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DK" dirty="0">
                <a:latin typeface="+mn-lt"/>
              </a:rPr>
              <a:t>So we've brought all of this data together, but for what purpose? Through tracking the citations of GBIF in research, and its onward relevance to policy and decisions, we can build up a picture of how all of those involved in sharing standardized data, from the volunteer wildlife observer to researchers and museum curators, are contributing to the knowledge that supports better decisions for our planet and our societies. Just some examples: </a:t>
            </a:r>
          </a:p>
          <a:p>
            <a:endParaRPr lang="en-DK" dirty="0">
              <a:latin typeface="+mn-lt"/>
            </a:endParaRPr>
          </a:p>
          <a:p>
            <a:r>
              <a:rPr lang="en-DK" dirty="0">
                <a:latin typeface="+mn-lt"/>
              </a:rPr>
              <a:t>- Data shared through GBIF supports CONSERVATION, by helping to identify the most important sites for protected areas; by underpinning assessment of species extinction risk through the Red Listing process; and by tracking the actual and predicted spread of invasive alien species.</a:t>
            </a:r>
          </a:p>
          <a:p>
            <a:endParaRPr lang="en-DK" dirty="0">
              <a:latin typeface="+mn-lt"/>
            </a:endParaRPr>
          </a:p>
          <a:p>
            <a:r>
              <a:rPr lang="en-DK" dirty="0">
                <a:latin typeface="+mn-lt"/>
              </a:rPr>
              <a:t>- Data shared through GBIF supports FOOD SECURITY, by mapping the distribution of the wild relatives of the most important food crops, and therefore the location of the genetic resources that need to be conserved for future plant breeding; and by providing information on both marine and freshwater fish species - along with other wild species important for nutrition.</a:t>
            </a:r>
          </a:p>
          <a:p>
            <a:endParaRPr lang="en-DK" dirty="0">
              <a:latin typeface="+mn-lt"/>
            </a:endParaRPr>
          </a:p>
          <a:p>
            <a:r>
              <a:rPr lang="en-DK" dirty="0">
                <a:latin typeface="+mn-lt"/>
              </a:rPr>
              <a:t>- Data shared through GBIF supports action on CLIMATE CHANGE, through helping to model how species ranges will change under different climate change scenarios, informing strategies to adapt to climate change, and assessing the impacts of measures to mitigate climate change, for example increased production of biofuels and hydropower.</a:t>
            </a:r>
          </a:p>
          <a:p>
            <a:endParaRPr lang="en-DK" dirty="0">
              <a:latin typeface="+mn-lt"/>
            </a:endParaRPr>
          </a:p>
          <a:p>
            <a:r>
              <a:rPr lang="en-DK" dirty="0">
                <a:latin typeface="+mn-lt"/>
              </a:rPr>
              <a:t>- And finally, data shared through GBIF supports HUMAN HEALTH, by tracking the distribution of species that act as vectors, hosts and reservoirs of human diseases; by helping to map medicinal plant species, and by assessing risks posted by significant public health hazards such as snakebite.</a:t>
            </a:r>
          </a:p>
        </p:txBody>
      </p:sp>
      <p:sp>
        <p:nvSpPr>
          <p:cNvPr id="4" name="Slide Number Placeholder 3"/>
          <p:cNvSpPr>
            <a:spLocks noGrp="1"/>
          </p:cNvSpPr>
          <p:nvPr>
            <p:ph type="sldNum" sz="quarter" idx="5"/>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22594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https://</a:t>
            </a:r>
            <a:r>
              <a:rPr lang="en-GB" dirty="0" err="1"/>
              <a:t>www.gbif.org</a:t>
            </a:r>
            <a:r>
              <a:rPr lang="en-GB" dirty="0"/>
              <a:t>/hosted-portals</a:t>
            </a:r>
          </a:p>
          <a:p>
            <a:r>
              <a:rPr lang="en-GB" dirty="0"/>
              <a:t>https://</a:t>
            </a:r>
            <a:r>
              <a:rPr lang="en-GB" dirty="0" err="1"/>
              <a:t>specimens.tromsomuseum.no</a:t>
            </a:r>
            <a:r>
              <a:rPr lang="en-GB" dirty="0"/>
              <a:t>/</a:t>
            </a:r>
          </a:p>
          <a:p>
            <a:r>
              <a:rPr lang="en-GB" dirty="0"/>
              <a:t>https://</a:t>
            </a:r>
            <a:r>
              <a:rPr lang="en-GB" dirty="0" err="1"/>
              <a:t>data.livingnorway.no</a:t>
            </a:r>
            <a:r>
              <a:rPr lang="en-GB" dirty="0"/>
              <a:t>/</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24</a:t>
            </a:fld>
            <a:endParaRPr lang="en-GB" dirty="0"/>
          </a:p>
        </p:txBody>
      </p:sp>
    </p:spTree>
    <p:extLst>
      <p:ext uri="{BB962C8B-B14F-4D97-AF65-F5344CB8AC3E}">
        <p14:creationId xmlns:p14="http://schemas.microsoft.com/office/powerpoint/2010/main" val="218902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sz="1200" dirty="0"/>
              <a:t>And we target these objectives by working to develop capacity on nested levels that you see here: from individual level to institutional level, to national level and to regional level – each with a defined capacity goal.</a:t>
            </a:r>
          </a:p>
          <a:p>
            <a:endParaRPr lang="en-GB" sz="1200" dirty="0"/>
          </a:p>
          <a:p>
            <a:r>
              <a:rPr lang="en-GB" sz="1800" b="0" i="0" u="none" strike="noStrike" dirty="0">
                <a:solidFill>
                  <a:srgbClr val="000000"/>
                </a:solidFill>
                <a:effectLst/>
                <a:latin typeface="Arial" panose="020B0604020202020204" pitchFamily="34" charset="0"/>
              </a:rPr>
              <a:t>This framework helps our work in the community &amp; capacity area because </a:t>
            </a:r>
            <a:r>
              <a:rPr lang="en-GB" sz="1200" dirty="0"/>
              <a:t>by working across these levels we can embed capacity in the layers of our network, </a:t>
            </a:r>
            <a:r>
              <a:rPr lang="en-US" sz="1200" b="0" i="0" u="none" strike="noStrike" dirty="0">
                <a:solidFill>
                  <a:srgbClr val="000000"/>
                </a:solidFill>
                <a:effectLst/>
                <a:latin typeface="Arial" panose="020B0604020202020204" pitchFamily="34" charset="0"/>
              </a:rPr>
              <a:t>enabling capacity at each level to strengthen the network as a whole, </a:t>
            </a:r>
            <a:r>
              <a:rPr lang="en-GB" sz="1200" dirty="0"/>
              <a:t>which ultimately supports the sustainability of this work. </a:t>
            </a:r>
          </a:p>
          <a:p>
            <a:endParaRPr lang="en-GB" sz="1200" dirty="0"/>
          </a:p>
          <a:p>
            <a:endParaRPr lang="en-GB" sz="1200" dirty="0"/>
          </a:p>
        </p:txBody>
      </p:sp>
      <p:sp>
        <p:nvSpPr>
          <p:cNvPr id="4" name="Slide Number Placeholder 3"/>
          <p:cNvSpPr>
            <a:spLocks noGrp="1"/>
          </p:cNvSpPr>
          <p:nvPr>
            <p:ph type="sldNum" sz="quarter" idx="5"/>
          </p:nvPr>
        </p:nvSpPr>
        <p:spPr/>
        <p:txBody>
          <a:bodyPr/>
          <a:lstStyle/>
          <a:p>
            <a:fld id="{25B5EE77-8CAC-4815-8642-F6182C046882}" type="slidenum">
              <a:rPr lang="en-GB" smtClean="0"/>
              <a:t>25</a:t>
            </a:fld>
            <a:endParaRPr lang="en-GB"/>
          </a:p>
        </p:txBody>
      </p:sp>
    </p:spTree>
    <p:extLst>
      <p:ext uri="{BB962C8B-B14F-4D97-AF65-F5344CB8AC3E}">
        <p14:creationId xmlns:p14="http://schemas.microsoft.com/office/powerpoint/2010/main" val="1447569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26</a:t>
            </a:fld>
            <a:endParaRPr lang="en-GB"/>
          </a:p>
        </p:txBody>
      </p:sp>
    </p:spTree>
    <p:extLst>
      <p:ext uri="{BB962C8B-B14F-4D97-AF65-F5344CB8AC3E}">
        <p14:creationId xmlns:p14="http://schemas.microsoft.com/office/powerpoint/2010/main" val="2697189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GB" dirty="0"/>
              <a:t>https://</a:t>
            </a:r>
            <a:r>
              <a:rPr lang="en-GB" dirty="0" err="1"/>
              <a:t>docs.gbif.org</a:t>
            </a:r>
            <a:r>
              <a:rPr lang="en-GB" dirty="0"/>
              <a:t>/documentation-guidelines/</a:t>
            </a:r>
            <a:r>
              <a:rPr lang="en-GB" dirty="0" err="1"/>
              <a:t>en</a:t>
            </a:r>
            <a:r>
              <a:rPr lang="en-GB" dirty="0"/>
              <a:t>/#current-documents</a:t>
            </a:r>
          </a:p>
          <a:p>
            <a:r>
              <a:rPr lang="en-GB" dirty="0"/>
              <a:t>https://</a:t>
            </a:r>
            <a:r>
              <a:rPr lang="en-GB" dirty="0" err="1"/>
              <a:t>docs.gbif.org</a:t>
            </a:r>
            <a:r>
              <a:rPr lang="en-GB" dirty="0"/>
              <a:t>/course-introduction-to-gbif/</a:t>
            </a:r>
            <a:r>
              <a:rPr lang="en-GB" dirty="0" err="1"/>
              <a:t>en</a:t>
            </a:r>
            <a:r>
              <a:rPr lang="en-GB" dirty="0"/>
              <a:t>/</a:t>
            </a:r>
          </a:p>
          <a:p>
            <a:r>
              <a:rPr lang="en-GB" dirty="0"/>
              <a:t>https://</a:t>
            </a:r>
            <a:r>
              <a:rPr lang="en-GB" dirty="0" err="1"/>
              <a:t>docs.gbif.org</a:t>
            </a:r>
            <a:r>
              <a:rPr lang="en-GB" dirty="0"/>
              <a:t>/course-data-mobilization/</a:t>
            </a:r>
            <a:r>
              <a:rPr lang="en-GB" dirty="0" err="1"/>
              <a:t>en</a:t>
            </a:r>
            <a:r>
              <a:rPr lang="en-GB" dirty="0"/>
              <a:t>/</a:t>
            </a:r>
          </a:p>
          <a:p>
            <a:r>
              <a:rPr lang="en-GB" dirty="0"/>
              <a:t>https://</a:t>
            </a:r>
            <a:r>
              <a:rPr lang="en-GB" dirty="0" err="1"/>
              <a:t>docs.gbif.org</a:t>
            </a:r>
            <a:r>
              <a:rPr lang="en-GB" dirty="0"/>
              <a:t>/course-data-use/</a:t>
            </a:r>
            <a:r>
              <a:rPr lang="en-GB" dirty="0" err="1"/>
              <a:t>en</a:t>
            </a:r>
            <a:r>
              <a:rPr lang="en-GB" dirty="0"/>
              <a:t>/</a:t>
            </a:r>
          </a:p>
          <a:p>
            <a:r>
              <a:rPr lang="en-GB" dirty="0"/>
              <a:t>https://</a:t>
            </a:r>
            <a:r>
              <a:rPr lang="en-GB" dirty="0" err="1"/>
              <a:t>docs.gbif.org</a:t>
            </a:r>
            <a:r>
              <a:rPr lang="en-GB" dirty="0"/>
              <a:t>/course-</a:t>
            </a:r>
            <a:r>
              <a:rPr lang="en-GB" dirty="0" err="1"/>
              <a:t>dna</a:t>
            </a:r>
            <a:r>
              <a:rPr lang="en-GB" dirty="0"/>
              <a:t>-barcoding/</a:t>
            </a:r>
            <a:r>
              <a:rPr lang="en-GB" dirty="0" err="1"/>
              <a:t>en</a:t>
            </a:r>
            <a:r>
              <a:rPr lang="en-GB" dirty="0"/>
              <a:t>/</a:t>
            </a:r>
          </a:p>
          <a:p>
            <a:r>
              <a:rPr lang="en-GB" dirty="0"/>
              <a:t>https://</a:t>
            </a:r>
            <a:r>
              <a:rPr lang="en-GB" dirty="0" err="1"/>
              <a:t>elearning.gbif.es</a:t>
            </a:r>
            <a:r>
              <a:rPr lang="en-GB" dirty="0"/>
              <a:t>/course/64/about</a:t>
            </a:r>
          </a:p>
          <a:p>
            <a:r>
              <a:rPr lang="en-GB" dirty="0"/>
              <a:t>https://</a:t>
            </a:r>
            <a:r>
              <a:rPr lang="en-GB" dirty="0" err="1"/>
              <a:t>docs.gbif-uat.org</a:t>
            </a:r>
            <a:r>
              <a:rPr lang="en-GB" dirty="0"/>
              <a:t>/course-</a:t>
            </a:r>
            <a:r>
              <a:rPr lang="en-GB" dirty="0" err="1"/>
              <a:t>checklistbank</a:t>
            </a:r>
            <a:r>
              <a:rPr lang="en-GB" dirty="0"/>
              <a:t>-tutorial/</a:t>
            </a:r>
            <a:r>
              <a:rPr lang="en-GB" dirty="0" err="1"/>
              <a:t>en</a:t>
            </a:r>
            <a:r>
              <a:rPr lang="en-GB" dirty="0"/>
              <a:t>/</a:t>
            </a:r>
          </a:p>
          <a:p>
            <a:endParaRPr lang="en-GB" dirty="0"/>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27</a:t>
            </a:fld>
            <a:endParaRPr lang="en-GB"/>
          </a:p>
        </p:txBody>
      </p:sp>
    </p:spTree>
    <p:extLst>
      <p:ext uri="{BB962C8B-B14F-4D97-AF65-F5344CB8AC3E}">
        <p14:creationId xmlns:p14="http://schemas.microsoft.com/office/powerpoint/2010/main" val="1263920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29</a:t>
            </a:fld>
            <a:endParaRPr lang="en-GB"/>
          </a:p>
        </p:txBody>
      </p:sp>
    </p:spTree>
    <p:extLst>
      <p:ext uri="{BB962C8B-B14F-4D97-AF65-F5344CB8AC3E}">
        <p14:creationId xmlns:p14="http://schemas.microsoft.com/office/powerpoint/2010/main" val="1276351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60" name="Google Shape;4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Rubik"/>
              <a:buNone/>
            </a:pPr>
            <a:endParaRPr/>
          </a:p>
        </p:txBody>
      </p:sp>
      <p:sp>
        <p:nvSpPr>
          <p:cNvPr id="461" name="Google Shape;46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Rubik"/>
              <a:buNone/>
            </a:pPr>
            <a:fld id="{00000000-1234-1234-1234-123412341234}" type="slidenum">
              <a:rPr lang="fr-FR"/>
              <a:t>31</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a:t>
            </a:r>
            <a:r>
              <a:rPr lang="en-US" dirty="0" err="1"/>
              <a:t>www.gbif.org</a:t>
            </a:r>
            <a:r>
              <a:rPr lang="en-US" dirty="0"/>
              <a:t>/resource/80635</a:t>
            </a:r>
          </a:p>
          <a:p>
            <a:r>
              <a:rPr lang="en-US" dirty="0"/>
              <a:t>http://</a:t>
            </a:r>
            <a:r>
              <a:rPr lang="en-US" dirty="0" err="1"/>
              <a:t>www.gbif.org</a:t>
            </a:r>
            <a:r>
              <a:rPr lang="en-US" dirty="0"/>
              <a:t>/publishing-data/summary</a:t>
            </a:r>
          </a:p>
          <a:p>
            <a:r>
              <a:rPr lang="en-US" dirty="0"/>
              <a:t>http://</a:t>
            </a:r>
            <a:r>
              <a:rPr lang="en-US" dirty="0" err="1"/>
              <a:t>www.gbif.org</a:t>
            </a:r>
            <a:r>
              <a:rPr lang="en-US" dirty="0"/>
              <a:t>/publishing-data/request-endorsement#/intro</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32</a:t>
            </a:fld>
            <a:endParaRPr lang="en-GB"/>
          </a:p>
        </p:txBody>
      </p:sp>
    </p:spTree>
    <p:extLst>
      <p:ext uri="{BB962C8B-B14F-4D97-AF65-F5344CB8AC3E}">
        <p14:creationId xmlns:p14="http://schemas.microsoft.com/office/powerpoint/2010/main" val="3935212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33</a:t>
            </a:fld>
            <a:endParaRPr lang="en-GB"/>
          </a:p>
        </p:txBody>
      </p:sp>
    </p:spTree>
    <p:extLst>
      <p:ext uri="{BB962C8B-B14F-4D97-AF65-F5344CB8AC3E}">
        <p14:creationId xmlns:p14="http://schemas.microsoft.com/office/powerpoint/2010/main" val="28614638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6D7F9-7C85-F103-450F-C2870B361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AF3D44-5CA2-7DA5-FE78-0810451DD6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CAEACD-7CBE-5C35-E31C-B31217796DB7}"/>
              </a:ext>
            </a:extLst>
          </p:cNvPr>
          <p:cNvSpPr>
            <a:spLocks noGrp="1"/>
          </p:cNvSpPr>
          <p:nvPr>
            <p:ph type="body" idx="1"/>
          </p:nvPr>
        </p:nvSpPr>
        <p:spPr/>
        <p:txBody>
          <a:bodyPr/>
          <a:lstStyle/>
          <a:p>
            <a:r>
              <a:rPr lang="en-NO" dirty="0"/>
              <a:t>https://www.gbif.org</a:t>
            </a:r>
          </a:p>
        </p:txBody>
      </p:sp>
      <p:sp>
        <p:nvSpPr>
          <p:cNvPr id="4" name="Slide Number Placeholder 3">
            <a:extLst>
              <a:ext uri="{FF2B5EF4-FFF2-40B4-BE49-F238E27FC236}">
                <a16:creationId xmlns:a16="http://schemas.microsoft.com/office/drawing/2014/main" id="{9622ADE2-B7E8-AA06-893C-0393DBB5FBC3}"/>
              </a:ext>
            </a:extLst>
          </p:cNvPr>
          <p:cNvSpPr>
            <a:spLocks noGrp="1"/>
          </p:cNvSpPr>
          <p:nvPr>
            <p:ph type="sldNum" sz="quarter" idx="5"/>
          </p:nvPr>
        </p:nvSpPr>
        <p:spPr/>
        <p:txBody>
          <a:bodyPr/>
          <a:lstStyle/>
          <a:p>
            <a:fld id="{25B5EE77-8CAC-4815-8642-F6182C046882}" type="slidenum">
              <a:rPr lang="en-GB" smtClean="0"/>
              <a:t>37</a:t>
            </a:fld>
            <a:endParaRPr lang="en-GB"/>
          </a:p>
        </p:txBody>
      </p:sp>
    </p:spTree>
    <p:extLst>
      <p:ext uri="{BB962C8B-B14F-4D97-AF65-F5344CB8AC3E}">
        <p14:creationId xmlns:p14="http://schemas.microsoft.com/office/powerpoint/2010/main" val="535617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89b5141247_0_16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389b5141247_0_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85cf86feee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g385cf86feee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85cf86feee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85cf86feee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800"/>
              </a:spcBef>
              <a:spcAft>
                <a:spcPts val="1200"/>
              </a:spcAft>
              <a:buNone/>
            </a:pPr>
            <a:r>
              <a:rPr lang="en" sz="1200">
                <a:solidFill>
                  <a:srgbClr val="595959"/>
                </a:solidFill>
              </a:rPr>
              <a:t>Whole new set of jargon and acronyms for many data providers</a:t>
            </a:r>
            <a:br>
              <a:rPr lang="en" sz="1200">
                <a:solidFill>
                  <a:srgbClr val="595959"/>
                </a:solidFill>
              </a:rPr>
            </a:br>
            <a:r>
              <a:rPr lang="en" sz="1200">
                <a:solidFill>
                  <a:srgbClr val="595959"/>
                </a:solidFill>
              </a:rPr>
              <a:t>Data is mutable and can be improved over time</a:t>
            </a:r>
            <a:br>
              <a:rPr lang="en" sz="1200">
                <a:solidFill>
                  <a:srgbClr val="595959"/>
                </a:solidFill>
              </a:rPr>
            </a:br>
            <a:r>
              <a:rPr lang="en" sz="1200">
                <a:solidFill>
                  <a:srgbClr val="595959"/>
                </a:solidFill>
              </a:rPr>
              <a:t>The flexibility of the terms and the QC can be overwhelming (but are answered in the guide FAQ)</a:t>
            </a:r>
            <a:br>
              <a:rPr lang="en" sz="1200">
                <a:solidFill>
                  <a:srgbClr val="595959"/>
                </a:solidFill>
              </a:rPr>
            </a:br>
            <a:r>
              <a:rPr lang="en" sz="1200">
                <a:solidFill>
                  <a:srgbClr val="595959"/>
                </a:solidFill>
              </a:rPr>
              <a:t>Our data is too complex for simple DwC</a:t>
            </a:r>
            <a:br>
              <a:rPr lang="en" sz="1200">
                <a:solidFill>
                  <a:srgbClr val="595959"/>
                </a:solidFill>
              </a:rPr>
            </a:br>
            <a:r>
              <a:rPr lang="en" sz="1200">
                <a:solidFill>
                  <a:srgbClr val="595959"/>
                </a:solidFill>
              </a:rPr>
              <a:t>How do I align publishing data and DOI minting with publishing an article?</a:t>
            </a:r>
            <a:endParaRPr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89b5141247_0_28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389b5141247_0_2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89b5141247_0_17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g389b5141247_0_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89b5141247_0_29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389b5141247_0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a17ed8c4c6cfbe3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a17ed8c4c6cfbe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a17ed8c4c6cfbe3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a17ed8c4c6cfbe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1a17ed8c4c6cfbe3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1a17ed8c4c6cfbe3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1a17ed8c4c6cfbe3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1a17ed8c4c6cfbe3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a17ed8c4c6cfbe3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1a17ed8c4c6cfbe3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89b5141247_0_30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g389b5141247_0_3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85cf86feee_0_9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g385cf86feee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85cf86feee_0_16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6" name="Google Shape;346;g385cf86feee_0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85cf86fee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85cf86fee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3" name="Google Shape;963;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a17ed8c4c6cfbe3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a17ed8c4c6cfbe3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57</a:t>
            </a:fld>
            <a:endParaRPr lang="en-GB"/>
          </a:p>
        </p:txBody>
      </p:sp>
    </p:spTree>
    <p:extLst>
      <p:ext uri="{BB962C8B-B14F-4D97-AF65-F5344CB8AC3E}">
        <p14:creationId xmlns:p14="http://schemas.microsoft.com/office/powerpoint/2010/main" val="2492358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mage right">
    <p:bg>
      <p:bgPr>
        <a:solidFill>
          <a:schemeClr val="bg1">
            <a:alpha val="1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109789" y="3257550"/>
            <a:ext cx="8640762" cy="8297863"/>
          </a:xfrm>
          <a:prstGeom prst="rect">
            <a:avLst/>
          </a:prstGeom>
        </p:spPr>
        <p:txBody>
          <a:bodyPr anchor="ctr">
            <a:normAutofit/>
          </a:bodyPr>
          <a:lstStyle>
            <a:lvl1pPr marL="0" indent="0" algn="l">
              <a:spcBef>
                <a:spcPts val="0"/>
              </a:spcBef>
              <a:buNone/>
              <a:defRPr sz="3200">
                <a:latin typeface="+mn-lt"/>
              </a:defRPr>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dirty="0"/>
              <a:t>Click to edit text</a:t>
            </a:r>
            <a:endParaRPr lang="en-US" dirty="0"/>
          </a:p>
        </p:txBody>
      </p:sp>
      <p:sp>
        <p:nvSpPr>
          <p:cNvPr id="11" name="Footer Placeholder 10">
            <a:extLst>
              <a:ext uri="{FF2B5EF4-FFF2-40B4-BE49-F238E27FC236}">
                <a16:creationId xmlns:a16="http://schemas.microsoft.com/office/drawing/2014/main" id="{DF40FD6D-4952-5BDB-27BF-7663F9E3CD32}"/>
              </a:ext>
            </a:extLst>
          </p:cNvPr>
          <p:cNvSpPr>
            <a:spLocks noGrp="1"/>
          </p:cNvSpPr>
          <p:nvPr>
            <p:ph type="ftr" sz="quarter" idx="11"/>
          </p:nvPr>
        </p:nvSpPr>
        <p:spPr>
          <a:xfrm>
            <a:off x="706438" y="12278450"/>
            <a:ext cx="17245012" cy="720000"/>
          </a:xfrm>
        </p:spPr>
        <p:txBody>
          <a:bodyPr/>
          <a:lstStyle/>
          <a:p>
            <a:endParaRPr lang="en-DK" dirty="0"/>
          </a:p>
        </p:txBody>
      </p:sp>
      <p:sp>
        <p:nvSpPr>
          <p:cNvPr id="13" name="Title 12">
            <a:extLst>
              <a:ext uri="{FF2B5EF4-FFF2-40B4-BE49-F238E27FC236}">
                <a16:creationId xmlns:a16="http://schemas.microsoft.com/office/drawing/2014/main" id="{B3B66602-7A17-6156-6037-1CA42191709B}"/>
              </a:ext>
            </a:extLst>
          </p:cNvPr>
          <p:cNvSpPr>
            <a:spLocks noGrp="1"/>
          </p:cNvSpPr>
          <p:nvPr>
            <p:ph type="title"/>
          </p:nvPr>
        </p:nvSpPr>
        <p:spPr/>
        <p:txBody>
          <a:bodyPr/>
          <a:lstStyle>
            <a:lvl1pPr>
              <a:defRPr b="1" i="0">
                <a:latin typeface="Bitter SemiBold" pitchFamily="2" charset="77"/>
              </a:defRPr>
            </a:lvl1pPr>
          </a:lstStyle>
          <a:p>
            <a:r>
              <a:rPr lang="en-GB"/>
              <a:t>Click to edit Master title style</a:t>
            </a:r>
            <a:endParaRPr lang="en-DK" dirty="0"/>
          </a:p>
        </p:txBody>
      </p:sp>
      <p:sp>
        <p:nvSpPr>
          <p:cNvPr id="4" name="Picture Placeholder 3">
            <a:extLst>
              <a:ext uri="{FF2B5EF4-FFF2-40B4-BE49-F238E27FC236}">
                <a16:creationId xmlns:a16="http://schemas.microsoft.com/office/drawing/2014/main" id="{CAE4AE78-C066-46F7-1BF8-980099CF1DA8}"/>
              </a:ext>
            </a:extLst>
          </p:cNvPr>
          <p:cNvSpPr>
            <a:spLocks noGrp="1"/>
          </p:cNvSpPr>
          <p:nvPr>
            <p:ph type="pic" sz="quarter" idx="13"/>
          </p:nvPr>
        </p:nvSpPr>
        <p:spPr>
          <a:xfrm>
            <a:off x="12191206" y="3257550"/>
            <a:ext cx="11484768" cy="8297863"/>
          </a:xfrm>
        </p:spPr>
        <p:txBody>
          <a:bodyPr/>
          <a:lstStyle/>
          <a:p>
            <a:r>
              <a:rPr lang="en-GB"/>
              <a:t>Click icon to add picture</a:t>
            </a:r>
            <a:endParaRPr lang="en-DK" dirty="0"/>
          </a:p>
        </p:txBody>
      </p:sp>
    </p:spTree>
    <p:extLst>
      <p:ext uri="{BB962C8B-B14F-4D97-AF65-F5344CB8AC3E}">
        <p14:creationId xmlns:p14="http://schemas.microsoft.com/office/powerpoint/2010/main" val="4063570569"/>
      </p:ext>
    </p:extLst>
  </p:cSld>
  <p:clrMapOvr>
    <a:overrideClrMapping bg1="lt1" tx1="dk1" bg2="lt2" tx2="dk2" accent1="accent1" accent2="accent2" accent3="accent3" accent4="accent4" accent5="accent5" accent6="accent6" hlink="hlink" folHlink="folHlink"/>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AE4AE78-C066-46F7-1BF8-980099CF1DA8}"/>
              </a:ext>
            </a:extLst>
          </p:cNvPr>
          <p:cNvSpPr>
            <a:spLocks noGrp="1"/>
          </p:cNvSpPr>
          <p:nvPr>
            <p:ph type="pic" sz="quarter" idx="13"/>
          </p:nvPr>
        </p:nvSpPr>
        <p:spPr>
          <a:xfrm>
            <a:off x="707232" y="3257550"/>
            <a:ext cx="11484768" cy="8297863"/>
          </a:xfrm>
        </p:spPr>
        <p:txBody>
          <a:bodyPr/>
          <a:lstStyle/>
          <a:p>
            <a:r>
              <a:rPr lang="en-GB"/>
              <a:t>Click icon to add picture</a:t>
            </a:r>
            <a:endParaRPr lang="en-DK" dirty="0"/>
          </a:p>
        </p:txBody>
      </p:sp>
      <p:sp>
        <p:nvSpPr>
          <p:cNvPr id="11" name="Footer Placeholder 10">
            <a:extLst>
              <a:ext uri="{FF2B5EF4-FFF2-40B4-BE49-F238E27FC236}">
                <a16:creationId xmlns:a16="http://schemas.microsoft.com/office/drawing/2014/main" id="{DF40FD6D-4952-5BDB-27BF-7663F9E3CD32}"/>
              </a:ext>
            </a:extLst>
          </p:cNvPr>
          <p:cNvSpPr>
            <a:spLocks noGrp="1"/>
          </p:cNvSpPr>
          <p:nvPr>
            <p:ph type="ftr" sz="quarter" idx="11"/>
          </p:nvPr>
        </p:nvSpPr>
        <p:spPr>
          <a:xfrm>
            <a:off x="706438" y="12278450"/>
            <a:ext cx="17245012" cy="720000"/>
          </a:xfrm>
        </p:spPr>
        <p:txBody>
          <a:bodyPr/>
          <a:lstStyle/>
          <a:p>
            <a:endParaRPr lang="en-DK" dirty="0"/>
          </a:p>
        </p:txBody>
      </p:sp>
      <p:sp>
        <p:nvSpPr>
          <p:cNvPr id="13" name="Title 12">
            <a:extLst>
              <a:ext uri="{FF2B5EF4-FFF2-40B4-BE49-F238E27FC236}">
                <a16:creationId xmlns:a16="http://schemas.microsoft.com/office/drawing/2014/main" id="{B3B66602-7A17-6156-6037-1CA42191709B}"/>
              </a:ext>
            </a:extLst>
          </p:cNvPr>
          <p:cNvSpPr>
            <a:spLocks noGrp="1"/>
          </p:cNvSpPr>
          <p:nvPr>
            <p:ph type="title"/>
          </p:nvPr>
        </p:nvSpPr>
        <p:spPr/>
        <p:txBody>
          <a:bodyPr/>
          <a:lstStyle>
            <a:lvl1pPr>
              <a:defRPr b="1" i="0">
                <a:latin typeface="Bitter SemiBold" pitchFamily="2" charset="77"/>
              </a:defRPr>
            </a:lvl1pPr>
          </a:lstStyle>
          <a:p>
            <a:r>
              <a:rPr lang="en-GB"/>
              <a:t>Click to edit Master title style</a:t>
            </a:r>
            <a:endParaRPr lang="en-DK" dirty="0"/>
          </a:p>
        </p:txBody>
      </p:sp>
      <p:sp>
        <p:nvSpPr>
          <p:cNvPr id="5" name="Text Placeholder 4">
            <a:extLst>
              <a:ext uri="{FF2B5EF4-FFF2-40B4-BE49-F238E27FC236}">
                <a16:creationId xmlns:a16="http://schemas.microsoft.com/office/drawing/2014/main" id="{CDD20A67-54F2-C9C6-E775-46FE5F116B20}"/>
              </a:ext>
            </a:extLst>
          </p:cNvPr>
          <p:cNvSpPr>
            <a:spLocks noGrp="1"/>
          </p:cNvSpPr>
          <p:nvPr>
            <p:ph type="body" sz="quarter" idx="14"/>
          </p:nvPr>
        </p:nvSpPr>
        <p:spPr>
          <a:xfrm>
            <a:off x="13631863" y="3257550"/>
            <a:ext cx="8640762" cy="8297863"/>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extLst>
      <p:ext uri="{BB962C8B-B14F-4D97-AF65-F5344CB8AC3E}">
        <p14:creationId xmlns:p14="http://schemas.microsoft.com/office/powerpoint/2010/main" val="4109723925"/>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5EB18870-C0D2-0289-AB19-15E4A664B284}"/>
              </a:ext>
            </a:extLst>
          </p:cNvPr>
          <p:cNvSpPr>
            <a:spLocks noGrp="1"/>
          </p:cNvSpPr>
          <p:nvPr>
            <p:ph type="dt" sz="half" idx="10"/>
          </p:nvPr>
        </p:nvSpPr>
        <p:spPr/>
        <p:txBody>
          <a:bodyPr/>
          <a:lstStyle/>
          <a:p>
            <a:fld id="{65FFC8DD-7E87-3E47-9F40-9222235C5D65}" type="datetimeFigureOut">
              <a:rPr lang="en-DK" smtClean="0"/>
              <a:t>11/20/25</a:t>
            </a:fld>
            <a:endParaRPr lang="en-DK" dirty="0"/>
          </a:p>
        </p:txBody>
      </p:sp>
      <p:sp>
        <p:nvSpPr>
          <p:cNvPr id="11" name="Footer Placeholder 10">
            <a:extLst>
              <a:ext uri="{FF2B5EF4-FFF2-40B4-BE49-F238E27FC236}">
                <a16:creationId xmlns:a16="http://schemas.microsoft.com/office/drawing/2014/main" id="{DF40FD6D-4952-5BDB-27BF-7663F9E3CD32}"/>
              </a:ext>
            </a:extLst>
          </p:cNvPr>
          <p:cNvSpPr>
            <a:spLocks noGrp="1"/>
          </p:cNvSpPr>
          <p:nvPr>
            <p:ph type="ftr" sz="quarter" idx="11"/>
          </p:nvPr>
        </p:nvSpPr>
        <p:spPr/>
        <p:txBody>
          <a:bodyPr/>
          <a:lstStyle/>
          <a:p>
            <a:endParaRPr lang="en-DK" dirty="0"/>
          </a:p>
        </p:txBody>
      </p:sp>
      <p:sp>
        <p:nvSpPr>
          <p:cNvPr id="12" name="Slide Number Placeholder 11">
            <a:extLst>
              <a:ext uri="{FF2B5EF4-FFF2-40B4-BE49-F238E27FC236}">
                <a16:creationId xmlns:a16="http://schemas.microsoft.com/office/drawing/2014/main" id="{67330F2A-58E9-4D30-2DF5-D973892C75F4}"/>
              </a:ext>
            </a:extLst>
          </p:cNvPr>
          <p:cNvSpPr>
            <a:spLocks noGrp="1"/>
          </p:cNvSpPr>
          <p:nvPr>
            <p:ph type="sldNum" sz="quarter" idx="12"/>
          </p:nvPr>
        </p:nvSpPr>
        <p:spPr/>
        <p:txBody>
          <a:bodyPr/>
          <a:lstStyle/>
          <a:p>
            <a:fld id="{476A1796-5593-5349-A609-9F4B7AECCDC2}" type="slidenum">
              <a:rPr lang="en-DK" smtClean="0"/>
              <a:t>‹#›</a:t>
            </a:fld>
            <a:endParaRPr lang="en-DK" dirty="0"/>
          </a:p>
        </p:txBody>
      </p:sp>
      <p:sp>
        <p:nvSpPr>
          <p:cNvPr id="13" name="Title 12">
            <a:extLst>
              <a:ext uri="{FF2B5EF4-FFF2-40B4-BE49-F238E27FC236}">
                <a16:creationId xmlns:a16="http://schemas.microsoft.com/office/drawing/2014/main" id="{B3B66602-7A17-6156-6037-1CA42191709B}"/>
              </a:ext>
            </a:extLst>
          </p:cNvPr>
          <p:cNvSpPr>
            <a:spLocks noGrp="1"/>
          </p:cNvSpPr>
          <p:nvPr>
            <p:ph type="title"/>
          </p:nvPr>
        </p:nvSpPr>
        <p:spPr/>
        <p:txBody>
          <a:bodyPr/>
          <a:lstStyle>
            <a:lvl1pPr>
              <a:defRPr b="1" i="0">
                <a:latin typeface="Bitter SemiBold" pitchFamily="2" charset="77"/>
              </a:defRPr>
            </a:lvl1pPr>
          </a:lstStyle>
          <a:p>
            <a:r>
              <a:rPr lang="en-GB"/>
              <a:t>Click to edit Master title style</a:t>
            </a:r>
            <a:endParaRPr lang="en-DK" dirty="0"/>
          </a:p>
        </p:txBody>
      </p:sp>
      <p:sp>
        <p:nvSpPr>
          <p:cNvPr id="4" name="Text Placeholder 3">
            <a:extLst>
              <a:ext uri="{FF2B5EF4-FFF2-40B4-BE49-F238E27FC236}">
                <a16:creationId xmlns:a16="http://schemas.microsoft.com/office/drawing/2014/main" id="{556D463E-E43F-DDBD-29C5-502642131CAC}"/>
              </a:ext>
            </a:extLst>
          </p:cNvPr>
          <p:cNvSpPr>
            <a:spLocks noGrp="1"/>
          </p:cNvSpPr>
          <p:nvPr>
            <p:ph type="body" sz="quarter" idx="13"/>
          </p:nvPr>
        </p:nvSpPr>
        <p:spPr>
          <a:xfrm>
            <a:off x="3514725" y="3257550"/>
            <a:ext cx="17318038" cy="82978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extLst>
      <p:ext uri="{BB962C8B-B14F-4D97-AF65-F5344CB8AC3E}">
        <p14:creationId xmlns:p14="http://schemas.microsoft.com/office/powerpoint/2010/main" val="1392578309"/>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
        <p:nvSpPr>
          <p:cNvPr id="8" name="Date Placeholder 3">
            <a:extLst>
              <a:ext uri="{FF2B5EF4-FFF2-40B4-BE49-F238E27FC236}">
                <a16:creationId xmlns:a16="http://schemas.microsoft.com/office/drawing/2014/main" id="{6B1FF849-2E79-31DC-A9D0-A5E013553F8C}"/>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9" name="Footer Placeholder 4">
            <a:extLst>
              <a:ext uri="{FF2B5EF4-FFF2-40B4-BE49-F238E27FC236}">
                <a16:creationId xmlns:a16="http://schemas.microsoft.com/office/drawing/2014/main" id="{6042B5BB-8761-583B-C9E9-0684AA7592D3}"/>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0" name="Slide Number Placeholder 5">
            <a:extLst>
              <a:ext uri="{FF2B5EF4-FFF2-40B4-BE49-F238E27FC236}">
                <a16:creationId xmlns:a16="http://schemas.microsoft.com/office/drawing/2014/main" id="{BE79F567-DAFF-C167-4622-FCF2279989B3}"/>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4" name="Content Placeholder 3">
            <a:extLst>
              <a:ext uri="{FF2B5EF4-FFF2-40B4-BE49-F238E27FC236}">
                <a16:creationId xmlns:a16="http://schemas.microsoft.com/office/drawing/2014/main" id="{6F0D8CEF-47A6-AC8D-D9C4-85E4695FF040}"/>
              </a:ext>
            </a:extLst>
          </p:cNvPr>
          <p:cNvSpPr>
            <a:spLocks noGrp="1"/>
          </p:cNvSpPr>
          <p:nvPr>
            <p:ph sz="quarter" idx="13"/>
          </p:nvPr>
        </p:nvSpPr>
        <p:spPr>
          <a:xfrm>
            <a:off x="3514725" y="3257550"/>
            <a:ext cx="17318038" cy="82978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extLst>
      <p:ext uri="{BB962C8B-B14F-4D97-AF65-F5344CB8AC3E}">
        <p14:creationId xmlns:p14="http://schemas.microsoft.com/office/powerpoint/2010/main" val="37136552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p:nvPr>
        </p:nvSpPr>
        <p:spPr>
          <a:xfrm>
            <a:off x="706437" y="1074738"/>
            <a:ext cx="22969537" cy="1462085"/>
          </a:xfrm>
          <a:prstGeom prst="rect">
            <a:avLst/>
          </a:prstGeom>
        </p:spPr>
        <p:txBody>
          <a:bodyPr/>
          <a:lstStyle/>
          <a:p>
            <a:r>
              <a:rPr lang="en-GB"/>
              <a:t>Click to edit Master title style</a:t>
            </a:r>
            <a:endParaRPr lang="en-GB" dirty="0"/>
          </a:p>
        </p:txBody>
      </p:sp>
      <p:sp>
        <p:nvSpPr>
          <p:cNvPr id="3" name="Footer Placeholder 4">
            <a:extLst>
              <a:ext uri="{FF2B5EF4-FFF2-40B4-BE49-F238E27FC236}">
                <a16:creationId xmlns:a16="http://schemas.microsoft.com/office/drawing/2014/main" id="{9F9BE2F5-74FC-722B-C059-0EFDDCDA8109}"/>
              </a:ext>
            </a:extLst>
          </p:cNvPr>
          <p:cNvSpPr>
            <a:spLocks noGrp="1"/>
          </p:cNvSpPr>
          <p:nvPr>
            <p:ph type="ftr" sz="quarter" idx="11"/>
          </p:nvPr>
        </p:nvSpPr>
        <p:spPr>
          <a:xfrm>
            <a:off x="706438" y="12283062"/>
            <a:ext cx="20126325" cy="716400"/>
          </a:xfrm>
          <a:prstGeom prst="rect">
            <a:avLst/>
          </a:prstGeom>
        </p:spPr>
        <p:txBody>
          <a:bodyPr/>
          <a:lstStyle/>
          <a:p>
            <a:endParaRPr lang="en-GB" dirty="0"/>
          </a:p>
        </p:txBody>
      </p:sp>
      <p:sp>
        <p:nvSpPr>
          <p:cNvPr id="9" name="Picture Placeholder 6">
            <a:extLst>
              <a:ext uri="{FF2B5EF4-FFF2-40B4-BE49-F238E27FC236}">
                <a16:creationId xmlns:a16="http://schemas.microsoft.com/office/drawing/2014/main" id="{12D1480F-73E2-8A98-8772-80232EF43E0C}"/>
              </a:ext>
            </a:extLst>
          </p:cNvPr>
          <p:cNvSpPr>
            <a:spLocks noGrp="1"/>
          </p:cNvSpPr>
          <p:nvPr>
            <p:ph type="pic" sz="quarter" idx="13" hasCustomPrompt="1"/>
          </p:nvPr>
        </p:nvSpPr>
        <p:spPr>
          <a:xfrm>
            <a:off x="706438" y="3263899"/>
            <a:ext cx="7308000" cy="3420000"/>
          </a:xfrm>
          <a:prstGeom prst="rect">
            <a:avLst/>
          </a:prstGeom>
        </p:spPr>
        <p:txBody>
          <a:bodyPr lIns="72000" tIns="36000" rIns="72000" bIns="540000" anchor="ctr" anchorCtr="0">
            <a:normAutofit/>
          </a:bodyPr>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sz="3200">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cxnSp>
        <p:nvCxnSpPr>
          <p:cNvPr id="10" name="Straight Connector 9">
            <a:extLst>
              <a:ext uri="{FF2B5EF4-FFF2-40B4-BE49-F238E27FC236}">
                <a16:creationId xmlns:a16="http://schemas.microsoft.com/office/drawing/2014/main" id="{1D89419D-758F-414D-B4CF-679E735F9A19}"/>
              </a:ext>
            </a:extLst>
          </p:cNvPr>
          <p:cNvCxnSpPr>
            <a:cxnSpLocks/>
          </p:cNvCxnSpPr>
          <p:nvPr userDrawn="1"/>
        </p:nvCxnSpPr>
        <p:spPr>
          <a:xfrm>
            <a:off x="687388" y="7045200"/>
            <a:ext cx="7308000"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BBDA6F2B-5039-46EC-92F8-B09302BDBF71}"/>
              </a:ext>
            </a:extLst>
          </p:cNvPr>
          <p:cNvSpPr>
            <a:spLocks noGrp="1"/>
          </p:cNvSpPr>
          <p:nvPr>
            <p:ph type="pic" sz="quarter" idx="18" hasCustomPrompt="1"/>
          </p:nvPr>
        </p:nvSpPr>
        <p:spPr>
          <a:xfrm>
            <a:off x="8538000" y="3263899"/>
            <a:ext cx="7308000" cy="3420000"/>
          </a:xfrm>
          <a:prstGeom prst="rect">
            <a:avLst/>
          </a:prstGeom>
        </p:spPr>
        <p:txBody>
          <a:bodyPr lIns="72000" tIns="36000" rIns="72000" bIns="540000" anchor="ctr" anchorCtr="0">
            <a:normAutofit/>
          </a:bodyPr>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sz="3200">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cxnSp>
        <p:nvCxnSpPr>
          <p:cNvPr id="31" name="Straight Connector 30">
            <a:extLst>
              <a:ext uri="{FF2B5EF4-FFF2-40B4-BE49-F238E27FC236}">
                <a16:creationId xmlns:a16="http://schemas.microsoft.com/office/drawing/2014/main" id="{DCF7E229-89D8-B311-01B5-71B85323689E}"/>
              </a:ext>
            </a:extLst>
          </p:cNvPr>
          <p:cNvCxnSpPr>
            <a:cxnSpLocks/>
          </p:cNvCxnSpPr>
          <p:nvPr userDrawn="1"/>
        </p:nvCxnSpPr>
        <p:spPr>
          <a:xfrm>
            <a:off x="8518950" y="7045200"/>
            <a:ext cx="7308000"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3" name="Picture Placeholder 6">
            <a:extLst>
              <a:ext uri="{FF2B5EF4-FFF2-40B4-BE49-F238E27FC236}">
                <a16:creationId xmlns:a16="http://schemas.microsoft.com/office/drawing/2014/main" id="{8BE96AD9-27EB-4E16-59A5-AE89FBEF8682}"/>
              </a:ext>
            </a:extLst>
          </p:cNvPr>
          <p:cNvSpPr>
            <a:spLocks noGrp="1"/>
          </p:cNvSpPr>
          <p:nvPr>
            <p:ph type="pic" sz="quarter" idx="20" hasCustomPrompt="1"/>
          </p:nvPr>
        </p:nvSpPr>
        <p:spPr>
          <a:xfrm>
            <a:off x="16350512" y="3263899"/>
            <a:ext cx="7308000" cy="3420000"/>
          </a:xfrm>
          <a:prstGeom prst="rect">
            <a:avLst/>
          </a:prstGeom>
        </p:spPr>
        <p:txBody>
          <a:bodyPr lIns="72000" tIns="36000" rIns="72000" bIns="540000" anchor="ctr" anchorCtr="0">
            <a:normAutofit/>
          </a:bodyPr>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sz="3200">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cxnSp>
        <p:nvCxnSpPr>
          <p:cNvPr id="34" name="Straight Connector 33">
            <a:extLst>
              <a:ext uri="{FF2B5EF4-FFF2-40B4-BE49-F238E27FC236}">
                <a16:creationId xmlns:a16="http://schemas.microsoft.com/office/drawing/2014/main" id="{BAFAE3EC-E8C9-BD37-22D6-3FE962D08E11}"/>
              </a:ext>
            </a:extLst>
          </p:cNvPr>
          <p:cNvCxnSpPr>
            <a:cxnSpLocks/>
          </p:cNvCxnSpPr>
          <p:nvPr userDrawn="1"/>
        </p:nvCxnSpPr>
        <p:spPr>
          <a:xfrm>
            <a:off x="16331462" y="7045200"/>
            <a:ext cx="7308000"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58905A5B-6E10-C0A8-7993-ACEEA4C853EF}"/>
              </a:ext>
            </a:extLst>
          </p:cNvPr>
          <p:cNvSpPr>
            <a:spLocks noGrp="1"/>
          </p:cNvSpPr>
          <p:nvPr>
            <p:ph type="body" sz="quarter" idx="22"/>
          </p:nvPr>
        </p:nvSpPr>
        <p:spPr>
          <a:xfrm>
            <a:off x="706438" y="7397750"/>
            <a:ext cx="7308000" cy="4157663"/>
          </a:xfrm>
        </p:spPr>
        <p:txBody>
          <a:bodyPr>
            <a:normAutofit/>
          </a:bodyPr>
          <a:lstStyle>
            <a:lvl1pPr>
              <a:lnSpc>
                <a:spcPct val="150000"/>
              </a:lnSpc>
              <a:defRPr sz="2400"/>
            </a:lvl1pPr>
            <a:lvl2pPr>
              <a:lnSpc>
                <a:spcPct val="150000"/>
              </a:lnSpc>
              <a:defRPr sz="2400"/>
            </a:lvl2pPr>
            <a:lvl3pPr>
              <a:lnSpc>
                <a:spcPct val="150000"/>
              </a:lnSpc>
              <a:defRPr sz="2400"/>
            </a:lvl3pPr>
            <a:lvl4pPr>
              <a:lnSpc>
                <a:spcPct val="150000"/>
              </a:lnSpc>
              <a:defRPr sz="2400"/>
            </a:lvl4pPr>
            <a:lvl5pPr>
              <a:lnSpc>
                <a:spcPct val="150000"/>
              </a:lnSpc>
              <a:defRPr sz="2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
        <p:nvSpPr>
          <p:cNvPr id="6" name="Text Placeholder 4">
            <a:extLst>
              <a:ext uri="{FF2B5EF4-FFF2-40B4-BE49-F238E27FC236}">
                <a16:creationId xmlns:a16="http://schemas.microsoft.com/office/drawing/2014/main" id="{E814D335-FE50-BD73-453D-CBB9D2488AA1}"/>
              </a:ext>
            </a:extLst>
          </p:cNvPr>
          <p:cNvSpPr>
            <a:spLocks noGrp="1"/>
          </p:cNvSpPr>
          <p:nvPr>
            <p:ph type="body" sz="quarter" idx="23"/>
          </p:nvPr>
        </p:nvSpPr>
        <p:spPr>
          <a:xfrm>
            <a:off x="8538000" y="7411548"/>
            <a:ext cx="7308000" cy="4157663"/>
          </a:xfrm>
        </p:spPr>
        <p:txBody>
          <a:bodyPr>
            <a:normAutofit/>
          </a:bodyPr>
          <a:lstStyle>
            <a:lvl1pPr>
              <a:defRPr sz="2400"/>
            </a:lvl1pPr>
            <a:lvl2pPr>
              <a:defRPr sz="2400"/>
            </a:lvl2pPr>
            <a:lvl3pPr>
              <a:defRPr sz="2400"/>
            </a:lvl3pPr>
            <a:lvl4pPr>
              <a:defRPr sz="2400"/>
            </a:lvl4pPr>
            <a:lvl5pPr>
              <a:defRPr sz="2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
        <p:nvSpPr>
          <p:cNvPr id="7" name="Text Placeholder 4">
            <a:extLst>
              <a:ext uri="{FF2B5EF4-FFF2-40B4-BE49-F238E27FC236}">
                <a16:creationId xmlns:a16="http://schemas.microsoft.com/office/drawing/2014/main" id="{B1028102-8217-53B4-A6DC-3EAFAE6D118F}"/>
              </a:ext>
            </a:extLst>
          </p:cNvPr>
          <p:cNvSpPr>
            <a:spLocks noGrp="1"/>
          </p:cNvSpPr>
          <p:nvPr>
            <p:ph type="body" sz="quarter" idx="24"/>
          </p:nvPr>
        </p:nvSpPr>
        <p:spPr>
          <a:xfrm>
            <a:off x="16350512" y="7411548"/>
            <a:ext cx="7312763" cy="4157663"/>
          </a:xfrm>
        </p:spPr>
        <p:txBody>
          <a:bodyPr>
            <a:normAutofit/>
          </a:bodyPr>
          <a:lstStyle>
            <a:lvl1pPr>
              <a:defRPr sz="2400"/>
            </a:lvl1pPr>
            <a:lvl2pPr>
              <a:defRPr sz="2400"/>
            </a:lvl2pPr>
            <a:lvl3pPr>
              <a:defRPr sz="2400"/>
            </a:lvl3pPr>
            <a:lvl4pPr>
              <a:defRPr sz="2400"/>
            </a:lvl4pPr>
            <a:lvl5pPr>
              <a:defRPr sz="2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custDataLst>
      <p:tags r:id="rId1"/>
    </p:custDataLst>
    <p:extLst>
      <p:ext uri="{BB962C8B-B14F-4D97-AF65-F5344CB8AC3E}">
        <p14:creationId xmlns:p14="http://schemas.microsoft.com/office/powerpoint/2010/main" val="1638807873"/>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ssion - vision">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7870825" y="-46"/>
            <a:ext cx="8642349" cy="13716045"/>
          </a:xfrm>
          <a:prstGeom prst="rect">
            <a:avLst/>
          </a:prstGeom>
          <a:noFill/>
        </p:spPr>
        <p:txBody>
          <a:bodyPr vert="horz" lIns="72000" tIns="72000" rIns="72000" bIns="1188000" rtlCol="0" anchor="ctr" anchorCtr="0">
            <a:normAutofit/>
          </a:bodyPr>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lang="en-GB" sz="3600">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18" name="Content Placeholder 69">
            <a:extLst>
              <a:ext uri="{FF2B5EF4-FFF2-40B4-BE49-F238E27FC236}">
                <a16:creationId xmlns:a16="http://schemas.microsoft.com/office/drawing/2014/main" id="{33849875-416E-8F67-8BF6-2E48FFAF101E}"/>
              </a:ext>
            </a:extLst>
          </p:cNvPr>
          <p:cNvSpPr>
            <a:spLocks noGrp="1"/>
          </p:cNvSpPr>
          <p:nvPr>
            <p:ph sz="quarter" idx="18" hasCustomPrompt="1"/>
          </p:nvPr>
        </p:nvSpPr>
        <p:spPr>
          <a:xfrm rot="5400000">
            <a:off x="2096426" y="6646088"/>
            <a:ext cx="90000" cy="1429200"/>
          </a:xfrm>
          <a:prstGeom prst="rect">
            <a:avLst/>
          </a:prstGeo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3600" b="0" i="0" dirty="0">
                <a:solidFill>
                  <a:schemeClr val="lt1"/>
                </a:solidFill>
                <a:latin typeface="Rubik" pitchFamily="2" charset="-79"/>
              </a:defRPr>
            </a:lvl1pPr>
          </a:lstStyle>
          <a:p>
            <a:pPr marL="0" lvl="0" algn="ctr"/>
            <a:r>
              <a:rPr lang="en-US" dirty="0"/>
              <a:t> </a:t>
            </a:r>
            <a:endParaRPr lang="en-GB" dirty="0"/>
          </a:p>
        </p:txBody>
      </p:sp>
      <p:sp>
        <p:nvSpPr>
          <p:cNvPr id="19" name="Content Placeholder 69">
            <a:extLst>
              <a:ext uri="{FF2B5EF4-FFF2-40B4-BE49-F238E27FC236}">
                <a16:creationId xmlns:a16="http://schemas.microsoft.com/office/drawing/2014/main" id="{6C042FBC-0348-47EE-14BD-32932C4E88DE}"/>
              </a:ext>
            </a:extLst>
          </p:cNvPr>
          <p:cNvSpPr>
            <a:spLocks noGrp="1"/>
          </p:cNvSpPr>
          <p:nvPr>
            <p:ph sz="quarter" idx="19" hasCustomPrompt="1"/>
          </p:nvPr>
        </p:nvSpPr>
        <p:spPr>
          <a:xfrm rot="5400000">
            <a:off x="22195987" y="6649535"/>
            <a:ext cx="90000" cy="1429200"/>
          </a:xfrm>
          <a:prstGeom prst="rect">
            <a:avLst/>
          </a:prstGeo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3600" b="0" i="0" dirty="0">
                <a:solidFill>
                  <a:schemeClr val="lt1"/>
                </a:solidFill>
                <a:latin typeface="Rubik" pitchFamily="2" charset="-79"/>
              </a:defRPr>
            </a:lvl1pPr>
          </a:lstStyle>
          <a:p>
            <a:pPr marL="0" lvl="0" algn="ctr"/>
            <a:r>
              <a:rPr lang="en-US" dirty="0"/>
              <a:t> </a:t>
            </a:r>
            <a:endParaRPr lang="en-GB" dirty="0"/>
          </a:p>
        </p:txBody>
      </p:sp>
      <p:sp>
        <p:nvSpPr>
          <p:cNvPr id="3" name="Footer Placeholder 2">
            <a:extLst>
              <a:ext uri="{FF2B5EF4-FFF2-40B4-BE49-F238E27FC236}">
                <a16:creationId xmlns:a16="http://schemas.microsoft.com/office/drawing/2014/main" id="{171EBF8A-B74C-B26D-96A1-CE2099379D25}"/>
              </a:ext>
            </a:extLst>
          </p:cNvPr>
          <p:cNvSpPr>
            <a:spLocks noGrp="1"/>
          </p:cNvSpPr>
          <p:nvPr>
            <p:ph type="ftr" sz="quarter" idx="21"/>
          </p:nvPr>
        </p:nvSpPr>
        <p:spPr>
          <a:xfrm>
            <a:off x="706438" y="12278450"/>
            <a:ext cx="17245012" cy="720000"/>
          </a:xfrm>
        </p:spPr>
        <p:txBody>
          <a:bodyPr/>
          <a:lstStyle/>
          <a:p>
            <a:endParaRPr lang="en-DK" dirty="0"/>
          </a:p>
        </p:txBody>
      </p:sp>
      <p:sp>
        <p:nvSpPr>
          <p:cNvPr id="7" name="Text Placeholder 5">
            <a:extLst>
              <a:ext uri="{FF2B5EF4-FFF2-40B4-BE49-F238E27FC236}">
                <a16:creationId xmlns:a16="http://schemas.microsoft.com/office/drawing/2014/main" id="{81A40B3C-8CFD-FF1A-E33E-3D46DC01833A}"/>
              </a:ext>
            </a:extLst>
          </p:cNvPr>
          <p:cNvSpPr>
            <a:spLocks noGrp="1"/>
          </p:cNvSpPr>
          <p:nvPr>
            <p:ph type="body" sz="quarter" idx="22" hasCustomPrompt="1"/>
          </p:nvPr>
        </p:nvSpPr>
        <p:spPr>
          <a:xfrm>
            <a:off x="17232313" y="2536825"/>
            <a:ext cx="5722937" cy="4148138"/>
          </a:xfrm>
        </p:spPr>
        <p:txBody>
          <a:bodyPr lIns="180000" tIns="180000" rIns="684000" bIns="180000" anchor="b">
            <a:normAutofit/>
          </a:bodyPr>
          <a:lstStyle>
            <a:lvl1pPr algn="r">
              <a:lnSpc>
                <a:spcPct val="100000"/>
              </a:lnSpc>
              <a:defRPr sz="5400" b="1" i="0">
                <a:solidFill>
                  <a:schemeClr val="accent1"/>
                </a:solidFill>
                <a:latin typeface="+mj-lt"/>
              </a:defRPr>
            </a:lvl1pPr>
          </a:lstStyle>
          <a:p>
            <a:pPr lvl="0"/>
            <a:r>
              <a:rPr lang="en-GB" dirty="0"/>
              <a:t>Click to edit text</a:t>
            </a:r>
          </a:p>
        </p:txBody>
      </p:sp>
      <p:sp>
        <p:nvSpPr>
          <p:cNvPr id="8" name="Text Placeholder 5">
            <a:extLst>
              <a:ext uri="{FF2B5EF4-FFF2-40B4-BE49-F238E27FC236}">
                <a16:creationId xmlns:a16="http://schemas.microsoft.com/office/drawing/2014/main" id="{56761C1C-663F-7081-6C8D-0D7746BA8C94}"/>
              </a:ext>
            </a:extLst>
          </p:cNvPr>
          <p:cNvSpPr>
            <a:spLocks noGrp="1"/>
          </p:cNvSpPr>
          <p:nvPr>
            <p:ph type="body" sz="quarter" idx="23" hasCustomPrompt="1"/>
          </p:nvPr>
        </p:nvSpPr>
        <p:spPr>
          <a:xfrm>
            <a:off x="1426826" y="2536825"/>
            <a:ext cx="5722937" cy="4148138"/>
          </a:xfrm>
        </p:spPr>
        <p:txBody>
          <a:bodyPr lIns="684000" tIns="180000" rIns="180000" bIns="180000" anchor="b">
            <a:normAutofit/>
          </a:bodyPr>
          <a:lstStyle>
            <a:lvl1pPr algn="l">
              <a:lnSpc>
                <a:spcPct val="100000"/>
              </a:lnSpc>
              <a:defRPr sz="5400" b="1" i="0">
                <a:solidFill>
                  <a:schemeClr val="accent1"/>
                </a:solidFill>
                <a:latin typeface="+mj-lt"/>
              </a:defRPr>
            </a:lvl1pPr>
          </a:lstStyle>
          <a:p>
            <a:pPr lvl="0"/>
            <a:r>
              <a:rPr lang="en-GB" dirty="0"/>
              <a:t>Click to edit text</a:t>
            </a:r>
          </a:p>
        </p:txBody>
      </p:sp>
      <p:sp>
        <p:nvSpPr>
          <p:cNvPr id="4" name="Text Placeholder 3">
            <a:extLst>
              <a:ext uri="{FF2B5EF4-FFF2-40B4-BE49-F238E27FC236}">
                <a16:creationId xmlns:a16="http://schemas.microsoft.com/office/drawing/2014/main" id="{F6728A1B-D1C8-8B20-5976-E8D61CC4D839}"/>
              </a:ext>
            </a:extLst>
          </p:cNvPr>
          <p:cNvSpPr>
            <a:spLocks noGrp="1"/>
          </p:cNvSpPr>
          <p:nvPr>
            <p:ph type="body" sz="quarter" idx="24"/>
          </p:nvPr>
        </p:nvSpPr>
        <p:spPr>
          <a:xfrm>
            <a:off x="1426826" y="7839075"/>
            <a:ext cx="5722938" cy="3716338"/>
          </a:xfrm>
        </p:spPr>
        <p:txBody>
          <a:bodyPr lIns="684000">
            <a:normAutofit/>
          </a:bodyPr>
          <a:lstStyle>
            <a:lvl1pPr marL="0" indent="0">
              <a:buFont typeface="Arial" panose="020B0604020202020204" pitchFamily="34" charset="0"/>
              <a:buNone/>
              <a:defRPr sz="2000">
                <a:latin typeface="+mn-lt"/>
              </a:defRPr>
            </a:lvl1pPr>
            <a:lvl2pPr marL="0" indent="0">
              <a:buNone/>
              <a:defRPr sz="2000">
                <a:latin typeface="+mn-lt"/>
              </a:defRPr>
            </a:lvl2pPr>
            <a:lvl3pPr marL="0" indent="0">
              <a:buNone/>
              <a:defRPr sz="2000">
                <a:latin typeface="+mn-lt"/>
              </a:defRPr>
            </a:lvl3pPr>
            <a:lvl4pPr marL="0" indent="0">
              <a:buNone/>
              <a:defRPr sz="2000">
                <a:latin typeface="+mn-lt"/>
              </a:defRPr>
            </a:lvl4pPr>
            <a:lvl5pPr marL="0" indent="0">
              <a:buNone/>
              <a:defRPr sz="200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
        <p:nvSpPr>
          <p:cNvPr id="5" name="Text Placeholder 3">
            <a:extLst>
              <a:ext uri="{FF2B5EF4-FFF2-40B4-BE49-F238E27FC236}">
                <a16:creationId xmlns:a16="http://schemas.microsoft.com/office/drawing/2014/main" id="{51ADD1C0-9A80-E55C-04DA-14A220F1B4E7}"/>
              </a:ext>
            </a:extLst>
          </p:cNvPr>
          <p:cNvSpPr>
            <a:spLocks noGrp="1"/>
          </p:cNvSpPr>
          <p:nvPr>
            <p:ph type="body" sz="quarter" idx="25"/>
          </p:nvPr>
        </p:nvSpPr>
        <p:spPr>
          <a:xfrm>
            <a:off x="17232312" y="7839075"/>
            <a:ext cx="5722938" cy="3716338"/>
          </a:xfrm>
        </p:spPr>
        <p:txBody>
          <a:bodyPr rIns="684000">
            <a:normAutofit/>
          </a:bodyPr>
          <a:lstStyle>
            <a:lvl1pPr marL="0" indent="0" algn="r">
              <a:buFont typeface="Arial" panose="020B0604020202020204" pitchFamily="34" charset="0"/>
              <a:buNone/>
              <a:defRPr sz="2000">
                <a:latin typeface="+mn-lt"/>
              </a:defRPr>
            </a:lvl1pPr>
            <a:lvl2pPr marL="0" indent="0" algn="r">
              <a:buNone/>
              <a:defRPr sz="2000">
                <a:latin typeface="+mn-lt"/>
              </a:defRPr>
            </a:lvl2pPr>
            <a:lvl3pPr marL="0" indent="0" algn="r">
              <a:buNone/>
              <a:defRPr sz="2000">
                <a:latin typeface="+mn-lt"/>
              </a:defRPr>
            </a:lvl3pPr>
            <a:lvl4pPr marL="0" indent="0" algn="r">
              <a:buNone/>
              <a:defRPr sz="2000">
                <a:latin typeface="+mn-lt"/>
              </a:defRPr>
            </a:lvl4pPr>
            <a:lvl5pPr marL="0" indent="0" algn="r">
              <a:buNone/>
              <a:defRPr sz="200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custDataLst>
      <p:tags r:id="rId1"/>
    </p:custDataLst>
    <p:extLst>
      <p:ext uri="{BB962C8B-B14F-4D97-AF65-F5344CB8AC3E}">
        <p14:creationId xmlns:p14="http://schemas.microsoft.com/office/powerpoint/2010/main" val="333660733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Full Bleed Title Slide">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0" y="6709341"/>
            <a:ext cx="20833200" cy="484200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200" b="0" i="0" dirty="0">
              <a:latin typeface="Rubik" pitchFamily="2" charset="-79"/>
            </a:endParaRPr>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12192000" y="6709341"/>
            <a:ext cx="8640763" cy="484607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68" tIns="91434" rIns="182868" bIns="91434" numCol="1" spcCol="0" rtlCol="0" fromWordArt="0" anchor="ctr" anchorCtr="0" forceAA="0" compatLnSpc="1">
            <a:prstTxWarp prst="textNoShape">
              <a:avLst/>
            </a:prstTxWarp>
            <a:noAutofit/>
          </a:bodyPr>
          <a:lstStyle/>
          <a:p>
            <a:pPr algn="ctr"/>
            <a:endParaRPr lang="da-DK" sz="7200" b="0" i="0" dirty="0">
              <a:latin typeface="Rubik" pitchFamily="2" charset="-79"/>
            </a:endParaRPr>
          </a:p>
          <a:p>
            <a:pPr algn="ctr"/>
            <a:endParaRPr lang="da-DK" sz="7200" b="0" i="0" dirty="0">
              <a:latin typeface="Rubik" pitchFamily="2" charset="-79"/>
            </a:endParaRPr>
          </a:p>
          <a:p>
            <a:pPr algn="ctr"/>
            <a:endParaRPr lang="da-DK" sz="7200" b="0" i="0" dirty="0">
              <a:latin typeface="Rubik" pitchFamily="2" charset="-79"/>
            </a:endParaRPr>
          </a:p>
          <a:p>
            <a:pPr algn="ctr"/>
            <a:endParaRPr lang="da-DK" sz="7200" b="0" i="0" dirty="0">
              <a:latin typeface="Rubik" pitchFamily="2" charset="-79"/>
            </a:endParaRPr>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2109787" y="7405688"/>
            <a:ext cx="8640763" cy="2073275"/>
          </a:xfrm>
          <a:prstGeom prst="rect">
            <a:avLst/>
          </a:prstGeom>
        </p:spPr>
        <p:txBody>
          <a:bodyPr wrap="square" lIns="360000" tIns="72000" rIns="72000" bIns="72000">
            <a:normAutofit/>
          </a:bodyPr>
          <a:lstStyle>
            <a:lvl1pPr>
              <a:defRPr lang="en-GB" sz="4800" b="1" i="0" cap="none" dirty="0">
                <a:solidFill>
                  <a:schemeClr val="bg1"/>
                </a:solidFill>
                <a:latin typeface="Bitter SemiBold" pitchFamily="2" charset="77"/>
                <a:ea typeface="Roboto Bold" panose="02000000000000000000" pitchFamily="2" charset="0"/>
                <a:cs typeface="+mn-cs"/>
              </a:defRPr>
            </a:lvl1pPr>
          </a:lstStyle>
          <a:p>
            <a:pPr marL="0" lvl="0"/>
            <a:r>
              <a:rPr lang="en-US" dirty="0"/>
              <a:t>Click here to add text for your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2109788" y="10177570"/>
            <a:ext cx="8640762" cy="675163"/>
          </a:xfrm>
          <a:prstGeom prst="rect">
            <a:avLst/>
          </a:prstGeom>
        </p:spPr>
        <p:txBody>
          <a:bodyPr wrap="square" lIns="360000" anchor="ctr">
            <a:spAutoFit/>
          </a:bodyPr>
          <a:lstStyle>
            <a:lvl1pPr marL="0" indent="0" algn="r">
              <a:buNone/>
              <a:defRPr lang="en-US" sz="2400" b="1" i="0" dirty="0" smtClean="0">
                <a:solidFill>
                  <a:schemeClr val="bg1"/>
                </a:solidFill>
                <a:latin typeface="Rubik Medium" pitchFamily="2" charset="-79"/>
                <a:ea typeface="Roboto Bold" panose="02000000000000000000" pitchFamily="2" charset="0"/>
                <a:cs typeface="Rubik Medium" pitchFamily="2" charset="-79"/>
              </a:defRPr>
            </a:lvl1pPr>
            <a:lvl2pPr>
              <a:defRPr lang="en-US" sz="3600" dirty="0" smtClean="0">
                <a:solidFill>
                  <a:schemeClr val="tx1"/>
                </a:solidFill>
              </a:defRPr>
            </a:lvl2pPr>
            <a:lvl3pPr>
              <a:defRPr lang="en-US" sz="3600" dirty="0" smtClean="0">
                <a:solidFill>
                  <a:schemeClr val="tx1"/>
                </a:solidFill>
              </a:defRPr>
            </a:lvl3pPr>
            <a:lvl4pPr>
              <a:defRPr lang="en-US" sz="3600" dirty="0" smtClean="0">
                <a:solidFill>
                  <a:schemeClr val="tx1"/>
                </a:solidFill>
              </a:defRPr>
            </a:lvl4pPr>
            <a:lvl5pPr>
              <a:defRPr lang="en-GB" sz="3600" dirty="0">
                <a:solidFill>
                  <a:schemeClr val="tx1"/>
                </a:solidFill>
              </a:defRPr>
            </a:lvl5pPr>
          </a:lstStyle>
          <a:p>
            <a:pPr marL="0" lvl="0"/>
            <a:r>
              <a:rPr lang="en-US" dirty="0"/>
              <a:t>Click to add presenter’s name | Job title</a:t>
            </a:r>
          </a:p>
        </p:txBody>
      </p:sp>
      <p:sp>
        <p:nvSpPr>
          <p:cNvPr id="6" name="Footer Placeholder 4">
            <a:extLst>
              <a:ext uri="{FF2B5EF4-FFF2-40B4-BE49-F238E27FC236}">
                <a16:creationId xmlns:a16="http://schemas.microsoft.com/office/drawing/2014/main" id="{71DC7EAF-E24C-F704-D1F9-D529DFD2B0B8}"/>
              </a:ext>
            </a:extLst>
          </p:cNvPr>
          <p:cNvSpPr>
            <a:spLocks noGrp="1"/>
          </p:cNvSpPr>
          <p:nvPr>
            <p:ph type="ftr" sz="quarter" idx="11"/>
          </p:nvPr>
        </p:nvSpPr>
        <p:spPr>
          <a:xfrm>
            <a:off x="706438" y="12283937"/>
            <a:ext cx="20126325" cy="720725"/>
          </a:xfrm>
          <a:prstGeom prst="rect">
            <a:avLst/>
          </a:prstGeom>
        </p:spPr>
        <p:txBody>
          <a:bodyPr/>
          <a:lstStyle/>
          <a:p>
            <a:endParaRPr lang="en-GB" dirty="0"/>
          </a:p>
        </p:txBody>
      </p:sp>
      <p:pic>
        <p:nvPicPr>
          <p:cNvPr id="12" name="Picture 11" descr="Text, logo&#10;&#10;Description automatically generated">
            <a:extLst>
              <a:ext uri="{FF2B5EF4-FFF2-40B4-BE49-F238E27FC236}">
                <a16:creationId xmlns:a16="http://schemas.microsoft.com/office/drawing/2014/main" id="{195861DF-41F7-C8F8-7086-BCD9E01B742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631863" y="8122437"/>
            <a:ext cx="5759450" cy="2015807"/>
          </a:xfrm>
          <a:prstGeom prst="rect">
            <a:avLst/>
          </a:prstGeom>
        </p:spPr>
      </p:pic>
    </p:spTree>
    <p:custDataLst>
      <p:tags r:id="rId1"/>
    </p:custDataLst>
    <p:extLst>
      <p:ext uri="{BB962C8B-B14F-4D97-AF65-F5344CB8AC3E}">
        <p14:creationId xmlns:p14="http://schemas.microsoft.com/office/powerpoint/2010/main" val="9336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F">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31320618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6438" y="3257550"/>
            <a:ext cx="22969538" cy="3427200"/>
          </a:xfrm>
          <a:prstGeom prst="rect">
            <a:avLst/>
          </a:prstGeom>
        </p:spPr>
        <p:txBody>
          <a:bodyPr anchor="b">
            <a:normAutofit/>
          </a:bodyPr>
          <a:lstStyle>
            <a:lvl1pPr algn="ctr">
              <a:defRPr sz="7200"/>
            </a:lvl1pPr>
          </a:lstStyle>
          <a:p>
            <a:r>
              <a:rPr lang="en-GB"/>
              <a:t>Click to edit Master title style</a:t>
            </a:r>
            <a:endParaRPr lang="en-US" dirty="0"/>
          </a:p>
        </p:txBody>
      </p:sp>
      <p:sp>
        <p:nvSpPr>
          <p:cNvPr id="3" name="Text Placeholder 2"/>
          <p:cNvSpPr>
            <a:spLocks noGrp="1"/>
          </p:cNvSpPr>
          <p:nvPr>
            <p:ph type="body" idx="1"/>
          </p:nvPr>
        </p:nvSpPr>
        <p:spPr>
          <a:xfrm>
            <a:off x="3549650" y="7405689"/>
            <a:ext cx="17283113" cy="4149720"/>
          </a:xfrm>
          <a:prstGeom prst="rect">
            <a:avLst/>
          </a:prstGeom>
        </p:spPr>
        <p:txBody>
          <a:bodyPr/>
          <a:lstStyle>
            <a:lvl1pPr marL="0" indent="0" algn="ctr">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en-GB"/>
              <a:t>Click to edit Master text styles</a:t>
            </a:r>
          </a:p>
        </p:txBody>
      </p:sp>
      <p:sp>
        <p:nvSpPr>
          <p:cNvPr id="12" name="Date Placeholder 3">
            <a:extLst>
              <a:ext uri="{FF2B5EF4-FFF2-40B4-BE49-F238E27FC236}">
                <a16:creationId xmlns:a16="http://schemas.microsoft.com/office/drawing/2014/main" id="{484769DA-4874-9BE6-B599-D3B3E39EA764}"/>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3" name="Footer Placeholder 4">
            <a:extLst>
              <a:ext uri="{FF2B5EF4-FFF2-40B4-BE49-F238E27FC236}">
                <a16:creationId xmlns:a16="http://schemas.microsoft.com/office/drawing/2014/main" id="{110FCF8F-3D12-2C2F-9C33-9F9FB80CE1DC}"/>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4" name="Slide Number Placeholder 5">
            <a:extLst>
              <a:ext uri="{FF2B5EF4-FFF2-40B4-BE49-F238E27FC236}">
                <a16:creationId xmlns:a16="http://schemas.microsoft.com/office/drawing/2014/main" id="{E1372AB4-83B4-5FE6-4067-AB2E60F37465}"/>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550851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06438" y="3270258"/>
            <a:ext cx="11129208" cy="8285155"/>
          </a:xfrm>
          <a:prstGeom prst="rect">
            <a:avLst/>
          </a:prstGeom>
        </p:spPr>
        <p:txBody>
          <a:bodyPr lIns="18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2546767" y="3270252"/>
            <a:ext cx="11129207" cy="8285155"/>
          </a:xfrm>
          <a:prstGeom prst="rect">
            <a:avLst/>
          </a:prstGeom>
        </p:spPr>
        <p:txBody>
          <a:bodyPr lIns="18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Date Placeholder 3">
            <a:extLst>
              <a:ext uri="{FF2B5EF4-FFF2-40B4-BE49-F238E27FC236}">
                <a16:creationId xmlns:a16="http://schemas.microsoft.com/office/drawing/2014/main" id="{2E86E62C-E059-2543-3439-738DD31AE6C9}"/>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3" name="Footer Placeholder 4">
            <a:extLst>
              <a:ext uri="{FF2B5EF4-FFF2-40B4-BE49-F238E27FC236}">
                <a16:creationId xmlns:a16="http://schemas.microsoft.com/office/drawing/2014/main" id="{019CD230-CF64-5E7A-95A8-8C6CE56EB199}"/>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4" name="Slide Number Placeholder 5">
            <a:extLst>
              <a:ext uri="{FF2B5EF4-FFF2-40B4-BE49-F238E27FC236}">
                <a16:creationId xmlns:a16="http://schemas.microsoft.com/office/drawing/2014/main" id="{988A44A3-61E6-51AE-E0CC-9A759F16FD45}"/>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5" name="Title 1">
            <a:extLst>
              <a:ext uri="{FF2B5EF4-FFF2-40B4-BE49-F238E27FC236}">
                <a16:creationId xmlns:a16="http://schemas.microsoft.com/office/drawing/2014/main" id="{877E7A4A-4032-B5B8-EB0E-555AA072E92E}"/>
              </a:ext>
            </a:extLst>
          </p:cNvPr>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Tree>
    <p:extLst>
      <p:ext uri="{BB962C8B-B14F-4D97-AF65-F5344CB8AC3E}">
        <p14:creationId xmlns:p14="http://schemas.microsoft.com/office/powerpoint/2010/main" val="1809717093"/>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4371" y="3270250"/>
            <a:ext cx="11123843" cy="1406520"/>
          </a:xfrm>
          <a:prstGeom prst="rect">
            <a:avLst/>
          </a:prstGeom>
        </p:spPr>
        <p:txBody>
          <a:bodyPr lIns="360000" anchor="b">
            <a:normAutofit/>
          </a:bodyPr>
          <a:lstStyle>
            <a:lvl1pPr marL="0" indent="0">
              <a:buNone/>
              <a:defRPr sz="3600" b="1" i="0">
                <a:latin typeface="Bitter" pitchFamily="2" charset="77"/>
                <a:cs typeface="Rubik SemiBold" pitchFamily="2" charset="-79"/>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4" name="Content Placeholder 3"/>
          <p:cNvSpPr>
            <a:spLocks noGrp="1"/>
          </p:cNvSpPr>
          <p:nvPr>
            <p:ph sz="half" idx="2"/>
          </p:nvPr>
        </p:nvSpPr>
        <p:spPr>
          <a:xfrm>
            <a:off x="714371" y="5029218"/>
            <a:ext cx="11123843" cy="6526201"/>
          </a:xfrm>
          <a:prstGeom prst="rect">
            <a:avLst/>
          </a:prstGeom>
        </p:spPr>
        <p:txBody>
          <a:bodyPr lIns="18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2544200" y="3270250"/>
            <a:ext cx="11123842" cy="1406515"/>
          </a:xfrm>
          <a:prstGeom prst="rect">
            <a:avLst/>
          </a:prstGeom>
        </p:spPr>
        <p:txBody>
          <a:bodyPr lIns="360000" rIns="90000" anchor="b">
            <a:normAutofit/>
          </a:bodyPr>
          <a:lstStyle>
            <a:lvl1pPr marL="0" indent="0">
              <a:buNone/>
              <a:defRPr sz="3600" b="1" i="0">
                <a:latin typeface="Bitter" pitchFamily="2" charset="77"/>
              </a:defRPr>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6" name="Content Placeholder 5"/>
          <p:cNvSpPr>
            <a:spLocks noGrp="1"/>
          </p:cNvSpPr>
          <p:nvPr>
            <p:ph sz="quarter" idx="4"/>
          </p:nvPr>
        </p:nvSpPr>
        <p:spPr>
          <a:xfrm>
            <a:off x="12544199" y="5029213"/>
            <a:ext cx="11123841" cy="6526200"/>
          </a:xfrm>
          <a:prstGeom prst="rect">
            <a:avLst/>
          </a:prstGeom>
        </p:spPr>
        <p:txBody>
          <a:bodyPr lIns="18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Date Placeholder 3">
            <a:extLst>
              <a:ext uri="{FF2B5EF4-FFF2-40B4-BE49-F238E27FC236}">
                <a16:creationId xmlns:a16="http://schemas.microsoft.com/office/drawing/2014/main" id="{56F9A879-D683-E7DD-2950-E801B75C7EB5}"/>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5" name="Footer Placeholder 4">
            <a:extLst>
              <a:ext uri="{FF2B5EF4-FFF2-40B4-BE49-F238E27FC236}">
                <a16:creationId xmlns:a16="http://schemas.microsoft.com/office/drawing/2014/main" id="{F33E26E5-95DB-DFA7-0027-980DA088FA28}"/>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6" name="Slide Number Placeholder 5">
            <a:extLst>
              <a:ext uri="{FF2B5EF4-FFF2-40B4-BE49-F238E27FC236}">
                <a16:creationId xmlns:a16="http://schemas.microsoft.com/office/drawing/2014/main" id="{64BDFE52-C892-4960-3A8A-2B9B8779AB2C}"/>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7" name="Title 1">
            <a:extLst>
              <a:ext uri="{FF2B5EF4-FFF2-40B4-BE49-F238E27FC236}">
                <a16:creationId xmlns:a16="http://schemas.microsoft.com/office/drawing/2014/main" id="{2217B40B-F536-62FC-029A-1D9B618A5F2D}"/>
              </a:ext>
            </a:extLst>
          </p:cNvPr>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Tree>
    <p:extLst>
      <p:ext uri="{BB962C8B-B14F-4D97-AF65-F5344CB8AC3E}">
        <p14:creationId xmlns:p14="http://schemas.microsoft.com/office/powerpoint/2010/main" val="93609145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715CC5E-3479-03A3-BB3E-3DC0A6E6C877}"/>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1" name="Footer Placeholder 4">
            <a:extLst>
              <a:ext uri="{FF2B5EF4-FFF2-40B4-BE49-F238E27FC236}">
                <a16:creationId xmlns:a16="http://schemas.microsoft.com/office/drawing/2014/main" id="{F936D3FF-8A9C-ABAB-ED2C-E5A2113B447A}"/>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2" name="Slide Number Placeholder 5">
            <a:extLst>
              <a:ext uri="{FF2B5EF4-FFF2-40B4-BE49-F238E27FC236}">
                <a16:creationId xmlns:a16="http://schemas.microsoft.com/office/drawing/2014/main" id="{65528BEA-90F8-72E9-3901-C396E8E8ED03}"/>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3" name="Title 1">
            <a:extLst>
              <a:ext uri="{FF2B5EF4-FFF2-40B4-BE49-F238E27FC236}">
                <a16:creationId xmlns:a16="http://schemas.microsoft.com/office/drawing/2014/main" id="{08EC18B9-A1DA-A841-1AD6-9E885ABF1419}"/>
              </a:ext>
            </a:extLst>
          </p:cNvPr>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Tree>
    <p:extLst>
      <p:ext uri="{BB962C8B-B14F-4D97-AF65-F5344CB8AC3E}">
        <p14:creationId xmlns:p14="http://schemas.microsoft.com/office/powerpoint/2010/main" val="745749875"/>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32179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9139" y="1074738"/>
            <a:ext cx="9310959" cy="3524383"/>
          </a:xfrm>
          <a:prstGeom prst="rect">
            <a:avLst/>
          </a:prstGeom>
        </p:spPr>
        <p:txBody>
          <a:bodyPr anchor="ctr">
            <a:normAutofit/>
          </a:bodyPr>
          <a:lstStyle>
            <a:lvl1pPr>
              <a:defRPr sz="5600"/>
            </a:lvl1pPr>
          </a:lstStyle>
          <a:p>
            <a:r>
              <a:rPr lang="en-GB"/>
              <a:t>Click to edit Master title style</a:t>
            </a:r>
            <a:endParaRPr lang="en-US" dirty="0"/>
          </a:p>
        </p:txBody>
      </p:sp>
      <p:sp>
        <p:nvSpPr>
          <p:cNvPr id="3" name="Content Placeholder 2"/>
          <p:cNvSpPr>
            <a:spLocks noGrp="1"/>
          </p:cNvSpPr>
          <p:nvPr>
            <p:ph idx="1"/>
          </p:nvPr>
        </p:nvSpPr>
        <p:spPr>
          <a:xfrm>
            <a:off x="10750550" y="1074739"/>
            <a:ext cx="12912724" cy="10480672"/>
          </a:xfrm>
          <a:prstGeom prst="rect">
            <a:avLst/>
          </a:prstGeom>
        </p:spPr>
        <p:txBody>
          <a:bodyPr/>
          <a:lstStyle>
            <a:lvl1pPr>
              <a:defRPr sz="3600"/>
            </a:lvl1pPr>
            <a:lvl2pPr>
              <a:defRPr sz="3200"/>
            </a:lvl2pPr>
            <a:lvl3pPr>
              <a:defRPr sz="2800"/>
            </a:lvl3pPr>
            <a:lvl4pPr>
              <a:defRPr sz="2400"/>
            </a:lvl4pPr>
            <a:lvl5pPr>
              <a:defRPr sz="2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19139" y="5327649"/>
            <a:ext cx="9310688" cy="6227761"/>
          </a:xfrm>
          <a:prstGeom prst="rect">
            <a:avLst/>
          </a:prstGeo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en-GB"/>
              <a:t>Click to edit Master text styles</a:t>
            </a:r>
          </a:p>
        </p:txBody>
      </p:sp>
      <p:sp>
        <p:nvSpPr>
          <p:cNvPr id="9" name="Date Placeholder 3">
            <a:extLst>
              <a:ext uri="{FF2B5EF4-FFF2-40B4-BE49-F238E27FC236}">
                <a16:creationId xmlns:a16="http://schemas.microsoft.com/office/drawing/2014/main" id="{8F495614-5246-564F-2E48-146456382082}"/>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3" name="Footer Placeholder 4">
            <a:extLst>
              <a:ext uri="{FF2B5EF4-FFF2-40B4-BE49-F238E27FC236}">
                <a16:creationId xmlns:a16="http://schemas.microsoft.com/office/drawing/2014/main" id="{02DA96CE-4360-ABC3-5901-7D03AB08B87F}"/>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4" name="Slide Number Placeholder 5">
            <a:extLst>
              <a:ext uri="{FF2B5EF4-FFF2-40B4-BE49-F238E27FC236}">
                <a16:creationId xmlns:a16="http://schemas.microsoft.com/office/drawing/2014/main" id="{3C1081AF-46CC-9871-0051-84767126DF0B}"/>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536605679"/>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9682843" y="1074739"/>
            <a:ext cx="13993132" cy="10480674"/>
          </a:xfrm>
          <a:prstGeom prst="rect">
            <a:avLst/>
          </a:prstGeom>
        </p:spPr>
        <p:txBody>
          <a:bodyPr anchor="ctr">
            <a:normAutofit/>
          </a:bodyPr>
          <a:lstStyle>
            <a:lvl1pPr marL="0" indent="0" algn="ctr">
              <a:buNone/>
              <a:defRPr sz="3600">
                <a:solidFill>
                  <a:schemeClr val="accent1"/>
                </a:solidFill>
              </a:defRPr>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r>
              <a:rPr lang="en-GB"/>
              <a:t>Click icon to add picture</a:t>
            </a:r>
            <a:endParaRPr lang="en-US" dirty="0"/>
          </a:p>
        </p:txBody>
      </p:sp>
      <p:sp>
        <p:nvSpPr>
          <p:cNvPr id="10" name="Title 1">
            <a:extLst>
              <a:ext uri="{FF2B5EF4-FFF2-40B4-BE49-F238E27FC236}">
                <a16:creationId xmlns:a16="http://schemas.microsoft.com/office/drawing/2014/main" id="{B9F181B5-CF20-B7EE-BFBC-ED85B8E32CA7}"/>
              </a:ext>
            </a:extLst>
          </p:cNvPr>
          <p:cNvSpPr>
            <a:spLocks noGrp="1"/>
          </p:cNvSpPr>
          <p:nvPr>
            <p:ph type="title"/>
          </p:nvPr>
        </p:nvSpPr>
        <p:spPr>
          <a:xfrm>
            <a:off x="706438" y="1074739"/>
            <a:ext cx="8616405" cy="3892912"/>
          </a:xfrm>
          <a:prstGeom prst="rect">
            <a:avLst/>
          </a:prstGeom>
        </p:spPr>
        <p:txBody>
          <a:bodyPr anchor="ctr">
            <a:normAutofit/>
          </a:bodyPr>
          <a:lstStyle>
            <a:lvl1pPr>
              <a:defRPr sz="5600"/>
            </a:lvl1pPr>
          </a:lstStyle>
          <a:p>
            <a:r>
              <a:rPr lang="en-GB"/>
              <a:t>Click to edit Master title style</a:t>
            </a:r>
            <a:endParaRPr lang="en-US" dirty="0"/>
          </a:p>
        </p:txBody>
      </p:sp>
      <p:sp>
        <p:nvSpPr>
          <p:cNvPr id="11" name="Text Placeholder 3">
            <a:extLst>
              <a:ext uri="{FF2B5EF4-FFF2-40B4-BE49-F238E27FC236}">
                <a16:creationId xmlns:a16="http://schemas.microsoft.com/office/drawing/2014/main" id="{28697A69-5C84-6B36-7672-9553F731F11E}"/>
              </a:ext>
            </a:extLst>
          </p:cNvPr>
          <p:cNvSpPr>
            <a:spLocks noGrp="1"/>
          </p:cNvSpPr>
          <p:nvPr>
            <p:ph type="body" sz="half" idx="2"/>
          </p:nvPr>
        </p:nvSpPr>
        <p:spPr>
          <a:xfrm>
            <a:off x="706438" y="5327650"/>
            <a:ext cx="8604250" cy="6227763"/>
          </a:xfrm>
          <a:prstGeom prst="rect">
            <a:avLst/>
          </a:prstGeom>
        </p:spPr>
        <p:txBody>
          <a:bodyPr lIns="360000"/>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en-GB"/>
              <a:t>Click to edit Master text styles</a:t>
            </a:r>
          </a:p>
        </p:txBody>
      </p:sp>
      <p:sp>
        <p:nvSpPr>
          <p:cNvPr id="6" name="Date Placeholder 3">
            <a:extLst>
              <a:ext uri="{FF2B5EF4-FFF2-40B4-BE49-F238E27FC236}">
                <a16:creationId xmlns:a16="http://schemas.microsoft.com/office/drawing/2014/main" id="{5D930809-2E23-55F1-6CC4-DC02627C057A}"/>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7" name="Footer Placeholder 4">
            <a:extLst>
              <a:ext uri="{FF2B5EF4-FFF2-40B4-BE49-F238E27FC236}">
                <a16:creationId xmlns:a16="http://schemas.microsoft.com/office/drawing/2014/main" id="{E3C8C172-B1EF-1A0D-2C65-5C5C507C3E48}"/>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5" name="Slide Number Placeholder 5">
            <a:extLst>
              <a:ext uri="{FF2B5EF4-FFF2-40B4-BE49-F238E27FC236}">
                <a16:creationId xmlns:a16="http://schemas.microsoft.com/office/drawing/2014/main" id="{3814790E-488E-2C13-95B2-709C34294ACF}"/>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101882"/>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06437" y="1074738"/>
            <a:ext cx="22956837" cy="1462088"/>
          </a:xfrm>
          <a:prstGeom prst="rect">
            <a:avLst/>
          </a:prstGeo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706437" y="3257550"/>
            <a:ext cx="22969537" cy="82978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3" name="Date Placeholder 3">
            <a:extLst>
              <a:ext uri="{FF2B5EF4-FFF2-40B4-BE49-F238E27FC236}">
                <a16:creationId xmlns:a16="http://schemas.microsoft.com/office/drawing/2014/main" id="{CFFF03D6-67FD-DDAF-3CC8-DDB97F76F160}"/>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4" name="Slide Number Placeholder 5">
            <a:extLst>
              <a:ext uri="{FF2B5EF4-FFF2-40B4-BE49-F238E27FC236}">
                <a16:creationId xmlns:a16="http://schemas.microsoft.com/office/drawing/2014/main" id="{48829B03-B83E-3DAC-381F-CC1450945125}"/>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7" name="Footer Placeholder 4">
            <a:extLst>
              <a:ext uri="{FF2B5EF4-FFF2-40B4-BE49-F238E27FC236}">
                <a16:creationId xmlns:a16="http://schemas.microsoft.com/office/drawing/2014/main" id="{4320DC17-CBC0-B435-6E3F-6C98F8EAC3D7}"/>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Tree>
    <p:extLst>
      <p:ext uri="{BB962C8B-B14F-4D97-AF65-F5344CB8AC3E}">
        <p14:creationId xmlns:p14="http://schemas.microsoft.com/office/powerpoint/2010/main" val="1114242939"/>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79276" y="1074740"/>
            <a:ext cx="7883999" cy="10480673"/>
          </a:xfrm>
          <a:prstGeom prst="rect">
            <a:avLst/>
          </a:prstGeo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706438" y="1074739"/>
            <a:ext cx="14365288" cy="104775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Footer Placeholder 4">
            <a:extLst>
              <a:ext uri="{FF2B5EF4-FFF2-40B4-BE49-F238E27FC236}">
                <a16:creationId xmlns:a16="http://schemas.microsoft.com/office/drawing/2014/main" id="{3F38C285-16D9-22AD-6F61-6DBF9020BD65}"/>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2" name="Date Placeholder 3">
            <a:extLst>
              <a:ext uri="{FF2B5EF4-FFF2-40B4-BE49-F238E27FC236}">
                <a16:creationId xmlns:a16="http://schemas.microsoft.com/office/drawing/2014/main" id="{65F553BA-CAFF-E11C-7C43-3C6FABE1C340}"/>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3" name="Slide Number Placeholder 5">
            <a:extLst>
              <a:ext uri="{FF2B5EF4-FFF2-40B4-BE49-F238E27FC236}">
                <a16:creationId xmlns:a16="http://schemas.microsoft.com/office/drawing/2014/main" id="{B9ADF053-EE38-DB21-8098-13B5B8A91164}"/>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43453506"/>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p:nvPr>
        </p:nvSpPr>
        <p:spPr>
          <a:xfrm>
            <a:off x="706437" y="1074739"/>
            <a:ext cx="21566187" cy="1462086"/>
          </a:xfrm>
          <a:prstGeom prst="rect">
            <a:avLst/>
          </a:prstGeom>
        </p:spPr>
        <p:txBody>
          <a:bodyPr anchor="b"/>
          <a:lstStyle>
            <a:lvl1pPr>
              <a:defRPr sz="6400">
                <a:solidFill>
                  <a:schemeClr val="tx2"/>
                </a:solidFill>
              </a:defRPr>
            </a:lvl1pPr>
          </a:lstStyle>
          <a:p>
            <a:r>
              <a:rPr lang="en-GB"/>
              <a:t>Click to edit Master title style</a:t>
            </a:r>
            <a:endParaRPr lang="en-GB" dirty="0"/>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109788" y="5327651"/>
            <a:ext cx="8640762" cy="4159248"/>
          </a:xfrm>
          <a:prstGeom prst="rect">
            <a:avLst/>
          </a:prstGeom>
        </p:spPr>
        <p:txBody>
          <a:bodyPr anchor="ct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12344400"/>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65ECF388-92B3-A47A-EFBA-54991112848A}"/>
              </a:ext>
            </a:extLst>
          </p:cNvPr>
          <p:cNvSpPr>
            <a:spLocks noGrp="1"/>
          </p:cNvSpPr>
          <p:nvPr>
            <p:ph type="dt" sz="half" idx="10"/>
          </p:nvPr>
        </p:nvSpPr>
        <p:spPr/>
        <p:txBody>
          <a:bodyPr/>
          <a:lstStyle/>
          <a:p>
            <a:fld id="{65FFC8DD-7E87-3E47-9F40-9222235C5D65}" type="datetimeFigureOut">
              <a:rPr lang="en-DK" smtClean="0"/>
              <a:pPr/>
              <a:t>11/20/25</a:t>
            </a:fld>
            <a:endParaRPr lang="en-DK" dirty="0"/>
          </a:p>
        </p:txBody>
      </p:sp>
      <p:sp>
        <p:nvSpPr>
          <p:cNvPr id="8" name="Footer Placeholder 7">
            <a:extLst>
              <a:ext uri="{FF2B5EF4-FFF2-40B4-BE49-F238E27FC236}">
                <a16:creationId xmlns:a16="http://schemas.microsoft.com/office/drawing/2014/main" id="{141B3D82-BEF3-B0FF-EE57-B2A01FF6BED0}"/>
              </a:ext>
            </a:extLst>
          </p:cNvPr>
          <p:cNvSpPr>
            <a:spLocks noGrp="1"/>
          </p:cNvSpPr>
          <p:nvPr>
            <p:ph type="ftr" sz="quarter" idx="11"/>
          </p:nvPr>
        </p:nvSpPr>
        <p:spPr/>
        <p:txBody>
          <a:bodyPr/>
          <a:lstStyle/>
          <a:p>
            <a:endParaRPr lang="en-DK" dirty="0"/>
          </a:p>
        </p:txBody>
      </p:sp>
      <p:sp>
        <p:nvSpPr>
          <p:cNvPr id="9" name="Slide Number Placeholder 8">
            <a:extLst>
              <a:ext uri="{FF2B5EF4-FFF2-40B4-BE49-F238E27FC236}">
                <a16:creationId xmlns:a16="http://schemas.microsoft.com/office/drawing/2014/main" id="{C3B29B8E-4E72-3EE5-EB0D-3A669D31BD70}"/>
              </a:ext>
            </a:extLst>
          </p:cNvPr>
          <p:cNvSpPr>
            <a:spLocks noGrp="1"/>
          </p:cNvSpPr>
          <p:nvPr>
            <p:ph type="sldNum" sz="quarter" idx="12"/>
          </p:nvPr>
        </p:nvSpPr>
        <p:spPr/>
        <p:txBody>
          <a:bodyPr/>
          <a:lstStyle/>
          <a:p>
            <a:fld id="{476A1796-5593-5349-A609-9F4B7AECCDC2}" type="slidenum">
              <a:rPr lang="en-DK" smtClean="0"/>
              <a:pPr/>
              <a:t>‹#›</a:t>
            </a:fld>
            <a:endParaRPr lang="en-DK" dirty="0"/>
          </a:p>
        </p:txBody>
      </p:sp>
      <p:sp>
        <p:nvSpPr>
          <p:cNvPr id="6" name="Picture Placeholder 5">
            <a:extLst>
              <a:ext uri="{FF2B5EF4-FFF2-40B4-BE49-F238E27FC236}">
                <a16:creationId xmlns:a16="http://schemas.microsoft.com/office/drawing/2014/main" id="{D82FCB77-5C88-6CE9-DADC-465ED23FAB29}"/>
              </a:ext>
            </a:extLst>
          </p:cNvPr>
          <p:cNvSpPr>
            <a:spLocks noGrp="1"/>
          </p:cNvSpPr>
          <p:nvPr>
            <p:ph type="pic" sz="quarter" idx="13"/>
          </p:nvPr>
        </p:nvSpPr>
        <p:spPr>
          <a:xfrm>
            <a:off x="12190413" y="3257550"/>
            <a:ext cx="10082212" cy="8297863"/>
          </a:xfrm>
        </p:spPr>
        <p:txBody>
          <a:bodyPr/>
          <a:lstStyle/>
          <a:p>
            <a:r>
              <a:rPr lang="en-GB"/>
              <a:t>Click icon to add picture</a:t>
            </a:r>
            <a:endParaRPr lang="en-DK"/>
          </a:p>
        </p:txBody>
      </p:sp>
    </p:spTree>
    <p:custDataLst>
      <p:tags r:id="rId1"/>
    </p:custDataLst>
    <p:extLst>
      <p:ext uri="{BB962C8B-B14F-4D97-AF65-F5344CB8AC3E}">
        <p14:creationId xmlns:p14="http://schemas.microsoft.com/office/powerpoint/2010/main" val="1577301580"/>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9694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 grey background">
    <p:bg>
      <p:bgPr>
        <a:solidFill>
          <a:schemeClr val="bg1">
            <a:lumMod val="95000"/>
          </a:schemeClr>
        </a:solidFill>
        <a:effectLst/>
      </p:bgPr>
    </p:bg>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715CC5E-3479-03A3-BB3E-3DC0A6E6C877}"/>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1" name="Footer Placeholder 4">
            <a:extLst>
              <a:ext uri="{FF2B5EF4-FFF2-40B4-BE49-F238E27FC236}">
                <a16:creationId xmlns:a16="http://schemas.microsoft.com/office/drawing/2014/main" id="{F936D3FF-8A9C-ABAB-ED2C-E5A2113B447A}"/>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2" name="Slide Number Placeholder 5">
            <a:extLst>
              <a:ext uri="{FF2B5EF4-FFF2-40B4-BE49-F238E27FC236}">
                <a16:creationId xmlns:a16="http://schemas.microsoft.com/office/drawing/2014/main" id="{65528BEA-90F8-72E9-3901-C396E8E8ED03}"/>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3" name="Title 1">
            <a:extLst>
              <a:ext uri="{FF2B5EF4-FFF2-40B4-BE49-F238E27FC236}">
                <a16:creationId xmlns:a16="http://schemas.microsoft.com/office/drawing/2014/main" id="{08EC18B9-A1DA-A841-1AD6-9E885ABF1419}"/>
              </a:ext>
            </a:extLst>
          </p:cNvPr>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Tree>
    <p:extLst>
      <p:ext uri="{BB962C8B-B14F-4D97-AF65-F5344CB8AC3E}">
        <p14:creationId xmlns:p14="http://schemas.microsoft.com/office/powerpoint/2010/main" val="4217567806"/>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2" y="2413001"/>
            <a:ext cx="7256836" cy="9912334"/>
          </a:xfrm>
          <a:solidFill>
            <a:schemeClr val="accent1">
              <a:lumMod val="50000"/>
            </a:schemeClr>
          </a:solidFill>
        </p:spPr>
        <p:txBody>
          <a:bodyPr vert="horz" lIns="360000" tIns="360000" rIns="360000" bIns="360000" rtlCol="0">
            <a:normAutofit/>
          </a:bodyPr>
          <a:lstStyle>
            <a:lvl1pPr marL="0" indent="0">
              <a:buNone/>
              <a:defRPr lang="en-US" dirty="0" smtClean="0">
                <a:solidFill>
                  <a:schemeClr val="bg1"/>
                </a:solidFill>
              </a:defRPr>
            </a:lvl1pPr>
            <a:lvl2pPr marL="1371531" indent="-838158">
              <a:buFont typeface="Arial" panose="020B0604020202020204" pitchFamily="34" charset="0"/>
              <a:buChar char="•"/>
              <a:tabLst/>
              <a:defRPr lang="en-US" dirty="0" smtClean="0">
                <a:solidFill>
                  <a:schemeClr val="bg1"/>
                </a:solidFill>
              </a:defRPr>
            </a:lvl2pPr>
            <a:lvl3pPr marL="1828709" indent="0">
              <a:buNone/>
              <a:defRPr lang="en-US" dirty="0" smtClean="0">
                <a:solidFill>
                  <a:schemeClr val="bg1"/>
                </a:solidFill>
              </a:defRPr>
            </a:lvl3pPr>
            <a:lvl4pPr marL="2743063" indent="0">
              <a:buNone/>
              <a:defRPr lang="en-US" dirty="0" smtClean="0">
                <a:solidFill>
                  <a:schemeClr val="bg1"/>
                </a:solidFill>
              </a:defRPr>
            </a:lvl4pPr>
            <a:lvl5pPr marL="3657417" indent="0">
              <a:buNone/>
              <a:defRPr lang="en-GB" dirty="0">
                <a:solidFill>
                  <a:schemeClr val="bg1"/>
                </a:solidFill>
              </a:defRPr>
            </a:lvl5pPr>
          </a:lstStyle>
          <a:p>
            <a:pPr marL="457177" lvl="0" indent="-457177"/>
            <a:r>
              <a:rPr lang="en-US" dirty="0"/>
              <a:t>Enter text styles</a:t>
            </a:r>
          </a:p>
          <a:p>
            <a:pPr marL="1371531" lvl="1" indent="-457177"/>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7319440" y="2393949"/>
            <a:ext cx="17062973" cy="9931402"/>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8083150" y="2894056"/>
            <a:ext cx="15535553" cy="8931188"/>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sz="3600"/>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sz="3600"/>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sz="3600"/>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sz="3600"/>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sz="3600"/>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sz="3600"/>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sz="3600"/>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sz="3600"/>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9610769" y="3012074"/>
            <a:ext cx="12462611" cy="8199996"/>
          </a:xfrm>
          <a:prstGeom prst="round2SameRect">
            <a:avLst>
              <a:gd name="adj1" fmla="val 4344"/>
              <a:gd name="adj2" fmla="val 0"/>
            </a:avLst>
          </a:prstGeom>
          <a:solidFill>
            <a:schemeClr val="bg1"/>
          </a:solidFill>
        </p:spPr>
        <p:txBody>
          <a:bodyPr bIns="576000" anchor="ctr" anchorCtr="0"/>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7285416" y="2384424"/>
            <a:ext cx="0" cy="9959976"/>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12344400"/>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2384424"/>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977076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24382413"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68" tIns="91434" rIns="182868" bIns="91434" numCol="1" spcCol="0" rtlCol="0" fromWordArt="0" anchor="ctr" anchorCtr="0" forceAA="0" compatLnSpc="1">
            <a:prstTxWarp prst="textNoShape">
              <a:avLst/>
            </a:prstTxWarp>
            <a:noAutofit/>
          </a:bodyPr>
          <a:lstStyle/>
          <a:p>
            <a:pPr algn="ctr"/>
            <a:endParaRPr lang="en-GB" sz="3600"/>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2393958"/>
            <a:ext cx="24382413" cy="9912956"/>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12344400"/>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spTree>
    <p:custDataLst>
      <p:tags r:id="rId1"/>
    </p:custDataLst>
    <p:extLst>
      <p:ext uri="{BB962C8B-B14F-4D97-AF65-F5344CB8AC3E}">
        <p14:creationId xmlns:p14="http://schemas.microsoft.com/office/powerpoint/2010/main" val="3381055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24382413" cy="13716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24382413" cy="13716000"/>
          </a:xfrm>
          <a:prstGeom prst="rect">
            <a:avLst/>
          </a:prstGeom>
          <a:solidFill>
            <a:schemeClr val="accent1">
              <a:lumMod val="50000"/>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68" tIns="91434" rIns="182868" bIns="91434" numCol="1" spcCol="0" rtlCol="0" fromWordArt="0" anchor="ctr" anchorCtr="0" forceAA="0" compatLnSpc="1">
            <a:prstTxWarp prst="textNoShape">
              <a:avLst/>
            </a:prstTxWarp>
            <a:noAutofit/>
          </a:bodyPr>
          <a:lstStyle/>
          <a:p>
            <a:pPr algn="ctr"/>
            <a:endParaRPr lang="en-GB" sz="3600"/>
          </a:p>
        </p:txBody>
      </p:sp>
      <p:sp>
        <p:nvSpPr>
          <p:cNvPr id="7" name="Oval 7">
            <a:extLst>
              <a:ext uri="{FF2B5EF4-FFF2-40B4-BE49-F238E27FC236}">
                <a16:creationId xmlns:a16="http://schemas.microsoft.com/office/drawing/2014/main" id="{7EF83C9F-9E70-4D7F-898D-0441FF6846A4}"/>
              </a:ext>
            </a:extLst>
          </p:cNvPr>
          <p:cNvSpPr/>
          <p:nvPr userDrawn="1"/>
        </p:nvSpPr>
        <p:spPr>
          <a:xfrm>
            <a:off x="13696060" y="6991351"/>
            <a:ext cx="3866898" cy="3867150"/>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68" tIns="91434" rIns="182868" bIns="91434" numCol="1" spcCol="0" rtlCol="0" fromWordArt="0" anchor="ctr" anchorCtr="0" forceAA="0" compatLnSpc="1">
            <a:prstTxWarp prst="textNoShape">
              <a:avLst/>
            </a:prstTxWarp>
            <a:noAutofit/>
          </a:bodyPr>
          <a:lstStyle/>
          <a:p>
            <a:pPr algn="ctr"/>
            <a:endParaRPr lang="en-GB" sz="3600"/>
          </a:p>
        </p:txBody>
      </p:sp>
      <p:sp>
        <p:nvSpPr>
          <p:cNvPr id="9" name="Oval 8">
            <a:extLst>
              <a:ext uri="{FF2B5EF4-FFF2-40B4-BE49-F238E27FC236}">
                <a16:creationId xmlns:a16="http://schemas.microsoft.com/office/drawing/2014/main" id="{5B8561CA-6465-4203-AD72-71F9A273DE17}"/>
              </a:ext>
            </a:extLst>
          </p:cNvPr>
          <p:cNvSpPr/>
          <p:nvPr userDrawn="1"/>
        </p:nvSpPr>
        <p:spPr>
          <a:xfrm>
            <a:off x="19582125" y="2000250"/>
            <a:ext cx="1447706" cy="14478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68" tIns="91434" rIns="182868" bIns="91434" numCol="1" spcCol="0" rtlCol="0" fromWordArt="0" anchor="ctr" anchorCtr="0" forceAA="0" compatLnSpc="1">
            <a:prstTxWarp prst="textNoShape">
              <a:avLst/>
            </a:prstTxWarp>
            <a:noAutofit/>
          </a:bodyPr>
          <a:lstStyle/>
          <a:p>
            <a:pPr algn="ctr"/>
            <a:endParaRPr lang="en-GB" sz="360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22401342" y="1"/>
            <a:ext cx="0" cy="2393950"/>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22401342" y="8515351"/>
            <a:ext cx="0" cy="5152994"/>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13696058" y="3124200"/>
            <a:ext cx="7733797" cy="7734300"/>
          </a:xfrm>
          <a:prstGeom prst="ellipse">
            <a:avLst/>
          </a:prstGeom>
          <a:noFill/>
        </p:spPr>
        <p:txBody>
          <a:bodyPr lIns="72000" tIns="72000" rIns="72000" bIns="936000" anchor="ctr" anchorCtr="0"/>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24382413" cy="13716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3600"/>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1339763" y="7175500"/>
            <a:ext cx="10718102" cy="4267200"/>
          </a:xfrm>
        </p:spPr>
        <p:txBody>
          <a:bodyPr>
            <a:normAutofit/>
          </a:bodyPr>
          <a:lstStyle>
            <a:lvl1pPr marL="0" indent="0">
              <a:buNone/>
              <a:defRPr sz="32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914354" indent="0">
              <a:buNone/>
              <a:defRPr>
                <a:solidFill>
                  <a:schemeClr val="bg1"/>
                </a:solidFill>
              </a:defRPr>
            </a:lvl2pPr>
            <a:lvl3pPr marL="1828709" indent="0">
              <a:buNone/>
              <a:defRPr>
                <a:solidFill>
                  <a:schemeClr val="bg1"/>
                </a:solidFill>
              </a:defRPr>
            </a:lvl3pPr>
            <a:lvl4pPr marL="2743063" indent="0">
              <a:buNone/>
              <a:defRPr>
                <a:solidFill>
                  <a:schemeClr val="bg1"/>
                </a:solidFill>
              </a:defRPr>
            </a:lvl4pPr>
            <a:lvl5pPr marL="3657417"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21409984" y="12021206"/>
            <a:ext cx="2494018" cy="1342928"/>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1339763" y="5123292"/>
            <a:ext cx="10718102" cy="1620389"/>
          </a:xfrm>
          <a:prstGeom prst="rect">
            <a:avLst/>
          </a:prstGeom>
          <a:noFill/>
        </p:spPr>
        <p:txBody>
          <a:bodyPr wrap="square" lIns="143991" tIns="143991" rIns="143991" bIns="143991" rtlCol="0">
            <a:spAutoFit/>
          </a:bodyPr>
          <a:lstStyle/>
          <a:p>
            <a:pPr marL="0" lvl="0" indent="0" algn="l" defTabSz="1828709" rtl="0" eaLnBrk="1" latinLnBrk="0" hangingPunct="1">
              <a:lnSpc>
                <a:spcPct val="90000"/>
              </a:lnSpc>
              <a:spcBef>
                <a:spcPct val="0"/>
              </a:spcBef>
              <a:buClr>
                <a:schemeClr val="accent1"/>
              </a:buClr>
              <a:buFont typeface="Arial" panose="020B0604020202020204" pitchFamily="34" charset="0"/>
              <a:buNone/>
            </a:pPr>
            <a:r>
              <a:rPr lang="en-GB" sz="96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19040508" y="12255119"/>
            <a:ext cx="2328538" cy="721682"/>
          </a:xfrm>
          <a:prstGeom prst="rect">
            <a:avLst/>
          </a:prstGeom>
          <a:noFill/>
        </p:spPr>
        <p:txBody>
          <a:bodyPr wrap="square" lIns="143991" tIns="143991" rIns="143991" bIns="143991" rtlCol="0">
            <a:spAutoFit/>
          </a:bodyPr>
          <a:lstStyle/>
          <a:p>
            <a:pPr marL="0" indent="0" algn="ctr">
              <a:buClr>
                <a:schemeClr val="accent1"/>
              </a:buClr>
              <a:buFont typeface="Arial" panose="020B0604020202020204" pitchFamily="34" charset="0"/>
              <a:buNone/>
            </a:pPr>
            <a:r>
              <a:rPr lang="en-GB" sz="28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28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6613151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683" y="4260919"/>
            <a:ext cx="20725051" cy="2940050"/>
          </a:xfrm>
        </p:spPr>
        <p:txBody>
          <a:bodyPr/>
          <a:lstStyle/>
          <a:p>
            <a:r>
              <a:rPr lang="nb-NO"/>
              <a:t>Click to edit Master title style</a:t>
            </a:r>
            <a:endParaRPr lang="en-US"/>
          </a:p>
        </p:txBody>
      </p:sp>
      <p:sp>
        <p:nvSpPr>
          <p:cNvPr id="3" name="Subtitle 2"/>
          <p:cNvSpPr>
            <a:spLocks noGrp="1"/>
          </p:cNvSpPr>
          <p:nvPr>
            <p:ph type="subTitle" idx="1"/>
          </p:nvPr>
        </p:nvSpPr>
        <p:spPr>
          <a:xfrm>
            <a:off x="3657388" y="7772402"/>
            <a:ext cx="17067689" cy="3505200"/>
          </a:xfrm>
        </p:spPr>
        <p:txBody>
          <a:bodyPr/>
          <a:lstStyle>
            <a:lvl1pPr marL="0" indent="0" algn="ctr">
              <a:buNone/>
              <a:defRPr>
                <a:solidFill>
                  <a:schemeClr val="tx1">
                    <a:tint val="75000"/>
                  </a:schemeClr>
                </a:solidFill>
              </a:defRPr>
            </a:lvl1pPr>
            <a:lvl2pPr marL="942993" indent="0" algn="ctr">
              <a:buNone/>
              <a:defRPr>
                <a:solidFill>
                  <a:schemeClr val="tx1">
                    <a:tint val="75000"/>
                  </a:schemeClr>
                </a:solidFill>
              </a:defRPr>
            </a:lvl2pPr>
            <a:lvl3pPr marL="1886018" indent="0" algn="ctr">
              <a:buNone/>
              <a:defRPr>
                <a:solidFill>
                  <a:schemeClr val="tx1">
                    <a:tint val="75000"/>
                  </a:schemeClr>
                </a:solidFill>
              </a:defRPr>
            </a:lvl3pPr>
            <a:lvl4pPr marL="2829033" indent="0" algn="ctr">
              <a:buNone/>
              <a:defRPr>
                <a:solidFill>
                  <a:schemeClr val="tx1">
                    <a:tint val="75000"/>
                  </a:schemeClr>
                </a:solidFill>
              </a:defRPr>
            </a:lvl4pPr>
            <a:lvl5pPr marL="3772041" indent="0" algn="ctr">
              <a:buNone/>
              <a:defRPr>
                <a:solidFill>
                  <a:schemeClr val="tx1">
                    <a:tint val="75000"/>
                  </a:schemeClr>
                </a:solidFill>
              </a:defRPr>
            </a:lvl5pPr>
            <a:lvl6pPr marL="4715050" indent="0" algn="ctr">
              <a:buNone/>
              <a:defRPr>
                <a:solidFill>
                  <a:schemeClr val="tx1">
                    <a:tint val="75000"/>
                  </a:schemeClr>
                </a:solidFill>
              </a:defRPr>
            </a:lvl6pPr>
            <a:lvl7pPr marL="5658067" indent="0" algn="ctr">
              <a:buNone/>
              <a:defRPr>
                <a:solidFill>
                  <a:schemeClr val="tx1">
                    <a:tint val="75000"/>
                  </a:schemeClr>
                </a:solidFill>
              </a:defRPr>
            </a:lvl7pPr>
            <a:lvl8pPr marL="6601076" indent="0" algn="ctr">
              <a:buNone/>
              <a:defRPr>
                <a:solidFill>
                  <a:schemeClr val="tx1">
                    <a:tint val="75000"/>
                  </a:schemeClr>
                </a:solidFill>
              </a:defRPr>
            </a:lvl8pPr>
            <a:lvl9pPr marL="7544085" indent="0" algn="ctr">
              <a:buNone/>
              <a:defRPr>
                <a:solidFill>
                  <a:schemeClr val="tx1">
                    <a:tint val="75000"/>
                  </a:schemeClr>
                </a:solidFill>
              </a:defRPr>
            </a:lvl9pPr>
          </a:lstStyle>
          <a:p>
            <a:r>
              <a:rPr lang="nb-NO"/>
              <a:t>Click to edit Master subtitle style</a:t>
            </a:r>
            <a:endParaRPr lang="en-US"/>
          </a:p>
        </p:txBody>
      </p:sp>
      <p:sp>
        <p:nvSpPr>
          <p:cNvPr id="4" name="Date Placeholder 3"/>
          <p:cNvSpPr>
            <a:spLocks noGrp="1"/>
          </p:cNvSpPr>
          <p:nvPr>
            <p:ph type="dt" sz="half" idx="10"/>
          </p:nvPr>
        </p:nvSpPr>
        <p:spPr>
          <a:xfrm>
            <a:off x="1219121" y="12712705"/>
            <a:ext cx="5689230" cy="730250"/>
          </a:xfrm>
          <a:prstGeom prst="rect">
            <a:avLst/>
          </a:prstGeom>
        </p:spPr>
        <p:txBody>
          <a:bodyPr lIns="91292" tIns="45646" rIns="91292" bIns="45646"/>
          <a:lstStyle/>
          <a:p>
            <a:fld id="{968C2AC7-14B7-1546-A1EC-D9F5A5847096}" type="datetimeFigureOut">
              <a:rPr lang="en-US" smtClean="0"/>
              <a:t>11/20/25</a:t>
            </a:fld>
            <a:endParaRPr lang="en-US"/>
          </a:p>
        </p:txBody>
      </p:sp>
      <p:sp>
        <p:nvSpPr>
          <p:cNvPr id="5" name="Footer Placeholder 4"/>
          <p:cNvSpPr>
            <a:spLocks noGrp="1"/>
          </p:cNvSpPr>
          <p:nvPr>
            <p:ph type="ftr" sz="quarter" idx="11"/>
          </p:nvPr>
        </p:nvSpPr>
        <p:spPr>
          <a:xfrm>
            <a:off x="8330684" y="12712705"/>
            <a:ext cx="7721097" cy="730250"/>
          </a:xfrm>
          <a:prstGeom prst="rect">
            <a:avLst/>
          </a:prstGeom>
        </p:spPr>
        <p:txBody>
          <a:bodyPr lIns="91292" tIns="45646" rIns="91292" bIns="45646"/>
          <a:lstStyle/>
          <a:p>
            <a:endParaRPr lang="en-US"/>
          </a:p>
        </p:txBody>
      </p:sp>
      <p:sp>
        <p:nvSpPr>
          <p:cNvPr id="6" name="Slide Number Placeholder 5"/>
          <p:cNvSpPr>
            <a:spLocks noGrp="1"/>
          </p:cNvSpPr>
          <p:nvPr>
            <p:ph type="sldNum" sz="quarter" idx="12"/>
          </p:nvPr>
        </p:nvSpPr>
        <p:spPr>
          <a:xfrm>
            <a:off x="17474068" y="12712705"/>
            <a:ext cx="5689230" cy="730250"/>
          </a:xfrm>
          <a:prstGeom prst="rect">
            <a:avLst/>
          </a:prstGeom>
        </p:spPr>
        <p:txBody>
          <a:bodyPr lIns="91292" tIns="45646" rIns="91292" bIns="45646"/>
          <a:lstStyle/>
          <a:p>
            <a:fld id="{BA5FC41D-C8C7-614E-A692-64D6A2BE9D16}" type="slidenum">
              <a:rPr lang="en-US" smtClean="0"/>
              <a:t>‹#›</a:t>
            </a:fld>
            <a:endParaRPr lang="en-US"/>
          </a:p>
        </p:txBody>
      </p:sp>
    </p:spTree>
    <p:extLst>
      <p:ext uri="{BB962C8B-B14F-4D97-AF65-F5344CB8AC3E}">
        <p14:creationId xmlns:p14="http://schemas.microsoft.com/office/powerpoint/2010/main" val="9457784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12344400"/>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4090713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511144" y="2393951"/>
            <a:ext cx="5657482" cy="4121150"/>
          </a:xfrm>
        </p:spPr>
        <p:txBody>
          <a:bodyPr lIns="72000" tIns="36000" rIns="72000" bIns="540000" anchor="ctr" anchorCtr="0">
            <a:normAutofit/>
          </a:bodyPr>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lang="en-GB" sz="4000" kern="1200">
                <a:solidFill>
                  <a:schemeClr val="accent5"/>
                </a:solidFill>
                <a:latin typeface="+mn-lt"/>
                <a:ea typeface="+mn-ea"/>
                <a:cs typeface="+mn-cs"/>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6417317" y="2393951"/>
            <a:ext cx="5657482" cy="4121150"/>
          </a:xfrm>
        </p:spPr>
        <p:txBody>
          <a:bodyPr lIns="72000" tIns="36000" rIns="72000" bIns="540000" anchor="ctr" anchorCtr="0"/>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12323491" y="2393951"/>
            <a:ext cx="5657482" cy="4121150"/>
          </a:xfrm>
        </p:spPr>
        <p:txBody>
          <a:bodyPr lIns="72000" tIns="36000" rIns="72000" bIns="540000" anchor="ctr" anchorCtr="0"/>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18229664" y="2393951"/>
            <a:ext cx="5657482" cy="4121150"/>
          </a:xfrm>
        </p:spPr>
        <p:txBody>
          <a:bodyPr lIns="72000" tIns="36000" rIns="72000" bIns="540000" anchor="ctr" anchorCtr="0"/>
          <a:lstStyle>
            <a:lvl1pPr marL="0" marR="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1828709" rtl="0" eaLnBrk="1" fontAlgn="auto" latinLnBrk="0" hangingPunct="1">
              <a:lnSpc>
                <a:spcPct val="90000"/>
              </a:lnSpc>
              <a:spcBef>
                <a:spcPts val="2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511144" y="6743700"/>
            <a:ext cx="5658426"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6416845" y="6743700"/>
            <a:ext cx="5658426"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12323019" y="6743700"/>
            <a:ext cx="5658426"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18229192" y="6743700"/>
            <a:ext cx="5658426"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511142" y="7086602"/>
            <a:ext cx="5676531" cy="4883148"/>
          </a:xfrm>
        </p:spPr>
        <p:txBody>
          <a:bodyPr/>
          <a:lstStyle>
            <a:lvl1pPr marL="0" indent="0">
              <a:buNone/>
              <a:defRPr/>
            </a:lvl1pPr>
            <a:lvl2pPr marL="720690" indent="-371457">
              <a:buFont typeface="Arial" panose="020B0604020202020204" pitchFamily="34" charset="0"/>
              <a:buChar char="•"/>
              <a:tabLst/>
              <a:defRPr/>
            </a:lvl2pPr>
            <a:lvl3pPr marL="1828709" indent="0">
              <a:buNone/>
              <a:defRPr/>
            </a:lvl3pPr>
            <a:lvl4pPr marL="2743063" indent="0">
              <a:buNone/>
              <a:defRPr/>
            </a:lvl4pPr>
            <a:lvl5pPr marL="3657417"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6407791" y="7086602"/>
            <a:ext cx="5676531" cy="4883148"/>
          </a:xfrm>
        </p:spPr>
        <p:txBody>
          <a:bodyPr/>
          <a:lstStyle>
            <a:lvl1pPr marL="0" indent="0">
              <a:buNone/>
              <a:defRPr/>
            </a:lvl1pPr>
            <a:lvl2pPr marL="920704" indent="-571471">
              <a:buNone/>
              <a:defRPr lang="en-US" sz="3600" kern="1200" dirty="0">
                <a:solidFill>
                  <a:schemeClr val="tx2"/>
                </a:solidFill>
                <a:latin typeface="+mn-lt"/>
                <a:ea typeface="+mn-ea"/>
                <a:cs typeface="+mn-cs"/>
              </a:defRPr>
            </a:lvl2pPr>
            <a:lvl3pPr marL="1828709" indent="0">
              <a:buNone/>
              <a:defRPr/>
            </a:lvl3pPr>
            <a:lvl4pPr marL="2743063" indent="0">
              <a:buNone/>
              <a:defRPr/>
            </a:lvl4pPr>
            <a:lvl5pPr marL="3657417" indent="0">
              <a:buNone/>
              <a:defRPr/>
            </a:lvl5pPr>
          </a:lstStyle>
          <a:p>
            <a:pPr lvl="0"/>
            <a:r>
              <a:rPr lang="en-US" dirty="0"/>
              <a:t>Add subhead text</a:t>
            </a:r>
          </a:p>
          <a:p>
            <a:pPr marL="720690" lvl="1" indent="-371457" algn="l" defTabSz="1828709" rtl="0" eaLnBrk="1" latinLnBrk="0" hangingPunct="1">
              <a:lnSpc>
                <a:spcPct val="90000"/>
              </a:lnSpc>
              <a:spcBef>
                <a:spcPts val="10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12313966" y="7086602"/>
            <a:ext cx="5676531" cy="4883148"/>
          </a:xfrm>
        </p:spPr>
        <p:txBody>
          <a:bodyPr/>
          <a:lstStyle>
            <a:lvl1pPr marL="0" indent="0">
              <a:buNone/>
              <a:defRPr/>
            </a:lvl1pPr>
            <a:lvl2pPr marL="920704" indent="-571471">
              <a:buNone/>
              <a:defRPr lang="en-US" sz="3600" kern="1200" dirty="0">
                <a:solidFill>
                  <a:schemeClr val="tx2"/>
                </a:solidFill>
                <a:latin typeface="+mn-lt"/>
                <a:ea typeface="+mn-ea"/>
                <a:cs typeface="+mn-cs"/>
              </a:defRPr>
            </a:lvl2pPr>
            <a:lvl3pPr marL="1828709" indent="0">
              <a:buNone/>
              <a:defRPr/>
            </a:lvl3pPr>
            <a:lvl4pPr marL="2743063" indent="0">
              <a:buNone/>
              <a:defRPr/>
            </a:lvl4pPr>
            <a:lvl5pPr marL="3657417" indent="0">
              <a:buNone/>
              <a:defRPr/>
            </a:lvl5pPr>
          </a:lstStyle>
          <a:p>
            <a:pPr lvl="0"/>
            <a:r>
              <a:rPr lang="en-US" dirty="0"/>
              <a:t>Add subhead text</a:t>
            </a:r>
          </a:p>
          <a:p>
            <a:pPr marL="720690" lvl="1" indent="-371457" algn="l" defTabSz="1828709" rtl="0" eaLnBrk="1" latinLnBrk="0" hangingPunct="1">
              <a:lnSpc>
                <a:spcPct val="90000"/>
              </a:lnSpc>
              <a:spcBef>
                <a:spcPts val="10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18220140" y="7086602"/>
            <a:ext cx="5676531" cy="4883148"/>
          </a:xfrm>
        </p:spPr>
        <p:txBody>
          <a:bodyPr/>
          <a:lstStyle>
            <a:lvl1pPr marL="0" indent="0">
              <a:buNone/>
              <a:defRPr/>
            </a:lvl1pPr>
            <a:lvl2pPr marL="920704" indent="-571471">
              <a:buFont typeface="Arial" panose="020B0604020202020204" pitchFamily="34" charset="0"/>
              <a:buChar char="•"/>
              <a:defRPr lang="en-US" sz="3600" kern="1200" dirty="0">
                <a:solidFill>
                  <a:schemeClr val="tx2"/>
                </a:solidFill>
                <a:latin typeface="+mn-lt"/>
                <a:ea typeface="+mn-ea"/>
                <a:cs typeface="+mn-cs"/>
              </a:defRPr>
            </a:lvl2pPr>
            <a:lvl3pPr marL="1828709" indent="0">
              <a:buNone/>
              <a:defRPr/>
            </a:lvl3pPr>
            <a:lvl4pPr marL="2743063" indent="0">
              <a:buNone/>
              <a:defRPr/>
            </a:lvl4pPr>
            <a:lvl5pPr marL="3657417" indent="0">
              <a:buNone/>
              <a:defRPr/>
            </a:lvl5pPr>
          </a:lstStyle>
          <a:p>
            <a:pPr lvl="0"/>
            <a:r>
              <a:rPr lang="en-US" dirty="0"/>
              <a:t>Add subhead text</a:t>
            </a:r>
          </a:p>
          <a:p>
            <a:pPr marL="720690" lvl="1" indent="-371457" algn="l" defTabSz="1828709" rtl="0" eaLnBrk="1" latinLnBrk="0" hangingPunct="1">
              <a:lnSpc>
                <a:spcPct val="90000"/>
              </a:lnSpc>
              <a:spcBef>
                <a:spcPts val="10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12344400"/>
            <a:ext cx="24382413"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spTree>
    <p:custDataLst>
      <p:tags r:id="rId1"/>
    </p:custDataLst>
    <p:extLst>
      <p:ext uri="{BB962C8B-B14F-4D97-AF65-F5344CB8AC3E}">
        <p14:creationId xmlns:p14="http://schemas.microsoft.com/office/powerpoint/2010/main" val="2610811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Image right">
    <p:bg>
      <p:bgPr>
        <a:solidFill>
          <a:schemeClr val="bg1">
            <a:alpha val="10000"/>
          </a:schemeClr>
        </a:solidFill>
        <a:effectLst/>
      </p:bgPr>
    </p:bg>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DF40FD6D-4952-5BDB-27BF-7663F9E3CD32}"/>
              </a:ext>
            </a:extLst>
          </p:cNvPr>
          <p:cNvSpPr>
            <a:spLocks noGrp="1"/>
          </p:cNvSpPr>
          <p:nvPr>
            <p:ph type="ftr" sz="quarter" idx="11"/>
          </p:nvPr>
        </p:nvSpPr>
        <p:spPr>
          <a:xfrm>
            <a:off x="706438" y="12278450"/>
            <a:ext cx="17245012" cy="720000"/>
          </a:xfrm>
        </p:spPr>
        <p:txBody>
          <a:bodyPr/>
          <a:lstStyle/>
          <a:p>
            <a:endParaRPr lang="en-DK" dirty="0"/>
          </a:p>
        </p:txBody>
      </p:sp>
      <p:sp>
        <p:nvSpPr>
          <p:cNvPr id="13" name="Title 12">
            <a:extLst>
              <a:ext uri="{FF2B5EF4-FFF2-40B4-BE49-F238E27FC236}">
                <a16:creationId xmlns:a16="http://schemas.microsoft.com/office/drawing/2014/main" id="{B3B66602-7A17-6156-6037-1CA42191709B}"/>
              </a:ext>
            </a:extLst>
          </p:cNvPr>
          <p:cNvSpPr>
            <a:spLocks noGrp="1"/>
          </p:cNvSpPr>
          <p:nvPr>
            <p:ph type="title"/>
          </p:nvPr>
        </p:nvSpPr>
        <p:spPr/>
        <p:txBody>
          <a:bodyPr/>
          <a:lstStyle>
            <a:lvl1pPr>
              <a:defRPr b="1" i="0">
                <a:latin typeface="Bitter SemiBold" pitchFamily="2" charset="77"/>
              </a:defRPr>
            </a:lvl1pPr>
          </a:lstStyle>
          <a:p>
            <a:r>
              <a:rPr lang="en-GB"/>
              <a:t>Click to edit Master title style</a:t>
            </a:r>
            <a:endParaRPr lang="en-DK" dirty="0"/>
          </a:p>
        </p:txBody>
      </p:sp>
      <p:sp>
        <p:nvSpPr>
          <p:cNvPr id="4" name="Picture Placeholder 3">
            <a:extLst>
              <a:ext uri="{FF2B5EF4-FFF2-40B4-BE49-F238E27FC236}">
                <a16:creationId xmlns:a16="http://schemas.microsoft.com/office/drawing/2014/main" id="{CAE4AE78-C066-46F7-1BF8-980099CF1DA8}"/>
              </a:ext>
            </a:extLst>
          </p:cNvPr>
          <p:cNvSpPr>
            <a:spLocks noGrp="1"/>
          </p:cNvSpPr>
          <p:nvPr>
            <p:ph type="pic" sz="quarter" idx="13"/>
          </p:nvPr>
        </p:nvSpPr>
        <p:spPr>
          <a:xfrm>
            <a:off x="12191206" y="3257550"/>
            <a:ext cx="11484768" cy="8297863"/>
          </a:xfrm>
        </p:spPr>
        <p:txBody>
          <a:bodyPr/>
          <a:lstStyle/>
          <a:p>
            <a:r>
              <a:rPr lang="en-GB"/>
              <a:t>Click icon to add picture</a:t>
            </a:r>
            <a:endParaRPr lang="en-DK" dirty="0"/>
          </a:p>
        </p:txBody>
      </p:sp>
      <p:sp>
        <p:nvSpPr>
          <p:cNvPr id="7" name="Text Placeholder 6">
            <a:extLst>
              <a:ext uri="{FF2B5EF4-FFF2-40B4-BE49-F238E27FC236}">
                <a16:creationId xmlns:a16="http://schemas.microsoft.com/office/drawing/2014/main" id="{04EC3623-AEB1-8E30-69F4-C79E264B72AB}"/>
              </a:ext>
            </a:extLst>
          </p:cNvPr>
          <p:cNvSpPr>
            <a:spLocks noGrp="1"/>
          </p:cNvSpPr>
          <p:nvPr>
            <p:ph type="body" sz="quarter" idx="14"/>
          </p:nvPr>
        </p:nvSpPr>
        <p:spPr>
          <a:xfrm>
            <a:off x="2109788" y="3257550"/>
            <a:ext cx="8640762" cy="8297863"/>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extLst>
      <p:ext uri="{BB962C8B-B14F-4D97-AF65-F5344CB8AC3E}">
        <p14:creationId xmlns:p14="http://schemas.microsoft.com/office/powerpoint/2010/main" val="2371755334"/>
      </p:ext>
    </p:extLst>
  </p:cSld>
  <p:clrMapOvr>
    <a:overrideClrMapping bg1="lt1" tx1="dk1" bg2="lt2" tx2="dk2" accent1="accent1" accent2="accent2" accent3="accent3" accent4="accent4" accent5="accent5" accent6="accent6" hlink="hlink" folHlink="folHlink"/>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olo el título">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715CC5E-3479-03A3-BB3E-3DC0A6E6C877}"/>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11" name="Footer Placeholder 4">
            <a:extLst>
              <a:ext uri="{FF2B5EF4-FFF2-40B4-BE49-F238E27FC236}">
                <a16:creationId xmlns:a16="http://schemas.microsoft.com/office/drawing/2014/main" id="{F936D3FF-8A9C-ABAB-ED2C-E5A2113B447A}"/>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2" name="Slide Number Placeholder 5">
            <a:extLst>
              <a:ext uri="{FF2B5EF4-FFF2-40B4-BE49-F238E27FC236}">
                <a16:creationId xmlns:a16="http://schemas.microsoft.com/office/drawing/2014/main" id="{65528BEA-90F8-72E9-3901-C396E8E8ED03}"/>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13" name="Title 1">
            <a:extLst>
              <a:ext uri="{FF2B5EF4-FFF2-40B4-BE49-F238E27FC236}">
                <a16:creationId xmlns:a16="http://schemas.microsoft.com/office/drawing/2014/main" id="{08EC18B9-A1DA-A841-1AD6-9E885ABF1419}"/>
              </a:ext>
            </a:extLst>
          </p:cNvPr>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Tree>
    <p:extLst>
      <p:ext uri="{BB962C8B-B14F-4D97-AF65-F5344CB8AC3E}">
        <p14:creationId xmlns:p14="http://schemas.microsoft.com/office/powerpoint/2010/main" val="1508671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706437" y="1074738"/>
            <a:ext cx="22969537" cy="1462087"/>
          </a:xfrm>
          <a:prstGeom prst="rect">
            <a:avLst/>
          </a:prstGeom>
        </p:spPr>
        <p:txBody>
          <a:bodyPr anchor="b"/>
          <a:lstStyle/>
          <a:p>
            <a:r>
              <a:rPr lang="en-GB"/>
              <a:t>Click to edit Master title style</a:t>
            </a:r>
            <a:endParaRPr lang="en-US" dirty="0"/>
          </a:p>
        </p:txBody>
      </p:sp>
      <p:sp>
        <p:nvSpPr>
          <p:cNvPr id="8" name="Date Placeholder 3">
            <a:extLst>
              <a:ext uri="{FF2B5EF4-FFF2-40B4-BE49-F238E27FC236}">
                <a16:creationId xmlns:a16="http://schemas.microsoft.com/office/drawing/2014/main" id="{6B1FF849-2E79-31DC-A9D0-A5E013553F8C}"/>
              </a:ext>
            </a:extLst>
          </p:cNvPr>
          <p:cNvSpPr>
            <a:spLocks noGrp="1"/>
          </p:cNvSpPr>
          <p:nvPr>
            <p:ph type="dt" sz="half" idx="10"/>
          </p:nvPr>
        </p:nvSpPr>
        <p:spPr>
          <a:xfrm>
            <a:off x="706438" y="12277726"/>
            <a:ext cx="5724525" cy="720724"/>
          </a:xfrm>
          <a:prstGeom prst="rect">
            <a:avLst/>
          </a:prstGeom>
        </p:spPr>
        <p:txBody>
          <a:bodyPr anchor="ctr"/>
          <a:lstStyle>
            <a:lvl1pPr>
              <a:lnSpc>
                <a:spcPct val="150000"/>
              </a:lnSpc>
              <a:defRPr b="0" i="0">
                <a:latin typeface="Rubik Medium" pitchFamily="2" charset="-79"/>
                <a:cs typeface="Rubik Medium" pitchFamily="2" charset="-79"/>
              </a:defRPr>
            </a:lvl1pPr>
          </a:lstStyle>
          <a:p>
            <a:fld id="{C764DE79-268F-4C1A-8933-263129D2AF90}" type="datetimeFigureOut">
              <a:rPr lang="en-US" smtClean="0"/>
              <a:pPr/>
              <a:t>11/20/25</a:t>
            </a:fld>
            <a:endParaRPr lang="en-US" dirty="0"/>
          </a:p>
        </p:txBody>
      </p:sp>
      <p:sp>
        <p:nvSpPr>
          <p:cNvPr id="9" name="Footer Placeholder 4">
            <a:extLst>
              <a:ext uri="{FF2B5EF4-FFF2-40B4-BE49-F238E27FC236}">
                <a16:creationId xmlns:a16="http://schemas.microsoft.com/office/drawing/2014/main" id="{6042B5BB-8761-583B-C9E9-0684AA7592D3}"/>
              </a:ext>
            </a:extLst>
          </p:cNvPr>
          <p:cNvSpPr>
            <a:spLocks noGrp="1"/>
          </p:cNvSpPr>
          <p:nvPr>
            <p:ph type="ftr" sz="quarter" idx="11"/>
          </p:nvPr>
        </p:nvSpPr>
        <p:spPr>
          <a:xfrm>
            <a:off x="7142400" y="12283937"/>
            <a:ext cx="5761037" cy="720725"/>
          </a:xfrm>
          <a:prstGeom prst="rect">
            <a:avLst/>
          </a:prstGeom>
        </p:spPr>
        <p:txBody>
          <a:bodyPr/>
          <a:lstStyle/>
          <a:p>
            <a:endParaRPr lang="en-GB" dirty="0"/>
          </a:p>
        </p:txBody>
      </p:sp>
      <p:sp>
        <p:nvSpPr>
          <p:cNvPr id="10" name="Slide Number Placeholder 5">
            <a:extLst>
              <a:ext uri="{FF2B5EF4-FFF2-40B4-BE49-F238E27FC236}">
                <a16:creationId xmlns:a16="http://schemas.microsoft.com/office/drawing/2014/main" id="{BE79F567-DAFF-C167-4622-FCF2279989B3}"/>
              </a:ext>
            </a:extLst>
          </p:cNvPr>
          <p:cNvSpPr>
            <a:spLocks noGrp="1"/>
          </p:cNvSpPr>
          <p:nvPr>
            <p:ph type="sldNum" sz="quarter" idx="12"/>
          </p:nvPr>
        </p:nvSpPr>
        <p:spPr>
          <a:xfrm>
            <a:off x="13626000" y="12290148"/>
            <a:ext cx="5759451" cy="720725"/>
          </a:xfrm>
          <a:prstGeom prst="rect">
            <a:avLst/>
          </a:prstGeom>
        </p:spPr>
        <p:txBody>
          <a:bodyPr anchor="ctr"/>
          <a:lstStyle>
            <a:lvl1pPr>
              <a:lnSpc>
                <a:spcPct val="150000"/>
              </a:lnSpc>
              <a:defRPr b="0" i="0">
                <a:latin typeface="Rubik Medium" pitchFamily="2" charset="-79"/>
                <a:cs typeface="Rubik Medium" pitchFamily="2" charset="-79"/>
              </a:defRPr>
            </a:lvl1pPr>
          </a:lstStyle>
          <a:p>
            <a:fld id="{48F63A3B-78C7-47BE-AE5E-E10140E04643}" type="slidenum">
              <a:rPr lang="en-US" smtClean="0"/>
              <a:pPr/>
              <a:t>‹#›</a:t>
            </a:fld>
            <a:endParaRPr lang="en-US" dirty="0"/>
          </a:p>
        </p:txBody>
      </p:sp>
      <p:sp>
        <p:nvSpPr>
          <p:cNvPr id="4" name="Content Placeholder 3">
            <a:extLst>
              <a:ext uri="{FF2B5EF4-FFF2-40B4-BE49-F238E27FC236}">
                <a16:creationId xmlns:a16="http://schemas.microsoft.com/office/drawing/2014/main" id="{6F0D8CEF-47A6-AC8D-D9C4-85E4695FF040}"/>
              </a:ext>
            </a:extLst>
          </p:cNvPr>
          <p:cNvSpPr>
            <a:spLocks noGrp="1"/>
          </p:cNvSpPr>
          <p:nvPr>
            <p:ph sz="quarter" idx="13"/>
          </p:nvPr>
        </p:nvSpPr>
        <p:spPr>
          <a:xfrm>
            <a:off x="3514725" y="3257550"/>
            <a:ext cx="17318038" cy="82978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dirty="0"/>
          </a:p>
        </p:txBody>
      </p:sp>
    </p:spTree>
    <p:extLst>
      <p:ext uri="{BB962C8B-B14F-4D97-AF65-F5344CB8AC3E}">
        <p14:creationId xmlns:p14="http://schemas.microsoft.com/office/powerpoint/2010/main" val="2586641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mage right">
  <p:cSld name="2_Image right">
    <p:bg>
      <p:bgPr>
        <a:solidFill>
          <a:schemeClr val="lt1">
            <a:alpha val="9019"/>
          </a:schemeClr>
        </a:solidFill>
        <a:effectLst/>
      </p:bgPr>
    </p:bg>
    <p:spTree>
      <p:nvGrpSpPr>
        <p:cNvPr id="1" name="Shape 26"/>
        <p:cNvGrpSpPr/>
        <p:nvPr/>
      </p:nvGrpSpPr>
      <p:grpSpPr>
        <a:xfrm>
          <a:off x="0" y="0"/>
          <a:ext cx="0" cy="0"/>
          <a:chOff x="0" y="0"/>
          <a:chExt cx="0" cy="0"/>
        </a:xfrm>
      </p:grpSpPr>
      <p:sp>
        <p:nvSpPr>
          <p:cNvPr id="27" name="Google Shape;27;p28"/>
          <p:cNvSpPr txBox="1">
            <a:spLocks noGrp="1"/>
          </p:cNvSpPr>
          <p:nvPr>
            <p:ph type="ftr" idx="11"/>
          </p:nvPr>
        </p:nvSpPr>
        <p:spPr>
          <a:xfrm>
            <a:off x="706438" y="12278450"/>
            <a:ext cx="17245012" cy="720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595959"/>
              </a:buClr>
              <a:buSzPts val="1400"/>
              <a:buFont typeface="Rubik"/>
              <a:buNone/>
              <a:defRPr/>
            </a:lvl1pPr>
            <a:lvl2pPr lvl="1" algn="l">
              <a:lnSpc>
                <a:spcPct val="100000"/>
              </a:lnSpc>
              <a:spcBef>
                <a:spcPts val="0"/>
              </a:spcBef>
              <a:spcAft>
                <a:spcPts val="0"/>
              </a:spcAft>
              <a:buClr>
                <a:schemeClr val="dk1"/>
              </a:buClr>
              <a:buSzPts val="1400"/>
              <a:buFont typeface="Rubik"/>
              <a:buNone/>
              <a:defRPr/>
            </a:lvl2pPr>
            <a:lvl3pPr lvl="2" algn="l">
              <a:lnSpc>
                <a:spcPct val="100000"/>
              </a:lnSpc>
              <a:spcBef>
                <a:spcPts val="0"/>
              </a:spcBef>
              <a:spcAft>
                <a:spcPts val="0"/>
              </a:spcAft>
              <a:buClr>
                <a:schemeClr val="dk1"/>
              </a:buClr>
              <a:buSzPts val="1400"/>
              <a:buFont typeface="Rubik"/>
              <a:buNone/>
              <a:defRPr/>
            </a:lvl3pPr>
            <a:lvl4pPr lvl="3" algn="l">
              <a:lnSpc>
                <a:spcPct val="100000"/>
              </a:lnSpc>
              <a:spcBef>
                <a:spcPts val="0"/>
              </a:spcBef>
              <a:spcAft>
                <a:spcPts val="0"/>
              </a:spcAft>
              <a:buClr>
                <a:schemeClr val="dk1"/>
              </a:buClr>
              <a:buSzPts val="1400"/>
              <a:buFont typeface="Rubik"/>
              <a:buNone/>
              <a:defRPr/>
            </a:lvl4pPr>
            <a:lvl5pPr lvl="4" algn="l">
              <a:lnSpc>
                <a:spcPct val="100000"/>
              </a:lnSpc>
              <a:spcBef>
                <a:spcPts val="0"/>
              </a:spcBef>
              <a:spcAft>
                <a:spcPts val="0"/>
              </a:spcAft>
              <a:buClr>
                <a:schemeClr val="dk1"/>
              </a:buClr>
              <a:buSzPts val="1400"/>
              <a:buFont typeface="Rubik"/>
              <a:buNone/>
              <a:defRPr/>
            </a:lvl5pPr>
            <a:lvl6pPr lvl="5" algn="l">
              <a:lnSpc>
                <a:spcPct val="100000"/>
              </a:lnSpc>
              <a:spcBef>
                <a:spcPts val="0"/>
              </a:spcBef>
              <a:spcAft>
                <a:spcPts val="0"/>
              </a:spcAft>
              <a:buClr>
                <a:schemeClr val="dk1"/>
              </a:buClr>
              <a:buSzPts val="1400"/>
              <a:buFont typeface="Rubik"/>
              <a:buNone/>
              <a:defRPr/>
            </a:lvl6pPr>
            <a:lvl7pPr lvl="6" algn="l">
              <a:lnSpc>
                <a:spcPct val="100000"/>
              </a:lnSpc>
              <a:spcBef>
                <a:spcPts val="0"/>
              </a:spcBef>
              <a:spcAft>
                <a:spcPts val="0"/>
              </a:spcAft>
              <a:buClr>
                <a:schemeClr val="dk1"/>
              </a:buClr>
              <a:buSzPts val="1400"/>
              <a:buFont typeface="Rubik"/>
              <a:buNone/>
              <a:defRPr/>
            </a:lvl7pPr>
            <a:lvl8pPr lvl="7" algn="l">
              <a:lnSpc>
                <a:spcPct val="100000"/>
              </a:lnSpc>
              <a:spcBef>
                <a:spcPts val="0"/>
              </a:spcBef>
              <a:spcAft>
                <a:spcPts val="0"/>
              </a:spcAft>
              <a:buClr>
                <a:schemeClr val="dk1"/>
              </a:buClr>
              <a:buSzPts val="1400"/>
              <a:buFont typeface="Rubik"/>
              <a:buNone/>
              <a:defRPr/>
            </a:lvl8pPr>
            <a:lvl9pPr lvl="8" algn="l">
              <a:lnSpc>
                <a:spcPct val="100000"/>
              </a:lnSpc>
              <a:spcBef>
                <a:spcPts val="0"/>
              </a:spcBef>
              <a:spcAft>
                <a:spcPts val="0"/>
              </a:spcAft>
              <a:buClr>
                <a:schemeClr val="dk1"/>
              </a:buClr>
              <a:buSzPts val="1400"/>
              <a:buFont typeface="Rubik"/>
              <a:buNone/>
              <a:defRPr/>
            </a:lvl9pPr>
          </a:lstStyle>
          <a:p>
            <a:endParaRPr/>
          </a:p>
        </p:txBody>
      </p:sp>
      <p:sp>
        <p:nvSpPr>
          <p:cNvPr id="28" name="Google Shape;28;p28"/>
          <p:cNvSpPr txBox="1">
            <a:spLocks noGrp="1"/>
          </p:cNvSpPr>
          <p:nvPr>
            <p:ph type="title"/>
          </p:nvPr>
        </p:nvSpPr>
        <p:spPr>
          <a:xfrm>
            <a:off x="705549" y="1077643"/>
            <a:ext cx="22970425" cy="1459182"/>
          </a:xfrm>
          <a:prstGeom prst="rect">
            <a:avLst/>
          </a:prstGeom>
          <a:noFill/>
          <a:ln>
            <a:noFill/>
          </a:ln>
        </p:spPr>
        <p:txBody>
          <a:bodyPr spcFirstLastPara="1" wrap="square" lIns="360000" tIns="90000" rIns="360000" bIns="90000" anchor="b" anchorCtr="0">
            <a:normAutofit/>
          </a:bodyPr>
          <a:lstStyle>
            <a:lvl1pPr lvl="0" algn="l">
              <a:lnSpc>
                <a:spcPct val="100000"/>
              </a:lnSpc>
              <a:spcBef>
                <a:spcPts val="0"/>
              </a:spcBef>
              <a:spcAft>
                <a:spcPts val="0"/>
              </a:spcAft>
              <a:buClr>
                <a:srgbClr val="262626"/>
              </a:buClr>
              <a:buSzPts val="4800"/>
              <a:buFont typeface="Bitter SemiBold"/>
              <a:buNone/>
              <a:defRPr b="1" i="0">
                <a:latin typeface="Bitter SemiBold"/>
                <a:ea typeface="Bitter SemiBold"/>
                <a:cs typeface="Bitter SemiBold"/>
                <a:sym typeface="Bitter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8"/>
          <p:cNvSpPr>
            <a:spLocks noGrp="1"/>
          </p:cNvSpPr>
          <p:nvPr>
            <p:ph type="pic" idx="2"/>
          </p:nvPr>
        </p:nvSpPr>
        <p:spPr>
          <a:xfrm>
            <a:off x="12191206" y="3257550"/>
            <a:ext cx="11484768" cy="8297863"/>
          </a:xfrm>
          <a:prstGeom prst="rect">
            <a:avLst/>
          </a:prstGeom>
          <a:noFill/>
          <a:ln>
            <a:noFill/>
          </a:ln>
        </p:spPr>
        <p:txBody>
          <a:bodyPr/>
          <a:lstStyle/>
          <a:p>
            <a:endParaRPr lang="en-US"/>
          </a:p>
        </p:txBody>
      </p:sp>
      <p:sp>
        <p:nvSpPr>
          <p:cNvPr id="30" name="Google Shape;30;p28"/>
          <p:cNvSpPr txBox="1">
            <a:spLocks noGrp="1"/>
          </p:cNvSpPr>
          <p:nvPr>
            <p:ph type="body" idx="1"/>
          </p:nvPr>
        </p:nvSpPr>
        <p:spPr>
          <a:xfrm>
            <a:off x="2109788" y="3257550"/>
            <a:ext cx="8640762" cy="8297863"/>
          </a:xfrm>
          <a:prstGeom prst="rect">
            <a:avLst/>
          </a:prstGeom>
          <a:noFill/>
          <a:ln>
            <a:noFill/>
          </a:ln>
        </p:spPr>
        <p:txBody>
          <a:bodyPr spcFirstLastPara="1" wrap="square" lIns="90000" tIns="90000" rIns="91425" bIns="90000" anchor="ctr" anchorCtr="0">
            <a:normAutofit/>
          </a:bodyPr>
          <a:lstStyle>
            <a:lvl1pPr marL="457200" lvl="0" indent="-228600" algn="l">
              <a:lnSpc>
                <a:spcPct val="150000"/>
              </a:lnSpc>
              <a:spcBef>
                <a:spcPts val="2000"/>
              </a:spcBef>
              <a:spcAft>
                <a:spcPts val="0"/>
              </a:spcAft>
              <a:buSzPts val="1800"/>
              <a:buFont typeface="Rubik"/>
              <a:buNone/>
              <a:defRPr/>
            </a:lvl1pPr>
            <a:lvl2pPr marL="914400" lvl="1" indent="-342900" algn="l">
              <a:lnSpc>
                <a:spcPct val="150000"/>
              </a:lnSpc>
              <a:spcBef>
                <a:spcPts val="1000"/>
              </a:spcBef>
              <a:spcAft>
                <a:spcPts val="0"/>
              </a:spcAft>
              <a:buSzPts val="1800"/>
              <a:buChar char="•"/>
              <a:defRPr/>
            </a:lvl2pPr>
            <a:lvl3pPr marL="1371600" lvl="2" indent="-342900" algn="l">
              <a:lnSpc>
                <a:spcPct val="150000"/>
              </a:lnSpc>
              <a:spcBef>
                <a:spcPts val="1000"/>
              </a:spcBef>
              <a:spcAft>
                <a:spcPts val="0"/>
              </a:spcAft>
              <a:buSzPts val="1800"/>
              <a:buChar char="•"/>
              <a:defRPr/>
            </a:lvl3pPr>
            <a:lvl4pPr marL="1828800" lvl="3" indent="-342900" algn="l">
              <a:lnSpc>
                <a:spcPct val="150000"/>
              </a:lnSpc>
              <a:spcBef>
                <a:spcPts val="1000"/>
              </a:spcBef>
              <a:spcAft>
                <a:spcPts val="0"/>
              </a:spcAft>
              <a:buSzPts val="1800"/>
              <a:buChar char="•"/>
              <a:defRPr/>
            </a:lvl4pPr>
            <a:lvl5pPr marL="2286000" lvl="4" indent="-342900" algn="l">
              <a:lnSpc>
                <a:spcPct val="150000"/>
              </a:lnSpc>
              <a:spcBef>
                <a:spcPts val="1000"/>
              </a:spcBef>
              <a:spcAft>
                <a:spcPts val="0"/>
              </a:spcAft>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71978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only">
  <p:cSld name="1_Text only">
    <p:spTree>
      <p:nvGrpSpPr>
        <p:cNvPr id="1" name="Shape 110"/>
        <p:cNvGrpSpPr/>
        <p:nvPr/>
      </p:nvGrpSpPr>
      <p:grpSpPr>
        <a:xfrm>
          <a:off x="0" y="0"/>
          <a:ext cx="0" cy="0"/>
          <a:chOff x="0" y="0"/>
          <a:chExt cx="0" cy="0"/>
        </a:xfrm>
      </p:grpSpPr>
      <p:sp>
        <p:nvSpPr>
          <p:cNvPr id="111" name="Google Shape;111;p21"/>
          <p:cNvSpPr txBox="1">
            <a:spLocks noGrp="1"/>
          </p:cNvSpPr>
          <p:nvPr>
            <p:ph type="dt" idx="10"/>
          </p:nvPr>
        </p:nvSpPr>
        <p:spPr>
          <a:xfrm>
            <a:off x="719137" y="12277899"/>
            <a:ext cx="5353252" cy="720000"/>
          </a:xfrm>
          <a:prstGeom prst="rect">
            <a:avLst/>
          </a:prstGeom>
          <a:noFill/>
          <a:ln>
            <a:noFill/>
          </a:ln>
        </p:spPr>
        <p:txBody>
          <a:bodyPr spcFirstLastPara="1" wrap="square" lIns="34275" tIns="17150" rIns="34275" bIns="17150" anchor="ctr" anchorCtr="0">
            <a:noAutofit/>
          </a:bodyPr>
          <a:lstStyle>
            <a:lvl1pPr lvl="0" algn="l">
              <a:spcBef>
                <a:spcPts val="0"/>
              </a:spcBef>
              <a:spcAft>
                <a:spcPts val="0"/>
              </a:spcAft>
              <a:buSzPts val="500"/>
              <a:buNone/>
              <a:defRPr sz="1333"/>
            </a:lvl1pPr>
            <a:lvl2pPr lvl="1" algn="l">
              <a:spcBef>
                <a:spcPts val="0"/>
              </a:spcBef>
              <a:spcAft>
                <a:spcPts val="0"/>
              </a:spcAft>
              <a:buSzPts val="500"/>
              <a:buNone/>
              <a:defRPr sz="1333"/>
            </a:lvl2pPr>
            <a:lvl3pPr lvl="2" algn="l">
              <a:spcBef>
                <a:spcPts val="0"/>
              </a:spcBef>
              <a:spcAft>
                <a:spcPts val="0"/>
              </a:spcAft>
              <a:buSzPts val="500"/>
              <a:buNone/>
              <a:defRPr sz="1333"/>
            </a:lvl3pPr>
            <a:lvl4pPr lvl="3" algn="l">
              <a:spcBef>
                <a:spcPts val="0"/>
              </a:spcBef>
              <a:spcAft>
                <a:spcPts val="0"/>
              </a:spcAft>
              <a:buSzPts val="500"/>
              <a:buNone/>
              <a:defRPr sz="1333"/>
            </a:lvl4pPr>
            <a:lvl5pPr lvl="4" algn="l">
              <a:spcBef>
                <a:spcPts val="0"/>
              </a:spcBef>
              <a:spcAft>
                <a:spcPts val="0"/>
              </a:spcAft>
              <a:buSzPts val="500"/>
              <a:buNone/>
              <a:defRPr sz="1333"/>
            </a:lvl5pPr>
            <a:lvl6pPr lvl="5" algn="l">
              <a:spcBef>
                <a:spcPts val="0"/>
              </a:spcBef>
              <a:spcAft>
                <a:spcPts val="0"/>
              </a:spcAft>
              <a:buSzPts val="500"/>
              <a:buNone/>
              <a:defRPr sz="1333"/>
            </a:lvl6pPr>
            <a:lvl7pPr lvl="6" algn="l">
              <a:spcBef>
                <a:spcPts val="0"/>
              </a:spcBef>
              <a:spcAft>
                <a:spcPts val="0"/>
              </a:spcAft>
              <a:buSzPts val="500"/>
              <a:buNone/>
              <a:defRPr sz="1333"/>
            </a:lvl7pPr>
            <a:lvl8pPr lvl="7" algn="l">
              <a:spcBef>
                <a:spcPts val="0"/>
              </a:spcBef>
              <a:spcAft>
                <a:spcPts val="0"/>
              </a:spcAft>
              <a:buSzPts val="500"/>
              <a:buNone/>
              <a:defRPr sz="1333"/>
            </a:lvl8pPr>
            <a:lvl9pPr lvl="8" algn="l">
              <a:spcBef>
                <a:spcPts val="0"/>
              </a:spcBef>
              <a:spcAft>
                <a:spcPts val="0"/>
              </a:spcAft>
              <a:buSzPts val="500"/>
              <a:buNone/>
              <a:defRPr sz="1333"/>
            </a:lvl9pPr>
          </a:lstStyle>
          <a:p>
            <a:endParaRPr/>
          </a:p>
        </p:txBody>
      </p:sp>
      <p:sp>
        <p:nvSpPr>
          <p:cNvPr id="112" name="Google Shape;112;p21"/>
          <p:cNvSpPr txBox="1">
            <a:spLocks noGrp="1"/>
          </p:cNvSpPr>
          <p:nvPr>
            <p:ph type="ftr" idx="11"/>
          </p:nvPr>
        </p:nvSpPr>
        <p:spPr>
          <a:xfrm>
            <a:off x="6430965" y="12278451"/>
            <a:ext cx="5353252" cy="720000"/>
          </a:xfrm>
          <a:prstGeom prst="rect">
            <a:avLst/>
          </a:prstGeom>
          <a:noFill/>
          <a:ln>
            <a:noFill/>
          </a:ln>
        </p:spPr>
        <p:txBody>
          <a:bodyPr spcFirstLastPara="1" wrap="square" lIns="34275" tIns="17150" rIns="34275" bIns="17150" anchor="ctr" anchorCtr="0">
            <a:noAutofit/>
          </a:bodyPr>
          <a:lstStyle>
            <a:lvl1pPr lvl="0" algn="l">
              <a:spcBef>
                <a:spcPts val="0"/>
              </a:spcBef>
              <a:spcAft>
                <a:spcPts val="0"/>
              </a:spcAft>
              <a:buSzPts val="500"/>
              <a:buNone/>
              <a:defRPr sz="1333"/>
            </a:lvl1pPr>
            <a:lvl2pPr lvl="1" algn="l">
              <a:spcBef>
                <a:spcPts val="0"/>
              </a:spcBef>
              <a:spcAft>
                <a:spcPts val="0"/>
              </a:spcAft>
              <a:buSzPts val="500"/>
              <a:buNone/>
              <a:defRPr sz="1333"/>
            </a:lvl2pPr>
            <a:lvl3pPr lvl="2" algn="l">
              <a:spcBef>
                <a:spcPts val="0"/>
              </a:spcBef>
              <a:spcAft>
                <a:spcPts val="0"/>
              </a:spcAft>
              <a:buSzPts val="500"/>
              <a:buNone/>
              <a:defRPr sz="1333"/>
            </a:lvl3pPr>
            <a:lvl4pPr lvl="3" algn="l">
              <a:spcBef>
                <a:spcPts val="0"/>
              </a:spcBef>
              <a:spcAft>
                <a:spcPts val="0"/>
              </a:spcAft>
              <a:buSzPts val="500"/>
              <a:buNone/>
              <a:defRPr sz="1333"/>
            </a:lvl4pPr>
            <a:lvl5pPr lvl="4" algn="l">
              <a:spcBef>
                <a:spcPts val="0"/>
              </a:spcBef>
              <a:spcAft>
                <a:spcPts val="0"/>
              </a:spcAft>
              <a:buSzPts val="500"/>
              <a:buNone/>
              <a:defRPr sz="1333"/>
            </a:lvl5pPr>
            <a:lvl6pPr lvl="5" algn="l">
              <a:spcBef>
                <a:spcPts val="0"/>
              </a:spcBef>
              <a:spcAft>
                <a:spcPts val="0"/>
              </a:spcAft>
              <a:buSzPts val="500"/>
              <a:buNone/>
              <a:defRPr sz="1333"/>
            </a:lvl6pPr>
            <a:lvl7pPr lvl="6" algn="l">
              <a:spcBef>
                <a:spcPts val="0"/>
              </a:spcBef>
              <a:spcAft>
                <a:spcPts val="0"/>
              </a:spcAft>
              <a:buSzPts val="500"/>
              <a:buNone/>
              <a:defRPr sz="1333"/>
            </a:lvl7pPr>
            <a:lvl8pPr lvl="7" algn="l">
              <a:spcBef>
                <a:spcPts val="0"/>
              </a:spcBef>
              <a:spcAft>
                <a:spcPts val="0"/>
              </a:spcAft>
              <a:buSzPts val="500"/>
              <a:buNone/>
              <a:defRPr sz="1333"/>
            </a:lvl8pPr>
            <a:lvl9pPr lvl="8" algn="l">
              <a:spcBef>
                <a:spcPts val="0"/>
              </a:spcBef>
              <a:spcAft>
                <a:spcPts val="0"/>
              </a:spcAft>
              <a:buSzPts val="500"/>
              <a:buNone/>
              <a:defRPr sz="1333"/>
            </a:lvl9pPr>
          </a:lstStyle>
          <a:p>
            <a:endParaRPr/>
          </a:p>
        </p:txBody>
      </p:sp>
      <p:sp>
        <p:nvSpPr>
          <p:cNvPr id="113" name="Google Shape;113;p21"/>
          <p:cNvSpPr txBox="1">
            <a:spLocks noGrp="1"/>
          </p:cNvSpPr>
          <p:nvPr>
            <p:ph type="sldNum" idx="12"/>
          </p:nvPr>
        </p:nvSpPr>
        <p:spPr>
          <a:xfrm>
            <a:off x="12192006" y="12282051"/>
            <a:ext cx="5353252" cy="720000"/>
          </a:xfrm>
          <a:prstGeom prst="rect">
            <a:avLst/>
          </a:prstGeom>
          <a:noFill/>
          <a:ln>
            <a:noFill/>
          </a:ln>
        </p:spPr>
        <p:txBody>
          <a:bodyPr spcFirstLastPara="1" wrap="square" lIns="34275" tIns="17150" rIns="34275" bIns="1715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
        <p:nvSpPr>
          <p:cNvPr id="114" name="Google Shape;114;p21"/>
          <p:cNvSpPr txBox="1">
            <a:spLocks noGrp="1"/>
          </p:cNvSpPr>
          <p:nvPr>
            <p:ph type="title"/>
          </p:nvPr>
        </p:nvSpPr>
        <p:spPr>
          <a:xfrm>
            <a:off x="705549" y="1077643"/>
            <a:ext cx="22970505" cy="1459200"/>
          </a:xfrm>
          <a:prstGeom prst="rect">
            <a:avLst/>
          </a:prstGeom>
          <a:noFill/>
          <a:ln>
            <a:noFill/>
          </a:ln>
        </p:spPr>
        <p:txBody>
          <a:bodyPr spcFirstLastPara="1" wrap="square" lIns="135000" tIns="33750" rIns="135000" bIns="33750" anchor="b" anchorCtr="0">
            <a:normAutofit/>
          </a:bodyPr>
          <a:lstStyle>
            <a:lvl1pPr lvl="0" algn="l">
              <a:lnSpc>
                <a:spcPct val="100000"/>
              </a:lnSpc>
              <a:spcBef>
                <a:spcPts val="0"/>
              </a:spcBef>
              <a:spcAft>
                <a:spcPts val="0"/>
              </a:spcAft>
              <a:buClr>
                <a:srgbClr val="262626"/>
              </a:buClr>
              <a:buSzPts val="1800"/>
              <a:buFont typeface="Bitter SemiBold"/>
              <a:buNone/>
              <a:defRPr b="1" i="0">
                <a:latin typeface="Bitter SemiBold"/>
                <a:ea typeface="Bitter SemiBold"/>
                <a:cs typeface="Bitter SemiBold"/>
                <a:sym typeface="Bitter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5" name="Google Shape;115;p21"/>
          <p:cNvSpPr txBox="1">
            <a:spLocks noGrp="1"/>
          </p:cNvSpPr>
          <p:nvPr>
            <p:ph type="body" idx="1"/>
          </p:nvPr>
        </p:nvSpPr>
        <p:spPr>
          <a:xfrm>
            <a:off x="3514726" y="3257549"/>
            <a:ext cx="17318073" cy="8298400"/>
          </a:xfrm>
          <a:prstGeom prst="rect">
            <a:avLst/>
          </a:prstGeom>
          <a:noFill/>
          <a:ln>
            <a:noFill/>
          </a:ln>
        </p:spPr>
        <p:txBody>
          <a:bodyPr spcFirstLastPara="1" wrap="square" lIns="33750" tIns="33750" rIns="34275" bIns="33750" anchor="t" anchorCtr="0">
            <a:normAutofit/>
          </a:bodyPr>
          <a:lstStyle>
            <a:lvl1pPr marL="1219124" lvl="0" indent="-728088" algn="l">
              <a:lnSpc>
                <a:spcPct val="150000"/>
              </a:lnSpc>
              <a:spcBef>
                <a:spcPts val="2133"/>
              </a:spcBef>
              <a:spcAft>
                <a:spcPts val="0"/>
              </a:spcAft>
              <a:buSzPts val="700"/>
              <a:buChar char="●"/>
              <a:defRPr/>
            </a:lvl1pPr>
            <a:lvl2pPr marL="2438248" lvl="1" indent="-728088" algn="l">
              <a:lnSpc>
                <a:spcPct val="150000"/>
              </a:lnSpc>
              <a:spcBef>
                <a:spcPts val="3200"/>
              </a:spcBef>
              <a:spcAft>
                <a:spcPts val="0"/>
              </a:spcAft>
              <a:buSzPts val="700"/>
              <a:buChar char="○"/>
              <a:defRPr/>
            </a:lvl2pPr>
            <a:lvl3pPr marL="3657371" lvl="2" indent="-728088" algn="l">
              <a:lnSpc>
                <a:spcPct val="150000"/>
              </a:lnSpc>
              <a:spcBef>
                <a:spcPts val="3200"/>
              </a:spcBef>
              <a:spcAft>
                <a:spcPts val="0"/>
              </a:spcAft>
              <a:buSzPts val="700"/>
              <a:buChar char="■"/>
              <a:defRPr/>
            </a:lvl3pPr>
            <a:lvl4pPr marL="4876495" lvl="3" indent="-728088" algn="l">
              <a:lnSpc>
                <a:spcPct val="150000"/>
              </a:lnSpc>
              <a:spcBef>
                <a:spcPts val="3200"/>
              </a:spcBef>
              <a:spcAft>
                <a:spcPts val="0"/>
              </a:spcAft>
              <a:buSzPts val="700"/>
              <a:buChar char="●"/>
              <a:defRPr/>
            </a:lvl4pPr>
            <a:lvl5pPr marL="6095619" lvl="4" indent="-728088" algn="l">
              <a:lnSpc>
                <a:spcPct val="150000"/>
              </a:lnSpc>
              <a:spcBef>
                <a:spcPts val="3200"/>
              </a:spcBef>
              <a:spcAft>
                <a:spcPts val="0"/>
              </a:spcAft>
              <a:buSzPts val="700"/>
              <a:buChar char="○"/>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Tree>
    <p:extLst>
      <p:ext uri="{BB962C8B-B14F-4D97-AF65-F5344CB8AC3E}">
        <p14:creationId xmlns:p14="http://schemas.microsoft.com/office/powerpoint/2010/main" val="1491170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En blanco">
  <p:cSld name="En blanco">
    <p:spTree>
      <p:nvGrpSpPr>
        <p:cNvPr id="1" name="Shape 109"/>
        <p:cNvGrpSpPr/>
        <p:nvPr/>
      </p:nvGrpSpPr>
      <p:grpSpPr>
        <a:xfrm>
          <a:off x="0" y="0"/>
          <a:ext cx="0" cy="0"/>
          <a:chOff x="0" y="0"/>
          <a:chExt cx="0" cy="0"/>
        </a:xfrm>
      </p:grpSpPr>
    </p:spTree>
    <p:extLst>
      <p:ext uri="{BB962C8B-B14F-4D97-AF65-F5344CB8AC3E}">
        <p14:creationId xmlns:p14="http://schemas.microsoft.com/office/powerpoint/2010/main" val="2671797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ítulo y objetos">
  <p:cSld name="1_Título y objetos">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706437" y="1074739"/>
            <a:ext cx="22969705" cy="1462400"/>
          </a:xfrm>
          <a:prstGeom prst="rect">
            <a:avLst/>
          </a:prstGeom>
          <a:noFill/>
          <a:ln>
            <a:noFill/>
          </a:ln>
        </p:spPr>
        <p:txBody>
          <a:bodyPr spcFirstLastPara="1" wrap="square" lIns="135000" tIns="33750" rIns="135000" bIns="33750" anchor="b" anchorCtr="0">
            <a:normAutofit/>
          </a:bodyPr>
          <a:lstStyle>
            <a:lvl1pPr lvl="0" algn="l">
              <a:lnSpc>
                <a:spcPct val="100000"/>
              </a:lnSpc>
              <a:spcBef>
                <a:spcPts val="0"/>
              </a:spcBef>
              <a:spcAft>
                <a:spcPts val="0"/>
              </a:spcAft>
              <a:buClr>
                <a:srgbClr val="262626"/>
              </a:buClr>
              <a:buSzPts val="7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8" name="Google Shape;118;p22"/>
          <p:cNvSpPr txBox="1">
            <a:spLocks noGrp="1"/>
          </p:cNvSpPr>
          <p:nvPr>
            <p:ph type="dt" idx="10"/>
          </p:nvPr>
        </p:nvSpPr>
        <p:spPr>
          <a:xfrm>
            <a:off x="706440" y="12277725"/>
            <a:ext cx="5724427" cy="720800"/>
          </a:xfrm>
          <a:prstGeom prst="rect">
            <a:avLst/>
          </a:prstGeom>
          <a:noFill/>
          <a:ln>
            <a:noFill/>
          </a:ln>
        </p:spPr>
        <p:txBody>
          <a:bodyPr spcFirstLastPara="1" wrap="square" lIns="34275" tIns="17150" rIns="34275" bIns="17150" anchor="ctr" anchorCtr="0">
            <a:noAutofit/>
          </a:bodyPr>
          <a:lstStyle>
            <a:lvl1pPr lvl="0" algn="l">
              <a:lnSpc>
                <a:spcPct val="150000"/>
              </a:lnSpc>
              <a:spcBef>
                <a:spcPts val="0"/>
              </a:spcBef>
              <a:spcAft>
                <a:spcPts val="0"/>
              </a:spcAft>
              <a:buSzPts val="500"/>
              <a:buNone/>
              <a:defRPr sz="1333" b="0" i="0">
                <a:latin typeface="Rubik Medium"/>
                <a:ea typeface="Rubik Medium"/>
                <a:cs typeface="Rubik Medium"/>
                <a:sym typeface="Rubik Medium"/>
              </a:defRPr>
            </a:lvl1pPr>
            <a:lvl2pPr lvl="1" algn="l">
              <a:spcBef>
                <a:spcPts val="0"/>
              </a:spcBef>
              <a:spcAft>
                <a:spcPts val="0"/>
              </a:spcAft>
              <a:buSzPts val="500"/>
              <a:buNone/>
              <a:defRPr sz="1333"/>
            </a:lvl2pPr>
            <a:lvl3pPr lvl="2" algn="l">
              <a:spcBef>
                <a:spcPts val="0"/>
              </a:spcBef>
              <a:spcAft>
                <a:spcPts val="0"/>
              </a:spcAft>
              <a:buSzPts val="500"/>
              <a:buNone/>
              <a:defRPr sz="1333"/>
            </a:lvl3pPr>
            <a:lvl4pPr lvl="3" algn="l">
              <a:spcBef>
                <a:spcPts val="0"/>
              </a:spcBef>
              <a:spcAft>
                <a:spcPts val="0"/>
              </a:spcAft>
              <a:buSzPts val="500"/>
              <a:buNone/>
              <a:defRPr sz="1333"/>
            </a:lvl4pPr>
            <a:lvl5pPr lvl="4" algn="l">
              <a:spcBef>
                <a:spcPts val="0"/>
              </a:spcBef>
              <a:spcAft>
                <a:spcPts val="0"/>
              </a:spcAft>
              <a:buSzPts val="500"/>
              <a:buNone/>
              <a:defRPr sz="1333"/>
            </a:lvl5pPr>
            <a:lvl6pPr lvl="5" algn="l">
              <a:spcBef>
                <a:spcPts val="0"/>
              </a:spcBef>
              <a:spcAft>
                <a:spcPts val="0"/>
              </a:spcAft>
              <a:buSzPts val="500"/>
              <a:buNone/>
              <a:defRPr sz="1333"/>
            </a:lvl6pPr>
            <a:lvl7pPr lvl="6" algn="l">
              <a:spcBef>
                <a:spcPts val="0"/>
              </a:spcBef>
              <a:spcAft>
                <a:spcPts val="0"/>
              </a:spcAft>
              <a:buSzPts val="500"/>
              <a:buNone/>
              <a:defRPr sz="1333"/>
            </a:lvl7pPr>
            <a:lvl8pPr lvl="7" algn="l">
              <a:spcBef>
                <a:spcPts val="0"/>
              </a:spcBef>
              <a:spcAft>
                <a:spcPts val="0"/>
              </a:spcAft>
              <a:buSzPts val="500"/>
              <a:buNone/>
              <a:defRPr sz="1333"/>
            </a:lvl8pPr>
            <a:lvl9pPr lvl="8" algn="l">
              <a:spcBef>
                <a:spcPts val="0"/>
              </a:spcBef>
              <a:spcAft>
                <a:spcPts val="0"/>
              </a:spcAft>
              <a:buSzPts val="500"/>
              <a:buNone/>
              <a:defRPr sz="1333"/>
            </a:lvl9pPr>
          </a:lstStyle>
          <a:p>
            <a:endParaRPr/>
          </a:p>
        </p:txBody>
      </p:sp>
      <p:sp>
        <p:nvSpPr>
          <p:cNvPr id="119" name="Google Shape;119;p22"/>
          <p:cNvSpPr txBox="1">
            <a:spLocks noGrp="1"/>
          </p:cNvSpPr>
          <p:nvPr>
            <p:ph type="ftr" idx="11"/>
          </p:nvPr>
        </p:nvSpPr>
        <p:spPr>
          <a:xfrm>
            <a:off x="7142404" y="12283936"/>
            <a:ext cx="5761225" cy="720800"/>
          </a:xfrm>
          <a:prstGeom prst="rect">
            <a:avLst/>
          </a:prstGeom>
          <a:noFill/>
          <a:ln>
            <a:noFill/>
          </a:ln>
        </p:spPr>
        <p:txBody>
          <a:bodyPr spcFirstLastPara="1" wrap="square" lIns="34275" tIns="17150" rIns="34275" bIns="17150" anchor="ctr" anchorCtr="0">
            <a:noAutofit/>
          </a:bodyPr>
          <a:lstStyle>
            <a:lvl1pPr lvl="0" algn="l">
              <a:spcBef>
                <a:spcPts val="0"/>
              </a:spcBef>
              <a:spcAft>
                <a:spcPts val="0"/>
              </a:spcAft>
              <a:buSzPts val="500"/>
              <a:buNone/>
              <a:defRPr sz="1333"/>
            </a:lvl1pPr>
            <a:lvl2pPr lvl="1" algn="l">
              <a:spcBef>
                <a:spcPts val="0"/>
              </a:spcBef>
              <a:spcAft>
                <a:spcPts val="0"/>
              </a:spcAft>
              <a:buSzPts val="500"/>
              <a:buNone/>
              <a:defRPr sz="1333"/>
            </a:lvl2pPr>
            <a:lvl3pPr lvl="2" algn="l">
              <a:spcBef>
                <a:spcPts val="0"/>
              </a:spcBef>
              <a:spcAft>
                <a:spcPts val="0"/>
              </a:spcAft>
              <a:buSzPts val="500"/>
              <a:buNone/>
              <a:defRPr sz="1333"/>
            </a:lvl3pPr>
            <a:lvl4pPr lvl="3" algn="l">
              <a:spcBef>
                <a:spcPts val="0"/>
              </a:spcBef>
              <a:spcAft>
                <a:spcPts val="0"/>
              </a:spcAft>
              <a:buSzPts val="500"/>
              <a:buNone/>
              <a:defRPr sz="1333"/>
            </a:lvl4pPr>
            <a:lvl5pPr lvl="4" algn="l">
              <a:spcBef>
                <a:spcPts val="0"/>
              </a:spcBef>
              <a:spcAft>
                <a:spcPts val="0"/>
              </a:spcAft>
              <a:buSzPts val="500"/>
              <a:buNone/>
              <a:defRPr sz="1333"/>
            </a:lvl5pPr>
            <a:lvl6pPr lvl="5" algn="l">
              <a:spcBef>
                <a:spcPts val="0"/>
              </a:spcBef>
              <a:spcAft>
                <a:spcPts val="0"/>
              </a:spcAft>
              <a:buSzPts val="500"/>
              <a:buNone/>
              <a:defRPr sz="1333"/>
            </a:lvl6pPr>
            <a:lvl7pPr lvl="6" algn="l">
              <a:spcBef>
                <a:spcPts val="0"/>
              </a:spcBef>
              <a:spcAft>
                <a:spcPts val="0"/>
              </a:spcAft>
              <a:buSzPts val="500"/>
              <a:buNone/>
              <a:defRPr sz="1333"/>
            </a:lvl7pPr>
            <a:lvl8pPr lvl="7" algn="l">
              <a:spcBef>
                <a:spcPts val="0"/>
              </a:spcBef>
              <a:spcAft>
                <a:spcPts val="0"/>
              </a:spcAft>
              <a:buSzPts val="500"/>
              <a:buNone/>
              <a:defRPr sz="1333"/>
            </a:lvl8pPr>
            <a:lvl9pPr lvl="8" algn="l">
              <a:spcBef>
                <a:spcPts val="0"/>
              </a:spcBef>
              <a:spcAft>
                <a:spcPts val="0"/>
              </a:spcAft>
              <a:buSzPts val="500"/>
              <a:buNone/>
              <a:defRPr sz="1333"/>
            </a:lvl9pPr>
          </a:lstStyle>
          <a:p>
            <a:endParaRPr/>
          </a:p>
        </p:txBody>
      </p:sp>
      <p:sp>
        <p:nvSpPr>
          <p:cNvPr id="120" name="Google Shape;120;p22"/>
          <p:cNvSpPr txBox="1">
            <a:spLocks noGrp="1"/>
          </p:cNvSpPr>
          <p:nvPr>
            <p:ph type="sldNum" idx="12"/>
          </p:nvPr>
        </p:nvSpPr>
        <p:spPr>
          <a:xfrm>
            <a:off x="13626007" y="12290149"/>
            <a:ext cx="5759625" cy="720800"/>
          </a:xfrm>
          <a:prstGeom prst="rect">
            <a:avLst/>
          </a:prstGeom>
          <a:noFill/>
          <a:ln>
            <a:noFill/>
          </a:ln>
        </p:spPr>
        <p:txBody>
          <a:bodyPr spcFirstLastPara="1" wrap="square" lIns="34275" tIns="17150" rIns="34275" bIns="17150" anchor="ctr" anchorCtr="0">
            <a:normAutofit/>
          </a:bodyPr>
          <a:lstStyle>
            <a:lvl1pPr marL="0" lvl="0" indent="0" algn="r">
              <a:lnSpc>
                <a:spcPct val="150000"/>
              </a:lnSpc>
              <a:spcBef>
                <a:spcPts val="0"/>
              </a:spcBef>
              <a:buNone/>
              <a:defRPr sz="2133" b="0" i="0">
                <a:solidFill>
                  <a:srgbClr val="595959"/>
                </a:solidFill>
                <a:latin typeface="Rubik Medium"/>
                <a:ea typeface="Rubik Medium"/>
                <a:cs typeface="Rubik Medium"/>
                <a:sym typeface="Rubik Medium"/>
              </a:defRPr>
            </a:lvl1pPr>
            <a:lvl2pPr marL="0" lvl="1" indent="0" algn="r">
              <a:lnSpc>
                <a:spcPct val="150000"/>
              </a:lnSpc>
              <a:spcBef>
                <a:spcPts val="0"/>
              </a:spcBef>
              <a:buNone/>
              <a:defRPr sz="2133" b="0" i="0">
                <a:solidFill>
                  <a:srgbClr val="595959"/>
                </a:solidFill>
                <a:latin typeface="Rubik Medium"/>
                <a:ea typeface="Rubik Medium"/>
                <a:cs typeface="Rubik Medium"/>
                <a:sym typeface="Rubik Medium"/>
              </a:defRPr>
            </a:lvl2pPr>
            <a:lvl3pPr marL="0" lvl="2" indent="0" algn="r">
              <a:lnSpc>
                <a:spcPct val="150000"/>
              </a:lnSpc>
              <a:spcBef>
                <a:spcPts val="0"/>
              </a:spcBef>
              <a:buNone/>
              <a:defRPr sz="2133" b="0" i="0">
                <a:solidFill>
                  <a:srgbClr val="595959"/>
                </a:solidFill>
                <a:latin typeface="Rubik Medium"/>
                <a:ea typeface="Rubik Medium"/>
                <a:cs typeface="Rubik Medium"/>
                <a:sym typeface="Rubik Medium"/>
              </a:defRPr>
            </a:lvl3pPr>
            <a:lvl4pPr marL="0" lvl="3" indent="0" algn="r">
              <a:lnSpc>
                <a:spcPct val="150000"/>
              </a:lnSpc>
              <a:spcBef>
                <a:spcPts val="0"/>
              </a:spcBef>
              <a:buNone/>
              <a:defRPr sz="2133" b="0" i="0">
                <a:solidFill>
                  <a:srgbClr val="595959"/>
                </a:solidFill>
                <a:latin typeface="Rubik Medium"/>
                <a:ea typeface="Rubik Medium"/>
                <a:cs typeface="Rubik Medium"/>
                <a:sym typeface="Rubik Medium"/>
              </a:defRPr>
            </a:lvl4pPr>
            <a:lvl5pPr marL="0" lvl="4" indent="0" algn="r">
              <a:lnSpc>
                <a:spcPct val="150000"/>
              </a:lnSpc>
              <a:spcBef>
                <a:spcPts val="0"/>
              </a:spcBef>
              <a:buNone/>
              <a:defRPr sz="2133" b="0" i="0">
                <a:solidFill>
                  <a:srgbClr val="595959"/>
                </a:solidFill>
                <a:latin typeface="Rubik Medium"/>
                <a:ea typeface="Rubik Medium"/>
                <a:cs typeface="Rubik Medium"/>
                <a:sym typeface="Rubik Medium"/>
              </a:defRPr>
            </a:lvl5pPr>
            <a:lvl6pPr marL="0" lvl="5" indent="0" algn="r">
              <a:lnSpc>
                <a:spcPct val="150000"/>
              </a:lnSpc>
              <a:spcBef>
                <a:spcPts val="0"/>
              </a:spcBef>
              <a:buNone/>
              <a:defRPr sz="2133" b="0" i="0">
                <a:solidFill>
                  <a:srgbClr val="595959"/>
                </a:solidFill>
                <a:latin typeface="Rubik Medium"/>
                <a:ea typeface="Rubik Medium"/>
                <a:cs typeface="Rubik Medium"/>
                <a:sym typeface="Rubik Medium"/>
              </a:defRPr>
            </a:lvl6pPr>
            <a:lvl7pPr marL="0" lvl="6" indent="0" algn="r">
              <a:lnSpc>
                <a:spcPct val="150000"/>
              </a:lnSpc>
              <a:spcBef>
                <a:spcPts val="0"/>
              </a:spcBef>
              <a:buNone/>
              <a:defRPr sz="2133" b="0" i="0">
                <a:solidFill>
                  <a:srgbClr val="595959"/>
                </a:solidFill>
                <a:latin typeface="Rubik Medium"/>
                <a:ea typeface="Rubik Medium"/>
                <a:cs typeface="Rubik Medium"/>
                <a:sym typeface="Rubik Medium"/>
              </a:defRPr>
            </a:lvl7pPr>
            <a:lvl8pPr marL="0" lvl="7" indent="0" algn="r">
              <a:lnSpc>
                <a:spcPct val="150000"/>
              </a:lnSpc>
              <a:spcBef>
                <a:spcPts val="0"/>
              </a:spcBef>
              <a:buNone/>
              <a:defRPr sz="2133" b="0" i="0">
                <a:solidFill>
                  <a:srgbClr val="595959"/>
                </a:solidFill>
                <a:latin typeface="Rubik Medium"/>
                <a:ea typeface="Rubik Medium"/>
                <a:cs typeface="Rubik Medium"/>
                <a:sym typeface="Rubik Medium"/>
              </a:defRPr>
            </a:lvl8pPr>
            <a:lvl9pPr marL="0" lvl="8" indent="0" algn="r">
              <a:lnSpc>
                <a:spcPct val="150000"/>
              </a:lnSpc>
              <a:spcBef>
                <a:spcPts val="0"/>
              </a:spcBef>
              <a:buNone/>
              <a:defRPr sz="2133" b="0" i="0">
                <a:solidFill>
                  <a:srgbClr val="595959"/>
                </a:solidFill>
                <a:latin typeface="Rubik Medium"/>
                <a:ea typeface="Rubik Medium"/>
                <a:cs typeface="Rubik Medium"/>
                <a:sym typeface="Rubik Medium"/>
              </a:defRPr>
            </a:lvl9pPr>
          </a:lstStyle>
          <a:p>
            <a:fld id="{00000000-1234-1234-1234-123412341234}" type="slidenum">
              <a:rPr lang="en" smtClean="0"/>
              <a:pPr/>
              <a:t>‹#›</a:t>
            </a:fld>
            <a:endParaRPr lang="en"/>
          </a:p>
        </p:txBody>
      </p:sp>
      <p:sp>
        <p:nvSpPr>
          <p:cNvPr id="121" name="Google Shape;121;p22"/>
          <p:cNvSpPr txBox="1">
            <a:spLocks noGrp="1"/>
          </p:cNvSpPr>
          <p:nvPr>
            <p:ph type="body" idx="1"/>
          </p:nvPr>
        </p:nvSpPr>
        <p:spPr>
          <a:xfrm>
            <a:off x="3514726" y="3257549"/>
            <a:ext cx="17318073" cy="8298400"/>
          </a:xfrm>
          <a:prstGeom prst="rect">
            <a:avLst/>
          </a:prstGeom>
          <a:noFill/>
          <a:ln>
            <a:noFill/>
          </a:ln>
        </p:spPr>
        <p:txBody>
          <a:bodyPr spcFirstLastPara="1" wrap="square" lIns="33750" tIns="33750" rIns="34275" bIns="33750" anchor="t" anchorCtr="0">
            <a:normAutofit/>
          </a:bodyPr>
          <a:lstStyle>
            <a:lvl1pPr marL="1219124" lvl="0" indent="-728088" algn="l">
              <a:lnSpc>
                <a:spcPct val="150000"/>
              </a:lnSpc>
              <a:spcBef>
                <a:spcPts val="2133"/>
              </a:spcBef>
              <a:spcAft>
                <a:spcPts val="0"/>
              </a:spcAft>
              <a:buSzPts val="700"/>
              <a:buChar char="●"/>
              <a:defRPr/>
            </a:lvl1pPr>
            <a:lvl2pPr marL="2438248" lvl="1" indent="-728088" algn="l">
              <a:lnSpc>
                <a:spcPct val="150000"/>
              </a:lnSpc>
              <a:spcBef>
                <a:spcPts val="3200"/>
              </a:spcBef>
              <a:spcAft>
                <a:spcPts val="0"/>
              </a:spcAft>
              <a:buSzPts val="700"/>
              <a:buChar char="○"/>
              <a:defRPr/>
            </a:lvl2pPr>
            <a:lvl3pPr marL="3657371" lvl="2" indent="-728088" algn="l">
              <a:lnSpc>
                <a:spcPct val="150000"/>
              </a:lnSpc>
              <a:spcBef>
                <a:spcPts val="3200"/>
              </a:spcBef>
              <a:spcAft>
                <a:spcPts val="0"/>
              </a:spcAft>
              <a:buSzPts val="700"/>
              <a:buChar char="■"/>
              <a:defRPr/>
            </a:lvl3pPr>
            <a:lvl4pPr marL="4876495" lvl="3" indent="-728088" algn="l">
              <a:lnSpc>
                <a:spcPct val="150000"/>
              </a:lnSpc>
              <a:spcBef>
                <a:spcPts val="3200"/>
              </a:spcBef>
              <a:spcAft>
                <a:spcPts val="0"/>
              </a:spcAft>
              <a:buSzPts val="700"/>
              <a:buChar char="●"/>
              <a:defRPr/>
            </a:lvl4pPr>
            <a:lvl5pPr marL="6095619" lvl="4" indent="-728088" algn="l">
              <a:lnSpc>
                <a:spcPct val="150000"/>
              </a:lnSpc>
              <a:spcBef>
                <a:spcPts val="3200"/>
              </a:spcBef>
              <a:spcAft>
                <a:spcPts val="0"/>
              </a:spcAft>
              <a:buSzPts val="700"/>
              <a:buChar char="○"/>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Tree>
    <p:extLst>
      <p:ext uri="{BB962C8B-B14F-4D97-AF65-F5344CB8AC3E}">
        <p14:creationId xmlns:p14="http://schemas.microsoft.com/office/powerpoint/2010/main" val="524930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4 columns images">
  <p:cSld name="4 columns images">
    <p:bg>
      <p:bgPr>
        <a:solidFill>
          <a:srgbClr val="F2F2F2"/>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705549" y="1077643"/>
            <a:ext cx="22970505" cy="1459200"/>
          </a:xfrm>
          <a:prstGeom prst="rect">
            <a:avLst/>
          </a:prstGeom>
          <a:noFill/>
          <a:ln>
            <a:noFill/>
          </a:ln>
        </p:spPr>
        <p:txBody>
          <a:bodyPr spcFirstLastPara="1" wrap="square" lIns="135000" tIns="33750" rIns="135000" bIns="33750" anchor="b" anchorCtr="0">
            <a:normAutofit/>
          </a:bodyPr>
          <a:lstStyle>
            <a:lvl1pPr lvl="0" algn="l">
              <a:lnSpc>
                <a:spcPct val="100000"/>
              </a:lnSpc>
              <a:spcBef>
                <a:spcPts val="0"/>
              </a:spcBef>
              <a:spcAft>
                <a:spcPts val="0"/>
              </a:spcAft>
              <a:buClr>
                <a:srgbClr val="262626"/>
              </a:buClr>
              <a:buSzPts val="1800"/>
              <a:buFont typeface="Bitter SemiBold"/>
              <a:buNone/>
              <a:defRPr sz="4800" b="1" i="0">
                <a:latin typeface="Bitter SemiBold"/>
                <a:ea typeface="Bitter SemiBold"/>
                <a:cs typeface="Bitter SemiBold"/>
                <a:sym typeface="Bitter Semi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ftr" idx="11"/>
          </p:nvPr>
        </p:nvSpPr>
        <p:spPr>
          <a:xfrm>
            <a:off x="719137" y="12276141"/>
            <a:ext cx="20113891" cy="722400"/>
          </a:xfrm>
          <a:prstGeom prst="rect">
            <a:avLst/>
          </a:prstGeom>
          <a:noFill/>
          <a:ln>
            <a:noFill/>
          </a:ln>
        </p:spPr>
        <p:txBody>
          <a:bodyPr spcFirstLastPara="1" wrap="square" lIns="34275" tIns="17150" rIns="34275" bIns="17150" anchor="ctr" anchorCtr="0">
            <a:noAutofit/>
          </a:bodyPr>
          <a:lstStyle>
            <a:lvl1pPr lvl="0" algn="l">
              <a:spcBef>
                <a:spcPts val="0"/>
              </a:spcBef>
              <a:spcAft>
                <a:spcPts val="0"/>
              </a:spcAft>
              <a:buSzPts val="500"/>
              <a:buNone/>
              <a:defRPr sz="1333"/>
            </a:lvl1pPr>
            <a:lvl2pPr lvl="1" algn="l">
              <a:spcBef>
                <a:spcPts val="0"/>
              </a:spcBef>
              <a:spcAft>
                <a:spcPts val="0"/>
              </a:spcAft>
              <a:buSzPts val="500"/>
              <a:buNone/>
              <a:defRPr sz="1333"/>
            </a:lvl2pPr>
            <a:lvl3pPr lvl="2" algn="l">
              <a:spcBef>
                <a:spcPts val="0"/>
              </a:spcBef>
              <a:spcAft>
                <a:spcPts val="0"/>
              </a:spcAft>
              <a:buSzPts val="500"/>
              <a:buNone/>
              <a:defRPr sz="1333"/>
            </a:lvl3pPr>
            <a:lvl4pPr lvl="3" algn="l">
              <a:spcBef>
                <a:spcPts val="0"/>
              </a:spcBef>
              <a:spcAft>
                <a:spcPts val="0"/>
              </a:spcAft>
              <a:buSzPts val="500"/>
              <a:buNone/>
              <a:defRPr sz="1333"/>
            </a:lvl4pPr>
            <a:lvl5pPr lvl="4" algn="l">
              <a:spcBef>
                <a:spcPts val="0"/>
              </a:spcBef>
              <a:spcAft>
                <a:spcPts val="0"/>
              </a:spcAft>
              <a:buSzPts val="500"/>
              <a:buNone/>
              <a:defRPr sz="1333"/>
            </a:lvl5pPr>
            <a:lvl6pPr lvl="5" algn="l">
              <a:spcBef>
                <a:spcPts val="0"/>
              </a:spcBef>
              <a:spcAft>
                <a:spcPts val="0"/>
              </a:spcAft>
              <a:buSzPts val="500"/>
              <a:buNone/>
              <a:defRPr sz="1333"/>
            </a:lvl6pPr>
            <a:lvl7pPr lvl="6" algn="l">
              <a:spcBef>
                <a:spcPts val="0"/>
              </a:spcBef>
              <a:spcAft>
                <a:spcPts val="0"/>
              </a:spcAft>
              <a:buSzPts val="500"/>
              <a:buNone/>
              <a:defRPr sz="1333"/>
            </a:lvl7pPr>
            <a:lvl8pPr lvl="7" algn="l">
              <a:spcBef>
                <a:spcPts val="0"/>
              </a:spcBef>
              <a:spcAft>
                <a:spcPts val="0"/>
              </a:spcAft>
              <a:buSzPts val="500"/>
              <a:buNone/>
              <a:defRPr sz="1333"/>
            </a:lvl8pPr>
            <a:lvl9pPr lvl="8" algn="l">
              <a:spcBef>
                <a:spcPts val="0"/>
              </a:spcBef>
              <a:spcAft>
                <a:spcPts val="0"/>
              </a:spcAft>
              <a:buSzPts val="500"/>
              <a:buNone/>
              <a:defRPr sz="1333"/>
            </a:lvl9pPr>
          </a:lstStyle>
          <a:p>
            <a:endParaRPr/>
          </a:p>
        </p:txBody>
      </p:sp>
      <p:sp>
        <p:nvSpPr>
          <p:cNvPr id="53" name="Google Shape;53;p13"/>
          <p:cNvSpPr>
            <a:spLocks noGrp="1"/>
          </p:cNvSpPr>
          <p:nvPr>
            <p:ph type="pic" idx="2"/>
          </p:nvPr>
        </p:nvSpPr>
        <p:spPr>
          <a:xfrm>
            <a:off x="1026840" y="3850213"/>
            <a:ext cx="5042072" cy="5040000"/>
          </a:xfrm>
          <a:prstGeom prst="ellipse">
            <a:avLst/>
          </a:prstGeom>
          <a:solidFill>
            <a:schemeClr val="lt1"/>
          </a:solidFill>
          <a:ln>
            <a:noFill/>
          </a:ln>
        </p:spPr>
        <p:txBody>
          <a:bodyPr/>
          <a:lstStyle/>
          <a:p>
            <a:endParaRPr lang="en-US"/>
          </a:p>
        </p:txBody>
      </p:sp>
      <p:sp>
        <p:nvSpPr>
          <p:cNvPr id="54" name="Google Shape;54;p13"/>
          <p:cNvSpPr>
            <a:spLocks noGrp="1"/>
          </p:cNvSpPr>
          <p:nvPr>
            <p:ph type="pic" idx="3"/>
          </p:nvPr>
        </p:nvSpPr>
        <p:spPr>
          <a:xfrm>
            <a:off x="6784174" y="3850213"/>
            <a:ext cx="5042072" cy="5040000"/>
          </a:xfrm>
          <a:prstGeom prst="ellipse">
            <a:avLst/>
          </a:prstGeom>
          <a:solidFill>
            <a:schemeClr val="lt1"/>
          </a:solidFill>
          <a:ln>
            <a:noFill/>
          </a:ln>
        </p:spPr>
        <p:txBody>
          <a:bodyPr/>
          <a:lstStyle/>
          <a:p>
            <a:endParaRPr lang="en-US"/>
          </a:p>
        </p:txBody>
      </p:sp>
      <p:sp>
        <p:nvSpPr>
          <p:cNvPr id="55" name="Google Shape;55;p13"/>
          <p:cNvSpPr>
            <a:spLocks noGrp="1"/>
          </p:cNvSpPr>
          <p:nvPr>
            <p:ph type="pic" idx="4"/>
          </p:nvPr>
        </p:nvSpPr>
        <p:spPr>
          <a:xfrm>
            <a:off x="12554031" y="3850213"/>
            <a:ext cx="5042072" cy="5040000"/>
          </a:xfrm>
          <a:prstGeom prst="ellipse">
            <a:avLst/>
          </a:prstGeom>
          <a:solidFill>
            <a:schemeClr val="lt1"/>
          </a:solidFill>
          <a:ln>
            <a:noFill/>
          </a:ln>
        </p:spPr>
        <p:txBody>
          <a:bodyPr/>
          <a:lstStyle/>
          <a:p>
            <a:endParaRPr lang="en-US"/>
          </a:p>
        </p:txBody>
      </p:sp>
      <p:sp>
        <p:nvSpPr>
          <p:cNvPr id="56" name="Google Shape;56;p13"/>
          <p:cNvSpPr>
            <a:spLocks noGrp="1"/>
          </p:cNvSpPr>
          <p:nvPr>
            <p:ph type="pic" idx="5"/>
          </p:nvPr>
        </p:nvSpPr>
        <p:spPr>
          <a:xfrm>
            <a:off x="18328303" y="3850213"/>
            <a:ext cx="5042072" cy="5040000"/>
          </a:xfrm>
          <a:prstGeom prst="ellipse">
            <a:avLst/>
          </a:prstGeom>
          <a:solidFill>
            <a:schemeClr val="lt1"/>
          </a:solidFill>
          <a:ln>
            <a:noFill/>
          </a:ln>
        </p:spPr>
        <p:txBody>
          <a:bodyPr/>
          <a:lstStyle/>
          <a:p>
            <a:endParaRPr lang="en-US"/>
          </a:p>
        </p:txBody>
      </p:sp>
      <p:sp>
        <p:nvSpPr>
          <p:cNvPr id="57" name="Google Shape;57;p13"/>
          <p:cNvSpPr txBox="1">
            <a:spLocks noGrp="1"/>
          </p:cNvSpPr>
          <p:nvPr>
            <p:ph type="body" idx="1"/>
          </p:nvPr>
        </p:nvSpPr>
        <p:spPr>
          <a:xfrm>
            <a:off x="1028245" y="10165208"/>
            <a:ext cx="5042872" cy="630400"/>
          </a:xfrm>
          <a:prstGeom prst="rect">
            <a:avLst/>
          </a:prstGeom>
          <a:noFill/>
          <a:ln>
            <a:noFill/>
          </a:ln>
        </p:spPr>
        <p:txBody>
          <a:bodyPr spcFirstLastPara="1" wrap="square" lIns="0" tIns="33750" rIns="34275" bIns="33750" anchor="t" anchorCtr="0">
            <a:noAutofit/>
          </a:bodyPr>
          <a:lstStyle>
            <a:lvl1pPr marL="1219124" lvl="0" indent="-609562" algn="ctr">
              <a:lnSpc>
                <a:spcPct val="100000"/>
              </a:lnSpc>
              <a:spcBef>
                <a:spcPts val="2133"/>
              </a:spcBef>
              <a:spcAft>
                <a:spcPts val="0"/>
              </a:spcAft>
              <a:buSzPts val="700"/>
              <a:buFont typeface="Rubik"/>
              <a:buNone/>
              <a:defRPr sz="1867" b="0" i="1">
                <a:latin typeface="Rubik"/>
                <a:ea typeface="Rubik"/>
                <a:cs typeface="Rubik"/>
                <a:sym typeface="Rubik"/>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58" name="Google Shape;58;p13"/>
          <p:cNvSpPr txBox="1">
            <a:spLocks noGrp="1"/>
          </p:cNvSpPr>
          <p:nvPr>
            <p:ph type="body" idx="6"/>
          </p:nvPr>
        </p:nvSpPr>
        <p:spPr>
          <a:xfrm>
            <a:off x="1028245" y="9495741"/>
            <a:ext cx="5042872" cy="630400"/>
          </a:xfrm>
          <a:prstGeom prst="rect">
            <a:avLst/>
          </a:prstGeom>
          <a:noFill/>
          <a:ln>
            <a:noFill/>
          </a:ln>
        </p:spPr>
        <p:txBody>
          <a:bodyPr spcFirstLastPara="1" wrap="square" lIns="0" tIns="33750" rIns="34275" bIns="33750" anchor="ctr" anchorCtr="0">
            <a:noAutofit/>
          </a:bodyPr>
          <a:lstStyle>
            <a:lvl1pPr marL="1219124" lvl="0" indent="-609562" algn="ctr">
              <a:lnSpc>
                <a:spcPct val="100000"/>
              </a:lnSpc>
              <a:spcBef>
                <a:spcPts val="2133"/>
              </a:spcBef>
              <a:spcAft>
                <a:spcPts val="0"/>
              </a:spcAft>
              <a:buSzPts val="800"/>
              <a:buFont typeface="Rubik SemiBold"/>
              <a:buNone/>
              <a:defRPr sz="2133" b="1" i="0">
                <a:latin typeface="Rubik SemiBold"/>
                <a:ea typeface="Rubik SemiBold"/>
                <a:cs typeface="Rubik SemiBold"/>
                <a:sym typeface="Rubik SemiBold"/>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59" name="Google Shape;59;p13"/>
          <p:cNvSpPr txBox="1">
            <a:spLocks noGrp="1"/>
          </p:cNvSpPr>
          <p:nvPr>
            <p:ph type="body" idx="7"/>
          </p:nvPr>
        </p:nvSpPr>
        <p:spPr>
          <a:xfrm>
            <a:off x="6789286" y="10161461"/>
            <a:ext cx="5042872" cy="630400"/>
          </a:xfrm>
          <a:prstGeom prst="rect">
            <a:avLst/>
          </a:prstGeom>
          <a:noFill/>
          <a:ln>
            <a:noFill/>
          </a:ln>
        </p:spPr>
        <p:txBody>
          <a:bodyPr spcFirstLastPara="1" wrap="square" lIns="0" tIns="33750" rIns="34275" bIns="33750" anchor="t" anchorCtr="0">
            <a:noAutofit/>
          </a:bodyPr>
          <a:lstStyle>
            <a:lvl1pPr marL="1219124" lvl="0" indent="-609562" algn="ctr">
              <a:lnSpc>
                <a:spcPct val="100000"/>
              </a:lnSpc>
              <a:spcBef>
                <a:spcPts val="2133"/>
              </a:spcBef>
              <a:spcAft>
                <a:spcPts val="0"/>
              </a:spcAft>
              <a:buSzPts val="700"/>
              <a:buFont typeface="Rubik"/>
              <a:buNone/>
              <a:defRPr sz="1867" b="0" i="1">
                <a:latin typeface="Rubik"/>
                <a:ea typeface="Rubik"/>
                <a:cs typeface="Rubik"/>
                <a:sym typeface="Rubik"/>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60" name="Google Shape;60;p13"/>
          <p:cNvSpPr txBox="1">
            <a:spLocks noGrp="1"/>
          </p:cNvSpPr>
          <p:nvPr>
            <p:ph type="body" idx="8"/>
          </p:nvPr>
        </p:nvSpPr>
        <p:spPr>
          <a:xfrm>
            <a:off x="6789286" y="9491992"/>
            <a:ext cx="5042872" cy="630400"/>
          </a:xfrm>
          <a:prstGeom prst="rect">
            <a:avLst/>
          </a:prstGeom>
          <a:noFill/>
          <a:ln>
            <a:noFill/>
          </a:ln>
        </p:spPr>
        <p:txBody>
          <a:bodyPr spcFirstLastPara="1" wrap="square" lIns="0" tIns="33750" rIns="34275" bIns="33750" anchor="ctr" anchorCtr="0">
            <a:noAutofit/>
          </a:bodyPr>
          <a:lstStyle>
            <a:lvl1pPr marL="1219124" lvl="0" indent="-609562" algn="ctr">
              <a:lnSpc>
                <a:spcPct val="100000"/>
              </a:lnSpc>
              <a:spcBef>
                <a:spcPts val="2133"/>
              </a:spcBef>
              <a:spcAft>
                <a:spcPts val="0"/>
              </a:spcAft>
              <a:buSzPts val="800"/>
              <a:buFont typeface="Rubik SemiBold"/>
              <a:buNone/>
              <a:defRPr sz="2133" b="1" i="0">
                <a:latin typeface="Rubik SemiBold"/>
                <a:ea typeface="Rubik SemiBold"/>
                <a:cs typeface="Rubik SemiBold"/>
                <a:sym typeface="Rubik SemiBold"/>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61" name="Google Shape;61;p13"/>
          <p:cNvSpPr txBox="1">
            <a:spLocks noGrp="1"/>
          </p:cNvSpPr>
          <p:nvPr>
            <p:ph type="body" idx="9"/>
          </p:nvPr>
        </p:nvSpPr>
        <p:spPr>
          <a:xfrm>
            <a:off x="12550324" y="10161461"/>
            <a:ext cx="5042872" cy="630400"/>
          </a:xfrm>
          <a:prstGeom prst="rect">
            <a:avLst/>
          </a:prstGeom>
          <a:noFill/>
          <a:ln>
            <a:noFill/>
          </a:ln>
        </p:spPr>
        <p:txBody>
          <a:bodyPr spcFirstLastPara="1" wrap="square" lIns="0" tIns="33750" rIns="34275" bIns="33750" anchor="t" anchorCtr="0">
            <a:noAutofit/>
          </a:bodyPr>
          <a:lstStyle>
            <a:lvl1pPr marL="1219124" lvl="0" indent="-609562" algn="ctr">
              <a:lnSpc>
                <a:spcPct val="100000"/>
              </a:lnSpc>
              <a:spcBef>
                <a:spcPts val="2133"/>
              </a:spcBef>
              <a:spcAft>
                <a:spcPts val="0"/>
              </a:spcAft>
              <a:buSzPts val="700"/>
              <a:buFont typeface="Rubik"/>
              <a:buNone/>
              <a:defRPr sz="1867" b="0" i="1">
                <a:latin typeface="Rubik"/>
                <a:ea typeface="Rubik"/>
                <a:cs typeface="Rubik"/>
                <a:sym typeface="Rubik"/>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62" name="Google Shape;62;p13"/>
          <p:cNvSpPr txBox="1">
            <a:spLocks noGrp="1"/>
          </p:cNvSpPr>
          <p:nvPr>
            <p:ph type="body" idx="13"/>
          </p:nvPr>
        </p:nvSpPr>
        <p:spPr>
          <a:xfrm>
            <a:off x="12550324" y="9491992"/>
            <a:ext cx="5042872" cy="630400"/>
          </a:xfrm>
          <a:prstGeom prst="rect">
            <a:avLst/>
          </a:prstGeom>
          <a:noFill/>
          <a:ln>
            <a:noFill/>
          </a:ln>
        </p:spPr>
        <p:txBody>
          <a:bodyPr spcFirstLastPara="1" wrap="square" lIns="0" tIns="33750" rIns="34275" bIns="33750" anchor="ctr" anchorCtr="0">
            <a:noAutofit/>
          </a:bodyPr>
          <a:lstStyle>
            <a:lvl1pPr marL="1219124" lvl="0" indent="-609562" algn="ctr">
              <a:lnSpc>
                <a:spcPct val="100000"/>
              </a:lnSpc>
              <a:spcBef>
                <a:spcPts val="2133"/>
              </a:spcBef>
              <a:spcAft>
                <a:spcPts val="0"/>
              </a:spcAft>
              <a:buSzPts val="800"/>
              <a:buFont typeface="Rubik SemiBold"/>
              <a:buNone/>
              <a:defRPr sz="2133" b="1" i="0">
                <a:latin typeface="Rubik SemiBold"/>
                <a:ea typeface="Rubik SemiBold"/>
                <a:cs typeface="Rubik SemiBold"/>
                <a:sym typeface="Rubik SemiBold"/>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63" name="Google Shape;63;p13"/>
          <p:cNvSpPr txBox="1">
            <a:spLocks noGrp="1"/>
          </p:cNvSpPr>
          <p:nvPr>
            <p:ph type="body" idx="14"/>
          </p:nvPr>
        </p:nvSpPr>
        <p:spPr>
          <a:xfrm>
            <a:off x="18328303" y="10161461"/>
            <a:ext cx="5042872" cy="630400"/>
          </a:xfrm>
          <a:prstGeom prst="rect">
            <a:avLst/>
          </a:prstGeom>
          <a:noFill/>
          <a:ln>
            <a:noFill/>
          </a:ln>
        </p:spPr>
        <p:txBody>
          <a:bodyPr spcFirstLastPara="1" wrap="square" lIns="0" tIns="33750" rIns="34275" bIns="33750" anchor="t" anchorCtr="0">
            <a:noAutofit/>
          </a:bodyPr>
          <a:lstStyle>
            <a:lvl1pPr marL="1219124" lvl="0" indent="-609562" algn="ctr">
              <a:lnSpc>
                <a:spcPct val="100000"/>
              </a:lnSpc>
              <a:spcBef>
                <a:spcPts val="2133"/>
              </a:spcBef>
              <a:spcAft>
                <a:spcPts val="0"/>
              </a:spcAft>
              <a:buSzPts val="700"/>
              <a:buFont typeface="Rubik"/>
              <a:buNone/>
              <a:defRPr sz="1867" b="0" i="1">
                <a:latin typeface="Rubik"/>
                <a:ea typeface="Rubik"/>
                <a:cs typeface="Rubik"/>
                <a:sym typeface="Rubik"/>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
        <p:nvSpPr>
          <p:cNvPr id="64" name="Google Shape;64;p13"/>
          <p:cNvSpPr txBox="1">
            <a:spLocks noGrp="1"/>
          </p:cNvSpPr>
          <p:nvPr>
            <p:ph type="body" idx="15"/>
          </p:nvPr>
        </p:nvSpPr>
        <p:spPr>
          <a:xfrm>
            <a:off x="18328303" y="9491992"/>
            <a:ext cx="5042872" cy="630400"/>
          </a:xfrm>
          <a:prstGeom prst="rect">
            <a:avLst/>
          </a:prstGeom>
          <a:noFill/>
          <a:ln>
            <a:noFill/>
          </a:ln>
        </p:spPr>
        <p:txBody>
          <a:bodyPr spcFirstLastPara="1" wrap="square" lIns="0" tIns="33750" rIns="34275" bIns="33750" anchor="ctr" anchorCtr="0">
            <a:noAutofit/>
          </a:bodyPr>
          <a:lstStyle>
            <a:lvl1pPr marL="1219124" lvl="0" indent="-609562" algn="ctr">
              <a:lnSpc>
                <a:spcPct val="100000"/>
              </a:lnSpc>
              <a:spcBef>
                <a:spcPts val="2133"/>
              </a:spcBef>
              <a:spcAft>
                <a:spcPts val="0"/>
              </a:spcAft>
              <a:buSzPts val="800"/>
              <a:buFont typeface="Rubik SemiBold"/>
              <a:buNone/>
              <a:defRPr sz="2133" b="1" i="0">
                <a:latin typeface="Rubik SemiBold"/>
                <a:ea typeface="Rubik SemiBold"/>
                <a:cs typeface="Rubik SemiBold"/>
                <a:sym typeface="Rubik SemiBold"/>
              </a:defRPr>
            </a:lvl1pPr>
            <a:lvl2pPr marL="2438248" lvl="1" indent="-609562" algn="l">
              <a:lnSpc>
                <a:spcPct val="150000"/>
              </a:lnSpc>
              <a:spcBef>
                <a:spcPts val="3200"/>
              </a:spcBef>
              <a:spcAft>
                <a:spcPts val="0"/>
              </a:spcAft>
              <a:buSzPts val="800"/>
              <a:buFont typeface="Rubik"/>
              <a:buNone/>
              <a:defRPr sz="2133" b="0" i="1">
                <a:latin typeface="Rubik"/>
                <a:ea typeface="Rubik"/>
                <a:cs typeface="Rubik"/>
                <a:sym typeface="Rubik"/>
              </a:defRPr>
            </a:lvl2pPr>
            <a:lvl3pPr marL="3657371" lvl="2" indent="-609562" algn="l">
              <a:lnSpc>
                <a:spcPct val="150000"/>
              </a:lnSpc>
              <a:spcBef>
                <a:spcPts val="3200"/>
              </a:spcBef>
              <a:spcAft>
                <a:spcPts val="0"/>
              </a:spcAft>
              <a:buSzPts val="800"/>
              <a:buFont typeface="Rubik"/>
              <a:buNone/>
              <a:defRPr sz="2133" b="0" i="1">
                <a:latin typeface="Rubik"/>
                <a:ea typeface="Rubik"/>
                <a:cs typeface="Rubik"/>
                <a:sym typeface="Rubik"/>
              </a:defRPr>
            </a:lvl3pPr>
            <a:lvl4pPr marL="4876495" lvl="3" indent="-609562" algn="l">
              <a:lnSpc>
                <a:spcPct val="150000"/>
              </a:lnSpc>
              <a:spcBef>
                <a:spcPts val="3200"/>
              </a:spcBef>
              <a:spcAft>
                <a:spcPts val="0"/>
              </a:spcAft>
              <a:buSzPts val="800"/>
              <a:buFont typeface="Rubik"/>
              <a:buNone/>
              <a:defRPr sz="2133" b="0" i="1">
                <a:latin typeface="Rubik"/>
                <a:ea typeface="Rubik"/>
                <a:cs typeface="Rubik"/>
                <a:sym typeface="Rubik"/>
              </a:defRPr>
            </a:lvl4pPr>
            <a:lvl5pPr marL="6095619" lvl="4" indent="-609562" algn="l">
              <a:lnSpc>
                <a:spcPct val="150000"/>
              </a:lnSpc>
              <a:spcBef>
                <a:spcPts val="3200"/>
              </a:spcBef>
              <a:spcAft>
                <a:spcPts val="0"/>
              </a:spcAft>
              <a:buSzPts val="800"/>
              <a:buFont typeface="Rubik"/>
              <a:buNone/>
              <a:defRPr sz="2133" b="0" i="1">
                <a:latin typeface="Rubik"/>
                <a:ea typeface="Rubik"/>
                <a:cs typeface="Rubik"/>
                <a:sym typeface="Rubik"/>
              </a:defRPr>
            </a:lvl5pPr>
            <a:lvl6pPr marL="7314743" lvl="5" indent="-728088" algn="l">
              <a:lnSpc>
                <a:spcPct val="90000"/>
              </a:lnSpc>
              <a:spcBef>
                <a:spcPts val="3200"/>
              </a:spcBef>
              <a:spcAft>
                <a:spcPts val="0"/>
              </a:spcAft>
              <a:buClr>
                <a:schemeClr val="dk1"/>
              </a:buClr>
              <a:buSzPts val="700"/>
              <a:buChar char="■"/>
              <a:defRPr/>
            </a:lvl6pPr>
            <a:lvl7pPr marL="8533867" lvl="6" indent="-728088" algn="l">
              <a:lnSpc>
                <a:spcPct val="90000"/>
              </a:lnSpc>
              <a:spcBef>
                <a:spcPts val="3200"/>
              </a:spcBef>
              <a:spcAft>
                <a:spcPts val="0"/>
              </a:spcAft>
              <a:buClr>
                <a:schemeClr val="dk1"/>
              </a:buClr>
              <a:buSzPts val="700"/>
              <a:buChar char="●"/>
              <a:defRPr/>
            </a:lvl7pPr>
            <a:lvl8pPr marL="9752990" lvl="7" indent="-728088" algn="l">
              <a:lnSpc>
                <a:spcPct val="90000"/>
              </a:lnSpc>
              <a:spcBef>
                <a:spcPts val="3200"/>
              </a:spcBef>
              <a:spcAft>
                <a:spcPts val="0"/>
              </a:spcAft>
              <a:buClr>
                <a:schemeClr val="dk1"/>
              </a:buClr>
              <a:buSzPts val="700"/>
              <a:buChar char="○"/>
              <a:defRPr/>
            </a:lvl8pPr>
            <a:lvl9pPr marL="10972114" lvl="8" indent="-728088" algn="l">
              <a:lnSpc>
                <a:spcPct val="90000"/>
              </a:lnSpc>
              <a:spcBef>
                <a:spcPts val="3200"/>
              </a:spcBef>
              <a:spcAft>
                <a:spcPts val="3200"/>
              </a:spcAft>
              <a:buClr>
                <a:schemeClr val="dk1"/>
              </a:buClr>
              <a:buSzPts val="700"/>
              <a:buChar char="■"/>
              <a:defRPr/>
            </a:lvl9pPr>
          </a:lstStyle>
          <a:p>
            <a:endParaRPr/>
          </a:p>
        </p:txBody>
      </p:sp>
    </p:spTree>
    <p:extLst>
      <p:ext uri="{BB962C8B-B14F-4D97-AF65-F5344CB8AC3E}">
        <p14:creationId xmlns:p14="http://schemas.microsoft.com/office/powerpoint/2010/main" val="1438756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56"/>
          <p:cNvSpPr txBox="1">
            <a:spLocks noGrp="1"/>
          </p:cNvSpPr>
          <p:nvPr>
            <p:ph type="title"/>
          </p:nvPr>
        </p:nvSpPr>
        <p:spPr>
          <a:xfrm>
            <a:off x="831148" y="1186739"/>
            <a:ext cx="22720121" cy="1527198"/>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Clr>
                <a:schemeClr val="dk2"/>
              </a:buClr>
              <a:buSzPts val="2800"/>
              <a:buFont typeface="Roboto"/>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6"/>
          <p:cNvSpPr txBox="1">
            <a:spLocks noGrp="1"/>
          </p:cNvSpPr>
          <p:nvPr>
            <p:ph type="body" idx="1"/>
          </p:nvPr>
        </p:nvSpPr>
        <p:spPr>
          <a:xfrm>
            <a:off x="831148" y="3073266"/>
            <a:ext cx="22720121" cy="9110400"/>
          </a:xfrm>
          <a:prstGeom prst="rect">
            <a:avLst/>
          </a:prstGeom>
          <a:noFill/>
          <a:ln>
            <a:noFill/>
          </a:ln>
        </p:spPr>
        <p:txBody>
          <a:bodyPr spcFirstLastPara="1" wrap="square" lIns="91425" tIns="91425" rIns="91425" bIns="91425" anchor="t" anchorCtr="0">
            <a:normAutofit/>
          </a:bodyPr>
          <a:lstStyle>
            <a:lvl1pPr marL="914354" lvl="0" indent="-685766" algn="l">
              <a:lnSpc>
                <a:spcPct val="90000"/>
              </a:lnSpc>
              <a:spcBef>
                <a:spcPts val="0"/>
              </a:spcBef>
              <a:spcAft>
                <a:spcPts val="0"/>
              </a:spcAft>
              <a:buSzPts val="1800"/>
              <a:buChar char="●"/>
              <a:defRPr/>
            </a:lvl1pPr>
            <a:lvl2pPr marL="1828709" lvl="1" indent="-634968" algn="l">
              <a:lnSpc>
                <a:spcPct val="90000"/>
              </a:lnSpc>
              <a:spcBef>
                <a:spcPts val="3196"/>
              </a:spcBef>
              <a:spcAft>
                <a:spcPts val="0"/>
              </a:spcAft>
              <a:buSzPts val="1400"/>
              <a:buChar char="○"/>
              <a:defRPr/>
            </a:lvl2pPr>
            <a:lvl3pPr marL="2743063" lvl="2" indent="-634968" algn="l">
              <a:lnSpc>
                <a:spcPct val="90000"/>
              </a:lnSpc>
              <a:spcBef>
                <a:spcPts val="3196"/>
              </a:spcBef>
              <a:spcAft>
                <a:spcPts val="0"/>
              </a:spcAft>
              <a:buSzPts val="1400"/>
              <a:buChar char="■"/>
              <a:defRPr/>
            </a:lvl3pPr>
            <a:lvl4pPr marL="3657417" lvl="3" indent="-634968" algn="l">
              <a:lnSpc>
                <a:spcPct val="90000"/>
              </a:lnSpc>
              <a:spcBef>
                <a:spcPts val="3196"/>
              </a:spcBef>
              <a:spcAft>
                <a:spcPts val="0"/>
              </a:spcAft>
              <a:buSzPts val="1400"/>
              <a:buChar char="●"/>
              <a:defRPr/>
            </a:lvl4pPr>
            <a:lvl5pPr marL="4571771" lvl="4" indent="-634968" algn="l">
              <a:lnSpc>
                <a:spcPct val="90000"/>
              </a:lnSpc>
              <a:spcBef>
                <a:spcPts val="3196"/>
              </a:spcBef>
              <a:spcAft>
                <a:spcPts val="0"/>
              </a:spcAft>
              <a:buSzPts val="1400"/>
              <a:buChar char="○"/>
              <a:defRPr/>
            </a:lvl5pPr>
            <a:lvl6pPr marL="5486126" lvl="5" indent="-634968" algn="l">
              <a:lnSpc>
                <a:spcPct val="90000"/>
              </a:lnSpc>
              <a:spcBef>
                <a:spcPts val="3196"/>
              </a:spcBef>
              <a:spcAft>
                <a:spcPts val="0"/>
              </a:spcAft>
              <a:buClr>
                <a:schemeClr val="dk1"/>
              </a:buClr>
              <a:buSzPts val="1400"/>
              <a:buChar char="■"/>
              <a:defRPr/>
            </a:lvl6pPr>
            <a:lvl7pPr marL="6400480" lvl="6" indent="-634968" algn="l">
              <a:lnSpc>
                <a:spcPct val="90000"/>
              </a:lnSpc>
              <a:spcBef>
                <a:spcPts val="3196"/>
              </a:spcBef>
              <a:spcAft>
                <a:spcPts val="0"/>
              </a:spcAft>
              <a:buClr>
                <a:schemeClr val="dk1"/>
              </a:buClr>
              <a:buSzPts val="1400"/>
              <a:buChar char="●"/>
              <a:defRPr/>
            </a:lvl7pPr>
            <a:lvl8pPr marL="7314834" lvl="7" indent="-634968" algn="l">
              <a:lnSpc>
                <a:spcPct val="90000"/>
              </a:lnSpc>
              <a:spcBef>
                <a:spcPts val="3196"/>
              </a:spcBef>
              <a:spcAft>
                <a:spcPts val="0"/>
              </a:spcAft>
              <a:buClr>
                <a:schemeClr val="dk1"/>
              </a:buClr>
              <a:buSzPts val="1400"/>
              <a:buChar char="○"/>
              <a:defRPr/>
            </a:lvl8pPr>
            <a:lvl9pPr marL="8229189" lvl="8" indent="-634968" algn="l">
              <a:lnSpc>
                <a:spcPct val="90000"/>
              </a:lnSpc>
              <a:spcBef>
                <a:spcPts val="3196"/>
              </a:spcBef>
              <a:spcAft>
                <a:spcPts val="3196"/>
              </a:spcAft>
              <a:buClr>
                <a:schemeClr val="dk1"/>
              </a:buClr>
              <a:buSzPts val="1400"/>
              <a:buChar char="■"/>
              <a:defRPr/>
            </a:lvl9pPr>
          </a:lstStyle>
          <a:p>
            <a:endParaRPr/>
          </a:p>
        </p:txBody>
      </p:sp>
      <p:sp>
        <p:nvSpPr>
          <p:cNvPr id="22" name="Google Shape;22;p56"/>
          <p:cNvSpPr txBox="1">
            <a:spLocks noGrp="1"/>
          </p:cNvSpPr>
          <p:nvPr>
            <p:ph type="sldNum" idx="12"/>
          </p:nvPr>
        </p:nvSpPr>
        <p:spPr>
          <a:xfrm>
            <a:off x="22591753" y="12435246"/>
            <a:ext cx="1463105" cy="1049600"/>
          </a:xfrm>
          <a:prstGeom prst="rect">
            <a:avLst/>
          </a:prstGeom>
          <a:noFill/>
          <a:ln>
            <a:noFill/>
          </a:ln>
        </p:spPr>
        <p:txBody>
          <a:bodyPr spcFirstLastPara="1" wrap="square" lIns="91425" tIns="91425" rIns="91425" bIns="91425" anchor="ctr" anchorCtr="0">
            <a:noAutofit/>
          </a:bodyPr>
          <a:lstStyle>
            <a:lvl1pPr marL="0" marR="0" lvl="0" indent="0" algn="l" rtl="0">
              <a:buClr>
                <a:schemeClr val="dk1"/>
              </a:buClr>
              <a:buSzPts val="1800"/>
              <a:buFont typeface="Roboto"/>
              <a:buNone/>
              <a:defRPr sz="3600">
                <a:solidFill>
                  <a:schemeClr val="dk1"/>
                </a:solidFill>
                <a:latin typeface="Roboto"/>
                <a:ea typeface="Roboto"/>
                <a:cs typeface="Roboto"/>
                <a:sym typeface="Roboto"/>
              </a:defRPr>
            </a:lvl1pPr>
            <a:lvl2pPr marL="0" marR="0" lvl="1" indent="0" algn="l" rtl="0">
              <a:buClr>
                <a:schemeClr val="dk1"/>
              </a:buClr>
              <a:buSzPts val="1800"/>
              <a:buFont typeface="Roboto"/>
              <a:buNone/>
              <a:defRPr sz="3600">
                <a:solidFill>
                  <a:schemeClr val="dk1"/>
                </a:solidFill>
                <a:latin typeface="Roboto"/>
                <a:ea typeface="Roboto"/>
                <a:cs typeface="Roboto"/>
                <a:sym typeface="Roboto"/>
              </a:defRPr>
            </a:lvl2pPr>
            <a:lvl3pPr marL="0" marR="0" lvl="2" indent="0" algn="l" rtl="0">
              <a:buClr>
                <a:schemeClr val="dk1"/>
              </a:buClr>
              <a:buSzPts val="1800"/>
              <a:buFont typeface="Roboto"/>
              <a:buNone/>
              <a:defRPr sz="3600">
                <a:solidFill>
                  <a:schemeClr val="dk1"/>
                </a:solidFill>
                <a:latin typeface="Roboto"/>
                <a:ea typeface="Roboto"/>
                <a:cs typeface="Roboto"/>
                <a:sym typeface="Roboto"/>
              </a:defRPr>
            </a:lvl3pPr>
            <a:lvl4pPr marL="0" marR="0" lvl="3" indent="0" algn="l" rtl="0">
              <a:buClr>
                <a:schemeClr val="dk1"/>
              </a:buClr>
              <a:buSzPts val="1800"/>
              <a:buFont typeface="Roboto"/>
              <a:buNone/>
              <a:defRPr sz="3600">
                <a:solidFill>
                  <a:schemeClr val="dk1"/>
                </a:solidFill>
                <a:latin typeface="Roboto"/>
                <a:ea typeface="Roboto"/>
                <a:cs typeface="Roboto"/>
                <a:sym typeface="Roboto"/>
              </a:defRPr>
            </a:lvl4pPr>
            <a:lvl5pPr marL="0" marR="0" lvl="4" indent="0" algn="l" rtl="0">
              <a:buClr>
                <a:schemeClr val="dk1"/>
              </a:buClr>
              <a:buSzPts val="1800"/>
              <a:buFont typeface="Roboto"/>
              <a:buNone/>
              <a:defRPr sz="3600">
                <a:solidFill>
                  <a:schemeClr val="dk1"/>
                </a:solidFill>
                <a:latin typeface="Roboto"/>
                <a:ea typeface="Roboto"/>
                <a:cs typeface="Roboto"/>
                <a:sym typeface="Roboto"/>
              </a:defRPr>
            </a:lvl5pPr>
            <a:lvl6pPr marL="0" marR="0" lvl="5" indent="0" algn="l" rtl="0">
              <a:buClr>
                <a:schemeClr val="dk1"/>
              </a:buClr>
              <a:buSzPts val="1800"/>
              <a:buFont typeface="Roboto"/>
              <a:buNone/>
              <a:defRPr sz="3600">
                <a:solidFill>
                  <a:schemeClr val="dk1"/>
                </a:solidFill>
                <a:latin typeface="Roboto"/>
                <a:ea typeface="Roboto"/>
                <a:cs typeface="Roboto"/>
                <a:sym typeface="Roboto"/>
              </a:defRPr>
            </a:lvl6pPr>
            <a:lvl7pPr marL="0" marR="0" lvl="6" indent="0" algn="l" rtl="0">
              <a:buClr>
                <a:schemeClr val="dk1"/>
              </a:buClr>
              <a:buSzPts val="1800"/>
              <a:buFont typeface="Roboto"/>
              <a:buNone/>
              <a:defRPr sz="3600">
                <a:solidFill>
                  <a:schemeClr val="dk1"/>
                </a:solidFill>
                <a:latin typeface="Roboto"/>
                <a:ea typeface="Roboto"/>
                <a:cs typeface="Roboto"/>
                <a:sym typeface="Roboto"/>
              </a:defRPr>
            </a:lvl7pPr>
            <a:lvl8pPr marL="0" marR="0" lvl="7" indent="0" algn="l" rtl="0">
              <a:buClr>
                <a:schemeClr val="dk1"/>
              </a:buClr>
              <a:buSzPts val="1800"/>
              <a:buFont typeface="Roboto"/>
              <a:buNone/>
              <a:defRPr sz="3600">
                <a:solidFill>
                  <a:schemeClr val="dk1"/>
                </a:solidFill>
                <a:latin typeface="Roboto"/>
                <a:ea typeface="Roboto"/>
                <a:cs typeface="Roboto"/>
                <a:sym typeface="Roboto"/>
              </a:defRPr>
            </a:lvl8pPr>
            <a:lvl9pPr marL="0" marR="0" lvl="8" indent="0" algn="l" rtl="0">
              <a:buClr>
                <a:schemeClr val="dk1"/>
              </a:buClr>
              <a:buSzPts val="1800"/>
              <a:buFont typeface="Roboto"/>
              <a:buNone/>
              <a:defRPr sz="3600">
                <a:solidFill>
                  <a:schemeClr val="dk1"/>
                </a:solidFill>
                <a:latin typeface="Roboto"/>
                <a:ea typeface="Roboto"/>
                <a:cs typeface="Roboto"/>
                <a:sym typeface="Roboto"/>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334879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0F78E78-4B3F-7122-ED83-9C67C58DAB43}"/>
              </a:ext>
            </a:extLst>
          </p:cNvPr>
          <p:cNvSpPr>
            <a:spLocks noGrp="1"/>
          </p:cNvSpPr>
          <p:nvPr>
            <p:ph type="title"/>
          </p:nvPr>
        </p:nvSpPr>
        <p:spPr>
          <a:xfrm>
            <a:off x="705549" y="1077643"/>
            <a:ext cx="22970425" cy="1459182"/>
          </a:xfrm>
          <a:prstGeom prst="rect">
            <a:avLst/>
          </a:prstGeom>
        </p:spPr>
        <p:txBody>
          <a:bodyPr vert="horz" lIns="360000" tIns="90000" rIns="360000" bIns="90000" rtlCol="0" anchor="b">
            <a:normAutofit/>
          </a:bodyPr>
          <a:lstStyle/>
          <a:p>
            <a:r>
              <a:rPr lang="en-GB"/>
              <a:t>Click to edit Master title style</a:t>
            </a:r>
            <a:endParaRPr lang="en-GB" dirty="0"/>
          </a:p>
        </p:txBody>
      </p:sp>
      <p:sp>
        <p:nvSpPr>
          <p:cNvPr id="12" name="Text Placeholder 2">
            <a:extLst>
              <a:ext uri="{FF2B5EF4-FFF2-40B4-BE49-F238E27FC236}">
                <a16:creationId xmlns:a16="http://schemas.microsoft.com/office/drawing/2014/main" id="{FCD2A67E-F481-B273-61A3-E2B2927DF977}"/>
              </a:ext>
            </a:extLst>
          </p:cNvPr>
          <p:cNvSpPr>
            <a:spLocks noGrp="1"/>
          </p:cNvSpPr>
          <p:nvPr>
            <p:ph type="body" idx="1"/>
          </p:nvPr>
        </p:nvSpPr>
        <p:spPr>
          <a:xfrm>
            <a:off x="719137" y="3259311"/>
            <a:ext cx="22944138" cy="8296101"/>
          </a:xfrm>
          <a:prstGeom prst="rect">
            <a:avLst/>
          </a:prstGeom>
        </p:spPr>
        <p:txBody>
          <a:bodyPr vert="horz" lIns="90000" tIns="90000" rIns="91440" bIns="90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14" name="Graphic 13">
            <a:extLst>
              <a:ext uri="{FF2B5EF4-FFF2-40B4-BE49-F238E27FC236}">
                <a16:creationId xmlns:a16="http://schemas.microsoft.com/office/drawing/2014/main" id="{E3FEB8B6-B790-D1A0-88B0-65F96BE61250}"/>
              </a:ext>
            </a:extLst>
          </p:cNvPr>
          <p:cNvPicPr>
            <a:picLocks noChangeAspect="1"/>
          </p:cNvPicPr>
          <p:nvPr userDrawn="1"/>
        </p:nvPicPr>
        <p:blipFill>
          <a:blip r:embed="rId37" cstate="screen">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22946875" y="12282050"/>
            <a:ext cx="716400" cy="716400"/>
          </a:xfrm>
          <a:prstGeom prst="rect">
            <a:avLst/>
          </a:prstGeom>
        </p:spPr>
      </p:pic>
      <p:sp>
        <p:nvSpPr>
          <p:cNvPr id="2" name="Date Placeholder 1">
            <a:extLst>
              <a:ext uri="{FF2B5EF4-FFF2-40B4-BE49-F238E27FC236}">
                <a16:creationId xmlns:a16="http://schemas.microsoft.com/office/drawing/2014/main" id="{81D266DE-BE5F-490A-F444-03C83BED8532}"/>
              </a:ext>
            </a:extLst>
          </p:cNvPr>
          <p:cNvSpPr>
            <a:spLocks noGrp="1"/>
          </p:cNvSpPr>
          <p:nvPr>
            <p:ph type="dt" sz="half" idx="2"/>
          </p:nvPr>
        </p:nvSpPr>
        <p:spPr>
          <a:xfrm>
            <a:off x="719137" y="12277898"/>
            <a:ext cx="5353200" cy="720000"/>
          </a:xfrm>
          <a:prstGeom prst="rect">
            <a:avLst/>
          </a:prstGeom>
        </p:spPr>
        <p:txBody>
          <a:bodyPr vert="horz" lIns="91440" tIns="45720" rIns="91440" bIns="45720" rtlCol="0" anchor="ctr"/>
          <a:lstStyle>
            <a:lvl1pPr algn="l">
              <a:defRPr sz="1600">
                <a:solidFill>
                  <a:schemeClr val="tx1">
                    <a:lumMod val="65000"/>
                    <a:lumOff val="35000"/>
                  </a:schemeClr>
                </a:solidFill>
              </a:defRPr>
            </a:lvl1pPr>
          </a:lstStyle>
          <a:p>
            <a:fld id="{65FFC8DD-7E87-3E47-9F40-9222235C5D65}" type="datetimeFigureOut">
              <a:rPr lang="en-DK" smtClean="0"/>
              <a:pPr/>
              <a:t>11/20/25</a:t>
            </a:fld>
            <a:endParaRPr lang="en-DK" dirty="0"/>
          </a:p>
        </p:txBody>
      </p:sp>
      <p:sp>
        <p:nvSpPr>
          <p:cNvPr id="3" name="Footer Placeholder 2">
            <a:extLst>
              <a:ext uri="{FF2B5EF4-FFF2-40B4-BE49-F238E27FC236}">
                <a16:creationId xmlns:a16="http://schemas.microsoft.com/office/drawing/2014/main" id="{0EE718EC-AC09-267B-5C55-D95B7D8B3530}"/>
              </a:ext>
            </a:extLst>
          </p:cNvPr>
          <p:cNvSpPr>
            <a:spLocks noGrp="1"/>
          </p:cNvSpPr>
          <p:nvPr>
            <p:ph type="ftr" sz="quarter" idx="3"/>
          </p:nvPr>
        </p:nvSpPr>
        <p:spPr>
          <a:xfrm>
            <a:off x="6430963" y="12278450"/>
            <a:ext cx="5353200" cy="720000"/>
          </a:xfrm>
          <a:prstGeom prst="rect">
            <a:avLst/>
          </a:prstGeom>
        </p:spPr>
        <p:txBody>
          <a:bodyPr vert="horz" lIns="91440" tIns="45720" rIns="91440" bIns="45720" rtlCol="0" anchor="ctr"/>
          <a:lstStyle>
            <a:lvl1pPr algn="l">
              <a:defRPr sz="1800">
                <a:solidFill>
                  <a:schemeClr val="tx1">
                    <a:lumMod val="65000"/>
                    <a:lumOff val="35000"/>
                  </a:schemeClr>
                </a:solidFill>
              </a:defRPr>
            </a:lvl1pPr>
          </a:lstStyle>
          <a:p>
            <a:endParaRPr lang="en-DK" dirty="0"/>
          </a:p>
        </p:txBody>
      </p:sp>
      <p:sp>
        <p:nvSpPr>
          <p:cNvPr id="4" name="Slide Number Placeholder 3">
            <a:extLst>
              <a:ext uri="{FF2B5EF4-FFF2-40B4-BE49-F238E27FC236}">
                <a16:creationId xmlns:a16="http://schemas.microsoft.com/office/drawing/2014/main" id="{AE22C055-36F5-27BF-A138-53AAB3CC4D5C}"/>
              </a:ext>
            </a:extLst>
          </p:cNvPr>
          <p:cNvSpPr>
            <a:spLocks noGrp="1"/>
          </p:cNvSpPr>
          <p:nvPr>
            <p:ph type="sldNum" sz="quarter" idx="4"/>
          </p:nvPr>
        </p:nvSpPr>
        <p:spPr>
          <a:xfrm>
            <a:off x="12192000" y="12282050"/>
            <a:ext cx="5353200" cy="720000"/>
          </a:xfrm>
          <a:prstGeom prst="rect">
            <a:avLst/>
          </a:prstGeom>
        </p:spPr>
        <p:txBody>
          <a:bodyPr vert="horz" lIns="91440" tIns="45720" rIns="91440" bIns="45720" rtlCol="0" anchor="ctr"/>
          <a:lstStyle>
            <a:lvl1pPr algn="r">
              <a:defRPr sz="1800">
                <a:solidFill>
                  <a:schemeClr val="tx1">
                    <a:lumMod val="65000"/>
                    <a:lumOff val="35000"/>
                  </a:schemeClr>
                </a:solidFill>
              </a:defRPr>
            </a:lvl1pPr>
          </a:lstStyle>
          <a:p>
            <a:fld id="{476A1796-5593-5349-A609-9F4B7AECCDC2}" type="slidenum">
              <a:rPr lang="en-DK" smtClean="0"/>
              <a:pPr/>
              <a:t>‹#›</a:t>
            </a:fld>
            <a:endParaRPr lang="en-DK" dirty="0"/>
          </a:p>
        </p:txBody>
      </p:sp>
    </p:spTree>
    <p:extLst>
      <p:ext uri="{BB962C8B-B14F-4D97-AF65-F5344CB8AC3E}">
        <p14:creationId xmlns:p14="http://schemas.microsoft.com/office/powerpoint/2010/main" val="135515808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23" r:id="rId3"/>
    <p:sldLayoutId id="2147483724" r:id="rId4"/>
    <p:sldLayoutId id="2147483748" r:id="rId5"/>
    <p:sldLayoutId id="2147483749" r:id="rId6"/>
    <p:sldLayoutId id="2147483734" r:id="rId7"/>
    <p:sldLayoutId id="2147483717"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670" r:id="rId18"/>
    <p:sldLayoutId id="2147483817" r:id="rId19"/>
    <p:sldLayoutId id="2147483818" r:id="rId20"/>
    <p:sldLayoutId id="2147483819" r:id="rId21"/>
    <p:sldLayoutId id="2147483820" r:id="rId22"/>
    <p:sldLayoutId id="2147483822" r:id="rId23"/>
    <p:sldLayoutId id="2147483823" r:id="rId24"/>
    <p:sldLayoutId id="2147483824" r:id="rId25"/>
    <p:sldLayoutId id="2147483825" r:id="rId26"/>
    <p:sldLayoutId id="2147483827" r:id="rId27"/>
    <p:sldLayoutId id="2147483828" r:id="rId28"/>
    <p:sldLayoutId id="2147483829" r:id="rId29"/>
    <p:sldLayoutId id="2147483830" r:id="rId30"/>
    <p:sldLayoutId id="2147483831" r:id="rId31"/>
    <p:sldLayoutId id="2147483832" r:id="rId32"/>
    <p:sldLayoutId id="2147483833" r:id="rId33"/>
    <p:sldLayoutId id="2147483835" r:id="rId34"/>
    <p:sldLayoutId id="2147483836" r:id="rId35"/>
  </p:sldLayoutIdLst>
  <p:hf sldNum="0" hdr="0" dt="0"/>
  <p:txStyles>
    <p:titleStyle>
      <a:lvl1pPr marL="0" algn="l" defTabSz="1828709" rtl="0" eaLnBrk="1" latinLnBrk="0" hangingPunct="1">
        <a:lnSpc>
          <a:spcPct val="100000"/>
        </a:lnSpc>
        <a:spcBef>
          <a:spcPts val="0"/>
        </a:spcBef>
        <a:buNone/>
        <a:defRPr sz="4800" b="1" i="0" kern="1200">
          <a:solidFill>
            <a:schemeClr val="tx1">
              <a:lumMod val="85000"/>
              <a:lumOff val="15000"/>
            </a:schemeClr>
          </a:solidFill>
          <a:latin typeface="Bitter SemiBold" pitchFamily="2" charset="77"/>
          <a:ea typeface="+mj-ea"/>
          <a:cs typeface="+mj-cs"/>
        </a:defRPr>
      </a:lvl1pPr>
    </p:titleStyle>
    <p:bodyStyle>
      <a:lvl1pPr marL="0" indent="0" algn="l" defTabSz="1828709" rtl="0" eaLnBrk="1" latinLnBrk="0" hangingPunct="1">
        <a:lnSpc>
          <a:spcPct val="150000"/>
        </a:lnSpc>
        <a:spcBef>
          <a:spcPts val="2000"/>
        </a:spcBef>
        <a:buClr>
          <a:schemeClr val="accent1"/>
        </a:buClr>
        <a:buFontTx/>
        <a:buNone/>
        <a:defRPr sz="3200" kern="1200">
          <a:solidFill>
            <a:schemeClr val="tx1">
              <a:lumMod val="85000"/>
              <a:lumOff val="15000"/>
            </a:schemeClr>
          </a:solidFill>
          <a:latin typeface="Rubik" pitchFamily="2" charset="-79"/>
          <a:ea typeface="+mn-ea"/>
          <a:cs typeface="Rubik" pitchFamily="2" charset="-79"/>
        </a:defRPr>
      </a:lvl1pPr>
      <a:lvl2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2pPr>
      <a:lvl3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3pPr>
      <a:lvl4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4pPr>
      <a:lvl5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15359">
          <p15:clr>
            <a:srgbClr val="A4A3A4"/>
          </p15:clr>
        </p15:guide>
        <p15:guide id="3" pos="445">
          <p15:clr>
            <a:srgbClr val="F26B43"/>
          </p15:clr>
        </p15:guide>
        <p15:guide id="4" pos="4051">
          <p15:clr>
            <a:srgbClr val="A4A3A4"/>
          </p15:clr>
        </p15:guide>
        <p15:guide id="5" pos="5865">
          <p15:clr>
            <a:srgbClr val="A4A3A4"/>
          </p15:clr>
        </p15:guide>
        <p15:guide id="7" pos="9494">
          <p15:clr>
            <a:srgbClr val="A4A3A4"/>
          </p15:clr>
        </p15:guide>
        <p15:guide id="8" pos="11308">
          <p15:clr>
            <a:srgbClr val="A4A3A4"/>
          </p15:clr>
        </p15:guide>
        <p15:guide id="9" pos="13123">
          <p15:clr>
            <a:srgbClr val="A4A3A4"/>
          </p15:clr>
        </p15:guide>
        <p15:guide id="10" pos="14906">
          <p15:clr>
            <a:srgbClr val="F26B43"/>
          </p15:clr>
        </p15:guide>
        <p15:guide id="12" orient="horz" pos="8188">
          <p15:clr>
            <a:srgbClr val="A4A3A4"/>
          </p15:clr>
        </p15:guide>
        <p15:guide id="13" orient="horz" pos="4660" userDrawn="1">
          <p15:clr>
            <a:srgbClr val="F26B43"/>
          </p15:clr>
        </p15:guide>
        <p15:guide id="14" orient="horz" pos="5976" userDrawn="1">
          <p15:clr>
            <a:srgbClr val="A4A3A4"/>
          </p15:clr>
        </p15:guide>
        <p15:guide id="16" orient="horz" pos="2052">
          <p15:clr>
            <a:srgbClr val="F26B43"/>
          </p15:clr>
        </p15:guide>
        <p15:guide id="17" orient="horz" pos="7279">
          <p15:clr>
            <a:srgbClr val="F26B43"/>
          </p15:clr>
        </p15:guide>
        <p15:guide id="18" orient="horz" pos="1598">
          <p15:clr>
            <a:srgbClr val="A4A3A4"/>
          </p15:clr>
        </p15:guide>
        <p15:guide id="19" pos="2214" userDrawn="1">
          <p15:clr>
            <a:srgbClr val="A4A3A4"/>
          </p15:clr>
        </p15:guide>
        <p15:guide id="20" pos="7680">
          <p15:clr>
            <a:srgbClr val="F26B43"/>
          </p15:clr>
        </p15:guide>
        <p15:guide id="21" orient="horz" pos="3356">
          <p15:clr>
            <a:srgbClr val="A4A3A4"/>
          </p15:clr>
        </p15:guide>
        <p15:guide id="22" orient="horz" pos="7734">
          <p15:clr>
            <a:srgbClr val="A4A3A4"/>
          </p15:clr>
        </p15:guide>
        <p15:guide id="23" orient="horz" pos="677">
          <p15:clr>
            <a:srgbClr val="A4A3A4"/>
          </p15:clr>
        </p15:guide>
        <p15:guide id="24" pos="8587" userDrawn="1">
          <p15:clr>
            <a:srgbClr val="A4A3A4"/>
          </p15:clr>
        </p15:guide>
        <p15:guide id="25" pos="10401" userDrawn="1">
          <p15:clr>
            <a:srgbClr val="A4A3A4"/>
          </p15:clr>
        </p15:guide>
        <p15:guide id="26" pos="12215" userDrawn="1">
          <p15:clr>
            <a:srgbClr val="A4A3A4"/>
          </p15:clr>
        </p15:guide>
        <p15:guide id="27" pos="14030" userDrawn="1">
          <p15:clr>
            <a:srgbClr val="A4A3A4"/>
          </p15:clr>
        </p15:guide>
        <p15:guide id="28" pos="6772" userDrawn="1">
          <p15:clr>
            <a:srgbClr val="A4A3A4"/>
          </p15:clr>
        </p15:guide>
        <p15:guide id="29" pos="4958" userDrawn="1">
          <p15:clr>
            <a:srgbClr val="A4A3A4"/>
          </p15:clr>
        </p15:guide>
        <p15:guide id="30" pos="3144" userDrawn="1">
          <p15:clr>
            <a:srgbClr val="A4A3A4"/>
          </p15:clr>
        </p15:guide>
        <p15:guide id="31" pos="1329"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2.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www.gbif.org/strategic-plan"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18.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s://www.gbif.org/resource/search?contentType=literature&amp;literatureType=journal&amp;relevance=GBIF_USED&amp;peerReview=true"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hyperlink" Target="https://scientific-collections.gbif.org/"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s://www.gbif.org/hosted-portals" TargetMode="External"/><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2.sv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png"/><Relationship Id="rId18" Type="http://schemas.openxmlformats.org/officeDocument/2006/relationships/image" Target="../media/image57.png"/><Relationship Id="rId3" Type="http://schemas.openxmlformats.org/officeDocument/2006/relationships/image" Target="../media/image43.png"/><Relationship Id="rId21" Type="http://schemas.microsoft.com/office/2007/relationships/hdphoto" Target="../media/hdphoto3.wdp"/><Relationship Id="rId7" Type="http://schemas.openxmlformats.org/officeDocument/2006/relationships/image" Target="../media/image47.png"/><Relationship Id="rId12" Type="http://schemas.openxmlformats.org/officeDocument/2006/relationships/image" Target="../media/image52.png"/><Relationship Id="rId17" Type="http://schemas.microsoft.com/office/2007/relationships/hdphoto" Target="../media/hdphoto1.wdp"/><Relationship Id="rId2" Type="http://schemas.openxmlformats.org/officeDocument/2006/relationships/notesSlide" Target="../notesSlides/notesSlide20.xml"/><Relationship Id="rId16" Type="http://schemas.openxmlformats.org/officeDocument/2006/relationships/image" Target="../media/image56.png"/><Relationship Id="rId20" Type="http://schemas.openxmlformats.org/officeDocument/2006/relationships/image" Target="../media/image58.png"/><Relationship Id="rId1" Type="http://schemas.openxmlformats.org/officeDocument/2006/relationships/slideLayout" Target="../slideLayouts/slideLayout25.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jpeg"/><Relationship Id="rId10" Type="http://schemas.openxmlformats.org/officeDocument/2006/relationships/image" Target="../media/image50.png"/><Relationship Id="rId19" Type="http://schemas.microsoft.com/office/2007/relationships/hdphoto" Target="../media/hdphoto2.wdp"/><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 Id="rId22" Type="http://schemas.openxmlformats.org/officeDocument/2006/relationships/image" Target="../media/image59.png"/></Relationships>
</file>

<file path=ppt/slides/_rels/slide22.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png"/><Relationship Id="rId7" Type="http://schemas.openxmlformats.org/officeDocument/2006/relationships/image" Target="../media/image65.jpeg"/><Relationship Id="rId12" Type="http://schemas.openxmlformats.org/officeDocument/2006/relationships/hyperlink" Target="https://www.gbif.org/climate" TargetMode="External"/><Relationship Id="rId2" Type="http://schemas.openxmlformats.org/officeDocument/2006/relationships/image" Target="../media/image60.png"/><Relationship Id="rId1" Type="http://schemas.openxmlformats.org/officeDocument/2006/relationships/slideLayout" Target="../slideLayouts/slideLayout10.xml"/><Relationship Id="rId6" Type="http://schemas.openxmlformats.org/officeDocument/2006/relationships/image" Target="../media/image64.jpg"/><Relationship Id="rId11" Type="http://schemas.openxmlformats.org/officeDocument/2006/relationships/hyperlink" Target="https://www.gbif.org/health" TargetMode="External"/><Relationship Id="rId5" Type="http://schemas.openxmlformats.org/officeDocument/2006/relationships/image" Target="../media/image63.png"/><Relationship Id="rId10" Type="http://schemas.openxmlformats.org/officeDocument/2006/relationships/hyperlink" Target="https://www.gbif.org/food" TargetMode="External"/><Relationship Id="rId4" Type="http://schemas.openxmlformats.org/officeDocument/2006/relationships/image" Target="../media/image62.png"/><Relationship Id="rId9"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image" Target="../media/image70.png"/><Relationship Id="rId5" Type="http://schemas.openxmlformats.org/officeDocument/2006/relationships/hyperlink" Target="https://www.gbif.org/science-review" TargetMode="External"/><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2.png"/><Relationship Id="rId7" Type="http://schemas.openxmlformats.org/officeDocument/2006/relationships/hyperlink" Target="https://data.livingnorway.no/" TargetMode="External"/><Relationship Id="rId2" Type="http://schemas.openxmlformats.org/officeDocument/2006/relationships/notesSlide" Target="../notesSlides/notesSlide22.xml"/><Relationship Id="rId1" Type="http://schemas.openxmlformats.org/officeDocument/2006/relationships/slideLayout" Target="../slideLayouts/slideLayout28.xml"/><Relationship Id="rId6" Type="http://schemas.openxmlformats.org/officeDocument/2006/relationships/image" Target="../media/image74.png"/><Relationship Id="rId5" Type="http://schemas.openxmlformats.org/officeDocument/2006/relationships/hyperlink" Target="https://specimens.tromsomuseum.no/" TargetMode="Externa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76.png"/><Relationship Id="rId7" Type="http://schemas.openxmlformats.org/officeDocument/2006/relationships/diagramLayout" Target="../diagrams/layout1.xml"/><Relationship Id="rId2" Type="http://schemas.openxmlformats.org/officeDocument/2006/relationships/notesSlide" Target="../notesSlides/notesSlide23.xml"/><Relationship Id="rId1" Type="http://schemas.openxmlformats.org/officeDocument/2006/relationships/slideLayout" Target="../slideLayouts/slideLayout29.xml"/><Relationship Id="rId6" Type="http://schemas.openxmlformats.org/officeDocument/2006/relationships/diagramData" Target="../diagrams/data1.xml"/><Relationship Id="rId11" Type="http://schemas.openxmlformats.org/officeDocument/2006/relationships/image" Target="../media/image79.jpg"/><Relationship Id="rId5" Type="http://schemas.openxmlformats.org/officeDocument/2006/relationships/image" Target="../media/image78.jpeg"/><Relationship Id="rId10" Type="http://schemas.microsoft.com/office/2007/relationships/diagramDrawing" Target="../diagrams/drawing1.xml"/><Relationship Id="rId4" Type="http://schemas.openxmlformats.org/officeDocument/2006/relationships/image" Target="../media/image77.png"/><Relationship Id="rId9" Type="http://schemas.openxmlformats.org/officeDocument/2006/relationships/diagramColors" Target="../diagrams/colors1.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hyperlink" Target="https://elearning.gbif.es/course/64/about" TargetMode="External"/><Relationship Id="rId3" Type="http://schemas.openxmlformats.org/officeDocument/2006/relationships/hyperlink" Target="https://www.gbif.org/composition/2gdDUG4OI4rrduJtnz8j43/training-and-learning-resources" TargetMode="External"/><Relationship Id="rId7" Type="http://schemas.openxmlformats.org/officeDocument/2006/relationships/hyperlink" Target="https://docs.gbif.org/course-data-mobilization/en" TargetMode="External"/><Relationship Id="rId12"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image" Target="../media/image80.png"/><Relationship Id="rId11" Type="http://schemas.openxmlformats.org/officeDocument/2006/relationships/hyperlink" Target="https://docs.gbif.org/course-dna-barcoding/en/" TargetMode="External"/><Relationship Id="rId5" Type="http://schemas.openxmlformats.org/officeDocument/2006/relationships/hyperlink" Target="https://docs.gbif.org/course-introduction-to-gbif/en/" TargetMode="External"/><Relationship Id="rId10" Type="http://schemas.openxmlformats.org/officeDocument/2006/relationships/image" Target="../media/image82.png"/><Relationship Id="rId4" Type="http://schemas.openxmlformats.org/officeDocument/2006/relationships/hyperlink" Target="https://docs.gbif.org/documentation-guidelines/en/#current-documents" TargetMode="External"/><Relationship Id="rId9" Type="http://schemas.openxmlformats.org/officeDocument/2006/relationships/hyperlink" Target="https://docs.gbif.org/course-data-use/en/" TargetMode="External"/><Relationship Id="rId14" Type="http://schemas.openxmlformats.org/officeDocument/2006/relationships/image" Target="../media/image84.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www.gbif.org/article/5SExsCfj7UaUkMCsuc6Oec/mentors-and-trainers" TargetMode="External"/><Relationship Id="rId1" Type="http://schemas.openxmlformats.org/officeDocument/2006/relationships/slideLayout" Target="../slideLayouts/slideLayout25.xml"/><Relationship Id="rId5" Type="http://schemas.openxmlformats.org/officeDocument/2006/relationships/image" Target="../media/image87.png"/><Relationship Id="rId4" Type="http://schemas.openxmlformats.org/officeDocument/2006/relationships/image" Target="../media/image86.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4.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docs.gbif.org/effective-nodes-guidance/1.0/en/" TargetMode="Externa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89.jpg"/><Relationship Id="rId7" Type="http://schemas.openxmlformats.org/officeDocument/2006/relationships/image" Target="../media/image93.jpg"/><Relationship Id="rId2" Type="http://schemas.openxmlformats.org/officeDocument/2006/relationships/notesSlide" Target="../notesSlides/notesSlide27.xml"/><Relationship Id="rId1" Type="http://schemas.openxmlformats.org/officeDocument/2006/relationships/slideLayout" Target="../slideLayouts/slideLayout30.xml"/><Relationship Id="rId6" Type="http://schemas.openxmlformats.org/officeDocument/2006/relationships/image" Target="../media/image92.jpg"/><Relationship Id="rId11" Type="http://schemas.openxmlformats.org/officeDocument/2006/relationships/image" Target="../media/image97.jpg"/><Relationship Id="rId5" Type="http://schemas.openxmlformats.org/officeDocument/2006/relationships/image" Target="../media/image91.jpg"/><Relationship Id="rId10" Type="http://schemas.openxmlformats.org/officeDocument/2006/relationships/image" Target="../media/image96.jpg"/><Relationship Id="rId4" Type="http://schemas.openxmlformats.org/officeDocument/2006/relationships/image" Target="../media/image90.jpg"/><Relationship Id="rId9" Type="http://schemas.openxmlformats.org/officeDocument/2006/relationships/image" Target="../media/image95.jpg"/></Relationships>
</file>

<file path=ppt/slides/_rels/slide32.xml.rels><?xml version="1.0" encoding="UTF-8" standalone="yes"?>
<Relationships xmlns="http://schemas.openxmlformats.org/package/2006/relationships"><Relationship Id="rId3" Type="http://schemas.openxmlformats.org/officeDocument/2006/relationships/hyperlink" Target="https://cloud.gbif.org/" TargetMode="External"/><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98.png"/></Relationships>
</file>

<file path=ppt/slides/_rels/slide33.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tiff"/><Relationship Id="rId3" Type="http://schemas.openxmlformats.org/officeDocument/2006/relationships/hyperlink" Target="https://www.gbif.org/zh/occurrence/search" TargetMode="External"/><Relationship Id="rId7" Type="http://schemas.openxmlformats.org/officeDocument/2006/relationships/image" Target="../media/image102.png"/><Relationship Id="rId12" Type="http://schemas.openxmlformats.org/officeDocument/2006/relationships/image" Target="../media/image107.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2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 Id="rId14" Type="http://schemas.openxmlformats.org/officeDocument/2006/relationships/image" Target="../media/image109.png"/></Relationships>
</file>

<file path=ppt/slides/_rels/slide3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www.gbif.org/occurrence/charts?occurrence_status=present" TargetMode="External"/><Relationship Id="rId1" Type="http://schemas.openxmlformats.org/officeDocument/2006/relationships/slideLayout" Target="../slideLayouts/slideLayout1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3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gbif.org/terms" TargetMode="External"/><Relationship Id="rId1" Type="http://schemas.openxmlformats.org/officeDocument/2006/relationships/slideLayout" Target="../slideLayouts/slideLayout12.xml"/><Relationship Id="rId4" Type="http://schemas.openxmlformats.org/officeDocument/2006/relationships/image" Target="../media/image117.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2.xml"/><Relationship Id="rId1" Type="http://schemas.openxmlformats.org/officeDocument/2006/relationships/slideLayout" Target="../slideLayouts/slideLayout30.xml"/><Relationship Id="rId4" Type="http://schemas.openxmlformats.org/officeDocument/2006/relationships/image" Target="../media/image120.png"/></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4.xml"/><Relationship Id="rId1" Type="http://schemas.openxmlformats.org/officeDocument/2006/relationships/slideLayout" Target="../slideLayouts/slideLayout33.xml"/><Relationship Id="rId4" Type="http://schemas.openxmlformats.org/officeDocument/2006/relationships/hyperlink" Target="https://doi.org/10.35035/doc-vf1a-nr22"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hyperlink" Target="https://mdt.gbif-test.org/" TargetMode="External"/><Relationship Id="rId2" Type="http://schemas.openxmlformats.org/officeDocument/2006/relationships/notesSlide" Target="../notesSlides/notesSlide36.xml"/><Relationship Id="rId1" Type="http://schemas.openxmlformats.org/officeDocument/2006/relationships/slideLayout" Target="../slideLayouts/slideLayout33.xml"/><Relationship Id="rId5" Type="http://schemas.openxmlformats.org/officeDocument/2006/relationships/image" Target="../media/image125.png"/><Relationship Id="rId4" Type="http://schemas.openxmlformats.org/officeDocument/2006/relationships/image" Target="../media/image124.png"/></Relationships>
</file>

<file path=ppt/slides/_rels/slide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7.xml"/><Relationship Id="rId1" Type="http://schemas.openxmlformats.org/officeDocument/2006/relationships/slideLayout" Target="../slideLayouts/slideLayout33.xml"/><Relationship Id="rId5" Type="http://schemas.openxmlformats.org/officeDocument/2006/relationships/image" Target="../media/image127.png"/><Relationship Id="rId4" Type="http://schemas.openxmlformats.org/officeDocument/2006/relationships/hyperlink" Target="https://docs.gbif-test.org/mdt-user-guide/en/"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8.xml"/><Relationship Id="rId1" Type="http://schemas.openxmlformats.org/officeDocument/2006/relationships/slideLayout" Target="../slideLayouts/slideLayout33.xml"/><Relationship Id="rId4" Type="http://schemas.openxmlformats.org/officeDocument/2006/relationships/hyperlink" Target="https://docs.gbif-test.org/mdt-user-guide/en/#fit_data"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docs.gbif-test.org/mdt-user-guide/templates/otutable_template1_excel.current.en.xlsx" TargetMode="External"/><Relationship Id="rId2" Type="http://schemas.openxmlformats.org/officeDocument/2006/relationships/notesSlide" Target="../notesSlides/notesSlide39.xml"/><Relationship Id="rId1" Type="http://schemas.openxmlformats.org/officeDocument/2006/relationships/slideLayout" Target="../slideLayouts/slideLayout33.xml"/><Relationship Id="rId6" Type="http://schemas.openxmlformats.org/officeDocument/2006/relationships/hyperlink" Target="https://docs.gbif-test.org/mdt-user-guide/templates/otutable_template4_tsv_files_w_fasta.current.en.zip" TargetMode="External"/><Relationship Id="rId5" Type="http://schemas.openxmlformats.org/officeDocument/2006/relationships/hyperlink" Target="https://docs.gbif-test.org/mdt-user-guide/templates/otutable_template3_tsv_files.current.en.zip" TargetMode="External"/><Relationship Id="rId4" Type="http://schemas.openxmlformats.org/officeDocument/2006/relationships/hyperlink" Target="https://docs.gbif-test.org/mdt-user-guide/templates/otutable_template2_excel_w_fasta.current.en.zip"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hyperlink" Target="https://github.com/gbif/metabarcoding-data-toolkit-ui/issues/new" TargetMode="External"/><Relationship Id="rId2" Type="http://schemas.openxmlformats.org/officeDocument/2006/relationships/notesSlide" Target="../notesSlides/notesSlide41.xml"/><Relationship Id="rId1" Type="http://schemas.openxmlformats.org/officeDocument/2006/relationships/slideLayout" Target="../slideLayouts/slideLayout33.xml"/><Relationship Id="rId4" Type="http://schemas.openxmlformats.org/officeDocument/2006/relationships/hyperlink" Target="https://discourse.gbif.org/t/for-matters-relating-to-the-metabarcoding-data-toolkit-or-the-datatype-in-general/5484"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www.gbif.org/dataset/040c5662-da76-4782-a48e-cdea1892d14c" TargetMode="External"/><Relationship Id="rId13" Type="http://schemas.openxmlformats.org/officeDocument/2006/relationships/hyperlink" Target="https://www.gbif.org/occurrence/4406079323" TargetMode="External"/><Relationship Id="rId3" Type="http://schemas.openxmlformats.org/officeDocument/2006/relationships/image" Target="../media/image129.png"/><Relationship Id="rId7" Type="http://schemas.openxmlformats.org/officeDocument/2006/relationships/hyperlink" Target="https://www.gbif.org/occurrence/4445072107" TargetMode="External"/><Relationship Id="rId12" Type="http://schemas.openxmlformats.org/officeDocument/2006/relationships/hyperlink" Target="https://www.gbif.org/dataset/9358fbd7-cfd0-4eab-99fa-0934396a0529" TargetMode="External"/><Relationship Id="rId2" Type="http://schemas.openxmlformats.org/officeDocument/2006/relationships/notesSlide" Target="../notesSlides/notesSlide42.xml"/><Relationship Id="rId1" Type="http://schemas.openxmlformats.org/officeDocument/2006/relationships/slideLayout" Target="../slideLayouts/slideLayout34.xml"/><Relationship Id="rId6" Type="http://schemas.openxmlformats.org/officeDocument/2006/relationships/image" Target="../media/image132.png"/><Relationship Id="rId11" Type="http://schemas.openxmlformats.org/officeDocument/2006/relationships/hyperlink" Target="https://www.gbif.org/occurrence/4537370216" TargetMode="External"/><Relationship Id="rId5" Type="http://schemas.openxmlformats.org/officeDocument/2006/relationships/image" Target="../media/image131.png"/><Relationship Id="rId10" Type="http://schemas.openxmlformats.org/officeDocument/2006/relationships/hyperlink" Target="https://www.gbif.org/dataset/9012def0-bd87-48a0-ac9e-e0e78dd37689" TargetMode="External"/><Relationship Id="rId4" Type="http://schemas.openxmlformats.org/officeDocument/2006/relationships/image" Target="../media/image130.png"/><Relationship Id="rId9" Type="http://schemas.openxmlformats.org/officeDocument/2006/relationships/hyperlink" Target="https://www.gbif.org/occurrence/444507210" TargetMode="External"/><Relationship Id="rId14" Type="http://schemas.openxmlformats.org/officeDocument/2006/relationships/hyperlink" Target="https://www.gbif.org/dataset/b88e40a8-c39e-4f8f-962a-7f6d93a977a4"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3.xml"/><Relationship Id="rId1" Type="http://schemas.openxmlformats.org/officeDocument/2006/relationships/slideLayout" Target="../slideLayouts/slideLayout34.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5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hyperlink" Target="https://doi.org/10.35035/doc-vf1a-nr22" TargetMode="External"/><Relationship Id="rId2" Type="http://schemas.openxmlformats.org/officeDocument/2006/relationships/notesSlide" Target="../notesSlides/notesSlide45.xml"/><Relationship Id="rId1" Type="http://schemas.openxmlformats.org/officeDocument/2006/relationships/slideLayout" Target="../slideLayouts/slideLayout31.xml"/><Relationship Id="rId5" Type="http://schemas.openxmlformats.org/officeDocument/2006/relationships/image" Target="../media/image139.png"/><Relationship Id="rId4" Type="http://schemas.openxmlformats.org/officeDocument/2006/relationships/image" Target="../media/image138.png"/></Relationships>
</file>

<file path=ppt/slides/_rels/slide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hyperlink" Target="https://docs.gbif-test.org/mdt-user-guide/en/#simple_quick_start" TargetMode="External"/><Relationship Id="rId2" Type="http://schemas.openxmlformats.org/officeDocument/2006/relationships/notesSlide" Target="../notesSlides/notesSlide47.xml"/><Relationship Id="rId1" Type="http://schemas.openxmlformats.org/officeDocument/2006/relationships/slideLayout" Target="../slideLayouts/slideLayout33.xml"/><Relationship Id="rId5" Type="http://schemas.openxmlformats.org/officeDocument/2006/relationships/hyperlink" Target="https://mdt.gbif.no/" TargetMode="External"/><Relationship Id="rId4" Type="http://schemas.openxmlformats.org/officeDocument/2006/relationships/hyperlink" Target="https://mdt.gbif-test.org/"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mdt.gbif.no/" TargetMode="External"/><Relationship Id="rId2" Type="http://schemas.openxmlformats.org/officeDocument/2006/relationships/hyperlink" Target="https://mdt.gbif-test.org/" TargetMode="Externa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2" Type="http://schemas.openxmlformats.org/officeDocument/2006/relationships/hyperlink" Target="https://chatipt.svc.gbif.no/" TargetMode="Externa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8.xml"/><Relationship Id="rId1" Type="http://schemas.openxmlformats.org/officeDocument/2006/relationships/slideLayout" Target="../slideLayouts/slideLayout23.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4E8209-B9DC-8437-2335-73C59D2A0525}"/>
              </a:ext>
            </a:extLst>
          </p:cNvPr>
          <p:cNvSpPr>
            <a:spLocks noGrp="1"/>
          </p:cNvSpPr>
          <p:nvPr>
            <p:ph type="title"/>
          </p:nvPr>
        </p:nvSpPr>
        <p:spPr/>
        <p:txBody>
          <a:bodyPr>
            <a:normAutofit fontScale="90000"/>
          </a:bodyPr>
          <a:lstStyle/>
          <a:p>
            <a:r>
              <a:rPr lang="nb-NO" dirty="0"/>
              <a:t>Global Biodiversity Information Facility - Norway</a:t>
            </a:r>
            <a:endParaRPr lang="en-DK" dirty="0"/>
          </a:p>
        </p:txBody>
      </p:sp>
      <p:sp>
        <p:nvSpPr>
          <p:cNvPr id="5" name="Text Placeholder 4">
            <a:extLst>
              <a:ext uri="{FF2B5EF4-FFF2-40B4-BE49-F238E27FC236}">
                <a16:creationId xmlns:a16="http://schemas.microsoft.com/office/drawing/2014/main" id="{D0712796-02A2-5894-452E-11F064C962A5}"/>
              </a:ext>
            </a:extLst>
          </p:cNvPr>
          <p:cNvSpPr>
            <a:spLocks noGrp="1"/>
          </p:cNvSpPr>
          <p:nvPr>
            <p:ph type="body" sz="quarter" idx="13"/>
          </p:nvPr>
        </p:nvSpPr>
        <p:spPr/>
        <p:txBody>
          <a:bodyPr/>
          <a:lstStyle/>
          <a:p>
            <a:r>
              <a:rPr lang="nb-NO" dirty="0"/>
              <a:t>November</a:t>
            </a:r>
            <a:r>
              <a:rPr lang="en-DK"/>
              <a:t> 202</a:t>
            </a:r>
            <a:r>
              <a:rPr lang="nb-NO" dirty="0"/>
              <a:t>5</a:t>
            </a:r>
            <a:endParaRPr lang="en-DK" dirty="0"/>
          </a:p>
        </p:txBody>
      </p:sp>
      <p:sp>
        <p:nvSpPr>
          <p:cNvPr id="6" name="Text Placeholder 1">
            <a:extLst>
              <a:ext uri="{FF2B5EF4-FFF2-40B4-BE49-F238E27FC236}">
                <a16:creationId xmlns:a16="http://schemas.microsoft.com/office/drawing/2014/main" id="{82D23F0B-6255-6BA9-BCDB-02C8C912741E}"/>
              </a:ext>
            </a:extLst>
          </p:cNvPr>
          <p:cNvSpPr txBox="1">
            <a:spLocks/>
          </p:cNvSpPr>
          <p:nvPr/>
        </p:nvSpPr>
        <p:spPr>
          <a:xfrm>
            <a:off x="12191206" y="12159049"/>
            <a:ext cx="8578774" cy="489515"/>
          </a:xfrm>
          <a:prstGeom prst="rect">
            <a:avLst/>
          </a:prstGeom>
          <a:solidFill>
            <a:schemeClr val="tx1"/>
          </a:solidFill>
          <a:ln>
            <a:solidFill>
              <a:schemeClr val="tx1"/>
            </a:solidFill>
          </a:ln>
        </p:spPr>
        <p:txBody>
          <a:bodyPr>
            <a:normAutofit fontScale="70000" lnSpcReduction="20000"/>
          </a:bodyPr>
          <a:lstStyle>
            <a:lvl1pPr marL="0" indent="0" algn="l" defTabSz="1828709" rtl="0" eaLnBrk="1" latinLnBrk="0" hangingPunct="1">
              <a:lnSpc>
                <a:spcPct val="150000"/>
              </a:lnSpc>
              <a:spcBef>
                <a:spcPts val="2000"/>
              </a:spcBef>
              <a:buClr>
                <a:schemeClr val="accent1"/>
              </a:buClr>
              <a:buFontTx/>
              <a:buNone/>
              <a:defRPr sz="3200" kern="1200">
                <a:solidFill>
                  <a:schemeClr val="tx1">
                    <a:lumMod val="85000"/>
                    <a:lumOff val="15000"/>
                  </a:schemeClr>
                </a:solidFill>
                <a:latin typeface="Rubik" pitchFamily="2" charset="-79"/>
                <a:ea typeface="+mn-ea"/>
                <a:cs typeface="Rubik" pitchFamily="2" charset="-79"/>
              </a:defRPr>
            </a:lvl1pPr>
            <a:lvl2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2pPr>
            <a:lvl3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3pPr>
            <a:lvl4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4pPr>
            <a:lvl5pPr marL="360000" indent="-457177" algn="l" defTabSz="1828709" rtl="0" eaLnBrk="1" latinLnBrk="0" hangingPunct="1">
              <a:lnSpc>
                <a:spcPct val="150000"/>
              </a:lnSpc>
              <a:spcBef>
                <a:spcPts val="1000"/>
              </a:spcBef>
              <a:buClr>
                <a:schemeClr val="accent1"/>
              </a:buClr>
              <a:buFont typeface="Arial" panose="020B0604020202020204" pitchFamily="34" charset="0"/>
              <a:buChar char="•"/>
              <a:defRPr sz="2800" kern="1200">
                <a:solidFill>
                  <a:schemeClr val="tx1">
                    <a:lumMod val="85000"/>
                    <a:lumOff val="15000"/>
                  </a:schemeClr>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dirty="0">
                <a:solidFill>
                  <a:schemeClr val="bg1"/>
                </a:solidFill>
              </a:rPr>
              <a:t>IRSAE metabarcoding school, Drøbak | 21</a:t>
            </a:r>
            <a:r>
              <a:rPr lang="en-US" baseline="30000" dirty="0">
                <a:solidFill>
                  <a:schemeClr val="bg1"/>
                </a:solidFill>
              </a:rPr>
              <a:t>th</a:t>
            </a:r>
            <a:r>
              <a:rPr lang="en-US" dirty="0">
                <a:solidFill>
                  <a:schemeClr val="bg1"/>
                </a:solidFill>
              </a:rPr>
              <a:t> November 2025</a:t>
            </a:r>
          </a:p>
        </p:txBody>
      </p:sp>
    </p:spTree>
    <p:custDataLst>
      <p:tags r:id="rId1"/>
    </p:custDataLst>
    <p:extLst>
      <p:ext uri="{BB962C8B-B14F-4D97-AF65-F5344CB8AC3E}">
        <p14:creationId xmlns:p14="http://schemas.microsoft.com/office/powerpoint/2010/main" val="4071623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a:xfrm>
            <a:off x="1" y="2413290"/>
            <a:ext cx="7623174" cy="9911689"/>
          </a:xfrm>
          <a:solidFill>
            <a:schemeClr val="accent1">
              <a:lumMod val="75000"/>
            </a:schemeClr>
          </a:solidFill>
        </p:spPr>
        <p:txBody>
          <a:bodyPr>
            <a:normAutofit fontScale="92500"/>
          </a:bodyPr>
          <a:lstStyle/>
          <a:p>
            <a:pPr>
              <a:lnSpc>
                <a:spcPct val="120000"/>
              </a:lnSpc>
              <a:spcAft>
                <a:spcPts val="2400"/>
              </a:spcAft>
            </a:pPr>
            <a:r>
              <a:rPr lang="en-US" sz="4000" b="1" dirty="0">
                <a:solidFill>
                  <a:srgbClr val="FFFF00"/>
                </a:solidFill>
              </a:rPr>
              <a:t>Intergovernmental</a:t>
            </a:r>
            <a:r>
              <a:rPr lang="en-US" sz="4000" dirty="0"/>
              <a:t> network and research infrastructure</a:t>
            </a:r>
            <a:endParaRPr lang="en-US" sz="2400" dirty="0"/>
          </a:p>
          <a:p>
            <a:pPr>
              <a:lnSpc>
                <a:spcPct val="120000"/>
              </a:lnSpc>
              <a:spcAft>
                <a:spcPts val="2400"/>
              </a:spcAft>
            </a:pPr>
            <a:r>
              <a:rPr lang="en-US" sz="4000" dirty="0"/>
              <a:t>Provides anyone, anywhere,  </a:t>
            </a:r>
            <a:r>
              <a:rPr lang="en-US" sz="4000" b="1" dirty="0">
                <a:solidFill>
                  <a:srgbClr val="FFFF00"/>
                </a:solidFill>
              </a:rPr>
              <a:t>free and open access to data </a:t>
            </a:r>
            <a:r>
              <a:rPr lang="en-US" sz="4000" dirty="0"/>
              <a:t>about all types of life on Earth</a:t>
            </a:r>
            <a:endParaRPr lang="en-US" sz="2000" dirty="0"/>
          </a:p>
          <a:p>
            <a:pPr>
              <a:lnSpc>
                <a:spcPct val="120000"/>
              </a:lnSpc>
              <a:spcAft>
                <a:spcPts val="2400"/>
              </a:spcAft>
            </a:pPr>
            <a:r>
              <a:rPr lang="en-US" sz="4000" b="1" dirty="0">
                <a:solidFill>
                  <a:srgbClr val="FFFF00"/>
                </a:solidFill>
              </a:rPr>
              <a:t>Voluntary collaboration </a:t>
            </a:r>
            <a:r>
              <a:rPr lang="en-US" sz="4000" dirty="0"/>
              <a:t>through Memorandum of Understanding (MoU)</a:t>
            </a:r>
            <a:endParaRPr lang="en-US" sz="2400" dirty="0"/>
          </a:p>
          <a:p>
            <a:pPr>
              <a:lnSpc>
                <a:spcPct val="120000"/>
              </a:lnSpc>
              <a:spcAft>
                <a:spcPts val="2400"/>
              </a:spcAft>
            </a:pPr>
            <a:r>
              <a:rPr lang="en-US" sz="4000" b="1" dirty="0">
                <a:solidFill>
                  <a:srgbClr val="FFFF00"/>
                </a:solidFill>
              </a:rPr>
              <a:t>Participant nodes</a:t>
            </a:r>
            <a:r>
              <a:rPr lang="en-US" sz="4000" dirty="0"/>
              <a:t>, Secretariat in Copenhagen, Denmark </a:t>
            </a:r>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a:xfrm>
            <a:off x="472700" y="543338"/>
            <a:ext cx="23401402" cy="1488977"/>
          </a:xfrm>
        </p:spPr>
        <p:txBody>
          <a:bodyPr>
            <a:normAutofit/>
          </a:bodyPr>
          <a:lstStyle/>
          <a:p>
            <a:r>
              <a:rPr lang="en-US" sz="7200" dirty="0">
                <a:solidFill>
                  <a:schemeClr val="tx1">
                    <a:lumMod val="75000"/>
                    <a:lumOff val="25000"/>
                  </a:schemeClr>
                </a:solidFill>
              </a:rPr>
              <a:t>What is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13600649" y="12602656"/>
            <a:ext cx="4482842" cy="783237"/>
          </a:xfrm>
          <a:prstGeom prst="rect">
            <a:avLst/>
          </a:prstGeom>
          <a:noFill/>
        </p:spPr>
        <p:txBody>
          <a:bodyPr wrap="square" lIns="143991" tIns="143991" rIns="143991" bIns="143991" rtlCol="0">
            <a:spAutoFit/>
          </a:bodyPr>
          <a:lstStyle/>
          <a:p>
            <a:pPr>
              <a:buClr>
                <a:schemeClr val="accent1"/>
              </a:buClr>
            </a:pPr>
            <a:r>
              <a:rPr lang="en-US" sz="3200" dirty="0">
                <a:solidFill>
                  <a:schemeClr val="tx1">
                    <a:lumMod val="75000"/>
                    <a:lumOff val="25000"/>
                  </a:schemeClr>
                </a:solidFill>
                <a:hlinkClick r:id="rId3">
                  <a:extLst>
                    <a:ext uri="{A12FA001-AC4F-418D-AE19-62706E023703}">
                      <ahyp:hlinkClr xmlns:ahyp="http://schemas.microsoft.com/office/drawing/2018/hyperlinkcolor" val="tx"/>
                    </a:ext>
                  </a:extLst>
                </a:hlinkClick>
              </a:rPr>
              <a:t>https://www.gbif.org</a:t>
            </a:r>
            <a:endParaRPr lang="en-US" sz="3200" dirty="0">
              <a:solidFill>
                <a:schemeClr val="tx1">
                  <a:lumMod val="75000"/>
                  <a:lumOff val="25000"/>
                </a:schemeClr>
              </a:solidFill>
            </a:endParaRPr>
          </a:p>
        </p:txBody>
      </p:sp>
      <p:pic>
        <p:nvPicPr>
          <p:cNvPr id="12" name="Picture Placeholder 11">
            <a:extLst>
              <a:ext uri="{FF2B5EF4-FFF2-40B4-BE49-F238E27FC236}">
                <a16:creationId xmlns:a16="http://schemas.microsoft.com/office/drawing/2014/main" id="{E96C52B1-64BB-E99A-80FE-0DA6C05B100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772" b="772"/>
          <a:stretch/>
        </p:blipFill>
        <p:spPr>
          <a:xfrm>
            <a:off x="9610101" y="3026026"/>
            <a:ext cx="12464238" cy="8200490"/>
          </a:xfrm>
        </p:spPr>
      </p:pic>
    </p:spTree>
    <p:extLst>
      <p:ext uri="{BB962C8B-B14F-4D97-AF65-F5344CB8AC3E}">
        <p14:creationId xmlns:p14="http://schemas.microsoft.com/office/powerpoint/2010/main" val="1980736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2" name="Content Placeholder 41">
            <a:extLst>
              <a:ext uri="{FF2B5EF4-FFF2-40B4-BE49-F238E27FC236}">
                <a16:creationId xmlns:a16="http://schemas.microsoft.com/office/drawing/2014/main" id="{15B15AEA-A75C-9A73-F9D1-71A76CDDF593}"/>
              </a:ext>
            </a:extLst>
          </p:cNvPr>
          <p:cNvSpPr>
            <a:spLocks noGrp="1"/>
          </p:cNvSpPr>
          <p:nvPr>
            <p:ph sz="quarter" idx="18"/>
          </p:nvPr>
        </p:nvSpPr>
        <p:spPr/>
        <p:txBody>
          <a:bodyPr/>
          <a:lstStyle/>
          <a:p>
            <a:endParaRPr lang="en-DK"/>
          </a:p>
        </p:txBody>
      </p:sp>
      <p:sp>
        <p:nvSpPr>
          <p:cNvPr id="43" name="Content Placeholder 42">
            <a:extLst>
              <a:ext uri="{FF2B5EF4-FFF2-40B4-BE49-F238E27FC236}">
                <a16:creationId xmlns:a16="http://schemas.microsoft.com/office/drawing/2014/main" id="{F62C2E6C-8D60-AAD5-8CD5-292EBDA2BC11}"/>
              </a:ext>
            </a:extLst>
          </p:cNvPr>
          <p:cNvSpPr>
            <a:spLocks noGrp="1"/>
          </p:cNvSpPr>
          <p:nvPr>
            <p:ph sz="quarter" idx="19"/>
          </p:nvPr>
        </p:nvSpPr>
        <p:spPr/>
        <p:txBody>
          <a:bodyPr/>
          <a:lstStyle/>
          <a:p>
            <a:endParaRPr lang="en-DK"/>
          </a:p>
        </p:txBody>
      </p:sp>
      <p:sp>
        <p:nvSpPr>
          <p:cNvPr id="8" name="Footer Placeholder 7">
            <a:extLst>
              <a:ext uri="{FF2B5EF4-FFF2-40B4-BE49-F238E27FC236}">
                <a16:creationId xmlns:a16="http://schemas.microsoft.com/office/drawing/2014/main" id="{7213AA91-67AA-18CC-3950-763B53E601D9}"/>
              </a:ext>
            </a:extLst>
          </p:cNvPr>
          <p:cNvSpPr>
            <a:spLocks noGrp="1"/>
          </p:cNvSpPr>
          <p:nvPr>
            <p:ph type="ftr" sz="quarter" idx="21"/>
          </p:nvPr>
        </p:nvSpPr>
        <p:spPr/>
        <p:txBody>
          <a:bodyPr/>
          <a:lstStyle/>
          <a:p>
            <a:r>
              <a:rPr lang="en-GB" dirty="0">
                <a:hlinkClick r:id="rId3"/>
              </a:rPr>
              <a:t>https://www.gbif.org/strategic-plan</a:t>
            </a:r>
            <a:r>
              <a:rPr lang="en-GB" dirty="0"/>
              <a:t> </a:t>
            </a:r>
            <a:endParaRPr lang="en-DK" dirty="0"/>
          </a:p>
        </p:txBody>
      </p:sp>
      <p:sp>
        <p:nvSpPr>
          <p:cNvPr id="14" name="Text Placeholder 13">
            <a:extLst>
              <a:ext uri="{FF2B5EF4-FFF2-40B4-BE49-F238E27FC236}">
                <a16:creationId xmlns:a16="http://schemas.microsoft.com/office/drawing/2014/main" id="{FF1569DD-156F-EF78-2BBF-F00AB2C8A04B}"/>
              </a:ext>
            </a:extLst>
          </p:cNvPr>
          <p:cNvSpPr>
            <a:spLocks noGrp="1"/>
          </p:cNvSpPr>
          <p:nvPr>
            <p:ph type="body" sz="quarter" idx="22"/>
          </p:nvPr>
        </p:nvSpPr>
        <p:spPr/>
        <p:txBody>
          <a:bodyPr>
            <a:normAutofit/>
          </a:bodyPr>
          <a:lstStyle/>
          <a:p>
            <a:r>
              <a:rPr lang="en-DK" dirty="0"/>
              <a:t>Mission</a:t>
            </a:r>
          </a:p>
        </p:txBody>
      </p:sp>
      <p:sp>
        <p:nvSpPr>
          <p:cNvPr id="15" name="Text Placeholder 14">
            <a:extLst>
              <a:ext uri="{FF2B5EF4-FFF2-40B4-BE49-F238E27FC236}">
                <a16:creationId xmlns:a16="http://schemas.microsoft.com/office/drawing/2014/main" id="{A0956680-9EF5-4094-CF7E-7EEBCEB36642}"/>
              </a:ext>
            </a:extLst>
          </p:cNvPr>
          <p:cNvSpPr>
            <a:spLocks noGrp="1"/>
          </p:cNvSpPr>
          <p:nvPr>
            <p:ph type="body" sz="quarter" idx="23"/>
          </p:nvPr>
        </p:nvSpPr>
        <p:spPr/>
        <p:txBody>
          <a:bodyPr>
            <a:normAutofit/>
          </a:bodyPr>
          <a:lstStyle/>
          <a:p>
            <a:r>
              <a:rPr lang="en-DK" dirty="0"/>
              <a:t>Vision</a:t>
            </a:r>
          </a:p>
        </p:txBody>
      </p:sp>
      <p:sp>
        <p:nvSpPr>
          <p:cNvPr id="18" name="Text Placeholder 17">
            <a:extLst>
              <a:ext uri="{FF2B5EF4-FFF2-40B4-BE49-F238E27FC236}">
                <a16:creationId xmlns:a16="http://schemas.microsoft.com/office/drawing/2014/main" id="{6E7EE160-E15A-9366-F87C-4061B3876103}"/>
              </a:ext>
            </a:extLst>
          </p:cNvPr>
          <p:cNvSpPr>
            <a:spLocks noGrp="1"/>
          </p:cNvSpPr>
          <p:nvPr>
            <p:ph type="body" sz="quarter" idx="24"/>
          </p:nvPr>
        </p:nvSpPr>
        <p:spPr/>
        <p:txBody>
          <a:bodyPr/>
          <a:lstStyle/>
          <a:p>
            <a:r>
              <a:rPr lang="en-GB" dirty="0"/>
              <a:t>A world in which the best possible biodiversity data underpins research, policy and decisions.</a:t>
            </a:r>
            <a:endParaRPr lang="en-DK" dirty="0"/>
          </a:p>
          <a:p>
            <a:endParaRPr lang="en-DK" dirty="0"/>
          </a:p>
        </p:txBody>
      </p:sp>
      <p:sp>
        <p:nvSpPr>
          <p:cNvPr id="19" name="Text Placeholder 18">
            <a:extLst>
              <a:ext uri="{FF2B5EF4-FFF2-40B4-BE49-F238E27FC236}">
                <a16:creationId xmlns:a16="http://schemas.microsoft.com/office/drawing/2014/main" id="{2C31A913-1C0F-3EA2-2BFF-43303A6D9FCB}"/>
              </a:ext>
            </a:extLst>
          </p:cNvPr>
          <p:cNvSpPr>
            <a:spLocks noGrp="1"/>
          </p:cNvSpPr>
          <p:nvPr>
            <p:ph type="body" sz="quarter" idx="25"/>
          </p:nvPr>
        </p:nvSpPr>
        <p:spPr/>
        <p:txBody>
          <a:bodyPr/>
          <a:lstStyle/>
          <a:p>
            <a:r>
              <a:rPr lang="en-GB" dirty="0"/>
              <a:t>To mobilize the data, skills and technologies needed to make comprehensive biodiversity information freely available for science and decisions addressing biodiversity loss and sustainable development</a:t>
            </a:r>
            <a:endParaRPr lang="en-DK" dirty="0"/>
          </a:p>
        </p:txBody>
      </p:sp>
      <p:pic>
        <p:nvPicPr>
          <p:cNvPr id="6" name="Picture Placeholder 5" descr="A picture containing text, ceramic ware, porcelain&#10;&#10;Description automatically generated">
            <a:extLst>
              <a:ext uri="{FF2B5EF4-FFF2-40B4-BE49-F238E27FC236}">
                <a16:creationId xmlns:a16="http://schemas.microsoft.com/office/drawing/2014/main" id="{17E188DC-A337-5CBF-1A0C-9249C5179BB9}"/>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4111" t="-29128" r="-3572" b="-28360"/>
          <a:stretch/>
        </p:blipFill>
        <p:spPr>
          <a:xfrm>
            <a:off x="7870825" y="-46"/>
            <a:ext cx="8642349" cy="13716045"/>
          </a:xfrm>
        </p:spPr>
      </p:pic>
    </p:spTree>
    <p:extLst>
      <p:ext uri="{BB962C8B-B14F-4D97-AF65-F5344CB8AC3E}">
        <p14:creationId xmlns:p14="http://schemas.microsoft.com/office/powerpoint/2010/main" val="141738869"/>
      </p:ext>
    </p:extLst>
  </p:cSld>
  <p:clrMapOvr>
    <a:masterClrMapping/>
  </p:clrMapOvr>
  <mc:AlternateContent xmlns:mc="http://schemas.openxmlformats.org/markup-compatibility/2006" xmlns:p14="http://schemas.microsoft.com/office/powerpoint/2010/main">
    <mc:Choice Requires="p14">
      <p:transition p14:dur="0" advTm="56207"/>
    </mc:Choice>
    <mc:Fallback xmlns="">
      <p:transition advTm="5620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A8B60DED-CBCC-8ECC-2B4A-E74A97C37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 y="0"/>
            <a:ext cx="24383207" cy="13715554"/>
          </a:xfrm>
          <a:prstGeom prst="rect">
            <a:avLst/>
          </a:prstGeom>
        </p:spPr>
      </p:pic>
      <p:sp>
        <p:nvSpPr>
          <p:cNvPr id="8" name="Title 7">
            <a:extLst>
              <a:ext uri="{FF2B5EF4-FFF2-40B4-BE49-F238E27FC236}">
                <a16:creationId xmlns:a16="http://schemas.microsoft.com/office/drawing/2014/main" id="{76B047F7-C4B6-1741-9E53-99AE9BBD6437}"/>
              </a:ext>
            </a:extLst>
          </p:cNvPr>
          <p:cNvSpPr>
            <a:spLocks noGrp="1"/>
          </p:cNvSpPr>
          <p:nvPr>
            <p:ph type="title"/>
          </p:nvPr>
        </p:nvSpPr>
        <p:spPr>
          <a:xfrm>
            <a:off x="490505" y="-12798"/>
            <a:ext cx="23401402" cy="1117525"/>
          </a:xfrm>
        </p:spPr>
        <p:txBody>
          <a:bodyPr/>
          <a:lstStyle/>
          <a:p>
            <a:r>
              <a:rPr lang="en-GB" b="1" dirty="0">
                <a:solidFill>
                  <a:schemeClr val="bg1"/>
                </a:solidFill>
              </a:rPr>
              <a:t>Data From the GBIF Network</a:t>
            </a:r>
            <a:r>
              <a:rPr lang="en-GB" sz="3200" dirty="0">
                <a:solidFill>
                  <a:schemeClr val="bg1"/>
                </a:solidFill>
                <a:latin typeface="+mn-lt"/>
              </a:rPr>
              <a:t>  </a:t>
            </a:r>
            <a:r>
              <a:rPr lang="en-GB" sz="3600" dirty="0">
                <a:solidFill>
                  <a:schemeClr val="bg1"/>
                </a:solidFill>
                <a:latin typeface="+mn-lt"/>
              </a:rPr>
              <a:t>November 2025</a:t>
            </a:r>
            <a:endParaRPr lang="en-GB" sz="3200" dirty="0">
              <a:solidFill>
                <a:schemeClr val="bg1"/>
              </a:solidFill>
              <a:latin typeface="+mn-lt"/>
            </a:endParaRPr>
          </a:p>
        </p:txBody>
      </p:sp>
    </p:spTree>
    <p:extLst>
      <p:ext uri="{BB962C8B-B14F-4D97-AF65-F5344CB8AC3E}">
        <p14:creationId xmlns:p14="http://schemas.microsoft.com/office/powerpoint/2010/main" val="513535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9A62AA84-52AF-C6B9-8190-042A4EEE55D1}"/>
              </a:ext>
            </a:extLst>
          </p:cNvPr>
          <p:cNvSpPr/>
          <p:nvPr/>
        </p:nvSpPr>
        <p:spPr>
          <a:xfrm>
            <a:off x="6081722" y="2177381"/>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52" name="Oval 51">
            <a:extLst>
              <a:ext uri="{FF2B5EF4-FFF2-40B4-BE49-F238E27FC236}">
                <a16:creationId xmlns:a16="http://schemas.microsoft.com/office/drawing/2014/main" id="{91F3932D-1343-4230-3889-6909CB6C2232}"/>
              </a:ext>
            </a:extLst>
          </p:cNvPr>
          <p:cNvSpPr/>
          <p:nvPr/>
        </p:nvSpPr>
        <p:spPr>
          <a:xfrm>
            <a:off x="3162078" y="4478225"/>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51" name="Oval 50">
            <a:extLst>
              <a:ext uri="{FF2B5EF4-FFF2-40B4-BE49-F238E27FC236}">
                <a16:creationId xmlns:a16="http://schemas.microsoft.com/office/drawing/2014/main" id="{0C71CC87-D614-D6D0-5586-4B494F272212}"/>
              </a:ext>
            </a:extLst>
          </p:cNvPr>
          <p:cNvSpPr/>
          <p:nvPr/>
        </p:nvSpPr>
        <p:spPr>
          <a:xfrm>
            <a:off x="3252182" y="7834537"/>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50" name="Oval 49">
            <a:extLst>
              <a:ext uri="{FF2B5EF4-FFF2-40B4-BE49-F238E27FC236}">
                <a16:creationId xmlns:a16="http://schemas.microsoft.com/office/drawing/2014/main" id="{D34AE766-B609-BB65-7D95-9F158BCA6256}"/>
              </a:ext>
            </a:extLst>
          </p:cNvPr>
          <p:cNvSpPr/>
          <p:nvPr/>
        </p:nvSpPr>
        <p:spPr>
          <a:xfrm>
            <a:off x="5664179" y="10547158"/>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41" name="Oval 40">
            <a:extLst>
              <a:ext uri="{FF2B5EF4-FFF2-40B4-BE49-F238E27FC236}">
                <a16:creationId xmlns:a16="http://schemas.microsoft.com/office/drawing/2014/main" id="{745277DC-D563-4372-5EAD-7FC05C54575D}"/>
              </a:ext>
            </a:extLst>
          </p:cNvPr>
          <p:cNvSpPr/>
          <p:nvPr/>
        </p:nvSpPr>
        <p:spPr>
          <a:xfrm>
            <a:off x="15038507" y="10659873"/>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39" name="Oval 38">
            <a:extLst>
              <a:ext uri="{FF2B5EF4-FFF2-40B4-BE49-F238E27FC236}">
                <a16:creationId xmlns:a16="http://schemas.microsoft.com/office/drawing/2014/main" id="{6F53542A-E38E-5150-C1C9-D665052CED42}"/>
              </a:ext>
            </a:extLst>
          </p:cNvPr>
          <p:cNvSpPr/>
          <p:nvPr/>
        </p:nvSpPr>
        <p:spPr>
          <a:xfrm>
            <a:off x="18399094" y="8004865"/>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33" name="Oval 32">
            <a:extLst>
              <a:ext uri="{FF2B5EF4-FFF2-40B4-BE49-F238E27FC236}">
                <a16:creationId xmlns:a16="http://schemas.microsoft.com/office/drawing/2014/main" id="{969DC6BB-D05D-0D89-0D19-2E81C54A69F1}"/>
              </a:ext>
            </a:extLst>
          </p:cNvPr>
          <p:cNvSpPr/>
          <p:nvPr/>
        </p:nvSpPr>
        <p:spPr>
          <a:xfrm>
            <a:off x="19798225" y="4478225"/>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pic>
        <p:nvPicPr>
          <p:cNvPr id="15" name="Picture 14" descr="A picture containing text, several&#10;&#10;Description automatically generated">
            <a:extLst>
              <a:ext uri="{FF2B5EF4-FFF2-40B4-BE49-F238E27FC236}">
                <a16:creationId xmlns:a16="http://schemas.microsoft.com/office/drawing/2014/main" id="{16B3EBB7-755F-B99E-3F48-B7A4018291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379322">
            <a:off x="6786804" y="3063528"/>
            <a:ext cx="10489665" cy="7650038"/>
          </a:xfrm>
          <a:prstGeom prst="rect">
            <a:avLst/>
          </a:prstGeom>
        </p:spPr>
      </p:pic>
      <p:sp>
        <p:nvSpPr>
          <p:cNvPr id="36" name="Rectangle 35">
            <a:extLst>
              <a:ext uri="{FF2B5EF4-FFF2-40B4-BE49-F238E27FC236}">
                <a16:creationId xmlns:a16="http://schemas.microsoft.com/office/drawing/2014/main" id="{A9614C0E-8562-41B3-924C-ABAEF9B4D881}"/>
              </a:ext>
            </a:extLst>
          </p:cNvPr>
          <p:cNvSpPr/>
          <p:nvPr/>
        </p:nvSpPr>
        <p:spPr>
          <a:xfrm>
            <a:off x="1429097" y="3821022"/>
            <a:ext cx="2451840" cy="830997"/>
          </a:xfrm>
          <a:prstGeom prst="rect">
            <a:avLst/>
          </a:prstGeom>
        </p:spPr>
        <p:txBody>
          <a:bodyPr wrap="square">
            <a:spAutoFit/>
          </a:bodyPr>
          <a:lstStyle/>
          <a:p>
            <a:pPr algn="r">
              <a:defRPr/>
            </a:pPr>
            <a:r>
              <a:rPr lang="en-US" sz="2400" dirty="0">
                <a:solidFill>
                  <a:schemeClr val="tx1">
                    <a:lumMod val="85000"/>
                    <a:lumOff val="15000"/>
                  </a:schemeClr>
                </a:solidFill>
                <a:latin typeface="Rubik Medium" pitchFamily="2" charset="-79"/>
                <a:cs typeface="Rubik Medium" pitchFamily="2" charset="-79"/>
              </a:rPr>
              <a:t>Country</a:t>
            </a:r>
            <a:r>
              <a:rPr lang="en-US" sz="2400" dirty="0">
                <a:solidFill>
                  <a:schemeClr val="tx1">
                    <a:lumMod val="85000"/>
                    <a:lumOff val="15000"/>
                  </a:schemeClr>
                </a:solidFill>
                <a:latin typeface="Roboto"/>
              </a:rPr>
              <a:t> </a:t>
            </a:r>
            <a:r>
              <a:rPr lang="en-US" sz="2400" dirty="0">
                <a:solidFill>
                  <a:schemeClr val="tx1">
                    <a:lumMod val="85000"/>
                    <a:lumOff val="15000"/>
                  </a:schemeClr>
                </a:solidFill>
                <a:latin typeface="Rubik Medium" pitchFamily="2" charset="-79"/>
                <a:cs typeface="Rubik Medium" pitchFamily="2" charset="-79"/>
              </a:rPr>
              <a:t>Participants</a:t>
            </a:r>
          </a:p>
        </p:txBody>
      </p:sp>
      <p:sp>
        <p:nvSpPr>
          <p:cNvPr id="40" name="Rectangle 39">
            <a:extLst>
              <a:ext uri="{FF2B5EF4-FFF2-40B4-BE49-F238E27FC236}">
                <a16:creationId xmlns:a16="http://schemas.microsoft.com/office/drawing/2014/main" id="{F56EB9CB-0B1D-47E7-9875-FBE3D2BA9143}"/>
              </a:ext>
            </a:extLst>
          </p:cNvPr>
          <p:cNvSpPr/>
          <p:nvPr/>
        </p:nvSpPr>
        <p:spPr>
          <a:xfrm>
            <a:off x="1816924" y="8251311"/>
            <a:ext cx="3002331" cy="830997"/>
          </a:xfrm>
          <a:prstGeom prst="rect">
            <a:avLst/>
          </a:prstGeom>
        </p:spPr>
        <p:txBody>
          <a:bodyPr wrap="square">
            <a:spAutoFit/>
          </a:bodyPr>
          <a:lstStyle/>
          <a:p>
            <a:pPr algn="r"/>
            <a:r>
              <a:rPr lang="en-US" sz="2400" dirty="0">
                <a:solidFill>
                  <a:schemeClr val="tx1">
                    <a:lumMod val="85000"/>
                    <a:lumOff val="15000"/>
                  </a:schemeClr>
                </a:solidFill>
                <a:latin typeface="Rubik Medium" pitchFamily="2" charset="-79"/>
                <a:cs typeface="Rubik Medium" pitchFamily="2" charset="-79"/>
              </a:rPr>
              <a:t>Organizational Participants</a:t>
            </a: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18962027" y="4584841"/>
            <a:ext cx="4941682" cy="830997"/>
          </a:xfrm>
          <a:prstGeom prst="rect">
            <a:avLst/>
          </a:prstGeom>
        </p:spPr>
        <p:txBody>
          <a:bodyPr wrap="square">
            <a:spAutoFit/>
          </a:bodyPr>
          <a:lstStyle/>
          <a:p>
            <a:pPr>
              <a:defRPr/>
            </a:pPr>
            <a:r>
              <a:rPr lang="en-US" sz="2400" dirty="0">
                <a:solidFill>
                  <a:schemeClr val="tx1">
                    <a:lumMod val="85000"/>
                    <a:lumOff val="15000"/>
                  </a:schemeClr>
                </a:solidFill>
                <a:latin typeface="Rubik Medium" pitchFamily="2" charset="-79"/>
                <a:cs typeface="Rubik Medium" pitchFamily="2" charset="-79"/>
              </a:rPr>
              <a:t>Peer-review papers</a:t>
            </a:r>
          </a:p>
          <a:p>
            <a:pPr>
              <a:defRPr/>
            </a:pPr>
            <a:r>
              <a:rPr lang="en-US" sz="2400" dirty="0">
                <a:solidFill>
                  <a:schemeClr val="tx1">
                    <a:lumMod val="85000"/>
                    <a:lumOff val="15000"/>
                  </a:schemeClr>
                </a:solidFill>
                <a:latin typeface="Rubik Medium" pitchFamily="2" charset="-79"/>
                <a:cs typeface="Rubik Medium" pitchFamily="2" charset="-79"/>
              </a:rPr>
              <a:t>using data</a:t>
            </a:r>
          </a:p>
        </p:txBody>
      </p:sp>
      <p:sp>
        <p:nvSpPr>
          <p:cNvPr id="13" name="Rectangle 12">
            <a:extLst>
              <a:ext uri="{FF2B5EF4-FFF2-40B4-BE49-F238E27FC236}">
                <a16:creationId xmlns:a16="http://schemas.microsoft.com/office/drawing/2014/main" id="{0FE86B9A-5AD3-4BF2-B96C-4F8E7B7FDB61}"/>
              </a:ext>
            </a:extLst>
          </p:cNvPr>
          <p:cNvSpPr/>
          <p:nvPr/>
        </p:nvSpPr>
        <p:spPr>
          <a:xfrm>
            <a:off x="14403960" y="10597465"/>
            <a:ext cx="4558067" cy="830997"/>
          </a:xfrm>
          <a:prstGeom prst="rect">
            <a:avLst/>
          </a:prstGeom>
        </p:spPr>
        <p:txBody>
          <a:bodyPr wrap="square">
            <a:spAutoFit/>
          </a:bodyPr>
          <a:lstStyle/>
          <a:p>
            <a:pPr>
              <a:defRPr/>
            </a:pPr>
            <a:r>
              <a:rPr lang="en-US" sz="2400" dirty="0">
                <a:solidFill>
                  <a:schemeClr val="tx1">
                    <a:lumMod val="85000"/>
                    <a:lumOff val="15000"/>
                  </a:schemeClr>
                </a:solidFill>
                <a:latin typeface="Rubik Medium" pitchFamily="2" charset="-79"/>
                <a:cs typeface="Rubik Medium" pitchFamily="2" charset="-79"/>
              </a:rPr>
              <a:t>Species </a:t>
            </a:r>
          </a:p>
          <a:p>
            <a:pPr>
              <a:defRPr/>
            </a:pPr>
            <a:r>
              <a:rPr lang="en-US" sz="2400" dirty="0">
                <a:solidFill>
                  <a:schemeClr val="tx1">
                    <a:lumMod val="85000"/>
                    <a:lumOff val="15000"/>
                  </a:schemeClr>
                </a:solidFill>
                <a:latin typeface="Rubik Medium" pitchFamily="2" charset="-79"/>
                <a:cs typeface="Rubik Medium" pitchFamily="2" charset="-79"/>
              </a:rPr>
              <a:t>occurrence records</a:t>
            </a: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5978579" y="1733479"/>
            <a:ext cx="1997018" cy="461665"/>
          </a:xfrm>
          <a:prstGeom prst="rect">
            <a:avLst/>
          </a:prstGeom>
        </p:spPr>
        <p:txBody>
          <a:bodyPr wrap="square">
            <a:spAutoFit/>
          </a:bodyPr>
          <a:lstStyle/>
          <a:p>
            <a:pPr algn="r">
              <a:defRPr/>
            </a:pPr>
            <a:r>
              <a:rPr lang="en-US" sz="2400" dirty="0">
                <a:solidFill>
                  <a:schemeClr val="tx1">
                    <a:lumMod val="85000"/>
                    <a:lumOff val="15000"/>
                  </a:schemeClr>
                </a:solidFill>
                <a:latin typeface="Rubik Medium" pitchFamily="2" charset="-79"/>
                <a:cs typeface="Rubik Medium" pitchFamily="2" charset="-79"/>
              </a:rPr>
              <a:t>Datasets</a:t>
            </a:r>
          </a:p>
        </p:txBody>
      </p:sp>
      <p:sp>
        <p:nvSpPr>
          <p:cNvPr id="58" name="Rectangle 57">
            <a:extLst>
              <a:ext uri="{FF2B5EF4-FFF2-40B4-BE49-F238E27FC236}">
                <a16:creationId xmlns:a16="http://schemas.microsoft.com/office/drawing/2014/main" id="{6F1F4AA1-16BB-4371-8EFB-E30E0B7E7144}"/>
              </a:ext>
            </a:extLst>
          </p:cNvPr>
          <p:cNvSpPr/>
          <p:nvPr/>
        </p:nvSpPr>
        <p:spPr>
          <a:xfrm>
            <a:off x="6275821" y="10946394"/>
            <a:ext cx="1990220" cy="461665"/>
          </a:xfrm>
          <a:prstGeom prst="rect">
            <a:avLst/>
          </a:prstGeom>
        </p:spPr>
        <p:txBody>
          <a:bodyPr wrap="square">
            <a:spAutoFit/>
          </a:bodyPr>
          <a:lstStyle/>
          <a:p>
            <a:pPr algn="r">
              <a:defRPr/>
            </a:pPr>
            <a:r>
              <a:rPr lang="en-US" sz="2400" dirty="0">
                <a:solidFill>
                  <a:schemeClr val="tx1">
                    <a:lumMod val="85000"/>
                    <a:lumOff val="15000"/>
                  </a:schemeClr>
                </a:solidFill>
                <a:latin typeface="Rubik Medium" pitchFamily="2" charset="-79"/>
                <a:cs typeface="Rubik Medium" pitchFamily="2" charset="-79"/>
              </a:rPr>
              <a:t>Publishers</a:t>
            </a:r>
          </a:p>
        </p:txBody>
      </p:sp>
      <p:sp>
        <p:nvSpPr>
          <p:cNvPr id="45" name="Rectangle 44">
            <a:extLst>
              <a:ext uri="{FF2B5EF4-FFF2-40B4-BE49-F238E27FC236}">
                <a16:creationId xmlns:a16="http://schemas.microsoft.com/office/drawing/2014/main" id="{432CEE52-413F-4FBD-8F76-CFDFF369CBD9}"/>
              </a:ext>
            </a:extLst>
          </p:cNvPr>
          <p:cNvSpPr/>
          <p:nvPr/>
        </p:nvSpPr>
        <p:spPr>
          <a:xfrm>
            <a:off x="18399094" y="8207892"/>
            <a:ext cx="4941682" cy="830997"/>
          </a:xfrm>
          <a:prstGeom prst="rect">
            <a:avLst/>
          </a:prstGeom>
        </p:spPr>
        <p:txBody>
          <a:bodyPr wrap="square">
            <a:spAutoFit/>
          </a:bodyPr>
          <a:lstStyle/>
          <a:p>
            <a:pPr>
              <a:defRPr/>
            </a:pPr>
            <a:r>
              <a:rPr lang="en-US" sz="2400" dirty="0">
                <a:solidFill>
                  <a:schemeClr val="tx1">
                    <a:lumMod val="85000"/>
                    <a:lumOff val="15000"/>
                  </a:schemeClr>
                </a:solidFill>
                <a:latin typeface="Rubik Medium" pitchFamily="2" charset="-79"/>
                <a:cs typeface="Rubik Medium" pitchFamily="2" charset="-79"/>
              </a:rPr>
              <a:t>Average records </a:t>
            </a:r>
          </a:p>
          <a:p>
            <a:pPr>
              <a:defRPr/>
            </a:pPr>
            <a:r>
              <a:rPr lang="en-US" sz="2400" dirty="0">
                <a:solidFill>
                  <a:schemeClr val="tx1">
                    <a:lumMod val="85000"/>
                    <a:lumOff val="15000"/>
                  </a:schemeClr>
                </a:solidFill>
                <a:latin typeface="Rubik Medium" pitchFamily="2" charset="-79"/>
                <a:cs typeface="Rubik Medium" pitchFamily="2" charset="-79"/>
              </a:rPr>
              <a:t>downloaded per month (2025)</a:t>
            </a:r>
          </a:p>
        </p:txBody>
      </p:sp>
      <p:sp>
        <p:nvSpPr>
          <p:cNvPr id="16" name="TextBox 15">
            <a:extLst>
              <a:ext uri="{FF2B5EF4-FFF2-40B4-BE49-F238E27FC236}">
                <a16:creationId xmlns:a16="http://schemas.microsoft.com/office/drawing/2014/main" id="{B7148656-E708-9BCA-A63F-111499CC3754}"/>
              </a:ext>
            </a:extLst>
          </p:cNvPr>
          <p:cNvSpPr txBox="1"/>
          <p:nvPr/>
        </p:nvSpPr>
        <p:spPr>
          <a:xfrm>
            <a:off x="14403960" y="11523285"/>
            <a:ext cx="4384219" cy="830997"/>
          </a:xfrm>
          <a:prstGeom prst="rect">
            <a:avLst/>
          </a:prstGeom>
          <a:noFill/>
        </p:spPr>
        <p:txBody>
          <a:bodyPr wrap="square">
            <a:spAutoFit/>
          </a:bodyPr>
          <a:lstStyle/>
          <a:p>
            <a:pPr>
              <a:defRPr/>
            </a:pPr>
            <a:r>
              <a:rPr lang="fi-FI" sz="4800" b="1" dirty="0">
                <a:solidFill>
                  <a:schemeClr val="accent1"/>
                </a:solidFill>
                <a:latin typeface="Bitter SemiBold" pitchFamily="2" charset="77"/>
              </a:rPr>
              <a:t>3,565,039,252</a:t>
            </a:r>
            <a:endParaRPr lang="en-US" sz="4800" b="1" dirty="0">
              <a:solidFill>
                <a:schemeClr val="accent1"/>
              </a:solidFill>
              <a:latin typeface="Bitter SemiBold" pitchFamily="2" charset="77"/>
            </a:endParaRPr>
          </a:p>
        </p:txBody>
      </p:sp>
      <p:sp>
        <p:nvSpPr>
          <p:cNvPr id="18" name="TextBox 17">
            <a:extLst>
              <a:ext uri="{FF2B5EF4-FFF2-40B4-BE49-F238E27FC236}">
                <a16:creationId xmlns:a16="http://schemas.microsoft.com/office/drawing/2014/main" id="{3ECBFFE0-70A1-CF88-5E25-CF0BC82A9443}"/>
              </a:ext>
            </a:extLst>
          </p:cNvPr>
          <p:cNvSpPr txBox="1"/>
          <p:nvPr/>
        </p:nvSpPr>
        <p:spPr>
          <a:xfrm>
            <a:off x="18962028" y="5540648"/>
            <a:ext cx="3020949" cy="830997"/>
          </a:xfrm>
          <a:prstGeom prst="rect">
            <a:avLst/>
          </a:prstGeom>
          <a:noFill/>
        </p:spPr>
        <p:txBody>
          <a:bodyPr wrap="square">
            <a:spAutoFit/>
          </a:bodyPr>
          <a:lstStyle/>
          <a:p>
            <a:pPr>
              <a:defRPr/>
            </a:pPr>
            <a:r>
              <a:rPr lang="is-IS" sz="4800" b="1" dirty="0">
                <a:solidFill>
                  <a:schemeClr val="accent1"/>
                </a:solidFill>
                <a:latin typeface="Bitter SemiBold" pitchFamily="2" charset="77"/>
              </a:rPr>
              <a:t>13,810</a:t>
            </a:r>
            <a:endParaRPr lang="en-US" sz="4800" b="1" dirty="0">
              <a:solidFill>
                <a:schemeClr val="accent1"/>
              </a:solidFill>
              <a:latin typeface="Bitter SemiBold" pitchFamily="2" charset="77"/>
            </a:endParaRPr>
          </a:p>
        </p:txBody>
      </p:sp>
      <p:sp>
        <p:nvSpPr>
          <p:cNvPr id="26" name="TextBox 25">
            <a:extLst>
              <a:ext uri="{FF2B5EF4-FFF2-40B4-BE49-F238E27FC236}">
                <a16:creationId xmlns:a16="http://schemas.microsoft.com/office/drawing/2014/main" id="{31C234BD-2940-342F-101F-CA5D5EF535CA}"/>
              </a:ext>
            </a:extLst>
          </p:cNvPr>
          <p:cNvSpPr txBox="1"/>
          <p:nvPr/>
        </p:nvSpPr>
        <p:spPr>
          <a:xfrm>
            <a:off x="18399094" y="9134640"/>
            <a:ext cx="3850541" cy="830997"/>
          </a:xfrm>
          <a:prstGeom prst="rect">
            <a:avLst/>
          </a:prstGeom>
          <a:noFill/>
        </p:spPr>
        <p:txBody>
          <a:bodyPr wrap="square">
            <a:spAutoFit/>
          </a:bodyPr>
          <a:lstStyle/>
          <a:p>
            <a:pPr>
              <a:defRPr/>
            </a:pPr>
            <a:r>
              <a:rPr lang="en-US" sz="4800" b="1" dirty="0">
                <a:solidFill>
                  <a:schemeClr val="accent1"/>
                </a:solidFill>
                <a:latin typeface="Bitter SemiBold" pitchFamily="2" charset="77"/>
              </a:rPr>
              <a:t>273.0 billion</a:t>
            </a:r>
          </a:p>
        </p:txBody>
      </p:sp>
      <p:sp>
        <p:nvSpPr>
          <p:cNvPr id="28" name="TextBox 27">
            <a:extLst>
              <a:ext uri="{FF2B5EF4-FFF2-40B4-BE49-F238E27FC236}">
                <a16:creationId xmlns:a16="http://schemas.microsoft.com/office/drawing/2014/main" id="{15D8CF21-7BC5-F3E9-43FD-97A5B03E4595}"/>
              </a:ext>
            </a:extLst>
          </p:cNvPr>
          <p:cNvSpPr txBox="1"/>
          <p:nvPr/>
        </p:nvSpPr>
        <p:spPr>
          <a:xfrm>
            <a:off x="2227520" y="4744291"/>
            <a:ext cx="1653418" cy="830997"/>
          </a:xfrm>
          <a:prstGeom prst="rect">
            <a:avLst/>
          </a:prstGeom>
          <a:noFill/>
        </p:spPr>
        <p:txBody>
          <a:bodyPr wrap="square">
            <a:spAutoFit/>
          </a:bodyPr>
          <a:lstStyle/>
          <a:p>
            <a:pPr algn="r">
              <a:defRPr/>
            </a:pPr>
            <a:r>
              <a:rPr lang="en-US" sz="4800" b="1" dirty="0">
                <a:solidFill>
                  <a:schemeClr val="accent1"/>
                </a:solidFill>
                <a:latin typeface="Bitter SemiBold" pitchFamily="2" charset="77"/>
              </a:rPr>
              <a:t>69</a:t>
            </a:r>
          </a:p>
        </p:txBody>
      </p:sp>
      <p:sp>
        <p:nvSpPr>
          <p:cNvPr id="31" name="TextBox 30">
            <a:extLst>
              <a:ext uri="{FF2B5EF4-FFF2-40B4-BE49-F238E27FC236}">
                <a16:creationId xmlns:a16="http://schemas.microsoft.com/office/drawing/2014/main" id="{4F74334D-1234-8782-B47D-33F14C728FC7}"/>
              </a:ext>
            </a:extLst>
          </p:cNvPr>
          <p:cNvSpPr txBox="1"/>
          <p:nvPr/>
        </p:nvSpPr>
        <p:spPr>
          <a:xfrm>
            <a:off x="2665197" y="9187187"/>
            <a:ext cx="2154058" cy="830997"/>
          </a:xfrm>
          <a:prstGeom prst="rect">
            <a:avLst/>
          </a:prstGeom>
          <a:noFill/>
        </p:spPr>
        <p:txBody>
          <a:bodyPr wrap="square">
            <a:spAutoFit/>
          </a:bodyPr>
          <a:lstStyle/>
          <a:p>
            <a:pPr algn="r"/>
            <a:r>
              <a:rPr lang="en-US" sz="4800" b="1" dirty="0">
                <a:solidFill>
                  <a:schemeClr val="accent1"/>
                </a:solidFill>
                <a:latin typeface="Bitter SemiBold" pitchFamily="2" charset="77"/>
              </a:rPr>
              <a:t>42</a:t>
            </a:r>
            <a:endParaRPr lang="en-DK" sz="4800" b="1" dirty="0">
              <a:solidFill>
                <a:schemeClr val="accent1"/>
              </a:solidFill>
              <a:latin typeface="Bitter SemiBold" pitchFamily="2" charset="77"/>
            </a:endParaRPr>
          </a:p>
        </p:txBody>
      </p:sp>
      <p:sp>
        <p:nvSpPr>
          <p:cNvPr id="47" name="TextBox 46">
            <a:extLst>
              <a:ext uri="{FF2B5EF4-FFF2-40B4-BE49-F238E27FC236}">
                <a16:creationId xmlns:a16="http://schemas.microsoft.com/office/drawing/2014/main" id="{95349C0B-5752-3F95-FD45-9EAFD4B5AB1F}"/>
              </a:ext>
            </a:extLst>
          </p:cNvPr>
          <p:cNvSpPr txBox="1"/>
          <p:nvPr/>
        </p:nvSpPr>
        <p:spPr>
          <a:xfrm>
            <a:off x="4658363" y="2296650"/>
            <a:ext cx="3317234" cy="830997"/>
          </a:xfrm>
          <a:prstGeom prst="rect">
            <a:avLst/>
          </a:prstGeom>
          <a:noFill/>
        </p:spPr>
        <p:txBody>
          <a:bodyPr wrap="square">
            <a:spAutoFit/>
          </a:bodyPr>
          <a:lstStyle/>
          <a:p>
            <a:pPr algn="r">
              <a:defRPr/>
            </a:pPr>
            <a:r>
              <a:rPr lang="en-US" sz="4800" b="1" dirty="0">
                <a:solidFill>
                  <a:schemeClr val="accent1"/>
                </a:solidFill>
                <a:latin typeface="Bitter SemiBold" pitchFamily="2" charset="77"/>
              </a:rPr>
              <a:t>118,924</a:t>
            </a:r>
          </a:p>
        </p:txBody>
      </p:sp>
      <p:sp>
        <p:nvSpPr>
          <p:cNvPr id="53" name="TextBox 52">
            <a:extLst>
              <a:ext uri="{FF2B5EF4-FFF2-40B4-BE49-F238E27FC236}">
                <a16:creationId xmlns:a16="http://schemas.microsoft.com/office/drawing/2014/main" id="{1175A099-575D-E7AF-5380-3C33E5922AAB}"/>
              </a:ext>
            </a:extLst>
          </p:cNvPr>
          <p:cNvSpPr txBox="1"/>
          <p:nvPr/>
        </p:nvSpPr>
        <p:spPr>
          <a:xfrm>
            <a:off x="5421345" y="11507977"/>
            <a:ext cx="2841549" cy="830997"/>
          </a:xfrm>
          <a:prstGeom prst="rect">
            <a:avLst/>
          </a:prstGeom>
          <a:noFill/>
        </p:spPr>
        <p:txBody>
          <a:bodyPr wrap="square">
            <a:spAutoFit/>
          </a:bodyPr>
          <a:lstStyle/>
          <a:p>
            <a:pPr algn="r">
              <a:defRPr/>
            </a:pPr>
            <a:r>
              <a:rPr lang="en-US" sz="4800" b="1" dirty="0">
                <a:solidFill>
                  <a:schemeClr val="accent1"/>
                </a:solidFill>
                <a:latin typeface="Bitter SemiBold" pitchFamily="2" charset="77"/>
              </a:rPr>
              <a:t>2,592</a:t>
            </a:r>
          </a:p>
        </p:txBody>
      </p:sp>
      <p:pic>
        <p:nvPicPr>
          <p:cNvPr id="21" name="Picture 20" descr="A picture containing accessory, envelope&#10;&#10;Description automatically generated">
            <a:extLst>
              <a:ext uri="{FF2B5EF4-FFF2-40B4-BE49-F238E27FC236}">
                <a16:creationId xmlns:a16="http://schemas.microsoft.com/office/drawing/2014/main" id="{50F36A46-C6AD-7819-5E64-90BFFCFEC0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46411" y="3198436"/>
            <a:ext cx="2230169" cy="2042759"/>
          </a:xfrm>
          <a:prstGeom prst="rect">
            <a:avLst/>
          </a:prstGeom>
        </p:spPr>
      </p:pic>
      <p:sp>
        <p:nvSpPr>
          <p:cNvPr id="22" name="Oval 21">
            <a:extLst>
              <a:ext uri="{FF2B5EF4-FFF2-40B4-BE49-F238E27FC236}">
                <a16:creationId xmlns:a16="http://schemas.microsoft.com/office/drawing/2014/main" id="{E133C14E-33AE-4EF9-6682-560F60C760A5}"/>
              </a:ext>
            </a:extLst>
          </p:cNvPr>
          <p:cNvSpPr/>
          <p:nvPr/>
        </p:nvSpPr>
        <p:spPr>
          <a:xfrm>
            <a:off x="18593099" y="4677577"/>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23" name="Oval 22">
            <a:extLst>
              <a:ext uri="{FF2B5EF4-FFF2-40B4-BE49-F238E27FC236}">
                <a16:creationId xmlns:a16="http://schemas.microsoft.com/office/drawing/2014/main" id="{2EF3A239-4CAD-2FE6-EF60-F433827EFFFC}"/>
              </a:ext>
            </a:extLst>
          </p:cNvPr>
          <p:cNvSpPr/>
          <p:nvPr/>
        </p:nvSpPr>
        <p:spPr>
          <a:xfrm>
            <a:off x="8089438" y="1834976"/>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24" name="Oval 23">
            <a:extLst>
              <a:ext uri="{FF2B5EF4-FFF2-40B4-BE49-F238E27FC236}">
                <a16:creationId xmlns:a16="http://schemas.microsoft.com/office/drawing/2014/main" id="{6925BB9E-40A9-CB8B-6FF9-05295E0A2012}"/>
              </a:ext>
            </a:extLst>
          </p:cNvPr>
          <p:cNvSpPr/>
          <p:nvPr/>
        </p:nvSpPr>
        <p:spPr>
          <a:xfrm>
            <a:off x="4061924" y="3949231"/>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27" name="Oval 26">
            <a:extLst>
              <a:ext uri="{FF2B5EF4-FFF2-40B4-BE49-F238E27FC236}">
                <a16:creationId xmlns:a16="http://schemas.microsoft.com/office/drawing/2014/main" id="{1D9C94E3-D83F-82BD-E453-A2803600597C}"/>
              </a:ext>
            </a:extLst>
          </p:cNvPr>
          <p:cNvSpPr/>
          <p:nvPr/>
        </p:nvSpPr>
        <p:spPr>
          <a:xfrm>
            <a:off x="8431319" y="11057069"/>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34" name="Oval 33">
            <a:extLst>
              <a:ext uri="{FF2B5EF4-FFF2-40B4-BE49-F238E27FC236}">
                <a16:creationId xmlns:a16="http://schemas.microsoft.com/office/drawing/2014/main" id="{9AE8C060-96B9-B4AA-6EC3-D43B1F065487}"/>
              </a:ext>
            </a:extLst>
          </p:cNvPr>
          <p:cNvSpPr/>
          <p:nvPr/>
        </p:nvSpPr>
        <p:spPr>
          <a:xfrm>
            <a:off x="15488493" y="2177381"/>
            <a:ext cx="1496371" cy="1496371"/>
          </a:xfrm>
          <a:prstGeom prst="ellipse">
            <a:avLst/>
          </a:prstGeom>
          <a:solidFill>
            <a:schemeClr val="accent1">
              <a:lumMod val="40000"/>
              <a:lumOff val="60000"/>
              <a:alpha val="853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37" name="Rectangle 36">
            <a:extLst>
              <a:ext uri="{FF2B5EF4-FFF2-40B4-BE49-F238E27FC236}">
                <a16:creationId xmlns:a16="http://schemas.microsoft.com/office/drawing/2014/main" id="{C3908566-3290-D32A-65F1-E8B3767204CB}"/>
              </a:ext>
            </a:extLst>
          </p:cNvPr>
          <p:cNvSpPr>
            <a:spLocks noChangeAspect="1"/>
          </p:cNvSpPr>
          <p:nvPr/>
        </p:nvSpPr>
        <p:spPr>
          <a:xfrm>
            <a:off x="14284366" y="1752584"/>
            <a:ext cx="3004654" cy="461665"/>
          </a:xfrm>
          <a:prstGeom prst="rect">
            <a:avLst/>
          </a:prstGeom>
        </p:spPr>
        <p:txBody>
          <a:bodyPr wrap="square">
            <a:spAutoFit/>
          </a:bodyPr>
          <a:lstStyle/>
          <a:p>
            <a:pPr algn="r">
              <a:defRPr/>
            </a:pPr>
            <a:r>
              <a:rPr lang="en-US" sz="2400" dirty="0">
                <a:solidFill>
                  <a:schemeClr val="tx1">
                    <a:lumMod val="85000"/>
                    <a:lumOff val="15000"/>
                  </a:schemeClr>
                </a:solidFill>
                <a:latin typeface="Rubik Medium" pitchFamily="2" charset="-79"/>
                <a:cs typeface="Rubik Medium" pitchFamily="2" charset="-79"/>
              </a:rPr>
              <a:t>Hosted portals</a:t>
            </a:r>
          </a:p>
        </p:txBody>
      </p:sp>
      <p:sp>
        <p:nvSpPr>
          <p:cNvPr id="38" name="TextBox 37">
            <a:extLst>
              <a:ext uri="{FF2B5EF4-FFF2-40B4-BE49-F238E27FC236}">
                <a16:creationId xmlns:a16="http://schemas.microsoft.com/office/drawing/2014/main" id="{7576BBCD-89CA-26F5-86D9-9DF340B634B3}"/>
              </a:ext>
            </a:extLst>
          </p:cNvPr>
          <p:cNvSpPr txBox="1"/>
          <p:nvPr/>
        </p:nvSpPr>
        <p:spPr>
          <a:xfrm>
            <a:off x="13971786" y="2296650"/>
            <a:ext cx="3317234" cy="830997"/>
          </a:xfrm>
          <a:prstGeom prst="rect">
            <a:avLst/>
          </a:prstGeom>
          <a:noFill/>
        </p:spPr>
        <p:txBody>
          <a:bodyPr wrap="square">
            <a:spAutoFit/>
          </a:bodyPr>
          <a:lstStyle/>
          <a:p>
            <a:pPr algn="r">
              <a:defRPr/>
            </a:pPr>
            <a:r>
              <a:rPr lang="en-US" sz="4800" b="1" dirty="0">
                <a:solidFill>
                  <a:schemeClr val="accent1"/>
                </a:solidFill>
                <a:latin typeface="Bitter SemiBold" pitchFamily="2" charset="77"/>
              </a:rPr>
              <a:t>58</a:t>
            </a:r>
          </a:p>
        </p:txBody>
      </p:sp>
      <p:sp>
        <p:nvSpPr>
          <p:cNvPr id="43" name="Oval 42">
            <a:extLst>
              <a:ext uri="{FF2B5EF4-FFF2-40B4-BE49-F238E27FC236}">
                <a16:creationId xmlns:a16="http://schemas.microsoft.com/office/drawing/2014/main" id="{14A9C730-D709-676C-40B0-854E098C9091}"/>
              </a:ext>
            </a:extLst>
          </p:cNvPr>
          <p:cNvSpPr/>
          <p:nvPr/>
        </p:nvSpPr>
        <p:spPr>
          <a:xfrm>
            <a:off x="14547030" y="1834975"/>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44" name="Oval 43">
            <a:extLst>
              <a:ext uri="{FF2B5EF4-FFF2-40B4-BE49-F238E27FC236}">
                <a16:creationId xmlns:a16="http://schemas.microsoft.com/office/drawing/2014/main" id="{F10693D3-94BA-715E-709C-BCB32F213BB5}"/>
              </a:ext>
            </a:extLst>
          </p:cNvPr>
          <p:cNvSpPr/>
          <p:nvPr/>
        </p:nvSpPr>
        <p:spPr>
          <a:xfrm>
            <a:off x="18011558" y="8305327"/>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48" name="Oval 47">
            <a:extLst>
              <a:ext uri="{FF2B5EF4-FFF2-40B4-BE49-F238E27FC236}">
                <a16:creationId xmlns:a16="http://schemas.microsoft.com/office/drawing/2014/main" id="{1DF2C4DA-313B-5752-2BBE-EE58CF65E313}"/>
              </a:ext>
            </a:extLst>
          </p:cNvPr>
          <p:cNvSpPr/>
          <p:nvPr/>
        </p:nvSpPr>
        <p:spPr>
          <a:xfrm>
            <a:off x="14017360" y="11083790"/>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49" name="Oval 48">
            <a:extLst>
              <a:ext uri="{FF2B5EF4-FFF2-40B4-BE49-F238E27FC236}">
                <a16:creationId xmlns:a16="http://schemas.microsoft.com/office/drawing/2014/main" id="{0E3A121D-58F5-EA5C-98F3-74B2B8EEB6A7}"/>
              </a:ext>
            </a:extLst>
          </p:cNvPr>
          <p:cNvSpPr/>
          <p:nvPr/>
        </p:nvSpPr>
        <p:spPr>
          <a:xfrm>
            <a:off x="4934229" y="8376066"/>
            <a:ext cx="263041" cy="26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3600"/>
          </a:p>
        </p:txBody>
      </p:sp>
      <p:sp>
        <p:nvSpPr>
          <p:cNvPr id="57" name="Text Placeholder 3">
            <a:extLst>
              <a:ext uri="{FF2B5EF4-FFF2-40B4-BE49-F238E27FC236}">
                <a16:creationId xmlns:a16="http://schemas.microsoft.com/office/drawing/2014/main" id="{42AE8CD2-F679-FB1A-78E2-CD3C08F4AFBC}"/>
              </a:ext>
            </a:extLst>
          </p:cNvPr>
          <p:cNvSpPr txBox="1">
            <a:spLocks/>
          </p:cNvSpPr>
          <p:nvPr/>
        </p:nvSpPr>
        <p:spPr>
          <a:xfrm>
            <a:off x="12209065" y="12251067"/>
            <a:ext cx="11484020" cy="746983"/>
          </a:xfrm>
          <a:prstGeom prst="rect">
            <a:avLst/>
          </a:prstGeom>
        </p:spPr>
        <p:txBody>
          <a:bodyPr vert="horz" lIns="89994" tIns="89994" rIns="91434" bIns="89994" rtlCol="0">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b="1" dirty="0">
                <a:latin typeface="Rubik SemiBold" pitchFamily="2" charset="-79"/>
                <a:cs typeface="Rubik SemiBold" pitchFamily="2" charset="-79"/>
              </a:rPr>
              <a:t>www.g</a:t>
            </a:r>
            <a:r>
              <a:rPr lang="en-DK" b="1" dirty="0">
                <a:latin typeface="Rubik SemiBold" pitchFamily="2" charset="-79"/>
                <a:cs typeface="Rubik SemiBold" pitchFamily="2" charset="-79"/>
              </a:rPr>
              <a:t>bif.org</a:t>
            </a:r>
          </a:p>
        </p:txBody>
      </p:sp>
      <p:sp>
        <p:nvSpPr>
          <p:cNvPr id="60" name="Text Placeholder 3">
            <a:extLst>
              <a:ext uri="{FF2B5EF4-FFF2-40B4-BE49-F238E27FC236}">
                <a16:creationId xmlns:a16="http://schemas.microsoft.com/office/drawing/2014/main" id="{AD27D8D1-A458-9952-55FF-BDFA2649F23A}"/>
              </a:ext>
            </a:extLst>
          </p:cNvPr>
          <p:cNvSpPr txBox="1">
            <a:spLocks/>
          </p:cNvSpPr>
          <p:nvPr/>
        </p:nvSpPr>
        <p:spPr>
          <a:xfrm>
            <a:off x="706438" y="12251067"/>
            <a:ext cx="17245012" cy="746983"/>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l"/>
            <a:r>
              <a:rPr lang="en-GB" dirty="0">
                <a:latin typeface="Rubik Medium" pitchFamily="2" charset="-79"/>
              </a:rPr>
              <a:t>By the numbers | November 2025</a:t>
            </a:r>
            <a:endParaRPr lang="en-DK" dirty="0">
              <a:latin typeface="Rubik Medium" pitchFamily="2" charset="-79"/>
            </a:endParaRPr>
          </a:p>
        </p:txBody>
      </p:sp>
    </p:spTree>
    <p:custDataLst>
      <p:tags r:id="rId1"/>
    </p:custDataLst>
    <p:extLst>
      <p:ext uri="{BB962C8B-B14F-4D97-AF65-F5344CB8AC3E}">
        <p14:creationId xmlns:p14="http://schemas.microsoft.com/office/powerpoint/2010/main" val="2039113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18338890-C704-A540-875B-92753B23938A}"/>
              </a:ext>
            </a:extLst>
          </p:cNvPr>
          <p:cNvSpPr>
            <a:spLocks noGrp="1"/>
          </p:cNvSpPr>
          <p:nvPr>
            <p:ph type="subTitle" idx="1"/>
          </p:nvPr>
        </p:nvSpPr>
        <p:spPr/>
        <p:txBody>
          <a:bodyPr anchor="ctr">
            <a:normAutofit/>
          </a:bodyPr>
          <a:lstStyle/>
          <a:p>
            <a:r>
              <a:rPr lang="en-GB" sz="3600" b="1" dirty="0">
                <a:solidFill>
                  <a:schemeClr val="accent1"/>
                </a:solidFill>
                <a:latin typeface="Rubik SemiBold" pitchFamily="2" charset="-79"/>
                <a:cs typeface="Rubik SemiBold" pitchFamily="2" charset="-79"/>
              </a:rPr>
              <a:t>260.3 million records </a:t>
            </a:r>
            <a:r>
              <a:rPr lang="en-GB" sz="3600" dirty="0">
                <a:solidFill>
                  <a:schemeClr val="tx1">
                    <a:lumMod val="75000"/>
                    <a:lumOff val="25000"/>
                  </a:schemeClr>
                </a:solidFill>
                <a:latin typeface="Rubik" pitchFamily="2" charset="-79"/>
              </a:rPr>
              <a:t>with </a:t>
            </a:r>
            <a:r>
              <a:rPr lang="en-GB" sz="3600" b="1" dirty="0">
                <a:solidFill>
                  <a:schemeClr val="tx1">
                    <a:lumMod val="75000"/>
                    <a:lumOff val="25000"/>
                  </a:schemeClr>
                </a:solidFill>
                <a:latin typeface="Rubik" pitchFamily="2" charset="-79"/>
              </a:rPr>
              <a:t>taxonomically identified images</a:t>
            </a:r>
          </a:p>
          <a:p>
            <a:pPr marL="571500" indent="-571500">
              <a:buFont typeface="Arial" panose="020B0604020202020204" pitchFamily="34" charset="0"/>
              <a:buChar char="•"/>
            </a:pPr>
            <a:r>
              <a:rPr lang="en-GB" sz="3600" dirty="0">
                <a:solidFill>
                  <a:schemeClr val="tx1">
                    <a:lumMod val="75000"/>
                    <a:lumOff val="25000"/>
                  </a:schemeClr>
                </a:solidFill>
              </a:rPr>
              <a:t>177.3 million human observations</a:t>
            </a:r>
          </a:p>
          <a:p>
            <a:pPr marL="571500" indent="-571500">
              <a:buFont typeface="Arial" panose="020B0604020202020204" pitchFamily="34" charset="0"/>
              <a:buChar char="•"/>
            </a:pPr>
            <a:r>
              <a:rPr lang="en-GB" sz="3600" dirty="0">
                <a:solidFill>
                  <a:schemeClr val="tx1">
                    <a:lumMod val="75000"/>
                    <a:lumOff val="25000"/>
                  </a:schemeClr>
                </a:solidFill>
              </a:rPr>
              <a:t>73.0 million specimens</a:t>
            </a:r>
          </a:p>
          <a:p>
            <a:pPr marL="571500" indent="-571500">
              <a:buFont typeface="Arial" panose="020B0604020202020204" pitchFamily="34" charset="0"/>
              <a:buChar char="•"/>
            </a:pPr>
            <a:r>
              <a:rPr lang="en-GB" sz="3600" dirty="0">
                <a:solidFill>
                  <a:schemeClr val="tx1">
                    <a:lumMod val="75000"/>
                    <a:lumOff val="25000"/>
                  </a:schemeClr>
                </a:solidFill>
              </a:rPr>
              <a:t>7.1 million material samples</a:t>
            </a:r>
            <a:endParaRPr lang="en-US" sz="3600" dirty="0">
              <a:solidFill>
                <a:schemeClr val="tx1">
                  <a:lumMod val="75000"/>
                  <a:lumOff val="25000"/>
                </a:schemeClr>
              </a:solidFill>
            </a:endParaRPr>
          </a:p>
          <a:p>
            <a:pPr marL="571500" indent="-571500">
              <a:buFont typeface="Arial" panose="020B0604020202020204" pitchFamily="34" charset="0"/>
              <a:buChar char="•"/>
            </a:pPr>
            <a:r>
              <a:rPr lang="en-GB" sz="3600" dirty="0">
                <a:solidFill>
                  <a:schemeClr val="tx1">
                    <a:lumMod val="75000"/>
                    <a:lumOff val="25000"/>
                  </a:schemeClr>
                </a:solidFill>
              </a:rPr>
              <a:t>1.5 million fossil specimens</a:t>
            </a:r>
          </a:p>
          <a:p>
            <a:r>
              <a:rPr lang="en-GB" sz="3600" b="1" dirty="0">
                <a:solidFill>
                  <a:schemeClr val="accent1"/>
                </a:solidFill>
                <a:latin typeface="Rubik SemiBold" pitchFamily="2" charset="-79"/>
                <a:cs typeface="Rubik SemiBold" pitchFamily="2" charset="-79"/>
              </a:rPr>
              <a:t>1,816,073</a:t>
            </a:r>
            <a:r>
              <a:rPr lang="en-GB" sz="3600" b="1" dirty="0">
                <a:solidFill>
                  <a:schemeClr val="tx1">
                    <a:lumMod val="75000"/>
                    <a:lumOff val="25000"/>
                  </a:schemeClr>
                </a:solidFill>
                <a:latin typeface="Rubik SemiBold" pitchFamily="2" charset="-79"/>
                <a:cs typeface="Rubik SemiBold" pitchFamily="2" charset="-79"/>
              </a:rPr>
              <a:t> audio files</a:t>
            </a:r>
          </a:p>
          <a:p>
            <a:r>
              <a:rPr lang="en-GB" sz="3600" b="1" dirty="0">
                <a:solidFill>
                  <a:schemeClr val="accent1"/>
                </a:solidFill>
                <a:latin typeface="Rubik SemiBold" pitchFamily="2" charset="-79"/>
                <a:cs typeface="Rubik SemiBold" pitchFamily="2" charset="-79"/>
              </a:rPr>
              <a:t>5,439</a:t>
            </a:r>
            <a:r>
              <a:rPr lang="en-GB" sz="3600" b="1" dirty="0">
                <a:solidFill>
                  <a:schemeClr val="tx1">
                    <a:lumMod val="75000"/>
                    <a:lumOff val="25000"/>
                  </a:schemeClr>
                </a:solidFill>
                <a:latin typeface="Rubik SemiBold" pitchFamily="2" charset="-79"/>
                <a:cs typeface="Rubik SemiBold" pitchFamily="2" charset="-79"/>
              </a:rPr>
              <a:t> videos</a:t>
            </a:r>
          </a:p>
        </p:txBody>
      </p:sp>
      <p:sp>
        <p:nvSpPr>
          <p:cNvPr id="9" name="Title 8">
            <a:extLst>
              <a:ext uri="{FF2B5EF4-FFF2-40B4-BE49-F238E27FC236}">
                <a16:creationId xmlns:a16="http://schemas.microsoft.com/office/drawing/2014/main" id="{DB751A4B-DD06-E54E-AD40-0C0175D4DD81}"/>
              </a:ext>
            </a:extLst>
          </p:cNvPr>
          <p:cNvSpPr>
            <a:spLocks noGrp="1"/>
          </p:cNvSpPr>
          <p:nvPr>
            <p:ph type="title"/>
          </p:nvPr>
        </p:nvSpPr>
        <p:spPr/>
        <p:txBody>
          <a:bodyPr>
            <a:noAutofit/>
          </a:bodyPr>
          <a:lstStyle/>
          <a:p>
            <a:r>
              <a:rPr lang="en-GB" dirty="0"/>
              <a:t>Species occurrence records with multimedia evidence</a:t>
            </a:r>
          </a:p>
        </p:txBody>
      </p:sp>
      <p:sp>
        <p:nvSpPr>
          <p:cNvPr id="24" name="Text Placeholder 3">
            <a:extLst>
              <a:ext uri="{FF2B5EF4-FFF2-40B4-BE49-F238E27FC236}">
                <a16:creationId xmlns:a16="http://schemas.microsoft.com/office/drawing/2014/main" id="{E8B4C610-E9B0-8E4D-5A72-546AC0A937A3}"/>
              </a:ext>
            </a:extLst>
          </p:cNvPr>
          <p:cNvSpPr txBox="1">
            <a:spLocks/>
          </p:cNvSpPr>
          <p:nvPr/>
        </p:nvSpPr>
        <p:spPr>
          <a:xfrm>
            <a:off x="705549" y="12277725"/>
            <a:ext cx="17245901" cy="720325"/>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l">
              <a:lnSpc>
                <a:spcPct val="100000"/>
              </a:lnSpc>
            </a:pPr>
            <a:r>
              <a:rPr lang="en-GB" sz="2000" dirty="0">
                <a:latin typeface="Rubik" pitchFamily="2" charset="-79"/>
                <a:cs typeface="Rubik" pitchFamily="2" charset="-79"/>
              </a:rPr>
              <a:t>https://</a:t>
            </a:r>
            <a:r>
              <a:rPr lang="en-GB" sz="2000" dirty="0" err="1">
                <a:latin typeface="Rubik" pitchFamily="2" charset="-79"/>
                <a:cs typeface="Rubik" pitchFamily="2" charset="-79"/>
              </a:rPr>
              <a:t>www.gbif.org</a:t>
            </a:r>
            <a:r>
              <a:rPr lang="en-GB" sz="2000" dirty="0">
                <a:latin typeface="Rubik" pitchFamily="2" charset="-79"/>
                <a:cs typeface="Rubik" pitchFamily="2" charset="-79"/>
              </a:rPr>
              <a:t>/occurrence/</a:t>
            </a:r>
            <a:r>
              <a:rPr lang="en-GB" sz="2000" dirty="0" err="1">
                <a:latin typeface="Rubik" pitchFamily="2" charset="-79"/>
                <a:cs typeface="Rubik" pitchFamily="2" charset="-79"/>
              </a:rPr>
              <a:t>gallery?media_type</a:t>
            </a:r>
            <a:r>
              <a:rPr lang="en-GB" sz="2000" dirty="0">
                <a:latin typeface="Rubik" pitchFamily="2" charset="-79"/>
                <a:cs typeface="Rubik" pitchFamily="2" charset="-79"/>
              </a:rPr>
              <a:t>=</a:t>
            </a:r>
            <a:r>
              <a:rPr lang="en-GB" sz="2000" dirty="0" err="1">
                <a:latin typeface="Rubik" pitchFamily="2" charset="-79"/>
                <a:cs typeface="Rubik" pitchFamily="2" charset="-79"/>
              </a:rPr>
              <a:t>StillImage</a:t>
            </a:r>
            <a:endParaRPr lang="en-GB" sz="2000" dirty="0">
              <a:latin typeface="Rubik" pitchFamily="2" charset="-79"/>
              <a:cs typeface="Rubik" pitchFamily="2" charset="-79"/>
            </a:endParaRPr>
          </a:p>
        </p:txBody>
      </p:sp>
      <p:sp>
        <p:nvSpPr>
          <p:cNvPr id="2" name="Text Placeholder 3">
            <a:extLst>
              <a:ext uri="{FF2B5EF4-FFF2-40B4-BE49-F238E27FC236}">
                <a16:creationId xmlns:a16="http://schemas.microsoft.com/office/drawing/2014/main" id="{7051B300-FC3A-FBE8-C66A-492E28EB7C86}"/>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November 2025</a:t>
            </a:r>
            <a:endParaRPr lang="en-DK" sz="2000" dirty="0">
              <a:latin typeface="Rubik Medium" pitchFamily="2" charset="-79"/>
            </a:endParaRPr>
          </a:p>
        </p:txBody>
      </p:sp>
      <p:pic>
        <p:nvPicPr>
          <p:cNvPr id="3" name="Picture 2" descr="Shape&#10;&#10;Description automatically generated">
            <a:extLst>
              <a:ext uri="{FF2B5EF4-FFF2-40B4-BE49-F238E27FC236}">
                <a16:creationId xmlns:a16="http://schemas.microsoft.com/office/drawing/2014/main" id="{9DC74417-69A6-354C-C6E6-F1FC5B5E45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888" y="10059179"/>
            <a:ext cx="520908" cy="475891"/>
          </a:xfrm>
          <a:prstGeom prst="rect">
            <a:avLst/>
          </a:prstGeom>
        </p:spPr>
      </p:pic>
      <p:pic>
        <p:nvPicPr>
          <p:cNvPr id="4" name="Picture 3" descr="Shape&#10;&#10;Description automatically generated">
            <a:extLst>
              <a:ext uri="{FF2B5EF4-FFF2-40B4-BE49-F238E27FC236}">
                <a16:creationId xmlns:a16="http://schemas.microsoft.com/office/drawing/2014/main" id="{628258B9-49F7-3845-62DC-184BFB0615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174" y="9336866"/>
            <a:ext cx="540576" cy="475892"/>
          </a:xfrm>
          <a:prstGeom prst="rect">
            <a:avLst/>
          </a:prstGeom>
        </p:spPr>
      </p:pic>
      <p:pic>
        <p:nvPicPr>
          <p:cNvPr id="6" name="Picture 5" descr="Circle&#10;&#10;Description automatically generated">
            <a:extLst>
              <a:ext uri="{FF2B5EF4-FFF2-40B4-BE49-F238E27FC236}">
                <a16:creationId xmlns:a16="http://schemas.microsoft.com/office/drawing/2014/main" id="{52AC920E-F076-2D23-0936-53E3999001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2100" y="5754590"/>
            <a:ext cx="711957" cy="543412"/>
          </a:xfrm>
          <a:prstGeom prst="rect">
            <a:avLst/>
          </a:prstGeom>
        </p:spPr>
      </p:pic>
      <p:sp>
        <p:nvSpPr>
          <p:cNvPr id="8" name="Picture Placeholder 7">
            <a:extLst>
              <a:ext uri="{FF2B5EF4-FFF2-40B4-BE49-F238E27FC236}">
                <a16:creationId xmlns:a16="http://schemas.microsoft.com/office/drawing/2014/main" id="{7310ECA3-93F1-9AE2-BF12-1C16BC3216D6}"/>
              </a:ext>
            </a:extLst>
          </p:cNvPr>
          <p:cNvSpPr>
            <a:spLocks noGrp="1"/>
          </p:cNvSpPr>
          <p:nvPr>
            <p:ph type="pic" sz="quarter" idx="13"/>
          </p:nvPr>
        </p:nvSpPr>
        <p:spPr/>
        <p:txBody>
          <a:bodyPr/>
          <a:lstStyle/>
          <a:p>
            <a:endParaRPr lang="en-US"/>
          </a:p>
        </p:txBody>
      </p:sp>
      <p:pic>
        <p:nvPicPr>
          <p:cNvPr id="10" name="Picture Placeholder 4">
            <a:extLst>
              <a:ext uri="{FF2B5EF4-FFF2-40B4-BE49-F238E27FC236}">
                <a16:creationId xmlns:a16="http://schemas.microsoft.com/office/drawing/2014/main" id="{28F64991-A7AB-4C2F-EAF4-8058F914E155}"/>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2343606" y="3409950"/>
            <a:ext cx="11484768" cy="8297863"/>
          </a:xfrm>
          <a:prstGeom prst="rect">
            <a:avLst/>
          </a:prstGeom>
        </p:spPr>
      </p:pic>
    </p:spTree>
    <p:extLst>
      <p:ext uri="{BB962C8B-B14F-4D97-AF65-F5344CB8AC3E}">
        <p14:creationId xmlns:p14="http://schemas.microsoft.com/office/powerpoint/2010/main" val="4182196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BBFE7B5-EF1A-49EC-8E20-E4CB18D58C84}"/>
              </a:ext>
            </a:extLst>
          </p:cNvPr>
          <p:cNvSpPr>
            <a:spLocks noGrp="1"/>
          </p:cNvSpPr>
          <p:nvPr>
            <p:ph type="ftr" sz="quarter" idx="11"/>
          </p:nvPr>
        </p:nvSpPr>
        <p:spPr>
          <a:xfrm>
            <a:off x="706438" y="12283937"/>
            <a:ext cx="12197000" cy="720725"/>
          </a:xfrm>
          <a:ln>
            <a:noFill/>
          </a:ln>
        </p:spPr>
        <p:txBody>
          <a:bodyPr/>
          <a:lstStyle/>
          <a:p>
            <a:r>
              <a:rPr lang="en-GB" sz="2000" dirty="0">
                <a:solidFill>
                  <a:schemeClr val="accent1"/>
                </a:solidFill>
              </a:rPr>
              <a:t>https://</a:t>
            </a:r>
            <a:r>
              <a:rPr lang="en-GB" sz="2000" dirty="0" err="1">
                <a:solidFill>
                  <a:schemeClr val="accent1"/>
                </a:solidFill>
              </a:rPr>
              <a:t>www.gbif.org</a:t>
            </a:r>
            <a:r>
              <a:rPr lang="en-GB" sz="2000" dirty="0">
                <a:solidFill>
                  <a:schemeClr val="accent1"/>
                </a:solidFill>
              </a:rPr>
              <a:t>/the-</a:t>
            </a:r>
            <a:r>
              <a:rPr lang="en-GB" sz="2000" dirty="0" err="1">
                <a:solidFill>
                  <a:schemeClr val="accent1"/>
                </a:solidFill>
              </a:rPr>
              <a:t>gbif</a:t>
            </a:r>
            <a:r>
              <a:rPr lang="en-GB" sz="2000" dirty="0">
                <a:solidFill>
                  <a:schemeClr val="accent1"/>
                </a:solidFill>
              </a:rPr>
              <a:t>-network </a:t>
            </a:r>
          </a:p>
        </p:txBody>
      </p:sp>
      <p:sp>
        <p:nvSpPr>
          <p:cNvPr id="2" name="Title 1">
            <a:extLst>
              <a:ext uri="{FF2B5EF4-FFF2-40B4-BE49-F238E27FC236}">
                <a16:creationId xmlns:a16="http://schemas.microsoft.com/office/drawing/2014/main" id="{85168566-63F8-417F-A440-352684CF40E7}"/>
              </a:ext>
            </a:extLst>
          </p:cNvPr>
          <p:cNvSpPr>
            <a:spLocks noGrp="1"/>
          </p:cNvSpPr>
          <p:nvPr>
            <p:ph type="title"/>
          </p:nvPr>
        </p:nvSpPr>
        <p:spPr>
          <a:xfrm>
            <a:off x="747961" y="491120"/>
            <a:ext cx="22969537" cy="1462087"/>
          </a:xfrm>
          <a:ln>
            <a:noFill/>
          </a:ln>
        </p:spPr>
        <p:txBody>
          <a:bodyPr/>
          <a:lstStyle/>
          <a:p>
            <a:r>
              <a:rPr lang="en-GB" dirty="0">
                <a:solidFill>
                  <a:schemeClr val="tx1">
                    <a:lumMod val="75000"/>
                    <a:lumOff val="25000"/>
                  </a:schemeClr>
                </a:solidFill>
                <a:latin typeface="+mj-lt"/>
              </a:rPr>
              <a:t>GBIF Participant countries</a:t>
            </a:r>
          </a:p>
        </p:txBody>
      </p:sp>
      <p:sp>
        <p:nvSpPr>
          <p:cNvPr id="6" name="Text Placeholder 3">
            <a:extLst>
              <a:ext uri="{FF2B5EF4-FFF2-40B4-BE49-F238E27FC236}">
                <a16:creationId xmlns:a16="http://schemas.microsoft.com/office/drawing/2014/main" id="{C1416644-8117-8DD5-7C82-CDBB5785B977}"/>
              </a:ext>
            </a:extLst>
          </p:cNvPr>
          <p:cNvSpPr txBox="1">
            <a:spLocks/>
          </p:cNvSpPr>
          <p:nvPr/>
        </p:nvSpPr>
        <p:spPr>
          <a:xfrm>
            <a:off x="17483905" y="359389"/>
            <a:ext cx="6192069" cy="717121"/>
          </a:xfrm>
          <a:prstGeom prst="rect">
            <a:avLst/>
          </a:prstGeom>
          <a:ln>
            <a:noFill/>
          </a:ln>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t>November 2025</a:t>
            </a:r>
            <a:endParaRPr lang="en-DK" sz="2000" dirty="0"/>
          </a:p>
        </p:txBody>
      </p:sp>
      <p:grpSp>
        <p:nvGrpSpPr>
          <p:cNvPr id="7" name="Group 6">
            <a:extLst>
              <a:ext uri="{FF2B5EF4-FFF2-40B4-BE49-F238E27FC236}">
                <a16:creationId xmlns:a16="http://schemas.microsoft.com/office/drawing/2014/main" id="{38ECD369-450E-2DBE-56E1-23D96D9E5D02}"/>
              </a:ext>
            </a:extLst>
          </p:cNvPr>
          <p:cNvGrpSpPr>
            <a:grpSpLocks noChangeAspect="1"/>
          </p:cNvGrpSpPr>
          <p:nvPr/>
        </p:nvGrpSpPr>
        <p:grpSpPr>
          <a:xfrm>
            <a:off x="2544937" y="2696084"/>
            <a:ext cx="19063953" cy="9301640"/>
            <a:chOff x="1051184" y="1201524"/>
            <a:chExt cx="9845416" cy="4803753"/>
          </a:xfrm>
          <a:solidFill>
            <a:schemeClr val="bg1"/>
          </a:solidFill>
        </p:grpSpPr>
        <p:sp>
          <p:nvSpPr>
            <p:cNvPr id="8" name="Zimbabwe" descr="© INSCALE GmbH, 05.05.2010&#10;http://www.presentationload.com/">
              <a:extLst>
                <a:ext uri="{FF2B5EF4-FFF2-40B4-BE49-F238E27FC236}">
                  <a16:creationId xmlns:a16="http://schemas.microsoft.com/office/drawing/2014/main" id="{66D715E1-B80C-E193-17E5-F5999260675A}"/>
                </a:ext>
              </a:extLst>
            </p:cNvPr>
            <p:cNvSpPr>
              <a:spLocks/>
            </p:cNvSpPr>
            <p:nvPr/>
          </p:nvSpPr>
          <p:spPr bwMode="gray">
            <a:xfrm>
              <a:off x="6374496" y="4577795"/>
              <a:ext cx="246660" cy="246660"/>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1" name="Zambia" descr="© INSCALE GmbH, 05.05.2010&#10;http://www.presentationload.com/">
              <a:extLst>
                <a:ext uri="{FF2B5EF4-FFF2-40B4-BE49-F238E27FC236}">
                  <a16:creationId xmlns:a16="http://schemas.microsoft.com/office/drawing/2014/main" id="{C732AA70-6AF8-2BFC-9BA0-A1B5747F77DF}"/>
                </a:ext>
              </a:extLst>
            </p:cNvPr>
            <p:cNvSpPr>
              <a:spLocks/>
            </p:cNvSpPr>
            <p:nvPr/>
          </p:nvSpPr>
          <p:spPr bwMode="gray">
            <a:xfrm>
              <a:off x="6274782" y="4308394"/>
              <a:ext cx="372615" cy="356870"/>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2" name="Yemen" descr="© INSCALE GmbH, 05.05.2010&#10;http://www.presentationload.com/">
              <a:extLst>
                <a:ext uri="{FF2B5EF4-FFF2-40B4-BE49-F238E27FC236}">
                  <a16:creationId xmlns:a16="http://schemas.microsoft.com/office/drawing/2014/main" id="{8A732311-F3A8-4BF0-67D3-C918CCC3AE0B}"/>
                </a:ext>
              </a:extLst>
            </p:cNvPr>
            <p:cNvSpPr>
              <a:spLocks/>
            </p:cNvSpPr>
            <p:nvPr/>
          </p:nvSpPr>
          <p:spPr bwMode="gray">
            <a:xfrm>
              <a:off x="6923796" y="3328750"/>
              <a:ext cx="327131" cy="223919"/>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3" name="Western Sahara" descr="© INSCALE GmbH, 05.05.2010&#10;http://www.presentationload.com/">
              <a:extLst>
                <a:ext uri="{FF2B5EF4-FFF2-40B4-BE49-F238E27FC236}">
                  <a16:creationId xmlns:a16="http://schemas.microsoft.com/office/drawing/2014/main" id="{24DFEDCA-2F68-9F6C-B53A-F41E254B4860}"/>
                </a:ext>
              </a:extLst>
            </p:cNvPr>
            <p:cNvSpPr>
              <a:spLocks/>
            </p:cNvSpPr>
            <p:nvPr/>
          </p:nvSpPr>
          <p:spPr bwMode="gray">
            <a:xfrm>
              <a:off x="5053727" y="3017363"/>
              <a:ext cx="267653" cy="229168"/>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4" name="West Bank" descr="© INSCALE GmbH, 05.05.2010&#10;http://www.presentationload.com/">
              <a:extLst>
                <a:ext uri="{FF2B5EF4-FFF2-40B4-BE49-F238E27FC236}">
                  <a16:creationId xmlns:a16="http://schemas.microsoft.com/office/drawing/2014/main" id="{854AB91B-AE5A-65E6-DBB9-E640553ACFA0}"/>
                </a:ext>
              </a:extLst>
            </p:cNvPr>
            <p:cNvSpPr>
              <a:spLocks/>
            </p:cNvSpPr>
            <p:nvPr/>
          </p:nvSpPr>
          <p:spPr bwMode="gray">
            <a:xfrm>
              <a:off x="6656144" y="2844176"/>
              <a:ext cx="19244" cy="41985"/>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5" name="Uzbekistan" descr="© INSCALE GmbH, 05.05.2010&#10;http://www.presentationload.com/">
              <a:extLst>
                <a:ext uri="{FF2B5EF4-FFF2-40B4-BE49-F238E27FC236}">
                  <a16:creationId xmlns:a16="http://schemas.microsoft.com/office/drawing/2014/main" id="{93BA698C-C085-841D-7EAB-0F17B6FD589C}"/>
                </a:ext>
              </a:extLst>
            </p:cNvPr>
            <p:cNvSpPr>
              <a:spLocks/>
            </p:cNvSpPr>
            <p:nvPr/>
          </p:nvSpPr>
          <p:spPr bwMode="gray">
            <a:xfrm>
              <a:off x="7210692" y="2377096"/>
              <a:ext cx="530058" cy="297392"/>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6" name="Vietnam" descr="© INSCALE GmbH, 05.05.2010&#10;http://www.presentationload.com/">
              <a:extLst>
                <a:ext uri="{FF2B5EF4-FFF2-40B4-BE49-F238E27FC236}">
                  <a16:creationId xmlns:a16="http://schemas.microsoft.com/office/drawing/2014/main" id="{3681D99A-AC59-D1B2-3E5E-9D5BCF989595}"/>
                </a:ext>
              </a:extLst>
            </p:cNvPr>
            <p:cNvSpPr>
              <a:spLocks/>
            </p:cNvSpPr>
            <p:nvPr/>
          </p:nvSpPr>
          <p:spPr bwMode="gray">
            <a:xfrm>
              <a:off x="8771124" y="3171307"/>
              <a:ext cx="271151" cy="533557"/>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7" name="Venezuela" descr="© INSCALE GmbH, 05.05.2010&#10;http://www.presentationload.com/">
              <a:extLst>
                <a:ext uri="{FF2B5EF4-FFF2-40B4-BE49-F238E27FC236}">
                  <a16:creationId xmlns:a16="http://schemas.microsoft.com/office/drawing/2014/main" id="{FEAF62D9-8B5D-46AA-8B7B-07E84D05CF38}"/>
                </a:ext>
              </a:extLst>
            </p:cNvPr>
            <p:cNvSpPr>
              <a:spLocks noEditPoints="1"/>
            </p:cNvSpPr>
            <p:nvPr/>
          </p:nvSpPr>
          <p:spPr bwMode="gray">
            <a:xfrm>
              <a:off x="3251883" y="3575411"/>
              <a:ext cx="426844" cy="416348"/>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8" name="USA (Alaska)" descr="© INSCALE GmbH, 05.05.2010&#10;http://www.presentationload.com/">
              <a:extLst>
                <a:ext uri="{FF2B5EF4-FFF2-40B4-BE49-F238E27FC236}">
                  <a16:creationId xmlns:a16="http://schemas.microsoft.com/office/drawing/2014/main" id="{6605214E-F74F-B65E-9A2A-1A9EE5405A06}"/>
                </a:ext>
              </a:extLst>
            </p:cNvPr>
            <p:cNvSpPr>
              <a:spLocks noEditPoints="1"/>
            </p:cNvSpPr>
            <p:nvPr/>
          </p:nvSpPr>
          <p:spPr bwMode="gray">
            <a:xfrm>
              <a:off x="1051184" y="1523407"/>
              <a:ext cx="1374999" cy="594783"/>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19" name="USA" descr="© INSCALE GmbH, 05.05.2010&#10;http://www.presentationload.com/">
              <a:extLst>
                <a:ext uri="{FF2B5EF4-FFF2-40B4-BE49-F238E27FC236}">
                  <a16:creationId xmlns:a16="http://schemas.microsoft.com/office/drawing/2014/main" id="{22811028-06B8-03DF-4128-BEA490888355}"/>
                </a:ext>
              </a:extLst>
            </p:cNvPr>
            <p:cNvSpPr>
              <a:spLocks noEditPoints="1"/>
            </p:cNvSpPr>
            <p:nvPr/>
          </p:nvSpPr>
          <p:spPr bwMode="gray">
            <a:xfrm>
              <a:off x="1950356" y="2238897"/>
              <a:ext cx="1752862" cy="869434"/>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0" name="Uruguay" descr="© INSCALE GmbH, 05.05.2010&#10;http://www.presentationload.com/">
              <a:extLst>
                <a:ext uri="{FF2B5EF4-FFF2-40B4-BE49-F238E27FC236}">
                  <a16:creationId xmlns:a16="http://schemas.microsoft.com/office/drawing/2014/main" id="{46060080-9620-28F0-9C04-8FA1FE7DFC0F}"/>
                </a:ext>
              </a:extLst>
            </p:cNvPr>
            <p:cNvSpPr>
              <a:spLocks/>
            </p:cNvSpPr>
            <p:nvPr/>
          </p:nvSpPr>
          <p:spPr bwMode="gray">
            <a:xfrm>
              <a:off x="3820426" y="5100856"/>
              <a:ext cx="164440" cy="171438"/>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1" name="United Kingdom" descr="© INSCALE GmbH, 05.05.2010&#10;http://www.presentationload.com/">
              <a:extLst>
                <a:ext uri="{FF2B5EF4-FFF2-40B4-BE49-F238E27FC236}">
                  <a16:creationId xmlns:a16="http://schemas.microsoft.com/office/drawing/2014/main" id="{C03E53AC-26D6-8021-218B-CBF3239B12BC}"/>
                </a:ext>
              </a:extLst>
            </p:cNvPr>
            <p:cNvSpPr>
              <a:spLocks noEditPoints="1"/>
            </p:cNvSpPr>
            <p:nvPr/>
          </p:nvSpPr>
          <p:spPr bwMode="gray">
            <a:xfrm>
              <a:off x="5412347" y="1852287"/>
              <a:ext cx="258905" cy="369117"/>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2" name="United Arab Emirates" descr="© INSCALE GmbH, 05.05.2010&#10;http://www.presentationload.com/">
              <a:extLst>
                <a:ext uri="{FF2B5EF4-FFF2-40B4-BE49-F238E27FC236}">
                  <a16:creationId xmlns:a16="http://schemas.microsoft.com/office/drawing/2014/main" id="{01677000-B65A-7243-9866-AA3DCCE53866}"/>
                </a:ext>
              </a:extLst>
            </p:cNvPr>
            <p:cNvSpPr>
              <a:spLocks/>
            </p:cNvSpPr>
            <p:nvPr/>
          </p:nvSpPr>
          <p:spPr bwMode="gray">
            <a:xfrm>
              <a:off x="7187949" y="3057599"/>
              <a:ext cx="150445" cy="143448"/>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3" name="Ukraine" descr="© INSCALE GmbH, 05.05.2010&#10;http://www.presentationload.com/">
              <a:extLst>
                <a:ext uri="{FF2B5EF4-FFF2-40B4-BE49-F238E27FC236}">
                  <a16:creationId xmlns:a16="http://schemas.microsoft.com/office/drawing/2014/main" id="{63E41A82-1DE7-0B97-D366-023D0232506A}"/>
                </a:ext>
              </a:extLst>
            </p:cNvPr>
            <p:cNvSpPr>
              <a:spLocks/>
            </p:cNvSpPr>
            <p:nvPr/>
          </p:nvSpPr>
          <p:spPr bwMode="gray">
            <a:xfrm>
              <a:off x="6236296" y="2137434"/>
              <a:ext cx="500318" cy="279898"/>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4" name="Uganda" descr="© INSCALE GmbH, 05.05.2010&#10;http://www.presentationload.com/">
              <a:extLst>
                <a:ext uri="{FF2B5EF4-FFF2-40B4-BE49-F238E27FC236}">
                  <a16:creationId xmlns:a16="http://schemas.microsoft.com/office/drawing/2014/main" id="{0EE6C1DD-6CEB-AA7D-1F43-045F3BCD5C10}"/>
                </a:ext>
              </a:extLst>
            </p:cNvPr>
            <p:cNvSpPr>
              <a:spLocks noEditPoints="1"/>
            </p:cNvSpPr>
            <p:nvPr/>
          </p:nvSpPr>
          <p:spPr bwMode="gray">
            <a:xfrm>
              <a:off x="6521442" y="3864055"/>
              <a:ext cx="174936" cy="206425"/>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5" name="Turkmenistan" descr="© INSCALE GmbH, 05.05.2010&#10;http://www.presentationload.com/">
              <a:extLst>
                <a:ext uri="{FF2B5EF4-FFF2-40B4-BE49-F238E27FC236}">
                  <a16:creationId xmlns:a16="http://schemas.microsoft.com/office/drawing/2014/main" id="{559FD549-1A6C-F1D0-54DD-06DE607D56FE}"/>
                </a:ext>
              </a:extLst>
            </p:cNvPr>
            <p:cNvSpPr>
              <a:spLocks/>
            </p:cNvSpPr>
            <p:nvPr/>
          </p:nvSpPr>
          <p:spPr bwMode="gray">
            <a:xfrm>
              <a:off x="7130220" y="2473312"/>
              <a:ext cx="451336" cy="271152"/>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6" name="Turkey" descr="© INSCALE GmbH, 05.05.2010&#10;http://www.presentationload.com/">
              <a:extLst>
                <a:ext uri="{FF2B5EF4-FFF2-40B4-BE49-F238E27FC236}">
                  <a16:creationId xmlns:a16="http://schemas.microsoft.com/office/drawing/2014/main" id="{FEB554D7-03BD-C1AC-4C89-EB30A06EC472}"/>
                </a:ext>
              </a:extLst>
            </p:cNvPr>
            <p:cNvSpPr>
              <a:spLocks noEditPoints="1"/>
            </p:cNvSpPr>
            <p:nvPr/>
          </p:nvSpPr>
          <p:spPr bwMode="gray">
            <a:xfrm>
              <a:off x="6339509" y="2494304"/>
              <a:ext cx="594783" cy="227418"/>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7" name="Tunisia" descr="© INSCALE GmbH, 05.05.2010&#10;http://www.presentationload.com/">
              <a:extLst>
                <a:ext uri="{FF2B5EF4-FFF2-40B4-BE49-F238E27FC236}">
                  <a16:creationId xmlns:a16="http://schemas.microsoft.com/office/drawing/2014/main" id="{6A47F706-DCDF-8B0A-58B3-A79F02D75E60}"/>
                </a:ext>
              </a:extLst>
            </p:cNvPr>
            <p:cNvSpPr>
              <a:spLocks/>
            </p:cNvSpPr>
            <p:nvPr/>
          </p:nvSpPr>
          <p:spPr bwMode="gray">
            <a:xfrm>
              <a:off x="5821697" y="2669241"/>
              <a:ext cx="122455" cy="255407"/>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8" name="Togo" descr="© INSCALE GmbH, 05.05.2010&#10;http://www.presentationload.com/">
              <a:extLst>
                <a:ext uri="{FF2B5EF4-FFF2-40B4-BE49-F238E27FC236}">
                  <a16:creationId xmlns:a16="http://schemas.microsoft.com/office/drawing/2014/main" id="{E5CC3924-4BEE-0B9A-C634-F77E1D42D3BC}"/>
                </a:ext>
              </a:extLst>
            </p:cNvPr>
            <p:cNvSpPr>
              <a:spLocks/>
            </p:cNvSpPr>
            <p:nvPr/>
          </p:nvSpPr>
          <p:spPr bwMode="gray">
            <a:xfrm>
              <a:off x="5573288" y="3615645"/>
              <a:ext cx="62977" cy="180185"/>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29" name="Thailand" descr="© INSCALE GmbH, 05.05.2010&#10;http://www.presentationload.com/">
              <a:extLst>
                <a:ext uri="{FF2B5EF4-FFF2-40B4-BE49-F238E27FC236}">
                  <a16:creationId xmlns:a16="http://schemas.microsoft.com/office/drawing/2014/main" id="{788CCAE2-5CE2-EF2F-2315-60DD423018D5}"/>
                </a:ext>
              </a:extLst>
            </p:cNvPr>
            <p:cNvSpPr>
              <a:spLocks/>
            </p:cNvSpPr>
            <p:nvPr/>
          </p:nvSpPr>
          <p:spPr bwMode="gray">
            <a:xfrm>
              <a:off x="8639921" y="3278019"/>
              <a:ext cx="276399" cy="531807"/>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0" name="Tanzania" descr="© INSCALE GmbH, 05.05.2010&#10;http://www.presentationload.com/">
              <a:extLst>
                <a:ext uri="{FF2B5EF4-FFF2-40B4-BE49-F238E27FC236}">
                  <a16:creationId xmlns:a16="http://schemas.microsoft.com/office/drawing/2014/main" id="{58DFCA52-35C8-0574-3541-91FB7B0A5F5D}"/>
                </a:ext>
              </a:extLst>
            </p:cNvPr>
            <p:cNvSpPr>
              <a:spLocks noEditPoints="1"/>
            </p:cNvSpPr>
            <p:nvPr/>
          </p:nvSpPr>
          <p:spPr bwMode="gray">
            <a:xfrm>
              <a:off x="6519692" y="4051238"/>
              <a:ext cx="342875" cy="38835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1" name="Tajikistan" descr="© INSCALE GmbH, 05.05.2010&#10;http://www.presentationload.com/">
              <a:extLst>
                <a:ext uri="{FF2B5EF4-FFF2-40B4-BE49-F238E27FC236}">
                  <a16:creationId xmlns:a16="http://schemas.microsoft.com/office/drawing/2014/main" id="{41AF32B2-0AC4-88B2-F607-3CA60793CE2D}"/>
                </a:ext>
              </a:extLst>
            </p:cNvPr>
            <p:cNvSpPr>
              <a:spLocks/>
            </p:cNvSpPr>
            <p:nvPr/>
          </p:nvSpPr>
          <p:spPr bwMode="gray">
            <a:xfrm>
              <a:off x="7586804" y="2538037"/>
              <a:ext cx="246660" cy="155694"/>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 name="Taiwan" descr="© INSCALE GmbH, 05.05.2010&#10;http://www.presentationload.com/">
              <a:extLst>
                <a:ext uri="{FF2B5EF4-FFF2-40B4-BE49-F238E27FC236}">
                  <a16:creationId xmlns:a16="http://schemas.microsoft.com/office/drawing/2014/main" id="{D81CF1B0-0007-23C0-BC3D-3582F6221047}"/>
                </a:ext>
              </a:extLst>
            </p:cNvPr>
            <p:cNvSpPr>
              <a:spLocks/>
            </p:cNvSpPr>
            <p:nvPr/>
          </p:nvSpPr>
          <p:spPr bwMode="gray">
            <a:xfrm>
              <a:off x="9315175" y="3101333"/>
              <a:ext cx="54231" cy="120706"/>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 name="Syria" descr="© INSCALE GmbH, 05.05.2010&#10;http://www.presentationload.com/">
              <a:extLst>
                <a:ext uri="{FF2B5EF4-FFF2-40B4-BE49-F238E27FC236}">
                  <a16:creationId xmlns:a16="http://schemas.microsoft.com/office/drawing/2014/main" id="{E98E6B28-CA65-EEB9-4AED-8AF6146CB48A}"/>
                </a:ext>
              </a:extLst>
            </p:cNvPr>
            <p:cNvSpPr>
              <a:spLocks/>
            </p:cNvSpPr>
            <p:nvPr/>
          </p:nvSpPr>
          <p:spPr bwMode="gray">
            <a:xfrm>
              <a:off x="6661391" y="2665742"/>
              <a:ext cx="201178" cy="1854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 name="Switzerland" descr="© INSCALE GmbH, 05.05.2010&#10;http://www.presentationload.com/">
              <a:extLst>
                <a:ext uri="{FF2B5EF4-FFF2-40B4-BE49-F238E27FC236}">
                  <a16:creationId xmlns:a16="http://schemas.microsoft.com/office/drawing/2014/main" id="{5CAF030D-4070-EF90-37E9-C69F0CF34C16}"/>
                </a:ext>
              </a:extLst>
            </p:cNvPr>
            <p:cNvSpPr>
              <a:spLocks/>
            </p:cNvSpPr>
            <p:nvPr/>
          </p:nvSpPr>
          <p:spPr bwMode="gray">
            <a:xfrm>
              <a:off x="5783211" y="2293127"/>
              <a:ext cx="129453" cy="71725"/>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 name="Sweden" descr="© INSCALE GmbH, 05.05.2010&#10;http://www.presentationload.com/">
              <a:extLst>
                <a:ext uri="{FF2B5EF4-FFF2-40B4-BE49-F238E27FC236}">
                  <a16:creationId xmlns:a16="http://schemas.microsoft.com/office/drawing/2014/main" id="{8F14A64D-E3D7-EC83-0D0D-0B866AC7D434}"/>
                </a:ext>
              </a:extLst>
            </p:cNvPr>
            <p:cNvSpPr>
              <a:spLocks noEditPoints="1"/>
            </p:cNvSpPr>
            <p:nvPr/>
          </p:nvSpPr>
          <p:spPr bwMode="gray">
            <a:xfrm>
              <a:off x="5930158" y="1589882"/>
              <a:ext cx="309638" cy="442589"/>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 name="Swaziland" descr="© INSCALE GmbH, 05.05.2010&#10;http://www.presentationload.com/">
              <a:extLst>
                <a:ext uri="{FF2B5EF4-FFF2-40B4-BE49-F238E27FC236}">
                  <a16:creationId xmlns:a16="http://schemas.microsoft.com/office/drawing/2014/main" id="{E6E82E0D-8617-D23C-0D3B-24E894D88952}"/>
                </a:ext>
              </a:extLst>
            </p:cNvPr>
            <p:cNvSpPr>
              <a:spLocks/>
            </p:cNvSpPr>
            <p:nvPr/>
          </p:nvSpPr>
          <p:spPr bwMode="gray">
            <a:xfrm>
              <a:off x="6540685" y="4941663"/>
              <a:ext cx="45484" cy="59479"/>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 name="Suriname" descr="© INSCALE GmbH, 05.05.2010&#10;http://www.presentationload.com/">
              <a:extLst>
                <a:ext uri="{FF2B5EF4-FFF2-40B4-BE49-F238E27FC236}">
                  <a16:creationId xmlns:a16="http://schemas.microsoft.com/office/drawing/2014/main" id="{65750F5A-E07C-78F1-10E1-4C89D0224121}"/>
                </a:ext>
              </a:extLst>
            </p:cNvPr>
            <p:cNvSpPr>
              <a:spLocks/>
            </p:cNvSpPr>
            <p:nvPr/>
          </p:nvSpPr>
          <p:spPr bwMode="gray">
            <a:xfrm>
              <a:off x="3729460" y="3799329"/>
              <a:ext cx="131203" cy="15044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 name="Sudan">
              <a:extLst>
                <a:ext uri="{FF2B5EF4-FFF2-40B4-BE49-F238E27FC236}">
                  <a16:creationId xmlns:a16="http://schemas.microsoft.com/office/drawing/2014/main" id="{F09CB158-E048-D1B5-157F-CA239A1D30DA}"/>
                </a:ext>
              </a:extLst>
            </p:cNvPr>
            <p:cNvSpPr>
              <a:spLocks/>
            </p:cNvSpPr>
            <p:nvPr/>
          </p:nvSpPr>
          <p:spPr bwMode="auto">
            <a:xfrm>
              <a:off x="6262443" y="3178734"/>
              <a:ext cx="534523" cy="524395"/>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 name="South Sudan">
              <a:extLst>
                <a:ext uri="{FF2B5EF4-FFF2-40B4-BE49-F238E27FC236}">
                  <a16:creationId xmlns:a16="http://schemas.microsoft.com/office/drawing/2014/main" id="{8F8EE460-73B8-55AA-A064-03217AE7BE0B}"/>
                </a:ext>
              </a:extLst>
            </p:cNvPr>
            <p:cNvSpPr>
              <a:spLocks/>
            </p:cNvSpPr>
            <p:nvPr/>
          </p:nvSpPr>
          <p:spPr bwMode="auto">
            <a:xfrm>
              <a:off x="6336713" y="3569216"/>
              <a:ext cx="384857" cy="321840"/>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 name="Sri Lanka" descr="© INSCALE GmbH, 05.05.2010&#10;http://www.presentationload.com/">
              <a:extLst>
                <a:ext uri="{FF2B5EF4-FFF2-40B4-BE49-F238E27FC236}">
                  <a16:creationId xmlns:a16="http://schemas.microsoft.com/office/drawing/2014/main" id="{E4510695-D891-5744-0300-DC2F2C3A0FBD}"/>
                </a:ext>
              </a:extLst>
            </p:cNvPr>
            <p:cNvSpPr>
              <a:spLocks/>
            </p:cNvSpPr>
            <p:nvPr/>
          </p:nvSpPr>
          <p:spPr bwMode="gray">
            <a:xfrm>
              <a:off x="8108114" y="3668126"/>
              <a:ext cx="76971" cy="136450"/>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 name="Spain" descr="© INSCALE GmbH, 05.05.2010&#10;http://www.presentationload.com/">
              <a:extLst>
                <a:ext uri="{FF2B5EF4-FFF2-40B4-BE49-F238E27FC236}">
                  <a16:creationId xmlns:a16="http://schemas.microsoft.com/office/drawing/2014/main" id="{55128960-7C13-DCA8-5CD3-60F85426848E}"/>
                </a:ext>
              </a:extLst>
            </p:cNvPr>
            <p:cNvSpPr>
              <a:spLocks noEditPoints="1"/>
            </p:cNvSpPr>
            <p:nvPr/>
          </p:nvSpPr>
          <p:spPr bwMode="gray">
            <a:xfrm>
              <a:off x="5337123" y="2438324"/>
              <a:ext cx="391857" cy="276399"/>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 name="Somalia" descr="© INSCALE GmbH, 05.05.2010&#10;http://www.presentationload.com/">
              <a:extLst>
                <a:ext uri="{FF2B5EF4-FFF2-40B4-BE49-F238E27FC236}">
                  <a16:creationId xmlns:a16="http://schemas.microsoft.com/office/drawing/2014/main" id="{537B2BCB-D9F1-54E1-06E0-384AE9F58ABA}"/>
                </a:ext>
              </a:extLst>
            </p:cNvPr>
            <p:cNvSpPr>
              <a:spLocks/>
            </p:cNvSpPr>
            <p:nvPr/>
          </p:nvSpPr>
          <p:spPr bwMode="gray">
            <a:xfrm>
              <a:off x="6883560" y="3580659"/>
              <a:ext cx="320134" cy="495071"/>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 name="Solomon Islands" descr="© INSCALE GmbH, 05.05.2010&#10;http://www.presentationload.com/">
              <a:extLst>
                <a:ext uri="{FF2B5EF4-FFF2-40B4-BE49-F238E27FC236}">
                  <a16:creationId xmlns:a16="http://schemas.microsoft.com/office/drawing/2014/main" id="{E7DC3E48-1FA3-EC52-A9F0-B0AF9FC81F85}"/>
                </a:ext>
              </a:extLst>
            </p:cNvPr>
            <p:cNvSpPr>
              <a:spLocks noEditPoints="1"/>
            </p:cNvSpPr>
            <p:nvPr/>
          </p:nvSpPr>
          <p:spPr bwMode="gray">
            <a:xfrm>
              <a:off x="10555474" y="4255912"/>
              <a:ext cx="166190" cy="155694"/>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4" name="Slovenia" descr="© INSCALE GmbH, 05.05.2010&#10;http://www.presentationload.com/">
              <a:extLst>
                <a:ext uri="{FF2B5EF4-FFF2-40B4-BE49-F238E27FC236}">
                  <a16:creationId xmlns:a16="http://schemas.microsoft.com/office/drawing/2014/main" id="{2BB01898-FF3F-5A05-DB3E-8A594783D72F}"/>
                </a:ext>
              </a:extLst>
            </p:cNvPr>
            <p:cNvSpPr>
              <a:spLocks/>
            </p:cNvSpPr>
            <p:nvPr/>
          </p:nvSpPr>
          <p:spPr bwMode="gray">
            <a:xfrm>
              <a:off x="5989636" y="2324616"/>
              <a:ext cx="94465" cy="54231"/>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5" name="Slovakia" descr="© INSCALE GmbH, 05.05.2010&#10;http://www.presentationload.com/">
              <a:extLst>
                <a:ext uri="{FF2B5EF4-FFF2-40B4-BE49-F238E27FC236}">
                  <a16:creationId xmlns:a16="http://schemas.microsoft.com/office/drawing/2014/main" id="{F1BE2BFD-075F-C5C5-8233-21F870A929CA}"/>
                </a:ext>
              </a:extLst>
            </p:cNvPr>
            <p:cNvSpPr>
              <a:spLocks/>
            </p:cNvSpPr>
            <p:nvPr/>
          </p:nvSpPr>
          <p:spPr bwMode="gray">
            <a:xfrm>
              <a:off x="6085850" y="2233648"/>
              <a:ext cx="159193" cy="64727"/>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6" name="Sierra Leone" descr="© INSCALE GmbH, 05.05.2010&#10;http://www.presentationload.com/">
              <a:extLst>
                <a:ext uri="{FF2B5EF4-FFF2-40B4-BE49-F238E27FC236}">
                  <a16:creationId xmlns:a16="http://schemas.microsoft.com/office/drawing/2014/main" id="{0A9F123E-9C3F-1360-1D84-FB5AFD39AFB7}"/>
                </a:ext>
              </a:extLst>
            </p:cNvPr>
            <p:cNvSpPr>
              <a:spLocks/>
            </p:cNvSpPr>
            <p:nvPr/>
          </p:nvSpPr>
          <p:spPr bwMode="gray">
            <a:xfrm>
              <a:off x="5158688" y="3650633"/>
              <a:ext cx="92716" cy="120706"/>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7" name="Serbia" descr="© INSCALE GmbH, 05.05.2010&#10;http://www.presentationload.com/">
              <a:extLst>
                <a:ext uri="{FF2B5EF4-FFF2-40B4-BE49-F238E27FC236}">
                  <a16:creationId xmlns:a16="http://schemas.microsoft.com/office/drawing/2014/main" id="{7C53FA32-5841-24EE-7078-270C928075EA}"/>
                </a:ext>
              </a:extLst>
            </p:cNvPr>
            <p:cNvSpPr>
              <a:spLocks/>
            </p:cNvSpPr>
            <p:nvPr/>
          </p:nvSpPr>
          <p:spPr bwMode="gray">
            <a:xfrm>
              <a:off x="6147079" y="2352606"/>
              <a:ext cx="122455" cy="13425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endParaRPr lang="en-US" sz="3600" dirty="0"/>
            </a:p>
          </p:txBody>
        </p:sp>
        <p:sp>
          <p:nvSpPr>
            <p:cNvPr id="48" name="Senegal" descr="© INSCALE GmbH, 05.05.2010&#10;http://www.presentationload.com/">
              <a:extLst>
                <a:ext uri="{FF2B5EF4-FFF2-40B4-BE49-F238E27FC236}">
                  <a16:creationId xmlns:a16="http://schemas.microsoft.com/office/drawing/2014/main" id="{99F993AC-C190-53A7-A252-34FB08F54C83}"/>
                </a:ext>
              </a:extLst>
            </p:cNvPr>
            <p:cNvSpPr>
              <a:spLocks/>
            </p:cNvSpPr>
            <p:nvPr/>
          </p:nvSpPr>
          <p:spPr bwMode="gray">
            <a:xfrm>
              <a:off x="5065973" y="3407472"/>
              <a:ext cx="185433" cy="164440"/>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9" name="Saudi Arabia" descr="© INSCALE GmbH, 05.05.2010&#10;http://www.presentationload.com/">
              <a:extLst>
                <a:ext uri="{FF2B5EF4-FFF2-40B4-BE49-F238E27FC236}">
                  <a16:creationId xmlns:a16="http://schemas.microsoft.com/office/drawing/2014/main" id="{821FD436-1C1F-A310-1998-66047BA024B0}"/>
                </a:ext>
              </a:extLst>
            </p:cNvPr>
            <p:cNvSpPr>
              <a:spLocks/>
            </p:cNvSpPr>
            <p:nvPr/>
          </p:nvSpPr>
          <p:spPr bwMode="gray">
            <a:xfrm>
              <a:off x="6656144" y="2854673"/>
              <a:ext cx="664758" cy="570292"/>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0" name="Rwanda" descr="© INSCALE GmbH, 05.05.2010&#10;http://www.presentationload.com/">
              <a:extLst>
                <a:ext uri="{FF2B5EF4-FFF2-40B4-BE49-F238E27FC236}">
                  <a16:creationId xmlns:a16="http://schemas.microsoft.com/office/drawing/2014/main" id="{1E434D5E-34DF-ED08-5BBA-8C40E117A92F}"/>
                </a:ext>
              </a:extLst>
            </p:cNvPr>
            <p:cNvSpPr>
              <a:spLocks/>
            </p:cNvSpPr>
            <p:nvPr/>
          </p:nvSpPr>
          <p:spPr bwMode="gray">
            <a:xfrm>
              <a:off x="6495201" y="4051238"/>
              <a:ext cx="66476" cy="66476"/>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1" name="Russia (Urup,Simushir)" descr="© INSCALE GmbH, 05.05.2010&#10;http://www.presentationload.com/">
              <a:extLst>
                <a:ext uri="{FF2B5EF4-FFF2-40B4-BE49-F238E27FC236}">
                  <a16:creationId xmlns:a16="http://schemas.microsoft.com/office/drawing/2014/main" id="{A4DD3FFB-FDA8-149F-31E1-3A8B3A947BB9}"/>
                </a:ext>
              </a:extLst>
            </p:cNvPr>
            <p:cNvSpPr>
              <a:spLocks noEditPoints="1"/>
            </p:cNvSpPr>
            <p:nvPr/>
          </p:nvSpPr>
          <p:spPr bwMode="gray">
            <a:xfrm>
              <a:off x="9791001" y="1903020"/>
              <a:ext cx="134701" cy="535306"/>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2" name="Russia" descr="© INSCALE GmbH, 05.05.2010&#10;http://www.presentationload.com/">
              <a:extLst>
                <a:ext uri="{FF2B5EF4-FFF2-40B4-BE49-F238E27FC236}">
                  <a16:creationId xmlns:a16="http://schemas.microsoft.com/office/drawing/2014/main" id="{096946C6-2190-18EC-A13B-05207B5FB9D8}"/>
                </a:ext>
              </a:extLst>
            </p:cNvPr>
            <p:cNvSpPr>
              <a:spLocks noEditPoints="1"/>
            </p:cNvSpPr>
            <p:nvPr/>
          </p:nvSpPr>
          <p:spPr bwMode="gray">
            <a:xfrm>
              <a:off x="6159324" y="1240010"/>
              <a:ext cx="4048026" cy="1289282"/>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3" name="Romania" descr="© INSCALE GmbH, 05.05.2010&#10;http://www.presentationload.com/">
              <a:extLst>
                <a:ext uri="{FF2B5EF4-FFF2-40B4-BE49-F238E27FC236}">
                  <a16:creationId xmlns:a16="http://schemas.microsoft.com/office/drawing/2014/main" id="{DB86131C-6156-0283-AF36-A34B68167EAE}"/>
                </a:ext>
              </a:extLst>
            </p:cNvPr>
            <p:cNvSpPr>
              <a:spLocks/>
            </p:cNvSpPr>
            <p:nvPr/>
          </p:nvSpPr>
          <p:spPr bwMode="gray">
            <a:xfrm>
              <a:off x="6185565" y="2279132"/>
              <a:ext cx="274650" cy="164440"/>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4" name="Qatar" descr="© INSCALE GmbH, 05.05.2010&#10;http://www.presentationload.com/">
              <a:extLst>
                <a:ext uri="{FF2B5EF4-FFF2-40B4-BE49-F238E27FC236}">
                  <a16:creationId xmlns:a16="http://schemas.microsoft.com/office/drawing/2014/main" id="{64E719FF-EF5F-A4A4-30B2-505F342746CC}"/>
                </a:ext>
              </a:extLst>
            </p:cNvPr>
            <p:cNvSpPr>
              <a:spLocks/>
            </p:cNvSpPr>
            <p:nvPr/>
          </p:nvSpPr>
          <p:spPr bwMode="gray">
            <a:xfrm>
              <a:off x="7165208" y="3068095"/>
              <a:ext cx="29740" cy="64727"/>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5" name="Puerto Rico" descr="© INSCALE GmbH, 05.05.2010&#10;http://www.presentationload.com/">
              <a:extLst>
                <a:ext uri="{FF2B5EF4-FFF2-40B4-BE49-F238E27FC236}">
                  <a16:creationId xmlns:a16="http://schemas.microsoft.com/office/drawing/2014/main" id="{115D9094-11F8-3296-A23A-BDF57B6AA8BD}"/>
                </a:ext>
              </a:extLst>
            </p:cNvPr>
            <p:cNvSpPr>
              <a:spLocks/>
            </p:cNvSpPr>
            <p:nvPr/>
          </p:nvSpPr>
          <p:spPr bwMode="gray">
            <a:xfrm>
              <a:off x="3475801" y="3351492"/>
              <a:ext cx="61229" cy="26241"/>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6" name="Portugal" descr="© INSCALE GmbH, 05.05.2010&#10;http://www.presentationload.com/">
              <a:extLst>
                <a:ext uri="{FF2B5EF4-FFF2-40B4-BE49-F238E27FC236}">
                  <a16:creationId xmlns:a16="http://schemas.microsoft.com/office/drawing/2014/main" id="{B332A6D8-6CDC-36B6-43F5-63717F2F4792}"/>
                </a:ext>
              </a:extLst>
            </p:cNvPr>
            <p:cNvSpPr>
              <a:spLocks/>
            </p:cNvSpPr>
            <p:nvPr/>
          </p:nvSpPr>
          <p:spPr bwMode="gray">
            <a:xfrm>
              <a:off x="5321379" y="2497803"/>
              <a:ext cx="101463" cy="183684"/>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7" name="Poland" descr="© INSCALE GmbH, 05.05.2010&#10;http://www.presentationload.com/">
              <a:extLst>
                <a:ext uri="{FF2B5EF4-FFF2-40B4-BE49-F238E27FC236}">
                  <a16:creationId xmlns:a16="http://schemas.microsoft.com/office/drawing/2014/main" id="{2A978FFE-48F8-6FBC-CBE0-97DB12B43B00}"/>
                </a:ext>
              </a:extLst>
            </p:cNvPr>
            <p:cNvSpPr>
              <a:spLocks/>
            </p:cNvSpPr>
            <p:nvPr/>
          </p:nvSpPr>
          <p:spPr bwMode="gray">
            <a:xfrm>
              <a:off x="6008879" y="2051714"/>
              <a:ext cx="279898" cy="201178"/>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8" name="Philippines" descr="© INSCALE GmbH, 05.05.2010&#10;http://www.presentationload.com/">
              <a:extLst>
                <a:ext uri="{FF2B5EF4-FFF2-40B4-BE49-F238E27FC236}">
                  <a16:creationId xmlns:a16="http://schemas.microsoft.com/office/drawing/2014/main" id="{E55D2831-2E28-0F93-CF5A-0547C760FC3F}"/>
                </a:ext>
              </a:extLst>
            </p:cNvPr>
            <p:cNvSpPr>
              <a:spLocks noEditPoints="1"/>
            </p:cNvSpPr>
            <p:nvPr/>
          </p:nvSpPr>
          <p:spPr bwMode="gray">
            <a:xfrm>
              <a:off x="9299431" y="3339246"/>
              <a:ext cx="320134" cy="537056"/>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59" name="Peru" descr="© INSCALE GmbH, 05.05.2010&#10;http://www.presentationload.com/">
              <a:extLst>
                <a:ext uri="{FF2B5EF4-FFF2-40B4-BE49-F238E27FC236}">
                  <a16:creationId xmlns:a16="http://schemas.microsoft.com/office/drawing/2014/main" id="{3AFAB6A3-C57F-35B0-ED18-26836A7C3BEF}"/>
                </a:ext>
              </a:extLst>
            </p:cNvPr>
            <p:cNvSpPr>
              <a:spLocks/>
            </p:cNvSpPr>
            <p:nvPr/>
          </p:nvSpPr>
          <p:spPr bwMode="gray">
            <a:xfrm>
              <a:off x="2989478" y="4012752"/>
              <a:ext cx="421597" cy="666508"/>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60" name="Paraguay" descr="© INSCALE GmbH, 05.05.2010&#10;http://www.presentationload.com/">
              <a:extLst>
                <a:ext uri="{FF2B5EF4-FFF2-40B4-BE49-F238E27FC236}">
                  <a16:creationId xmlns:a16="http://schemas.microsoft.com/office/drawing/2014/main" id="{C6F9B951-2EFE-BFEF-F152-D7E51F2C6AD8}"/>
                </a:ext>
              </a:extLst>
            </p:cNvPr>
            <p:cNvSpPr>
              <a:spLocks/>
            </p:cNvSpPr>
            <p:nvPr/>
          </p:nvSpPr>
          <p:spPr bwMode="gray">
            <a:xfrm>
              <a:off x="3633244" y="4708998"/>
              <a:ext cx="267653" cy="302640"/>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61" name="Papua New Guinea" descr="© INSCALE GmbH, 05.05.2010&#10;http://www.presentationload.com/">
              <a:extLst>
                <a:ext uri="{FF2B5EF4-FFF2-40B4-BE49-F238E27FC236}">
                  <a16:creationId xmlns:a16="http://schemas.microsoft.com/office/drawing/2014/main" id="{C59389E4-6F16-A483-3BE3-4D7C3386E9D3}"/>
                </a:ext>
              </a:extLst>
            </p:cNvPr>
            <p:cNvSpPr>
              <a:spLocks noEditPoints="1"/>
            </p:cNvSpPr>
            <p:nvPr/>
          </p:nvSpPr>
          <p:spPr bwMode="gray">
            <a:xfrm>
              <a:off x="10048158" y="4080976"/>
              <a:ext cx="486323" cy="325382"/>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62" name="Panama" descr="© INSCALE GmbH, 05.05.2010&#10;http://www.presentationload.com/">
              <a:extLst>
                <a:ext uri="{FF2B5EF4-FFF2-40B4-BE49-F238E27FC236}">
                  <a16:creationId xmlns:a16="http://schemas.microsoft.com/office/drawing/2014/main" id="{42044D06-A704-677F-132B-37AB04605E3A}"/>
                </a:ext>
              </a:extLst>
            </p:cNvPr>
            <p:cNvSpPr>
              <a:spLocks/>
            </p:cNvSpPr>
            <p:nvPr/>
          </p:nvSpPr>
          <p:spPr bwMode="gray">
            <a:xfrm>
              <a:off x="2943995" y="3668126"/>
              <a:ext cx="181934" cy="87468"/>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63" name="Pakistan" descr="© INSCALE GmbH, 05.05.2010&#10;http://www.presentationload.com/">
              <a:extLst>
                <a:ext uri="{FF2B5EF4-FFF2-40B4-BE49-F238E27FC236}">
                  <a16:creationId xmlns:a16="http://schemas.microsoft.com/office/drawing/2014/main" id="{18DBF655-A8FD-490B-37F0-7B2303E0E352}"/>
                </a:ext>
              </a:extLst>
            </p:cNvPr>
            <p:cNvSpPr>
              <a:spLocks/>
            </p:cNvSpPr>
            <p:nvPr/>
          </p:nvSpPr>
          <p:spPr bwMode="gray">
            <a:xfrm>
              <a:off x="7455602" y="2679736"/>
              <a:ext cx="470579" cy="472328"/>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0" name="Parcel Islands" descr="© INSCALE GmbH, 05.05.2010&#10;http://www.presentationload.com/">
              <a:extLst>
                <a:ext uri="{FF2B5EF4-FFF2-40B4-BE49-F238E27FC236}">
                  <a16:creationId xmlns:a16="http://schemas.microsoft.com/office/drawing/2014/main" id="{35340C16-4D01-1945-291B-36D1216475A7}"/>
                </a:ext>
              </a:extLst>
            </p:cNvPr>
            <p:cNvSpPr>
              <a:spLocks noEditPoints="1"/>
            </p:cNvSpPr>
            <p:nvPr/>
          </p:nvSpPr>
          <p:spPr bwMode="gray">
            <a:xfrm>
              <a:off x="9082510" y="3391727"/>
              <a:ext cx="41985" cy="27990"/>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1" name="Oman" descr="© INSCALE GmbH, 05.05.2010&#10;http://www.presentationload.com/">
              <a:extLst>
                <a:ext uri="{FF2B5EF4-FFF2-40B4-BE49-F238E27FC236}">
                  <a16:creationId xmlns:a16="http://schemas.microsoft.com/office/drawing/2014/main" id="{2C811EE8-D022-B218-926F-8475027288B3}"/>
                </a:ext>
              </a:extLst>
            </p:cNvPr>
            <p:cNvSpPr>
              <a:spLocks/>
            </p:cNvSpPr>
            <p:nvPr/>
          </p:nvSpPr>
          <p:spPr bwMode="gray">
            <a:xfrm>
              <a:off x="7214190" y="3111829"/>
              <a:ext cx="241412" cy="300890"/>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2" name="Norway" descr="© INSCALE GmbH, 05.05.2010&#10;http://www.presentationload.com/">
              <a:extLst>
                <a:ext uri="{FF2B5EF4-FFF2-40B4-BE49-F238E27FC236}">
                  <a16:creationId xmlns:a16="http://schemas.microsoft.com/office/drawing/2014/main" id="{531C413A-C83C-A4EE-948A-904D978238D3}"/>
                </a:ext>
              </a:extLst>
            </p:cNvPr>
            <p:cNvSpPr>
              <a:spLocks noEditPoints="1"/>
            </p:cNvSpPr>
            <p:nvPr/>
          </p:nvSpPr>
          <p:spPr bwMode="gray">
            <a:xfrm>
              <a:off x="5772715" y="1273249"/>
              <a:ext cx="608778" cy="670007"/>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3" name="Nigeria" descr="© INSCALE GmbH, 05.05.2010&#10;http://www.presentationload.com/">
              <a:extLst>
                <a:ext uri="{FF2B5EF4-FFF2-40B4-BE49-F238E27FC236}">
                  <a16:creationId xmlns:a16="http://schemas.microsoft.com/office/drawing/2014/main" id="{1AA8E59B-9C1C-0823-2258-2E9396E7D466}"/>
                </a:ext>
              </a:extLst>
            </p:cNvPr>
            <p:cNvSpPr>
              <a:spLocks/>
            </p:cNvSpPr>
            <p:nvPr/>
          </p:nvSpPr>
          <p:spPr bwMode="gray">
            <a:xfrm>
              <a:off x="5666004" y="3514182"/>
              <a:ext cx="374364" cy="344625"/>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4" name="Niger" descr="© INSCALE GmbH, 05.05.2010&#10;http://www.presentationload.com/">
              <a:extLst>
                <a:ext uri="{FF2B5EF4-FFF2-40B4-BE49-F238E27FC236}">
                  <a16:creationId xmlns:a16="http://schemas.microsoft.com/office/drawing/2014/main" id="{6C908F5D-A9D4-7F25-5908-DA3A10F9780B}"/>
                </a:ext>
              </a:extLst>
            </p:cNvPr>
            <p:cNvSpPr>
              <a:spLocks/>
            </p:cNvSpPr>
            <p:nvPr/>
          </p:nvSpPr>
          <p:spPr bwMode="gray">
            <a:xfrm>
              <a:off x="5587282" y="3167808"/>
              <a:ext cx="496819" cy="421597"/>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5" name="Nicaragua" descr="© INSCALE GmbH, 05.05.2010&#10;http://www.presentationload.com/">
              <a:extLst>
                <a:ext uri="{FF2B5EF4-FFF2-40B4-BE49-F238E27FC236}">
                  <a16:creationId xmlns:a16="http://schemas.microsoft.com/office/drawing/2014/main" id="{CBFA72EB-804A-7EF3-277C-112C4E1741C3}"/>
                </a:ext>
              </a:extLst>
            </p:cNvPr>
            <p:cNvSpPr>
              <a:spLocks/>
            </p:cNvSpPr>
            <p:nvPr/>
          </p:nvSpPr>
          <p:spPr bwMode="gray">
            <a:xfrm>
              <a:off x="2809295" y="3479195"/>
              <a:ext cx="145198" cy="148696"/>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6" name="New Zealand" descr="© INSCALE GmbH, 05.05.2010&#10;http://www.presentationload.com/">
              <a:extLst>
                <a:ext uri="{FF2B5EF4-FFF2-40B4-BE49-F238E27FC236}">
                  <a16:creationId xmlns:a16="http://schemas.microsoft.com/office/drawing/2014/main" id="{AF909F19-2CA6-1D73-0300-DB2A004B840F}"/>
                </a:ext>
              </a:extLst>
            </p:cNvPr>
            <p:cNvSpPr>
              <a:spLocks noEditPoints="1"/>
            </p:cNvSpPr>
            <p:nvPr/>
          </p:nvSpPr>
          <p:spPr bwMode="gray">
            <a:xfrm>
              <a:off x="10328057" y="5251301"/>
              <a:ext cx="568543" cy="439091"/>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7" name="Newfoundland" descr="© INSCALE GmbH, 05.05.2010&#10;http://www.presentationload.com/">
              <a:extLst>
                <a:ext uri="{FF2B5EF4-FFF2-40B4-BE49-F238E27FC236}">
                  <a16:creationId xmlns:a16="http://schemas.microsoft.com/office/drawing/2014/main" id="{AAF81083-677C-BC2D-7192-BED771E49D2D}"/>
                </a:ext>
              </a:extLst>
            </p:cNvPr>
            <p:cNvSpPr>
              <a:spLocks/>
            </p:cNvSpPr>
            <p:nvPr/>
          </p:nvSpPr>
          <p:spPr bwMode="gray">
            <a:xfrm>
              <a:off x="3949879" y="2167173"/>
              <a:ext cx="190681" cy="171438"/>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8" name="Netherlands" descr="© INSCALE GmbH, 05.05.2010&#10;http://www.presentationload.com/">
              <a:extLst>
                <a:ext uri="{FF2B5EF4-FFF2-40B4-BE49-F238E27FC236}">
                  <a16:creationId xmlns:a16="http://schemas.microsoft.com/office/drawing/2014/main" id="{E2FA0BE2-5170-6B60-600C-6E53EC392927}"/>
                </a:ext>
              </a:extLst>
            </p:cNvPr>
            <p:cNvSpPr>
              <a:spLocks/>
            </p:cNvSpPr>
            <p:nvPr/>
          </p:nvSpPr>
          <p:spPr bwMode="gray">
            <a:xfrm>
              <a:off x="5702741" y="2098948"/>
              <a:ext cx="120706" cy="94465"/>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29" name="Nepal" descr="© INSCALE GmbH, 05.05.2010&#10;http://www.presentationload.com/">
              <a:extLst>
                <a:ext uri="{FF2B5EF4-FFF2-40B4-BE49-F238E27FC236}">
                  <a16:creationId xmlns:a16="http://schemas.microsoft.com/office/drawing/2014/main" id="{D1B9C748-9932-13EA-318F-05D1FBB9FEE1}"/>
                </a:ext>
              </a:extLst>
            </p:cNvPr>
            <p:cNvSpPr>
              <a:spLocks/>
            </p:cNvSpPr>
            <p:nvPr/>
          </p:nvSpPr>
          <p:spPr bwMode="gray">
            <a:xfrm>
              <a:off x="8046888" y="2915900"/>
              <a:ext cx="262404" cy="146946"/>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0" name="Namibia" descr="© INSCALE GmbH, 05.05.2010&#10;http://www.presentationload.com/">
              <a:extLst>
                <a:ext uri="{FF2B5EF4-FFF2-40B4-BE49-F238E27FC236}">
                  <a16:creationId xmlns:a16="http://schemas.microsoft.com/office/drawing/2014/main" id="{39627C54-E74D-B48B-B8AF-6EE7FB3F8107}"/>
                </a:ext>
              </a:extLst>
            </p:cNvPr>
            <p:cNvSpPr>
              <a:spLocks/>
            </p:cNvSpPr>
            <p:nvPr/>
          </p:nvSpPr>
          <p:spPr bwMode="gray">
            <a:xfrm>
              <a:off x="5947651" y="4625029"/>
              <a:ext cx="426844" cy="435592"/>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1" name="Myanmar" descr="© INSCALE GmbH, 05.05.2010&#10;http://www.presentationload.com/">
              <a:extLst>
                <a:ext uri="{FF2B5EF4-FFF2-40B4-BE49-F238E27FC236}">
                  <a16:creationId xmlns:a16="http://schemas.microsoft.com/office/drawing/2014/main" id="{6EE864F0-96D3-A010-7ADD-CF89B6471A28}"/>
                </a:ext>
              </a:extLst>
            </p:cNvPr>
            <p:cNvSpPr>
              <a:spLocks/>
            </p:cNvSpPr>
            <p:nvPr/>
          </p:nvSpPr>
          <p:spPr bwMode="gray">
            <a:xfrm>
              <a:off x="8459737" y="2985874"/>
              <a:ext cx="285146" cy="670007"/>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2" name="Mozambique" descr="© INSCALE GmbH, 05.05.2010&#10;http://www.presentationload.com/">
              <a:extLst>
                <a:ext uri="{FF2B5EF4-FFF2-40B4-BE49-F238E27FC236}">
                  <a16:creationId xmlns:a16="http://schemas.microsoft.com/office/drawing/2014/main" id="{06F6658F-A68A-3162-ED71-09399D256542}"/>
                </a:ext>
              </a:extLst>
            </p:cNvPr>
            <p:cNvSpPr>
              <a:spLocks/>
            </p:cNvSpPr>
            <p:nvPr/>
          </p:nvSpPr>
          <p:spPr bwMode="gray">
            <a:xfrm>
              <a:off x="6530189" y="4392363"/>
              <a:ext cx="341126" cy="598282"/>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3" name="Morocco" descr="© INSCALE GmbH, 05.05.2010&#10;http://www.presentationload.com/">
              <a:extLst>
                <a:ext uri="{FF2B5EF4-FFF2-40B4-BE49-F238E27FC236}">
                  <a16:creationId xmlns:a16="http://schemas.microsoft.com/office/drawing/2014/main" id="{2820DDC1-3656-5E2A-126B-8635AEB3D4D4}"/>
                </a:ext>
              </a:extLst>
            </p:cNvPr>
            <p:cNvSpPr>
              <a:spLocks/>
            </p:cNvSpPr>
            <p:nvPr/>
          </p:nvSpPr>
          <p:spPr bwMode="gray">
            <a:xfrm>
              <a:off x="5181430" y="2721721"/>
              <a:ext cx="379613" cy="295643"/>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4" name="Montenegro" descr="© INSCALE GmbH, 05.05.2010&#10;http://www.presentationload.com/">
              <a:extLst>
                <a:ext uri="{FF2B5EF4-FFF2-40B4-BE49-F238E27FC236}">
                  <a16:creationId xmlns:a16="http://schemas.microsoft.com/office/drawing/2014/main" id="{A18389B9-DBCE-BCCF-ADB4-68433C0798BD}"/>
                </a:ext>
              </a:extLst>
            </p:cNvPr>
            <p:cNvSpPr>
              <a:spLocks/>
            </p:cNvSpPr>
            <p:nvPr/>
          </p:nvSpPr>
          <p:spPr bwMode="gray">
            <a:xfrm>
              <a:off x="6138332" y="2443572"/>
              <a:ext cx="50732" cy="61229"/>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5" name="Mongolia" descr="© INSCALE GmbH, 05.05.2010&#10;http://www.presentationload.com/">
              <a:extLst>
                <a:ext uri="{FF2B5EF4-FFF2-40B4-BE49-F238E27FC236}">
                  <a16:creationId xmlns:a16="http://schemas.microsoft.com/office/drawing/2014/main" id="{6BB90229-A6FC-17AF-87E6-3D26994AB689}"/>
                </a:ext>
              </a:extLst>
            </p:cNvPr>
            <p:cNvSpPr>
              <a:spLocks/>
            </p:cNvSpPr>
            <p:nvPr/>
          </p:nvSpPr>
          <p:spPr bwMode="gray">
            <a:xfrm>
              <a:off x="8062631" y="2142682"/>
              <a:ext cx="939409" cy="372615"/>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6" name="Moldova" descr="© INSCALE GmbH, 05.05.2010&#10;http://www.presentationload.com/">
              <a:extLst>
                <a:ext uri="{FF2B5EF4-FFF2-40B4-BE49-F238E27FC236}">
                  <a16:creationId xmlns:a16="http://schemas.microsoft.com/office/drawing/2014/main" id="{64643380-8D68-A5AB-4BF9-05FB078FF1A3}"/>
                </a:ext>
              </a:extLst>
            </p:cNvPr>
            <p:cNvSpPr>
              <a:spLocks/>
            </p:cNvSpPr>
            <p:nvPr/>
          </p:nvSpPr>
          <p:spPr bwMode="gray">
            <a:xfrm>
              <a:off x="6363999" y="2272134"/>
              <a:ext cx="96215" cy="106711"/>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7" name="Mexico" descr="© INSCALE GmbH, 05.05.2010&#10;http://www.presentationload.com/">
              <a:extLst>
                <a:ext uri="{FF2B5EF4-FFF2-40B4-BE49-F238E27FC236}">
                  <a16:creationId xmlns:a16="http://schemas.microsoft.com/office/drawing/2014/main" id="{A38E377C-926D-92CA-F1CF-9F50D2E8229A}"/>
                </a:ext>
              </a:extLst>
            </p:cNvPr>
            <p:cNvSpPr>
              <a:spLocks/>
            </p:cNvSpPr>
            <p:nvPr/>
          </p:nvSpPr>
          <p:spPr bwMode="gray">
            <a:xfrm>
              <a:off x="2041324" y="2837179"/>
              <a:ext cx="832697" cy="652513"/>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8" name="Malta" descr="© INSCALE GmbH, 05.05.2010&#10;http://www.presentationload.com/">
              <a:extLst>
                <a:ext uri="{FF2B5EF4-FFF2-40B4-BE49-F238E27FC236}">
                  <a16:creationId xmlns:a16="http://schemas.microsoft.com/office/drawing/2014/main" id="{F692075D-2E7B-44CD-31DA-4BE36660C95A}"/>
                </a:ext>
              </a:extLst>
            </p:cNvPr>
            <p:cNvSpPr>
              <a:spLocks/>
            </p:cNvSpPr>
            <p:nvPr/>
          </p:nvSpPr>
          <p:spPr bwMode="gray">
            <a:xfrm>
              <a:off x="6019375" y="2709475"/>
              <a:ext cx="13995" cy="12246"/>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39" name="Mauritania" descr="© INSCALE GmbH, 05.05.2010&#10;http://www.presentationload.com/">
              <a:extLst>
                <a:ext uri="{FF2B5EF4-FFF2-40B4-BE49-F238E27FC236}">
                  <a16:creationId xmlns:a16="http://schemas.microsoft.com/office/drawing/2014/main" id="{7DD8F86D-3BB6-8E66-A06E-8239B1D7B50C}"/>
                </a:ext>
              </a:extLst>
            </p:cNvPr>
            <p:cNvSpPr>
              <a:spLocks/>
            </p:cNvSpPr>
            <p:nvPr/>
          </p:nvSpPr>
          <p:spPr bwMode="gray">
            <a:xfrm>
              <a:off x="5053727" y="3033108"/>
              <a:ext cx="383111" cy="449587"/>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0" name="Mali" descr="© INSCALE GmbH, 05.05.2010&#10;http://www.presentationload.com/">
              <a:extLst>
                <a:ext uri="{FF2B5EF4-FFF2-40B4-BE49-F238E27FC236}">
                  <a16:creationId xmlns:a16="http://schemas.microsoft.com/office/drawing/2014/main" id="{3B253661-709B-6155-44AF-F2FC15088034}"/>
                </a:ext>
              </a:extLst>
            </p:cNvPr>
            <p:cNvSpPr>
              <a:spLocks/>
            </p:cNvSpPr>
            <p:nvPr/>
          </p:nvSpPr>
          <p:spPr bwMode="gray">
            <a:xfrm>
              <a:off x="5193676" y="3111829"/>
              <a:ext cx="519562" cy="537056"/>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1" name="Malaysia" descr="© INSCALE GmbH, 05.05.2010&#10;http://www.presentationload.com/">
              <a:extLst>
                <a:ext uri="{FF2B5EF4-FFF2-40B4-BE49-F238E27FC236}">
                  <a16:creationId xmlns:a16="http://schemas.microsoft.com/office/drawing/2014/main" id="{F29F3815-7A3B-6BCF-A306-BF9AEE18381E}"/>
                </a:ext>
              </a:extLst>
            </p:cNvPr>
            <p:cNvSpPr>
              <a:spLocks/>
            </p:cNvSpPr>
            <p:nvPr/>
          </p:nvSpPr>
          <p:spPr bwMode="gray">
            <a:xfrm>
              <a:off x="8757129" y="3771339"/>
              <a:ext cx="136450" cy="195929"/>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2" name="Malaysia" descr="© INSCALE GmbH, 05.05.2010&#10;http://www.presentationload.com/">
              <a:extLst>
                <a:ext uri="{FF2B5EF4-FFF2-40B4-BE49-F238E27FC236}">
                  <a16:creationId xmlns:a16="http://schemas.microsoft.com/office/drawing/2014/main" id="{4A36A9CD-E31B-5A02-8FC9-2E5894C21033}"/>
                </a:ext>
              </a:extLst>
            </p:cNvPr>
            <p:cNvSpPr>
              <a:spLocks/>
            </p:cNvSpPr>
            <p:nvPr/>
          </p:nvSpPr>
          <p:spPr bwMode="gray">
            <a:xfrm>
              <a:off x="9077262" y="3748598"/>
              <a:ext cx="307888" cy="236165"/>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3" name="Malawi" descr="© INSCALE GmbH, 05.05.2010&#10;http://www.presentationload.com/">
              <a:extLst>
                <a:ext uri="{FF2B5EF4-FFF2-40B4-BE49-F238E27FC236}">
                  <a16:creationId xmlns:a16="http://schemas.microsoft.com/office/drawing/2014/main" id="{1E88DB8D-FD6A-560F-A049-1EEEE92F6DE9}"/>
                </a:ext>
              </a:extLst>
            </p:cNvPr>
            <p:cNvSpPr>
              <a:spLocks/>
            </p:cNvSpPr>
            <p:nvPr/>
          </p:nvSpPr>
          <p:spPr bwMode="gray">
            <a:xfrm>
              <a:off x="6612410" y="4353876"/>
              <a:ext cx="104961" cy="279898"/>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4" name="Madagascar" descr="© INSCALE GmbH, 05.05.2010&#10;http://www.presentationload.com/">
              <a:extLst>
                <a:ext uri="{FF2B5EF4-FFF2-40B4-BE49-F238E27FC236}">
                  <a16:creationId xmlns:a16="http://schemas.microsoft.com/office/drawing/2014/main" id="{FF2B855A-00CB-3321-18F7-1706B3264A61}"/>
                </a:ext>
              </a:extLst>
            </p:cNvPr>
            <p:cNvSpPr>
              <a:spLocks/>
            </p:cNvSpPr>
            <p:nvPr/>
          </p:nvSpPr>
          <p:spPr bwMode="gray">
            <a:xfrm>
              <a:off x="6918548" y="4457090"/>
              <a:ext cx="265903" cy="488073"/>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5" name="Macedonia" descr="© INSCALE GmbH, 05.05.2010&#10;http://www.presentationload.com/">
              <a:extLst>
                <a:ext uri="{FF2B5EF4-FFF2-40B4-BE49-F238E27FC236}">
                  <a16:creationId xmlns:a16="http://schemas.microsoft.com/office/drawing/2014/main" id="{8F308F8B-624E-13D6-8DF4-A32E4CD64F07}"/>
                </a:ext>
              </a:extLst>
            </p:cNvPr>
            <p:cNvSpPr>
              <a:spLocks/>
            </p:cNvSpPr>
            <p:nvPr/>
          </p:nvSpPr>
          <p:spPr bwMode="gray">
            <a:xfrm>
              <a:off x="6201308" y="2485557"/>
              <a:ext cx="73474" cy="57730"/>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6" name="Luxembourg" descr="© INSCALE GmbH, 05.05.2010&#10;http://www.presentationload.com/">
              <a:extLst>
                <a:ext uri="{FF2B5EF4-FFF2-40B4-BE49-F238E27FC236}">
                  <a16:creationId xmlns:a16="http://schemas.microsoft.com/office/drawing/2014/main" id="{6E6558E5-BDDB-65FD-60B4-8E381F3D3617}"/>
                </a:ext>
              </a:extLst>
            </p:cNvPr>
            <p:cNvSpPr>
              <a:spLocks/>
            </p:cNvSpPr>
            <p:nvPr/>
          </p:nvSpPr>
          <p:spPr bwMode="gray">
            <a:xfrm>
              <a:off x="5776214" y="2214405"/>
              <a:ext cx="22742" cy="19244"/>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7" name="Lithuania" descr="© INSCALE GmbH, 05.05.2010&#10;http://www.presentationload.com/">
              <a:extLst>
                <a:ext uri="{FF2B5EF4-FFF2-40B4-BE49-F238E27FC236}">
                  <a16:creationId xmlns:a16="http://schemas.microsoft.com/office/drawing/2014/main" id="{125698AC-1246-C314-2336-C2B22A871CEC}"/>
                </a:ext>
              </a:extLst>
            </p:cNvPr>
            <p:cNvSpPr>
              <a:spLocks/>
            </p:cNvSpPr>
            <p:nvPr/>
          </p:nvSpPr>
          <p:spPr bwMode="gray">
            <a:xfrm>
              <a:off x="6189064" y="1995735"/>
              <a:ext cx="152195" cy="87468"/>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8" name="Liechtenstein" descr="© INSCALE GmbH, 05.05.2010&#10;http://www.presentationload.com/">
              <a:extLst>
                <a:ext uri="{FF2B5EF4-FFF2-40B4-BE49-F238E27FC236}">
                  <a16:creationId xmlns:a16="http://schemas.microsoft.com/office/drawing/2014/main" id="{F9FA6732-59C2-A48E-5A7C-8C786530755C}"/>
                </a:ext>
              </a:extLst>
            </p:cNvPr>
            <p:cNvSpPr>
              <a:spLocks/>
            </p:cNvSpPr>
            <p:nvPr/>
          </p:nvSpPr>
          <p:spPr bwMode="gray">
            <a:xfrm>
              <a:off x="5877677" y="2312370"/>
              <a:ext cx="6997" cy="10496"/>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49" name="Libya" descr="© INSCALE GmbH, 05.05.2010&#10;http://www.presentationload.com/">
              <a:extLst>
                <a:ext uri="{FF2B5EF4-FFF2-40B4-BE49-F238E27FC236}">
                  <a16:creationId xmlns:a16="http://schemas.microsoft.com/office/drawing/2014/main" id="{7C831AFC-2451-467A-7D47-ED0341FBA14B}"/>
                </a:ext>
              </a:extLst>
            </p:cNvPr>
            <p:cNvSpPr>
              <a:spLocks/>
            </p:cNvSpPr>
            <p:nvPr/>
          </p:nvSpPr>
          <p:spPr bwMode="gray">
            <a:xfrm>
              <a:off x="5874179" y="2816187"/>
              <a:ext cx="491572" cy="496819"/>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0" name="Liberia" descr="© INSCALE GmbH, 05.05.2010&#10;http://www.presentationload.com/">
              <a:extLst>
                <a:ext uri="{FF2B5EF4-FFF2-40B4-BE49-F238E27FC236}">
                  <a16:creationId xmlns:a16="http://schemas.microsoft.com/office/drawing/2014/main" id="{D30AC024-0DD4-F646-891D-EB03A9955B5A}"/>
                </a:ext>
              </a:extLst>
            </p:cNvPr>
            <p:cNvSpPr>
              <a:spLocks/>
            </p:cNvSpPr>
            <p:nvPr/>
          </p:nvSpPr>
          <p:spPr bwMode="gray">
            <a:xfrm>
              <a:off x="5204172" y="3704864"/>
              <a:ext cx="138200" cy="153944"/>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1" name="Lesotho" descr="© INSCALE GmbH, 05.05.2010&#10;http://www.presentationload.com/">
              <a:extLst>
                <a:ext uri="{FF2B5EF4-FFF2-40B4-BE49-F238E27FC236}">
                  <a16:creationId xmlns:a16="http://schemas.microsoft.com/office/drawing/2014/main" id="{327F743E-651B-CFC3-66F6-3F9FF81E11B7}"/>
                </a:ext>
              </a:extLst>
            </p:cNvPr>
            <p:cNvSpPr>
              <a:spLocks/>
            </p:cNvSpPr>
            <p:nvPr/>
          </p:nvSpPr>
          <p:spPr bwMode="gray">
            <a:xfrm>
              <a:off x="6416481" y="5046625"/>
              <a:ext cx="75224" cy="73474"/>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2" name="Lebanon" descr="© INSCALE GmbH, 05.05.2010&#10;http://www.presentationload.com/">
              <a:extLst>
                <a:ext uri="{FF2B5EF4-FFF2-40B4-BE49-F238E27FC236}">
                  <a16:creationId xmlns:a16="http://schemas.microsoft.com/office/drawing/2014/main" id="{A1342CE5-5D95-790D-820A-7F6A20350DE4}"/>
                </a:ext>
              </a:extLst>
            </p:cNvPr>
            <p:cNvSpPr>
              <a:spLocks/>
            </p:cNvSpPr>
            <p:nvPr/>
          </p:nvSpPr>
          <p:spPr bwMode="gray">
            <a:xfrm>
              <a:off x="6647397" y="2765455"/>
              <a:ext cx="48982" cy="6997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3" name="Latvia" descr="© INSCALE GmbH, 05.05.2010&#10;http://www.presentationload.com/">
              <a:extLst>
                <a:ext uri="{FF2B5EF4-FFF2-40B4-BE49-F238E27FC236}">
                  <a16:creationId xmlns:a16="http://schemas.microsoft.com/office/drawing/2014/main" id="{01FECD03-D671-3138-A3A1-85AEF1270F94}"/>
                </a:ext>
              </a:extLst>
            </p:cNvPr>
            <p:cNvSpPr>
              <a:spLocks/>
            </p:cNvSpPr>
            <p:nvPr/>
          </p:nvSpPr>
          <p:spPr bwMode="gray">
            <a:xfrm>
              <a:off x="6185565" y="1941505"/>
              <a:ext cx="190681" cy="80470"/>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4" name="Laos" descr="© INSCALE GmbH, 05.05.2010&#10;http://www.presentationload.com/">
              <a:extLst>
                <a:ext uri="{FF2B5EF4-FFF2-40B4-BE49-F238E27FC236}">
                  <a16:creationId xmlns:a16="http://schemas.microsoft.com/office/drawing/2014/main" id="{F97FC8AF-1611-E603-BD5E-729C349C8F8E}"/>
                </a:ext>
              </a:extLst>
            </p:cNvPr>
            <p:cNvSpPr>
              <a:spLocks/>
            </p:cNvSpPr>
            <p:nvPr/>
          </p:nvSpPr>
          <p:spPr bwMode="gray">
            <a:xfrm>
              <a:off x="8711645" y="3202796"/>
              <a:ext cx="269402" cy="311387"/>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5" name="Kyrgyzstan" descr="© INSCALE GmbH, 05.05.2010&#10;http://www.presentationload.com/">
              <a:extLst>
                <a:ext uri="{FF2B5EF4-FFF2-40B4-BE49-F238E27FC236}">
                  <a16:creationId xmlns:a16="http://schemas.microsoft.com/office/drawing/2014/main" id="{2E834B4D-B3C5-953B-E755-7CE0ACED0C40}"/>
                </a:ext>
              </a:extLst>
            </p:cNvPr>
            <p:cNvSpPr>
              <a:spLocks/>
            </p:cNvSpPr>
            <p:nvPr/>
          </p:nvSpPr>
          <p:spPr bwMode="gray">
            <a:xfrm>
              <a:off x="7637536" y="2459317"/>
              <a:ext cx="300890" cy="139949"/>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6" name="Kuwait" descr="© INSCALE GmbH, 05.05.2010&#10;http://www.presentationload.com/">
              <a:extLst>
                <a:ext uri="{FF2B5EF4-FFF2-40B4-BE49-F238E27FC236}">
                  <a16:creationId xmlns:a16="http://schemas.microsoft.com/office/drawing/2014/main" id="{7332025B-E1B2-88D5-E4BC-3226B0D16E19}"/>
                </a:ext>
              </a:extLst>
            </p:cNvPr>
            <p:cNvSpPr>
              <a:spLocks/>
            </p:cNvSpPr>
            <p:nvPr/>
          </p:nvSpPr>
          <p:spPr bwMode="gray">
            <a:xfrm>
              <a:off x="7018262" y="2931645"/>
              <a:ext cx="61229" cy="54231"/>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solidFill>
              <a:schemeClr val="bg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57" name="Kosovo" descr="© INSCALE GmbH, 05.05.2010&#10;http://www.presentationload.com/">
              <a:extLst>
                <a:ext uri="{FF2B5EF4-FFF2-40B4-BE49-F238E27FC236}">
                  <a16:creationId xmlns:a16="http://schemas.microsoft.com/office/drawing/2014/main" id="{A6A8FED7-11F6-6717-520C-314D53BDF359}"/>
                </a:ext>
              </a:extLst>
            </p:cNvPr>
            <p:cNvSpPr>
              <a:spLocks noEditPoints="1"/>
            </p:cNvSpPr>
            <p:nvPr/>
          </p:nvSpPr>
          <p:spPr bwMode="gray">
            <a:xfrm>
              <a:off x="6187103" y="2444967"/>
              <a:ext cx="57654" cy="58084"/>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endParaRPr lang="en-US" sz="3600" dirty="0"/>
            </a:p>
          </p:txBody>
        </p:sp>
        <p:sp>
          <p:nvSpPr>
            <p:cNvPr id="358" name="Korea, South" descr="© INSCALE GmbH, 05.05.2010&#10;http://www.presentationload.com/">
              <a:extLst>
                <a:ext uri="{FF2B5EF4-FFF2-40B4-BE49-F238E27FC236}">
                  <a16:creationId xmlns:a16="http://schemas.microsoft.com/office/drawing/2014/main" id="{9D0FA50E-226E-7974-37AA-CDDD5D8B3C1A}"/>
                </a:ext>
              </a:extLst>
            </p:cNvPr>
            <p:cNvSpPr>
              <a:spLocks noEditPoints="1"/>
            </p:cNvSpPr>
            <p:nvPr/>
          </p:nvSpPr>
          <p:spPr bwMode="gray">
            <a:xfrm>
              <a:off x="9353661" y="2625506"/>
              <a:ext cx="122455" cy="190681"/>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0" name="Korea, North" descr="© INSCALE GmbH, 05.05.2010&#10;http://www.presentationload.com/">
              <a:extLst>
                <a:ext uri="{FF2B5EF4-FFF2-40B4-BE49-F238E27FC236}">
                  <a16:creationId xmlns:a16="http://schemas.microsoft.com/office/drawing/2014/main" id="{0C50AD08-8B29-282E-EA75-EEFFAD1C4A98}"/>
                </a:ext>
              </a:extLst>
            </p:cNvPr>
            <p:cNvSpPr>
              <a:spLocks/>
            </p:cNvSpPr>
            <p:nvPr/>
          </p:nvSpPr>
          <p:spPr bwMode="gray">
            <a:xfrm>
              <a:off x="9252198" y="2468063"/>
              <a:ext cx="146946" cy="187183"/>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2" name="Kenya" descr="© INSCALE GmbH, 05.05.2010&#10;http://www.presentationload.com/">
              <a:extLst>
                <a:ext uri="{FF2B5EF4-FFF2-40B4-BE49-F238E27FC236}">
                  <a16:creationId xmlns:a16="http://schemas.microsoft.com/office/drawing/2014/main" id="{DA7215B1-FEC7-8B8B-3CC0-F856DF060FE4}"/>
                </a:ext>
              </a:extLst>
            </p:cNvPr>
            <p:cNvSpPr>
              <a:spLocks/>
            </p:cNvSpPr>
            <p:nvPr/>
          </p:nvSpPr>
          <p:spPr bwMode="gray">
            <a:xfrm>
              <a:off x="6661391" y="3844813"/>
              <a:ext cx="251908" cy="341127"/>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3" name="Kazakhstan" descr="© INSCALE GmbH, 05.05.2010&#10;http://www.presentationload.com/">
              <a:extLst>
                <a:ext uri="{FF2B5EF4-FFF2-40B4-BE49-F238E27FC236}">
                  <a16:creationId xmlns:a16="http://schemas.microsoft.com/office/drawing/2014/main" id="{060D0A8D-F6F2-D479-19CF-D305A2B95B90}"/>
                </a:ext>
              </a:extLst>
            </p:cNvPr>
            <p:cNvSpPr>
              <a:spLocks noEditPoints="1"/>
            </p:cNvSpPr>
            <p:nvPr/>
          </p:nvSpPr>
          <p:spPr bwMode="gray">
            <a:xfrm>
              <a:off x="6918548" y="2032472"/>
              <a:ext cx="1124841" cy="521311"/>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4" name="Jordan" descr="© INSCALE GmbH, 05.05.2010&#10;http://www.presentationload.com/">
              <a:extLst>
                <a:ext uri="{FF2B5EF4-FFF2-40B4-BE49-F238E27FC236}">
                  <a16:creationId xmlns:a16="http://schemas.microsoft.com/office/drawing/2014/main" id="{2DA1AB38-254D-B0EC-3BF5-E18CFB0E3669}"/>
                </a:ext>
              </a:extLst>
            </p:cNvPr>
            <p:cNvSpPr>
              <a:spLocks/>
            </p:cNvSpPr>
            <p:nvPr/>
          </p:nvSpPr>
          <p:spPr bwMode="gray">
            <a:xfrm>
              <a:off x="6661391" y="2814438"/>
              <a:ext cx="125954" cy="15044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5" name="Jamaica" descr="© INSCALE GmbH, 05.05.2010&#10;http://www.presentationload.com/">
              <a:extLst>
                <a:ext uri="{FF2B5EF4-FFF2-40B4-BE49-F238E27FC236}">
                  <a16:creationId xmlns:a16="http://schemas.microsoft.com/office/drawing/2014/main" id="{696A9DC1-1A64-C220-1338-8AC1AC7D0D3C}"/>
                </a:ext>
              </a:extLst>
            </p:cNvPr>
            <p:cNvSpPr>
              <a:spLocks/>
            </p:cNvSpPr>
            <p:nvPr/>
          </p:nvSpPr>
          <p:spPr bwMode="gray">
            <a:xfrm>
              <a:off x="3117183" y="3351492"/>
              <a:ext cx="69975" cy="22742"/>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6" name="Japan" descr="© INSCALE GmbH, 05.05.2010&#10;http://www.presentationload.com/">
              <a:extLst>
                <a:ext uri="{FF2B5EF4-FFF2-40B4-BE49-F238E27FC236}">
                  <a16:creationId xmlns:a16="http://schemas.microsoft.com/office/drawing/2014/main" id="{F78AD12F-C6B5-3E40-CF4F-2D3CCE985180}"/>
                </a:ext>
              </a:extLst>
            </p:cNvPr>
            <p:cNvSpPr>
              <a:spLocks noEditPoints="1"/>
            </p:cNvSpPr>
            <p:nvPr/>
          </p:nvSpPr>
          <p:spPr bwMode="gray">
            <a:xfrm>
              <a:off x="9423635" y="2377096"/>
              <a:ext cx="391857" cy="764472"/>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7" name="Italy" descr="© INSCALE GmbH, 05.05.2010&#10;http://www.presentationload.com/">
              <a:extLst>
                <a:ext uri="{FF2B5EF4-FFF2-40B4-BE49-F238E27FC236}">
                  <a16:creationId xmlns:a16="http://schemas.microsoft.com/office/drawing/2014/main" id="{C564A8BA-E3A0-7237-AFC7-D78E222DEE8D}"/>
                </a:ext>
              </a:extLst>
            </p:cNvPr>
            <p:cNvSpPr>
              <a:spLocks noEditPoints="1"/>
            </p:cNvSpPr>
            <p:nvPr/>
          </p:nvSpPr>
          <p:spPr bwMode="gray">
            <a:xfrm>
              <a:off x="5797206" y="2319368"/>
              <a:ext cx="348124" cy="370865"/>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8" name="Israel" descr="© INSCALE GmbH, 05.05.2010&#10;http://www.presentationload.com/">
              <a:extLst>
                <a:ext uri="{FF2B5EF4-FFF2-40B4-BE49-F238E27FC236}">
                  <a16:creationId xmlns:a16="http://schemas.microsoft.com/office/drawing/2014/main" id="{B06B9065-8C1E-A80F-3C26-33DB29E3EEF1}"/>
                </a:ext>
              </a:extLst>
            </p:cNvPr>
            <p:cNvSpPr>
              <a:spLocks/>
            </p:cNvSpPr>
            <p:nvPr/>
          </p:nvSpPr>
          <p:spPr bwMode="gray">
            <a:xfrm>
              <a:off x="6635151" y="2809190"/>
              <a:ext cx="45484" cy="143448"/>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69" name="Ireland" descr="© INSCALE GmbH, 05.05.2010&#10;http://www.presentationload.com/">
              <a:extLst>
                <a:ext uri="{FF2B5EF4-FFF2-40B4-BE49-F238E27FC236}">
                  <a16:creationId xmlns:a16="http://schemas.microsoft.com/office/drawing/2014/main" id="{4F6A2069-820B-BED7-A857-649B58FBD0BD}"/>
                </a:ext>
              </a:extLst>
            </p:cNvPr>
            <p:cNvSpPr>
              <a:spLocks/>
            </p:cNvSpPr>
            <p:nvPr/>
          </p:nvSpPr>
          <p:spPr bwMode="gray">
            <a:xfrm>
              <a:off x="5340622" y="2035971"/>
              <a:ext cx="125954" cy="132951"/>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0" name="Iraq" descr="© INSCALE GmbH, 05.05.2010&#10;http://www.presentationload.com/">
              <a:extLst>
                <a:ext uri="{FF2B5EF4-FFF2-40B4-BE49-F238E27FC236}">
                  <a16:creationId xmlns:a16="http://schemas.microsoft.com/office/drawing/2014/main" id="{A417B8D5-01FB-D4F1-6350-DE5836D719AF}"/>
                </a:ext>
              </a:extLst>
            </p:cNvPr>
            <p:cNvSpPr>
              <a:spLocks/>
            </p:cNvSpPr>
            <p:nvPr/>
          </p:nvSpPr>
          <p:spPr bwMode="gray">
            <a:xfrm>
              <a:off x="6766354" y="2669241"/>
              <a:ext cx="306139" cy="295643"/>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1" name="Iran" descr="© INSCALE GmbH, 05.05.2010&#10;http://www.presentationload.com/">
              <a:extLst>
                <a:ext uri="{FF2B5EF4-FFF2-40B4-BE49-F238E27FC236}">
                  <a16:creationId xmlns:a16="http://schemas.microsoft.com/office/drawing/2014/main" id="{B2341848-091D-FAEA-5CBF-A8E2BD8BB950}"/>
                </a:ext>
              </a:extLst>
            </p:cNvPr>
            <p:cNvSpPr>
              <a:spLocks/>
            </p:cNvSpPr>
            <p:nvPr/>
          </p:nvSpPr>
          <p:spPr bwMode="gray">
            <a:xfrm>
              <a:off x="6897555" y="2580022"/>
              <a:ext cx="643766" cy="52830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2" name="Indonesia" descr="© INSCALE GmbH, 05.05.2010&#10;http://www.presentationload.com/">
              <a:extLst>
                <a:ext uri="{FF2B5EF4-FFF2-40B4-BE49-F238E27FC236}">
                  <a16:creationId xmlns:a16="http://schemas.microsoft.com/office/drawing/2014/main" id="{ED5C799C-1575-6C13-B29A-ADB6E6F81F78}"/>
                </a:ext>
              </a:extLst>
            </p:cNvPr>
            <p:cNvSpPr>
              <a:spLocks noEditPoints="1"/>
            </p:cNvSpPr>
            <p:nvPr/>
          </p:nvSpPr>
          <p:spPr bwMode="gray">
            <a:xfrm>
              <a:off x="8606683" y="3809825"/>
              <a:ext cx="1460719" cy="582538"/>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3" name="India" descr="© INSCALE GmbH, 05.05.2010&#10;http://www.presentationload.com/">
              <a:extLst>
                <a:ext uri="{FF2B5EF4-FFF2-40B4-BE49-F238E27FC236}">
                  <a16:creationId xmlns:a16="http://schemas.microsoft.com/office/drawing/2014/main" id="{C613F884-66C8-9E1C-6AAF-AB4A9B1A082F}"/>
                </a:ext>
              </a:extLst>
            </p:cNvPr>
            <p:cNvSpPr>
              <a:spLocks noEditPoints="1"/>
            </p:cNvSpPr>
            <p:nvPr/>
          </p:nvSpPr>
          <p:spPr bwMode="gray">
            <a:xfrm>
              <a:off x="7711010" y="2716473"/>
              <a:ext cx="874681" cy="1054866"/>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4" name="Iceland" descr="© INSCALE GmbH, 05.05.2010&#10;http://www.presentationload.com/">
              <a:extLst>
                <a:ext uri="{FF2B5EF4-FFF2-40B4-BE49-F238E27FC236}">
                  <a16:creationId xmlns:a16="http://schemas.microsoft.com/office/drawing/2014/main" id="{396D194C-9F6C-F7E1-E089-F775FB03C004}"/>
                </a:ext>
              </a:extLst>
            </p:cNvPr>
            <p:cNvSpPr>
              <a:spLocks/>
            </p:cNvSpPr>
            <p:nvPr/>
          </p:nvSpPr>
          <p:spPr bwMode="gray">
            <a:xfrm>
              <a:off x="5071220" y="1666855"/>
              <a:ext cx="255407" cy="99714"/>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5" name="Hungary" descr="© INSCALE GmbH, 05.05.2010&#10;http://www.presentationload.com/">
              <a:extLst>
                <a:ext uri="{FF2B5EF4-FFF2-40B4-BE49-F238E27FC236}">
                  <a16:creationId xmlns:a16="http://schemas.microsoft.com/office/drawing/2014/main" id="{8E2446EB-C5FD-D227-4957-0BCC009DB5F4}"/>
                </a:ext>
              </a:extLst>
            </p:cNvPr>
            <p:cNvSpPr>
              <a:spLocks/>
            </p:cNvSpPr>
            <p:nvPr/>
          </p:nvSpPr>
          <p:spPr bwMode="gray">
            <a:xfrm>
              <a:off x="6070107" y="2268636"/>
              <a:ext cx="190681" cy="99714"/>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6" name="Honduras" descr="© INSCALE GmbH, 05.05.2010&#10;http://www.presentationload.com/">
              <a:extLst>
                <a:ext uri="{FF2B5EF4-FFF2-40B4-BE49-F238E27FC236}">
                  <a16:creationId xmlns:a16="http://schemas.microsoft.com/office/drawing/2014/main" id="{19B14485-E733-3BF0-6D91-DF8EFECCD8FE}"/>
                </a:ext>
              </a:extLst>
            </p:cNvPr>
            <p:cNvSpPr>
              <a:spLocks/>
            </p:cNvSpPr>
            <p:nvPr/>
          </p:nvSpPr>
          <p:spPr bwMode="gray">
            <a:xfrm>
              <a:off x="2760312" y="3437211"/>
              <a:ext cx="199428" cy="11021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7" name="Haiti" descr="© INSCALE GmbH, 05.05.2010&#10;http://www.presentationload.com/">
              <a:extLst>
                <a:ext uri="{FF2B5EF4-FFF2-40B4-BE49-F238E27FC236}">
                  <a16:creationId xmlns:a16="http://schemas.microsoft.com/office/drawing/2014/main" id="{C84C548E-F129-F224-FA18-9473B24A831E}"/>
                </a:ext>
              </a:extLst>
            </p:cNvPr>
            <p:cNvSpPr>
              <a:spLocks/>
            </p:cNvSpPr>
            <p:nvPr/>
          </p:nvSpPr>
          <p:spPr bwMode="gray">
            <a:xfrm>
              <a:off x="3250134" y="3297261"/>
              <a:ext cx="87468" cy="6997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8" name="Guyane (French Guiana)" descr="© INSCALE GmbH, 05.05.2010&#10;http://www.presentationload.com/">
              <a:extLst>
                <a:ext uri="{FF2B5EF4-FFF2-40B4-BE49-F238E27FC236}">
                  <a16:creationId xmlns:a16="http://schemas.microsoft.com/office/drawing/2014/main" id="{16D8CFFD-CE0D-FDE5-C913-41D86534BAB8}"/>
                </a:ext>
              </a:extLst>
            </p:cNvPr>
            <p:cNvSpPr>
              <a:spLocks/>
            </p:cNvSpPr>
            <p:nvPr/>
          </p:nvSpPr>
          <p:spPr bwMode="gray">
            <a:xfrm>
              <a:off x="3837920" y="3806326"/>
              <a:ext cx="90966" cy="132951"/>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79" name="Guyana" descr="© INSCALE GmbH, 05.05.2010&#10;http://www.presentationload.com/">
              <a:extLst>
                <a:ext uri="{FF2B5EF4-FFF2-40B4-BE49-F238E27FC236}">
                  <a16:creationId xmlns:a16="http://schemas.microsoft.com/office/drawing/2014/main" id="{C44D3833-64F5-AF1A-0C2D-6F5A324E3CAD}"/>
                </a:ext>
              </a:extLst>
            </p:cNvPr>
            <p:cNvSpPr>
              <a:spLocks/>
            </p:cNvSpPr>
            <p:nvPr/>
          </p:nvSpPr>
          <p:spPr bwMode="gray">
            <a:xfrm>
              <a:off x="3624497" y="3710111"/>
              <a:ext cx="145198" cy="260655"/>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0" name="Guinea-Bissau" descr="© INSCALE GmbH, 05.05.2010&#10;http://www.presentationload.com/">
              <a:extLst>
                <a:ext uri="{FF2B5EF4-FFF2-40B4-BE49-F238E27FC236}">
                  <a16:creationId xmlns:a16="http://schemas.microsoft.com/office/drawing/2014/main" id="{26D0CD65-0F78-9BE7-FE4F-314D36640553}"/>
                </a:ext>
              </a:extLst>
            </p:cNvPr>
            <p:cNvSpPr>
              <a:spLocks/>
            </p:cNvSpPr>
            <p:nvPr/>
          </p:nvSpPr>
          <p:spPr bwMode="gray">
            <a:xfrm>
              <a:off x="5064223" y="3554419"/>
              <a:ext cx="82221" cy="6997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1" name="Guinea" descr="© INSCALE GmbH, 05.05.2010&#10;http://www.presentationload.com/">
              <a:extLst>
                <a:ext uri="{FF2B5EF4-FFF2-40B4-BE49-F238E27FC236}">
                  <a16:creationId xmlns:a16="http://schemas.microsoft.com/office/drawing/2014/main" id="{5BAE297F-DFE6-385B-67CA-A2D2691B46AF}"/>
                </a:ext>
              </a:extLst>
            </p:cNvPr>
            <p:cNvSpPr>
              <a:spLocks/>
            </p:cNvSpPr>
            <p:nvPr/>
          </p:nvSpPr>
          <p:spPr bwMode="gray">
            <a:xfrm>
              <a:off x="5104459" y="3557917"/>
              <a:ext cx="232666" cy="19767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2" name="Guatemala" descr="© INSCALE GmbH, 05.05.2010&#10;http://www.presentationload.com/">
              <a:extLst>
                <a:ext uri="{FF2B5EF4-FFF2-40B4-BE49-F238E27FC236}">
                  <a16:creationId xmlns:a16="http://schemas.microsoft.com/office/drawing/2014/main" id="{A78E4AE3-5DF3-8DE4-F035-B398B33CA20A}"/>
                </a:ext>
              </a:extLst>
            </p:cNvPr>
            <p:cNvSpPr>
              <a:spLocks/>
            </p:cNvSpPr>
            <p:nvPr/>
          </p:nvSpPr>
          <p:spPr bwMode="gray">
            <a:xfrm>
              <a:off x="2667595" y="3368985"/>
              <a:ext cx="132951" cy="152444"/>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3" name="Greenland" descr="© INSCALE GmbH, 05.05.2010&#10;http://www.presentationload.com/">
              <a:extLst>
                <a:ext uri="{FF2B5EF4-FFF2-40B4-BE49-F238E27FC236}">
                  <a16:creationId xmlns:a16="http://schemas.microsoft.com/office/drawing/2014/main" id="{9F9480D5-03A4-DC6C-7089-B6EA28009D20}"/>
                </a:ext>
              </a:extLst>
            </p:cNvPr>
            <p:cNvSpPr>
              <a:spLocks noEditPoints="1"/>
            </p:cNvSpPr>
            <p:nvPr/>
          </p:nvSpPr>
          <p:spPr bwMode="gray">
            <a:xfrm>
              <a:off x="4210533" y="1201524"/>
              <a:ext cx="1254294" cy="682252"/>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4" name="Greece" descr="© INSCALE GmbH, 05.05.2010&#10;http://www.presentationload.com/">
              <a:extLst>
                <a:ext uri="{FF2B5EF4-FFF2-40B4-BE49-F238E27FC236}">
                  <a16:creationId xmlns:a16="http://schemas.microsoft.com/office/drawing/2014/main" id="{63755FFC-CB2C-B55D-59F8-CAF44AAD68E6}"/>
                </a:ext>
              </a:extLst>
            </p:cNvPr>
            <p:cNvSpPr>
              <a:spLocks noEditPoints="1"/>
            </p:cNvSpPr>
            <p:nvPr/>
          </p:nvSpPr>
          <p:spPr bwMode="gray">
            <a:xfrm>
              <a:off x="6199559" y="2510047"/>
              <a:ext cx="237913" cy="246660"/>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5" name="Ghana" descr="© INSCALE GmbH, 05.05.2010&#10;http://www.presentationload.com/">
              <a:extLst>
                <a:ext uri="{FF2B5EF4-FFF2-40B4-BE49-F238E27FC236}">
                  <a16:creationId xmlns:a16="http://schemas.microsoft.com/office/drawing/2014/main" id="{82EF8994-F352-C1BB-915B-80F7560BC982}"/>
                </a:ext>
              </a:extLst>
            </p:cNvPr>
            <p:cNvSpPr>
              <a:spLocks/>
            </p:cNvSpPr>
            <p:nvPr/>
          </p:nvSpPr>
          <p:spPr bwMode="gray">
            <a:xfrm>
              <a:off x="5471825" y="3613896"/>
              <a:ext cx="145198" cy="230915"/>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6" name="Germany" descr="© INSCALE GmbH, 05.05.2010&#10;http://www.presentationload.com/">
              <a:extLst>
                <a:ext uri="{FF2B5EF4-FFF2-40B4-BE49-F238E27FC236}">
                  <a16:creationId xmlns:a16="http://schemas.microsoft.com/office/drawing/2014/main" id="{A33DBA35-01D7-AD4B-15EE-51AB407A00B3}"/>
                </a:ext>
              </a:extLst>
            </p:cNvPr>
            <p:cNvSpPr>
              <a:spLocks/>
            </p:cNvSpPr>
            <p:nvPr/>
          </p:nvSpPr>
          <p:spPr bwMode="gray">
            <a:xfrm>
              <a:off x="5783211" y="2048215"/>
              <a:ext cx="251908" cy="264154"/>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7" name="Georgia" descr="© INSCALE GmbH, 05.05.2010&#10;http://www.presentationload.com/">
              <a:extLst>
                <a:ext uri="{FF2B5EF4-FFF2-40B4-BE49-F238E27FC236}">
                  <a16:creationId xmlns:a16="http://schemas.microsoft.com/office/drawing/2014/main" id="{2F7BA7CA-0C09-5B4F-5CF5-4FE4C4BB6627}"/>
                </a:ext>
              </a:extLst>
            </p:cNvPr>
            <p:cNvSpPr>
              <a:spLocks/>
            </p:cNvSpPr>
            <p:nvPr/>
          </p:nvSpPr>
          <p:spPr bwMode="gray">
            <a:xfrm>
              <a:off x="6761105" y="2443572"/>
              <a:ext cx="206425" cy="94465"/>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8" name="The Gambia" descr="© INSCALE GmbH, 05.05.2010&#10;http://www.presentationload.com/">
              <a:extLst>
                <a:ext uri="{FF2B5EF4-FFF2-40B4-BE49-F238E27FC236}">
                  <a16:creationId xmlns:a16="http://schemas.microsoft.com/office/drawing/2014/main" id="{19C0E4C7-06D2-6E4F-CBA5-DB115992CB1F}"/>
                </a:ext>
              </a:extLst>
            </p:cNvPr>
            <p:cNvSpPr>
              <a:spLocks/>
            </p:cNvSpPr>
            <p:nvPr/>
          </p:nvSpPr>
          <p:spPr bwMode="gray">
            <a:xfrm>
              <a:off x="5048479" y="3517681"/>
              <a:ext cx="96215" cy="22742"/>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89" name="Gabon" descr="© INSCALE GmbH, 05.05.2010&#10;http://www.presentationload.com/">
              <a:extLst>
                <a:ext uri="{FF2B5EF4-FFF2-40B4-BE49-F238E27FC236}">
                  <a16:creationId xmlns:a16="http://schemas.microsoft.com/office/drawing/2014/main" id="{A4F72223-5379-2B9F-BBBB-2CB90FA3D0CB}"/>
                </a:ext>
              </a:extLst>
            </p:cNvPr>
            <p:cNvSpPr>
              <a:spLocks/>
            </p:cNvSpPr>
            <p:nvPr/>
          </p:nvSpPr>
          <p:spPr bwMode="gray">
            <a:xfrm>
              <a:off x="5853186" y="3927032"/>
              <a:ext cx="187183" cy="229168"/>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0" name="France" descr="© INSCALE GmbH, 05.05.2010&#10;http://www.presentationload.com/">
              <a:extLst>
                <a:ext uri="{FF2B5EF4-FFF2-40B4-BE49-F238E27FC236}">
                  <a16:creationId xmlns:a16="http://schemas.microsoft.com/office/drawing/2014/main" id="{D41868E4-3070-F9BC-0830-EBA6C6984F4B}"/>
                </a:ext>
              </a:extLst>
            </p:cNvPr>
            <p:cNvSpPr>
              <a:spLocks noEditPoints="1"/>
            </p:cNvSpPr>
            <p:nvPr/>
          </p:nvSpPr>
          <p:spPr bwMode="gray">
            <a:xfrm>
              <a:off x="5477072" y="2175920"/>
              <a:ext cx="407602" cy="351623"/>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1" name="Finland" descr="© INSCALE GmbH, 05.05.2010&#10;http://www.presentationload.com/">
              <a:extLst>
                <a:ext uri="{FF2B5EF4-FFF2-40B4-BE49-F238E27FC236}">
                  <a16:creationId xmlns:a16="http://schemas.microsoft.com/office/drawing/2014/main" id="{74791ED7-9085-D918-6DCB-537EC7753F14}"/>
                </a:ext>
              </a:extLst>
            </p:cNvPr>
            <p:cNvSpPr>
              <a:spLocks/>
            </p:cNvSpPr>
            <p:nvPr/>
          </p:nvSpPr>
          <p:spPr bwMode="gray">
            <a:xfrm>
              <a:off x="6145329" y="1560144"/>
              <a:ext cx="281648" cy="320134"/>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2" name="Ethiopia" descr="© INSCALE GmbH, 05.05.2010&#10;http://www.presentationload.com/">
              <a:extLst>
                <a:ext uri="{FF2B5EF4-FFF2-40B4-BE49-F238E27FC236}">
                  <a16:creationId xmlns:a16="http://schemas.microsoft.com/office/drawing/2014/main" id="{EE795E79-34C1-61BC-6A42-2426DC6F3F38}"/>
                </a:ext>
              </a:extLst>
            </p:cNvPr>
            <p:cNvSpPr>
              <a:spLocks/>
            </p:cNvSpPr>
            <p:nvPr/>
          </p:nvSpPr>
          <p:spPr bwMode="gray">
            <a:xfrm>
              <a:off x="6628154" y="3477446"/>
              <a:ext cx="472328" cy="412849"/>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3" name="Estonia" descr="© INSCALE GmbH, 05.05.2010&#10;http://www.presentationload.com/">
              <a:extLst>
                <a:ext uri="{FF2B5EF4-FFF2-40B4-BE49-F238E27FC236}">
                  <a16:creationId xmlns:a16="http://schemas.microsoft.com/office/drawing/2014/main" id="{0315CCFF-D776-F43F-ACCF-B1C56EB5DB3D}"/>
                </a:ext>
              </a:extLst>
            </p:cNvPr>
            <p:cNvSpPr>
              <a:spLocks noEditPoints="1"/>
            </p:cNvSpPr>
            <p:nvPr/>
          </p:nvSpPr>
          <p:spPr bwMode="gray">
            <a:xfrm>
              <a:off x="6201308" y="1890774"/>
              <a:ext cx="155694" cy="6997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4" name="Eritrea" descr="© INSCALE GmbH, 05.05.2010&#10;http://www.presentationload.com/">
              <a:extLst>
                <a:ext uri="{FF2B5EF4-FFF2-40B4-BE49-F238E27FC236}">
                  <a16:creationId xmlns:a16="http://schemas.microsoft.com/office/drawing/2014/main" id="{AE6FD785-A59F-1034-331D-A89B49554B31}"/>
                </a:ext>
              </a:extLst>
            </p:cNvPr>
            <p:cNvSpPr>
              <a:spLocks/>
            </p:cNvSpPr>
            <p:nvPr/>
          </p:nvSpPr>
          <p:spPr bwMode="gray">
            <a:xfrm>
              <a:off x="6727867" y="3363737"/>
              <a:ext cx="215173" cy="204676"/>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5" name="Equatorial Guinea" descr="© INSCALE GmbH, 05.05.2010&#10;http://www.presentationload.com/">
              <a:extLst>
                <a:ext uri="{FF2B5EF4-FFF2-40B4-BE49-F238E27FC236}">
                  <a16:creationId xmlns:a16="http://schemas.microsoft.com/office/drawing/2014/main" id="{F094719B-5A2A-F743-F9FC-EE1EA4EBB952}"/>
                </a:ext>
              </a:extLst>
            </p:cNvPr>
            <p:cNvSpPr>
              <a:spLocks/>
            </p:cNvSpPr>
            <p:nvPr/>
          </p:nvSpPr>
          <p:spPr bwMode="gray">
            <a:xfrm>
              <a:off x="5874179" y="3930531"/>
              <a:ext cx="64727" cy="48982"/>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6" name="El Salvador" descr="© INSCALE GmbH, 05.05.2010&#10;http://www.presentationload.com/">
              <a:extLst>
                <a:ext uri="{FF2B5EF4-FFF2-40B4-BE49-F238E27FC236}">
                  <a16:creationId xmlns:a16="http://schemas.microsoft.com/office/drawing/2014/main" id="{60523165-DFDA-B2AE-746A-943F88D39BC8}"/>
                </a:ext>
              </a:extLst>
            </p:cNvPr>
            <p:cNvSpPr>
              <a:spLocks/>
            </p:cNvSpPr>
            <p:nvPr/>
          </p:nvSpPr>
          <p:spPr bwMode="gray">
            <a:xfrm>
              <a:off x="2728824" y="3493190"/>
              <a:ext cx="76971" cy="50732"/>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7" name="Egypt" descr="© INSCALE GmbH, 05.05.2010&#10;http://www.presentationload.com/">
              <a:extLst>
                <a:ext uri="{FF2B5EF4-FFF2-40B4-BE49-F238E27FC236}">
                  <a16:creationId xmlns:a16="http://schemas.microsoft.com/office/drawing/2014/main" id="{843285F6-D154-4670-0217-70EA944FC08E}"/>
                </a:ext>
              </a:extLst>
            </p:cNvPr>
            <p:cNvSpPr>
              <a:spLocks/>
            </p:cNvSpPr>
            <p:nvPr/>
          </p:nvSpPr>
          <p:spPr bwMode="gray">
            <a:xfrm>
              <a:off x="6344757" y="2872166"/>
              <a:ext cx="353372" cy="360369"/>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8" name="Ecuador" descr="© INSCALE GmbH, 05.05.2010&#10;http://www.presentationload.com/">
              <a:extLst>
                <a:ext uri="{FF2B5EF4-FFF2-40B4-BE49-F238E27FC236}">
                  <a16:creationId xmlns:a16="http://schemas.microsoft.com/office/drawing/2014/main" id="{9201824A-B560-C8B2-AC37-5BBF3DFE57CA}"/>
                </a:ext>
              </a:extLst>
            </p:cNvPr>
            <p:cNvSpPr>
              <a:spLocks noEditPoints="1"/>
            </p:cNvSpPr>
            <p:nvPr/>
          </p:nvSpPr>
          <p:spPr bwMode="gray">
            <a:xfrm>
              <a:off x="2994726" y="3956772"/>
              <a:ext cx="185433" cy="236165"/>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399" name="East Timor" descr="© INSCALE GmbH, 05.05.2010&#10;http://www.presentationload.com/">
              <a:extLst>
                <a:ext uri="{FF2B5EF4-FFF2-40B4-BE49-F238E27FC236}">
                  <a16:creationId xmlns:a16="http://schemas.microsoft.com/office/drawing/2014/main" id="{0DFDB6A8-2FCE-405B-771E-90B0CBA8B150}"/>
                </a:ext>
              </a:extLst>
            </p:cNvPr>
            <p:cNvSpPr>
              <a:spLocks noEditPoints="1"/>
            </p:cNvSpPr>
            <p:nvPr/>
          </p:nvSpPr>
          <p:spPr bwMode="gray">
            <a:xfrm>
              <a:off x="9514602" y="4311892"/>
              <a:ext cx="111959" cy="5248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0" name="Dominican Republic" descr="© INSCALE GmbH, 05.05.2010&#10;http://www.presentationload.com/">
              <a:extLst>
                <a:ext uri="{FF2B5EF4-FFF2-40B4-BE49-F238E27FC236}">
                  <a16:creationId xmlns:a16="http://schemas.microsoft.com/office/drawing/2014/main" id="{DA1197DE-5D3A-A6EA-2786-3832AA16A09B}"/>
                </a:ext>
              </a:extLst>
            </p:cNvPr>
            <p:cNvSpPr>
              <a:spLocks/>
            </p:cNvSpPr>
            <p:nvPr/>
          </p:nvSpPr>
          <p:spPr bwMode="gray">
            <a:xfrm>
              <a:off x="3325356" y="3297261"/>
              <a:ext cx="111959" cy="75224"/>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1" name="Djibouti" descr="© INSCALE GmbH, 05.05.2010&#10;http://www.presentationload.com/">
              <a:extLst>
                <a:ext uri="{FF2B5EF4-FFF2-40B4-BE49-F238E27FC236}">
                  <a16:creationId xmlns:a16="http://schemas.microsoft.com/office/drawing/2014/main" id="{BA6D4977-6497-7930-6A19-3D78D030B48C}"/>
                </a:ext>
              </a:extLst>
            </p:cNvPr>
            <p:cNvSpPr>
              <a:spLocks/>
            </p:cNvSpPr>
            <p:nvPr/>
          </p:nvSpPr>
          <p:spPr bwMode="gray">
            <a:xfrm>
              <a:off x="6899305" y="3557917"/>
              <a:ext cx="52481" cy="61229"/>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2" name="Denmark" descr="© INSCALE GmbH, 05.05.2010&#10;http://www.presentationload.com/">
              <a:extLst>
                <a:ext uri="{FF2B5EF4-FFF2-40B4-BE49-F238E27FC236}">
                  <a16:creationId xmlns:a16="http://schemas.microsoft.com/office/drawing/2014/main" id="{953C26B0-8C2F-2407-AD17-B9FD03171413}"/>
                </a:ext>
              </a:extLst>
            </p:cNvPr>
            <p:cNvSpPr>
              <a:spLocks noEditPoints="1"/>
            </p:cNvSpPr>
            <p:nvPr/>
          </p:nvSpPr>
          <p:spPr bwMode="gray">
            <a:xfrm>
              <a:off x="5844439" y="1957249"/>
              <a:ext cx="124205" cy="104961"/>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3" name="Czech Republic" descr="© INSCALE GmbH, 05.05.2010&#10;http://www.presentationload.com/">
              <a:extLst>
                <a:ext uri="{FF2B5EF4-FFF2-40B4-BE49-F238E27FC236}">
                  <a16:creationId xmlns:a16="http://schemas.microsoft.com/office/drawing/2014/main" id="{44292CF4-A5A7-02C2-F4B2-AEFCB77A592E}"/>
                </a:ext>
              </a:extLst>
            </p:cNvPr>
            <p:cNvSpPr>
              <a:spLocks/>
            </p:cNvSpPr>
            <p:nvPr/>
          </p:nvSpPr>
          <p:spPr bwMode="gray">
            <a:xfrm>
              <a:off x="5954649" y="2182918"/>
              <a:ext cx="188931" cy="85720"/>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4" name="Cyprus" descr="© INSCALE GmbH, 05.05.2010&#10;http://www.presentationload.com/">
              <a:extLst>
                <a:ext uri="{FF2B5EF4-FFF2-40B4-BE49-F238E27FC236}">
                  <a16:creationId xmlns:a16="http://schemas.microsoft.com/office/drawing/2014/main" id="{02452ABE-D795-9F1C-E919-59A60C9DCD05}"/>
                </a:ext>
              </a:extLst>
            </p:cNvPr>
            <p:cNvSpPr>
              <a:spLocks/>
            </p:cNvSpPr>
            <p:nvPr/>
          </p:nvSpPr>
          <p:spPr bwMode="gray">
            <a:xfrm>
              <a:off x="6561677" y="2730468"/>
              <a:ext cx="66476" cy="38486"/>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5" name="Cuba" descr="© INSCALE GmbH, 05.05.2010&#10;http://www.presentationload.com/">
              <a:extLst>
                <a:ext uri="{FF2B5EF4-FFF2-40B4-BE49-F238E27FC236}">
                  <a16:creationId xmlns:a16="http://schemas.microsoft.com/office/drawing/2014/main" id="{E64F2C63-DAE8-45E9-CE03-4EFA4B10985B}"/>
                </a:ext>
              </a:extLst>
            </p:cNvPr>
            <p:cNvSpPr>
              <a:spLocks noEditPoints="1"/>
            </p:cNvSpPr>
            <p:nvPr/>
          </p:nvSpPr>
          <p:spPr bwMode="gray">
            <a:xfrm>
              <a:off x="2935249" y="3176556"/>
              <a:ext cx="330630" cy="120706"/>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6" name="Croatia" descr="© INSCALE GmbH, 05.05.2010&#10;http://www.presentationload.com/">
              <a:extLst>
                <a:ext uri="{FF2B5EF4-FFF2-40B4-BE49-F238E27FC236}">
                  <a16:creationId xmlns:a16="http://schemas.microsoft.com/office/drawing/2014/main" id="{4C7B73CC-20E0-61F5-4AF9-0AE8AB72947F}"/>
                </a:ext>
              </a:extLst>
            </p:cNvPr>
            <p:cNvSpPr>
              <a:spLocks/>
            </p:cNvSpPr>
            <p:nvPr/>
          </p:nvSpPr>
          <p:spPr bwMode="gray">
            <a:xfrm>
              <a:off x="6000133" y="2342109"/>
              <a:ext cx="164440" cy="122455"/>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7" name="Côte d'Ivoire" descr="© INSCALE GmbH, 05.05.2010&#10;http://www.presentationload.com/">
              <a:extLst>
                <a:ext uri="{FF2B5EF4-FFF2-40B4-BE49-F238E27FC236}">
                  <a16:creationId xmlns:a16="http://schemas.microsoft.com/office/drawing/2014/main" id="{A64E0FD5-5F9A-955C-9E25-D5EE892C29AC}"/>
                </a:ext>
              </a:extLst>
            </p:cNvPr>
            <p:cNvSpPr>
              <a:spLocks/>
            </p:cNvSpPr>
            <p:nvPr/>
          </p:nvSpPr>
          <p:spPr bwMode="gray">
            <a:xfrm>
              <a:off x="5302136" y="3627891"/>
              <a:ext cx="195929" cy="230915"/>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8" name="Costa Rica" descr="© INSCALE GmbH, 05.05.2010&#10;http://www.presentationload.com/">
              <a:extLst>
                <a:ext uri="{FF2B5EF4-FFF2-40B4-BE49-F238E27FC236}">
                  <a16:creationId xmlns:a16="http://schemas.microsoft.com/office/drawing/2014/main" id="{BFD6753D-753A-884F-0C59-73E58FF2A968}"/>
                </a:ext>
              </a:extLst>
            </p:cNvPr>
            <p:cNvSpPr>
              <a:spLocks/>
            </p:cNvSpPr>
            <p:nvPr/>
          </p:nvSpPr>
          <p:spPr bwMode="gray">
            <a:xfrm>
              <a:off x="2853028" y="3610397"/>
              <a:ext cx="106711" cy="103213"/>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09" name="Congo" descr="© INSCALE GmbH, 05.05.2010&#10;http://www.presentationload.com/">
              <a:extLst>
                <a:ext uri="{FF2B5EF4-FFF2-40B4-BE49-F238E27FC236}">
                  <a16:creationId xmlns:a16="http://schemas.microsoft.com/office/drawing/2014/main" id="{405751A9-757A-1F7F-7A4D-FD5D6032927B}"/>
                </a:ext>
              </a:extLst>
            </p:cNvPr>
            <p:cNvSpPr>
              <a:spLocks/>
            </p:cNvSpPr>
            <p:nvPr/>
          </p:nvSpPr>
          <p:spPr bwMode="gray">
            <a:xfrm>
              <a:off x="5968644" y="3820321"/>
              <a:ext cx="603531" cy="678753"/>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0" name="Congo (Brazzaville)" descr="© INSCALE GmbH, 05.05.2010&#10;http://www.presentationload.com/">
              <a:extLst>
                <a:ext uri="{FF2B5EF4-FFF2-40B4-BE49-F238E27FC236}">
                  <a16:creationId xmlns:a16="http://schemas.microsoft.com/office/drawing/2014/main" id="{A9E22D36-1ACC-F5D9-8DD6-4C41B07EA722}"/>
                </a:ext>
              </a:extLst>
            </p:cNvPr>
            <p:cNvSpPr>
              <a:spLocks/>
            </p:cNvSpPr>
            <p:nvPr/>
          </p:nvSpPr>
          <p:spPr bwMode="gray">
            <a:xfrm>
              <a:off x="5930158" y="3879800"/>
              <a:ext cx="239664" cy="31313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1" name="Colombia" descr="© INSCALE GmbH, 05.05.2010&#10;http://www.presentationload.com/">
              <a:extLst>
                <a:ext uri="{FF2B5EF4-FFF2-40B4-BE49-F238E27FC236}">
                  <a16:creationId xmlns:a16="http://schemas.microsoft.com/office/drawing/2014/main" id="{ACF3F823-6C08-676D-1A95-30BFF967309F}"/>
                </a:ext>
              </a:extLst>
            </p:cNvPr>
            <p:cNvSpPr>
              <a:spLocks/>
            </p:cNvSpPr>
            <p:nvPr/>
          </p:nvSpPr>
          <p:spPr bwMode="gray">
            <a:xfrm>
              <a:off x="3059453" y="3564915"/>
              <a:ext cx="388358" cy="601781"/>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2" name="Chile" descr="© INSCALE GmbH, 05.05.2010&#10;http://www.presentationload.com/">
              <a:extLst>
                <a:ext uri="{FF2B5EF4-FFF2-40B4-BE49-F238E27FC236}">
                  <a16:creationId xmlns:a16="http://schemas.microsoft.com/office/drawing/2014/main" id="{6DB27727-E38A-1F09-9369-B2E1C148913E}"/>
                </a:ext>
              </a:extLst>
            </p:cNvPr>
            <p:cNvSpPr>
              <a:spLocks noEditPoints="1"/>
            </p:cNvSpPr>
            <p:nvPr/>
          </p:nvSpPr>
          <p:spPr bwMode="gray">
            <a:xfrm>
              <a:off x="3372589" y="4649520"/>
              <a:ext cx="517812" cy="1355757"/>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3" name="China" descr="© INSCALE GmbH, 05.05.2010&#10;http://www.presentationload.com/">
              <a:extLst>
                <a:ext uri="{FF2B5EF4-FFF2-40B4-BE49-F238E27FC236}">
                  <a16:creationId xmlns:a16="http://schemas.microsoft.com/office/drawing/2014/main" id="{16543119-9D62-5E93-9FD4-B266989CBC4D}"/>
                </a:ext>
              </a:extLst>
            </p:cNvPr>
            <p:cNvSpPr>
              <a:spLocks noEditPoints="1"/>
            </p:cNvSpPr>
            <p:nvPr/>
          </p:nvSpPr>
          <p:spPr bwMode="gray">
            <a:xfrm>
              <a:off x="7772236" y="2091950"/>
              <a:ext cx="1637403" cy="1264790"/>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4" name="Chad" descr="© INSCALE GmbH, 05.05.2010&#10;http://www.presentationload.com/">
              <a:extLst>
                <a:ext uri="{FF2B5EF4-FFF2-40B4-BE49-F238E27FC236}">
                  <a16:creationId xmlns:a16="http://schemas.microsoft.com/office/drawing/2014/main" id="{4AF9BAED-A70C-8FB7-0A32-C3449CDB474D}"/>
                </a:ext>
              </a:extLst>
            </p:cNvPr>
            <p:cNvSpPr>
              <a:spLocks/>
            </p:cNvSpPr>
            <p:nvPr/>
          </p:nvSpPr>
          <p:spPr bwMode="gray">
            <a:xfrm>
              <a:off x="6003631" y="3167808"/>
              <a:ext cx="332379" cy="577290"/>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5" name="Central African Republic" descr="© INSCALE GmbH, 05.05.2010&#10;http://www.presentationload.com/">
              <a:extLst>
                <a:ext uri="{FF2B5EF4-FFF2-40B4-BE49-F238E27FC236}">
                  <a16:creationId xmlns:a16="http://schemas.microsoft.com/office/drawing/2014/main" id="{2C1C30A7-E99C-D108-C2C8-EBA1856BA522}"/>
                </a:ext>
              </a:extLst>
            </p:cNvPr>
            <p:cNvSpPr>
              <a:spLocks/>
            </p:cNvSpPr>
            <p:nvPr/>
          </p:nvSpPr>
          <p:spPr bwMode="gray">
            <a:xfrm>
              <a:off x="6035120" y="3619144"/>
              <a:ext cx="409351" cy="31313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6" name="Canada" descr="© INSCALE GmbH, 05.05.2010&#10;http://www.presentationload.com/">
              <a:extLst>
                <a:ext uri="{FF2B5EF4-FFF2-40B4-BE49-F238E27FC236}">
                  <a16:creationId xmlns:a16="http://schemas.microsoft.com/office/drawing/2014/main" id="{5C19693D-A553-DA46-8D81-0CDE499FC31B}"/>
                </a:ext>
              </a:extLst>
            </p:cNvPr>
            <p:cNvSpPr>
              <a:spLocks noEditPoints="1"/>
            </p:cNvSpPr>
            <p:nvPr/>
          </p:nvSpPr>
          <p:spPr bwMode="gray">
            <a:xfrm>
              <a:off x="2044823" y="1212020"/>
              <a:ext cx="2492843" cy="1291031"/>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7" name="Cameroon" descr="© INSCALE GmbH, 05.05.2010&#10;http://www.presentationload.com/">
              <a:extLst>
                <a:ext uri="{FF2B5EF4-FFF2-40B4-BE49-F238E27FC236}">
                  <a16:creationId xmlns:a16="http://schemas.microsoft.com/office/drawing/2014/main" id="{7E5FA116-9FBD-2208-730F-79F365BC918B}"/>
                </a:ext>
              </a:extLst>
            </p:cNvPr>
            <p:cNvSpPr>
              <a:spLocks/>
            </p:cNvSpPr>
            <p:nvPr/>
          </p:nvSpPr>
          <p:spPr bwMode="gray">
            <a:xfrm>
              <a:off x="5849687" y="3540424"/>
              <a:ext cx="244910" cy="414599"/>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8" name="Cambodia" descr="© INSCALE GmbH, 05.05.2010&#10;http://www.presentationload.com/">
              <a:extLst>
                <a:ext uri="{FF2B5EF4-FFF2-40B4-BE49-F238E27FC236}">
                  <a16:creationId xmlns:a16="http://schemas.microsoft.com/office/drawing/2014/main" id="{285A1081-0D92-BD9B-A577-96018BBFF7A0}"/>
                </a:ext>
              </a:extLst>
            </p:cNvPr>
            <p:cNvSpPr>
              <a:spLocks/>
            </p:cNvSpPr>
            <p:nvPr/>
          </p:nvSpPr>
          <p:spPr bwMode="gray">
            <a:xfrm>
              <a:off x="8816606" y="3489691"/>
              <a:ext cx="169689" cy="15044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19" name="Burundi" descr="© INSCALE GmbH, 05.05.2010&#10;http://www.presentationload.com/">
              <a:extLst>
                <a:ext uri="{FF2B5EF4-FFF2-40B4-BE49-F238E27FC236}">
                  <a16:creationId xmlns:a16="http://schemas.microsoft.com/office/drawing/2014/main" id="{1DD30590-654B-12B7-5A89-5069F6A3A2DA}"/>
                </a:ext>
              </a:extLst>
            </p:cNvPr>
            <p:cNvSpPr>
              <a:spLocks/>
            </p:cNvSpPr>
            <p:nvPr/>
          </p:nvSpPr>
          <p:spPr bwMode="gray">
            <a:xfrm>
              <a:off x="6500451" y="4101968"/>
              <a:ext cx="59479" cy="75224"/>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0" name="Burkina Faso" descr="© INSCALE GmbH, 05.05.2010&#10;http://www.presentationload.com/">
              <a:extLst>
                <a:ext uri="{FF2B5EF4-FFF2-40B4-BE49-F238E27FC236}">
                  <a16:creationId xmlns:a16="http://schemas.microsoft.com/office/drawing/2014/main" id="{5A4BD763-AFD4-A335-56D2-8F4B57FD13D6}"/>
                </a:ext>
              </a:extLst>
            </p:cNvPr>
            <p:cNvSpPr>
              <a:spLocks/>
            </p:cNvSpPr>
            <p:nvPr/>
          </p:nvSpPr>
          <p:spPr bwMode="gray">
            <a:xfrm>
              <a:off x="5401851" y="3472197"/>
              <a:ext cx="255407" cy="201178"/>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1" name="Bulgaria" descr="© INSCALE GmbH, 05.05.2010&#10;http://www.presentationload.com/">
              <a:extLst>
                <a:ext uri="{FF2B5EF4-FFF2-40B4-BE49-F238E27FC236}">
                  <a16:creationId xmlns:a16="http://schemas.microsoft.com/office/drawing/2014/main" id="{B1992483-1C62-5143-9714-8B24C9948EBA}"/>
                </a:ext>
              </a:extLst>
            </p:cNvPr>
            <p:cNvSpPr>
              <a:spLocks/>
            </p:cNvSpPr>
            <p:nvPr/>
          </p:nvSpPr>
          <p:spPr bwMode="gray">
            <a:xfrm>
              <a:off x="6253789" y="2424329"/>
              <a:ext cx="176686" cy="101463"/>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2" name="Brazil" descr="© INSCALE GmbH, 05.05.2010&#10;http://www.presentationload.com/">
              <a:extLst>
                <a:ext uri="{FF2B5EF4-FFF2-40B4-BE49-F238E27FC236}">
                  <a16:creationId xmlns:a16="http://schemas.microsoft.com/office/drawing/2014/main" id="{3248CBD3-B874-8424-9FD7-B849E31E9C86}"/>
                </a:ext>
              </a:extLst>
            </p:cNvPr>
            <p:cNvSpPr>
              <a:spLocks noEditPoints="1"/>
            </p:cNvSpPr>
            <p:nvPr/>
          </p:nvSpPr>
          <p:spPr bwMode="gray">
            <a:xfrm>
              <a:off x="3227392" y="3823820"/>
              <a:ext cx="1245547" cy="1408238"/>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3" name="Botswana" descr="© INSCALE GmbH, 05.05.2010&#10;http://www.presentationload.com/">
              <a:extLst>
                <a:ext uri="{FF2B5EF4-FFF2-40B4-BE49-F238E27FC236}">
                  <a16:creationId xmlns:a16="http://schemas.microsoft.com/office/drawing/2014/main" id="{F9F5D977-435E-2B0F-C5BA-270C34C5B838}"/>
                </a:ext>
              </a:extLst>
            </p:cNvPr>
            <p:cNvSpPr>
              <a:spLocks/>
            </p:cNvSpPr>
            <p:nvPr/>
          </p:nvSpPr>
          <p:spPr bwMode="gray">
            <a:xfrm>
              <a:off x="6204807" y="4654768"/>
              <a:ext cx="290394" cy="327132"/>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4" name="Bosnia and Herzegovina" descr="© INSCALE GmbH, 05.05.2010&#10;http://www.presentationload.com/">
              <a:extLst>
                <a:ext uri="{FF2B5EF4-FFF2-40B4-BE49-F238E27FC236}">
                  <a16:creationId xmlns:a16="http://schemas.microsoft.com/office/drawing/2014/main" id="{69C672C4-5EA3-D78D-7B28-1E73E0848FA8}"/>
                </a:ext>
              </a:extLst>
            </p:cNvPr>
            <p:cNvSpPr>
              <a:spLocks/>
            </p:cNvSpPr>
            <p:nvPr/>
          </p:nvSpPr>
          <p:spPr bwMode="gray">
            <a:xfrm>
              <a:off x="6054362" y="2384093"/>
              <a:ext cx="118956" cy="104961"/>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5" name="Bolivia" descr="© INSCALE GmbH, 05.05.2010&#10;http://www.presentationload.com/">
              <a:extLst>
                <a:ext uri="{FF2B5EF4-FFF2-40B4-BE49-F238E27FC236}">
                  <a16:creationId xmlns:a16="http://schemas.microsoft.com/office/drawing/2014/main" id="{516A3B7F-7CD0-DA3D-1570-778C15DBA9C5}"/>
                </a:ext>
              </a:extLst>
            </p:cNvPr>
            <p:cNvSpPr>
              <a:spLocks/>
            </p:cNvSpPr>
            <p:nvPr/>
          </p:nvSpPr>
          <p:spPr bwMode="gray">
            <a:xfrm>
              <a:off x="3376088" y="4364374"/>
              <a:ext cx="398854" cy="474078"/>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6" name="Bhutan" descr="© INSCALE GmbH, 05.05.2010&#10;http://www.presentationload.com/">
              <a:extLst>
                <a:ext uri="{FF2B5EF4-FFF2-40B4-BE49-F238E27FC236}">
                  <a16:creationId xmlns:a16="http://schemas.microsoft.com/office/drawing/2014/main" id="{F844E186-0C4C-AC71-CA21-0D1D8FB1A63F}"/>
                </a:ext>
              </a:extLst>
            </p:cNvPr>
            <p:cNvSpPr>
              <a:spLocks/>
            </p:cNvSpPr>
            <p:nvPr/>
          </p:nvSpPr>
          <p:spPr bwMode="gray">
            <a:xfrm>
              <a:off x="8325036" y="2992872"/>
              <a:ext cx="104961" cy="59479"/>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7" name="Benin" descr="© INSCALE GmbH, 05.05.2010&#10;http://www.presentationload.com/">
              <a:extLst>
                <a:ext uri="{FF2B5EF4-FFF2-40B4-BE49-F238E27FC236}">
                  <a16:creationId xmlns:a16="http://schemas.microsoft.com/office/drawing/2014/main" id="{D6570B44-1342-B4AC-F821-1C015846BCAA}"/>
                </a:ext>
              </a:extLst>
            </p:cNvPr>
            <p:cNvSpPr>
              <a:spLocks/>
            </p:cNvSpPr>
            <p:nvPr/>
          </p:nvSpPr>
          <p:spPr bwMode="gray">
            <a:xfrm>
              <a:off x="5603026" y="3568414"/>
              <a:ext cx="99714" cy="222170"/>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8" name="Belize" descr="© INSCALE GmbH, 05.05.2010&#10;http://www.presentationload.com/">
              <a:extLst>
                <a:ext uri="{FF2B5EF4-FFF2-40B4-BE49-F238E27FC236}">
                  <a16:creationId xmlns:a16="http://schemas.microsoft.com/office/drawing/2014/main" id="{8369A468-9592-CD83-CBCA-FAFD2730A780}"/>
                </a:ext>
              </a:extLst>
            </p:cNvPr>
            <p:cNvSpPr>
              <a:spLocks/>
            </p:cNvSpPr>
            <p:nvPr/>
          </p:nvSpPr>
          <p:spPr bwMode="gray">
            <a:xfrm>
              <a:off x="2769059" y="3347993"/>
              <a:ext cx="48982" cy="94465"/>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29" name="Belgium" descr="© INSCALE GmbH, 05.05.2010&#10;http://www.presentationload.com/">
              <a:extLst>
                <a:ext uri="{FF2B5EF4-FFF2-40B4-BE49-F238E27FC236}">
                  <a16:creationId xmlns:a16="http://schemas.microsoft.com/office/drawing/2014/main" id="{3BA0BE6F-6B53-D959-7F49-658082D48F16}"/>
                </a:ext>
              </a:extLst>
            </p:cNvPr>
            <p:cNvSpPr>
              <a:spLocks/>
            </p:cNvSpPr>
            <p:nvPr/>
          </p:nvSpPr>
          <p:spPr bwMode="gray">
            <a:xfrm>
              <a:off x="5697492" y="2168923"/>
              <a:ext cx="99714" cy="68226"/>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0" name="Bangladesh" descr="© INSCALE GmbH, 05.05.2010&#10;http://www.presentationload.com/">
              <a:extLst>
                <a:ext uri="{FF2B5EF4-FFF2-40B4-BE49-F238E27FC236}">
                  <a16:creationId xmlns:a16="http://schemas.microsoft.com/office/drawing/2014/main" id="{9211F56B-4EBF-7DE9-8641-DC1753C3A2B7}"/>
                </a:ext>
              </a:extLst>
            </p:cNvPr>
            <p:cNvSpPr>
              <a:spLocks/>
            </p:cNvSpPr>
            <p:nvPr/>
          </p:nvSpPr>
          <p:spPr bwMode="gray">
            <a:xfrm>
              <a:off x="8311041" y="3057599"/>
              <a:ext cx="167939" cy="190681"/>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1" name="Bahrain" descr="© INSCALE GmbH, 05.05.2010&#10;http://www.presentationload.com/">
              <a:extLst>
                <a:ext uri="{FF2B5EF4-FFF2-40B4-BE49-F238E27FC236}">
                  <a16:creationId xmlns:a16="http://schemas.microsoft.com/office/drawing/2014/main" id="{724FA17C-514A-EE37-F762-89025C3A7C3F}"/>
                </a:ext>
              </a:extLst>
            </p:cNvPr>
            <p:cNvSpPr>
              <a:spLocks/>
            </p:cNvSpPr>
            <p:nvPr/>
          </p:nvSpPr>
          <p:spPr bwMode="gray">
            <a:xfrm>
              <a:off x="7152962" y="3064597"/>
              <a:ext cx="12246" cy="24491"/>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endParaRPr lang="en-US" sz="3600" dirty="0"/>
            </a:p>
          </p:txBody>
        </p:sp>
        <p:sp>
          <p:nvSpPr>
            <p:cNvPr id="432" name="Belarus" descr="© INSCALE GmbH, 05.05.2010&#10;http://www.presentationload.com/">
              <a:extLst>
                <a:ext uri="{FF2B5EF4-FFF2-40B4-BE49-F238E27FC236}">
                  <a16:creationId xmlns:a16="http://schemas.microsoft.com/office/drawing/2014/main" id="{614E2991-DF18-5D13-B10D-3ABBD0051537}"/>
                </a:ext>
              </a:extLst>
            </p:cNvPr>
            <p:cNvSpPr>
              <a:spLocks/>
            </p:cNvSpPr>
            <p:nvPr/>
          </p:nvSpPr>
          <p:spPr bwMode="gray">
            <a:xfrm>
              <a:off x="6255539" y="2006231"/>
              <a:ext cx="255407" cy="166190"/>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3" name="Azerbaijan" descr="© INSCALE GmbH, 05.05.2010&#10;http://www.presentationload.com/">
              <a:extLst>
                <a:ext uri="{FF2B5EF4-FFF2-40B4-BE49-F238E27FC236}">
                  <a16:creationId xmlns:a16="http://schemas.microsoft.com/office/drawing/2014/main" id="{975BF4AF-E7C9-B743-8172-320B553B1BB8}"/>
                </a:ext>
              </a:extLst>
            </p:cNvPr>
            <p:cNvSpPr>
              <a:spLocks noEditPoints="1"/>
            </p:cNvSpPr>
            <p:nvPr/>
          </p:nvSpPr>
          <p:spPr bwMode="gray">
            <a:xfrm>
              <a:off x="6918548" y="2504801"/>
              <a:ext cx="160941" cy="129453"/>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4" name="Austria" descr="© INSCALE GmbH, 05.05.2010&#10;http://www.presentationload.com/">
              <a:extLst>
                <a:ext uri="{FF2B5EF4-FFF2-40B4-BE49-F238E27FC236}">
                  <a16:creationId xmlns:a16="http://schemas.microsoft.com/office/drawing/2014/main" id="{CEB05ECB-779E-4D76-3EFE-A8D2237CDB32}"/>
                </a:ext>
              </a:extLst>
            </p:cNvPr>
            <p:cNvSpPr>
              <a:spLocks/>
            </p:cNvSpPr>
            <p:nvPr/>
          </p:nvSpPr>
          <p:spPr bwMode="gray">
            <a:xfrm>
              <a:off x="5884675" y="2252892"/>
              <a:ext cx="204676" cy="90966"/>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5" name="Australia" descr="© INSCALE GmbH, 05.05.2010&#10;http://www.presentationload.com/">
              <a:extLst>
                <a:ext uri="{FF2B5EF4-FFF2-40B4-BE49-F238E27FC236}">
                  <a16:creationId xmlns:a16="http://schemas.microsoft.com/office/drawing/2014/main" id="{B1AC93D8-2B06-7A77-96DE-60B212C520C8}"/>
                </a:ext>
              </a:extLst>
            </p:cNvPr>
            <p:cNvSpPr>
              <a:spLocks noEditPoints="1"/>
            </p:cNvSpPr>
            <p:nvPr/>
          </p:nvSpPr>
          <p:spPr bwMode="gray">
            <a:xfrm>
              <a:off x="9042274" y="4397611"/>
              <a:ext cx="1270038" cy="1191317"/>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6" name="Armenia" descr="© INSCALE GmbH, 05.05.2010&#10;http://www.presentationload.com/">
              <a:extLst>
                <a:ext uri="{FF2B5EF4-FFF2-40B4-BE49-F238E27FC236}">
                  <a16:creationId xmlns:a16="http://schemas.microsoft.com/office/drawing/2014/main" id="{98903509-1E29-9601-679D-3A96C05B1D63}"/>
                </a:ext>
              </a:extLst>
            </p:cNvPr>
            <p:cNvSpPr>
              <a:spLocks/>
            </p:cNvSpPr>
            <p:nvPr/>
          </p:nvSpPr>
          <p:spPr bwMode="gray">
            <a:xfrm>
              <a:off x="6873064" y="2524042"/>
              <a:ext cx="99714" cy="94465"/>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solidFill>
              <a:srgbClr val="92D050"/>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7" name="Argentina" descr="© INSCALE GmbH, 05.05.2010&#10;http://www.presentationload.com/">
              <a:extLst>
                <a:ext uri="{FF2B5EF4-FFF2-40B4-BE49-F238E27FC236}">
                  <a16:creationId xmlns:a16="http://schemas.microsoft.com/office/drawing/2014/main" id="{A61D1A44-0377-AF6F-DCE6-B386557BCEBB}"/>
                </a:ext>
              </a:extLst>
            </p:cNvPr>
            <p:cNvSpPr>
              <a:spLocks noEditPoints="1"/>
            </p:cNvSpPr>
            <p:nvPr/>
          </p:nvSpPr>
          <p:spPr bwMode="gray">
            <a:xfrm>
              <a:off x="3440813" y="4803464"/>
              <a:ext cx="488073" cy="1091603"/>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8" name="Angola" descr="© INSCALE GmbH, 05.05.2010&#10;http://www.presentationload.com/">
              <a:extLst>
                <a:ext uri="{FF2B5EF4-FFF2-40B4-BE49-F238E27FC236}">
                  <a16:creationId xmlns:a16="http://schemas.microsoft.com/office/drawing/2014/main" id="{23335E20-72B9-A62C-C4F0-7A3CC7A53FF6}"/>
                </a:ext>
              </a:extLst>
            </p:cNvPr>
            <p:cNvSpPr>
              <a:spLocks noEditPoints="1"/>
            </p:cNvSpPr>
            <p:nvPr/>
          </p:nvSpPr>
          <p:spPr bwMode="gray">
            <a:xfrm>
              <a:off x="5947651" y="4168445"/>
              <a:ext cx="397105" cy="495071"/>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39" name="Andorra" descr="© INSCALE GmbH, 05.05.2010&#10;http://www.presentationload.com/">
              <a:extLst>
                <a:ext uri="{FF2B5EF4-FFF2-40B4-BE49-F238E27FC236}">
                  <a16:creationId xmlns:a16="http://schemas.microsoft.com/office/drawing/2014/main" id="{7340F4EC-3456-C943-54A6-0299466D60D5}"/>
                </a:ext>
              </a:extLst>
            </p:cNvPr>
            <p:cNvSpPr>
              <a:spLocks/>
            </p:cNvSpPr>
            <p:nvPr/>
          </p:nvSpPr>
          <p:spPr bwMode="gray">
            <a:xfrm>
              <a:off x="5646761" y="2478560"/>
              <a:ext cx="13995" cy="6997"/>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40" name="Algeria" descr="© INSCALE GmbH, 05.05.2010&#10;http://www.presentationload.com/">
              <a:extLst>
                <a:ext uri="{FF2B5EF4-FFF2-40B4-BE49-F238E27FC236}">
                  <a16:creationId xmlns:a16="http://schemas.microsoft.com/office/drawing/2014/main" id="{6AC098DA-1AD5-CDAA-C59A-10B3D0FF592E}"/>
                </a:ext>
              </a:extLst>
            </p:cNvPr>
            <p:cNvSpPr>
              <a:spLocks/>
            </p:cNvSpPr>
            <p:nvPr/>
          </p:nvSpPr>
          <p:spPr bwMode="gray">
            <a:xfrm>
              <a:off x="5296888" y="2674489"/>
              <a:ext cx="661260" cy="654262"/>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41" name="Albania" descr="© INSCALE GmbH, 05.05.2010&#10;http://www.presentationload.com/">
              <a:extLst>
                <a:ext uri="{FF2B5EF4-FFF2-40B4-BE49-F238E27FC236}">
                  <a16:creationId xmlns:a16="http://schemas.microsoft.com/office/drawing/2014/main" id="{115F2D18-5C16-0FF5-9D27-A4A21C100959}"/>
                </a:ext>
              </a:extLst>
            </p:cNvPr>
            <p:cNvSpPr>
              <a:spLocks/>
            </p:cNvSpPr>
            <p:nvPr/>
          </p:nvSpPr>
          <p:spPr bwMode="gray">
            <a:xfrm>
              <a:off x="6155825" y="2478560"/>
              <a:ext cx="64727" cy="11021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42" name="South Africa" descr="© INSCALE GmbH, 05.05.2010&#10;http://www.presentationload.com/">
              <a:extLst>
                <a:ext uri="{FF2B5EF4-FFF2-40B4-BE49-F238E27FC236}">
                  <a16:creationId xmlns:a16="http://schemas.microsoft.com/office/drawing/2014/main" id="{AEE679E9-AF75-5AA0-07CD-140B98810F50}"/>
                </a:ext>
              </a:extLst>
            </p:cNvPr>
            <p:cNvSpPr>
              <a:spLocks noEditPoints="1"/>
            </p:cNvSpPr>
            <p:nvPr/>
          </p:nvSpPr>
          <p:spPr bwMode="gray">
            <a:xfrm>
              <a:off x="6094598" y="4813960"/>
              <a:ext cx="507316" cy="456584"/>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solidFill>
              <a:schemeClr val="accent1"/>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sp>
          <p:nvSpPr>
            <p:cNvPr id="443" name="Afghanistan" descr="© INSCALE GmbH, 05.05.2010&#10;http://www.presentationload.com/">
              <a:extLst>
                <a:ext uri="{FF2B5EF4-FFF2-40B4-BE49-F238E27FC236}">
                  <a16:creationId xmlns:a16="http://schemas.microsoft.com/office/drawing/2014/main" id="{F4E93DE3-3D7B-27D1-34D3-459EDE8745C6}"/>
                </a:ext>
              </a:extLst>
            </p:cNvPr>
            <p:cNvSpPr>
              <a:spLocks/>
            </p:cNvSpPr>
            <p:nvPr/>
          </p:nvSpPr>
          <p:spPr bwMode="gray">
            <a:xfrm>
              <a:off x="7415367" y="2625506"/>
              <a:ext cx="405852" cy="330630"/>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solidFill>
              <a:schemeClr val="bg1">
                <a:lumMod val="85000"/>
              </a:schemeClr>
            </a:solidFill>
            <a:ln w="3175" cap="flat" cmpd="sng">
              <a:solidFill>
                <a:schemeClr val="bg1">
                  <a:lumMod val="65000"/>
                </a:schemeClr>
              </a:solidFill>
              <a:prstDash val="solid"/>
              <a:round/>
              <a:headEnd type="none" w="med" len="med"/>
              <a:tailEnd type="none" w="med" len="med"/>
            </a:ln>
            <a:effectLst/>
          </p:spPr>
          <p:txBody>
            <a:bodyPr/>
            <a:lstStyle/>
            <a:p>
              <a:pPr>
                <a:spcBef>
                  <a:spcPct val="0"/>
                </a:spcBef>
              </a:pPr>
              <a:endParaRPr lang="en-US" sz="3600" dirty="0"/>
            </a:p>
          </p:txBody>
        </p:sp>
      </p:grpSp>
      <p:grpSp>
        <p:nvGrpSpPr>
          <p:cNvPr id="444" name="Group 443">
            <a:extLst>
              <a:ext uri="{FF2B5EF4-FFF2-40B4-BE49-F238E27FC236}">
                <a16:creationId xmlns:a16="http://schemas.microsoft.com/office/drawing/2014/main" id="{7A45BAD1-BB7E-02C7-4C3E-7E4B323D468A}"/>
              </a:ext>
            </a:extLst>
          </p:cNvPr>
          <p:cNvGrpSpPr/>
          <p:nvPr/>
        </p:nvGrpSpPr>
        <p:grpSpPr>
          <a:xfrm>
            <a:off x="839046" y="9409734"/>
            <a:ext cx="5194852" cy="1197972"/>
            <a:chOff x="376518" y="5057802"/>
            <a:chExt cx="1914861" cy="599025"/>
          </a:xfrm>
        </p:grpSpPr>
        <p:sp>
          <p:nvSpPr>
            <p:cNvPr id="445" name="Rectangle 444">
              <a:extLst>
                <a:ext uri="{FF2B5EF4-FFF2-40B4-BE49-F238E27FC236}">
                  <a16:creationId xmlns:a16="http://schemas.microsoft.com/office/drawing/2014/main" id="{B7118686-E165-B3D1-D53F-6AD50F69B97D}"/>
                </a:ext>
              </a:extLst>
            </p:cNvPr>
            <p:cNvSpPr/>
            <p:nvPr/>
          </p:nvSpPr>
          <p:spPr>
            <a:xfrm>
              <a:off x="376518" y="5131398"/>
              <a:ext cx="182880" cy="182880"/>
            </a:xfrm>
            <a:prstGeom prst="rect">
              <a:avLst/>
            </a:prstGeom>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3991" tIns="143991" rIns="143991" bIns="143991" rtlCol="0" anchor="ctr">
              <a:normAutofit fontScale="25000" lnSpcReduction="20000"/>
            </a:bodyPr>
            <a:lstStyle/>
            <a:p>
              <a:pPr algn="ctr"/>
              <a:endParaRPr lang="en-GB" sz="3200" dirty="0">
                <a:solidFill>
                  <a:schemeClr val="bg1"/>
                </a:solidFill>
              </a:endParaRPr>
            </a:p>
          </p:txBody>
        </p:sp>
        <p:sp>
          <p:nvSpPr>
            <p:cNvPr id="446" name="Rectangle 445">
              <a:extLst>
                <a:ext uri="{FF2B5EF4-FFF2-40B4-BE49-F238E27FC236}">
                  <a16:creationId xmlns:a16="http://schemas.microsoft.com/office/drawing/2014/main" id="{E75769EC-F005-2BCA-9CE7-48115DA438A6}"/>
                </a:ext>
              </a:extLst>
            </p:cNvPr>
            <p:cNvSpPr/>
            <p:nvPr/>
          </p:nvSpPr>
          <p:spPr>
            <a:xfrm>
              <a:off x="376518" y="5400339"/>
              <a:ext cx="182880" cy="182880"/>
            </a:xfrm>
            <a:prstGeom prst="rect">
              <a:avLst/>
            </a:prstGeom>
            <a:solidFill>
              <a:srgbClr val="92D050"/>
            </a:solid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3991" tIns="143991" rIns="143991" bIns="143991" rtlCol="0" anchor="ctr">
              <a:normAutofit fontScale="25000" lnSpcReduction="20000"/>
            </a:bodyPr>
            <a:lstStyle/>
            <a:p>
              <a:pPr algn="ctr"/>
              <a:endParaRPr lang="en-GB" sz="3200" dirty="0">
                <a:solidFill>
                  <a:schemeClr val="bg1"/>
                </a:solidFill>
              </a:endParaRPr>
            </a:p>
          </p:txBody>
        </p:sp>
        <p:sp>
          <p:nvSpPr>
            <p:cNvPr id="447" name="TextBox 446">
              <a:extLst>
                <a:ext uri="{FF2B5EF4-FFF2-40B4-BE49-F238E27FC236}">
                  <a16:creationId xmlns:a16="http://schemas.microsoft.com/office/drawing/2014/main" id="{890D5B75-A970-EE9D-FB1B-E1B06BFEB652}"/>
                </a:ext>
              </a:extLst>
            </p:cNvPr>
            <p:cNvSpPr txBox="1"/>
            <p:nvPr/>
          </p:nvSpPr>
          <p:spPr>
            <a:xfrm>
              <a:off x="559398" y="5057802"/>
              <a:ext cx="1527586" cy="330084"/>
            </a:xfrm>
            <a:prstGeom prst="rect">
              <a:avLst/>
            </a:prstGeom>
            <a:noFill/>
            <a:ln>
              <a:noFill/>
            </a:ln>
          </p:spPr>
          <p:txBody>
            <a:bodyPr wrap="square" lIns="143991" tIns="143991" rIns="143991" bIns="143991" rtlCol="0">
              <a:spAutoFit/>
            </a:bodyPr>
            <a:lstStyle/>
            <a:p>
              <a:pPr algn="l">
                <a:buClr>
                  <a:schemeClr val="accent1"/>
                </a:buClr>
              </a:pPr>
              <a:r>
                <a:rPr lang="en-GB" sz="2400" dirty="0">
                  <a:solidFill>
                    <a:schemeClr val="tx2"/>
                  </a:solidFill>
                </a:rPr>
                <a:t>Voting Countries (46)</a:t>
              </a:r>
            </a:p>
          </p:txBody>
        </p:sp>
        <p:sp>
          <p:nvSpPr>
            <p:cNvPr id="448" name="TextBox 447">
              <a:extLst>
                <a:ext uri="{FF2B5EF4-FFF2-40B4-BE49-F238E27FC236}">
                  <a16:creationId xmlns:a16="http://schemas.microsoft.com/office/drawing/2014/main" id="{A19686AF-A84C-528C-C3E2-280DF0D4F42E}"/>
                </a:ext>
              </a:extLst>
            </p:cNvPr>
            <p:cNvSpPr txBox="1"/>
            <p:nvPr/>
          </p:nvSpPr>
          <p:spPr>
            <a:xfrm>
              <a:off x="559398" y="5326743"/>
              <a:ext cx="1731981" cy="330084"/>
            </a:xfrm>
            <a:prstGeom prst="rect">
              <a:avLst/>
            </a:prstGeom>
            <a:noFill/>
            <a:ln>
              <a:noFill/>
            </a:ln>
          </p:spPr>
          <p:txBody>
            <a:bodyPr wrap="square" lIns="143991" tIns="143991" rIns="143991" bIns="143991" rtlCol="0">
              <a:spAutoFit/>
            </a:bodyPr>
            <a:lstStyle/>
            <a:p>
              <a:pPr algn="l">
                <a:buClr>
                  <a:schemeClr val="accent1"/>
                </a:buClr>
              </a:pPr>
              <a:r>
                <a:rPr lang="en-GB" sz="2400" dirty="0">
                  <a:solidFill>
                    <a:schemeClr val="tx2"/>
                  </a:solidFill>
                </a:rPr>
                <a:t>Associate Countries (23)</a:t>
              </a:r>
            </a:p>
          </p:txBody>
        </p:sp>
      </p:grpSp>
      <p:sp>
        <p:nvSpPr>
          <p:cNvPr id="449" name="Oval 448">
            <a:extLst>
              <a:ext uri="{FF2B5EF4-FFF2-40B4-BE49-F238E27FC236}">
                <a16:creationId xmlns:a16="http://schemas.microsoft.com/office/drawing/2014/main" id="{E8099327-1777-9D04-0D4E-2869BA6971D3}"/>
              </a:ext>
            </a:extLst>
          </p:cNvPr>
          <p:cNvSpPr/>
          <p:nvPr/>
        </p:nvSpPr>
        <p:spPr>
          <a:xfrm>
            <a:off x="21858114" y="9305086"/>
            <a:ext cx="222286" cy="222286"/>
          </a:xfrm>
          <a:prstGeom prst="ellipse">
            <a:avLst/>
          </a:prstGeom>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43991" tIns="143991" rIns="143991" bIns="143991" rtlCol="0" anchor="ctr">
            <a:normAutofit fontScale="25000" lnSpcReduction="20000"/>
          </a:bodyPr>
          <a:lstStyle/>
          <a:p>
            <a:pPr algn="ctr"/>
            <a:endParaRPr lang="en-GB" sz="3200" dirty="0">
              <a:solidFill>
                <a:schemeClr val="bg1"/>
              </a:solidFill>
            </a:endParaRPr>
          </a:p>
        </p:txBody>
      </p:sp>
    </p:spTree>
    <p:extLst>
      <p:ext uri="{BB962C8B-B14F-4D97-AF65-F5344CB8AC3E}">
        <p14:creationId xmlns:p14="http://schemas.microsoft.com/office/powerpoint/2010/main" val="290566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8706493-2139-B949-8DB1-5B1632C401FA}"/>
              </a:ext>
            </a:extLst>
          </p:cNvPr>
          <p:cNvGrpSpPr/>
          <p:nvPr/>
        </p:nvGrpSpPr>
        <p:grpSpPr>
          <a:xfrm>
            <a:off x="1394170" y="4023928"/>
            <a:ext cx="6861728" cy="1768123"/>
            <a:chOff x="10085791" y="1547581"/>
            <a:chExt cx="2991920" cy="912567"/>
          </a:xfrm>
        </p:grpSpPr>
        <p:sp>
          <p:nvSpPr>
            <p:cNvPr id="7" name="TextBox 6">
              <a:extLst>
                <a:ext uri="{FF2B5EF4-FFF2-40B4-BE49-F238E27FC236}">
                  <a16:creationId xmlns:a16="http://schemas.microsoft.com/office/drawing/2014/main" id="{6F34810C-5935-9543-9234-1433405BE53B}"/>
                </a:ext>
              </a:extLst>
            </p:cNvPr>
            <p:cNvSpPr txBox="1"/>
            <p:nvPr/>
          </p:nvSpPr>
          <p:spPr>
            <a:xfrm>
              <a:off x="10085791" y="1547581"/>
              <a:ext cx="1256338" cy="912567"/>
            </a:xfrm>
            <a:prstGeom prst="rect">
              <a:avLst/>
            </a:prstGeom>
            <a:noFill/>
          </p:spPr>
          <p:txBody>
            <a:bodyPr wrap="square" lIns="143991" tIns="143991" rIns="143991" bIns="143991" rtlCol="0" anchor="ctr">
              <a:spAutoFit/>
            </a:bodyPr>
            <a:lstStyle/>
            <a:p>
              <a:pPr>
                <a:buClr>
                  <a:schemeClr val="accent1"/>
                </a:buClr>
              </a:pPr>
              <a:r>
                <a:rPr lang="en-GB" sz="9600" b="1" dirty="0">
                  <a:solidFill>
                    <a:schemeClr val="accent1"/>
                  </a:solidFill>
                  <a:ea typeface="Roboto" panose="02000000000000000000" pitchFamily="2" charset="0"/>
                </a:rPr>
                <a:t>149</a:t>
              </a:r>
            </a:p>
          </p:txBody>
        </p:sp>
        <p:sp>
          <p:nvSpPr>
            <p:cNvPr id="8" name="TextBox 7">
              <a:extLst>
                <a:ext uri="{FF2B5EF4-FFF2-40B4-BE49-F238E27FC236}">
                  <a16:creationId xmlns:a16="http://schemas.microsoft.com/office/drawing/2014/main" id="{29C8CB8C-0882-0147-BC7E-56BCB5EFDC38}"/>
                </a:ext>
              </a:extLst>
            </p:cNvPr>
            <p:cNvSpPr txBox="1"/>
            <p:nvPr/>
          </p:nvSpPr>
          <p:spPr>
            <a:xfrm>
              <a:off x="11179914" y="1769971"/>
              <a:ext cx="1897797" cy="467786"/>
            </a:xfrm>
            <a:prstGeom prst="rect">
              <a:avLst/>
            </a:prstGeom>
            <a:noFill/>
          </p:spPr>
          <p:txBody>
            <a:bodyPr wrap="square" lIns="143991" tIns="143991" rIns="143991" bIns="143991" rtlCol="0" anchor="ctr">
              <a:spAutoFit/>
            </a:bodyPr>
            <a:lstStyle/>
            <a:p>
              <a:pPr>
                <a:defRPr/>
              </a:pPr>
              <a:r>
                <a:rPr lang="en-GB" sz="2000" dirty="0">
                  <a:solidFill>
                    <a:schemeClr val="tx1">
                      <a:lumMod val="75000"/>
                      <a:lumOff val="25000"/>
                    </a:schemeClr>
                  </a:solidFill>
                </a:rPr>
                <a:t>countries/areas with institutions </a:t>
              </a:r>
            </a:p>
            <a:p>
              <a:pPr>
                <a:defRPr/>
              </a:pPr>
              <a:r>
                <a:rPr lang="en-GB" sz="2000" dirty="0">
                  <a:solidFill>
                    <a:schemeClr val="tx1">
                      <a:lumMod val="75000"/>
                      <a:lumOff val="25000"/>
                    </a:schemeClr>
                  </a:solidFill>
                </a:rPr>
                <a:t>sharing data through GBIF</a:t>
              </a:r>
            </a:p>
          </p:txBody>
        </p:sp>
      </p:grpSp>
      <p:graphicFrame>
        <p:nvGraphicFramePr>
          <p:cNvPr id="5" name="Chart 4">
            <a:extLst>
              <a:ext uri="{FF2B5EF4-FFF2-40B4-BE49-F238E27FC236}">
                <a16:creationId xmlns:a16="http://schemas.microsoft.com/office/drawing/2014/main" id="{644F27EC-C770-9EDC-8105-A7FCF3848D11}"/>
              </a:ext>
            </a:extLst>
          </p:cNvPr>
          <p:cNvGraphicFramePr/>
          <p:nvPr/>
        </p:nvGraphicFramePr>
        <p:xfrm>
          <a:off x="706437" y="6006439"/>
          <a:ext cx="8604251" cy="519155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9606CF54-290B-D5E3-AA55-F6294466C67E}"/>
              </a:ext>
            </a:extLst>
          </p:cNvPr>
          <p:cNvGrpSpPr/>
          <p:nvPr/>
        </p:nvGrpSpPr>
        <p:grpSpPr>
          <a:xfrm>
            <a:off x="17143188" y="10659871"/>
            <a:ext cx="6532786" cy="895542"/>
            <a:chOff x="17143188" y="11212761"/>
            <a:chExt cx="6532786" cy="895542"/>
          </a:xfrm>
        </p:grpSpPr>
        <p:pic>
          <p:nvPicPr>
            <p:cNvPr id="23" name="Picture 22">
              <a:extLst>
                <a:ext uri="{FF2B5EF4-FFF2-40B4-BE49-F238E27FC236}">
                  <a16:creationId xmlns:a16="http://schemas.microsoft.com/office/drawing/2014/main" id="{9BF21914-1005-456E-2C7F-27F7C9C18BCF}"/>
                </a:ext>
              </a:extLst>
            </p:cNvPr>
            <p:cNvPicPr>
              <a:picLocks noChangeAspect="1"/>
            </p:cNvPicPr>
            <p:nvPr/>
          </p:nvPicPr>
          <p:blipFill>
            <a:blip r:embed="rId4"/>
            <a:stretch>
              <a:fillRect/>
            </a:stretch>
          </p:blipFill>
          <p:spPr>
            <a:xfrm>
              <a:off x="17143188" y="11717539"/>
              <a:ext cx="6532786" cy="390764"/>
            </a:xfrm>
            <a:prstGeom prst="rect">
              <a:avLst/>
            </a:prstGeom>
          </p:spPr>
        </p:pic>
        <p:sp>
          <p:nvSpPr>
            <p:cNvPr id="24" name="TextBox 23">
              <a:extLst>
                <a:ext uri="{FF2B5EF4-FFF2-40B4-BE49-F238E27FC236}">
                  <a16:creationId xmlns:a16="http://schemas.microsoft.com/office/drawing/2014/main" id="{769F648D-8E58-BFC5-F651-53F3B34D6133}"/>
                </a:ext>
              </a:extLst>
            </p:cNvPr>
            <p:cNvSpPr txBox="1"/>
            <p:nvPr/>
          </p:nvSpPr>
          <p:spPr>
            <a:xfrm>
              <a:off x="18829776" y="11212761"/>
              <a:ext cx="4846198" cy="338554"/>
            </a:xfrm>
            <a:prstGeom prst="rect">
              <a:avLst/>
            </a:prstGeom>
            <a:noFill/>
          </p:spPr>
          <p:txBody>
            <a:bodyPr wrap="none" rtlCol="0">
              <a:spAutoFit/>
            </a:bodyPr>
            <a:lstStyle/>
            <a:p>
              <a:pPr algn="r"/>
              <a:r>
                <a:rPr lang="en-GB" sz="1600" dirty="0">
                  <a:solidFill>
                    <a:schemeClr val="tx1">
                      <a:lumMod val="50000"/>
                      <a:lumOff val="50000"/>
                    </a:schemeClr>
                  </a:solidFill>
                  <a:latin typeface="Rubik Medium" pitchFamily="2" charset="-79"/>
                  <a:cs typeface="Rubik Medium" pitchFamily="2" charset="-79"/>
                </a:rPr>
                <a:t>Number of active publishers by country or area</a:t>
              </a:r>
              <a:endParaRPr lang="en-DK" sz="1600" dirty="0">
                <a:solidFill>
                  <a:schemeClr val="tx1">
                    <a:lumMod val="50000"/>
                    <a:lumOff val="50000"/>
                  </a:schemeClr>
                </a:solidFill>
                <a:latin typeface="Rubik Medium" pitchFamily="2" charset="-79"/>
                <a:cs typeface="Rubik Medium" pitchFamily="2" charset="-79"/>
              </a:endParaRPr>
            </a:p>
          </p:txBody>
        </p:sp>
      </p:grpSp>
      <p:sp>
        <p:nvSpPr>
          <p:cNvPr id="3" name="Footer Placeholder 2">
            <a:extLst>
              <a:ext uri="{FF2B5EF4-FFF2-40B4-BE49-F238E27FC236}">
                <a16:creationId xmlns:a16="http://schemas.microsoft.com/office/drawing/2014/main" id="{320DB1DA-8308-8848-BDB6-2E25E0093873}"/>
              </a:ext>
            </a:extLst>
          </p:cNvPr>
          <p:cNvSpPr>
            <a:spLocks noGrp="1"/>
          </p:cNvSpPr>
          <p:nvPr>
            <p:ph type="ftr" sz="quarter" idx="11"/>
          </p:nvPr>
        </p:nvSpPr>
        <p:spPr>
          <a:xfrm>
            <a:off x="706438" y="12283937"/>
            <a:ext cx="12196999" cy="720725"/>
          </a:xfrm>
        </p:spPr>
        <p:txBody>
          <a:bodyPr/>
          <a:lstStyle/>
          <a:p>
            <a:r>
              <a:rPr lang="en-GB" sz="2000" dirty="0">
                <a:solidFill>
                  <a:schemeClr val="accent1"/>
                </a:solidFill>
              </a:rPr>
              <a:t>https://</a:t>
            </a:r>
            <a:r>
              <a:rPr lang="en-GB" sz="2000" dirty="0" err="1">
                <a:solidFill>
                  <a:schemeClr val="accent1"/>
                </a:solidFill>
              </a:rPr>
              <a:t>www.gbif.org</a:t>
            </a:r>
            <a:r>
              <a:rPr lang="en-GB" sz="2000" dirty="0">
                <a:solidFill>
                  <a:schemeClr val="accent1"/>
                </a:solidFill>
              </a:rPr>
              <a:t>/publisher/search</a:t>
            </a:r>
          </a:p>
        </p:txBody>
      </p:sp>
      <p:sp>
        <p:nvSpPr>
          <p:cNvPr id="2" name="Title 1">
            <a:extLst>
              <a:ext uri="{FF2B5EF4-FFF2-40B4-BE49-F238E27FC236}">
                <a16:creationId xmlns:a16="http://schemas.microsoft.com/office/drawing/2014/main" id="{22C74CBD-067A-6E4B-900D-207909C4D135}"/>
              </a:ext>
            </a:extLst>
          </p:cNvPr>
          <p:cNvSpPr>
            <a:spLocks noGrp="1"/>
          </p:cNvSpPr>
          <p:nvPr>
            <p:ph type="title"/>
          </p:nvPr>
        </p:nvSpPr>
        <p:spPr/>
        <p:txBody>
          <a:bodyPr/>
          <a:lstStyle/>
          <a:p>
            <a:r>
              <a:rPr lang="en-GB" dirty="0"/>
              <a:t>GBIF network of data publishing institutions</a:t>
            </a:r>
          </a:p>
        </p:txBody>
      </p:sp>
      <p:sp>
        <p:nvSpPr>
          <p:cNvPr id="4" name="Text Placeholder 3">
            <a:extLst>
              <a:ext uri="{FF2B5EF4-FFF2-40B4-BE49-F238E27FC236}">
                <a16:creationId xmlns:a16="http://schemas.microsoft.com/office/drawing/2014/main" id="{FA414D32-4404-EB2D-A90B-2C6D7BB32E13}"/>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August 2025</a:t>
            </a:r>
            <a:endParaRPr lang="en-DK" sz="2000" dirty="0">
              <a:latin typeface="Rubik Medium" pitchFamily="2" charset="-79"/>
            </a:endParaRPr>
          </a:p>
        </p:txBody>
      </p:sp>
      <p:pic>
        <p:nvPicPr>
          <p:cNvPr id="14" name="Picture 13">
            <a:extLst>
              <a:ext uri="{FF2B5EF4-FFF2-40B4-BE49-F238E27FC236}">
                <a16:creationId xmlns:a16="http://schemas.microsoft.com/office/drawing/2014/main" id="{51DF58DA-E2FD-232A-0760-57FED89A6839}"/>
              </a:ext>
            </a:extLst>
          </p:cNvPr>
          <p:cNvPicPr>
            <a:picLocks noChangeAspect="1"/>
          </p:cNvPicPr>
          <p:nvPr/>
        </p:nvPicPr>
        <p:blipFill>
          <a:blip r:embed="rId5"/>
          <a:srcRect l="5706" r="4174" b="10266"/>
          <a:stretch>
            <a:fillRect/>
          </a:stretch>
        </p:blipFill>
        <p:spPr>
          <a:xfrm>
            <a:off x="8134597" y="3738908"/>
            <a:ext cx="15528678" cy="7816506"/>
          </a:xfrm>
          <a:prstGeom prst="rect">
            <a:avLst/>
          </a:prstGeom>
        </p:spPr>
      </p:pic>
    </p:spTree>
    <p:extLst>
      <p:ext uri="{BB962C8B-B14F-4D97-AF65-F5344CB8AC3E}">
        <p14:creationId xmlns:p14="http://schemas.microsoft.com/office/powerpoint/2010/main" val="2550530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A4B8D68-B830-4AA5-BA78-C01FB9A90A72}"/>
              </a:ext>
            </a:extLst>
          </p:cNvPr>
          <p:cNvSpPr>
            <a:spLocks noGrp="1"/>
          </p:cNvSpPr>
          <p:nvPr>
            <p:ph type="ftr" sz="quarter" idx="11"/>
          </p:nvPr>
        </p:nvSpPr>
        <p:spPr>
          <a:xfrm>
            <a:off x="706438" y="12283937"/>
            <a:ext cx="12197000" cy="720725"/>
          </a:xfrm>
        </p:spPr>
        <p:txBody>
          <a:bodyPr/>
          <a:lstStyle/>
          <a:p>
            <a:r>
              <a:rPr lang="en-GB" sz="2000" dirty="0">
                <a:solidFill>
                  <a:schemeClr val="accent1"/>
                </a:solidFill>
              </a:rPr>
              <a:t>https://</a:t>
            </a:r>
            <a:r>
              <a:rPr lang="en-GB" sz="2000" dirty="0" err="1">
                <a:solidFill>
                  <a:schemeClr val="accent1"/>
                </a:solidFill>
              </a:rPr>
              <a:t>www.gbif.org</a:t>
            </a:r>
            <a:r>
              <a:rPr lang="en-GB" sz="2000" dirty="0">
                <a:solidFill>
                  <a:schemeClr val="accent1"/>
                </a:solidFill>
              </a:rPr>
              <a:t>/occurrence/search</a:t>
            </a:r>
          </a:p>
        </p:txBody>
      </p:sp>
      <p:sp>
        <p:nvSpPr>
          <p:cNvPr id="5" name="Title 4">
            <a:extLst>
              <a:ext uri="{FF2B5EF4-FFF2-40B4-BE49-F238E27FC236}">
                <a16:creationId xmlns:a16="http://schemas.microsoft.com/office/drawing/2014/main" id="{9ACA70A3-ECC6-4CCE-ACEE-D8F5F279165C}"/>
              </a:ext>
            </a:extLst>
          </p:cNvPr>
          <p:cNvSpPr>
            <a:spLocks noGrp="1"/>
          </p:cNvSpPr>
          <p:nvPr>
            <p:ph type="title"/>
          </p:nvPr>
        </p:nvSpPr>
        <p:spPr/>
        <p:txBody>
          <a:bodyPr>
            <a:normAutofit/>
          </a:bodyPr>
          <a:lstStyle/>
          <a:p>
            <a:r>
              <a:rPr lang="en-US" b="1" dirty="0"/>
              <a:t>Occurrences published by </a:t>
            </a:r>
            <a:r>
              <a:rPr lang="en-US" dirty="0"/>
              <a:t>c</a:t>
            </a:r>
            <a:r>
              <a:rPr lang="en-US" b="1" dirty="0"/>
              <a:t>ountry: 2025</a:t>
            </a:r>
            <a:endParaRPr lang="en-US" sz="3600" dirty="0">
              <a:latin typeface="+mn-lt"/>
            </a:endParaRPr>
          </a:p>
        </p:txBody>
      </p:sp>
      <p:graphicFrame>
        <p:nvGraphicFramePr>
          <p:cNvPr id="21" name="Content Placeholder 6">
            <a:extLst>
              <a:ext uri="{FF2B5EF4-FFF2-40B4-BE49-F238E27FC236}">
                <a16:creationId xmlns:a16="http://schemas.microsoft.com/office/drawing/2014/main" id="{31997D2D-6180-784C-9DA6-873F0CE8ABA6}"/>
              </a:ext>
            </a:extLst>
          </p:cNvPr>
          <p:cNvGraphicFramePr>
            <a:graphicFrameLocks/>
          </p:cNvGraphicFramePr>
          <p:nvPr>
            <p:extLst>
              <p:ext uri="{D42A27DB-BD31-4B8C-83A1-F6EECF244321}">
                <p14:modId xmlns:p14="http://schemas.microsoft.com/office/powerpoint/2010/main" val="3551659517"/>
              </p:ext>
            </p:extLst>
          </p:nvPr>
        </p:nvGraphicFramePr>
        <p:xfrm>
          <a:off x="1801544" y="3261453"/>
          <a:ext cx="10029040" cy="8297856"/>
        </p:xfrm>
        <a:graphic>
          <a:graphicData uri="http://schemas.openxmlformats.org/drawingml/2006/table">
            <a:tbl>
              <a:tblPr firstRow="1" bandRow="1">
                <a:tableStyleId>{69012ECD-51FC-41F1-AA8D-1B2483CD663E}</a:tableStyleId>
              </a:tblPr>
              <a:tblGrid>
                <a:gridCol w="981686">
                  <a:extLst>
                    <a:ext uri="{9D8B030D-6E8A-4147-A177-3AD203B41FA5}">
                      <a16:colId xmlns:a16="http://schemas.microsoft.com/office/drawing/2014/main" val="2783214514"/>
                    </a:ext>
                  </a:extLst>
                </a:gridCol>
                <a:gridCol w="3264696">
                  <a:extLst>
                    <a:ext uri="{9D8B030D-6E8A-4147-A177-3AD203B41FA5}">
                      <a16:colId xmlns:a16="http://schemas.microsoft.com/office/drawing/2014/main" val="3559535701"/>
                    </a:ext>
                  </a:extLst>
                </a:gridCol>
                <a:gridCol w="1943979">
                  <a:extLst>
                    <a:ext uri="{9D8B030D-6E8A-4147-A177-3AD203B41FA5}">
                      <a16:colId xmlns:a16="http://schemas.microsoft.com/office/drawing/2014/main" val="954396464"/>
                    </a:ext>
                  </a:extLst>
                </a:gridCol>
                <a:gridCol w="1981794">
                  <a:extLst>
                    <a:ext uri="{9D8B030D-6E8A-4147-A177-3AD203B41FA5}">
                      <a16:colId xmlns:a16="http://schemas.microsoft.com/office/drawing/2014/main" val="533779881"/>
                    </a:ext>
                  </a:extLst>
                </a:gridCol>
                <a:gridCol w="1856885">
                  <a:extLst>
                    <a:ext uri="{9D8B030D-6E8A-4147-A177-3AD203B41FA5}">
                      <a16:colId xmlns:a16="http://schemas.microsoft.com/office/drawing/2014/main" val="533055570"/>
                    </a:ext>
                  </a:extLst>
                </a:gridCol>
              </a:tblGrid>
              <a:tr h="8357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i="0" dirty="0">
                          <a:latin typeface="Rubik SemiBold" pitchFamily="2" charset="-79"/>
                          <a:cs typeface="Rubik SemiBold" pitchFamily="2" charset="-79"/>
                        </a:rPr>
                        <a:t>Rank</a:t>
                      </a:r>
                      <a:endParaRPr lang="en-US" sz="1800" b="0" i="0" dirty="0">
                        <a:latin typeface="Rubik Medium" pitchFamily="2" charset="-79"/>
                        <a:cs typeface="Rubik Medium" pitchFamily="2" charset="-79"/>
                      </a:endParaRPr>
                    </a:p>
                  </a:txBody>
                  <a:tcPr marL="182868" marR="182868" marT="91434" marB="9143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dirty="0">
                          <a:latin typeface="Rubik SemiBold" pitchFamily="2" charset="-79"/>
                          <a:cs typeface="Rubik SemiBold" pitchFamily="2" charset="-79"/>
                        </a:rPr>
                        <a:t>Country/Territory</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i="0" dirty="0">
                          <a:latin typeface="Rubik Medium" pitchFamily="2" charset="-79"/>
                          <a:cs typeface="Rubik Medium" pitchFamily="2" charset="-79"/>
                        </a:rPr>
                        <a:t>2025 (Nov)</a:t>
                      </a:r>
                      <a:endParaRPr lang="en-US" sz="1800" b="0" i="1"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bg1"/>
                          </a:solidFill>
                          <a:latin typeface="Rubik Medium" pitchFamily="2" charset="-79"/>
                          <a:cs typeface="Rubik Medium" pitchFamily="2" charset="-79"/>
                        </a:rPr>
                        <a:t>2024 total</a:t>
                      </a:r>
                      <a:endParaRPr lang="da-DK" sz="1800" b="0" i="0" kern="1200" dirty="0">
                        <a:solidFill>
                          <a:schemeClr val="bg1"/>
                        </a:solidFill>
                        <a:latin typeface="Rubik Medium" pitchFamily="2" charset="-79"/>
                        <a:ea typeface="Roboto Condensed Light" panose="02000000000000000000" pitchFamily="2" charset="0"/>
                        <a:cs typeface="Rubik Medium" pitchFamily="2" charset="-79"/>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800" b="0" i="0" kern="1200" dirty="0">
                          <a:solidFill>
                            <a:schemeClr val="bg1"/>
                          </a:solidFill>
                          <a:latin typeface="Rubik Medium" pitchFamily="2" charset="-79"/>
                          <a:cs typeface="Rubik Medium" pitchFamily="2" charset="-79"/>
                        </a:rPr>
                        <a:t>2024 rank</a:t>
                      </a:r>
                      <a:endParaRPr lang="da-DK" sz="1800" b="0" i="0" kern="1200" dirty="0">
                        <a:solidFill>
                          <a:schemeClr val="bg1"/>
                        </a:solidFill>
                        <a:latin typeface="Rubik Medium" pitchFamily="2" charset="-79"/>
                        <a:ea typeface="Roboto Condensed Light" panose="02000000000000000000" pitchFamily="2" charset="0"/>
                        <a:cs typeface="Rubik Medium" pitchFamily="2" charset="-79"/>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946135312"/>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1</a:t>
                      </a:r>
                    </a:p>
                  </a:txBody>
                  <a:tcPr marL="182868" marR="182868" marT="91434" marB="91434"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solidFill>
                      <a:schemeClr val="bg1"/>
                    </a:solidFill>
                  </a:tcPr>
                </a:tc>
                <a:tc>
                  <a:txBody>
                    <a:bodyPr/>
                    <a:lstStyle/>
                    <a:p>
                      <a:r>
                        <a:rPr lang="en-US" sz="1800" b="0" i="0" noProof="0" dirty="0">
                          <a:solidFill>
                            <a:schemeClr val="tx1">
                              <a:lumMod val="65000"/>
                              <a:lumOff val="35000"/>
                            </a:schemeClr>
                          </a:solidFill>
                          <a:latin typeface="Rubik Medium" pitchFamily="2" charset="-79"/>
                          <a:cs typeface="Rubik Medium" pitchFamily="2" charset="-79"/>
                        </a:rPr>
                        <a:t>United States (US)</a:t>
                      </a:r>
                    </a:p>
                  </a:txBody>
                  <a:tcPr marL="182868" marR="182868" marT="91434" marB="91434" anchor="ctr">
                    <a:lnT w="12700" cap="flat" cmpd="sng" algn="ctr">
                      <a:solidFill>
                        <a:schemeClr val="accent1"/>
                      </a:solidFill>
                      <a:prstDash val="solid"/>
                      <a:round/>
                      <a:headEnd type="none" w="med" len="med"/>
                      <a:tailEnd type="none" w="med" len="med"/>
                    </a:lnT>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62,508,873</a:t>
                      </a:r>
                    </a:p>
                  </a:txBody>
                  <a:tcPr marL="182868" marR="182868" marT="91434" marB="91434" anchor="ctr">
                    <a:lnT w="12700" cap="flat" cmpd="sng" algn="ctr">
                      <a:solidFill>
                        <a:schemeClr val="accent1"/>
                      </a:solidFill>
                      <a:prstDash val="solid"/>
                      <a:round/>
                      <a:headEnd type="none" w="med" len="med"/>
                      <a:tailEnd type="none" w="med" len="med"/>
                    </a:lnT>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33,821,261</a:t>
                      </a:r>
                    </a:p>
                  </a:txBody>
                  <a:tcPr marL="182868" marR="182868" marT="91434" marB="91434" anchor="ctr">
                    <a:lnT w="12700" cap="flat" cmpd="sng" algn="ctr">
                      <a:solidFill>
                        <a:schemeClr val="accent1"/>
                      </a:solidFill>
                      <a:prstDash val="solid"/>
                      <a:round/>
                      <a:headEnd type="none" w="med" len="med"/>
                      <a:tailEnd type="none" w="med" len="med"/>
                    </a:lnT>
                    <a:solidFill>
                      <a:schemeClr val="bg1"/>
                    </a:solidFill>
                  </a:tcPr>
                </a:tc>
                <a:tc>
                  <a:txBody>
                    <a:bodyPr/>
                    <a:lstStyle/>
                    <a:p>
                      <a:pPr marL="0" algn="r" defTabSz="914400" rtl="0" eaLnBrk="1" latinLnBrk="0" hangingPunct="1"/>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rPr>
                        <a:t>1 </a:t>
                      </a:r>
                      <a:endPar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solidFill>
                      <a:schemeClr val="bg1"/>
                    </a:solidFill>
                  </a:tcPr>
                </a:tc>
                <a:extLst>
                  <a:ext uri="{0D108BD9-81ED-4DB2-BD59-A6C34878D82A}">
                    <a16:rowId xmlns:a16="http://schemas.microsoft.com/office/drawing/2014/main" val="1809117644"/>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2</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noProof="0" dirty="0">
                          <a:solidFill>
                            <a:schemeClr val="tx1">
                              <a:lumMod val="65000"/>
                              <a:lumOff val="35000"/>
                            </a:schemeClr>
                          </a:solidFill>
                          <a:latin typeface="Rubik Medium" pitchFamily="2" charset="-79"/>
                          <a:cs typeface="Rubik Medium" pitchFamily="2" charset="-79"/>
                        </a:rPr>
                        <a:t>Netherlands (NL)</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15,492,849</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22,828,689</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2</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60202048"/>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3</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US" sz="1800" b="0" i="0" noProof="0" dirty="0">
                          <a:solidFill>
                            <a:schemeClr val="tx1">
                              <a:lumMod val="65000"/>
                              <a:lumOff val="35000"/>
                            </a:schemeClr>
                          </a:solidFill>
                          <a:latin typeface="Rubik Medium" pitchFamily="2" charset="-79"/>
                          <a:ea typeface="Roboto Condensed Light" panose="02000000000000000000" pitchFamily="2" charset="0"/>
                          <a:cs typeface="Rubik Medium" pitchFamily="2" charset="-79"/>
                        </a:rPr>
                        <a:t>Belgium (BE)</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15,237,666</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2,495,213</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13</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341388098"/>
                  </a:ext>
                </a:extLst>
              </a:tr>
              <a:tr h="621723">
                <a:tc>
                  <a:txBody>
                    <a:bodyPr/>
                    <a:lstStyle/>
                    <a:p>
                      <a:pPr algn="ctr"/>
                      <a:r>
                        <a:rPr lang="da-DK" sz="1600" b="0" i="0" dirty="0">
                          <a:solidFill>
                            <a:schemeClr val="tx1">
                              <a:lumMod val="65000"/>
                              <a:lumOff val="35000"/>
                            </a:schemeClr>
                          </a:solidFill>
                          <a:latin typeface="Rubik" pitchFamily="2" charset="-79"/>
                          <a:cs typeface="Rubik" pitchFamily="2" charset="-79"/>
                        </a:rPr>
                        <a:t>4</a:t>
                      </a:r>
                      <a:endPar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lvl="0">
                        <a:buNone/>
                      </a:pPr>
                      <a:r>
                        <a:rPr lang="en-US" sz="1800" b="0" i="0" noProof="0" dirty="0">
                          <a:solidFill>
                            <a:schemeClr val="tx1">
                              <a:lumMod val="65000"/>
                              <a:lumOff val="35000"/>
                            </a:schemeClr>
                          </a:solidFill>
                          <a:latin typeface="Rubik Medium" pitchFamily="2" charset="-79"/>
                          <a:cs typeface="Rubik Medium" pitchFamily="2" charset="-79"/>
                        </a:rPr>
                        <a:t>Sweden (SE)</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14,567,458</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9,411,544</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4</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74479269"/>
                  </a:ext>
                </a:extLst>
              </a:tr>
              <a:tr h="621723">
                <a:tc>
                  <a:txBody>
                    <a:bodyPr/>
                    <a:lstStyle/>
                    <a:p>
                      <a:pPr algn="ctr"/>
                      <a:r>
                        <a:rPr lang="da-DK" sz="1600" b="0" i="0" dirty="0">
                          <a:solidFill>
                            <a:schemeClr val="tx1">
                              <a:lumMod val="65000"/>
                              <a:lumOff val="35000"/>
                            </a:schemeClr>
                          </a:solidFill>
                          <a:latin typeface="Rubik" pitchFamily="2" charset="-79"/>
                          <a:cs typeface="Rubik" pitchFamily="2" charset="-79"/>
                        </a:rPr>
                        <a:t>5</a:t>
                      </a:r>
                      <a:endPar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noProof="0" dirty="0">
                          <a:solidFill>
                            <a:schemeClr val="tx1">
                              <a:lumMod val="65000"/>
                              <a:lumOff val="35000"/>
                            </a:schemeClr>
                          </a:solidFill>
                          <a:latin typeface="Rubik Medium" pitchFamily="2" charset="-79"/>
                          <a:cs typeface="Rubik Medium" pitchFamily="2" charset="-79"/>
                        </a:rPr>
                        <a:t>France (FR)</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8,807,747</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209,879</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9</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669462306"/>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5</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US" sz="1800" b="0" i="0" noProof="0" dirty="0">
                          <a:solidFill>
                            <a:schemeClr val="tx1">
                              <a:lumMod val="65000"/>
                              <a:lumOff val="35000"/>
                            </a:schemeClr>
                          </a:solidFill>
                          <a:latin typeface="Rubik Medium" pitchFamily="2" charset="-79"/>
                          <a:cs typeface="Rubik Medium" pitchFamily="2" charset="-79"/>
                        </a:rPr>
                        <a:t>United Kingdom (GB)</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5,967,436</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3,452,259</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6</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290042078"/>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6</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US" sz="1800" b="0" i="0" noProof="0" dirty="0">
                          <a:solidFill>
                            <a:schemeClr val="tx1">
                              <a:lumMod val="65000"/>
                              <a:lumOff val="35000"/>
                            </a:schemeClr>
                          </a:solidFill>
                          <a:latin typeface="Rubik Medium" pitchFamily="2" charset="-79"/>
                          <a:cs typeface="Rubik Medium" pitchFamily="2" charset="-79"/>
                        </a:rPr>
                        <a:t>Norway (NO)</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5,346,401</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5,429,355</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5</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2028777183"/>
                  </a:ext>
                </a:extLst>
              </a:tr>
              <a:tr h="621723">
                <a:tc>
                  <a:txBody>
                    <a:bodyPr/>
                    <a:lstStyle/>
                    <a:p>
                      <a:pPr marL="0" algn="ctr" defTabSz="914400" rtl="0" eaLnBrk="1" latinLnBrk="0" hangingPunct="1"/>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7</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algn="l" defTabSz="914400" rtl="0" eaLnBrk="1" latinLnBrk="0" hangingPunct="1"/>
                      <a:r>
                        <a:rPr lang="en-US" sz="1800" b="0" i="0" noProof="0" dirty="0">
                          <a:solidFill>
                            <a:schemeClr val="tx1">
                              <a:lumMod val="65000"/>
                              <a:lumOff val="35000"/>
                            </a:schemeClr>
                          </a:solidFill>
                          <a:latin typeface="Rubik Medium" pitchFamily="2" charset="-79"/>
                          <a:ea typeface="Roboto Condensed Light" panose="02000000000000000000" pitchFamily="2" charset="0"/>
                          <a:cs typeface="Rubik Medium" pitchFamily="2" charset="-79"/>
                        </a:rPr>
                        <a:t>Canada (CA)</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2,966,297</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2,381,581</a:t>
                      </a:r>
                    </a:p>
                  </a:txBody>
                  <a:tcPr marL="182868" marR="182868" marT="91434" marB="91434" anchor="ctr">
                    <a:solidFill>
                      <a:schemeClr val="bg1"/>
                    </a:solidFill>
                  </a:tcPr>
                </a:tc>
                <a:tc>
                  <a:txBody>
                    <a:bodyPr/>
                    <a:lstStyle/>
                    <a:p>
                      <a:pPr marL="0" algn="r" defTabSz="914400" rtl="0" eaLnBrk="1" latinLnBrk="0" hangingPunct="1"/>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7</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155406992"/>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8</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algn="l" defTabSz="914400" rtl="0" eaLnBrk="1" latinLnBrk="0" hangingPunct="1"/>
                      <a:r>
                        <a:rPr lang="en-US" sz="1800" b="0" i="0" noProof="0" dirty="0">
                          <a:solidFill>
                            <a:schemeClr val="tx1">
                              <a:lumMod val="65000"/>
                              <a:lumOff val="35000"/>
                            </a:schemeClr>
                          </a:solidFill>
                          <a:latin typeface="Rubik Medium" pitchFamily="2" charset="-79"/>
                          <a:cs typeface="Rubik Medium" pitchFamily="2" charset="-79"/>
                        </a:rPr>
                        <a:t>Denmark (DK)</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1,660,716</a:t>
                      </a:r>
                    </a:p>
                  </a:txBody>
                  <a:tcPr marL="182868" marR="182868" marT="91434" marB="91434" anchor="ctr">
                    <a:solidFill>
                      <a:schemeClr val="bg1"/>
                    </a:solidFill>
                  </a:tcPr>
                </a:tc>
                <a:tc>
                  <a:txBody>
                    <a:bodyPr/>
                    <a:lstStyle/>
                    <a:p>
                      <a:pPr marL="0" algn="r" defTabSz="914400" rtl="0" eaLnBrk="1" latinLnBrk="0" hangingPunct="1"/>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4,919,717</a:t>
                      </a:r>
                    </a:p>
                  </a:txBody>
                  <a:tcPr marL="182868" marR="182868" marT="91434" marB="91434" anchor="ctr">
                    <a:solidFill>
                      <a:schemeClr val="bg1"/>
                    </a:solidFill>
                  </a:tcPr>
                </a:tc>
                <a:tc>
                  <a:txBody>
                    <a:bodyPr/>
                    <a:lstStyle/>
                    <a:p>
                      <a:pPr algn="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8</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663177345"/>
                  </a:ext>
                </a:extLst>
              </a:tr>
              <a:tr h="621723">
                <a:tc>
                  <a:txBody>
                    <a:bodyPr/>
                    <a:lstStyle/>
                    <a:p>
                      <a:pPr algn="ctr"/>
                      <a:r>
                        <a:rPr lang="da-DK" sz="1600" b="0" i="0" dirty="0">
                          <a:solidFill>
                            <a:schemeClr val="tx1">
                              <a:lumMod val="65000"/>
                              <a:lumOff val="35000"/>
                            </a:schemeClr>
                          </a:solidFill>
                          <a:latin typeface="Rubik" pitchFamily="2" charset="-79"/>
                          <a:ea typeface="Roboto Condensed Light" panose="02000000000000000000" pitchFamily="2" charset="0"/>
                          <a:cs typeface="Rubik" pitchFamily="2" charset="-79"/>
                        </a:rPr>
                        <a:t>9</a:t>
                      </a: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US" sz="1800" b="0" i="0" noProof="0" dirty="0">
                          <a:solidFill>
                            <a:schemeClr val="tx1">
                              <a:lumMod val="65000"/>
                              <a:lumOff val="35000"/>
                            </a:schemeClr>
                          </a:solidFill>
                          <a:latin typeface="Rubik Medium" pitchFamily="2" charset="-79"/>
                          <a:cs typeface="Rubik Medium" pitchFamily="2" charset="-79"/>
                        </a:rPr>
                        <a:t>Germany (DE)</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209,240</a:t>
                      </a:r>
                    </a:p>
                  </a:txBody>
                  <a:tcPr marL="182868" marR="182868" marT="91434" marB="91434"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800" b="0" kern="1200" dirty="0">
                          <a:solidFill>
                            <a:schemeClr val="tx2"/>
                          </a:solidFill>
                          <a:latin typeface="Source Code Pro" panose="020B0509030403020204" pitchFamily="49" charset="0"/>
                          <a:ea typeface="Source Code Pro" panose="020B0509030403020204" pitchFamily="49" charset="0"/>
                          <a:cs typeface="Courier New" panose="02070309020205020404" pitchFamily="49" charset="0"/>
                        </a:rPr>
                        <a:t>163,806</a:t>
                      </a: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da-DK" sz="1800" b="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21</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443843671"/>
                  </a:ext>
                </a:extLst>
              </a:tr>
              <a:tr h="621723">
                <a:tc gridSpan="2">
                  <a:txBody>
                    <a:bodyPr/>
                    <a:lstStyle/>
                    <a:p>
                      <a:pPr marL="0" algn="r" defTabSz="914400" rtl="0" eaLnBrk="1" latinLnBrk="0" hangingPunct="1"/>
                      <a:r>
                        <a:rPr lang="en-US" sz="1800" b="1" kern="1200" noProof="0" dirty="0">
                          <a:solidFill>
                            <a:schemeClr val="tx1">
                              <a:lumMod val="65000"/>
                              <a:lumOff val="35000"/>
                            </a:schemeClr>
                          </a:solidFill>
                        </a:rPr>
                        <a:t>OTHER COUNTRIES + AREAS</a:t>
                      </a:r>
                      <a:endParaRPr lang="en-US" sz="1800" b="1" kern="1200" noProof="0" dirty="0">
                        <a:solidFill>
                          <a:schemeClr val="tx1">
                            <a:lumMod val="65000"/>
                            <a:lumOff val="35000"/>
                          </a:schemeClr>
                        </a:solidFill>
                        <a:latin typeface="Roboto Condensed Light"/>
                        <a:ea typeface="+mn-ea"/>
                        <a:cs typeface="+mn-cs"/>
                      </a:endParaRPr>
                    </a:p>
                  </a:txBody>
                  <a:tcPr marL="182868" marR="182868" marT="91434" marB="91434" anchor="ctr">
                    <a:lnL w="12700" cap="flat" cmpd="sng" algn="ctr">
                      <a:noFill/>
                      <a:prstDash val="solid"/>
                      <a:round/>
                      <a:headEnd type="none" w="med" len="med"/>
                      <a:tailEnd type="none" w="med" len="med"/>
                    </a:lnL>
                    <a:solidFill>
                      <a:schemeClr val="bg1"/>
                    </a:solidFill>
                  </a:tcPr>
                </a:tc>
                <a:tc hMerge="1">
                  <a:txBody>
                    <a:bodyPr/>
                    <a:lstStyle/>
                    <a:p>
                      <a:pPr algn="r"/>
                      <a:r>
                        <a:rPr lang="en-US" sz="1400" b="1" kern="1200" noProof="0" dirty="0">
                          <a:solidFill>
                            <a:schemeClr val="tx1">
                              <a:lumMod val="65000"/>
                              <a:lumOff val="35000"/>
                            </a:schemeClr>
                          </a:solidFill>
                          <a:latin typeface="Roboto Condensed Light"/>
                          <a:ea typeface="+mn-ea"/>
                          <a:cs typeface="+mn-cs"/>
                        </a:rPr>
                        <a:t>OTHER COUNTRIES + AREAS</a:t>
                      </a:r>
                      <a:endParaRPr lang="en-US" b="1" noProof="0" dirty="0"/>
                    </a:p>
                  </a:txBody>
                  <a:tcPr anchor="ctr">
                    <a:lnR w="12700" cap="flat" cmpd="sng" algn="ctr">
                      <a:solidFill>
                        <a:schemeClr val="bg1">
                          <a:lumMod val="8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algn="r" defTabSz="914400" rtl="0" eaLnBrk="1" latinLnBrk="0" hangingPunct="1"/>
                      <a:r>
                        <a:rPr lang="en-GB" sz="1800" b="1" kern="1200" dirty="0">
                          <a:solidFill>
                            <a:schemeClr val="tx1">
                              <a:lumMod val="65000"/>
                              <a:lumOff val="35000"/>
                            </a:schemeClr>
                          </a:solidFill>
                          <a:latin typeface="Source Code Pro" panose="020B0509030403020204" pitchFamily="49" charset="0"/>
                          <a:ea typeface="Source Code Pro" panose="020B0509030403020204" pitchFamily="49" charset="0"/>
                          <a:cs typeface="Courier New" panose="02070309020205020404" pitchFamily="49" charset="0"/>
                        </a:rPr>
                        <a:t>27,805,198</a:t>
                      </a:r>
                    </a:p>
                  </a:txBody>
                  <a:tcPr marL="182868" marR="182868" marT="91434" marB="91434" anchor="ctr">
                    <a:solidFill>
                      <a:schemeClr val="bg1"/>
                    </a:solidFill>
                  </a:tcPr>
                </a:tc>
                <a:tc>
                  <a:txBody>
                    <a:bodyPr/>
                    <a:lstStyle/>
                    <a:p>
                      <a:pPr marL="0" algn="r" defTabSz="914400" rtl="0" eaLnBrk="1" latinLnBrk="0" hangingPunct="1"/>
                      <a:r>
                        <a:rPr lang="en-GB" sz="1800" b="1" kern="1200" dirty="0">
                          <a:solidFill>
                            <a:schemeClr val="tx1">
                              <a:lumMod val="65000"/>
                              <a:lumOff val="35000"/>
                            </a:schemeClr>
                          </a:solidFill>
                          <a:latin typeface="Source Code Pro" panose="020B0509030403020204" pitchFamily="49" charset="0"/>
                          <a:ea typeface="Source Code Pro" panose="020B0509030403020204" pitchFamily="49" charset="0"/>
                          <a:cs typeface="Courier New" panose="02070309020205020404" pitchFamily="49" charset="0"/>
                        </a:rPr>
                        <a:t>85,113,198</a:t>
                      </a:r>
                    </a:p>
                  </a:txBody>
                  <a:tcPr marL="182868" marR="182868" marT="91434" marB="91434" anchor="ctr">
                    <a:solidFill>
                      <a:schemeClr val="bg1"/>
                    </a:solidFill>
                  </a:tcPr>
                </a:tc>
                <a:tc>
                  <a:txBody>
                    <a:bodyPr/>
                    <a:lstStyle/>
                    <a:p>
                      <a:pPr algn="r"/>
                      <a:endParaRPr lang="da-DK" sz="1800" b="0" dirty="0">
                        <a:solidFill>
                          <a:schemeClr val="tx1">
                            <a:lumMod val="65000"/>
                            <a:lumOff val="35000"/>
                          </a:schemeClr>
                        </a:solidFill>
                        <a:latin typeface="Roboto Condensed Light"/>
                        <a:ea typeface="Roboto Condensed Light" panose="02000000000000000000" pitchFamily="2"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87756698"/>
                  </a:ext>
                </a:extLst>
              </a:tr>
              <a:tr h="623163">
                <a:tc gridSpan="2">
                  <a:txBody>
                    <a:bodyPr/>
                    <a:lstStyle/>
                    <a:p>
                      <a:pPr algn="r"/>
                      <a:r>
                        <a:rPr lang="da-DK" sz="1800" b="1" dirty="0">
                          <a:solidFill>
                            <a:schemeClr val="accent1"/>
                          </a:solidFill>
                        </a:rPr>
                        <a:t>TOTAL</a:t>
                      </a:r>
                      <a:endParaRPr lang="da-DK" sz="1800" b="1" dirty="0">
                        <a:solidFill>
                          <a:schemeClr val="accent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hMerge="1">
                  <a:txBody>
                    <a:bodyPr/>
                    <a:lstStyle/>
                    <a:p>
                      <a:endParaRPr lang="en-US" b="1" dirty="0"/>
                    </a:p>
                  </a:txBody>
                  <a:tcPr anchor="ctr">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r>
                        <a:rPr lang="en-GB" sz="1800" b="1" kern="1200" dirty="0">
                          <a:solidFill>
                            <a:schemeClr val="accent1"/>
                          </a:solidFill>
                          <a:latin typeface="Source Code Pro" panose="020B0509030403020204" pitchFamily="49" charset="0"/>
                          <a:ea typeface="Source Code Pro" panose="020B0509030403020204" pitchFamily="49" charset="0"/>
                          <a:cs typeface="Courier New" panose="02070309020205020404" pitchFamily="49" charset="0"/>
                        </a:rPr>
                        <a:t>160,569,881</a:t>
                      </a:r>
                    </a:p>
                  </a:txBody>
                  <a:tcPr marL="182868" marR="182868" marT="91434" marB="91434" anchor="ctr">
                    <a:lnB w="12700" cap="flat" cmpd="sng" algn="ctr">
                      <a:noFill/>
                      <a:prstDash val="solid"/>
                      <a:round/>
                      <a:headEnd type="none" w="med" len="med"/>
                      <a:tailEnd type="none" w="med" len="med"/>
                    </a:lnB>
                    <a:solidFill>
                      <a:schemeClr val="bg1"/>
                    </a:solidFill>
                  </a:tcPr>
                </a:tc>
                <a:tc>
                  <a:txBody>
                    <a:bodyPr/>
                    <a:lstStyle/>
                    <a:p>
                      <a:pPr algn="r"/>
                      <a:r>
                        <a:rPr lang="en-GB" sz="1800" b="1" kern="1200" dirty="0">
                          <a:solidFill>
                            <a:schemeClr val="accent1"/>
                          </a:solidFill>
                          <a:latin typeface="Source Code Pro" panose="020B0509030403020204" pitchFamily="49" charset="0"/>
                          <a:ea typeface="Source Code Pro" panose="020B0509030403020204" pitchFamily="49" charset="0"/>
                          <a:cs typeface="Courier New" panose="02070309020205020404" pitchFamily="49" charset="0"/>
                        </a:rPr>
                        <a:t>107,666,470</a:t>
                      </a:r>
                    </a:p>
                  </a:txBody>
                  <a:tcPr marL="182868" marR="182868" marT="91434" marB="91434" anchor="ctr">
                    <a:lnB w="12700" cap="flat" cmpd="sng" algn="ctr">
                      <a:noFill/>
                      <a:prstDash val="solid"/>
                      <a:round/>
                      <a:headEnd type="none" w="med" len="med"/>
                      <a:tailEnd type="none" w="med" len="med"/>
                    </a:lnB>
                    <a:solidFill>
                      <a:schemeClr val="bg1"/>
                    </a:solidFill>
                  </a:tcPr>
                </a:tc>
                <a:tc>
                  <a:txBody>
                    <a:bodyPr/>
                    <a:lstStyle/>
                    <a:p>
                      <a:pPr algn="r"/>
                      <a:endParaRPr lang="da-DK" sz="1800" b="0" dirty="0">
                        <a:solidFill>
                          <a:schemeClr val="accent1"/>
                        </a:solidFill>
                        <a:latin typeface="Roboto Condensed Light"/>
                        <a:ea typeface="Roboto Condensed Light" panose="02000000000000000000" pitchFamily="2"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366530443"/>
                  </a:ext>
                </a:extLst>
              </a:tr>
            </a:tbl>
          </a:graphicData>
        </a:graphic>
      </p:graphicFrame>
      <p:sp>
        <p:nvSpPr>
          <p:cNvPr id="2" name="Text Placeholder 3">
            <a:extLst>
              <a:ext uri="{FF2B5EF4-FFF2-40B4-BE49-F238E27FC236}">
                <a16:creationId xmlns:a16="http://schemas.microsoft.com/office/drawing/2014/main" id="{4C16EB98-11EA-3C21-8CA2-6E2AE45EB6D5}"/>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November 2025</a:t>
            </a:r>
            <a:endParaRPr lang="en-DK" sz="2000" dirty="0">
              <a:latin typeface="Rubik Medium" pitchFamily="2" charset="-79"/>
            </a:endParaRPr>
          </a:p>
        </p:txBody>
      </p:sp>
      <p:pic>
        <p:nvPicPr>
          <p:cNvPr id="3" name="Picture 2" descr="A group of people sitting at a table&#10;&#10;Description automatically generated">
            <a:extLst>
              <a:ext uri="{FF2B5EF4-FFF2-40B4-BE49-F238E27FC236}">
                <a16:creationId xmlns:a16="http://schemas.microsoft.com/office/drawing/2014/main" id="{9461FAEB-0AEE-704D-D7B0-21B58BA3C1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30584" y="975787"/>
            <a:ext cx="12028876" cy="12028876"/>
          </a:xfrm>
          <a:prstGeom prst="rect">
            <a:avLst/>
          </a:prstGeom>
        </p:spPr>
      </p:pic>
    </p:spTree>
    <p:extLst>
      <p:ext uri="{BB962C8B-B14F-4D97-AF65-F5344CB8AC3E}">
        <p14:creationId xmlns:p14="http://schemas.microsoft.com/office/powerpoint/2010/main" val="2413468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B7A7BB2-B10E-6F4E-8BAC-E95773EBAC5E}"/>
              </a:ext>
            </a:extLst>
          </p:cNvPr>
          <p:cNvSpPr>
            <a:spLocks noGrp="1"/>
          </p:cNvSpPr>
          <p:nvPr>
            <p:ph type="ftr" sz="quarter" idx="11"/>
          </p:nvPr>
        </p:nvSpPr>
        <p:spPr>
          <a:xfrm>
            <a:off x="706438" y="12283937"/>
            <a:ext cx="17245012" cy="720725"/>
          </a:xfrm>
        </p:spPr>
        <p:txBody>
          <a:bodyPr/>
          <a:lstStyle/>
          <a:p>
            <a:r>
              <a:rPr lang="en-GB" sz="2000" dirty="0">
                <a:solidFill>
                  <a:schemeClr val="accent1"/>
                </a:solidFill>
              </a:rPr>
              <a:t>SOURCE: </a:t>
            </a:r>
            <a:r>
              <a:rPr lang="en-GB" sz="2000" dirty="0" err="1">
                <a:solidFill>
                  <a:schemeClr val="accent1"/>
                </a:solidFill>
              </a:rPr>
              <a:t>Plausible.io</a:t>
            </a:r>
            <a:r>
              <a:rPr lang="en-GB" sz="2000" dirty="0">
                <a:solidFill>
                  <a:schemeClr val="accent1"/>
                </a:solidFill>
              </a:rPr>
              <a:t>. * Effective visits = total visits - (total visits x bounce rate)</a:t>
            </a:r>
          </a:p>
        </p:txBody>
      </p:sp>
      <p:sp>
        <p:nvSpPr>
          <p:cNvPr id="2" name="Title 1">
            <a:extLst>
              <a:ext uri="{FF2B5EF4-FFF2-40B4-BE49-F238E27FC236}">
                <a16:creationId xmlns:a16="http://schemas.microsoft.com/office/drawing/2014/main" id="{FD65DF59-E8F6-3D42-AE0B-A91FEE8A104B}"/>
              </a:ext>
            </a:extLst>
          </p:cNvPr>
          <p:cNvSpPr>
            <a:spLocks noGrp="1"/>
          </p:cNvSpPr>
          <p:nvPr>
            <p:ph type="title"/>
          </p:nvPr>
        </p:nvSpPr>
        <p:spPr/>
        <p:txBody>
          <a:bodyPr/>
          <a:lstStyle/>
          <a:p>
            <a:r>
              <a:rPr lang="en-GB" dirty="0" err="1"/>
              <a:t>GBIF.org</a:t>
            </a:r>
            <a:r>
              <a:rPr lang="en-GB" dirty="0"/>
              <a:t> traffic by country: 2025</a:t>
            </a:r>
          </a:p>
        </p:txBody>
      </p:sp>
      <p:graphicFrame>
        <p:nvGraphicFramePr>
          <p:cNvPr id="5" name="Table 12">
            <a:extLst>
              <a:ext uri="{FF2B5EF4-FFF2-40B4-BE49-F238E27FC236}">
                <a16:creationId xmlns:a16="http://schemas.microsoft.com/office/drawing/2014/main" id="{932D6A73-A42B-E94B-BC36-F0D248F48149}"/>
              </a:ext>
            </a:extLst>
          </p:cNvPr>
          <p:cNvGraphicFramePr>
            <a:graphicFrameLocks noGrp="1"/>
          </p:cNvGraphicFramePr>
          <p:nvPr>
            <p:extLst>
              <p:ext uri="{D42A27DB-BD31-4B8C-83A1-F6EECF244321}">
                <p14:modId xmlns:p14="http://schemas.microsoft.com/office/powerpoint/2010/main" val="2446582641"/>
              </p:ext>
            </p:extLst>
          </p:nvPr>
        </p:nvGraphicFramePr>
        <p:xfrm>
          <a:off x="2109788" y="3257553"/>
          <a:ext cx="20162837" cy="8112208"/>
        </p:xfrm>
        <a:graphic>
          <a:graphicData uri="http://schemas.openxmlformats.org/drawingml/2006/table">
            <a:tbl>
              <a:tblPr firstRow="1" bandRow="1">
                <a:tableStyleId>{69012ECD-51FC-41F1-AA8D-1B2483CD663E}</a:tableStyleId>
              </a:tblPr>
              <a:tblGrid>
                <a:gridCol w="1355093">
                  <a:extLst>
                    <a:ext uri="{9D8B030D-6E8A-4147-A177-3AD203B41FA5}">
                      <a16:colId xmlns:a16="http://schemas.microsoft.com/office/drawing/2014/main" val="2445582373"/>
                    </a:ext>
                  </a:extLst>
                </a:gridCol>
                <a:gridCol w="3509660">
                  <a:extLst>
                    <a:ext uri="{9D8B030D-6E8A-4147-A177-3AD203B41FA5}">
                      <a16:colId xmlns:a16="http://schemas.microsoft.com/office/drawing/2014/main" val="1537184645"/>
                    </a:ext>
                  </a:extLst>
                </a:gridCol>
                <a:gridCol w="2402541">
                  <a:extLst>
                    <a:ext uri="{9D8B030D-6E8A-4147-A177-3AD203B41FA5}">
                      <a16:colId xmlns:a16="http://schemas.microsoft.com/office/drawing/2014/main" val="202493507"/>
                    </a:ext>
                  </a:extLst>
                </a:gridCol>
                <a:gridCol w="2402542">
                  <a:extLst>
                    <a:ext uri="{9D8B030D-6E8A-4147-A177-3AD203B41FA5}">
                      <a16:colId xmlns:a16="http://schemas.microsoft.com/office/drawing/2014/main" val="3724425895"/>
                    </a:ext>
                  </a:extLst>
                </a:gridCol>
                <a:gridCol w="2958352">
                  <a:extLst>
                    <a:ext uri="{9D8B030D-6E8A-4147-A177-3AD203B41FA5}">
                      <a16:colId xmlns:a16="http://schemas.microsoft.com/office/drawing/2014/main" val="2751926660"/>
                    </a:ext>
                  </a:extLst>
                </a:gridCol>
                <a:gridCol w="2958353">
                  <a:extLst>
                    <a:ext uri="{9D8B030D-6E8A-4147-A177-3AD203B41FA5}">
                      <a16:colId xmlns:a16="http://schemas.microsoft.com/office/drawing/2014/main" val="3487821056"/>
                    </a:ext>
                  </a:extLst>
                </a:gridCol>
                <a:gridCol w="2008095">
                  <a:extLst>
                    <a:ext uri="{9D8B030D-6E8A-4147-A177-3AD203B41FA5}">
                      <a16:colId xmlns:a16="http://schemas.microsoft.com/office/drawing/2014/main" val="3093841831"/>
                    </a:ext>
                  </a:extLst>
                </a:gridCol>
                <a:gridCol w="2568201">
                  <a:extLst>
                    <a:ext uri="{9D8B030D-6E8A-4147-A177-3AD203B41FA5}">
                      <a16:colId xmlns:a16="http://schemas.microsoft.com/office/drawing/2014/main" val="2745575049"/>
                    </a:ext>
                  </a:extLst>
                </a:gridCol>
              </a:tblGrid>
              <a:tr h="832254">
                <a:tc>
                  <a:txBody>
                    <a:bodyPr/>
                    <a:lstStyle/>
                    <a:p>
                      <a:r>
                        <a:rPr lang="en-GB" sz="1800" b="1" i="0" dirty="0">
                          <a:latin typeface="Rubik SemiBold" pitchFamily="2" charset="-79"/>
                          <a:cs typeface="Rubik SemiBold" pitchFamily="2" charset="-79"/>
                        </a:rPr>
                        <a:t>Rank</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L w="28575" cap="flat" cmpd="sng" algn="ctr">
                      <a:noFill/>
                      <a:prstDash val="solid"/>
                      <a:round/>
                      <a:headEnd type="none" w="med" len="med"/>
                      <a:tailEnd type="none" w="med" len="med"/>
                    </a:lnL>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lang="en-GB" sz="1800" b="1" i="0" dirty="0">
                          <a:latin typeface="Rubik SemiBold" pitchFamily="2" charset="-79"/>
                          <a:cs typeface="Rubik SemiBold" pitchFamily="2" charset="-79"/>
                        </a:rPr>
                        <a:t>Country/Territory</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Visitors</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Visits</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Effective visits*</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 Effective visits</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2024 rank</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a:r>
                        <a:rPr lang="en-GB" sz="1800" b="1" i="0" dirty="0">
                          <a:latin typeface="Rubik SemiBold" pitchFamily="2" charset="-79"/>
                          <a:cs typeface="Rubik SemiBold" pitchFamily="2" charset="-79"/>
                        </a:rPr>
                        <a:t>Pages / visit</a:t>
                      </a:r>
                      <a:endParaRPr lang="en-GB" sz="1800" b="1" i="0" dirty="0">
                        <a:latin typeface="Rubik SemiBold" pitchFamily="2" charset="-79"/>
                        <a:ea typeface="Roboto Condensed Light" panose="02000000000000000000" pitchFamily="2" charset="0"/>
                        <a:cs typeface="Rubik SemiBold" pitchFamily="2" charset="-79"/>
                      </a:endParaRPr>
                    </a:p>
                  </a:txBody>
                  <a:tcPr marL="182868" marR="182868" marT="91434" marB="91434" anchor="ctr">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784652581"/>
                  </a:ext>
                </a:extLst>
              </a:tr>
              <a:tr h="661814">
                <a:tc>
                  <a:txBody>
                    <a:bodyPr/>
                    <a:lstStyle/>
                    <a:p>
                      <a:pPr algn="ctr"/>
                      <a:r>
                        <a:rPr lang="en-GB" sz="1800" dirty="0"/>
                        <a:t>1</a:t>
                      </a:r>
                      <a:endParaRPr lang="en-GB" sz="18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t>United States</a:t>
                      </a:r>
                      <a:endParaRPr lang="en-GB" sz="18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438,240</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513,431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215,641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9.28 %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rPr>
                        <a:t>1</a:t>
                      </a:r>
                      <a:endPar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4.13</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631797122"/>
                  </a:ext>
                </a:extLst>
              </a:tr>
              <a:tr h="661814">
                <a:tc>
                  <a:txBody>
                    <a:bodyPr/>
                    <a:lstStyle/>
                    <a:p>
                      <a:pPr algn="ctr"/>
                      <a:r>
                        <a:rPr lang="en-GB" sz="1800" dirty="0">
                          <a:solidFill>
                            <a:srgbClr val="FF0000"/>
                          </a:solidFill>
                        </a:rPr>
                        <a:t>2</a:t>
                      </a:r>
                      <a:endParaRPr lang="en-GB" sz="1800" dirty="0">
                        <a:solidFill>
                          <a:srgbClr val="FF0000"/>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solidFill>
                            <a:srgbClr val="FF0000"/>
                          </a:solidFill>
                        </a:rPr>
                        <a:t>China</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681,012</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1,519,664</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212,753</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9.15 %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7</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3.41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112516897"/>
                  </a:ext>
                </a:extLst>
              </a:tr>
              <a:tr h="661814">
                <a:tc>
                  <a:txBody>
                    <a:bodyPr/>
                    <a:lstStyle/>
                    <a:p>
                      <a:pPr algn="ctr"/>
                      <a:r>
                        <a:rPr lang="en-GB" sz="1800" dirty="0"/>
                        <a:t>3</a:t>
                      </a:r>
                      <a:endParaRPr lang="en-GB" sz="180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t>Colombia</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200,079</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253,724</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121,788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5.24 %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2</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4.88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3576894101"/>
                  </a:ext>
                </a:extLst>
              </a:tr>
              <a:tr h="661814">
                <a:tc>
                  <a:txBody>
                    <a:bodyPr/>
                    <a:lstStyle/>
                    <a:p>
                      <a:pPr algn="ctr"/>
                      <a:r>
                        <a:rPr lang="en-GB" sz="1800" dirty="0">
                          <a:solidFill>
                            <a:srgbClr val="FF0000"/>
                          </a:solidFill>
                        </a:rPr>
                        <a:t>4</a:t>
                      </a:r>
                      <a:endParaRPr lang="en-GB" sz="1800" dirty="0">
                        <a:solidFill>
                          <a:srgbClr val="FF0000"/>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solidFill>
                            <a:srgbClr val="FF0000"/>
                          </a:solidFill>
                        </a:rPr>
                        <a:t>Indonesia</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156,379</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192,106</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111,421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4.79 %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3</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6.02</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530920079"/>
                  </a:ext>
                </a:extLst>
              </a:tr>
              <a:tr h="661814">
                <a:tc>
                  <a:txBody>
                    <a:bodyPr/>
                    <a:lstStyle/>
                    <a:p>
                      <a:pPr marL="0" algn="ctr" defTabSz="1828709" rtl="0" eaLnBrk="1" latinLnBrk="0" hangingPunct="1"/>
                      <a:r>
                        <a:rPr lang="en-GB" sz="1800" kern="1200" dirty="0">
                          <a:solidFill>
                            <a:schemeClr val="tx1"/>
                          </a:solidFill>
                          <a:latin typeface="+mn-lt"/>
                          <a:ea typeface="+mn-ea"/>
                          <a:cs typeface="+mn-cs"/>
                        </a:rPr>
                        <a:t>5</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lvl="0">
                        <a:buNone/>
                      </a:pPr>
                      <a:r>
                        <a:rPr lang="en-GB" sz="1800" dirty="0"/>
                        <a:t>Spain</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169,904</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213,102</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110,813</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4.77 %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4</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6.08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277059773"/>
                  </a:ext>
                </a:extLst>
              </a:tr>
              <a:tr h="661814">
                <a:tc>
                  <a:txBody>
                    <a:bodyPr/>
                    <a:lstStyle/>
                    <a:p>
                      <a:pPr marL="0" algn="ctr" defTabSz="1828709" rtl="0" eaLnBrk="1" latinLnBrk="0" hangingPunct="1"/>
                      <a:r>
                        <a:rPr lang="en-GB" sz="1800" kern="1200" dirty="0">
                          <a:solidFill>
                            <a:schemeClr val="tx1"/>
                          </a:solidFill>
                          <a:latin typeface="+mn-lt"/>
                          <a:ea typeface="+mn-ea"/>
                          <a:cs typeface="+mn-cs"/>
                        </a:rPr>
                        <a:t>6</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t>France</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232,762</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275,916</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110,366</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4.75 %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5</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4.31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931789635"/>
                  </a:ext>
                </a:extLst>
              </a:tr>
              <a:tr h="661814">
                <a:tc>
                  <a:txBody>
                    <a:bodyPr/>
                    <a:lstStyle/>
                    <a:p>
                      <a:pPr marL="0" algn="ctr" defTabSz="1828709" rtl="0" eaLnBrk="1" latinLnBrk="0" hangingPunct="1"/>
                      <a:r>
                        <a:rPr lang="en-GB" sz="1800" kern="1200" dirty="0">
                          <a:solidFill>
                            <a:schemeClr val="tx1"/>
                          </a:solidFill>
                          <a:latin typeface="+mn-lt"/>
                          <a:ea typeface="+mn-ea"/>
                          <a:cs typeface="+mn-cs"/>
                        </a:rPr>
                        <a:t>7</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t>Brazil</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196,835</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232,094</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109,084</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4.69 %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8</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4.79</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317378052"/>
                  </a:ext>
                </a:extLst>
              </a:tr>
              <a:tr h="661814">
                <a:tc>
                  <a:txBody>
                    <a:bodyPr/>
                    <a:lstStyle/>
                    <a:p>
                      <a:pPr marL="0" algn="ctr" defTabSz="1828709" rtl="0" eaLnBrk="1" latinLnBrk="0" hangingPunct="1"/>
                      <a:r>
                        <a:rPr lang="en-GB" sz="1800" kern="1200" dirty="0">
                          <a:solidFill>
                            <a:schemeClr val="tx1"/>
                          </a:solidFill>
                          <a:latin typeface="+mn-lt"/>
                          <a:ea typeface="+mn-ea"/>
                          <a:cs typeface="+mn-cs"/>
                        </a:rPr>
                        <a:t>8</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t>Germany</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176,298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216,238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99,551</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4.28 %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9</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5.40</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210081027"/>
                  </a:ext>
                </a:extLst>
              </a:tr>
              <a:tr h="661814">
                <a:tc>
                  <a:txBody>
                    <a:bodyPr/>
                    <a:lstStyle/>
                    <a:p>
                      <a:pPr algn="ctr"/>
                      <a:r>
                        <a:rPr lang="en-GB" sz="1800" dirty="0">
                          <a:solidFill>
                            <a:srgbClr val="0070C0"/>
                          </a:solidFill>
                        </a:rPr>
                        <a:t>9</a:t>
                      </a:r>
                      <a:endParaRPr lang="en-GB" sz="1800" dirty="0">
                        <a:solidFill>
                          <a:srgbClr val="0070C0"/>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solidFill>
                            <a:srgbClr val="0070C0"/>
                          </a:solidFill>
                        </a:rPr>
                        <a:t>Mexico</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156,317</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185,509</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70,760</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3.67 %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6</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4.70</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1199615403"/>
                  </a:ext>
                </a:extLst>
              </a:tr>
              <a:tr h="661814">
                <a:tc>
                  <a:txBody>
                    <a:bodyPr/>
                    <a:lstStyle/>
                    <a:p>
                      <a:pPr algn="ctr"/>
                      <a:r>
                        <a:rPr lang="en-GB" sz="1800" dirty="0">
                          <a:solidFill>
                            <a:srgbClr val="FF0000"/>
                          </a:solidFill>
                        </a:rPr>
                        <a:t>10</a:t>
                      </a:r>
                      <a:endParaRPr lang="en-GB" sz="1800" dirty="0">
                        <a:solidFill>
                          <a:srgbClr val="FF0000"/>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r>
                        <a:rPr lang="en-GB" sz="1800" dirty="0">
                          <a:solidFill>
                            <a:srgbClr val="FF0000"/>
                          </a:solidFill>
                        </a:rPr>
                        <a:t>India</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153,906</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rPr>
                        <a:t>172.585</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b="1" kern="1200" dirty="0">
                          <a:solidFill>
                            <a:schemeClr val="tx2"/>
                          </a:solidFill>
                          <a:latin typeface="Source Code Pro" panose="020B0509030403020204" pitchFamily="49" charset="0"/>
                          <a:ea typeface="Source Code Pro" panose="020B0509030403020204" pitchFamily="49" charset="0"/>
                          <a:cs typeface="+mn-cs"/>
                        </a:rPr>
                        <a:t>69,505</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3.04 %</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algn="r"/>
                      <a:r>
                        <a:rPr lang="en-GB" sz="180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rPr>
                        <a:t>10</a:t>
                      </a:r>
                    </a:p>
                  </a:txBody>
                  <a:tcPr marL="182868" marR="182868" marT="91434" marB="91434"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tc>
                  <a:txBody>
                    <a:bodyPr/>
                    <a:lstStyle/>
                    <a:p>
                      <a:pPr marL="0" algn="r" defTabSz="1828709" rtl="0" eaLnBrk="1" latinLnBrk="0" hangingPunct="1"/>
                      <a:r>
                        <a:rPr lang="en-DK" sz="1800" kern="1200" dirty="0">
                          <a:solidFill>
                            <a:schemeClr val="tx2"/>
                          </a:solidFill>
                          <a:latin typeface="Source Code Pro" panose="020B0509030403020204" pitchFamily="49" charset="0"/>
                          <a:ea typeface="Source Code Pro" panose="020B0509030403020204" pitchFamily="49" charset="0"/>
                          <a:cs typeface="+mn-cs"/>
                        </a:rPr>
                        <a:t>4.28</a:t>
                      </a:r>
                    </a:p>
                  </a:txBody>
                  <a:tcPr marL="38100" marR="38100" marT="38100" marB="381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2"/>
                    </a:solidFill>
                  </a:tcPr>
                </a:tc>
                <a:extLst>
                  <a:ext uri="{0D108BD9-81ED-4DB2-BD59-A6C34878D82A}">
                    <a16:rowId xmlns:a16="http://schemas.microsoft.com/office/drawing/2014/main" val="1547924155"/>
                  </a:ext>
                </a:extLst>
              </a:tr>
              <a:tr h="661814">
                <a:tc>
                  <a:txBody>
                    <a:bodyPr/>
                    <a:lstStyle/>
                    <a:p>
                      <a:pPr algn="ctr"/>
                      <a:endParaRPr lang="en-GB" sz="2000" b="1"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L w="28575"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r>
                        <a:rPr lang="en-GB" sz="1800" b="1" dirty="0"/>
                        <a:t>TOTAL</a:t>
                      </a:r>
                      <a:endParaRPr lang="en-GB" sz="1800" b="1"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r>
                        <a:rPr lang="en-GB" sz="1800" b="1" dirty="0">
                          <a:latin typeface="Source Code Pro" panose="020B0509030403020204" pitchFamily="49" charset="0"/>
                          <a:ea typeface="Source Code Pro" panose="020B0509030403020204" pitchFamily="49" charset="0"/>
                        </a:rPr>
                        <a:t>4,505,094</a:t>
                      </a:r>
                      <a:endParaRPr lang="en-GB" sz="1800" b="1" dirty="0">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r>
                        <a:rPr lang="en-GB" sz="1800" b="1" dirty="0">
                          <a:latin typeface="Source Code Pro" panose="020B0509030403020204" pitchFamily="49" charset="0"/>
                          <a:ea typeface="Source Code Pro" panose="020B0509030403020204" pitchFamily="49" charset="0"/>
                        </a:rPr>
                        <a:t>6,117,962</a:t>
                      </a:r>
                      <a:endParaRPr lang="en-GB" sz="1800" b="1" dirty="0">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r>
                        <a:rPr lang="en-GB" sz="1800" b="1" dirty="0">
                          <a:solidFill>
                            <a:schemeClr val="tx2"/>
                          </a:solidFill>
                          <a:latin typeface="Source Code Pro" panose="020B0509030403020204" pitchFamily="49" charset="0"/>
                          <a:ea typeface="Source Code Pro" panose="020B0509030403020204" pitchFamily="49" charset="0"/>
                        </a:rPr>
                        <a:t>2,324,826</a:t>
                      </a: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r>
                        <a:rPr lang="en-GB" sz="1800" b="1" dirty="0">
                          <a:latin typeface="Source Code Pro" panose="020B0509030403020204" pitchFamily="49" charset="0"/>
                          <a:ea typeface="Source Code Pro" panose="020B0509030403020204" pitchFamily="49" charset="0"/>
                        </a:rPr>
                        <a:t>100.00%</a:t>
                      </a:r>
                      <a:endParaRPr lang="en-GB" sz="1800" b="1" dirty="0">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endParaRPr lang="en-GB" sz="1800" dirty="0">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tc>
                  <a:txBody>
                    <a:bodyPr/>
                    <a:lstStyle/>
                    <a:p>
                      <a:pPr algn="r"/>
                      <a:r>
                        <a:rPr lang="en-GB" sz="1800" b="1" dirty="0">
                          <a:solidFill>
                            <a:schemeClr val="tx2"/>
                          </a:solidFill>
                          <a:latin typeface="Source Code Pro" panose="020B0509030403020204" pitchFamily="49" charset="0"/>
                          <a:ea typeface="Source Code Pro" panose="020B0509030403020204" pitchFamily="49" charset="0"/>
                        </a:rPr>
                        <a:t>4.66</a:t>
                      </a:r>
                      <a:endParaRPr lang="en-GB" sz="1800" b="1"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R w="285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3792286993"/>
                  </a:ext>
                </a:extLst>
              </a:tr>
            </a:tbl>
          </a:graphicData>
        </a:graphic>
      </p:graphicFrame>
      <p:sp>
        <p:nvSpPr>
          <p:cNvPr id="4" name="Text Placeholder 3">
            <a:extLst>
              <a:ext uri="{FF2B5EF4-FFF2-40B4-BE49-F238E27FC236}">
                <a16:creationId xmlns:a16="http://schemas.microsoft.com/office/drawing/2014/main" id="{C72FB038-B420-003F-C7FA-60808734921B}"/>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July 2025</a:t>
            </a:r>
            <a:endParaRPr lang="en-DK" sz="2000" dirty="0">
              <a:latin typeface="Rubik Medium" pitchFamily="2" charset="-79"/>
            </a:endParaRPr>
          </a:p>
        </p:txBody>
      </p:sp>
    </p:spTree>
    <p:extLst>
      <p:ext uri="{BB962C8B-B14F-4D97-AF65-F5344CB8AC3E}">
        <p14:creationId xmlns:p14="http://schemas.microsoft.com/office/powerpoint/2010/main" val="17893193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4606-026E-CB46-97D1-5EC14AC9D965}"/>
              </a:ext>
            </a:extLst>
          </p:cNvPr>
          <p:cNvSpPr>
            <a:spLocks noGrp="1"/>
          </p:cNvSpPr>
          <p:nvPr>
            <p:ph type="title"/>
          </p:nvPr>
        </p:nvSpPr>
        <p:spPr/>
        <p:txBody>
          <a:bodyPr/>
          <a:lstStyle/>
          <a:p>
            <a:r>
              <a:rPr lang="en-US" dirty="0"/>
              <a:t>Data download requests by country: 2025</a:t>
            </a:r>
            <a:endParaRPr lang="en-GB" dirty="0"/>
          </a:p>
        </p:txBody>
      </p:sp>
      <p:graphicFrame>
        <p:nvGraphicFramePr>
          <p:cNvPr id="8" name="Content Placeholder 6">
            <a:extLst>
              <a:ext uri="{FF2B5EF4-FFF2-40B4-BE49-F238E27FC236}">
                <a16:creationId xmlns:a16="http://schemas.microsoft.com/office/drawing/2014/main" id="{3E4858F1-0D97-AF45-BE79-37694B8C0C46}"/>
              </a:ext>
            </a:extLst>
          </p:cNvPr>
          <p:cNvGraphicFramePr>
            <a:graphicFrameLocks noGrp="1"/>
          </p:cNvGraphicFramePr>
          <p:nvPr>
            <p:ph sz="half" idx="4294967295"/>
            <p:extLst>
              <p:ext uri="{D42A27DB-BD31-4B8C-83A1-F6EECF244321}">
                <p14:modId xmlns:p14="http://schemas.microsoft.com/office/powerpoint/2010/main" val="4161586420"/>
              </p:ext>
            </p:extLst>
          </p:nvPr>
        </p:nvGraphicFramePr>
        <p:xfrm>
          <a:off x="2109787" y="3270250"/>
          <a:ext cx="10081419" cy="8285161"/>
        </p:xfrm>
        <a:graphic>
          <a:graphicData uri="http://schemas.openxmlformats.org/drawingml/2006/table">
            <a:tbl>
              <a:tblPr firstRow="1" bandRow="1">
                <a:tableStyleId>{72833802-FEF1-4C79-8D5D-14CF1EAF98D9}</a:tableStyleId>
              </a:tblPr>
              <a:tblGrid>
                <a:gridCol w="1026911">
                  <a:extLst>
                    <a:ext uri="{9D8B030D-6E8A-4147-A177-3AD203B41FA5}">
                      <a16:colId xmlns:a16="http://schemas.microsoft.com/office/drawing/2014/main" val="2783214514"/>
                    </a:ext>
                  </a:extLst>
                </a:gridCol>
                <a:gridCol w="3087202">
                  <a:extLst>
                    <a:ext uri="{9D8B030D-6E8A-4147-A177-3AD203B41FA5}">
                      <a16:colId xmlns:a16="http://schemas.microsoft.com/office/drawing/2014/main" val="3559535701"/>
                    </a:ext>
                  </a:extLst>
                </a:gridCol>
                <a:gridCol w="1006633">
                  <a:extLst>
                    <a:ext uri="{9D8B030D-6E8A-4147-A177-3AD203B41FA5}">
                      <a16:colId xmlns:a16="http://schemas.microsoft.com/office/drawing/2014/main" val="3125050366"/>
                    </a:ext>
                  </a:extLst>
                </a:gridCol>
                <a:gridCol w="1354667">
                  <a:extLst>
                    <a:ext uri="{9D8B030D-6E8A-4147-A177-3AD203B41FA5}">
                      <a16:colId xmlns:a16="http://schemas.microsoft.com/office/drawing/2014/main" val="3134312622"/>
                    </a:ext>
                  </a:extLst>
                </a:gridCol>
                <a:gridCol w="2235200">
                  <a:extLst>
                    <a:ext uri="{9D8B030D-6E8A-4147-A177-3AD203B41FA5}">
                      <a16:colId xmlns:a16="http://schemas.microsoft.com/office/drawing/2014/main" val="533779881"/>
                    </a:ext>
                  </a:extLst>
                </a:gridCol>
                <a:gridCol w="1370806">
                  <a:extLst>
                    <a:ext uri="{9D8B030D-6E8A-4147-A177-3AD203B41FA5}">
                      <a16:colId xmlns:a16="http://schemas.microsoft.com/office/drawing/2014/main" val="533055570"/>
                    </a:ext>
                  </a:extLst>
                </a:gridCol>
              </a:tblGrid>
              <a:tr h="8251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noProof="0" dirty="0">
                          <a:latin typeface="Rubik Medium" pitchFamily="2" charset="-79"/>
                          <a:cs typeface="Rubik Medium" pitchFamily="2" charset="-79"/>
                        </a:rPr>
                        <a:t>Rank</a:t>
                      </a:r>
                      <a:endParaRPr lang="en-GB" sz="1800" b="0" i="1" noProof="0" dirty="0">
                        <a:latin typeface="Roboto Condensed Light" panose="02000000000000000000" pitchFamily="2" charset="0"/>
                        <a:ea typeface="Roboto Condensed Light" panose="02000000000000000000" pitchFamily="2" charset="0"/>
                        <a:cs typeface="Roboto Condensed Light" panose="02000000000000000000" pitchFamily="2" charset="0"/>
                      </a:endParaRPr>
                    </a:p>
                  </a:txBody>
                  <a:tcPr marL="182868" marR="182868" marT="91434" marB="91434" anchor="ctr">
                    <a:lnB w="12700" cap="flat" cmpd="sng" algn="ctr">
                      <a:noFill/>
                      <a:prstDash val="solid"/>
                      <a:round/>
                      <a:headEnd type="none" w="med" len="med"/>
                      <a:tailEnd type="none" w="med" len="med"/>
                    </a:lnB>
                  </a:tcPr>
                </a:tc>
                <a:tc gridSpan="2">
                  <a:txBody>
                    <a:bodyPr/>
                    <a:lstStyle/>
                    <a:p>
                      <a:r>
                        <a:rPr lang="en-GB" sz="1800" b="0" i="0" noProof="0" dirty="0">
                          <a:latin typeface="Rubik Medium" pitchFamily="2" charset="-79"/>
                          <a:cs typeface="Rubik Medium" pitchFamily="2" charset="-79"/>
                        </a:rPr>
                        <a:t>Country</a:t>
                      </a:r>
                      <a:endParaRPr lang="da-DK" dirty="0"/>
                    </a:p>
                  </a:txBody>
                  <a:tcPr marL="182868" marR="182868" marT="91434" marB="91434" anchor="ctr">
                    <a:lnB w="12700" cap="flat" cmpd="sng" algn="ctr">
                      <a:noFill/>
                      <a:prstDash val="solid"/>
                      <a:round/>
                      <a:headEnd type="none" w="med" len="med"/>
                      <a:tailEnd type="none" w="med" len="med"/>
                    </a:lnB>
                  </a:tcPr>
                </a:tc>
                <a:tc hMerge="1">
                  <a:txBody>
                    <a:bodyPr/>
                    <a:lstStyle/>
                    <a:p>
                      <a:endParaRPr lang="da-DK"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noProof="0" dirty="0">
                          <a:latin typeface="Rubik Medium" pitchFamily="2" charset="-79"/>
                          <a:cs typeface="Rubik Medium" pitchFamily="2" charset="-79"/>
                        </a:rPr>
                        <a:t>2025</a:t>
                      </a:r>
                      <a:endParaRPr lang="en-GB" sz="1600" b="0" i="0" noProof="0" dirty="0">
                        <a:latin typeface="Rubik Medium" pitchFamily="2" charset="-79"/>
                        <a:ea typeface="Roboto Condensed Light" panose="02000000000000000000" pitchFamily="2" charset="0"/>
                        <a:cs typeface="Rubik Medium" pitchFamily="2" charset="-79"/>
                      </a:endParaRPr>
                    </a:p>
                  </a:txBody>
                  <a:tcPr marL="182868" marR="182868" marT="91434" marB="91434" anchor="ctr">
                    <a:lnB w="12700" cap="flat" cmpd="sng" algn="ctr">
                      <a:no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kern="1200" noProof="0" dirty="0">
                          <a:solidFill>
                            <a:schemeClr val="bg1"/>
                          </a:solidFill>
                          <a:latin typeface="Rubik Medium" pitchFamily="2" charset="-79"/>
                          <a:cs typeface="Rubik Medium" pitchFamily="2" charset="-79"/>
                        </a:rPr>
                        <a:t>2024 total</a:t>
                      </a:r>
                      <a:endParaRPr lang="en-GB" sz="1600" b="0" i="0" kern="1200" noProof="0" dirty="0">
                        <a:solidFill>
                          <a:schemeClr val="bg1"/>
                        </a:solidFill>
                        <a:latin typeface="Rubik Medium" pitchFamily="2" charset="-79"/>
                        <a:ea typeface="Roboto Condensed Light" panose="02000000000000000000" pitchFamily="2" charset="0"/>
                        <a:cs typeface="Rubik Medium" pitchFamily="2" charset="-79"/>
                      </a:endParaRPr>
                    </a:p>
                  </a:txBody>
                  <a:tcPr marL="182868" marR="182868" marT="91434" marB="91434" anchor="ctr">
                    <a:lnB w="12700" cap="flat" cmpd="sng" algn="ctr">
                      <a:no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600" b="0" i="0" kern="1200" noProof="0" dirty="0">
                          <a:solidFill>
                            <a:schemeClr val="bg1"/>
                          </a:solidFill>
                          <a:latin typeface="Rubik Medium" pitchFamily="2" charset="-79"/>
                          <a:cs typeface="Rubik Medium" pitchFamily="2" charset="-79"/>
                        </a:rPr>
                        <a:t>2024 rank</a:t>
                      </a:r>
                      <a:endParaRPr lang="en-GB" sz="1600" b="0" i="0" kern="1200" noProof="0" dirty="0">
                        <a:solidFill>
                          <a:schemeClr val="bg1"/>
                        </a:solidFill>
                        <a:latin typeface="Rubik Medium" pitchFamily="2" charset="-79"/>
                        <a:ea typeface="Roboto Condensed Light" panose="02000000000000000000" pitchFamily="2" charset="0"/>
                        <a:cs typeface="Rubik Medium" pitchFamily="2" charset="-79"/>
                      </a:endParaRPr>
                    </a:p>
                  </a:txBody>
                  <a:tcPr marL="182868" marR="182868" marT="91434" marB="91434" anchor="ctr">
                    <a:lnB w="12700" cap="flat" cmpd="sng" algn="ctr">
                      <a:noFill/>
                      <a:prstDash val="solid"/>
                      <a:round/>
                      <a:headEnd type="none" w="med" len="med"/>
                      <a:tailEnd type="none" w="med" len="med"/>
                    </a:lnB>
                  </a:tcPr>
                </a:tc>
                <a:extLst>
                  <a:ext uri="{0D108BD9-81ED-4DB2-BD59-A6C34878D82A}">
                    <a16:rowId xmlns:a16="http://schemas.microsoft.com/office/drawing/2014/main" val="1946135312"/>
                  </a:ext>
                </a:extLst>
              </a:tr>
              <a:tr h="621664">
                <a:tc>
                  <a:txBody>
                    <a:bodyPr/>
                    <a:lstStyle/>
                    <a:p>
                      <a:pPr algn="ctr"/>
                      <a:r>
                        <a:rPr lang="en-GB" sz="1800" b="0" i="0" noProof="0" dirty="0">
                          <a:solidFill>
                            <a:srgbClr val="FF0000"/>
                          </a:solidFill>
                          <a:latin typeface="Rubik" pitchFamily="2" charset="-79"/>
                          <a:cs typeface="Rubik" pitchFamily="2" charset="-79"/>
                        </a:rPr>
                        <a:t>1</a:t>
                      </a:r>
                      <a:endParaRPr lang="en-GB" sz="1800" b="0" i="0" noProof="0" dirty="0">
                        <a:solidFill>
                          <a:srgbClr val="FF0000"/>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noProof="0" dirty="0">
                          <a:solidFill>
                            <a:srgbClr val="FF0000"/>
                          </a:solidFill>
                          <a:latin typeface="Rubik Medium" pitchFamily="2" charset="-79"/>
                          <a:cs typeface="Rubik Medium" pitchFamily="2" charset="-79"/>
                        </a:rPr>
                        <a:t>China</a:t>
                      </a:r>
                      <a:endParaRPr lang="en-GB" sz="1800" b="0" i="0" noProof="0" dirty="0">
                        <a:solidFill>
                          <a:srgbClr val="FF0000"/>
                        </a:solidFill>
                        <a:latin typeface="Rubik Medium" pitchFamily="2" charset="-79"/>
                        <a:ea typeface="Roboto Condensed Light" panose="02000000000000000000" pitchFamily="2" charset="0"/>
                        <a:cs typeface="Rubik Medium" pitchFamily="2" charset="-79"/>
                      </a:endParaRPr>
                    </a:p>
                  </a:txBody>
                  <a:tcPr marL="182868" marR="182868" marT="91434" marB="91434" anchor="ctr">
                    <a:lnT w="12700" cap="flat" cmpd="sng" algn="ctr">
                      <a:noFill/>
                      <a:prstDash val="solid"/>
                      <a:round/>
                      <a:headEnd type="none" w="med" len="med"/>
                      <a:tailEnd type="none" w="med" len="med"/>
                    </a:lnT>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41,998</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T w="12700" cap="flat" cmpd="sng" algn="ctr">
                      <a:noFill/>
                      <a:prstDash val="solid"/>
                      <a:round/>
                      <a:headEnd type="none" w="med" len="med"/>
                      <a:tailEnd type="none" w="med" len="med"/>
                    </a:lnT>
                    <a:solidFill>
                      <a:schemeClr val="bg1"/>
                    </a:solidFill>
                  </a:tcPr>
                </a:tc>
                <a:tc>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63,485</a:t>
                      </a:r>
                    </a:p>
                  </a:txBody>
                  <a:tcPr marL="182868" marR="182868" marT="91434" marB="91434" anchor="ctr">
                    <a:lnT w="12700" cap="flat" cmpd="sng" algn="ctr">
                      <a:noFill/>
                      <a:prstDash val="solid"/>
                      <a:round/>
                      <a:headEnd type="none" w="med" len="med"/>
                      <a:tailEnd type="none" w="med" len="med"/>
                    </a:lnT>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rPr>
                        <a:t>1</a:t>
                      </a:r>
                      <a:endPar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val="1360135407"/>
                  </a:ext>
                </a:extLst>
              </a:tr>
              <a:tr h="621664">
                <a:tc>
                  <a:txBody>
                    <a:bodyPr/>
                    <a:lstStyle/>
                    <a:p>
                      <a:pPr algn="ctr"/>
                      <a:r>
                        <a:rPr lang="en-GB" sz="1800" b="0" i="0" noProof="0">
                          <a:solidFill>
                            <a:schemeClr val="tx1">
                              <a:lumMod val="65000"/>
                              <a:lumOff val="35000"/>
                            </a:schemeClr>
                          </a:solidFill>
                          <a:latin typeface="Rubik" pitchFamily="2" charset="-79"/>
                          <a:cs typeface="Rubik" pitchFamily="2" charset="-79"/>
                        </a:rPr>
                        <a:t>2</a:t>
                      </a:r>
                      <a:endParaRPr lang="en-GB" sz="1800" b="0" i="0" noProof="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noProof="0" dirty="0">
                          <a:solidFill>
                            <a:schemeClr val="tx1">
                              <a:lumMod val="65000"/>
                              <a:lumOff val="35000"/>
                            </a:schemeClr>
                          </a:solidFill>
                          <a:latin typeface="Rubik Medium" pitchFamily="2" charset="-79"/>
                          <a:cs typeface="Rubik Medium" pitchFamily="2" charset="-79"/>
                        </a:rPr>
                        <a:t>United States</a:t>
                      </a:r>
                      <a:endParaRPr lang="en-GB" sz="1800" b="0" i="0" noProof="0" dirty="0">
                        <a:solidFill>
                          <a:schemeClr val="tx1">
                            <a:lumMod val="65000"/>
                            <a:lumOff val="35000"/>
                          </a:schemeClr>
                        </a:solidFill>
                        <a:latin typeface="Rubik Medium" pitchFamily="2" charset="-79"/>
                        <a:ea typeface="Roboto Condensed Light" panose="02000000000000000000" pitchFamily="2" charset="0"/>
                        <a:cs typeface="Rubik Medium" pitchFamily="2" charset="-79"/>
                      </a:endParaRP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35,340</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41,921</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2</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60202048"/>
                  </a:ext>
                </a:extLst>
              </a:tr>
              <a:tr h="621664">
                <a:tc>
                  <a:txBody>
                    <a:bodyPr/>
                    <a:lstStyle/>
                    <a:p>
                      <a:pPr algn="ctr"/>
                      <a:r>
                        <a:rPr lang="en-GB" sz="1800" b="0" i="0" noProof="0" dirty="0">
                          <a:solidFill>
                            <a:srgbClr val="0070C0"/>
                          </a:solidFill>
                          <a:latin typeface="Rubik" pitchFamily="2" charset="-79"/>
                          <a:cs typeface="Rubik" pitchFamily="2" charset="-79"/>
                        </a:rPr>
                        <a:t>3</a:t>
                      </a:r>
                      <a:endParaRPr lang="en-GB" sz="1800" b="0" i="0" noProof="0" dirty="0">
                        <a:solidFill>
                          <a:srgbClr val="0070C0"/>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noProof="0" dirty="0">
                          <a:solidFill>
                            <a:srgbClr val="0070C0"/>
                          </a:solidFill>
                          <a:latin typeface="Rubik Medium" pitchFamily="2" charset="-79"/>
                          <a:cs typeface="Rubik Medium" pitchFamily="2" charset="-79"/>
                        </a:rPr>
                        <a:t>Mexico</a:t>
                      </a:r>
                      <a:endParaRPr lang="en-GB" sz="1800" b="0" i="0" noProof="0" dirty="0">
                        <a:solidFill>
                          <a:srgbClr val="0070C0"/>
                        </a:solidFill>
                        <a:latin typeface="Rubik Medium" pitchFamily="2" charset="-79"/>
                        <a:ea typeface="Roboto Condensed Light" panose="02000000000000000000" pitchFamily="2" charset="0"/>
                        <a:cs typeface="Rubik Medium" pitchFamily="2" charset="-79"/>
                      </a:endParaRP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19,086</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29,712</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3</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669462306"/>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4</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marR="0" lvl="0" indent="0" algn="l" defTabSz="1828709" rtl="0" eaLnBrk="1" fontAlgn="auto" latinLnBrk="0" hangingPunct="1">
                        <a:lnSpc>
                          <a:spcPct val="100000"/>
                        </a:lnSpc>
                        <a:spcBef>
                          <a:spcPts val="0"/>
                        </a:spcBef>
                        <a:spcAft>
                          <a:spcPts val="0"/>
                        </a:spcAft>
                        <a:buClrTx/>
                        <a:buSzTx/>
                        <a:buFontTx/>
                        <a:buNone/>
                        <a:tabLst/>
                        <a:defRPr/>
                      </a:pPr>
                      <a:r>
                        <a:rPr lang="en-GB" sz="1800" b="0" i="0" noProof="0" dirty="0">
                          <a:solidFill>
                            <a:schemeClr val="tx1">
                              <a:lumMod val="65000"/>
                              <a:lumOff val="35000"/>
                            </a:schemeClr>
                          </a:solidFill>
                          <a:latin typeface="Rubik Medium" pitchFamily="2" charset="-79"/>
                          <a:cs typeface="Rubik Medium" pitchFamily="2" charset="-79"/>
                        </a:rPr>
                        <a:t>Brazil</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12,412</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en-GB" sz="1800" b="0" kern="1200" noProof="0" dirty="0">
                          <a:solidFill>
                            <a:schemeClr val="tx2"/>
                          </a:solidFill>
                          <a:latin typeface="Source Code Pro" panose="020B0509030403020204" pitchFamily="49" charset="0"/>
                          <a:ea typeface="Source Code Pro" panose="020B0509030403020204" pitchFamily="49" charset="0"/>
                          <a:cs typeface="+mn-cs"/>
                        </a:rPr>
                        <a:t>21,641</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rPr>
                        <a:t>4</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3155406992"/>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5</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noProof="0" dirty="0">
                          <a:solidFill>
                            <a:schemeClr val="tx1">
                              <a:lumMod val="65000"/>
                              <a:lumOff val="35000"/>
                            </a:schemeClr>
                          </a:solidFill>
                          <a:latin typeface="Rubik Medium" pitchFamily="2" charset="-79"/>
                          <a:cs typeface="Rubik Medium" pitchFamily="2" charset="-79"/>
                        </a:rPr>
                        <a:t>Colombia</a:t>
                      </a:r>
                    </a:p>
                  </a:txBody>
                  <a:tcPr marL="182868" marR="182868" marT="91434" marB="91434" anchor="ctr">
                    <a:solidFill>
                      <a:schemeClr val="bg1"/>
                    </a:solidFill>
                  </a:tcPr>
                </a:tc>
                <a:tc gridSpan="2">
                  <a:txBody>
                    <a:bodyPr/>
                    <a:lstStyle/>
                    <a:p>
                      <a:pPr marL="0" algn="r" defTabSz="914400" rtl="0" eaLnBrk="1" latinLnBrk="0" hangingPunct="1"/>
                      <a:r>
                        <a:rPr lang="en-GB" sz="1800" b="0" kern="1200" noProof="0" dirty="0">
                          <a:solidFill>
                            <a:schemeClr val="tx2"/>
                          </a:solidFill>
                          <a:latin typeface="Source Code Pro" panose="020B0509030403020204" pitchFamily="49" charset="0"/>
                          <a:ea typeface="Source Code Pro" panose="020B0509030403020204" pitchFamily="49" charset="0"/>
                          <a:cs typeface="+mn-cs"/>
                        </a:rPr>
                        <a:t>11,592</a:t>
                      </a:r>
                    </a:p>
                  </a:txBody>
                  <a:tcPr marL="182868" marR="182868" marT="91434" marB="91434" anchor="ctr">
                    <a:solidFill>
                      <a:schemeClr val="bg1"/>
                    </a:solidFill>
                  </a:tcPr>
                </a:tc>
                <a:tc hMerge="1">
                  <a:txBody>
                    <a:bodyPr/>
                    <a:lstStyle/>
                    <a:p>
                      <a:pPr marL="0" algn="r" defTabSz="914400" rtl="0" eaLnBrk="1" latinLnBrk="0" hangingPunct="1"/>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marL="0" algn="r" defTabSz="914400" rtl="0" eaLnBrk="1" latinLnBrk="0" hangingPunct="1"/>
                      <a:r>
                        <a:rPr lang="en-GB" sz="1800" b="0" kern="1200" noProof="0" dirty="0">
                          <a:solidFill>
                            <a:schemeClr val="tx2"/>
                          </a:solidFill>
                          <a:latin typeface="Source Code Pro" panose="020B0509030403020204" pitchFamily="49" charset="0"/>
                          <a:ea typeface="Source Code Pro" panose="020B0509030403020204" pitchFamily="49" charset="0"/>
                          <a:cs typeface="+mn-cs"/>
                        </a:rPr>
                        <a:t>21,274</a:t>
                      </a:r>
                    </a:p>
                  </a:txBody>
                  <a:tcPr marL="182868" marR="182868" marT="91434" marB="91434" anchor="ctr">
                    <a:solidFill>
                      <a:schemeClr val="bg1"/>
                    </a:solidFill>
                  </a:tcPr>
                </a:tc>
                <a:tc>
                  <a:txBody>
                    <a:bodyPr/>
                    <a:lstStyle/>
                    <a:p>
                      <a:pPr marL="0" algn="r" defTabSz="914400" rtl="0" eaLnBrk="1" latinLnBrk="0" hangingPunct="1"/>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5</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220167965"/>
                  </a:ext>
                </a:extLst>
              </a:tr>
              <a:tr h="621664">
                <a:tc>
                  <a:txBody>
                    <a:bodyPr/>
                    <a:lstStyle/>
                    <a:p>
                      <a:pPr marL="0" algn="ctr" defTabSz="914400" rtl="0" eaLnBrk="1" latinLnBrk="0" hangingPunct="1"/>
                      <a:r>
                        <a:rPr lang="en-GB" sz="1800" b="0" i="0" noProof="0">
                          <a:solidFill>
                            <a:schemeClr val="tx1">
                              <a:lumMod val="65000"/>
                              <a:lumOff val="35000"/>
                            </a:schemeClr>
                          </a:solidFill>
                          <a:latin typeface="Rubik" pitchFamily="2" charset="-79"/>
                          <a:cs typeface="Rubik" pitchFamily="2" charset="-79"/>
                        </a:rPr>
                        <a:t>6</a:t>
                      </a:r>
                      <a:endParaRPr lang="en-GB" sz="1800" b="0" i="0" noProof="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pPr marL="0" algn="l" defTabSz="914400" rtl="0" eaLnBrk="1" latinLnBrk="0" hangingPunct="1"/>
                      <a:r>
                        <a:rPr lang="en-GB" sz="1800" b="0" i="0" kern="1200" noProof="0" dirty="0">
                          <a:solidFill>
                            <a:schemeClr val="tx1">
                              <a:lumMod val="65000"/>
                              <a:lumOff val="35000"/>
                            </a:schemeClr>
                          </a:solidFill>
                          <a:latin typeface="Rubik Medium" pitchFamily="2" charset="-79"/>
                          <a:ea typeface="+mn-ea"/>
                          <a:cs typeface="Rubik Medium" pitchFamily="2" charset="-79"/>
                        </a:rPr>
                        <a:t>United Kingdom</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10,458</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en-GB" sz="1800" b="0" kern="1200" noProof="0" dirty="0">
                          <a:solidFill>
                            <a:schemeClr val="tx2"/>
                          </a:solidFill>
                          <a:latin typeface="Source Code Pro" panose="020B0509030403020204" pitchFamily="49" charset="0"/>
                          <a:ea typeface="Source Code Pro" panose="020B0509030403020204" pitchFamily="49" charset="0"/>
                          <a:cs typeface="+mn-cs"/>
                        </a:rPr>
                        <a:t>13,502</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7</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773336137"/>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7</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noProof="0" dirty="0">
                          <a:solidFill>
                            <a:schemeClr val="tx1">
                              <a:lumMod val="65000"/>
                              <a:lumOff val="35000"/>
                            </a:schemeClr>
                          </a:solidFill>
                          <a:latin typeface="Rubik Medium" pitchFamily="2" charset="-79"/>
                          <a:cs typeface="Rubik Medium" pitchFamily="2" charset="-79"/>
                        </a:rPr>
                        <a:t>Spain</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9,408</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en-GB" sz="1800" b="0" kern="1200" noProof="0" dirty="0">
                          <a:solidFill>
                            <a:schemeClr val="tx2"/>
                          </a:solidFill>
                          <a:latin typeface="Source Code Pro" panose="020B0509030403020204" pitchFamily="49" charset="0"/>
                          <a:ea typeface="Source Code Pro" panose="020B0509030403020204" pitchFamily="49" charset="0"/>
                          <a:cs typeface="+mn-cs"/>
                        </a:rPr>
                        <a:t>14,704</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6</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236612894"/>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8</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kern="1200" noProof="0" dirty="0">
                          <a:solidFill>
                            <a:schemeClr val="tx1">
                              <a:lumMod val="65000"/>
                              <a:lumOff val="35000"/>
                            </a:schemeClr>
                          </a:solidFill>
                          <a:latin typeface="Rubik Medium" pitchFamily="2" charset="-79"/>
                          <a:cs typeface="Rubik Medium" pitchFamily="2" charset="-79"/>
                        </a:rPr>
                        <a:t>Germany</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6,794</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8,558</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10</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025511570"/>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9</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noProof="0" dirty="0">
                          <a:solidFill>
                            <a:schemeClr val="tx1">
                              <a:lumMod val="65000"/>
                              <a:lumOff val="35000"/>
                            </a:schemeClr>
                          </a:solidFill>
                          <a:latin typeface="Rubik Medium" pitchFamily="2" charset="-79"/>
                          <a:cs typeface="Rubik Medium" pitchFamily="2" charset="-79"/>
                        </a:rPr>
                        <a:t>Canada</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6,013</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8,946</a:t>
                      </a: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8</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2399268121"/>
                  </a:ext>
                </a:extLst>
              </a:tr>
              <a:tr h="621664">
                <a:tc>
                  <a:txBody>
                    <a:bodyPr/>
                    <a:lstStyle/>
                    <a:p>
                      <a:pPr algn="ctr"/>
                      <a:r>
                        <a:rPr lang="en-GB" sz="1800" b="0" i="0" noProof="0" dirty="0">
                          <a:solidFill>
                            <a:schemeClr val="tx1">
                              <a:lumMod val="65000"/>
                              <a:lumOff val="35000"/>
                            </a:schemeClr>
                          </a:solidFill>
                          <a:latin typeface="Rubik" pitchFamily="2" charset="-79"/>
                          <a:cs typeface="Rubik" pitchFamily="2" charset="-79"/>
                        </a:rPr>
                        <a:t>10</a:t>
                      </a:r>
                      <a:endParaRPr lang="en-GB" sz="1800" b="0" i="0" noProof="0" dirty="0">
                        <a:solidFill>
                          <a:schemeClr val="tx1">
                            <a:lumMod val="65000"/>
                            <a:lumOff val="35000"/>
                          </a:schemeClr>
                        </a:solidFill>
                        <a:latin typeface="Rubik" pitchFamily="2" charset="-79"/>
                        <a:ea typeface="Roboto Condensed Light" panose="02000000000000000000" pitchFamily="2" charset="0"/>
                        <a:cs typeface="Rubik" pitchFamily="2" charset="-79"/>
                      </a:endParaRPr>
                    </a:p>
                  </a:txBody>
                  <a:tcPr marL="182868" marR="182868" marT="91434" marB="91434" anchor="ctr">
                    <a:lnL w="12700" cap="flat" cmpd="sng" algn="ctr">
                      <a:noFill/>
                      <a:prstDash val="solid"/>
                      <a:round/>
                      <a:headEnd type="none" w="med" len="med"/>
                      <a:tailEnd type="none" w="med" len="med"/>
                    </a:lnL>
                    <a:solidFill>
                      <a:schemeClr val="bg1"/>
                    </a:solidFill>
                  </a:tcPr>
                </a:tc>
                <a:tc>
                  <a:txBody>
                    <a:bodyPr/>
                    <a:lstStyle/>
                    <a:p>
                      <a:r>
                        <a:rPr lang="en-GB" sz="1800" b="0" i="0" noProof="0" dirty="0">
                          <a:solidFill>
                            <a:schemeClr val="tx1">
                              <a:lumMod val="65000"/>
                              <a:lumOff val="35000"/>
                            </a:schemeClr>
                          </a:solidFill>
                          <a:latin typeface="Rubik Medium" pitchFamily="2" charset="-79"/>
                          <a:cs typeface="Rubik Medium" pitchFamily="2" charset="-79"/>
                        </a:rPr>
                        <a:t>Italy</a:t>
                      </a:r>
                    </a:p>
                  </a:txBody>
                  <a:tcPr marL="182868" marR="182868" marT="91434" marB="91434" anchor="ctr">
                    <a:solidFill>
                      <a:schemeClr val="bg1"/>
                    </a:solidFill>
                  </a:tcPr>
                </a:tc>
                <a:tc gridSpan="2">
                  <a:txBody>
                    <a:bodyPr/>
                    <a:lstStyle/>
                    <a:p>
                      <a:pPr algn="r"/>
                      <a:r>
                        <a:rPr lang="en-GB" sz="1800" b="0" kern="1200" noProof="0" dirty="0">
                          <a:solidFill>
                            <a:schemeClr val="tx2"/>
                          </a:solidFill>
                          <a:latin typeface="Source Code Pro" panose="020B0509030403020204" pitchFamily="49" charset="0"/>
                          <a:ea typeface="Source Code Pro" panose="020B0509030403020204" pitchFamily="49" charset="0"/>
                          <a:cs typeface="+mn-cs"/>
                        </a:rPr>
                        <a:t>5,300</a:t>
                      </a:r>
                    </a:p>
                  </a:txBody>
                  <a:tcPr marL="182868" marR="182868" marT="91434" marB="91434" anchor="ctr">
                    <a:solidFill>
                      <a:schemeClr val="bg1"/>
                    </a:solidFill>
                  </a:tcPr>
                </a:tc>
                <a:tc hMerge="1">
                  <a:txBody>
                    <a:bodyPr/>
                    <a:lstStyle/>
                    <a:p>
                      <a:pPr algn="r"/>
                      <a:endParaRPr lang="en-GB" sz="1800" b="0" noProof="0" dirty="0">
                        <a:solidFill>
                          <a:schemeClr val="tx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en-GB" sz="1800" b="0" kern="1200" noProof="0" dirty="0">
                          <a:solidFill>
                            <a:schemeClr val="tx2"/>
                          </a:solidFill>
                          <a:latin typeface="Source Code Pro" panose="020B0509030403020204" pitchFamily="49" charset="0"/>
                          <a:ea typeface="Source Code Pro" panose="020B0509030403020204" pitchFamily="49" charset="0"/>
                          <a:cs typeface="+mn-cs"/>
                        </a:rPr>
                        <a:t>5,344</a:t>
                      </a:r>
                    </a:p>
                  </a:txBody>
                  <a:tcPr marL="182868" marR="182868" marT="91434" marB="91434" anchor="ctr">
                    <a:solidFill>
                      <a:schemeClr val="bg1"/>
                    </a:solidFill>
                  </a:tcPr>
                </a:tc>
                <a:tc>
                  <a:txBody>
                    <a:bodyPr/>
                    <a:lstStyle/>
                    <a:p>
                      <a:pPr marL="0" marR="0" lvl="0" indent="0" algn="r" defTabSz="1828709" rtl="0" eaLnBrk="1" fontAlgn="auto" latinLnBrk="0" hangingPunct="1">
                        <a:lnSpc>
                          <a:spcPct val="100000"/>
                        </a:lnSpc>
                        <a:spcBef>
                          <a:spcPts val="0"/>
                        </a:spcBef>
                        <a:spcAft>
                          <a:spcPts val="0"/>
                        </a:spcAft>
                        <a:buClrTx/>
                        <a:buSzTx/>
                        <a:buFontTx/>
                        <a:buNone/>
                        <a:tabLst/>
                        <a:defRPr/>
                      </a:pP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13</a:t>
                      </a: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1690162868"/>
                  </a:ext>
                </a:extLst>
              </a:tr>
              <a:tr h="621664">
                <a:tc gridSpan="2">
                  <a:txBody>
                    <a:bodyPr/>
                    <a:lstStyle/>
                    <a:p>
                      <a:pPr marL="0" algn="r" defTabSz="914400" rtl="0" eaLnBrk="1" latinLnBrk="0" hangingPunct="1"/>
                      <a:r>
                        <a:rPr lang="en-GB" sz="1800" b="1" kern="1200" noProof="0" dirty="0">
                          <a:solidFill>
                            <a:schemeClr val="tx1">
                              <a:lumMod val="65000"/>
                              <a:lumOff val="35000"/>
                            </a:schemeClr>
                          </a:solidFill>
                          <a:latin typeface="+mn-lt"/>
                          <a:ea typeface="+mn-ea"/>
                          <a:cs typeface="+mn-cs"/>
                        </a:rPr>
                        <a:t>OTHER COUNTRIES + AREAS</a:t>
                      </a:r>
                    </a:p>
                  </a:txBody>
                  <a:tcPr marL="182868" marR="182868" marT="91434" marB="91434" anchor="ctr">
                    <a:lnL w="12700" cap="flat" cmpd="sng" algn="ctr">
                      <a:noFill/>
                      <a:prstDash val="solid"/>
                      <a:round/>
                      <a:headEnd type="none" w="med" len="med"/>
                      <a:tailEnd type="none" w="med" len="med"/>
                    </a:lnL>
                    <a:solidFill>
                      <a:schemeClr val="bg1"/>
                    </a:solidFill>
                  </a:tcPr>
                </a:tc>
                <a:tc hMerge="1">
                  <a:txBody>
                    <a:bodyPr/>
                    <a:lstStyle/>
                    <a:p>
                      <a:pPr algn="r"/>
                      <a:r>
                        <a:rPr lang="en-US" sz="1400" b="1" kern="1200" noProof="0" dirty="0">
                          <a:solidFill>
                            <a:schemeClr val="tx1">
                              <a:lumMod val="65000"/>
                              <a:lumOff val="35000"/>
                            </a:schemeClr>
                          </a:solidFill>
                          <a:latin typeface="Roboto Condensed Light"/>
                          <a:ea typeface="+mn-ea"/>
                          <a:cs typeface="+mn-cs"/>
                        </a:rPr>
                        <a:t>ALL OTHERS</a:t>
                      </a:r>
                      <a:endParaRPr lang="en-US" b="1" noProof="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gridSpan="2">
                  <a:txBody>
                    <a:bodyPr/>
                    <a:lstStyle/>
                    <a:p>
                      <a:pPr algn="r"/>
                      <a:r>
                        <a:rPr lang="en-GB" sz="1800" b="1" noProof="0" dirty="0">
                          <a:solidFill>
                            <a:schemeClr val="tx1">
                              <a:lumMod val="65000"/>
                              <a:lumOff val="35000"/>
                            </a:schemeClr>
                          </a:solidFill>
                          <a:latin typeface="Source Code Pro" panose="020B0509030403020204" pitchFamily="49" charset="0"/>
                          <a:ea typeface="Source Code Pro" panose="020B0509030403020204" pitchFamily="49" charset="0"/>
                        </a:rPr>
                        <a:t>80,090</a:t>
                      </a:r>
                      <a:endParaRPr lang="en-GB" sz="1800" noProof="0" dirty="0">
                        <a:solidFill>
                          <a:schemeClr val="tx1">
                            <a:lumMod val="65000"/>
                            <a:lumOff val="35000"/>
                          </a:schemeClr>
                        </a:solidFill>
                        <a:latin typeface="Source Code Pro" panose="020B0509030403020204" pitchFamily="49" charset="0"/>
                        <a:ea typeface="Source Code Pro" panose="020B0509030403020204" pitchFamily="49" charset="0"/>
                      </a:endParaRPr>
                    </a:p>
                  </a:txBody>
                  <a:tcPr marL="182868" marR="182868" marT="91434" marB="91434" anchor="ctr">
                    <a:solidFill>
                      <a:schemeClr val="bg1"/>
                    </a:solidFill>
                  </a:tcPr>
                </a:tc>
                <a:tc hMerge="1">
                  <a:txBody>
                    <a:bodyPr/>
                    <a:lstStyle/>
                    <a:p>
                      <a:pPr algn="r"/>
                      <a:endParaRPr lang="en-GB" sz="1800" noProof="0" dirty="0">
                        <a:latin typeface="Source Code Pro" panose="020B0509030403020204" pitchFamily="49" charset="0"/>
                        <a:ea typeface="Source Code Pro" panose="020B0509030403020204" pitchFamily="49" charset="0"/>
                      </a:endParaRPr>
                    </a:p>
                  </a:txBody>
                  <a:tcPr marL="182868" marR="182868" marT="91434" marB="91434" anchor="ctr">
                    <a:solidFill>
                      <a:schemeClr val="bg1"/>
                    </a:solidFill>
                  </a:tcPr>
                </a:tc>
                <a:tc>
                  <a:txBody>
                    <a:bodyPr/>
                    <a:lstStyle/>
                    <a:p>
                      <a:pPr algn="r"/>
                      <a:r>
                        <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rPr>
                        <a:t>115,002</a:t>
                      </a:r>
                    </a:p>
                  </a:txBody>
                  <a:tcPr marL="182868" marR="182868" marT="91434" marB="91434" anchor="ctr">
                    <a:solidFill>
                      <a:schemeClr val="bg1"/>
                    </a:solidFill>
                  </a:tcPr>
                </a:tc>
                <a:tc>
                  <a:txBody>
                    <a:bodyPr/>
                    <a:lstStyle/>
                    <a:p>
                      <a:pPr algn="r"/>
                      <a:endParaRPr lang="en-GB" sz="1800" b="0" noProof="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solidFill>
                      <a:schemeClr val="bg1"/>
                    </a:solidFill>
                  </a:tcPr>
                </a:tc>
                <a:extLst>
                  <a:ext uri="{0D108BD9-81ED-4DB2-BD59-A6C34878D82A}">
                    <a16:rowId xmlns:a16="http://schemas.microsoft.com/office/drawing/2014/main" val="487756698"/>
                  </a:ext>
                </a:extLst>
              </a:tr>
              <a:tr h="621664">
                <a:tc gridSpan="2">
                  <a:txBody>
                    <a:bodyPr/>
                    <a:lstStyle/>
                    <a:p>
                      <a:pPr algn="r"/>
                      <a:r>
                        <a:rPr lang="da-DK" sz="1800" b="1" kern="1200" dirty="0">
                          <a:solidFill>
                            <a:schemeClr val="accent2"/>
                          </a:solidFill>
                          <a:latin typeface="+mn-lt"/>
                          <a:ea typeface="+mn-ea"/>
                          <a:cs typeface="+mn-cs"/>
                        </a:rPr>
                        <a:t>TOTAL</a:t>
                      </a:r>
                      <a:endParaRPr lang="en-GB" sz="1800" b="1" kern="1200" noProof="0" dirty="0">
                        <a:solidFill>
                          <a:schemeClr val="accent2"/>
                        </a:solidFill>
                        <a:latin typeface="+mn-lt"/>
                        <a:ea typeface="+mn-ea"/>
                        <a:cs typeface="+mn-cs"/>
                      </a:endParaRPr>
                    </a:p>
                  </a:txBody>
                  <a:tcPr marL="182868" marR="182868" marT="91434" marB="91434" anchor="ctr">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chemeClr val="bg1"/>
                    </a:solidFill>
                  </a:tcPr>
                </a:tc>
                <a:tc hMerge="1">
                  <a:txBody>
                    <a:bodyPr/>
                    <a:lstStyle/>
                    <a:p>
                      <a:endParaRPr lang="en-US" b="1"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gridSpan="2">
                  <a:txBody>
                    <a:bodyPr/>
                    <a:lstStyle/>
                    <a:p>
                      <a:pPr algn="r"/>
                      <a:r>
                        <a:rPr lang="en-GB" sz="1800" b="1" kern="1200" noProof="0" dirty="0">
                          <a:solidFill>
                            <a:schemeClr val="accent2"/>
                          </a:solidFill>
                          <a:latin typeface="Source Code Pro" panose="020B0509030403020204" pitchFamily="49" charset="0"/>
                          <a:ea typeface="Source Code Pro" panose="020B0509030403020204" pitchFamily="49" charset="0"/>
                        </a:rPr>
                        <a:t>238,491</a:t>
                      </a:r>
                      <a:endParaRPr lang="en-GB" sz="1800" noProof="0" dirty="0">
                        <a:solidFill>
                          <a:schemeClr val="accent2"/>
                        </a:solidFill>
                        <a:latin typeface="Source Code Pro" panose="020B0509030403020204" pitchFamily="49" charset="0"/>
                        <a:ea typeface="Source Code Pro" panose="020B0509030403020204" pitchFamily="49" charset="0"/>
                      </a:endParaRPr>
                    </a:p>
                  </a:txBody>
                  <a:tcPr marL="182868" marR="182868" marT="91434" marB="91434" anchor="ctr">
                    <a:lnB w="12700" cap="flat" cmpd="sng" algn="ctr">
                      <a:noFill/>
                      <a:prstDash val="solid"/>
                      <a:round/>
                      <a:headEnd type="none" w="med" len="med"/>
                      <a:tailEnd type="none" w="med" len="med"/>
                    </a:lnB>
                    <a:solidFill>
                      <a:schemeClr val="bg1"/>
                    </a:solidFill>
                  </a:tcPr>
                </a:tc>
                <a:tc hMerge="1">
                  <a:txBody>
                    <a:bodyPr/>
                    <a:lstStyle/>
                    <a:p>
                      <a:pPr algn="r"/>
                      <a:endParaRPr lang="en-GB" sz="1800" noProof="0" dirty="0">
                        <a:latin typeface="Source Code Pro" panose="020B0509030403020204" pitchFamily="49" charset="0"/>
                        <a:ea typeface="Source Code Pro" panose="020B0509030403020204" pitchFamily="49" charset="0"/>
                      </a:endParaRPr>
                    </a:p>
                  </a:txBody>
                  <a:tcPr marL="182868" marR="182868" marT="91434" marB="91434" anchor="ctr">
                    <a:lnB w="12700" cap="flat" cmpd="sng" algn="ctr">
                      <a:noFill/>
                      <a:prstDash val="solid"/>
                      <a:round/>
                      <a:headEnd type="none" w="med" len="med"/>
                      <a:tailEnd type="none" w="med" len="med"/>
                    </a:lnB>
                    <a:solidFill>
                      <a:schemeClr val="bg1"/>
                    </a:solidFill>
                  </a:tcPr>
                </a:tc>
                <a:tc>
                  <a:txBody>
                    <a:bodyPr/>
                    <a:lstStyle/>
                    <a:p>
                      <a:pPr algn="r"/>
                      <a:r>
                        <a:rPr lang="en-GB" sz="1800" b="0" kern="1200" noProof="0" dirty="0">
                          <a:solidFill>
                            <a:schemeClr val="accent2"/>
                          </a:solidFill>
                          <a:latin typeface="Source Code Pro" panose="020B0509030403020204" pitchFamily="49" charset="0"/>
                          <a:ea typeface="Source Code Pro" panose="020B0509030403020204" pitchFamily="49" charset="0"/>
                        </a:rPr>
                        <a:t>347,717</a:t>
                      </a:r>
                      <a:endParaRPr lang="en-GB" sz="1800" b="0" noProof="0" dirty="0">
                        <a:solidFill>
                          <a:schemeClr val="accent2"/>
                        </a:solidFill>
                        <a:latin typeface="Source Code Pro" panose="020B0509030403020204" pitchFamily="49" charset="0"/>
                        <a:ea typeface="Source Code Pro" panose="020B0509030403020204" pitchFamily="49" charset="0"/>
                      </a:endParaRPr>
                    </a:p>
                  </a:txBody>
                  <a:tcPr marL="182868" marR="182868" marT="91434" marB="91434" anchor="ctr">
                    <a:lnB w="12700" cap="flat" cmpd="sng" algn="ctr">
                      <a:noFill/>
                      <a:prstDash val="solid"/>
                      <a:round/>
                      <a:headEnd type="none" w="med" len="med"/>
                      <a:tailEnd type="none" w="med" len="med"/>
                    </a:lnB>
                    <a:solidFill>
                      <a:schemeClr val="bg1"/>
                    </a:solidFill>
                  </a:tcPr>
                </a:tc>
                <a:tc>
                  <a:txBody>
                    <a:bodyPr/>
                    <a:lstStyle/>
                    <a:p>
                      <a:pPr algn="r"/>
                      <a:endParaRPr lang="en-GB" sz="1800" b="0" noProof="0" dirty="0">
                        <a:solidFill>
                          <a:schemeClr val="accent2"/>
                        </a:solidFill>
                        <a:latin typeface="Source Code Pro" panose="020B0509030403020204" pitchFamily="49" charset="0"/>
                        <a:ea typeface="Source Code Pro" panose="020B0509030403020204" pitchFamily="49" charset="0"/>
                        <a:cs typeface="Roboto Condensed Light" panose="02000000000000000000" pitchFamily="2" charset="0"/>
                      </a:endParaRPr>
                    </a:p>
                  </a:txBody>
                  <a:tcPr marL="182868" marR="182868" marT="91434" marB="91434" anchor="ctr">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52132232"/>
                  </a:ext>
                </a:extLst>
              </a:tr>
            </a:tbl>
          </a:graphicData>
        </a:graphic>
      </p:graphicFrame>
      <p:graphicFrame>
        <p:nvGraphicFramePr>
          <p:cNvPr id="6" name="Content Placeholder 10">
            <a:extLst>
              <a:ext uri="{FF2B5EF4-FFF2-40B4-BE49-F238E27FC236}">
                <a16:creationId xmlns:a16="http://schemas.microsoft.com/office/drawing/2014/main" id="{6A103AB0-B3A5-D74B-8BFD-3E373FB18D2F}"/>
              </a:ext>
            </a:extLst>
          </p:cNvPr>
          <p:cNvGraphicFramePr>
            <a:graphicFrameLocks noGrp="1"/>
          </p:cNvGraphicFramePr>
          <p:nvPr>
            <p:ph sz="half" idx="4294967295"/>
          </p:nvPr>
        </p:nvGraphicFramePr>
        <p:xfrm>
          <a:off x="13631863" y="3270250"/>
          <a:ext cx="8640763" cy="8285163"/>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DE8F224B-074A-6D46-AA14-1CD01F0943F7}"/>
              </a:ext>
            </a:extLst>
          </p:cNvPr>
          <p:cNvGrpSpPr/>
          <p:nvPr/>
        </p:nvGrpSpPr>
        <p:grpSpPr>
          <a:xfrm>
            <a:off x="13631863" y="3436409"/>
            <a:ext cx="9675812" cy="1768123"/>
            <a:chOff x="9105900" y="1150042"/>
            <a:chExt cx="5052568" cy="884119"/>
          </a:xfrm>
        </p:grpSpPr>
        <p:sp>
          <p:nvSpPr>
            <p:cNvPr id="7" name="TextBox 6">
              <a:extLst>
                <a:ext uri="{FF2B5EF4-FFF2-40B4-BE49-F238E27FC236}">
                  <a16:creationId xmlns:a16="http://schemas.microsoft.com/office/drawing/2014/main" id="{5CFC253F-B427-0544-B51F-7418AA3B7AF6}"/>
                </a:ext>
              </a:extLst>
            </p:cNvPr>
            <p:cNvSpPr txBox="1"/>
            <p:nvPr/>
          </p:nvSpPr>
          <p:spPr>
            <a:xfrm>
              <a:off x="9105900" y="1150042"/>
              <a:ext cx="1503750" cy="884119"/>
            </a:xfrm>
            <a:prstGeom prst="rect">
              <a:avLst/>
            </a:prstGeom>
            <a:noFill/>
          </p:spPr>
          <p:txBody>
            <a:bodyPr wrap="square" lIns="143991" tIns="143991" rIns="143991" bIns="143991" rtlCol="0">
              <a:spAutoFit/>
            </a:bodyPr>
            <a:lstStyle/>
            <a:p>
              <a:pPr>
                <a:buClr>
                  <a:schemeClr val="accent1"/>
                </a:buClr>
              </a:pPr>
              <a:r>
                <a:rPr lang="en-GB" sz="9600" dirty="0">
                  <a:solidFill>
                    <a:schemeClr val="accent2"/>
                  </a:solidFill>
                  <a:latin typeface="Rubik Medium" pitchFamily="2" charset="-79"/>
                  <a:ea typeface="Roboto" panose="02000000000000000000" pitchFamily="2" charset="0"/>
                  <a:cs typeface="Rubik Medium" pitchFamily="2" charset="-79"/>
                </a:rPr>
                <a:t>165</a:t>
              </a:r>
            </a:p>
          </p:txBody>
        </p:sp>
        <p:sp>
          <p:nvSpPr>
            <p:cNvPr id="9" name="TextBox 8">
              <a:extLst>
                <a:ext uri="{FF2B5EF4-FFF2-40B4-BE49-F238E27FC236}">
                  <a16:creationId xmlns:a16="http://schemas.microsoft.com/office/drawing/2014/main" id="{EE6D6743-C48B-2747-97B8-5D136A765A5D}"/>
                </a:ext>
              </a:extLst>
            </p:cNvPr>
            <p:cNvSpPr txBox="1"/>
            <p:nvPr/>
          </p:nvSpPr>
          <p:spPr>
            <a:xfrm>
              <a:off x="10423961" y="1334720"/>
              <a:ext cx="3734507" cy="514762"/>
            </a:xfrm>
            <a:prstGeom prst="rect">
              <a:avLst/>
            </a:prstGeom>
            <a:noFill/>
          </p:spPr>
          <p:txBody>
            <a:bodyPr wrap="square" lIns="360000" tIns="143991" rIns="143991" bIns="143991" rtlCol="0">
              <a:spAutoFit/>
            </a:bodyPr>
            <a:lstStyle/>
            <a:p>
              <a:pPr>
                <a:defRPr/>
              </a:pPr>
              <a:r>
                <a:rPr lang="en-GB" sz="2400" dirty="0">
                  <a:solidFill>
                    <a:schemeClr val="accent2"/>
                  </a:solidFill>
                  <a:latin typeface="Rubik Medium" pitchFamily="2" charset="-79"/>
                  <a:cs typeface="Rubik Medium" pitchFamily="2" charset="-79"/>
                </a:rPr>
                <a:t>countries, islands &amp; territories where users have ≥5 requested downloads in 2025</a:t>
              </a:r>
            </a:p>
          </p:txBody>
        </p:sp>
      </p:grpSp>
      <p:sp>
        <p:nvSpPr>
          <p:cNvPr id="3" name="Text Placeholder 3">
            <a:extLst>
              <a:ext uri="{FF2B5EF4-FFF2-40B4-BE49-F238E27FC236}">
                <a16:creationId xmlns:a16="http://schemas.microsoft.com/office/drawing/2014/main" id="{97AE2C98-AC22-F795-41E6-F686F4D18716}"/>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solidFill>
                  <a:schemeClr val="accent2"/>
                </a:solidFill>
                <a:latin typeface="Rubik Medium" pitchFamily="2" charset="-79"/>
              </a:rPr>
              <a:t>July 2025</a:t>
            </a:r>
            <a:endParaRPr lang="en-DK" sz="2000" dirty="0">
              <a:solidFill>
                <a:schemeClr val="accent2"/>
              </a:solidFill>
              <a:latin typeface="Rubik Medium" pitchFamily="2" charset="-79"/>
            </a:endParaRPr>
          </a:p>
        </p:txBody>
      </p:sp>
      <p:sp>
        <p:nvSpPr>
          <p:cNvPr id="4" name="Footer Placeholder 2">
            <a:extLst>
              <a:ext uri="{FF2B5EF4-FFF2-40B4-BE49-F238E27FC236}">
                <a16:creationId xmlns:a16="http://schemas.microsoft.com/office/drawing/2014/main" id="{DAB7F98B-99CD-00F9-A183-55A2D9207F01}"/>
              </a:ext>
            </a:extLst>
          </p:cNvPr>
          <p:cNvSpPr>
            <a:spLocks noGrp="1"/>
          </p:cNvSpPr>
          <p:nvPr>
            <p:ph type="ftr" sz="quarter" idx="11"/>
          </p:nvPr>
        </p:nvSpPr>
        <p:spPr>
          <a:xfrm>
            <a:off x="706438" y="12283937"/>
            <a:ext cx="17245012" cy="720725"/>
          </a:xfrm>
        </p:spPr>
        <p:txBody>
          <a:bodyPr/>
          <a:lstStyle/>
          <a:p>
            <a:r>
              <a:rPr lang="en-GB" sz="2000" dirty="0">
                <a:solidFill>
                  <a:schemeClr val="accent2"/>
                </a:solidFill>
              </a:rPr>
              <a:t>SOURCE: </a:t>
            </a:r>
            <a:r>
              <a:rPr lang="en-GB" sz="2000" dirty="0" err="1">
                <a:solidFill>
                  <a:schemeClr val="accent2"/>
                </a:solidFill>
              </a:rPr>
              <a:t>GBIF.org</a:t>
            </a:r>
            <a:r>
              <a:rPr lang="en-GB" sz="2000" dirty="0">
                <a:solidFill>
                  <a:schemeClr val="accent2"/>
                </a:solidFill>
              </a:rPr>
              <a:t> infrastructure. Downloads adjusted  to remove outlier users with &gt;500 downloads for Jan-June 2025</a:t>
            </a:r>
          </a:p>
        </p:txBody>
      </p:sp>
    </p:spTree>
    <p:extLst>
      <p:ext uri="{BB962C8B-B14F-4D97-AF65-F5344CB8AC3E}">
        <p14:creationId xmlns:p14="http://schemas.microsoft.com/office/powerpoint/2010/main" val="520834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F367-D9E0-4519-92AA-E64EC7D5359B}"/>
              </a:ext>
            </a:extLst>
          </p:cNvPr>
          <p:cNvSpPr>
            <a:spLocks noGrp="1"/>
          </p:cNvSpPr>
          <p:nvPr>
            <p:ph type="title"/>
          </p:nvPr>
        </p:nvSpPr>
        <p:spPr/>
        <p:txBody>
          <a:bodyPr>
            <a:normAutofit/>
          </a:bodyPr>
          <a:lstStyle/>
          <a:p>
            <a:r>
              <a:rPr lang="en-US" dirty="0"/>
              <a:t>Peer-reviewed publications using GBIF-mediated data</a:t>
            </a:r>
          </a:p>
        </p:txBody>
      </p:sp>
      <p:sp>
        <p:nvSpPr>
          <p:cNvPr id="3" name="Footer Placeholder 2">
            <a:extLst>
              <a:ext uri="{FF2B5EF4-FFF2-40B4-BE49-F238E27FC236}">
                <a16:creationId xmlns:a16="http://schemas.microsoft.com/office/drawing/2014/main" id="{CA5DDEF4-5EC5-4ADF-8B90-C93939640D36}"/>
              </a:ext>
            </a:extLst>
          </p:cNvPr>
          <p:cNvSpPr>
            <a:spLocks noGrp="1"/>
          </p:cNvSpPr>
          <p:nvPr>
            <p:ph type="ftr" sz="quarter" idx="4294967295"/>
          </p:nvPr>
        </p:nvSpPr>
        <p:spPr>
          <a:xfrm>
            <a:off x="706438" y="12280899"/>
            <a:ext cx="18684875" cy="720725"/>
          </a:xfrm>
        </p:spPr>
        <p:txBody>
          <a:bodyPr/>
          <a:lstStyle/>
          <a:p>
            <a:r>
              <a:rPr lang="en-GB" sz="2000" dirty="0">
                <a:solidFill>
                  <a:schemeClr val="accent1"/>
                </a:solidFill>
              </a:rPr>
              <a:t>https://</a:t>
            </a:r>
            <a:r>
              <a:rPr lang="en-GB" sz="2000" dirty="0" err="1">
                <a:solidFill>
                  <a:schemeClr val="accent1"/>
                </a:solidFill>
              </a:rPr>
              <a:t>www.gbif.org</a:t>
            </a:r>
            <a:r>
              <a:rPr lang="en-GB" sz="2000" dirty="0">
                <a:solidFill>
                  <a:schemeClr val="accent1"/>
                </a:solidFill>
              </a:rPr>
              <a:t>/resource/</a:t>
            </a:r>
            <a:r>
              <a:rPr lang="en-GB" sz="2000" dirty="0" err="1">
                <a:solidFill>
                  <a:schemeClr val="accent1"/>
                </a:solidFill>
              </a:rPr>
              <a:t>search?contentType</a:t>
            </a:r>
            <a:r>
              <a:rPr lang="en-GB" sz="2000" dirty="0">
                <a:solidFill>
                  <a:schemeClr val="accent1"/>
                </a:solidFill>
              </a:rPr>
              <a:t>=</a:t>
            </a:r>
            <a:r>
              <a:rPr lang="en-GB" sz="2000" dirty="0" err="1">
                <a:solidFill>
                  <a:schemeClr val="accent1"/>
                </a:solidFill>
              </a:rPr>
              <a:t>literature&amp;literatureType</a:t>
            </a:r>
            <a:r>
              <a:rPr lang="en-GB" sz="2000" dirty="0">
                <a:solidFill>
                  <a:schemeClr val="accent1"/>
                </a:solidFill>
              </a:rPr>
              <a:t>=</a:t>
            </a:r>
            <a:r>
              <a:rPr lang="en-GB" sz="2000" dirty="0" err="1">
                <a:solidFill>
                  <a:schemeClr val="accent1"/>
                </a:solidFill>
              </a:rPr>
              <a:t>journal&amp;relevance</a:t>
            </a:r>
            <a:r>
              <a:rPr lang="en-GB" sz="2000" dirty="0">
                <a:solidFill>
                  <a:schemeClr val="accent1"/>
                </a:solidFill>
              </a:rPr>
              <a:t>=</a:t>
            </a:r>
            <a:r>
              <a:rPr lang="en-GB" sz="2000" dirty="0" err="1">
                <a:solidFill>
                  <a:schemeClr val="accent1"/>
                </a:solidFill>
              </a:rPr>
              <a:t>GBIF_USED&amp;peerReview</a:t>
            </a:r>
            <a:r>
              <a:rPr lang="en-GB" sz="2000" dirty="0">
                <a:solidFill>
                  <a:schemeClr val="accent1"/>
                </a:solidFill>
              </a:rPr>
              <a:t>=true</a:t>
            </a:r>
          </a:p>
        </p:txBody>
      </p:sp>
      <p:graphicFrame>
        <p:nvGraphicFramePr>
          <p:cNvPr id="4" name="Chart 3">
            <a:extLst>
              <a:ext uri="{FF2B5EF4-FFF2-40B4-BE49-F238E27FC236}">
                <a16:creationId xmlns:a16="http://schemas.microsoft.com/office/drawing/2014/main" id="{E9486202-24CD-3DF3-C042-C74B3B250A77}"/>
              </a:ext>
            </a:extLst>
          </p:cNvPr>
          <p:cNvGraphicFramePr/>
          <p:nvPr>
            <p:extLst>
              <p:ext uri="{D42A27DB-BD31-4B8C-83A1-F6EECF244321}">
                <p14:modId xmlns:p14="http://schemas.microsoft.com/office/powerpoint/2010/main" val="911039069"/>
              </p:ext>
            </p:extLst>
          </p:nvPr>
        </p:nvGraphicFramePr>
        <p:xfrm>
          <a:off x="2665302" y="2743200"/>
          <a:ext cx="18982586" cy="933538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3">
            <a:extLst>
              <a:ext uri="{FF2B5EF4-FFF2-40B4-BE49-F238E27FC236}">
                <a16:creationId xmlns:a16="http://schemas.microsoft.com/office/drawing/2014/main" id="{91AC7258-D6B3-C236-9357-F8481623A04D}"/>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November 2025</a:t>
            </a:r>
            <a:endParaRPr lang="en-DK" sz="2000" dirty="0">
              <a:latin typeface="Rubik Medium" pitchFamily="2" charset="-79"/>
            </a:endParaRPr>
          </a:p>
        </p:txBody>
      </p:sp>
      <p:pic>
        <p:nvPicPr>
          <p:cNvPr id="7" name="Picture 6">
            <a:extLst>
              <a:ext uri="{FF2B5EF4-FFF2-40B4-BE49-F238E27FC236}">
                <a16:creationId xmlns:a16="http://schemas.microsoft.com/office/drawing/2014/main" id="{5F2D0A94-37CF-A26C-D737-391BA329A6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75982" y="4204544"/>
            <a:ext cx="4839766" cy="6646613"/>
          </a:xfrm>
          <a:prstGeom prst="rect">
            <a:avLst/>
          </a:prstGeom>
        </p:spPr>
      </p:pic>
    </p:spTree>
    <p:extLst>
      <p:ext uri="{BB962C8B-B14F-4D97-AF65-F5344CB8AC3E}">
        <p14:creationId xmlns:p14="http://schemas.microsoft.com/office/powerpoint/2010/main" val="3682983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A4B8D68-B830-4AA5-BA78-C01FB9A90A72}"/>
              </a:ext>
            </a:extLst>
          </p:cNvPr>
          <p:cNvSpPr>
            <a:spLocks noGrp="1"/>
          </p:cNvSpPr>
          <p:nvPr>
            <p:ph type="ftr" sz="quarter" idx="11"/>
          </p:nvPr>
        </p:nvSpPr>
        <p:spPr>
          <a:xfrm>
            <a:off x="706438" y="12283937"/>
            <a:ext cx="17245012" cy="720725"/>
          </a:xfrm>
        </p:spPr>
        <p:txBody>
          <a:bodyPr/>
          <a:lstStyle/>
          <a:p>
            <a:r>
              <a:rPr lang="en-GB" sz="2000" dirty="0">
                <a:hlinkClick r:id="rId3"/>
              </a:rPr>
              <a:t>https://www.gbif.org/resource/search?contentType=literature&amp;literatureType=journal&amp;relevance=GBIF_USED&amp;peerReview=true</a:t>
            </a:r>
            <a:r>
              <a:rPr lang="en-GB" sz="2000" dirty="0"/>
              <a:t> </a:t>
            </a:r>
          </a:p>
        </p:txBody>
      </p:sp>
      <p:sp>
        <p:nvSpPr>
          <p:cNvPr id="5" name="Title 4">
            <a:extLst>
              <a:ext uri="{FF2B5EF4-FFF2-40B4-BE49-F238E27FC236}">
                <a16:creationId xmlns:a16="http://schemas.microsoft.com/office/drawing/2014/main" id="{9ACA70A3-ECC6-4CCE-ACEE-D8F5F279165C}"/>
              </a:ext>
            </a:extLst>
          </p:cNvPr>
          <p:cNvSpPr>
            <a:spLocks noGrp="1"/>
          </p:cNvSpPr>
          <p:nvPr>
            <p:ph type="title"/>
          </p:nvPr>
        </p:nvSpPr>
        <p:spPr/>
        <p:txBody>
          <a:bodyPr/>
          <a:lstStyle/>
          <a:p>
            <a:r>
              <a:rPr lang="en-US" dirty="0"/>
              <a:t>Data use in peer-reviewed journals: 2025</a:t>
            </a:r>
            <a:endParaRPr lang="en-GB" dirty="0"/>
          </a:p>
        </p:txBody>
      </p:sp>
      <p:graphicFrame>
        <p:nvGraphicFramePr>
          <p:cNvPr id="7" name="Content Placeholder 6">
            <a:extLst>
              <a:ext uri="{FF2B5EF4-FFF2-40B4-BE49-F238E27FC236}">
                <a16:creationId xmlns:a16="http://schemas.microsoft.com/office/drawing/2014/main" id="{1839A530-F769-AD4B-8965-89F000617E29}"/>
              </a:ext>
            </a:extLst>
          </p:cNvPr>
          <p:cNvGraphicFramePr>
            <a:graphicFrameLocks noGrp="1"/>
          </p:cNvGraphicFramePr>
          <p:nvPr>
            <p:ph idx="4294967295"/>
            <p:extLst>
              <p:ext uri="{D42A27DB-BD31-4B8C-83A1-F6EECF244321}">
                <p14:modId xmlns:p14="http://schemas.microsoft.com/office/powerpoint/2010/main" val="3482236247"/>
              </p:ext>
            </p:extLst>
          </p:nvPr>
        </p:nvGraphicFramePr>
        <p:xfrm>
          <a:off x="2128980" y="4488871"/>
          <a:ext cx="9467271" cy="6837939"/>
        </p:xfrm>
        <a:graphic>
          <a:graphicData uri="http://schemas.openxmlformats.org/drawingml/2006/table">
            <a:tbl>
              <a:tblPr firstRow="1" bandRow="1">
                <a:tableStyleId>{69012ECD-51FC-41F1-AA8D-1B2483CD663E}</a:tableStyleId>
              </a:tblPr>
              <a:tblGrid>
                <a:gridCol w="823857">
                  <a:extLst>
                    <a:ext uri="{9D8B030D-6E8A-4147-A177-3AD203B41FA5}">
                      <a16:colId xmlns:a16="http://schemas.microsoft.com/office/drawing/2014/main" val="2783214514"/>
                    </a:ext>
                  </a:extLst>
                </a:gridCol>
                <a:gridCol w="1951672">
                  <a:extLst>
                    <a:ext uri="{9D8B030D-6E8A-4147-A177-3AD203B41FA5}">
                      <a16:colId xmlns:a16="http://schemas.microsoft.com/office/drawing/2014/main" val="3559535701"/>
                    </a:ext>
                  </a:extLst>
                </a:gridCol>
                <a:gridCol w="981977">
                  <a:extLst>
                    <a:ext uri="{9D8B030D-6E8A-4147-A177-3AD203B41FA5}">
                      <a16:colId xmlns:a16="http://schemas.microsoft.com/office/drawing/2014/main" val="1870108572"/>
                    </a:ext>
                  </a:extLst>
                </a:gridCol>
                <a:gridCol w="1878754">
                  <a:extLst>
                    <a:ext uri="{9D8B030D-6E8A-4147-A177-3AD203B41FA5}">
                      <a16:colId xmlns:a16="http://schemas.microsoft.com/office/drawing/2014/main" val="1970477523"/>
                    </a:ext>
                  </a:extLst>
                </a:gridCol>
                <a:gridCol w="2043778">
                  <a:extLst>
                    <a:ext uri="{9D8B030D-6E8A-4147-A177-3AD203B41FA5}">
                      <a16:colId xmlns:a16="http://schemas.microsoft.com/office/drawing/2014/main" val="3931455659"/>
                    </a:ext>
                  </a:extLst>
                </a:gridCol>
                <a:gridCol w="1787233">
                  <a:extLst>
                    <a:ext uri="{9D8B030D-6E8A-4147-A177-3AD203B41FA5}">
                      <a16:colId xmlns:a16="http://schemas.microsoft.com/office/drawing/2014/main" val="533055570"/>
                    </a:ext>
                  </a:extLst>
                </a:gridCol>
              </a:tblGrid>
              <a:tr h="90862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End of Year</a:t>
                      </a:r>
                      <a:endParaRPr lang="en-US" sz="1800" b="0" i="1" dirty="0">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hMerge="1">
                  <a:txBody>
                    <a:bodyPr/>
                    <a:lstStyle/>
                    <a:p>
                      <a:endParaRPr lang="da-D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1" dirty="0">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rPr>
                        <a:t>2025 total</a:t>
                      </a:r>
                      <a:endParaRPr lang="en-US" sz="1800" b="0" i="1" kern="1200" dirty="0">
                        <a:solidFill>
                          <a:schemeClr val="bg1"/>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800" b="0" kern="1200" dirty="0">
                          <a:solidFill>
                            <a:schemeClr val="bg1"/>
                          </a:solidFill>
                        </a:rPr>
                        <a:t>2024 total</a:t>
                      </a:r>
                      <a:endParaRPr lang="da-DK" sz="1800" b="0" i="1" kern="1200" dirty="0">
                        <a:solidFill>
                          <a:schemeClr val="bg1"/>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a-DK" sz="1800" b="0" kern="1200" dirty="0">
                          <a:solidFill>
                            <a:schemeClr val="bg1"/>
                          </a:solidFill>
                        </a:rPr>
                        <a:t>2024 rank</a:t>
                      </a:r>
                      <a:endParaRPr lang="da-DK" sz="1800" b="0" i="1" kern="1200" dirty="0">
                        <a:solidFill>
                          <a:schemeClr val="bg1"/>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946135312"/>
                  </a:ext>
                </a:extLst>
              </a:tr>
              <a:tr h="592931">
                <a:tc>
                  <a:txBody>
                    <a:bodyPr/>
                    <a:lstStyle/>
                    <a:p>
                      <a:pPr algn="ctr"/>
                      <a:r>
                        <a:rPr lang="da-DK" sz="2000" b="0" dirty="0">
                          <a:solidFill>
                            <a:srgbClr val="FF0000"/>
                          </a:solidFill>
                        </a:rPr>
                        <a:t>1</a:t>
                      </a:r>
                      <a:endParaRPr lang="da-DK" sz="2000" b="0" dirty="0">
                        <a:solidFill>
                          <a:srgbClr val="FF0000"/>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6350" cap="flat" cmpd="sng" algn="ctr">
                      <a:noFill/>
                      <a:prstDash val="solid"/>
                      <a:miter lim="800000"/>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a:solidFill>
                            <a:srgbClr val="FF0000"/>
                          </a:solidFill>
                        </a:rPr>
                        <a:t>China</a:t>
                      </a:r>
                      <a:endParaRPr lang="da-DK" sz="2000" b="1" dirty="0">
                        <a:solidFill>
                          <a:srgbClr val="FF0000"/>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a:noFill/>
                    </a:lnR>
                    <a:lnT w="6350" cap="flat" cmpd="sng" algn="ctr">
                      <a:noFill/>
                      <a:prstDash val="solid"/>
                      <a:miter lim="800000"/>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rPr>
                        <a:t>187</a:t>
                      </a:r>
                      <a:endParaRPr lang="en-GB" sz="2000" b="1" i="0" dirty="0">
                        <a:solidFill>
                          <a:schemeClr val="tx1">
                            <a:lumMod val="65000"/>
                            <a:lumOff val="35000"/>
                          </a:schemeClr>
                        </a:solidFill>
                        <a:latin typeface="Source Code Pro" panose="020B0509030403020204" pitchFamily="49" charset="0"/>
                        <a:ea typeface="Source Code Pro" panose="020B0509030403020204" pitchFamily="49" charset="0"/>
                      </a:endParaRPr>
                    </a:p>
                  </a:txBody>
                  <a:tcPr marL="182868" marR="182868" marT="91434" marB="91434" anchor="ctr">
                    <a:lnL>
                      <a:noFill/>
                    </a:lnL>
                    <a:lnR>
                      <a:noFill/>
                    </a:lnR>
                    <a:lnT w="6350" cap="flat" cmpd="sng" algn="ctr">
                      <a:noFill/>
                      <a:prstDash val="solid"/>
                      <a:miter lim="800000"/>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rPr>
                        <a:t>529</a:t>
                      </a:r>
                      <a:endParaRPr lang="en-GB" sz="2000" b="0" i="0" dirty="0">
                        <a:solidFill>
                          <a:schemeClr val="tx1">
                            <a:lumMod val="65000"/>
                            <a:lumOff val="35000"/>
                          </a:schemeClr>
                        </a:solidFill>
                        <a:latin typeface="Source Code Pro" panose="020B0509030403020204" pitchFamily="49" charset="0"/>
                        <a:ea typeface="Source Code Pro" panose="020B0509030403020204" pitchFamily="49" charset="0"/>
                      </a:endParaRPr>
                    </a:p>
                  </a:txBody>
                  <a:tcPr marL="182868" marR="182868" marT="91434" marB="91434" anchor="ctr">
                    <a:lnL>
                      <a:noFill/>
                    </a:lnL>
                    <a:lnR>
                      <a:noFill/>
                    </a:lnR>
                    <a:lnT w="6350" cap="flat" cmpd="sng" algn="ctr">
                      <a:noFill/>
                      <a:prstDash val="solid"/>
                      <a:miter lim="800000"/>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a:t>
                      </a:r>
                    </a:p>
                  </a:txBody>
                  <a:tcPr marL="182868" marR="182868" marT="91434" marB="91434" anchor="ctr">
                    <a:lnL>
                      <a:noFill/>
                    </a:lnL>
                    <a:lnR w="6350" cap="flat" cmpd="sng" algn="ctr">
                      <a:noFill/>
                      <a:prstDash val="solid"/>
                      <a:miter lim="800000"/>
                    </a:lnR>
                    <a:lnT w="6350" cap="flat" cmpd="sng" algn="ctr">
                      <a:noFill/>
                      <a:prstDash val="solid"/>
                      <a:miter lim="800000"/>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60135407"/>
                  </a:ext>
                </a:extLst>
              </a:tr>
              <a:tr h="592931">
                <a:tc>
                  <a:txBody>
                    <a:bodyPr/>
                    <a:lstStyle/>
                    <a:p>
                      <a:pPr algn="ctr"/>
                      <a:r>
                        <a:rPr lang="da-DK" sz="2000" b="0" dirty="0">
                          <a:solidFill>
                            <a:schemeClr val="tx1">
                              <a:lumMod val="65000"/>
                              <a:lumOff val="35000"/>
                            </a:schemeClr>
                          </a:solidFill>
                        </a:rPr>
                        <a:t>2</a:t>
                      </a:r>
                      <a:endPar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a:solidFill>
                            <a:schemeClr val="tx1">
                              <a:lumMod val="65000"/>
                              <a:lumOff val="35000"/>
                            </a:schemeClr>
                          </a:solidFill>
                        </a:rPr>
                        <a:t>United States</a:t>
                      </a:r>
                      <a:endParaRPr lang="da-DK" sz="2000" b="1"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rPr>
                        <a:t>134</a:t>
                      </a:r>
                      <a:endParaRPr lang="en-GB" sz="2000" b="1" i="0" dirty="0">
                        <a:solidFill>
                          <a:schemeClr val="tx1">
                            <a:lumMod val="65000"/>
                            <a:lumOff val="35000"/>
                          </a:schemeClr>
                        </a:solidFill>
                        <a:latin typeface="Source Code Pro" panose="020B0509030403020204" pitchFamily="49" charset="0"/>
                        <a:ea typeface="Source Code Pro" panose="020B0509030403020204" pitchFamily="49" charset="0"/>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rPr>
                        <a:t>486</a:t>
                      </a:r>
                      <a:endParaRPr lang="en-GB" sz="2000" b="0" i="0" dirty="0">
                        <a:solidFill>
                          <a:schemeClr val="tx1">
                            <a:lumMod val="65000"/>
                            <a:lumOff val="35000"/>
                          </a:schemeClr>
                        </a:solidFill>
                        <a:latin typeface="Source Code Pro" panose="020B0509030403020204" pitchFamily="49" charset="0"/>
                        <a:ea typeface="Source Code Pro" panose="020B0509030403020204" pitchFamily="49" charset="0"/>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2</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0202048"/>
                  </a:ext>
                </a:extLst>
              </a:tr>
              <a:tr h="592931">
                <a:tc>
                  <a:txBody>
                    <a:bodyPr/>
                    <a:lstStyle/>
                    <a:p>
                      <a:pPr algn="ctr"/>
                      <a:r>
                        <a:rPr lang="da-DK" sz="2000" b="0" dirty="0">
                          <a:solidFill>
                            <a:schemeClr val="tx1">
                              <a:lumMod val="65000"/>
                              <a:lumOff val="35000"/>
                            </a:schemeClr>
                          </a:solidFill>
                        </a:rPr>
                        <a:t>3</a:t>
                      </a:r>
                      <a:endPar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b="1" dirty="0">
                          <a:solidFill>
                            <a:schemeClr val="tx1">
                              <a:lumMod val="65000"/>
                              <a:lumOff val="35000"/>
                            </a:schemeClr>
                          </a:solidFill>
                        </a:rPr>
                        <a:t>United Kingdom</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52</a:t>
                      </a:r>
                      <a:endPar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186</a:t>
                      </a:r>
                      <a:endPar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5</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9462306"/>
                  </a:ext>
                </a:extLst>
              </a:tr>
              <a:tr h="592931">
                <a:tc>
                  <a:txBody>
                    <a:bodyPr/>
                    <a:lstStyle/>
                    <a:p>
                      <a:pPr algn="ctr"/>
                      <a:r>
                        <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rPr>
                        <a:t>4</a:t>
                      </a: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b="1" dirty="0" err="1">
                          <a:solidFill>
                            <a:schemeClr val="tx1">
                              <a:lumMod val="65000"/>
                              <a:lumOff val="35000"/>
                            </a:schemeClr>
                          </a:solidFill>
                        </a:rPr>
                        <a:t>Brazil</a:t>
                      </a:r>
                      <a:endParaRPr lang="da-DK" sz="2000" b="1" dirty="0">
                        <a:solidFill>
                          <a:schemeClr val="tx1">
                            <a:lumMod val="65000"/>
                            <a:lumOff val="35000"/>
                          </a:schemeClr>
                        </a:solidFill>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48</a:t>
                      </a:r>
                      <a:endPar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238</a:t>
                      </a:r>
                      <a:endPar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rPr>
                        <a:t>3</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55406992"/>
                  </a:ext>
                </a:extLst>
              </a:tr>
              <a:tr h="592931">
                <a:tc>
                  <a:txBody>
                    <a:bodyPr/>
                    <a:lstStyle/>
                    <a:p>
                      <a:pPr algn="ctr"/>
                      <a:r>
                        <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rPr>
                        <a:t>5</a:t>
                      </a: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a:solidFill>
                            <a:schemeClr val="tx1">
                              <a:lumMod val="65000"/>
                              <a:lumOff val="35000"/>
                            </a:schemeClr>
                          </a:solidFill>
                        </a:rPr>
                        <a:t>Germany</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43</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186</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6</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71553052"/>
                  </a:ext>
                </a:extLst>
              </a:tr>
              <a:tr h="592931">
                <a:tc>
                  <a:txBody>
                    <a:bodyPr/>
                    <a:lstStyle/>
                    <a:p>
                      <a:pPr algn="ctr"/>
                      <a:r>
                        <a:rPr lang="da-DK" sz="2000" b="0" dirty="0">
                          <a:solidFill>
                            <a:schemeClr val="tx1">
                              <a:lumMod val="65000"/>
                              <a:lumOff val="35000"/>
                            </a:schemeClr>
                          </a:solidFill>
                        </a:rPr>
                        <a:t>6</a:t>
                      </a:r>
                      <a:endPar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b="1" dirty="0">
                          <a:solidFill>
                            <a:schemeClr val="tx1">
                              <a:lumMod val="65000"/>
                              <a:lumOff val="35000"/>
                            </a:schemeClr>
                          </a:solidFill>
                        </a:rPr>
                        <a:t>Spain</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37</a:t>
                      </a:r>
                      <a:endPar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171</a:t>
                      </a:r>
                      <a:endPar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7</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0167965"/>
                  </a:ext>
                </a:extLst>
              </a:tr>
              <a:tr h="592931">
                <a:tc>
                  <a:txBody>
                    <a:bodyPr/>
                    <a:lstStyle/>
                    <a:p>
                      <a:pPr algn="ctr"/>
                      <a:r>
                        <a:rPr lang="da-DK" sz="2000" b="0" dirty="0">
                          <a:solidFill>
                            <a:srgbClr val="0070C0"/>
                          </a:solidFill>
                          <a:latin typeface="+mn-lt"/>
                          <a:ea typeface="Roboto Condensed Light" panose="02000000000000000000" pitchFamily="2" charset="0"/>
                          <a:cs typeface="Roboto Condensed Light" panose="02000000000000000000" pitchFamily="2" charset="0"/>
                        </a:rPr>
                        <a:t>6</a:t>
                      </a: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b="1" dirty="0">
                          <a:solidFill>
                            <a:srgbClr val="0070C0"/>
                          </a:solidFill>
                        </a:rPr>
                        <a:t>Mexico</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37</a:t>
                      </a:r>
                      <a:endPar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186</a:t>
                      </a:r>
                      <a:endPar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4</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3336137"/>
                  </a:ext>
                </a:extLst>
              </a:tr>
              <a:tr h="592931">
                <a:tc>
                  <a:txBody>
                    <a:bodyPr/>
                    <a:lstStyle/>
                    <a:p>
                      <a:pPr algn="ctr"/>
                      <a:r>
                        <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rPr>
                        <a:t>8</a:t>
                      </a: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a:solidFill>
                            <a:schemeClr val="tx1">
                              <a:lumMod val="65000"/>
                              <a:lumOff val="35000"/>
                            </a:schemeClr>
                          </a:solidFill>
                        </a:rPr>
                        <a:t>Australia</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31</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104</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10</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5511570"/>
                  </a:ext>
                </a:extLst>
              </a:tr>
              <a:tr h="592931">
                <a:tc>
                  <a:txBody>
                    <a:bodyPr/>
                    <a:lstStyle/>
                    <a:p>
                      <a:pPr algn="ctr"/>
                      <a:r>
                        <a:rPr lang="da-DK" sz="2000" b="0" dirty="0">
                          <a:solidFill>
                            <a:schemeClr val="tx1">
                              <a:lumMod val="65000"/>
                              <a:lumOff val="35000"/>
                            </a:schemeClr>
                          </a:solidFill>
                        </a:rPr>
                        <a:t>9</a:t>
                      </a:r>
                      <a:endParaRPr lang="da-DK" sz="2000" b="0" dirty="0">
                        <a:solidFill>
                          <a:schemeClr val="tx1">
                            <a:lumMod val="65000"/>
                            <a:lumOff val="35000"/>
                          </a:schemeClr>
                        </a:solidFill>
                        <a:latin typeface="+mn-lt"/>
                        <a:ea typeface="Roboto Condensed Light" panose="02000000000000000000" pitchFamily="2" charset="0"/>
                        <a:cs typeface="Roboto Condensed Light" panose="02000000000000000000" pitchFamily="2" charset="0"/>
                      </a:endParaRP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err="1">
                          <a:solidFill>
                            <a:schemeClr val="tx1">
                              <a:lumMod val="65000"/>
                              <a:lumOff val="35000"/>
                            </a:schemeClr>
                          </a:solidFill>
                        </a:rPr>
                        <a:t>Italy</a:t>
                      </a:r>
                      <a:endParaRPr lang="da-DK" sz="2000" b="1" dirty="0">
                        <a:solidFill>
                          <a:schemeClr val="tx1">
                            <a:lumMod val="65000"/>
                            <a:lumOff val="35000"/>
                          </a:schemeClr>
                        </a:solidFill>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a:txBody>
                    <a:bodyPr/>
                    <a:lstStyle/>
                    <a:p>
                      <a:pPr algn="r"/>
                      <a:r>
                        <a:rPr lang="en-GB"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28</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GB"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107</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8</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9268121"/>
                  </a:ext>
                </a:extLst>
              </a:tr>
              <a:tr h="592931">
                <a:tc>
                  <a:txBody>
                    <a:bodyPr/>
                    <a:lstStyle/>
                    <a:p>
                      <a:pPr algn="ctr"/>
                      <a:r>
                        <a:rPr lang="da-DK" sz="2000" b="0" dirty="0">
                          <a:solidFill>
                            <a:srgbClr val="FF0000"/>
                          </a:solidFill>
                          <a:latin typeface="+mn-lt"/>
                          <a:ea typeface="Roboto Condensed Light" panose="02000000000000000000" pitchFamily="2" charset="0"/>
                          <a:cs typeface="Roboto Condensed Light" panose="02000000000000000000" pitchFamily="2" charset="0"/>
                        </a:rPr>
                        <a:t>10</a:t>
                      </a:r>
                    </a:p>
                  </a:txBody>
                  <a:tcPr marL="182868" marR="182868" marT="91434" marB="91434" anchor="ctr">
                    <a:lnL w="6350" cap="flat" cmpd="sng" algn="ctr">
                      <a:noFill/>
                      <a:prstDash val="solid"/>
                      <a:miter lim="800000"/>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r>
                        <a:rPr lang="da-DK" sz="2000" b="1" dirty="0">
                          <a:solidFill>
                            <a:srgbClr val="FF0000"/>
                          </a:solidFill>
                        </a:rPr>
                        <a:t>India</a:t>
                      </a: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DK"/>
                    </a:p>
                  </a:txBody>
                  <a:tcPr/>
                </a:tc>
                <a:tc>
                  <a:txBody>
                    <a:bodyPr/>
                    <a:lstStyle/>
                    <a:p>
                      <a:pPr algn="r"/>
                      <a:r>
                        <a:rPr lang="da-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27</a:t>
                      </a:r>
                      <a:endParaRPr lang="en-DK" sz="2000" b="1"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rPr>
                        <a:t>78</a:t>
                      </a:r>
                      <a:endParaRPr lang="en-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mn-cs"/>
                      </a:endParaRPr>
                    </a:p>
                  </a:txBody>
                  <a:tcPr marL="182868" marR="182868" marT="91434" marB="91434"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da-DK" sz="2000" b="0" i="0" kern="1200" dirty="0">
                          <a:solidFill>
                            <a:schemeClr val="tx1">
                              <a:lumMod val="65000"/>
                              <a:lumOff val="35000"/>
                            </a:schemeClr>
                          </a:solidFill>
                          <a:latin typeface="Source Code Pro" panose="020B0509030403020204" pitchFamily="49" charset="0"/>
                          <a:ea typeface="Source Code Pro" panose="020B0509030403020204" pitchFamily="49" charset="0"/>
                          <a:cs typeface="Roboto Condensed Light" panose="02000000000000000000" pitchFamily="2" charset="0"/>
                        </a:rPr>
                        <a:t>12</a:t>
                      </a:r>
                    </a:p>
                  </a:txBody>
                  <a:tcPr marL="182868" marR="182868" marT="91434" marB="91434" anchor="ctr">
                    <a:lnL>
                      <a:noFill/>
                    </a:lnL>
                    <a:lnR w="6350" cap="flat" cmpd="sng" algn="ctr">
                      <a:noFill/>
                      <a:prstDash val="solid"/>
                      <a:miter lim="8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3647758"/>
                  </a:ext>
                </a:extLst>
              </a:tr>
            </a:tbl>
          </a:graphicData>
        </a:graphic>
      </p:graphicFrame>
      <p:sp>
        <p:nvSpPr>
          <p:cNvPr id="13" name="TextBox 12">
            <a:extLst>
              <a:ext uri="{FF2B5EF4-FFF2-40B4-BE49-F238E27FC236}">
                <a16:creationId xmlns:a16="http://schemas.microsoft.com/office/drawing/2014/main" id="{BD5D57A3-0210-2C49-A6F5-2BE6F807F978}"/>
              </a:ext>
            </a:extLst>
          </p:cNvPr>
          <p:cNvSpPr txBox="1"/>
          <p:nvPr/>
        </p:nvSpPr>
        <p:spPr>
          <a:xfrm>
            <a:off x="2760481" y="3493952"/>
            <a:ext cx="8204268" cy="660126"/>
          </a:xfrm>
          <a:prstGeom prst="rect">
            <a:avLst/>
          </a:prstGeom>
          <a:noFill/>
        </p:spPr>
        <p:txBody>
          <a:bodyPr wrap="square" lIns="143991" tIns="143991" rIns="143991" bIns="143991" rtlCol="0">
            <a:spAutoFit/>
          </a:bodyPr>
          <a:lstStyle/>
          <a:p>
            <a:pPr algn="ctr">
              <a:buClr>
                <a:schemeClr val="accent1"/>
              </a:buClr>
            </a:pPr>
            <a:r>
              <a:rPr lang="en-US" sz="2400" dirty="0">
                <a:solidFill>
                  <a:schemeClr val="accent1"/>
                </a:solidFill>
              </a:rPr>
              <a:t>Peer-reviewed uses by country</a:t>
            </a:r>
          </a:p>
        </p:txBody>
      </p:sp>
      <p:graphicFrame>
        <p:nvGraphicFramePr>
          <p:cNvPr id="18" name="Chart 17">
            <a:extLst>
              <a:ext uri="{FF2B5EF4-FFF2-40B4-BE49-F238E27FC236}">
                <a16:creationId xmlns:a16="http://schemas.microsoft.com/office/drawing/2014/main" id="{69D0FEB9-AB4A-ADAC-9484-408BCC339D3B}"/>
              </a:ext>
            </a:extLst>
          </p:cNvPr>
          <p:cNvGraphicFramePr/>
          <p:nvPr>
            <p:extLst>
              <p:ext uri="{D42A27DB-BD31-4B8C-83A1-F6EECF244321}">
                <p14:modId xmlns:p14="http://schemas.microsoft.com/office/powerpoint/2010/main" val="1360652299"/>
              </p:ext>
            </p:extLst>
          </p:nvPr>
        </p:nvGraphicFramePr>
        <p:xfrm>
          <a:off x="12191205" y="4488871"/>
          <a:ext cx="11484769" cy="683794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B4959654-BCA4-0649-CEFD-A38944893AF2}"/>
              </a:ext>
            </a:extLst>
          </p:cNvPr>
          <p:cNvSpPr txBox="1"/>
          <p:nvPr/>
        </p:nvSpPr>
        <p:spPr>
          <a:xfrm>
            <a:off x="13417664" y="3531745"/>
            <a:ext cx="8204268" cy="598571"/>
          </a:xfrm>
          <a:prstGeom prst="rect">
            <a:avLst/>
          </a:prstGeom>
          <a:noFill/>
        </p:spPr>
        <p:txBody>
          <a:bodyPr wrap="square" lIns="143991" tIns="143991" rIns="143991" bIns="143991" rtlCol="0">
            <a:spAutoFit/>
          </a:bodyPr>
          <a:lstStyle/>
          <a:p>
            <a:pPr algn="ctr">
              <a:buClr>
                <a:schemeClr val="accent1"/>
              </a:buClr>
            </a:pPr>
            <a:r>
              <a:rPr lang="en-US" sz="2000" dirty="0">
                <a:solidFill>
                  <a:schemeClr val="accent1"/>
                </a:solidFill>
              </a:rPr>
              <a:t>Peer-reviewed uses by region</a:t>
            </a:r>
          </a:p>
        </p:txBody>
      </p:sp>
      <p:sp>
        <p:nvSpPr>
          <p:cNvPr id="2" name="Text Placeholder 3">
            <a:extLst>
              <a:ext uri="{FF2B5EF4-FFF2-40B4-BE49-F238E27FC236}">
                <a16:creationId xmlns:a16="http://schemas.microsoft.com/office/drawing/2014/main" id="{6B881D3F-72BF-0CF7-61FF-151557B8413B}"/>
              </a:ext>
            </a:extLst>
          </p:cNvPr>
          <p:cNvSpPr txBox="1">
            <a:spLocks/>
          </p:cNvSpPr>
          <p:nvPr/>
        </p:nvSpPr>
        <p:spPr>
          <a:xfrm>
            <a:off x="17483905" y="359389"/>
            <a:ext cx="6192069" cy="717121"/>
          </a:xfrm>
          <a:prstGeom prst="rect">
            <a:avLst/>
          </a:prstGeom>
        </p:spPr>
        <p:txBody>
          <a:bodyPr vert="horz" lIns="89994" tIns="89994" rIns="91434" bIns="89994" rtlCol="0" anchor="ctr">
            <a:normAutofit/>
          </a:bodyPr>
          <a:lstStyle>
            <a:lvl1pPr marL="0" indent="0" algn="ctr" defTabSz="1828709" rtl="0" eaLnBrk="1" latinLnBrk="0" hangingPunct="1">
              <a:lnSpc>
                <a:spcPct val="150000"/>
              </a:lnSpc>
              <a:spcBef>
                <a:spcPts val="2000"/>
              </a:spcBef>
              <a:buClr>
                <a:schemeClr val="accent1"/>
              </a:buClr>
              <a:buFontTx/>
              <a:buNone/>
              <a:defRPr sz="2400" b="0" i="0" kern="1200">
                <a:solidFill>
                  <a:schemeClr val="accent1"/>
                </a:solidFill>
                <a:latin typeface="+mn-lt"/>
                <a:ea typeface="Roboto" panose="02000000000000000000" pitchFamily="2" charset="0"/>
                <a:cs typeface="Rubik Medium" pitchFamily="2" charset="-79"/>
              </a:defRPr>
            </a:lvl1pPr>
            <a:lvl2pPr marL="914354"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2pPr>
            <a:lvl3pPr marL="1828709"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3pPr>
            <a:lvl4pPr marL="2743063"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4pPr>
            <a:lvl5pPr marL="3657417" indent="0" algn="l" defTabSz="1828709" rtl="0" eaLnBrk="1" latinLnBrk="0" hangingPunct="1">
              <a:lnSpc>
                <a:spcPct val="130000"/>
              </a:lnSpc>
              <a:spcBef>
                <a:spcPts val="1000"/>
              </a:spcBef>
              <a:buClr>
                <a:schemeClr val="accent1"/>
              </a:buClr>
              <a:buFont typeface="Arial" panose="020B0604020202020204" pitchFamily="34" charset="0"/>
              <a:buNone/>
              <a:defRPr sz="2800" kern="1200">
                <a:solidFill>
                  <a:schemeClr val="bg1"/>
                </a:solidFill>
                <a:latin typeface="Rubik" pitchFamily="2" charset="-79"/>
                <a:ea typeface="+mn-ea"/>
                <a:cs typeface="Rubik" pitchFamily="2" charset="-79"/>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r"/>
            <a:r>
              <a:rPr lang="en-GB" sz="2000" dirty="0">
                <a:latin typeface="Rubik Medium" pitchFamily="2" charset="-79"/>
              </a:rPr>
              <a:t>April 2025</a:t>
            </a:r>
            <a:endParaRPr lang="en-DK" sz="2000" dirty="0">
              <a:latin typeface="Rubik Medium" pitchFamily="2" charset="-79"/>
            </a:endParaRPr>
          </a:p>
        </p:txBody>
      </p:sp>
    </p:spTree>
    <p:extLst>
      <p:ext uri="{BB962C8B-B14F-4D97-AF65-F5344CB8AC3E}">
        <p14:creationId xmlns:p14="http://schemas.microsoft.com/office/powerpoint/2010/main" val="1335739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1235"/>
        <p:cNvGrpSpPr/>
        <p:nvPr/>
      </p:nvGrpSpPr>
      <p:grpSpPr>
        <a:xfrm>
          <a:off x="0" y="0"/>
          <a:ext cx="0" cy="0"/>
          <a:chOff x="0" y="0"/>
          <a:chExt cx="0" cy="0"/>
        </a:xfrm>
      </p:grpSpPr>
      <p:sp>
        <p:nvSpPr>
          <p:cNvPr id="1236" name="Google Shape;1236;g3494445287d_0_544"/>
          <p:cNvSpPr/>
          <p:nvPr/>
        </p:nvSpPr>
        <p:spPr>
          <a:xfrm>
            <a:off x="9401157" y="3901188"/>
            <a:ext cx="5707800" cy="5707800"/>
          </a:xfrm>
          <a:prstGeom prst="ellipse">
            <a:avLst/>
          </a:prstGeom>
          <a:solidFill>
            <a:schemeClr val="lt2">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Rubik"/>
                <a:ea typeface="Rubik"/>
                <a:cs typeface="Rubik"/>
                <a:sym typeface="Rubik"/>
              </a:rPr>
              <a:t>vv</a:t>
            </a:r>
            <a:endParaRPr/>
          </a:p>
        </p:txBody>
      </p:sp>
      <p:sp>
        <p:nvSpPr>
          <p:cNvPr id="1237" name="Google Shape;1237;g3494445287d_0_544"/>
          <p:cNvSpPr/>
          <p:nvPr/>
        </p:nvSpPr>
        <p:spPr>
          <a:xfrm>
            <a:off x="5497153" y="2585220"/>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38" name="Google Shape;1238;g3494445287d_0_544"/>
          <p:cNvSpPr/>
          <p:nvPr/>
        </p:nvSpPr>
        <p:spPr>
          <a:xfrm>
            <a:off x="3198197" y="6109815"/>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39" name="Google Shape;1239;g3494445287d_0_544"/>
          <p:cNvSpPr/>
          <p:nvPr/>
        </p:nvSpPr>
        <p:spPr>
          <a:xfrm>
            <a:off x="4828751" y="9433747"/>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40" name="Google Shape;1240;g3494445287d_0_544"/>
          <p:cNvSpPr/>
          <p:nvPr/>
        </p:nvSpPr>
        <p:spPr>
          <a:xfrm>
            <a:off x="17876278" y="9433866"/>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41" name="Google Shape;1241;g3494445287d_0_544"/>
          <p:cNvSpPr/>
          <p:nvPr/>
        </p:nvSpPr>
        <p:spPr>
          <a:xfrm>
            <a:off x="20314248" y="6105333"/>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42" name="Google Shape;1242;g3494445287d_0_544"/>
          <p:cNvSpPr/>
          <p:nvPr/>
        </p:nvSpPr>
        <p:spPr>
          <a:xfrm>
            <a:off x="4283765" y="2558516"/>
            <a:ext cx="3198000" cy="1077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GB" sz="3200">
                <a:solidFill>
                  <a:srgbClr val="262626"/>
                </a:solidFill>
                <a:latin typeface="Rubik Medium"/>
                <a:ea typeface="Rubik Medium"/>
                <a:cs typeface="Rubik Medium"/>
                <a:sym typeface="Rubik Medium"/>
              </a:rPr>
              <a:t>Suggestions reviewed</a:t>
            </a:r>
            <a:endParaRPr/>
          </a:p>
        </p:txBody>
      </p:sp>
      <p:sp>
        <p:nvSpPr>
          <p:cNvPr id="1243" name="Google Shape;1243;g3494445287d_0_544"/>
          <p:cNvSpPr/>
          <p:nvPr/>
        </p:nvSpPr>
        <p:spPr>
          <a:xfrm>
            <a:off x="19509368" y="6152315"/>
            <a:ext cx="2664900" cy="584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200">
                <a:solidFill>
                  <a:srgbClr val="262626"/>
                </a:solidFill>
                <a:latin typeface="Rubik Medium"/>
                <a:ea typeface="Rubik Medium"/>
                <a:cs typeface="Rubik Medium"/>
                <a:sym typeface="Rubik Medium"/>
              </a:rPr>
              <a:t>Collections</a:t>
            </a:r>
            <a:endParaRPr/>
          </a:p>
        </p:txBody>
      </p:sp>
      <p:sp>
        <p:nvSpPr>
          <p:cNvPr id="1244" name="Google Shape;1244;g3494445287d_0_544"/>
          <p:cNvSpPr/>
          <p:nvPr/>
        </p:nvSpPr>
        <p:spPr>
          <a:xfrm>
            <a:off x="2973388" y="9549860"/>
            <a:ext cx="3358200" cy="5847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GB" sz="3200">
                <a:solidFill>
                  <a:srgbClr val="262626"/>
                </a:solidFill>
                <a:latin typeface="Rubik Medium"/>
                <a:ea typeface="Rubik Medium"/>
                <a:cs typeface="Rubik Medium"/>
                <a:sym typeface="Rubik Medium"/>
              </a:rPr>
              <a:t>Country editors</a:t>
            </a:r>
            <a:endParaRPr/>
          </a:p>
        </p:txBody>
      </p:sp>
      <p:sp>
        <p:nvSpPr>
          <p:cNvPr id="1245" name="Google Shape;1245;g3494445287d_0_544"/>
          <p:cNvSpPr/>
          <p:nvPr/>
        </p:nvSpPr>
        <p:spPr>
          <a:xfrm>
            <a:off x="2474843" y="6029158"/>
            <a:ext cx="2466600" cy="5847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GB" sz="3200">
                <a:solidFill>
                  <a:srgbClr val="262626"/>
                </a:solidFill>
                <a:latin typeface="Rubik Medium"/>
                <a:ea typeface="Rubik Medium"/>
                <a:cs typeface="Rubik Medium"/>
                <a:sym typeface="Rubik Medium"/>
              </a:rPr>
              <a:t>Countries</a:t>
            </a:r>
            <a:endParaRPr/>
          </a:p>
        </p:txBody>
      </p:sp>
      <p:sp>
        <p:nvSpPr>
          <p:cNvPr id="1246" name="Google Shape;1246;g3494445287d_0_544"/>
          <p:cNvSpPr/>
          <p:nvPr/>
        </p:nvSpPr>
        <p:spPr>
          <a:xfrm>
            <a:off x="17709318" y="9650296"/>
            <a:ext cx="3388200" cy="1077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200">
                <a:solidFill>
                  <a:srgbClr val="262626"/>
                </a:solidFill>
                <a:latin typeface="Rubik Medium"/>
                <a:ea typeface="Rubik Medium"/>
                <a:cs typeface="Rubik Medium"/>
                <a:sym typeface="Rubik Medium"/>
              </a:rPr>
              <a:t>Digitized specimens</a:t>
            </a:r>
            <a:endParaRPr/>
          </a:p>
        </p:txBody>
      </p:sp>
      <p:sp>
        <p:nvSpPr>
          <p:cNvPr id="1247" name="Google Shape;1247;g3494445287d_0_544"/>
          <p:cNvSpPr txBox="1"/>
          <p:nvPr/>
        </p:nvSpPr>
        <p:spPr>
          <a:xfrm>
            <a:off x="3763387" y="10195269"/>
            <a:ext cx="2568300" cy="831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4800" b="1" dirty="0">
                <a:solidFill>
                  <a:schemeClr val="accent2"/>
                </a:solidFill>
                <a:latin typeface="Bitter SemiBold"/>
                <a:ea typeface="Bitter SemiBold"/>
                <a:cs typeface="Bitter SemiBold"/>
                <a:sym typeface="Bitter SemiBold"/>
              </a:rPr>
              <a:t>68</a:t>
            </a:r>
            <a:endParaRPr sz="4800" b="1" dirty="0">
              <a:solidFill>
                <a:schemeClr val="accent2"/>
              </a:solidFill>
              <a:latin typeface="Bitter SemiBold"/>
              <a:ea typeface="Bitter SemiBold"/>
              <a:cs typeface="Bitter SemiBold"/>
              <a:sym typeface="Bitter SemiBold"/>
            </a:endParaRPr>
          </a:p>
        </p:txBody>
      </p:sp>
      <p:sp>
        <p:nvSpPr>
          <p:cNvPr id="1248" name="Google Shape;1248;g3494445287d_0_544"/>
          <p:cNvSpPr txBox="1"/>
          <p:nvPr/>
        </p:nvSpPr>
        <p:spPr>
          <a:xfrm>
            <a:off x="19509368" y="6818244"/>
            <a:ext cx="30210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chemeClr val="accent2"/>
                </a:solidFill>
                <a:latin typeface="Bitter SemiBold"/>
                <a:ea typeface="Bitter SemiBold"/>
                <a:cs typeface="Bitter SemiBold"/>
                <a:sym typeface="Bitter SemiBold"/>
              </a:rPr>
              <a:t>10,158</a:t>
            </a:r>
            <a:endParaRPr sz="4800" b="1" dirty="0">
              <a:solidFill>
                <a:schemeClr val="accent2"/>
              </a:solidFill>
              <a:latin typeface="Bitter SemiBold"/>
              <a:ea typeface="Bitter SemiBold"/>
              <a:cs typeface="Bitter SemiBold"/>
              <a:sym typeface="Bitter SemiBold"/>
            </a:endParaRPr>
          </a:p>
        </p:txBody>
      </p:sp>
      <p:sp>
        <p:nvSpPr>
          <p:cNvPr id="1249" name="Google Shape;1249;g3494445287d_0_544"/>
          <p:cNvSpPr txBox="1"/>
          <p:nvPr/>
        </p:nvSpPr>
        <p:spPr>
          <a:xfrm>
            <a:off x="17674108" y="10785882"/>
            <a:ext cx="38505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800" b="1" dirty="0">
                <a:solidFill>
                  <a:schemeClr val="accent2"/>
                </a:solidFill>
                <a:latin typeface="Bitter SemiBold"/>
                <a:ea typeface="Bitter SemiBold"/>
                <a:cs typeface="Bitter SemiBold"/>
                <a:sym typeface="Bitter SemiBold"/>
              </a:rPr>
              <a:t>248,566,791</a:t>
            </a:r>
            <a:endParaRPr dirty="0"/>
          </a:p>
        </p:txBody>
      </p:sp>
      <p:sp>
        <p:nvSpPr>
          <p:cNvPr id="1250" name="Google Shape;1250;g3494445287d_0_544"/>
          <p:cNvSpPr txBox="1"/>
          <p:nvPr/>
        </p:nvSpPr>
        <p:spPr>
          <a:xfrm>
            <a:off x="5379751" y="3633538"/>
            <a:ext cx="2083500" cy="831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4800" b="1" dirty="0">
                <a:solidFill>
                  <a:schemeClr val="accent2"/>
                </a:solidFill>
                <a:latin typeface="Bitter SemiBold"/>
                <a:ea typeface="Bitter SemiBold"/>
                <a:cs typeface="Bitter SemiBold"/>
                <a:sym typeface="Bitter SemiBold"/>
              </a:rPr>
              <a:t>2,766</a:t>
            </a:r>
            <a:endParaRPr sz="4800" b="1" dirty="0">
              <a:solidFill>
                <a:schemeClr val="accent2"/>
              </a:solidFill>
              <a:latin typeface="Bitter SemiBold"/>
              <a:ea typeface="Bitter SemiBold"/>
              <a:cs typeface="Bitter SemiBold"/>
              <a:sym typeface="Bitter SemiBold"/>
            </a:endParaRPr>
          </a:p>
        </p:txBody>
      </p:sp>
      <p:sp>
        <p:nvSpPr>
          <p:cNvPr id="1251" name="Google Shape;1251;g3494445287d_0_544"/>
          <p:cNvSpPr txBox="1"/>
          <p:nvPr/>
        </p:nvSpPr>
        <p:spPr>
          <a:xfrm>
            <a:off x="2096797" y="6640436"/>
            <a:ext cx="2841600" cy="831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4800" b="1" dirty="0">
                <a:solidFill>
                  <a:schemeClr val="accent2"/>
                </a:solidFill>
                <a:latin typeface="Bitter SemiBold"/>
                <a:ea typeface="Bitter SemiBold"/>
                <a:cs typeface="Bitter SemiBold"/>
                <a:sym typeface="Bitter SemiBold"/>
              </a:rPr>
              <a:t>125</a:t>
            </a:r>
            <a:endParaRPr dirty="0"/>
          </a:p>
        </p:txBody>
      </p:sp>
      <p:sp>
        <p:nvSpPr>
          <p:cNvPr id="1252" name="Google Shape;1252;g3494445287d_0_544"/>
          <p:cNvSpPr/>
          <p:nvPr/>
        </p:nvSpPr>
        <p:spPr>
          <a:xfrm>
            <a:off x="19140440" y="6304685"/>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53" name="Google Shape;1253;g3494445287d_0_544"/>
          <p:cNvSpPr/>
          <p:nvPr/>
        </p:nvSpPr>
        <p:spPr>
          <a:xfrm>
            <a:off x="5106771" y="6229284"/>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54" name="Google Shape;1254;g3494445287d_0_544"/>
          <p:cNvSpPr/>
          <p:nvPr/>
        </p:nvSpPr>
        <p:spPr>
          <a:xfrm>
            <a:off x="17388889" y="2689430"/>
            <a:ext cx="1496400" cy="1496400"/>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55" name="Google Shape;1255;g3494445287d_0_544"/>
          <p:cNvSpPr/>
          <p:nvPr/>
        </p:nvSpPr>
        <p:spPr>
          <a:xfrm>
            <a:off x="16875969" y="2619857"/>
            <a:ext cx="3004800" cy="584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200">
                <a:solidFill>
                  <a:srgbClr val="262626"/>
                </a:solidFill>
                <a:latin typeface="Rubik Medium"/>
                <a:ea typeface="Rubik Medium"/>
                <a:cs typeface="Rubik Medium"/>
                <a:sym typeface="Rubik Medium"/>
              </a:rPr>
              <a:t>Institutions</a:t>
            </a:r>
            <a:endParaRPr/>
          </a:p>
        </p:txBody>
      </p:sp>
      <p:sp>
        <p:nvSpPr>
          <p:cNvPr id="1256" name="Google Shape;1256;g3494445287d_0_544"/>
          <p:cNvSpPr txBox="1"/>
          <p:nvPr/>
        </p:nvSpPr>
        <p:spPr>
          <a:xfrm>
            <a:off x="15903623" y="3277009"/>
            <a:ext cx="3317100" cy="831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4800" b="1" dirty="0">
                <a:solidFill>
                  <a:schemeClr val="accent2"/>
                </a:solidFill>
                <a:latin typeface="Bitter SemiBold"/>
                <a:ea typeface="Bitter SemiBold"/>
                <a:cs typeface="Bitter SemiBold"/>
                <a:sym typeface="Bitter SemiBold"/>
              </a:rPr>
              <a:t>8,787	</a:t>
            </a:r>
            <a:endParaRPr dirty="0"/>
          </a:p>
        </p:txBody>
      </p:sp>
      <p:sp>
        <p:nvSpPr>
          <p:cNvPr id="1257" name="Google Shape;1257;g3494445287d_0_544"/>
          <p:cNvSpPr/>
          <p:nvPr/>
        </p:nvSpPr>
        <p:spPr>
          <a:xfrm>
            <a:off x="16476578" y="2771821"/>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58" name="Google Shape;1258;g3494445287d_0_544"/>
          <p:cNvSpPr/>
          <p:nvPr/>
        </p:nvSpPr>
        <p:spPr>
          <a:xfrm>
            <a:off x="17299199" y="9748722"/>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59" name="Google Shape;1259;g3494445287d_0_544"/>
          <p:cNvSpPr/>
          <p:nvPr/>
        </p:nvSpPr>
        <p:spPr>
          <a:xfrm>
            <a:off x="6530256" y="9748722"/>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60" name="Google Shape;1260;g3494445287d_0_544"/>
          <p:cNvSpPr/>
          <p:nvPr/>
        </p:nvSpPr>
        <p:spPr>
          <a:xfrm>
            <a:off x="7638844" y="2752844"/>
            <a:ext cx="263100" cy="2631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Rubik"/>
              <a:ea typeface="Rubik"/>
              <a:cs typeface="Rubik"/>
              <a:sym typeface="Rubik"/>
            </a:endParaRPr>
          </a:p>
        </p:txBody>
      </p:sp>
      <p:sp>
        <p:nvSpPr>
          <p:cNvPr id="1261" name="Google Shape;1261;g3494445287d_0_544"/>
          <p:cNvSpPr txBox="1"/>
          <p:nvPr/>
        </p:nvSpPr>
        <p:spPr>
          <a:xfrm>
            <a:off x="12209065" y="12277725"/>
            <a:ext cx="10063560" cy="720300"/>
          </a:xfrm>
          <a:prstGeom prst="rect">
            <a:avLst/>
          </a:prstGeom>
          <a:noFill/>
          <a:ln>
            <a:noFill/>
          </a:ln>
        </p:spPr>
        <p:txBody>
          <a:bodyPr spcFirstLastPara="1" wrap="square" lIns="89975" tIns="89975" rIns="91425" bIns="89975" anchor="t" anchorCtr="0">
            <a:normAutofit/>
          </a:bodyPr>
          <a:lstStyle/>
          <a:p>
            <a:pPr marL="0" marR="0" lvl="0" indent="0" algn="r" rtl="0">
              <a:lnSpc>
                <a:spcPct val="150000"/>
              </a:lnSpc>
              <a:spcBef>
                <a:spcPts val="0"/>
              </a:spcBef>
              <a:spcAft>
                <a:spcPts val="0"/>
              </a:spcAft>
              <a:buClr>
                <a:schemeClr val="accent1"/>
              </a:buClr>
              <a:buSzPts val="2000"/>
              <a:buFont typeface="Rubik"/>
              <a:buNone/>
            </a:pPr>
            <a:r>
              <a:rPr lang="en-GB" sz="2000" b="0" i="0" u="sng" dirty="0">
                <a:solidFill>
                  <a:schemeClr val="hlink"/>
                </a:solidFill>
                <a:latin typeface="Rubik"/>
                <a:ea typeface="Rubik"/>
                <a:cs typeface="Rubik"/>
                <a:sym typeface="Rubik"/>
                <a:hlinkClick r:id="rId3"/>
              </a:rPr>
              <a:t>scientific-collections.gbif.org</a:t>
            </a:r>
            <a:endParaRPr sz="2000" b="0" i="0" u="sng" dirty="0">
              <a:solidFill>
                <a:schemeClr val="accent2"/>
              </a:solidFill>
              <a:latin typeface="Rubik"/>
              <a:ea typeface="Rubik"/>
              <a:cs typeface="Rubik"/>
              <a:sym typeface="Rubik"/>
            </a:endParaRPr>
          </a:p>
        </p:txBody>
      </p:sp>
      <p:sp>
        <p:nvSpPr>
          <p:cNvPr id="1262" name="Google Shape;1262;g3494445287d_0_544"/>
          <p:cNvSpPr txBox="1"/>
          <p:nvPr/>
        </p:nvSpPr>
        <p:spPr>
          <a:xfrm>
            <a:off x="706438" y="12251067"/>
            <a:ext cx="17244900" cy="747000"/>
          </a:xfrm>
          <a:prstGeom prst="rect">
            <a:avLst/>
          </a:prstGeom>
          <a:noFill/>
          <a:ln>
            <a:noFill/>
          </a:ln>
        </p:spPr>
        <p:txBody>
          <a:bodyPr spcFirstLastPara="1" wrap="square" lIns="89975" tIns="89975" rIns="91425" bIns="89975" anchor="ctr" anchorCtr="0">
            <a:normAutofit/>
          </a:bodyPr>
          <a:lstStyle/>
          <a:p>
            <a:pPr marL="0" marR="0" lvl="0" indent="0" algn="l" rtl="0">
              <a:lnSpc>
                <a:spcPct val="150000"/>
              </a:lnSpc>
              <a:spcBef>
                <a:spcPts val="0"/>
              </a:spcBef>
              <a:spcAft>
                <a:spcPts val="0"/>
              </a:spcAft>
              <a:buClr>
                <a:schemeClr val="accent1"/>
              </a:buClr>
              <a:buSzPts val="2000"/>
              <a:buFont typeface="Rubik Medium"/>
              <a:buNone/>
            </a:pPr>
            <a:r>
              <a:rPr lang="en-GB" sz="2000" b="0" i="0" dirty="0">
                <a:solidFill>
                  <a:schemeClr val="accent2"/>
                </a:solidFill>
                <a:latin typeface="Rubik Medium"/>
                <a:ea typeface="Rubik Medium"/>
                <a:cs typeface="Rubik Medium"/>
                <a:sym typeface="Rubik Medium"/>
              </a:rPr>
              <a:t>GRSciColl by the numbers | August 2025</a:t>
            </a:r>
            <a:endParaRPr sz="2000" b="0" i="0" dirty="0">
              <a:solidFill>
                <a:schemeClr val="accent2"/>
              </a:solidFill>
              <a:latin typeface="Rubik Medium"/>
              <a:ea typeface="Rubik Medium"/>
              <a:cs typeface="Rubik Medium"/>
              <a:sym typeface="Rubik Medium"/>
            </a:endParaRPr>
          </a:p>
        </p:txBody>
      </p:sp>
      <p:pic>
        <p:nvPicPr>
          <p:cNvPr id="1263" name="Google Shape;1263;g3494445287d_0_544"/>
          <p:cNvPicPr preferRelativeResize="0"/>
          <p:nvPr/>
        </p:nvPicPr>
        <p:blipFill rotWithShape="1">
          <a:blip r:embed="rId4">
            <a:alphaModFix/>
          </a:blip>
          <a:srcRect/>
          <a:stretch/>
        </p:blipFill>
        <p:spPr>
          <a:xfrm>
            <a:off x="8025476" y="7397750"/>
            <a:ext cx="8333047" cy="4137920"/>
          </a:xfrm>
          <a:prstGeom prst="rect">
            <a:avLst/>
          </a:prstGeom>
          <a:noFill/>
          <a:ln>
            <a:noFill/>
          </a:ln>
        </p:spPr>
      </p:pic>
      <p:pic>
        <p:nvPicPr>
          <p:cNvPr id="1264" name="Google Shape;1264;g3494445287d_0_544"/>
          <p:cNvPicPr preferRelativeResize="0"/>
          <p:nvPr/>
        </p:nvPicPr>
        <p:blipFill rotWithShape="1">
          <a:blip r:embed="rId5">
            <a:alphaModFix/>
          </a:blip>
          <a:srcRect/>
          <a:stretch/>
        </p:blipFill>
        <p:spPr>
          <a:xfrm>
            <a:off x="10237522" y="5044995"/>
            <a:ext cx="3908956" cy="274915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037DA6D6-F207-A144-A5B9-6D16C462D738}"/>
            </a:ext>
          </a:extLst>
        </p:cNvPr>
        <p:cNvGrpSpPr/>
        <p:nvPr/>
      </p:nvGrpSpPr>
      <p:grpSpPr>
        <a:xfrm>
          <a:off x="0" y="0"/>
          <a:ext cx="0" cy="0"/>
          <a:chOff x="0" y="0"/>
          <a:chExt cx="0" cy="0"/>
        </a:xfrm>
      </p:grpSpPr>
      <p:sp>
        <p:nvSpPr>
          <p:cNvPr id="23" name="Oval 22">
            <a:extLst>
              <a:ext uri="{FF2B5EF4-FFF2-40B4-BE49-F238E27FC236}">
                <a16:creationId xmlns:a16="http://schemas.microsoft.com/office/drawing/2014/main" id="{F569CD63-2DBD-2A78-634D-93D7353CB44E}"/>
              </a:ext>
            </a:extLst>
          </p:cNvPr>
          <p:cNvSpPr/>
          <p:nvPr/>
        </p:nvSpPr>
        <p:spPr>
          <a:xfrm rot="21208879">
            <a:off x="3142161" y="3957938"/>
            <a:ext cx="18089855" cy="68994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sp>
        <p:nvSpPr>
          <p:cNvPr id="17" name="Oval 16">
            <a:extLst>
              <a:ext uri="{FF2B5EF4-FFF2-40B4-BE49-F238E27FC236}">
                <a16:creationId xmlns:a16="http://schemas.microsoft.com/office/drawing/2014/main" id="{BAA47E3C-8543-C9A9-3BC2-1DF8CFBF00EE}"/>
              </a:ext>
            </a:extLst>
          </p:cNvPr>
          <p:cNvSpPr/>
          <p:nvPr/>
        </p:nvSpPr>
        <p:spPr>
          <a:xfrm>
            <a:off x="10391456" y="5612003"/>
            <a:ext cx="3591268" cy="3591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sp>
        <p:nvSpPr>
          <p:cNvPr id="7" name="Title 6">
            <a:extLst>
              <a:ext uri="{FF2B5EF4-FFF2-40B4-BE49-F238E27FC236}">
                <a16:creationId xmlns:a16="http://schemas.microsoft.com/office/drawing/2014/main" id="{33DC9AC2-9B90-F9D3-2E46-737E48A477EC}"/>
              </a:ext>
            </a:extLst>
          </p:cNvPr>
          <p:cNvSpPr>
            <a:spLocks noGrp="1"/>
          </p:cNvSpPr>
          <p:nvPr>
            <p:ph type="title"/>
          </p:nvPr>
        </p:nvSpPr>
        <p:spPr/>
        <p:txBody>
          <a:bodyPr>
            <a:normAutofit/>
          </a:bodyPr>
          <a:lstStyle/>
          <a:p>
            <a:r>
              <a:rPr lang="en-GB" dirty="0"/>
              <a:t>Hosted portals update</a:t>
            </a:r>
            <a:endParaRPr lang="en-GB" sz="2000" b="0" i="1" dirty="0">
              <a:solidFill>
                <a:schemeClr val="accent1"/>
              </a:solidFill>
              <a:latin typeface="Bitter" pitchFamily="2" charset="77"/>
            </a:endParaRPr>
          </a:p>
        </p:txBody>
      </p:sp>
      <p:sp>
        <p:nvSpPr>
          <p:cNvPr id="9" name="Footer Placeholder 1">
            <a:extLst>
              <a:ext uri="{FF2B5EF4-FFF2-40B4-BE49-F238E27FC236}">
                <a16:creationId xmlns:a16="http://schemas.microsoft.com/office/drawing/2014/main" id="{AB9C5F6D-EBB2-66BA-9807-58FE1757DC17}"/>
              </a:ext>
            </a:extLst>
          </p:cNvPr>
          <p:cNvSpPr>
            <a:spLocks noGrp="1"/>
          </p:cNvSpPr>
          <p:nvPr>
            <p:ph type="ftr" sz="quarter" idx="11"/>
          </p:nvPr>
        </p:nvSpPr>
        <p:spPr>
          <a:xfrm>
            <a:off x="706438" y="12278450"/>
            <a:ext cx="17245012" cy="720000"/>
          </a:xfrm>
        </p:spPr>
        <p:txBody>
          <a:bodyPr/>
          <a:lstStyle/>
          <a:p>
            <a:r>
              <a:rPr lang="en-GB" sz="2400" dirty="0">
                <a:solidFill>
                  <a:schemeClr val="accent1"/>
                </a:solidFill>
                <a:hlinkClick r:id="rId3"/>
              </a:rPr>
              <a:t>https://www.gbif.org/hosted-portals</a:t>
            </a:r>
            <a:r>
              <a:rPr lang="en-GB" sz="2400" dirty="0">
                <a:solidFill>
                  <a:schemeClr val="accent1"/>
                </a:solidFill>
              </a:rPr>
              <a:t> </a:t>
            </a:r>
          </a:p>
        </p:txBody>
      </p:sp>
      <p:sp>
        <p:nvSpPr>
          <p:cNvPr id="11" name="TextBox 10">
            <a:extLst>
              <a:ext uri="{FF2B5EF4-FFF2-40B4-BE49-F238E27FC236}">
                <a16:creationId xmlns:a16="http://schemas.microsoft.com/office/drawing/2014/main" id="{53EFCB3E-AA9E-48E5-A716-766ACE38520F}"/>
              </a:ext>
            </a:extLst>
          </p:cNvPr>
          <p:cNvSpPr txBox="1"/>
          <p:nvPr/>
        </p:nvSpPr>
        <p:spPr>
          <a:xfrm>
            <a:off x="18334694" y="4373543"/>
            <a:ext cx="3752850" cy="1384995"/>
          </a:xfrm>
          <a:prstGeom prst="rect">
            <a:avLst/>
          </a:prstGeom>
          <a:noFill/>
        </p:spPr>
        <p:txBody>
          <a:bodyPr wrap="square" rtlCol="0">
            <a:spAutoFit/>
          </a:bodyPr>
          <a:lstStyle/>
          <a:p>
            <a:r>
              <a:rPr lang="en-US" sz="2800" b="1" dirty="0">
                <a:solidFill>
                  <a:schemeClr val="accent1"/>
                </a:solidFill>
                <a:latin typeface="Rubik SemiBold" pitchFamily="2" charset="-79"/>
                <a:cs typeface="Rubik SemiBold" pitchFamily="2" charset="-79"/>
              </a:rPr>
              <a:t>GBIF national Participants and regions</a:t>
            </a:r>
            <a:endParaRPr lang="en-DK" sz="2800" b="1" dirty="0">
              <a:solidFill>
                <a:schemeClr val="accent1"/>
              </a:solidFill>
              <a:latin typeface="Rubik SemiBold" pitchFamily="2" charset="-79"/>
              <a:cs typeface="Rubik SemiBold" pitchFamily="2" charset="-79"/>
            </a:endParaRPr>
          </a:p>
        </p:txBody>
      </p:sp>
      <p:sp>
        <p:nvSpPr>
          <p:cNvPr id="12" name="TextBox 11">
            <a:extLst>
              <a:ext uri="{FF2B5EF4-FFF2-40B4-BE49-F238E27FC236}">
                <a16:creationId xmlns:a16="http://schemas.microsoft.com/office/drawing/2014/main" id="{59CE1EFA-51BD-71D3-0B96-E5247ACE9718}"/>
              </a:ext>
            </a:extLst>
          </p:cNvPr>
          <p:cNvSpPr txBox="1"/>
          <p:nvPr/>
        </p:nvSpPr>
        <p:spPr>
          <a:xfrm>
            <a:off x="8854169" y="10374801"/>
            <a:ext cx="3752850" cy="523220"/>
          </a:xfrm>
          <a:prstGeom prst="rect">
            <a:avLst/>
          </a:prstGeom>
          <a:noFill/>
        </p:spPr>
        <p:txBody>
          <a:bodyPr wrap="square" rtlCol="0">
            <a:spAutoFit/>
          </a:bodyPr>
          <a:lstStyle/>
          <a:p>
            <a:r>
              <a:rPr lang="en-US" sz="2800" b="1" dirty="0">
                <a:solidFill>
                  <a:schemeClr val="accent1"/>
                </a:solidFill>
                <a:latin typeface="Rubik SemiBold" pitchFamily="2" charset="-79"/>
                <a:cs typeface="Rubik SemiBold" pitchFamily="2" charset="-79"/>
              </a:rPr>
              <a:t>Scientific journal</a:t>
            </a:r>
            <a:endParaRPr lang="en-DK" sz="2800" b="1" dirty="0">
              <a:solidFill>
                <a:schemeClr val="accent1"/>
              </a:solidFill>
              <a:latin typeface="Rubik SemiBold" pitchFamily="2" charset="-79"/>
              <a:cs typeface="Rubik SemiBold" pitchFamily="2" charset="-79"/>
            </a:endParaRPr>
          </a:p>
        </p:txBody>
      </p:sp>
      <p:sp>
        <p:nvSpPr>
          <p:cNvPr id="13" name="TextBox 12">
            <a:extLst>
              <a:ext uri="{FF2B5EF4-FFF2-40B4-BE49-F238E27FC236}">
                <a16:creationId xmlns:a16="http://schemas.microsoft.com/office/drawing/2014/main" id="{6AD1D4A4-705D-DC91-9A94-368921D661CA}"/>
              </a:ext>
            </a:extLst>
          </p:cNvPr>
          <p:cNvSpPr txBox="1"/>
          <p:nvPr/>
        </p:nvSpPr>
        <p:spPr>
          <a:xfrm>
            <a:off x="6978554" y="6090267"/>
            <a:ext cx="3752850" cy="523220"/>
          </a:xfrm>
          <a:prstGeom prst="rect">
            <a:avLst/>
          </a:prstGeom>
          <a:noFill/>
        </p:spPr>
        <p:txBody>
          <a:bodyPr wrap="square" rtlCol="0">
            <a:spAutoFit/>
          </a:bodyPr>
          <a:lstStyle/>
          <a:p>
            <a:r>
              <a:rPr lang="en-DK" sz="2800" b="1" dirty="0">
                <a:solidFill>
                  <a:schemeClr val="accent1"/>
                </a:solidFill>
                <a:latin typeface="Rubik SemiBold" pitchFamily="2" charset="-79"/>
                <a:cs typeface="Rubik SemiBold" pitchFamily="2" charset="-79"/>
              </a:rPr>
              <a:t>Institutional</a:t>
            </a:r>
          </a:p>
        </p:txBody>
      </p:sp>
      <p:sp>
        <p:nvSpPr>
          <p:cNvPr id="14" name="TextBox 13">
            <a:extLst>
              <a:ext uri="{FF2B5EF4-FFF2-40B4-BE49-F238E27FC236}">
                <a16:creationId xmlns:a16="http://schemas.microsoft.com/office/drawing/2014/main" id="{E4435F59-BEC1-BB88-3DDC-6EB144A190EF}"/>
              </a:ext>
            </a:extLst>
          </p:cNvPr>
          <p:cNvSpPr txBox="1"/>
          <p:nvPr/>
        </p:nvSpPr>
        <p:spPr>
          <a:xfrm>
            <a:off x="19750930" y="9457138"/>
            <a:ext cx="3752850" cy="954107"/>
          </a:xfrm>
          <a:prstGeom prst="rect">
            <a:avLst/>
          </a:prstGeom>
          <a:noFill/>
        </p:spPr>
        <p:txBody>
          <a:bodyPr wrap="square" rtlCol="0">
            <a:spAutoFit/>
          </a:bodyPr>
          <a:lstStyle/>
          <a:p>
            <a:r>
              <a:rPr lang="en-US" sz="2800" b="1" dirty="0">
                <a:solidFill>
                  <a:schemeClr val="accent1"/>
                </a:solidFill>
                <a:latin typeface="Rubik SemiBold" pitchFamily="2" charset="-79"/>
                <a:cs typeface="Rubik SemiBold" pitchFamily="2" charset="-79"/>
              </a:rPr>
              <a:t>Networks/thematic networks</a:t>
            </a:r>
            <a:endParaRPr lang="en-DK" sz="2800" b="1" dirty="0">
              <a:solidFill>
                <a:schemeClr val="accent1"/>
              </a:solidFill>
              <a:latin typeface="Rubik SemiBold" pitchFamily="2" charset="-79"/>
              <a:cs typeface="Rubik SemiBold" pitchFamily="2" charset="-79"/>
            </a:endParaRPr>
          </a:p>
        </p:txBody>
      </p:sp>
      <p:sp>
        <p:nvSpPr>
          <p:cNvPr id="15" name="TextBox 14">
            <a:extLst>
              <a:ext uri="{FF2B5EF4-FFF2-40B4-BE49-F238E27FC236}">
                <a16:creationId xmlns:a16="http://schemas.microsoft.com/office/drawing/2014/main" id="{D16AD0E6-779E-D97E-8D61-3788CCBA3CA4}"/>
              </a:ext>
            </a:extLst>
          </p:cNvPr>
          <p:cNvSpPr txBox="1"/>
          <p:nvPr/>
        </p:nvSpPr>
        <p:spPr>
          <a:xfrm>
            <a:off x="10938055" y="6110230"/>
            <a:ext cx="2498069" cy="1569660"/>
          </a:xfrm>
          <a:prstGeom prst="rect">
            <a:avLst/>
          </a:prstGeom>
          <a:noFill/>
        </p:spPr>
        <p:txBody>
          <a:bodyPr wrap="square" rtlCol="0">
            <a:spAutoFit/>
          </a:bodyPr>
          <a:lstStyle/>
          <a:p>
            <a:pPr algn="ctr"/>
            <a:r>
              <a:rPr lang="en-GB" sz="9600" b="1" dirty="0">
                <a:solidFill>
                  <a:schemeClr val="accent1"/>
                </a:solidFill>
                <a:latin typeface="Rubik SemiBold" pitchFamily="2" charset="-79"/>
                <a:cs typeface="Rubik SemiBold" pitchFamily="2" charset="-79"/>
              </a:rPr>
              <a:t>54</a:t>
            </a:r>
            <a:endParaRPr lang="en-DK" sz="9600" b="1" dirty="0">
              <a:solidFill>
                <a:schemeClr val="accent1"/>
              </a:solidFill>
              <a:latin typeface="Rubik SemiBold" pitchFamily="2" charset="-79"/>
              <a:cs typeface="Rubik SemiBold" pitchFamily="2" charset="-79"/>
            </a:endParaRPr>
          </a:p>
        </p:txBody>
      </p:sp>
      <p:sp>
        <p:nvSpPr>
          <p:cNvPr id="16" name="TextBox 15">
            <a:extLst>
              <a:ext uri="{FF2B5EF4-FFF2-40B4-BE49-F238E27FC236}">
                <a16:creationId xmlns:a16="http://schemas.microsoft.com/office/drawing/2014/main" id="{17B4E65D-5707-5CA1-670E-C8F8E7B03588}"/>
              </a:ext>
            </a:extLst>
          </p:cNvPr>
          <p:cNvSpPr txBox="1"/>
          <p:nvPr/>
        </p:nvSpPr>
        <p:spPr>
          <a:xfrm>
            <a:off x="10391456" y="7539677"/>
            <a:ext cx="3591268" cy="954107"/>
          </a:xfrm>
          <a:prstGeom prst="rect">
            <a:avLst/>
          </a:prstGeom>
          <a:noFill/>
        </p:spPr>
        <p:txBody>
          <a:bodyPr wrap="square" rtlCol="0">
            <a:spAutoFit/>
          </a:bodyPr>
          <a:lstStyle/>
          <a:p>
            <a:pPr algn="ctr"/>
            <a:r>
              <a:rPr lang="en-DK" sz="2800" b="1" dirty="0">
                <a:solidFill>
                  <a:schemeClr val="accent1"/>
                </a:solidFill>
                <a:latin typeface="Rubik SemiBold" pitchFamily="2" charset="-79"/>
                <a:cs typeface="Rubik SemiBold" pitchFamily="2" charset="-79"/>
              </a:rPr>
              <a:t>Hosted portals in production</a:t>
            </a:r>
          </a:p>
        </p:txBody>
      </p:sp>
      <p:sp>
        <p:nvSpPr>
          <p:cNvPr id="18" name="TextBox 17">
            <a:extLst>
              <a:ext uri="{FF2B5EF4-FFF2-40B4-BE49-F238E27FC236}">
                <a16:creationId xmlns:a16="http://schemas.microsoft.com/office/drawing/2014/main" id="{C8A5EBD2-908B-4979-7FBD-C9542D70D06E}"/>
              </a:ext>
            </a:extLst>
          </p:cNvPr>
          <p:cNvSpPr txBox="1"/>
          <p:nvPr/>
        </p:nvSpPr>
        <p:spPr>
          <a:xfrm>
            <a:off x="6978554" y="5445672"/>
            <a:ext cx="2498069" cy="769441"/>
          </a:xfrm>
          <a:prstGeom prst="rect">
            <a:avLst/>
          </a:prstGeom>
          <a:noFill/>
        </p:spPr>
        <p:txBody>
          <a:bodyPr wrap="square" rtlCol="0">
            <a:spAutoFit/>
          </a:bodyPr>
          <a:lstStyle/>
          <a:p>
            <a:r>
              <a:rPr lang="en-DK" sz="4400" b="1" dirty="0">
                <a:solidFill>
                  <a:schemeClr val="accent1"/>
                </a:solidFill>
                <a:latin typeface="Rubik" pitchFamily="2" charset="-79"/>
                <a:cs typeface="Rubik" pitchFamily="2" charset="-79"/>
              </a:rPr>
              <a:t>8</a:t>
            </a:r>
          </a:p>
        </p:txBody>
      </p:sp>
      <p:sp>
        <p:nvSpPr>
          <p:cNvPr id="19" name="TextBox 18">
            <a:extLst>
              <a:ext uri="{FF2B5EF4-FFF2-40B4-BE49-F238E27FC236}">
                <a16:creationId xmlns:a16="http://schemas.microsoft.com/office/drawing/2014/main" id="{0EAD259D-D667-086B-DA11-B5D09773E6E9}"/>
              </a:ext>
            </a:extLst>
          </p:cNvPr>
          <p:cNvSpPr txBox="1"/>
          <p:nvPr/>
        </p:nvSpPr>
        <p:spPr>
          <a:xfrm>
            <a:off x="8854169" y="9686528"/>
            <a:ext cx="2498069" cy="769441"/>
          </a:xfrm>
          <a:prstGeom prst="rect">
            <a:avLst/>
          </a:prstGeom>
          <a:noFill/>
        </p:spPr>
        <p:txBody>
          <a:bodyPr wrap="square" rtlCol="0">
            <a:spAutoFit/>
          </a:bodyPr>
          <a:lstStyle/>
          <a:p>
            <a:r>
              <a:rPr lang="en-GB" sz="4400" b="1" dirty="0">
                <a:solidFill>
                  <a:schemeClr val="accent1"/>
                </a:solidFill>
                <a:latin typeface="Rubik" pitchFamily="2" charset="-79"/>
                <a:cs typeface="Rubik" pitchFamily="2" charset="-79"/>
              </a:rPr>
              <a:t>27</a:t>
            </a:r>
            <a:endParaRPr lang="en-DK" sz="4400" b="1" dirty="0">
              <a:solidFill>
                <a:schemeClr val="accent1"/>
              </a:solidFill>
              <a:latin typeface="Rubik" pitchFamily="2" charset="-79"/>
              <a:cs typeface="Rubik" pitchFamily="2" charset="-79"/>
            </a:endParaRPr>
          </a:p>
        </p:txBody>
      </p:sp>
      <p:sp>
        <p:nvSpPr>
          <p:cNvPr id="21" name="TextBox 20">
            <a:extLst>
              <a:ext uri="{FF2B5EF4-FFF2-40B4-BE49-F238E27FC236}">
                <a16:creationId xmlns:a16="http://schemas.microsoft.com/office/drawing/2014/main" id="{D976A092-54D1-C003-791A-9DAF67E92B8A}"/>
              </a:ext>
            </a:extLst>
          </p:cNvPr>
          <p:cNvSpPr txBox="1"/>
          <p:nvPr/>
        </p:nvSpPr>
        <p:spPr>
          <a:xfrm>
            <a:off x="19748741" y="8764318"/>
            <a:ext cx="2498069" cy="769441"/>
          </a:xfrm>
          <a:prstGeom prst="rect">
            <a:avLst/>
          </a:prstGeom>
          <a:noFill/>
        </p:spPr>
        <p:txBody>
          <a:bodyPr wrap="square" rtlCol="0">
            <a:spAutoFit/>
          </a:bodyPr>
          <a:lstStyle/>
          <a:p>
            <a:r>
              <a:rPr lang="en-GB" sz="4400" b="1" dirty="0">
                <a:solidFill>
                  <a:schemeClr val="accent1"/>
                </a:solidFill>
                <a:latin typeface="Rubik" pitchFamily="2" charset="-79"/>
                <a:cs typeface="Rubik" pitchFamily="2" charset="-79"/>
              </a:rPr>
              <a:t>6</a:t>
            </a:r>
            <a:endParaRPr lang="en-DK" sz="4400" b="1" dirty="0">
              <a:solidFill>
                <a:schemeClr val="accent1"/>
              </a:solidFill>
              <a:latin typeface="Rubik" pitchFamily="2" charset="-79"/>
              <a:cs typeface="Rubik" pitchFamily="2" charset="-79"/>
            </a:endParaRPr>
          </a:p>
        </p:txBody>
      </p:sp>
      <p:sp>
        <p:nvSpPr>
          <p:cNvPr id="22" name="TextBox 21">
            <a:extLst>
              <a:ext uri="{FF2B5EF4-FFF2-40B4-BE49-F238E27FC236}">
                <a16:creationId xmlns:a16="http://schemas.microsoft.com/office/drawing/2014/main" id="{B87D3ACE-6ED5-6C47-E0F0-7D5117D94FCD}"/>
              </a:ext>
            </a:extLst>
          </p:cNvPr>
          <p:cNvSpPr txBox="1"/>
          <p:nvPr/>
        </p:nvSpPr>
        <p:spPr>
          <a:xfrm>
            <a:off x="18334694" y="3642413"/>
            <a:ext cx="2498069" cy="769441"/>
          </a:xfrm>
          <a:prstGeom prst="rect">
            <a:avLst/>
          </a:prstGeom>
          <a:noFill/>
        </p:spPr>
        <p:txBody>
          <a:bodyPr wrap="square" rtlCol="0">
            <a:spAutoFit/>
          </a:bodyPr>
          <a:lstStyle/>
          <a:p>
            <a:r>
              <a:rPr lang="en-GB" sz="4400" b="1" dirty="0">
                <a:solidFill>
                  <a:schemeClr val="accent1"/>
                </a:solidFill>
                <a:latin typeface="Rubik" pitchFamily="2" charset="-79"/>
                <a:cs typeface="Rubik" pitchFamily="2" charset="-79"/>
              </a:rPr>
              <a:t>13</a:t>
            </a:r>
            <a:endParaRPr lang="en-DK" sz="4400" b="1" dirty="0">
              <a:solidFill>
                <a:schemeClr val="accent1"/>
              </a:solidFill>
              <a:latin typeface="Rubik" pitchFamily="2" charset="-79"/>
              <a:cs typeface="Rubik" pitchFamily="2" charset="-79"/>
            </a:endParaRPr>
          </a:p>
        </p:txBody>
      </p:sp>
      <p:pic>
        <p:nvPicPr>
          <p:cNvPr id="5" name="Picture 4" descr="A graphic design of a plant and a shell&#10;&#10;AI-generated content may be incorrect.">
            <a:extLst>
              <a:ext uri="{FF2B5EF4-FFF2-40B4-BE49-F238E27FC236}">
                <a16:creationId xmlns:a16="http://schemas.microsoft.com/office/drawing/2014/main" id="{A26A16AF-C4CA-1F75-7953-A5E8249D85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2827" y="3913112"/>
            <a:ext cx="3036546" cy="3203389"/>
          </a:xfrm>
          <a:prstGeom prst="rect">
            <a:avLst/>
          </a:prstGeom>
        </p:spPr>
      </p:pic>
      <p:pic>
        <p:nvPicPr>
          <p:cNvPr id="6" name="Picture 5" descr="A graphic design of an octopus fish and flowers&#10;&#10;AI-generated content may be incorrect.">
            <a:extLst>
              <a:ext uri="{FF2B5EF4-FFF2-40B4-BE49-F238E27FC236}">
                <a16:creationId xmlns:a16="http://schemas.microsoft.com/office/drawing/2014/main" id="{EF45E5C8-93CF-7BAB-7411-340D02DA48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107868" y="2624238"/>
            <a:ext cx="3535231" cy="2703412"/>
          </a:xfrm>
          <a:prstGeom prst="rect">
            <a:avLst/>
          </a:prstGeom>
        </p:spPr>
      </p:pic>
      <p:pic>
        <p:nvPicPr>
          <p:cNvPr id="25" name="Picture 24">
            <a:extLst>
              <a:ext uri="{FF2B5EF4-FFF2-40B4-BE49-F238E27FC236}">
                <a16:creationId xmlns:a16="http://schemas.microsoft.com/office/drawing/2014/main" id="{8F16745D-EB1F-B885-7855-34E8488F6E6D}"/>
              </a:ext>
            </a:extLst>
          </p:cNvPr>
          <p:cNvPicPr>
            <a:picLocks noChangeAspect="1"/>
          </p:cNvPicPr>
          <p:nvPr/>
        </p:nvPicPr>
        <p:blipFill>
          <a:blip r:embed="rId6"/>
          <a:stretch>
            <a:fillRect/>
          </a:stretch>
        </p:blipFill>
        <p:spPr>
          <a:xfrm>
            <a:off x="5198199" y="8600385"/>
            <a:ext cx="3390900" cy="3492500"/>
          </a:xfrm>
          <a:prstGeom prst="rect">
            <a:avLst/>
          </a:prstGeom>
        </p:spPr>
      </p:pic>
      <p:pic>
        <p:nvPicPr>
          <p:cNvPr id="27" name="Picture 26" descr="An animal and flower in a circle&#10;&#10;AI-generated content may be incorrect.">
            <a:extLst>
              <a:ext uri="{FF2B5EF4-FFF2-40B4-BE49-F238E27FC236}">
                <a16:creationId xmlns:a16="http://schemas.microsoft.com/office/drawing/2014/main" id="{9640305F-5C88-EB5A-B629-E55BC2EA0C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871204" y="7682446"/>
            <a:ext cx="3390830" cy="3413212"/>
          </a:xfrm>
          <a:prstGeom prst="rect">
            <a:avLst/>
          </a:prstGeom>
        </p:spPr>
      </p:pic>
    </p:spTree>
    <p:extLst>
      <p:ext uri="{BB962C8B-B14F-4D97-AF65-F5344CB8AC3E}">
        <p14:creationId xmlns:p14="http://schemas.microsoft.com/office/powerpoint/2010/main" val="2170810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E867AC-648F-CE5C-51ED-95715E1A12B8}"/>
              </a:ext>
            </a:extLst>
          </p:cNvPr>
          <p:cNvSpPr>
            <a:spLocks noGrp="1"/>
          </p:cNvSpPr>
          <p:nvPr>
            <p:ph type="title"/>
          </p:nvPr>
        </p:nvSpPr>
        <p:spPr/>
        <p:txBody>
          <a:bodyPr/>
          <a:lstStyle/>
          <a:p>
            <a:r>
              <a:rPr lang="en-DK" dirty="0">
                <a:latin typeface="+mj-lt"/>
              </a:rPr>
              <a:t>Sources of biodiversity evidence</a:t>
            </a:r>
          </a:p>
        </p:txBody>
      </p:sp>
      <p:sp>
        <p:nvSpPr>
          <p:cNvPr id="8" name="TextBox 7">
            <a:extLst>
              <a:ext uri="{FF2B5EF4-FFF2-40B4-BE49-F238E27FC236}">
                <a16:creationId xmlns:a16="http://schemas.microsoft.com/office/drawing/2014/main" id="{CE9EC25F-7BA3-8CB8-83E5-6DE4B3E53170}"/>
              </a:ext>
            </a:extLst>
          </p:cNvPr>
          <p:cNvSpPr txBox="1"/>
          <p:nvPr/>
        </p:nvSpPr>
        <p:spPr>
          <a:xfrm>
            <a:off x="2109787" y="7411998"/>
            <a:ext cx="4321175" cy="830997"/>
          </a:xfrm>
          <a:prstGeom prst="rect">
            <a:avLst/>
          </a:prstGeom>
          <a:noFill/>
        </p:spPr>
        <p:txBody>
          <a:bodyPr wrap="square" rtlCol="0">
            <a:spAutoFit/>
          </a:bodyPr>
          <a:lstStyle/>
          <a:p>
            <a:pPr>
              <a:buClr>
                <a:schemeClr val="accent1"/>
              </a:buClr>
            </a:pPr>
            <a:r>
              <a:rPr lang="en-US" sz="2400" i="1" dirty="0">
                <a:solidFill>
                  <a:schemeClr val="accent4"/>
                </a:solidFill>
                <a:cs typeface="Rubik" pitchFamily="2" charset="-79"/>
              </a:rPr>
              <a:t>Combine sources</a:t>
            </a:r>
            <a:br>
              <a:rPr lang="en-US" sz="2400" i="1" dirty="0">
                <a:solidFill>
                  <a:schemeClr val="accent4"/>
                </a:solidFill>
                <a:cs typeface="Rubik" pitchFamily="2" charset="-79"/>
              </a:rPr>
            </a:br>
            <a:r>
              <a:rPr lang="en-US" sz="2400" i="1" dirty="0">
                <a:solidFill>
                  <a:schemeClr val="accent4"/>
                </a:solidFill>
                <a:cs typeface="Rubik" pitchFamily="2" charset="-79"/>
              </a:rPr>
              <a:t>of evidence</a:t>
            </a:r>
            <a:endParaRPr lang="x-none" sz="2400" i="1" dirty="0">
              <a:solidFill>
                <a:schemeClr val="accent4"/>
              </a:solidFill>
              <a:cs typeface="Rubik" pitchFamily="2" charset="-79"/>
            </a:endParaRPr>
          </a:p>
        </p:txBody>
      </p:sp>
      <p:sp>
        <p:nvSpPr>
          <p:cNvPr id="9" name="TextBox 8">
            <a:extLst>
              <a:ext uri="{FF2B5EF4-FFF2-40B4-BE49-F238E27FC236}">
                <a16:creationId xmlns:a16="http://schemas.microsoft.com/office/drawing/2014/main" id="{AF660046-7037-2FE2-FB67-7FB2A4D3294C}"/>
              </a:ext>
            </a:extLst>
          </p:cNvPr>
          <p:cNvSpPr txBox="1"/>
          <p:nvPr/>
        </p:nvSpPr>
        <p:spPr>
          <a:xfrm>
            <a:off x="2109788" y="6304002"/>
            <a:ext cx="4321175" cy="1107996"/>
          </a:xfrm>
          <a:prstGeom prst="rect">
            <a:avLst/>
          </a:prstGeom>
          <a:noFill/>
        </p:spPr>
        <p:txBody>
          <a:bodyPr wrap="square" rtlCol="0">
            <a:spAutoFit/>
          </a:bodyPr>
          <a:lstStyle/>
          <a:p>
            <a:r>
              <a:rPr lang="en-DK" sz="6600" b="1" dirty="0">
                <a:solidFill>
                  <a:schemeClr val="accent4"/>
                </a:solidFill>
              </a:rPr>
              <a:t>Create</a:t>
            </a:r>
          </a:p>
        </p:txBody>
      </p:sp>
      <p:pic>
        <p:nvPicPr>
          <p:cNvPr id="10" name="Graphic 9">
            <a:extLst>
              <a:ext uri="{FF2B5EF4-FFF2-40B4-BE49-F238E27FC236}">
                <a16:creationId xmlns:a16="http://schemas.microsoft.com/office/drawing/2014/main" id="{6F3557E2-F513-CB01-60FF-20C2DA2C4E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30963" y="3350838"/>
            <a:ext cx="17232312" cy="8010183"/>
          </a:xfrm>
          <a:prstGeom prst="rect">
            <a:avLst/>
          </a:prstGeom>
        </p:spPr>
      </p:pic>
    </p:spTree>
    <p:extLst>
      <p:ext uri="{BB962C8B-B14F-4D97-AF65-F5344CB8AC3E}">
        <p14:creationId xmlns:p14="http://schemas.microsoft.com/office/powerpoint/2010/main" val="6046220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6609755-EC2A-5C4A-BFE3-14D68D77AE97}"/>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24376" r="20443"/>
          <a:stretch/>
        </p:blipFill>
        <p:spPr>
          <a:xfrm>
            <a:off x="6430962" y="734798"/>
            <a:ext cx="12960352" cy="13211603"/>
          </a:xfrm>
          <a:prstGeom prst="rect">
            <a:avLst/>
          </a:prstGeom>
        </p:spPr>
      </p:pic>
      <p:sp>
        <p:nvSpPr>
          <p:cNvPr id="2" name="Title 1">
            <a:extLst>
              <a:ext uri="{FF2B5EF4-FFF2-40B4-BE49-F238E27FC236}">
                <a16:creationId xmlns:a16="http://schemas.microsoft.com/office/drawing/2014/main" id="{07C5488A-5CC1-BE87-54C5-793EA9753824}"/>
              </a:ext>
            </a:extLst>
          </p:cNvPr>
          <p:cNvSpPr>
            <a:spLocks noGrp="1"/>
          </p:cNvSpPr>
          <p:nvPr>
            <p:ph type="title"/>
          </p:nvPr>
        </p:nvSpPr>
        <p:spPr/>
        <p:txBody>
          <a:bodyPr/>
          <a:lstStyle/>
          <a:p>
            <a:r>
              <a:rPr lang="en-DK" dirty="0">
                <a:latin typeface="+mj-lt"/>
              </a:rPr>
              <a:t>Access to biodiversity evidence</a:t>
            </a:r>
          </a:p>
        </p:txBody>
      </p:sp>
      <p:sp>
        <p:nvSpPr>
          <p:cNvPr id="3" name="TextBox 2">
            <a:extLst>
              <a:ext uri="{FF2B5EF4-FFF2-40B4-BE49-F238E27FC236}">
                <a16:creationId xmlns:a16="http://schemas.microsoft.com/office/drawing/2014/main" id="{9C45E338-2573-D35E-F928-8D9A93F63AF7}"/>
              </a:ext>
            </a:extLst>
          </p:cNvPr>
          <p:cNvSpPr txBox="1"/>
          <p:nvPr/>
        </p:nvSpPr>
        <p:spPr>
          <a:xfrm>
            <a:off x="2109788" y="6304002"/>
            <a:ext cx="4321175" cy="1107996"/>
          </a:xfrm>
          <a:prstGeom prst="rect">
            <a:avLst/>
          </a:prstGeom>
          <a:noFill/>
        </p:spPr>
        <p:txBody>
          <a:bodyPr wrap="square" rtlCol="0">
            <a:spAutoFit/>
          </a:bodyPr>
          <a:lstStyle/>
          <a:p>
            <a:r>
              <a:rPr lang="en-DK" sz="6600" b="1" dirty="0">
                <a:solidFill>
                  <a:schemeClr val="accent4"/>
                </a:solidFill>
              </a:rPr>
              <a:t>Share</a:t>
            </a:r>
          </a:p>
        </p:txBody>
      </p:sp>
      <p:sp>
        <p:nvSpPr>
          <p:cNvPr id="4" name="TextBox 3">
            <a:extLst>
              <a:ext uri="{FF2B5EF4-FFF2-40B4-BE49-F238E27FC236}">
                <a16:creationId xmlns:a16="http://schemas.microsoft.com/office/drawing/2014/main" id="{DD56D6ED-B734-6BD9-DDA7-080DB821CF92}"/>
              </a:ext>
            </a:extLst>
          </p:cNvPr>
          <p:cNvSpPr txBox="1"/>
          <p:nvPr/>
        </p:nvSpPr>
        <p:spPr>
          <a:xfrm>
            <a:off x="2109787" y="7411998"/>
            <a:ext cx="4321175" cy="461665"/>
          </a:xfrm>
          <a:prstGeom prst="rect">
            <a:avLst/>
          </a:prstGeom>
          <a:noFill/>
        </p:spPr>
        <p:txBody>
          <a:bodyPr wrap="square" rtlCol="0">
            <a:spAutoFit/>
          </a:bodyPr>
          <a:lstStyle/>
          <a:p>
            <a:r>
              <a:rPr lang="x-none" sz="2400" i="1">
                <a:solidFill>
                  <a:schemeClr val="accent4"/>
                </a:solidFill>
                <a:cs typeface="Rubik" pitchFamily="2" charset="-79"/>
              </a:rPr>
              <a:t>FAIR and open access</a:t>
            </a:r>
          </a:p>
        </p:txBody>
      </p:sp>
    </p:spTree>
    <p:extLst>
      <p:ext uri="{BB962C8B-B14F-4D97-AF65-F5344CB8AC3E}">
        <p14:creationId xmlns:p14="http://schemas.microsoft.com/office/powerpoint/2010/main" val="27971288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2DD458E6-C83B-C04A-B442-CF64B2D6CE26}"/>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26667"/>
          <a:stretch/>
        </p:blipFill>
        <p:spPr>
          <a:xfrm>
            <a:off x="7870825" y="1414386"/>
            <a:ext cx="15429823" cy="11835359"/>
          </a:xfrm>
          <a:prstGeom prst="rect">
            <a:avLst/>
          </a:prstGeom>
        </p:spPr>
      </p:pic>
      <p:sp>
        <p:nvSpPr>
          <p:cNvPr id="2" name="Title 1">
            <a:extLst>
              <a:ext uri="{FF2B5EF4-FFF2-40B4-BE49-F238E27FC236}">
                <a16:creationId xmlns:a16="http://schemas.microsoft.com/office/drawing/2014/main" id="{47C3BC12-4ACE-D332-E320-8FC3A6A8EA83}"/>
              </a:ext>
            </a:extLst>
          </p:cNvPr>
          <p:cNvSpPr>
            <a:spLocks noGrp="1"/>
          </p:cNvSpPr>
          <p:nvPr>
            <p:ph type="title"/>
          </p:nvPr>
        </p:nvSpPr>
        <p:spPr/>
        <p:txBody>
          <a:bodyPr/>
          <a:lstStyle/>
          <a:p>
            <a:r>
              <a:rPr lang="en-DK" dirty="0">
                <a:latin typeface="+mj-lt"/>
              </a:rPr>
              <a:t>Uses of biodiversity evidence</a:t>
            </a:r>
          </a:p>
        </p:txBody>
      </p:sp>
      <p:sp>
        <p:nvSpPr>
          <p:cNvPr id="3" name="TextBox 2">
            <a:extLst>
              <a:ext uri="{FF2B5EF4-FFF2-40B4-BE49-F238E27FC236}">
                <a16:creationId xmlns:a16="http://schemas.microsoft.com/office/drawing/2014/main" id="{873E59C1-A819-35C1-8714-19EC8C07A7C3}"/>
              </a:ext>
            </a:extLst>
          </p:cNvPr>
          <p:cNvSpPr txBox="1"/>
          <p:nvPr/>
        </p:nvSpPr>
        <p:spPr>
          <a:xfrm>
            <a:off x="2109788" y="6304002"/>
            <a:ext cx="5761037" cy="1107996"/>
          </a:xfrm>
          <a:prstGeom prst="rect">
            <a:avLst/>
          </a:prstGeom>
          <a:noFill/>
        </p:spPr>
        <p:txBody>
          <a:bodyPr wrap="square" rtlCol="0">
            <a:spAutoFit/>
          </a:bodyPr>
          <a:lstStyle/>
          <a:p>
            <a:r>
              <a:rPr lang="en-DK" sz="6600" b="1" dirty="0">
                <a:solidFill>
                  <a:schemeClr val="accent4"/>
                </a:solidFill>
              </a:rPr>
              <a:t>Transform</a:t>
            </a:r>
          </a:p>
        </p:txBody>
      </p:sp>
      <p:sp>
        <p:nvSpPr>
          <p:cNvPr id="4" name="TextBox 3">
            <a:extLst>
              <a:ext uri="{FF2B5EF4-FFF2-40B4-BE49-F238E27FC236}">
                <a16:creationId xmlns:a16="http://schemas.microsoft.com/office/drawing/2014/main" id="{C9119DBE-6B91-5CED-19F5-5E9BC5E656F4}"/>
              </a:ext>
            </a:extLst>
          </p:cNvPr>
          <p:cNvSpPr txBox="1"/>
          <p:nvPr/>
        </p:nvSpPr>
        <p:spPr>
          <a:xfrm>
            <a:off x="2109787" y="7411998"/>
            <a:ext cx="4321175" cy="461665"/>
          </a:xfrm>
          <a:prstGeom prst="rect">
            <a:avLst/>
          </a:prstGeom>
          <a:noFill/>
        </p:spPr>
        <p:txBody>
          <a:bodyPr wrap="square" rtlCol="0">
            <a:spAutoFit/>
          </a:bodyPr>
          <a:lstStyle/>
          <a:p>
            <a:pPr>
              <a:buClr>
                <a:schemeClr val="accent1"/>
              </a:buClr>
            </a:pPr>
            <a:r>
              <a:rPr lang="x-none" sz="2400" i="1">
                <a:solidFill>
                  <a:schemeClr val="accent4"/>
                </a:solidFill>
                <a:cs typeface="Rubik" pitchFamily="2" charset="-79"/>
              </a:rPr>
              <a:t>Apply and use data</a:t>
            </a:r>
            <a:endParaRPr lang="x-none" sz="2400" i="1" dirty="0">
              <a:solidFill>
                <a:schemeClr val="accent4"/>
              </a:solidFill>
              <a:cs typeface="Rubik" pitchFamily="2" charset="-79"/>
            </a:endParaRPr>
          </a:p>
        </p:txBody>
      </p:sp>
    </p:spTree>
    <p:extLst>
      <p:ext uri="{BB962C8B-B14F-4D97-AF65-F5344CB8AC3E}">
        <p14:creationId xmlns:p14="http://schemas.microsoft.com/office/powerpoint/2010/main" val="18232063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CC1F6-0BB1-F04B-9CEE-3A6C477BD184}"/>
              </a:ext>
            </a:extLst>
          </p:cNvPr>
          <p:cNvSpPr>
            <a:spLocks noGrp="1"/>
          </p:cNvSpPr>
          <p:nvPr>
            <p:ph type="title"/>
          </p:nvPr>
        </p:nvSpPr>
        <p:spPr/>
        <p:txBody>
          <a:bodyPr/>
          <a:lstStyle/>
          <a:p>
            <a:r>
              <a:rPr lang="en-GB" b="1" dirty="0">
                <a:latin typeface="+mj-lt"/>
              </a:rPr>
              <a:t>Providing biodiversity evidence for research and policy</a:t>
            </a:r>
          </a:p>
        </p:txBody>
      </p:sp>
      <p:pic>
        <p:nvPicPr>
          <p:cNvPr id="5" name="Graphic 4">
            <a:extLst>
              <a:ext uri="{FF2B5EF4-FFF2-40B4-BE49-F238E27FC236}">
                <a16:creationId xmlns:a16="http://schemas.microsoft.com/office/drawing/2014/main" id="{9F38C911-8117-1F94-296D-208E9DFA07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6934" y="3375282"/>
            <a:ext cx="22755392" cy="8815946"/>
          </a:xfrm>
          <a:prstGeom prst="rect">
            <a:avLst/>
          </a:prstGeom>
        </p:spPr>
      </p:pic>
    </p:spTree>
    <p:extLst>
      <p:ext uri="{BB962C8B-B14F-4D97-AF65-F5344CB8AC3E}">
        <p14:creationId xmlns:p14="http://schemas.microsoft.com/office/powerpoint/2010/main" val="3477598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6F03DB-DB9B-E448-8FED-1D63843803F9}"/>
              </a:ext>
            </a:extLst>
          </p:cNvPr>
          <p:cNvSpPr/>
          <p:nvPr/>
        </p:nvSpPr>
        <p:spPr>
          <a:xfrm>
            <a:off x="4676492" y="8565742"/>
            <a:ext cx="4293163" cy="1323439"/>
          </a:xfrm>
          <a:prstGeom prst="rect">
            <a:avLst/>
          </a:prstGeom>
        </p:spPr>
        <p:txBody>
          <a:bodyPr wrap="none">
            <a:spAutoFit/>
          </a:bodyPr>
          <a:lstStyle/>
          <a:p>
            <a:r>
              <a:rPr lang="en-US" sz="8000" dirty="0">
                <a:solidFill>
                  <a:schemeClr val="bg1"/>
                </a:solidFill>
              </a:rPr>
              <a:t>data use</a:t>
            </a:r>
          </a:p>
        </p:txBody>
      </p:sp>
      <p:pic>
        <p:nvPicPr>
          <p:cNvPr id="9" name="Picture 8">
            <a:extLst>
              <a:ext uri="{FF2B5EF4-FFF2-40B4-BE49-F238E27FC236}">
                <a16:creationId xmlns:a16="http://schemas.microsoft.com/office/drawing/2014/main" id="{E9416609-E613-B444-B8E2-7D198DA8E7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653477" y="2293472"/>
            <a:ext cx="2053378" cy="2040545"/>
          </a:xfrm>
          <a:prstGeom prst="rect">
            <a:avLst/>
          </a:prstGeom>
        </p:spPr>
      </p:pic>
      <p:pic>
        <p:nvPicPr>
          <p:cNvPr id="13" name="Picture 12">
            <a:extLst>
              <a:ext uri="{FF2B5EF4-FFF2-40B4-BE49-F238E27FC236}">
                <a16:creationId xmlns:a16="http://schemas.microsoft.com/office/drawing/2014/main" id="{DC1ABF3E-749E-0E40-AA6E-EDCFC44209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044493" y="1929689"/>
            <a:ext cx="1862203" cy="2329920"/>
          </a:xfrm>
          <a:prstGeom prst="rect">
            <a:avLst/>
          </a:prstGeom>
        </p:spPr>
      </p:pic>
      <p:pic>
        <p:nvPicPr>
          <p:cNvPr id="15" name="Picture 14">
            <a:extLst>
              <a:ext uri="{FF2B5EF4-FFF2-40B4-BE49-F238E27FC236}">
                <a16:creationId xmlns:a16="http://schemas.microsoft.com/office/drawing/2014/main" id="{678A91D5-0C95-9946-929B-9A27920B26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436075" y="3625196"/>
            <a:ext cx="2175404" cy="1860991"/>
          </a:xfrm>
          <a:prstGeom prst="rect">
            <a:avLst/>
          </a:prstGeom>
        </p:spPr>
      </p:pic>
      <p:pic>
        <p:nvPicPr>
          <p:cNvPr id="19" name="Picture 18">
            <a:extLst>
              <a:ext uri="{FF2B5EF4-FFF2-40B4-BE49-F238E27FC236}">
                <a16:creationId xmlns:a16="http://schemas.microsoft.com/office/drawing/2014/main" id="{AF5A4350-7708-514D-9B33-A82344B526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31916" y="3338242"/>
            <a:ext cx="1913145" cy="1991552"/>
          </a:xfrm>
          <a:prstGeom prst="rect">
            <a:avLst/>
          </a:prstGeom>
        </p:spPr>
      </p:pic>
      <p:pic>
        <p:nvPicPr>
          <p:cNvPr id="21" name="Picture 20">
            <a:extLst>
              <a:ext uri="{FF2B5EF4-FFF2-40B4-BE49-F238E27FC236}">
                <a16:creationId xmlns:a16="http://schemas.microsoft.com/office/drawing/2014/main" id="{8DFA481F-CA88-7849-8CFB-E88F22CEE61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64433" y="1324001"/>
            <a:ext cx="2175404" cy="2157718"/>
          </a:xfrm>
          <a:prstGeom prst="rect">
            <a:avLst/>
          </a:prstGeom>
        </p:spPr>
      </p:pic>
      <p:pic>
        <p:nvPicPr>
          <p:cNvPr id="23" name="Picture 22">
            <a:extLst>
              <a:ext uri="{FF2B5EF4-FFF2-40B4-BE49-F238E27FC236}">
                <a16:creationId xmlns:a16="http://schemas.microsoft.com/office/drawing/2014/main" id="{44B13A81-70B9-A84E-BB46-E91187AABE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93701" y="3625197"/>
            <a:ext cx="11916868" cy="10090357"/>
          </a:xfrm>
          <a:prstGeom prst="rect">
            <a:avLst/>
          </a:prstGeom>
        </p:spPr>
      </p:pic>
      <p:pic>
        <p:nvPicPr>
          <p:cNvPr id="25" name="Picture 24">
            <a:extLst>
              <a:ext uri="{FF2B5EF4-FFF2-40B4-BE49-F238E27FC236}">
                <a16:creationId xmlns:a16="http://schemas.microsoft.com/office/drawing/2014/main" id="{08983AF3-EFA3-FE49-A94B-603A8B34E4C0}"/>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4639856" y="9981422"/>
            <a:ext cx="3190158" cy="3190158"/>
          </a:xfrm>
          <a:prstGeom prst="rect">
            <a:avLst/>
          </a:prstGeom>
        </p:spPr>
      </p:pic>
      <p:pic>
        <p:nvPicPr>
          <p:cNvPr id="10" name="Picture 9" descr="Logo&#10;&#10;Description automatically generated">
            <a:extLst>
              <a:ext uri="{FF2B5EF4-FFF2-40B4-BE49-F238E27FC236}">
                <a16:creationId xmlns:a16="http://schemas.microsoft.com/office/drawing/2014/main" id="{B7DBA742-BB17-2643-8B0D-6E81A25294F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195320" y="5329793"/>
            <a:ext cx="7505747" cy="4239888"/>
          </a:xfrm>
          <a:prstGeom prst="rect">
            <a:avLst/>
          </a:prstGeom>
        </p:spPr>
      </p:pic>
    </p:spTree>
    <p:extLst>
      <p:ext uri="{BB962C8B-B14F-4D97-AF65-F5344CB8AC3E}">
        <p14:creationId xmlns:p14="http://schemas.microsoft.com/office/powerpoint/2010/main" val="2150730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7" name="Picture 6" descr="A picture containing clipart&#10;&#10;Description automatically generated">
            <a:extLst>
              <a:ext uri="{FF2B5EF4-FFF2-40B4-BE49-F238E27FC236}">
                <a16:creationId xmlns:a16="http://schemas.microsoft.com/office/drawing/2014/main" id="{5E7F1BF0-085E-7B4B-B0D4-BC659EDC8C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6503" y="9347530"/>
            <a:ext cx="2311250" cy="2438241"/>
          </a:xfrm>
          <a:prstGeom prst="rect">
            <a:avLst/>
          </a:prstGeom>
        </p:spPr>
      </p:pic>
      <p:pic>
        <p:nvPicPr>
          <p:cNvPr id="53" name="Picture 52" descr="A picture containing clipart&#10;&#10;Description automatically generated">
            <a:extLst>
              <a:ext uri="{FF2B5EF4-FFF2-40B4-BE49-F238E27FC236}">
                <a16:creationId xmlns:a16="http://schemas.microsoft.com/office/drawing/2014/main" id="{7A1B91FE-B58E-0D47-80D7-39EFEC61AD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79724" y="2403950"/>
            <a:ext cx="2311250" cy="2438241"/>
          </a:xfrm>
          <a:prstGeom prst="rect">
            <a:avLst/>
          </a:prstGeom>
        </p:spPr>
      </p:pic>
      <p:pic>
        <p:nvPicPr>
          <p:cNvPr id="52" name="Picture 51" descr="A picture containing clipart&#10;&#10;Description automatically generated">
            <a:extLst>
              <a:ext uri="{FF2B5EF4-FFF2-40B4-BE49-F238E27FC236}">
                <a16:creationId xmlns:a16="http://schemas.microsoft.com/office/drawing/2014/main" id="{A3021879-F483-2C40-8431-5F19249068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317450" y="5699704"/>
            <a:ext cx="2311250" cy="2438241"/>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854D2D5B-CD54-E942-B3BF-D0A433A991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28067" y="9380698"/>
            <a:ext cx="2311250" cy="2438241"/>
          </a:xfrm>
          <a:prstGeom prst="rect">
            <a:avLst/>
          </a:prstGeom>
        </p:spPr>
      </p:pic>
      <p:pic>
        <p:nvPicPr>
          <p:cNvPr id="54" name="Picture 53" descr="A picture containing clipart&#10;&#10;Description automatically generated">
            <a:extLst>
              <a:ext uri="{FF2B5EF4-FFF2-40B4-BE49-F238E27FC236}">
                <a16:creationId xmlns:a16="http://schemas.microsoft.com/office/drawing/2014/main" id="{253851D5-2AD8-B84E-AFBF-494368F8CB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48026" y="9618110"/>
            <a:ext cx="2311250" cy="2438241"/>
          </a:xfrm>
          <a:prstGeom prst="rect">
            <a:avLst/>
          </a:prstGeom>
        </p:spPr>
      </p:pic>
      <p:sp>
        <p:nvSpPr>
          <p:cNvPr id="4" name="Rectangle 3"/>
          <p:cNvSpPr/>
          <p:nvPr/>
        </p:nvSpPr>
        <p:spPr>
          <a:xfrm>
            <a:off x="3786012" y="2331783"/>
            <a:ext cx="8147292" cy="5691365"/>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179052" tIns="89526" rIns="179052" bIns="89526" anchor="ctr"/>
          <a:lstStyle/>
          <a:p>
            <a:pPr algn="ctr">
              <a:defRPr/>
            </a:pPr>
            <a:endParaRPr lang="en-US" sz="3590"/>
          </a:p>
        </p:txBody>
      </p:sp>
      <p:pic>
        <p:nvPicPr>
          <p:cNvPr id="34821" name="Picture 2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167135" y="2688914"/>
            <a:ext cx="3199866" cy="3392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3" name="Straight Arrow Connector 92"/>
          <p:cNvCxnSpPr>
            <a:cxnSpLocks/>
          </p:cNvCxnSpPr>
          <p:nvPr/>
        </p:nvCxnSpPr>
        <p:spPr>
          <a:xfrm flipV="1">
            <a:off x="11702049" y="6932253"/>
            <a:ext cx="3636341" cy="107665"/>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a:cxnSpLocks/>
          </p:cNvCxnSpPr>
          <p:nvPr/>
        </p:nvCxnSpPr>
        <p:spPr>
          <a:xfrm flipV="1">
            <a:off x="11702048" y="3866797"/>
            <a:ext cx="3226282" cy="221468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cxnSpLocks/>
          </p:cNvCxnSpPr>
          <p:nvPr/>
        </p:nvCxnSpPr>
        <p:spPr>
          <a:xfrm>
            <a:off x="11687618" y="7690895"/>
            <a:ext cx="3240715" cy="1907978"/>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cxnSpLocks/>
          </p:cNvCxnSpPr>
          <p:nvPr/>
        </p:nvCxnSpPr>
        <p:spPr>
          <a:xfrm>
            <a:off x="10189604" y="7838477"/>
            <a:ext cx="0" cy="1604466"/>
          </a:xfrm>
          <a:prstGeom prst="straightConnector1">
            <a:avLst/>
          </a:prstGeom>
          <a:ln w="63500">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cxnSpLocks/>
          </p:cNvCxnSpPr>
          <p:nvPr/>
        </p:nvCxnSpPr>
        <p:spPr>
          <a:xfrm>
            <a:off x="7033803" y="5016238"/>
            <a:ext cx="1856169" cy="1162392"/>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810875" y="5363322"/>
            <a:ext cx="2600061" cy="2453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41" name="Rectangle 1"/>
          <p:cNvSpPr>
            <a:spLocks noChangeArrowheads="1"/>
          </p:cNvSpPr>
          <p:nvPr/>
        </p:nvSpPr>
        <p:spPr bwMode="auto">
          <a:xfrm rot="-1279596">
            <a:off x="8542799" y="5463763"/>
            <a:ext cx="2689801" cy="1262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56172" tIns="78089" rIns="156172" bIns="78089">
            <a:spAutoFit/>
          </a:bodyPr>
          <a:lstStyle/>
          <a:p>
            <a:pPr algn="ctr"/>
            <a:r>
              <a:rPr lang="en-US" sz="3590" dirty="0">
                <a:solidFill>
                  <a:srgbClr val="FF0000"/>
                </a:solidFill>
              </a:rPr>
              <a:t>Darwin Core </a:t>
            </a:r>
          </a:p>
        </p:txBody>
      </p:sp>
      <p:cxnSp>
        <p:nvCxnSpPr>
          <p:cNvPr id="29" name="Straight Arrow Connector 28"/>
          <p:cNvCxnSpPr>
            <a:cxnSpLocks/>
          </p:cNvCxnSpPr>
          <p:nvPr/>
        </p:nvCxnSpPr>
        <p:spPr>
          <a:xfrm flipH="1">
            <a:off x="6510619" y="7647481"/>
            <a:ext cx="2609648" cy="1665902"/>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4845" name="Rectangle 33"/>
          <p:cNvSpPr>
            <a:spLocks noChangeArrowheads="1"/>
          </p:cNvSpPr>
          <p:nvPr/>
        </p:nvSpPr>
        <p:spPr bwMode="auto">
          <a:xfrm>
            <a:off x="4850799" y="9407645"/>
            <a:ext cx="2915024" cy="1263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56948" tIns="78477" rIns="156948" bIns="78477">
            <a:spAutoFit/>
          </a:bodyPr>
          <a:lstStyle/>
          <a:p>
            <a:r>
              <a:rPr lang="en-US" sz="3590" dirty="0">
                <a:solidFill>
                  <a:schemeClr val="tx1">
                    <a:lumMod val="75000"/>
                    <a:lumOff val="25000"/>
                  </a:schemeClr>
                </a:solidFill>
              </a:rPr>
              <a:t>Research data portals</a:t>
            </a:r>
            <a:endParaRPr lang="en-US" sz="2392" dirty="0">
              <a:solidFill>
                <a:schemeClr val="tx1">
                  <a:lumMod val="75000"/>
                  <a:lumOff val="25000"/>
                </a:schemeClr>
              </a:solidFill>
            </a:endParaRPr>
          </a:p>
        </p:txBody>
      </p:sp>
      <p:pic>
        <p:nvPicPr>
          <p:cNvPr id="6" name="Picture 5" descr="iucn-facebook-share-logo-squar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541347" y="5781207"/>
            <a:ext cx="1926409" cy="1926409"/>
          </a:xfrm>
          <a:prstGeom prst="rect">
            <a:avLst/>
          </a:prstGeom>
        </p:spPr>
      </p:pic>
      <p:sp>
        <p:nvSpPr>
          <p:cNvPr id="45" name="Title 1"/>
          <p:cNvSpPr>
            <a:spLocks noGrp="1"/>
          </p:cNvSpPr>
          <p:nvPr>
            <p:ph type="title"/>
          </p:nvPr>
        </p:nvSpPr>
        <p:spPr>
          <a:xfrm>
            <a:off x="880476" y="465858"/>
            <a:ext cx="23072986" cy="1744630"/>
          </a:xfrm>
        </p:spPr>
        <p:txBody>
          <a:bodyPr>
            <a:noAutofit/>
          </a:bodyPr>
          <a:lstStyle/>
          <a:p>
            <a:pPr algn="l">
              <a:defRPr/>
            </a:pPr>
            <a:r>
              <a:rPr lang="en-US" sz="6400" dirty="0">
                <a:solidFill>
                  <a:schemeClr val="tx1">
                    <a:lumMod val="75000"/>
                    <a:lumOff val="25000"/>
                  </a:schemeClr>
                </a:solidFill>
                <a:latin typeface="+mj-lt"/>
                <a:cs typeface="+mn-cs"/>
                <a:sym typeface="Wingdings"/>
              </a:rPr>
              <a:t> GBIF: </a:t>
            </a:r>
            <a:r>
              <a:rPr lang="en-US" sz="6400" dirty="0">
                <a:solidFill>
                  <a:schemeClr val="tx1">
                    <a:lumMod val="75000"/>
                    <a:lumOff val="25000"/>
                  </a:schemeClr>
                </a:solidFill>
                <a:latin typeface="+mj-lt"/>
                <a:cs typeface="+mn-cs"/>
              </a:rPr>
              <a:t>Multiple-purpose data publishing services</a:t>
            </a:r>
          </a:p>
        </p:txBody>
      </p:sp>
      <p:sp>
        <p:nvSpPr>
          <p:cNvPr id="10" name="Rectangle 9"/>
          <p:cNvSpPr/>
          <p:nvPr/>
        </p:nvSpPr>
        <p:spPr>
          <a:xfrm>
            <a:off x="11554773" y="11156018"/>
            <a:ext cx="1428596" cy="644792"/>
          </a:xfrm>
          <a:prstGeom prst="rect">
            <a:avLst/>
          </a:prstGeom>
        </p:spPr>
        <p:txBody>
          <a:bodyPr wrap="none">
            <a:spAutoFit/>
          </a:bodyPr>
          <a:lstStyle/>
          <a:p>
            <a:r>
              <a:rPr lang="en-US" sz="3590" dirty="0">
                <a:solidFill>
                  <a:schemeClr val="accent6">
                    <a:lumMod val="20000"/>
                    <a:lumOff val="80000"/>
                  </a:schemeClr>
                </a:solidFill>
                <a:latin typeface="Trebuchet MS" charset="0"/>
              </a:rPr>
              <a:t>portal</a:t>
            </a:r>
            <a:endParaRPr lang="en-US" sz="3590" dirty="0">
              <a:solidFill>
                <a:schemeClr val="accent6">
                  <a:lumMod val="20000"/>
                  <a:lumOff val="80000"/>
                </a:schemeClr>
              </a:solidFill>
            </a:endParaRPr>
          </a:p>
        </p:txBody>
      </p:sp>
      <p:pic>
        <p:nvPicPr>
          <p:cNvPr id="37" name="Picture 36">
            <a:extLst>
              <a:ext uri="{FF2B5EF4-FFF2-40B4-BE49-F238E27FC236}">
                <a16:creationId xmlns:a16="http://schemas.microsoft.com/office/drawing/2014/main" id="{9E94B1BF-FDF2-894A-8124-A5F9B85C73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8935708">
            <a:off x="2692069" y="9125187"/>
            <a:ext cx="2566283" cy="1710855"/>
          </a:xfrm>
          <a:prstGeom prst="rect">
            <a:avLst/>
          </a:prstGeom>
        </p:spPr>
      </p:pic>
      <p:pic>
        <p:nvPicPr>
          <p:cNvPr id="18" name="Picture 17">
            <a:extLst>
              <a:ext uri="{FF2B5EF4-FFF2-40B4-BE49-F238E27FC236}">
                <a16:creationId xmlns:a16="http://schemas.microsoft.com/office/drawing/2014/main" id="{638B7E9A-D811-864C-AF18-905925F6B6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3483714">
            <a:off x="4074032" y="3789545"/>
            <a:ext cx="3971291" cy="1485809"/>
          </a:xfrm>
          <a:prstGeom prst="rect">
            <a:avLst/>
          </a:prstGeom>
        </p:spPr>
      </p:pic>
      <p:sp>
        <p:nvSpPr>
          <p:cNvPr id="34823" name="Rectangle 57"/>
          <p:cNvSpPr>
            <a:spLocks noChangeArrowheads="1"/>
          </p:cNvSpPr>
          <p:nvPr/>
        </p:nvSpPr>
        <p:spPr bwMode="auto">
          <a:xfrm>
            <a:off x="4110239" y="5944129"/>
            <a:ext cx="4395001" cy="1421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56948" tIns="78477" rIns="156948" bIns="78477">
            <a:spAutoFit/>
          </a:bodyPr>
          <a:lstStyle/>
          <a:p>
            <a:r>
              <a:rPr lang="en-US" sz="4104" dirty="0">
                <a:solidFill>
                  <a:srgbClr val="005C7F"/>
                </a:solidFill>
              </a:rPr>
              <a:t>Bio-Collections</a:t>
            </a:r>
          </a:p>
          <a:p>
            <a:r>
              <a:rPr lang="en-US" sz="4104" dirty="0">
                <a:solidFill>
                  <a:srgbClr val="005C7F"/>
                </a:solidFill>
              </a:rPr>
              <a:t>&amp; other datasets</a:t>
            </a:r>
            <a:endParaRPr lang="en-US" sz="3590" dirty="0"/>
          </a:p>
        </p:txBody>
      </p:sp>
      <p:pic>
        <p:nvPicPr>
          <p:cNvPr id="17" name="Picture 16">
            <a:extLst>
              <a:ext uri="{FF2B5EF4-FFF2-40B4-BE49-F238E27FC236}">
                <a16:creationId xmlns:a16="http://schemas.microsoft.com/office/drawing/2014/main" id="{D921556D-E76C-C244-9AD6-DB4A3CFB34C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4893436" y="2098282"/>
            <a:ext cx="3298169" cy="2372146"/>
          </a:xfrm>
          <a:prstGeom prst="rect">
            <a:avLst/>
          </a:prstGeom>
        </p:spPr>
      </p:pic>
      <p:sp>
        <p:nvSpPr>
          <p:cNvPr id="19" name="Rectangle 18">
            <a:extLst>
              <a:ext uri="{FF2B5EF4-FFF2-40B4-BE49-F238E27FC236}">
                <a16:creationId xmlns:a16="http://schemas.microsoft.com/office/drawing/2014/main" id="{956DE421-16E5-C645-A0A6-534340663B69}"/>
              </a:ext>
            </a:extLst>
          </p:cNvPr>
          <p:cNvSpPr/>
          <p:nvPr/>
        </p:nvSpPr>
        <p:spPr>
          <a:xfrm>
            <a:off x="17245754" y="2461141"/>
            <a:ext cx="3150863" cy="1569660"/>
          </a:xfrm>
          <a:prstGeom prst="rect">
            <a:avLst/>
          </a:prstGeom>
        </p:spPr>
        <p:txBody>
          <a:bodyPr wrap="square">
            <a:spAutoFit/>
          </a:bodyPr>
          <a:lstStyle/>
          <a:p>
            <a:pPr algn="r"/>
            <a:r>
              <a:rPr lang="en-US" sz="3200" b="1" dirty="0">
                <a:solidFill>
                  <a:schemeClr val="tx1">
                    <a:lumMod val="75000"/>
                    <a:lumOff val="25000"/>
                  </a:schemeClr>
                </a:solidFill>
              </a:rPr>
              <a:t>Environment directive reporting</a:t>
            </a:r>
            <a:endParaRPr lang="en-US" sz="3200" dirty="0">
              <a:solidFill>
                <a:schemeClr val="tx1">
                  <a:lumMod val="75000"/>
                  <a:lumOff val="25000"/>
                </a:schemeClr>
              </a:solidFill>
            </a:endParaRPr>
          </a:p>
        </p:txBody>
      </p:sp>
      <p:pic>
        <p:nvPicPr>
          <p:cNvPr id="15" name="Picture 14">
            <a:extLst>
              <a:ext uri="{FF2B5EF4-FFF2-40B4-BE49-F238E27FC236}">
                <a16:creationId xmlns:a16="http://schemas.microsoft.com/office/drawing/2014/main" id="{DCCD9AA2-4282-2343-B526-8A92EF7DB72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631134" y="10693573"/>
            <a:ext cx="2065060" cy="1263332"/>
          </a:xfrm>
          <a:prstGeom prst="rect">
            <a:avLst/>
          </a:prstGeom>
          <a:solidFill>
            <a:schemeClr val="accent6">
              <a:lumMod val="20000"/>
              <a:lumOff val="80000"/>
              <a:alpha val="70000"/>
            </a:schemeClr>
          </a:solidFill>
        </p:spPr>
      </p:pic>
      <p:pic>
        <p:nvPicPr>
          <p:cNvPr id="26" name="Picture 25">
            <a:extLst>
              <a:ext uri="{FF2B5EF4-FFF2-40B4-BE49-F238E27FC236}">
                <a16:creationId xmlns:a16="http://schemas.microsoft.com/office/drawing/2014/main" id="{1CD0E60B-CFB7-6848-A439-8AB8F056244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900285" y="10693571"/>
            <a:ext cx="1657114" cy="1246581"/>
          </a:xfrm>
          <a:prstGeom prst="rect">
            <a:avLst/>
          </a:prstGeom>
          <a:solidFill>
            <a:schemeClr val="accent6">
              <a:lumMod val="20000"/>
              <a:lumOff val="80000"/>
              <a:alpha val="65000"/>
            </a:schemeClr>
          </a:solidFill>
        </p:spPr>
      </p:pic>
      <p:pic>
        <p:nvPicPr>
          <p:cNvPr id="31" name="Picture 30">
            <a:extLst>
              <a:ext uri="{FF2B5EF4-FFF2-40B4-BE49-F238E27FC236}">
                <a16:creationId xmlns:a16="http://schemas.microsoft.com/office/drawing/2014/main" id="{71AF825E-1EA0-534D-BF56-E3EA311F626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10743" y="10462714"/>
            <a:ext cx="1570030" cy="1593638"/>
          </a:xfrm>
          <a:prstGeom prst="rect">
            <a:avLst/>
          </a:prstGeom>
        </p:spPr>
      </p:pic>
      <p:pic>
        <p:nvPicPr>
          <p:cNvPr id="3" name="Picture 2">
            <a:extLst>
              <a:ext uri="{FF2B5EF4-FFF2-40B4-BE49-F238E27FC236}">
                <a16:creationId xmlns:a16="http://schemas.microsoft.com/office/drawing/2014/main" id="{49D42CCB-3A04-7149-A984-78150643353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301659" y="2656062"/>
            <a:ext cx="4836603" cy="2410267"/>
          </a:xfrm>
          <a:prstGeom prst="rect">
            <a:avLst/>
          </a:prstGeom>
        </p:spPr>
      </p:pic>
      <p:pic>
        <p:nvPicPr>
          <p:cNvPr id="9" name="Picture 8">
            <a:extLst>
              <a:ext uri="{FF2B5EF4-FFF2-40B4-BE49-F238E27FC236}">
                <a16:creationId xmlns:a16="http://schemas.microsoft.com/office/drawing/2014/main" id="{540442B3-8C7A-AC46-89B8-610A80CEFD23}"/>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7852595" y="5016238"/>
            <a:ext cx="3593770" cy="3342206"/>
          </a:xfrm>
          <a:prstGeom prst="rect">
            <a:avLst/>
          </a:prstGeom>
        </p:spPr>
      </p:pic>
      <p:pic>
        <p:nvPicPr>
          <p:cNvPr id="13" name="Picture 12">
            <a:extLst>
              <a:ext uri="{FF2B5EF4-FFF2-40B4-BE49-F238E27FC236}">
                <a16:creationId xmlns:a16="http://schemas.microsoft.com/office/drawing/2014/main" id="{F9F5C26C-8551-8943-9C6A-8C353AF1CD2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0680773" y="2454391"/>
            <a:ext cx="1539500" cy="2035931"/>
          </a:xfrm>
          <a:prstGeom prst="rect">
            <a:avLst/>
          </a:prstGeom>
        </p:spPr>
      </p:pic>
      <p:pic>
        <p:nvPicPr>
          <p:cNvPr id="20" name="Picture 19">
            <a:extLst>
              <a:ext uri="{FF2B5EF4-FFF2-40B4-BE49-F238E27FC236}">
                <a16:creationId xmlns:a16="http://schemas.microsoft.com/office/drawing/2014/main" id="{F915A494-B1BD-644A-BECF-B251F512E70F}"/>
              </a:ext>
            </a:extLst>
          </p:cNvPr>
          <p:cNvPicPr>
            <a:picLocks noChangeAspect="1"/>
          </p:cNvPicPr>
          <p:nvPr/>
        </p:nvPicPr>
        <p:blipFill>
          <a:blip r:embed="rId16" cstate="screen">
            <a:duotone>
              <a:prstClr val="black"/>
              <a:schemeClr val="accent2">
                <a:tint val="45000"/>
                <a:satMod val="400000"/>
              </a:schemeClr>
            </a:duotone>
            <a:extLst>
              <a:ext uri="{BEBA8EAE-BF5A-486C-A8C5-ECC9F3942E4B}">
                <a14:imgProps xmlns:a14="http://schemas.microsoft.com/office/drawing/2010/main">
                  <a14:imgLayer r:embed="rId17">
                    <a14:imgEffect>
                      <a14:brightnessContrast bright="-25000"/>
                    </a14:imgEffect>
                  </a14:imgLayer>
                </a14:imgProps>
              </a:ext>
              <a:ext uri="{28A0092B-C50C-407E-A947-70E740481C1C}">
                <a14:useLocalDpi xmlns:a14="http://schemas.microsoft.com/office/drawing/2010/main"/>
              </a:ext>
            </a:extLst>
          </a:blip>
          <a:stretch>
            <a:fillRect/>
          </a:stretch>
        </p:blipFill>
        <p:spPr>
          <a:xfrm>
            <a:off x="20886543" y="10473621"/>
            <a:ext cx="2162073" cy="1483283"/>
          </a:xfrm>
          <a:prstGeom prst="rect">
            <a:avLst/>
          </a:prstGeom>
        </p:spPr>
      </p:pic>
      <p:pic>
        <p:nvPicPr>
          <p:cNvPr id="23" name="Picture 22">
            <a:extLst>
              <a:ext uri="{FF2B5EF4-FFF2-40B4-BE49-F238E27FC236}">
                <a16:creationId xmlns:a16="http://schemas.microsoft.com/office/drawing/2014/main" id="{5A1E87E7-53DF-A742-ABB3-2857A856CFD1}"/>
              </a:ext>
            </a:extLst>
          </p:cNvPr>
          <p:cNvPicPr>
            <a:picLocks noChangeAspect="1"/>
          </p:cNvPicPr>
          <p:nvPr/>
        </p:nvPicPr>
        <p:blipFill>
          <a:blip r:embed="rId18" cstate="screen">
            <a:duotone>
              <a:prstClr val="black"/>
              <a:schemeClr val="accent2">
                <a:tint val="45000"/>
                <a:satMod val="400000"/>
              </a:schemeClr>
            </a:duotone>
            <a:extLst>
              <a:ext uri="{BEBA8EAE-BF5A-486C-A8C5-ECC9F3942E4B}">
                <a14:imgProps xmlns:a14="http://schemas.microsoft.com/office/drawing/2010/main">
                  <a14:imgLayer r:embed="rId19">
                    <a14:imgEffect>
                      <a14:brightnessContrast bright="-25000"/>
                    </a14:imgEffect>
                  </a14:imgLayer>
                </a14:imgProps>
              </a:ext>
              <a:ext uri="{28A0092B-C50C-407E-A947-70E740481C1C}">
                <a14:useLocalDpi xmlns:a14="http://schemas.microsoft.com/office/drawing/2010/main"/>
              </a:ext>
            </a:extLst>
          </a:blip>
          <a:stretch>
            <a:fillRect/>
          </a:stretch>
        </p:blipFill>
        <p:spPr>
          <a:xfrm>
            <a:off x="17538942" y="10701612"/>
            <a:ext cx="1474084" cy="1474084"/>
          </a:xfrm>
          <a:prstGeom prst="rect">
            <a:avLst/>
          </a:prstGeom>
        </p:spPr>
      </p:pic>
      <p:pic>
        <p:nvPicPr>
          <p:cNvPr id="27" name="Picture 26">
            <a:extLst>
              <a:ext uri="{FF2B5EF4-FFF2-40B4-BE49-F238E27FC236}">
                <a16:creationId xmlns:a16="http://schemas.microsoft.com/office/drawing/2014/main" id="{98029104-9239-7A43-B08E-875E6B0A5792}"/>
              </a:ext>
            </a:extLst>
          </p:cNvPr>
          <p:cNvPicPr>
            <a:picLocks noChangeAspect="1"/>
          </p:cNvPicPr>
          <p:nvPr/>
        </p:nvPicPr>
        <p:blipFill>
          <a:blip r:embed="rId20" cstate="screen">
            <a:alphaModFix/>
            <a:duotone>
              <a:prstClr val="black"/>
              <a:schemeClr val="accent2">
                <a:tint val="45000"/>
                <a:satMod val="400000"/>
              </a:schemeClr>
            </a:duotone>
            <a:extLst>
              <a:ext uri="{BEBA8EAE-BF5A-486C-A8C5-ECC9F3942E4B}">
                <a14:imgProps xmlns:a14="http://schemas.microsoft.com/office/drawing/2010/main">
                  <a14:imgLayer r:embed="rId21">
                    <a14:imgEffect>
                      <a14:colorTemperature colorTemp="5300"/>
                    </a14:imgEffect>
                    <a14:imgEffect>
                      <a14:brightnessContrast bright="-39000"/>
                    </a14:imgEffect>
                  </a14:imgLayer>
                </a14:imgProps>
              </a:ext>
              <a:ext uri="{28A0092B-C50C-407E-A947-70E740481C1C}">
                <a14:useLocalDpi xmlns:a14="http://schemas.microsoft.com/office/drawing/2010/main"/>
              </a:ext>
            </a:extLst>
          </a:blip>
          <a:stretch>
            <a:fillRect/>
          </a:stretch>
        </p:blipFill>
        <p:spPr>
          <a:xfrm>
            <a:off x="17317682" y="8862529"/>
            <a:ext cx="4128683" cy="1604412"/>
          </a:xfrm>
          <a:prstGeom prst="rect">
            <a:avLst/>
          </a:prstGeom>
        </p:spPr>
      </p:pic>
      <p:pic>
        <p:nvPicPr>
          <p:cNvPr id="34" name="Picture 33">
            <a:extLst>
              <a:ext uri="{FF2B5EF4-FFF2-40B4-BE49-F238E27FC236}">
                <a16:creationId xmlns:a16="http://schemas.microsoft.com/office/drawing/2014/main" id="{94716572-B848-274E-BF3F-73CEBFA56322}"/>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5730346" y="10008747"/>
            <a:ext cx="1608971" cy="1608971"/>
          </a:xfrm>
          <a:prstGeom prst="rect">
            <a:avLst/>
          </a:prstGeom>
        </p:spPr>
      </p:pic>
      <p:pic>
        <p:nvPicPr>
          <p:cNvPr id="2" name="Picture 1">
            <a:extLst>
              <a:ext uri="{FF2B5EF4-FFF2-40B4-BE49-F238E27FC236}">
                <a16:creationId xmlns:a16="http://schemas.microsoft.com/office/drawing/2014/main" id="{379AD563-B716-6B09-6E14-E6980B0F724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59258" y="9608098"/>
            <a:ext cx="4836603" cy="2410267"/>
          </a:xfrm>
          <a:prstGeom prst="rect">
            <a:avLst/>
          </a:prstGeom>
        </p:spPr>
      </p:pic>
    </p:spTree>
    <p:extLst>
      <p:ext uri="{BB962C8B-B14F-4D97-AF65-F5344CB8AC3E}">
        <p14:creationId xmlns:p14="http://schemas.microsoft.com/office/powerpoint/2010/main" val="390853656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FB92F4B9-B165-08ED-A373-A026FC31066F}"/>
              </a:ext>
            </a:extLst>
          </p:cNvPr>
          <p:cNvSpPr>
            <a:spLocks noGrp="1"/>
          </p:cNvSpPr>
          <p:nvPr>
            <p:ph type="title"/>
          </p:nvPr>
        </p:nvSpPr>
        <p:spPr>
          <a:xfrm>
            <a:off x="685984" y="671465"/>
            <a:ext cx="22969537" cy="1462087"/>
          </a:xfrm>
        </p:spPr>
        <p:txBody>
          <a:bodyPr/>
          <a:lstStyle/>
          <a:p>
            <a:r>
              <a:rPr lang="en-DK" dirty="0">
                <a:latin typeface="+mj-lt"/>
              </a:rPr>
              <a:t>GBIF’s contribution to the Sustainable Development Goals</a:t>
            </a:r>
          </a:p>
        </p:txBody>
      </p:sp>
      <p:pic>
        <p:nvPicPr>
          <p:cNvPr id="54" name="Picture 53" descr="A blue and green signs&#10;&#10;Description automatically generated">
            <a:extLst>
              <a:ext uri="{FF2B5EF4-FFF2-40B4-BE49-F238E27FC236}">
                <a16:creationId xmlns:a16="http://schemas.microsoft.com/office/drawing/2014/main" id="{1A9C5811-0E78-6270-19EA-C14428970BAA}"/>
              </a:ext>
            </a:extLst>
          </p:cNvPr>
          <p:cNvPicPr>
            <a:picLocks noChangeAspect="1"/>
          </p:cNvPicPr>
          <p:nvPr/>
        </p:nvPicPr>
        <p:blipFill>
          <a:blip r:embed="rId2">
            <a:extLst>
              <a:ext uri="{28A0092B-C50C-407E-A947-70E740481C1C}">
                <a14:useLocalDpi xmlns:a14="http://schemas.microsoft.com/office/drawing/2010/main" val="0"/>
              </a:ext>
            </a:extLst>
          </a:blip>
          <a:srcRect t="5021" b="4520"/>
          <a:stretch>
            <a:fillRect/>
          </a:stretch>
        </p:blipFill>
        <p:spPr>
          <a:xfrm>
            <a:off x="15627604" y="2587043"/>
            <a:ext cx="5697509" cy="2660743"/>
          </a:xfrm>
          <a:prstGeom prst="rect">
            <a:avLst/>
          </a:prstGeom>
        </p:spPr>
      </p:pic>
      <p:pic>
        <p:nvPicPr>
          <p:cNvPr id="61" name="Picture 60" descr="A green and white sign with a globe and text&#10;&#10;Description automatically generated">
            <a:extLst>
              <a:ext uri="{FF2B5EF4-FFF2-40B4-BE49-F238E27FC236}">
                <a16:creationId xmlns:a16="http://schemas.microsoft.com/office/drawing/2014/main" id="{848A1DC1-E410-2821-7DAC-113736405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6002" y="10722504"/>
            <a:ext cx="2693050" cy="2693050"/>
          </a:xfrm>
          <a:prstGeom prst="rect">
            <a:avLst/>
          </a:prstGeom>
        </p:spPr>
      </p:pic>
      <p:pic>
        <p:nvPicPr>
          <p:cNvPr id="63" name="Picture 62" descr="A yellow sign with a bowl of hot soup&#10;&#10;Description automatically generated">
            <a:extLst>
              <a:ext uri="{FF2B5EF4-FFF2-40B4-BE49-F238E27FC236}">
                <a16:creationId xmlns:a16="http://schemas.microsoft.com/office/drawing/2014/main" id="{171A1ADA-52C0-2066-1E28-AC3C567040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70135" y="5247786"/>
            <a:ext cx="2693052" cy="2708801"/>
          </a:xfrm>
          <a:prstGeom prst="rect">
            <a:avLst/>
          </a:prstGeom>
        </p:spPr>
      </p:pic>
      <p:pic>
        <p:nvPicPr>
          <p:cNvPr id="65" name="Picture 64" descr="A green square with white text and a heart and pulse&#10;&#10;Description automatically generated">
            <a:extLst>
              <a:ext uri="{FF2B5EF4-FFF2-40B4-BE49-F238E27FC236}">
                <a16:creationId xmlns:a16="http://schemas.microsoft.com/office/drawing/2014/main" id="{E02C332D-43E9-2531-434A-D5D46D0FE1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0134" y="7963578"/>
            <a:ext cx="2693051" cy="2708708"/>
          </a:xfrm>
          <a:prstGeom prst="rect">
            <a:avLst/>
          </a:prstGeom>
        </p:spPr>
      </p:pic>
      <p:pic>
        <p:nvPicPr>
          <p:cNvPr id="76" name="Picture 75">
            <a:extLst>
              <a:ext uri="{FF2B5EF4-FFF2-40B4-BE49-F238E27FC236}">
                <a16:creationId xmlns:a16="http://schemas.microsoft.com/office/drawing/2014/main" id="{4B119CDE-AA03-6CB4-125D-622BA9036EBD}"/>
              </a:ext>
            </a:extLst>
          </p:cNvPr>
          <p:cNvPicPr>
            <a:picLocks noGrp="1" noChangeAspect="1"/>
          </p:cNvPicPr>
          <p:nvPr/>
        </p:nvPicPr>
        <p:blipFill rotWithShape="1">
          <a:blip r:embed="rId6">
            <a:extLst>
              <a:ext uri="{28A0092B-C50C-407E-A947-70E740481C1C}">
                <a14:useLocalDpi xmlns:a14="http://schemas.microsoft.com/office/drawing/2010/main" val="0"/>
              </a:ext>
            </a:extLst>
          </a:blip>
          <a:srcRect l="17404" r="17404"/>
          <a:stretch/>
        </p:blipFill>
        <p:spPr>
          <a:xfrm>
            <a:off x="591169" y="10587226"/>
            <a:ext cx="2770245" cy="2388142"/>
          </a:xfrm>
          <a:prstGeom prst="hexagon">
            <a:avLst/>
          </a:prstGeom>
          <a:solidFill>
            <a:schemeClr val="accent1">
              <a:lumMod val="20000"/>
              <a:lumOff val="80000"/>
            </a:schemeClr>
          </a:solidFill>
        </p:spPr>
      </p:pic>
      <p:sp>
        <p:nvSpPr>
          <p:cNvPr id="77" name="TextBox 2">
            <a:extLst>
              <a:ext uri="{FF2B5EF4-FFF2-40B4-BE49-F238E27FC236}">
                <a16:creationId xmlns:a16="http://schemas.microsoft.com/office/drawing/2014/main" id="{B8546DD0-6F85-7EA9-8CE2-34C5733C98FC}"/>
              </a:ext>
            </a:extLst>
          </p:cNvPr>
          <p:cNvSpPr txBox="1"/>
          <p:nvPr/>
        </p:nvSpPr>
        <p:spPr>
          <a:xfrm>
            <a:off x="825044" y="11583017"/>
            <a:ext cx="2302496" cy="461665"/>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DK" sz="2400" b="1" dirty="0">
                <a:solidFill>
                  <a:schemeClr val="bg1"/>
                </a:solidFill>
                <a:latin typeface="Bitter SemiBold" pitchFamily="2" charset="77"/>
              </a:rPr>
              <a:t>Climate</a:t>
            </a:r>
          </a:p>
        </p:txBody>
      </p:sp>
      <p:sp>
        <p:nvSpPr>
          <p:cNvPr id="78" name="TextBox 1">
            <a:extLst>
              <a:ext uri="{FF2B5EF4-FFF2-40B4-BE49-F238E27FC236}">
                <a16:creationId xmlns:a16="http://schemas.microsoft.com/office/drawing/2014/main" id="{792370E4-66D0-96B7-D262-87E343373C02}"/>
              </a:ext>
            </a:extLst>
          </p:cNvPr>
          <p:cNvSpPr txBox="1"/>
          <p:nvPr/>
        </p:nvSpPr>
        <p:spPr>
          <a:xfrm>
            <a:off x="1255996" y="8815483"/>
            <a:ext cx="2068286" cy="461665"/>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DK" sz="2400" b="1" dirty="0">
                <a:solidFill>
                  <a:schemeClr val="bg1"/>
                </a:solidFill>
                <a:latin typeface="Bitter SemiBold" pitchFamily="2" charset="77"/>
              </a:rPr>
              <a:t>Health</a:t>
            </a:r>
          </a:p>
        </p:txBody>
      </p:sp>
      <p:sp>
        <p:nvSpPr>
          <p:cNvPr id="80" name="TextBox 1">
            <a:extLst>
              <a:ext uri="{FF2B5EF4-FFF2-40B4-BE49-F238E27FC236}">
                <a16:creationId xmlns:a16="http://schemas.microsoft.com/office/drawing/2014/main" id="{FDA07F98-EF31-C781-069F-C61B28DF589B}"/>
              </a:ext>
            </a:extLst>
          </p:cNvPr>
          <p:cNvSpPr txBox="1"/>
          <p:nvPr/>
        </p:nvSpPr>
        <p:spPr>
          <a:xfrm>
            <a:off x="1103596" y="8766358"/>
            <a:ext cx="1760540" cy="461665"/>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DK" sz="2400" b="1" dirty="0">
                <a:solidFill>
                  <a:schemeClr val="bg1"/>
                </a:solidFill>
                <a:latin typeface="Bitter SemiBold" pitchFamily="2" charset="77"/>
              </a:rPr>
              <a:t>Health</a:t>
            </a:r>
          </a:p>
        </p:txBody>
      </p:sp>
      <p:pic>
        <p:nvPicPr>
          <p:cNvPr id="82" name="Picture 81">
            <a:extLst>
              <a:ext uri="{FF2B5EF4-FFF2-40B4-BE49-F238E27FC236}">
                <a16:creationId xmlns:a16="http://schemas.microsoft.com/office/drawing/2014/main" id="{6EB90D6E-0205-43A7-CA8F-20D7B9221A77}"/>
              </a:ext>
            </a:extLst>
          </p:cNvPr>
          <p:cNvPicPr>
            <a:picLocks noGrp="1" noChangeAspect="1"/>
          </p:cNvPicPr>
          <p:nvPr/>
        </p:nvPicPr>
        <p:blipFill rotWithShape="1">
          <a:blip r:embed="rId7">
            <a:extLst>
              <a:ext uri="{28A0092B-C50C-407E-A947-70E740481C1C}">
                <a14:useLocalDpi xmlns:a14="http://schemas.microsoft.com/office/drawing/2010/main" val="0"/>
              </a:ext>
            </a:extLst>
          </a:blip>
          <a:srcRect l="17371" r="17371"/>
          <a:stretch/>
        </p:blipFill>
        <p:spPr>
          <a:xfrm>
            <a:off x="491294" y="5601954"/>
            <a:ext cx="2832988" cy="2442231"/>
          </a:xfrm>
          <a:prstGeom prst="hexagon">
            <a:avLst/>
          </a:prstGeom>
          <a:solidFill>
            <a:schemeClr val="accent1">
              <a:lumMod val="20000"/>
              <a:lumOff val="80000"/>
            </a:schemeClr>
          </a:solidFill>
        </p:spPr>
      </p:pic>
      <p:sp>
        <p:nvSpPr>
          <p:cNvPr id="83" name="TextBox 2">
            <a:extLst>
              <a:ext uri="{FF2B5EF4-FFF2-40B4-BE49-F238E27FC236}">
                <a16:creationId xmlns:a16="http://schemas.microsoft.com/office/drawing/2014/main" id="{CDD0284C-3CAE-173C-4FDD-1501AC7EA98D}"/>
              </a:ext>
            </a:extLst>
          </p:cNvPr>
          <p:cNvSpPr txBox="1"/>
          <p:nvPr/>
        </p:nvSpPr>
        <p:spPr>
          <a:xfrm>
            <a:off x="1016295" y="6770853"/>
            <a:ext cx="1760541" cy="461665"/>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DK" sz="2400" b="1" dirty="0">
                <a:solidFill>
                  <a:schemeClr val="bg1"/>
                </a:solidFill>
                <a:latin typeface="Bitter SemiBold" pitchFamily="2" charset="77"/>
              </a:rPr>
              <a:t>Food</a:t>
            </a:r>
          </a:p>
        </p:txBody>
      </p:sp>
      <p:sp>
        <p:nvSpPr>
          <p:cNvPr id="84" name="TextBox 1">
            <a:extLst>
              <a:ext uri="{FF2B5EF4-FFF2-40B4-BE49-F238E27FC236}">
                <a16:creationId xmlns:a16="http://schemas.microsoft.com/office/drawing/2014/main" id="{7BDF8739-DA41-2205-5FE8-F8E19BC95D57}"/>
              </a:ext>
            </a:extLst>
          </p:cNvPr>
          <p:cNvSpPr txBox="1"/>
          <p:nvPr/>
        </p:nvSpPr>
        <p:spPr>
          <a:xfrm>
            <a:off x="1077982" y="9198445"/>
            <a:ext cx="1786530" cy="461665"/>
          </a:xfrm>
          <a:prstGeom prst="rect">
            <a:avLst/>
          </a:prstGeom>
          <a:noFill/>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DK" sz="2400" b="1" dirty="0">
                <a:solidFill>
                  <a:schemeClr val="bg1"/>
                </a:solidFill>
                <a:latin typeface="Bitter SemiBold" pitchFamily="2" charset="77"/>
              </a:rPr>
              <a:t>Health</a:t>
            </a:r>
          </a:p>
        </p:txBody>
      </p:sp>
      <p:pic>
        <p:nvPicPr>
          <p:cNvPr id="85" name="Picture 84" descr="Background pattern&#10;&#10;Description automatically generated with low confidence">
            <a:extLst>
              <a:ext uri="{FF2B5EF4-FFF2-40B4-BE49-F238E27FC236}">
                <a16:creationId xmlns:a16="http://schemas.microsoft.com/office/drawing/2014/main" id="{1E0FD63A-5CDE-5649-4AAC-37020BBEF668}"/>
              </a:ext>
            </a:extLst>
          </p:cNvPr>
          <p:cNvPicPr>
            <a:picLocks noGrp="1" noChangeAspect="1"/>
          </p:cNvPicPr>
          <p:nvPr/>
        </p:nvPicPr>
        <p:blipFill rotWithShape="1">
          <a:blip r:embed="rId8">
            <a:extLst>
              <a:ext uri="{28A0092B-C50C-407E-A947-70E740481C1C}">
                <a14:useLocalDpi xmlns:a14="http://schemas.microsoft.com/office/drawing/2010/main" val="0"/>
              </a:ext>
            </a:extLst>
          </a:blip>
          <a:srcRect l="17371" r="17371"/>
          <a:stretch/>
        </p:blipFill>
        <p:spPr>
          <a:xfrm>
            <a:off x="528424" y="8135881"/>
            <a:ext cx="2811140" cy="2423397"/>
          </a:xfrm>
          <a:prstGeom prst="hexagon">
            <a:avLst/>
          </a:prstGeom>
          <a:solidFill>
            <a:schemeClr val="accent1">
              <a:lumMod val="20000"/>
              <a:lumOff val="80000"/>
            </a:schemeClr>
          </a:solidFill>
        </p:spPr>
      </p:pic>
      <p:sp>
        <p:nvSpPr>
          <p:cNvPr id="89" name="TextBox 88">
            <a:extLst>
              <a:ext uri="{FF2B5EF4-FFF2-40B4-BE49-F238E27FC236}">
                <a16:creationId xmlns:a16="http://schemas.microsoft.com/office/drawing/2014/main" id="{1C8FEFDD-ED29-A31F-F140-DD718BFAC617}"/>
              </a:ext>
            </a:extLst>
          </p:cNvPr>
          <p:cNvSpPr txBox="1"/>
          <p:nvPr/>
        </p:nvSpPr>
        <p:spPr>
          <a:xfrm>
            <a:off x="924788" y="8998875"/>
            <a:ext cx="2068286" cy="461665"/>
          </a:xfrm>
          <a:prstGeom prst="rect">
            <a:avLst/>
          </a:prstGeom>
          <a:noFill/>
        </p:spPr>
        <p:txBody>
          <a:bodyPr wrap="square" rtlCol="0" anchor="ctr">
            <a:spAutoFit/>
          </a:bodyPr>
          <a:lstStyle/>
          <a:p>
            <a:pPr algn="ctr"/>
            <a:r>
              <a:rPr lang="en-DK" sz="2400" b="1" dirty="0">
                <a:solidFill>
                  <a:schemeClr val="bg1"/>
                </a:solidFill>
                <a:latin typeface="Bitter SemiBold" pitchFamily="2" charset="77"/>
              </a:rPr>
              <a:t>Health</a:t>
            </a:r>
          </a:p>
        </p:txBody>
      </p:sp>
      <p:pic>
        <p:nvPicPr>
          <p:cNvPr id="91" name="Picture 90" descr="A map of the world&#10;&#10;Description automatically generated">
            <a:extLst>
              <a:ext uri="{FF2B5EF4-FFF2-40B4-BE49-F238E27FC236}">
                <a16:creationId xmlns:a16="http://schemas.microsoft.com/office/drawing/2014/main" id="{D60CD36B-EBCC-2702-B3E8-0FFFE38A90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984" y="2720216"/>
            <a:ext cx="5459747" cy="2682167"/>
          </a:xfrm>
          <a:prstGeom prst="rect">
            <a:avLst/>
          </a:prstGeom>
        </p:spPr>
      </p:pic>
      <p:graphicFrame>
        <p:nvGraphicFramePr>
          <p:cNvPr id="92" name="Table 91">
            <a:extLst>
              <a:ext uri="{FF2B5EF4-FFF2-40B4-BE49-F238E27FC236}">
                <a16:creationId xmlns:a16="http://schemas.microsoft.com/office/drawing/2014/main" id="{930050CA-C9D5-ECAD-BC07-300F86C62872}"/>
              </a:ext>
            </a:extLst>
          </p:cNvPr>
          <p:cNvGraphicFramePr>
            <a:graphicFrameLocks noGrp="1"/>
          </p:cNvGraphicFramePr>
          <p:nvPr>
            <p:extLst>
              <p:ext uri="{D42A27DB-BD31-4B8C-83A1-F6EECF244321}">
                <p14:modId xmlns:p14="http://schemas.microsoft.com/office/powerpoint/2010/main" val="2898546980"/>
              </p:ext>
            </p:extLst>
          </p:nvPr>
        </p:nvGraphicFramePr>
        <p:xfrm>
          <a:off x="6526268" y="2587043"/>
          <a:ext cx="8925860" cy="10554486"/>
        </p:xfrm>
        <a:graphic>
          <a:graphicData uri="http://schemas.openxmlformats.org/drawingml/2006/table">
            <a:tbl>
              <a:tblPr bandRow="1">
                <a:tableStyleId>{E8B1032C-EA38-4F05-BA0D-38AFFFC7BED3}</a:tableStyleId>
              </a:tblPr>
              <a:tblGrid>
                <a:gridCol w="8925860">
                  <a:extLst>
                    <a:ext uri="{9D8B030D-6E8A-4147-A177-3AD203B41FA5}">
                      <a16:colId xmlns:a16="http://schemas.microsoft.com/office/drawing/2014/main" val="515027211"/>
                    </a:ext>
                  </a:extLst>
                </a:gridCol>
              </a:tblGrid>
              <a:tr h="2573282">
                <a:tc>
                  <a:txBody>
                    <a:bodyPr/>
                    <a:lstStyle/>
                    <a:p>
                      <a:r>
                        <a:rPr lang="en-DK" dirty="0">
                          <a:latin typeface="+mn-lt"/>
                        </a:rPr>
                        <a:t>GBIF-mediated data supports many components of SDGs 14 and 15 on marine, freshwater and terrestrial biodiversity </a:t>
                      </a:r>
                    </a:p>
                  </a:txBody>
                  <a:tcPr/>
                </a:tc>
                <a:extLst>
                  <a:ext uri="{0D108BD9-81ED-4DB2-BD59-A6C34878D82A}">
                    <a16:rowId xmlns:a16="http://schemas.microsoft.com/office/drawing/2014/main" val="3043183750"/>
                  </a:ext>
                </a:extLst>
              </a:tr>
              <a:tr h="2573282">
                <a:tc>
                  <a:txBody>
                    <a:bodyPr/>
                    <a:lstStyle/>
                    <a:p>
                      <a:r>
                        <a:rPr lang="en-DK" dirty="0">
                          <a:latin typeface="+mn-lt"/>
                        </a:rPr>
                        <a:t>GBIF supports research and policy relating to agriculture, fisheries and many aspects of food production</a:t>
                      </a:r>
                    </a:p>
                    <a:p>
                      <a:r>
                        <a:rPr lang="en-DK" dirty="0">
                          <a:latin typeface="+mn-lt"/>
                        </a:rPr>
                        <a:t>See </a:t>
                      </a:r>
                      <a:r>
                        <a:rPr lang="en-GB" dirty="0">
                          <a:latin typeface="+mn-lt"/>
                          <a:hlinkClick r:id="rId10"/>
                        </a:rPr>
                        <a:t>https://www.gbif.org/food</a:t>
                      </a:r>
                      <a:r>
                        <a:rPr lang="en-GB" dirty="0">
                          <a:latin typeface="+mn-lt"/>
                        </a:rPr>
                        <a:t> </a:t>
                      </a:r>
                      <a:endParaRPr lang="en-DK" dirty="0">
                        <a:latin typeface="+mn-lt"/>
                      </a:endParaRPr>
                    </a:p>
                  </a:txBody>
                  <a:tcPr/>
                </a:tc>
                <a:extLst>
                  <a:ext uri="{0D108BD9-81ED-4DB2-BD59-A6C34878D82A}">
                    <a16:rowId xmlns:a16="http://schemas.microsoft.com/office/drawing/2014/main" val="3322783381"/>
                  </a:ext>
                </a:extLst>
              </a:tr>
              <a:tr h="2573282">
                <a:tc>
                  <a:txBody>
                    <a:bodyPr/>
                    <a:lstStyle/>
                    <a:p>
                      <a:r>
                        <a:rPr lang="en-DK" dirty="0">
                          <a:latin typeface="+mn-lt"/>
                        </a:rPr>
                        <a:t>GBIF supports policy goals relating </a:t>
                      </a:r>
                      <a:r>
                        <a:rPr lang="en-DK">
                          <a:latin typeface="+mn-lt"/>
                        </a:rPr>
                        <a:t>to human </a:t>
                      </a:r>
                      <a:r>
                        <a:rPr lang="en-DK" dirty="0">
                          <a:latin typeface="+mn-lt"/>
                        </a:rPr>
                        <a:t>health, in particular with data relating to disease vectors</a:t>
                      </a:r>
                    </a:p>
                    <a:p>
                      <a:r>
                        <a:rPr lang="en-DK" dirty="0">
                          <a:latin typeface="+mn-lt"/>
                        </a:rPr>
                        <a:t>See </a:t>
                      </a:r>
                      <a:r>
                        <a:rPr lang="en-GB" dirty="0">
                          <a:latin typeface="+mn-lt"/>
                          <a:hlinkClick r:id="rId11"/>
                        </a:rPr>
                        <a:t>https://www.gbif.org/health</a:t>
                      </a:r>
                      <a:r>
                        <a:rPr lang="en-GB" dirty="0">
                          <a:latin typeface="+mn-lt"/>
                        </a:rPr>
                        <a:t> </a:t>
                      </a:r>
                      <a:endParaRPr lang="en-DK" dirty="0">
                        <a:latin typeface="+mn-lt"/>
                      </a:endParaRPr>
                    </a:p>
                  </a:txBody>
                  <a:tcPr/>
                </a:tc>
                <a:extLst>
                  <a:ext uri="{0D108BD9-81ED-4DB2-BD59-A6C34878D82A}">
                    <a16:rowId xmlns:a16="http://schemas.microsoft.com/office/drawing/2014/main" val="2799749690"/>
                  </a:ext>
                </a:extLst>
              </a:tr>
              <a:tr h="2573282">
                <a:tc>
                  <a:txBody>
                    <a:bodyPr/>
                    <a:lstStyle/>
                    <a:p>
                      <a:r>
                        <a:rPr lang="en-DK" dirty="0">
                          <a:latin typeface="+mn-lt"/>
                        </a:rPr>
                        <a:t>GBIF supports global efforts both to mitigate and to adapt to climate change, e.g. modelling species range shifts</a:t>
                      </a:r>
                    </a:p>
                    <a:p>
                      <a:r>
                        <a:rPr lang="en-DK" dirty="0">
                          <a:latin typeface="+mn-lt"/>
                        </a:rPr>
                        <a:t>See </a:t>
                      </a:r>
                      <a:r>
                        <a:rPr lang="en-GB" dirty="0">
                          <a:latin typeface="+mn-lt"/>
                          <a:hlinkClick r:id="rId12"/>
                        </a:rPr>
                        <a:t>https://www.gbif.org/climate</a:t>
                      </a:r>
                      <a:r>
                        <a:rPr lang="en-GB" dirty="0">
                          <a:latin typeface="+mn-lt"/>
                        </a:rPr>
                        <a:t> </a:t>
                      </a:r>
                      <a:endParaRPr lang="en-DK" dirty="0">
                        <a:latin typeface="+mn-lt"/>
                      </a:endParaRPr>
                    </a:p>
                    <a:p>
                      <a:endParaRPr lang="en-DK" dirty="0">
                        <a:latin typeface="+mn-lt"/>
                      </a:endParaRPr>
                    </a:p>
                  </a:txBody>
                  <a:tcPr/>
                </a:tc>
                <a:extLst>
                  <a:ext uri="{0D108BD9-81ED-4DB2-BD59-A6C34878D82A}">
                    <a16:rowId xmlns:a16="http://schemas.microsoft.com/office/drawing/2014/main" val="2804508773"/>
                  </a:ext>
                </a:extLst>
              </a:tr>
            </a:tbl>
          </a:graphicData>
        </a:graphic>
      </p:graphicFrame>
    </p:spTree>
    <p:extLst>
      <p:ext uri="{BB962C8B-B14F-4D97-AF65-F5344CB8AC3E}">
        <p14:creationId xmlns:p14="http://schemas.microsoft.com/office/powerpoint/2010/main" val="2890335485"/>
      </p:ext>
    </p:extLst>
  </p:cSld>
  <p:clrMapOvr>
    <a:masterClrMapping/>
  </p:clrMapOvr>
  <mc:AlternateContent xmlns:mc="http://schemas.openxmlformats.org/markup-compatibility/2006">
    <mc:Choice xmlns:p14="http://schemas.microsoft.com/office/powerpoint/2010/main" Requires="p14">
      <p:transition p14:dur="0" advTm="237396"/>
    </mc:Choice>
    <mc:Fallback>
      <p:transition advTm="237396"/>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404B-A45D-744B-8FF6-CC15C530BCEF}"/>
              </a:ext>
            </a:extLst>
          </p:cNvPr>
          <p:cNvSpPr>
            <a:spLocks noGrp="1"/>
          </p:cNvSpPr>
          <p:nvPr>
            <p:ph type="title"/>
          </p:nvPr>
        </p:nvSpPr>
        <p:spPr>
          <a:xfrm>
            <a:off x="115221" y="745161"/>
            <a:ext cx="24151970" cy="1117525"/>
          </a:xfrm>
        </p:spPr>
        <p:txBody>
          <a:bodyPr>
            <a:normAutofit/>
          </a:bodyPr>
          <a:lstStyle/>
          <a:p>
            <a:r>
              <a:rPr lang="en-US" dirty="0">
                <a:solidFill>
                  <a:schemeClr val="tx1">
                    <a:lumMod val="75000"/>
                    <a:lumOff val="25000"/>
                  </a:schemeClr>
                </a:solidFill>
                <a:latin typeface="+mj-lt"/>
              </a:rPr>
              <a:t>A data resource to support research and sustainable development</a:t>
            </a:r>
          </a:p>
        </p:txBody>
      </p:sp>
      <p:pic>
        <p:nvPicPr>
          <p:cNvPr id="29" name="Picture Placeholder 28">
            <a:extLst>
              <a:ext uri="{FF2B5EF4-FFF2-40B4-BE49-F238E27FC236}">
                <a16:creationId xmlns:a16="http://schemas.microsoft.com/office/drawing/2014/main" id="{1D0B9D40-F653-2243-9ECB-8CEB5670F6D8}"/>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6417315" y="2499011"/>
            <a:ext cx="5657482" cy="4120882"/>
          </a:xfrm>
          <a:ln>
            <a:solidFill>
              <a:schemeClr val="accent1"/>
            </a:solidFill>
          </a:ln>
        </p:spPr>
      </p:pic>
      <p:pic>
        <p:nvPicPr>
          <p:cNvPr id="27" name="Picture Placeholder 26">
            <a:extLst>
              <a:ext uri="{FF2B5EF4-FFF2-40B4-BE49-F238E27FC236}">
                <a16:creationId xmlns:a16="http://schemas.microsoft.com/office/drawing/2014/main" id="{9A7081E5-AFF5-C64C-9551-8C2D665DC34A}"/>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a:ext>
            </a:extLst>
          </a:blip>
          <a:srcRect/>
          <a:stretch/>
        </p:blipFill>
        <p:spPr>
          <a:xfrm>
            <a:off x="12323490" y="2499011"/>
            <a:ext cx="5657482" cy="4120882"/>
          </a:xfrm>
          <a:ln>
            <a:solidFill>
              <a:schemeClr val="accent1"/>
            </a:solidFill>
          </a:ln>
        </p:spPr>
      </p:pic>
      <p:sp>
        <p:nvSpPr>
          <p:cNvPr id="7" name="Text Placeholder 6">
            <a:extLst>
              <a:ext uri="{FF2B5EF4-FFF2-40B4-BE49-F238E27FC236}">
                <a16:creationId xmlns:a16="http://schemas.microsoft.com/office/drawing/2014/main" id="{392F54E0-5F81-C14C-B60A-CB1A42B25896}"/>
              </a:ext>
            </a:extLst>
          </p:cNvPr>
          <p:cNvSpPr>
            <a:spLocks noGrp="1"/>
          </p:cNvSpPr>
          <p:nvPr>
            <p:ph type="body" sz="quarter" idx="17"/>
          </p:nvPr>
        </p:nvSpPr>
        <p:spPr/>
        <p:txBody>
          <a:bodyPr/>
          <a:lstStyle/>
          <a:p>
            <a:r>
              <a:rPr lang="en-US" b="1" dirty="0">
                <a:solidFill>
                  <a:schemeClr val="tx1">
                    <a:lumMod val="75000"/>
                    <a:lumOff val="25000"/>
                  </a:schemeClr>
                </a:solidFill>
                <a:latin typeface="+mn-lt"/>
              </a:rPr>
              <a:t>Conservation</a:t>
            </a:r>
            <a:endParaRPr lang="en-US" sz="2000" dirty="0">
              <a:solidFill>
                <a:schemeClr val="tx1">
                  <a:lumMod val="75000"/>
                  <a:lumOff val="25000"/>
                </a:schemeClr>
              </a:solidFill>
              <a:latin typeface="+mn-lt"/>
            </a:endParaRPr>
          </a:p>
          <a:p>
            <a:pPr marL="685766" indent="-685766">
              <a:buFontTx/>
              <a:buChar char="-"/>
            </a:pPr>
            <a:r>
              <a:rPr lang="en-US" dirty="0">
                <a:solidFill>
                  <a:schemeClr val="tx1">
                    <a:lumMod val="75000"/>
                    <a:lumOff val="25000"/>
                  </a:schemeClr>
                </a:solidFill>
                <a:latin typeface="+mn-lt"/>
              </a:rPr>
              <a:t>Protected areas</a:t>
            </a:r>
          </a:p>
          <a:p>
            <a:pPr marL="685766" indent="-685766">
              <a:buFontTx/>
              <a:buChar char="-"/>
            </a:pPr>
            <a:r>
              <a:rPr lang="en-US" dirty="0">
                <a:solidFill>
                  <a:schemeClr val="tx1">
                    <a:lumMod val="75000"/>
                    <a:lumOff val="25000"/>
                  </a:schemeClr>
                </a:solidFill>
                <a:latin typeface="+mn-lt"/>
              </a:rPr>
              <a:t>Threatened species</a:t>
            </a:r>
          </a:p>
          <a:p>
            <a:pPr marL="685766" indent="-685766">
              <a:buFontTx/>
              <a:buChar char="-"/>
            </a:pPr>
            <a:r>
              <a:rPr lang="en-US" dirty="0">
                <a:solidFill>
                  <a:schemeClr val="tx1">
                    <a:lumMod val="75000"/>
                    <a:lumOff val="25000"/>
                  </a:schemeClr>
                </a:solidFill>
                <a:latin typeface="+mn-lt"/>
              </a:rPr>
              <a:t>Invasive species risk</a:t>
            </a:r>
          </a:p>
        </p:txBody>
      </p:sp>
      <p:sp>
        <p:nvSpPr>
          <p:cNvPr id="8" name="Text Placeholder 7">
            <a:extLst>
              <a:ext uri="{FF2B5EF4-FFF2-40B4-BE49-F238E27FC236}">
                <a16:creationId xmlns:a16="http://schemas.microsoft.com/office/drawing/2014/main" id="{0894DDAE-AA99-694D-A2F9-E9A61B5118CC}"/>
              </a:ext>
            </a:extLst>
          </p:cNvPr>
          <p:cNvSpPr>
            <a:spLocks noGrp="1"/>
          </p:cNvSpPr>
          <p:nvPr>
            <p:ph type="body" sz="quarter" idx="18"/>
          </p:nvPr>
        </p:nvSpPr>
        <p:spPr>
          <a:xfrm>
            <a:off x="6407791" y="7086601"/>
            <a:ext cx="5676531" cy="5055431"/>
          </a:xfrm>
        </p:spPr>
        <p:txBody>
          <a:bodyPr>
            <a:normAutofit fontScale="70000" lnSpcReduction="20000"/>
          </a:bodyPr>
          <a:lstStyle/>
          <a:p>
            <a:r>
              <a:rPr lang="en-US" sz="4600" b="1" dirty="0">
                <a:solidFill>
                  <a:schemeClr val="tx1">
                    <a:lumMod val="75000"/>
                    <a:lumOff val="25000"/>
                  </a:schemeClr>
                </a:solidFill>
                <a:latin typeface="+mn-lt"/>
              </a:rPr>
              <a:t>Food Security</a:t>
            </a:r>
            <a:endParaRPr lang="en-US" sz="1700" dirty="0">
              <a:solidFill>
                <a:schemeClr val="tx1">
                  <a:lumMod val="75000"/>
                  <a:lumOff val="25000"/>
                </a:schemeClr>
              </a:solidFill>
              <a:latin typeface="+mn-lt"/>
            </a:endParaRPr>
          </a:p>
          <a:p>
            <a:pPr marL="685766" indent="-685766">
              <a:buFontTx/>
              <a:buChar char="-"/>
            </a:pPr>
            <a:r>
              <a:rPr lang="en-US" sz="4600" dirty="0">
                <a:solidFill>
                  <a:schemeClr val="tx1">
                    <a:lumMod val="75000"/>
                    <a:lumOff val="25000"/>
                  </a:schemeClr>
                </a:solidFill>
                <a:latin typeface="+mn-lt"/>
              </a:rPr>
              <a:t>Crop wild relatives</a:t>
            </a:r>
          </a:p>
          <a:p>
            <a:pPr marL="685766" indent="-685766">
              <a:buFontTx/>
              <a:buChar char="-"/>
            </a:pPr>
            <a:r>
              <a:rPr lang="en-US" sz="4600" i="1" dirty="0">
                <a:solidFill>
                  <a:schemeClr val="tx1">
                    <a:lumMod val="75000"/>
                    <a:lumOff val="25000"/>
                  </a:schemeClr>
                </a:solidFill>
                <a:latin typeface="+mn-lt"/>
              </a:rPr>
              <a:t>In situ</a:t>
            </a:r>
            <a:r>
              <a:rPr lang="en-US" sz="4600" dirty="0">
                <a:solidFill>
                  <a:schemeClr val="tx1">
                    <a:lumMod val="75000"/>
                    <a:lumOff val="25000"/>
                  </a:schemeClr>
                </a:solidFill>
                <a:latin typeface="+mn-lt"/>
              </a:rPr>
              <a:t>, </a:t>
            </a:r>
            <a:r>
              <a:rPr lang="en-US" sz="4600" i="1" dirty="0">
                <a:solidFill>
                  <a:schemeClr val="tx1">
                    <a:lumMod val="75000"/>
                    <a:lumOff val="25000"/>
                  </a:schemeClr>
                </a:solidFill>
                <a:latin typeface="+mn-lt"/>
              </a:rPr>
              <a:t>ex situ </a:t>
            </a:r>
            <a:r>
              <a:rPr lang="en-US" sz="4600" dirty="0">
                <a:solidFill>
                  <a:schemeClr val="tx1">
                    <a:lumMod val="75000"/>
                    <a:lumOff val="25000"/>
                  </a:schemeClr>
                </a:solidFill>
                <a:latin typeface="+mn-lt"/>
              </a:rPr>
              <a:t>conservation of genetic diversity</a:t>
            </a:r>
          </a:p>
          <a:p>
            <a:pPr marL="685766" indent="-685766">
              <a:buFontTx/>
              <a:buChar char="-"/>
            </a:pPr>
            <a:r>
              <a:rPr lang="en-US" sz="4600" dirty="0">
                <a:solidFill>
                  <a:schemeClr val="tx1">
                    <a:lumMod val="75000"/>
                    <a:lumOff val="25000"/>
                  </a:schemeClr>
                </a:solidFill>
                <a:latin typeface="+mn-lt"/>
              </a:rPr>
              <a:t>Fisheries planning</a:t>
            </a:r>
          </a:p>
        </p:txBody>
      </p:sp>
      <p:sp>
        <p:nvSpPr>
          <p:cNvPr id="9" name="Text Placeholder 8">
            <a:extLst>
              <a:ext uri="{FF2B5EF4-FFF2-40B4-BE49-F238E27FC236}">
                <a16:creationId xmlns:a16="http://schemas.microsoft.com/office/drawing/2014/main" id="{96409784-8E82-DF45-931A-15D3102FA2F6}"/>
              </a:ext>
            </a:extLst>
          </p:cNvPr>
          <p:cNvSpPr>
            <a:spLocks noGrp="1"/>
          </p:cNvSpPr>
          <p:nvPr>
            <p:ph type="body" sz="quarter" idx="19"/>
          </p:nvPr>
        </p:nvSpPr>
        <p:spPr/>
        <p:txBody>
          <a:bodyPr>
            <a:normAutofit fontScale="92500"/>
          </a:bodyPr>
          <a:lstStyle/>
          <a:p>
            <a:r>
              <a:rPr lang="en-US" sz="3500" b="1" dirty="0">
                <a:solidFill>
                  <a:schemeClr val="tx1">
                    <a:lumMod val="75000"/>
                    <a:lumOff val="25000"/>
                  </a:schemeClr>
                </a:solidFill>
                <a:latin typeface="+mn-lt"/>
              </a:rPr>
              <a:t>Climate change</a:t>
            </a:r>
            <a:endParaRPr lang="en-US" sz="3500" dirty="0">
              <a:solidFill>
                <a:schemeClr val="tx1">
                  <a:lumMod val="75000"/>
                  <a:lumOff val="25000"/>
                </a:schemeClr>
              </a:solidFill>
              <a:latin typeface="+mn-lt"/>
            </a:endParaRPr>
          </a:p>
          <a:p>
            <a:pPr marL="685766" indent="-685766">
              <a:buFontTx/>
              <a:buChar char="-"/>
            </a:pPr>
            <a:r>
              <a:rPr lang="en-US" sz="3600" dirty="0">
                <a:solidFill>
                  <a:schemeClr val="tx1">
                    <a:lumMod val="75000"/>
                    <a:lumOff val="25000"/>
                  </a:schemeClr>
                </a:solidFill>
                <a:latin typeface="+mn-lt"/>
              </a:rPr>
              <a:t>Modelling impacts on species ranges</a:t>
            </a:r>
          </a:p>
          <a:p>
            <a:pPr marL="685766" indent="-685766">
              <a:buFontTx/>
              <a:buChar char="-"/>
            </a:pPr>
            <a:r>
              <a:rPr lang="en-US" sz="3600" dirty="0">
                <a:solidFill>
                  <a:schemeClr val="tx1">
                    <a:lumMod val="75000"/>
                    <a:lumOff val="25000"/>
                  </a:schemeClr>
                </a:solidFill>
                <a:latin typeface="+mn-lt"/>
              </a:rPr>
              <a:t>Adaptation strategies</a:t>
            </a:r>
          </a:p>
          <a:p>
            <a:pPr marL="685766" indent="-685766">
              <a:buFontTx/>
              <a:buChar char="-"/>
            </a:pPr>
            <a:r>
              <a:rPr lang="en-US" sz="3600" dirty="0">
                <a:solidFill>
                  <a:schemeClr val="tx1">
                    <a:lumMod val="75000"/>
                    <a:lumOff val="25000"/>
                  </a:schemeClr>
                </a:solidFill>
                <a:latin typeface="+mn-lt"/>
              </a:rPr>
              <a:t>Mitigation benefits, risks</a:t>
            </a:r>
          </a:p>
        </p:txBody>
      </p:sp>
      <p:sp>
        <p:nvSpPr>
          <p:cNvPr id="10" name="Text Placeholder 9">
            <a:extLst>
              <a:ext uri="{FF2B5EF4-FFF2-40B4-BE49-F238E27FC236}">
                <a16:creationId xmlns:a16="http://schemas.microsoft.com/office/drawing/2014/main" id="{40FB3453-C8CE-104F-B188-BBD3576A7E46}"/>
              </a:ext>
            </a:extLst>
          </p:cNvPr>
          <p:cNvSpPr>
            <a:spLocks noGrp="1"/>
          </p:cNvSpPr>
          <p:nvPr>
            <p:ph type="body" sz="quarter" idx="20"/>
          </p:nvPr>
        </p:nvSpPr>
        <p:spPr/>
        <p:txBody>
          <a:bodyPr>
            <a:normAutofit fontScale="92500" lnSpcReduction="20000"/>
          </a:bodyPr>
          <a:lstStyle/>
          <a:p>
            <a:r>
              <a:rPr lang="en-US" sz="3800" b="1" dirty="0">
                <a:solidFill>
                  <a:schemeClr val="tx1">
                    <a:lumMod val="75000"/>
                    <a:lumOff val="25000"/>
                  </a:schemeClr>
                </a:solidFill>
                <a:latin typeface="+mn-lt"/>
              </a:rPr>
              <a:t>Human health</a:t>
            </a:r>
          </a:p>
          <a:p>
            <a:pPr marL="571471" indent="-571471">
              <a:buFontTx/>
              <a:buChar char="-"/>
            </a:pPr>
            <a:r>
              <a:rPr lang="en-US" sz="3600" dirty="0">
                <a:solidFill>
                  <a:schemeClr val="tx1">
                    <a:lumMod val="75000"/>
                    <a:lumOff val="25000"/>
                  </a:schemeClr>
                </a:solidFill>
                <a:latin typeface="+mn-lt"/>
              </a:rPr>
              <a:t>Disease risk based on occurrence of vectors, hosts, reservoirs</a:t>
            </a:r>
          </a:p>
          <a:p>
            <a:pPr marL="571471" indent="-571471">
              <a:buFontTx/>
              <a:buChar char="-"/>
            </a:pPr>
            <a:r>
              <a:rPr lang="en-US" sz="3600" dirty="0">
                <a:solidFill>
                  <a:schemeClr val="tx1">
                    <a:lumMod val="75000"/>
                    <a:lumOff val="25000"/>
                  </a:schemeClr>
                </a:solidFill>
                <a:latin typeface="+mn-lt"/>
              </a:rPr>
              <a:t>Medicinal plants</a:t>
            </a:r>
          </a:p>
          <a:p>
            <a:pPr marL="571471" indent="-571471">
              <a:buFontTx/>
              <a:buChar char="-"/>
            </a:pPr>
            <a:r>
              <a:rPr lang="en-US" sz="3600" dirty="0">
                <a:solidFill>
                  <a:schemeClr val="tx1">
                    <a:lumMod val="75000"/>
                    <a:lumOff val="25000"/>
                  </a:schemeClr>
                </a:solidFill>
                <a:latin typeface="+mn-lt"/>
              </a:rPr>
              <a:t>Hazards e.g. snakebite</a:t>
            </a:r>
          </a:p>
        </p:txBody>
      </p:sp>
      <p:sp>
        <p:nvSpPr>
          <p:cNvPr id="11" name="Footer Placeholder 10">
            <a:extLst>
              <a:ext uri="{FF2B5EF4-FFF2-40B4-BE49-F238E27FC236}">
                <a16:creationId xmlns:a16="http://schemas.microsoft.com/office/drawing/2014/main" id="{361D65AA-844C-B840-A566-FAAD0519B14E}"/>
              </a:ext>
            </a:extLst>
          </p:cNvPr>
          <p:cNvSpPr>
            <a:spLocks noGrp="1"/>
          </p:cNvSpPr>
          <p:nvPr>
            <p:ph type="ftr" sz="quarter" idx="21"/>
          </p:nvPr>
        </p:nvSpPr>
        <p:spPr/>
        <p:txBody>
          <a:bodyPr/>
          <a:lstStyle/>
          <a:p>
            <a:r>
              <a:rPr lang="da-DK" dirty="0">
                <a:solidFill>
                  <a:schemeClr val="tx1">
                    <a:lumMod val="75000"/>
                    <a:lumOff val="25000"/>
                  </a:schemeClr>
                </a:solidFill>
                <a:hlinkClick r:id="rId5">
                  <a:extLst>
                    <a:ext uri="{A12FA001-AC4F-418D-AE19-62706E023703}">
                      <ahyp:hlinkClr xmlns:ahyp="http://schemas.microsoft.com/office/drawing/2018/hyperlinkcolor" val="tx"/>
                    </a:ext>
                  </a:extLst>
                </a:hlinkClick>
              </a:rPr>
              <a:t>https://www.gbif.org/science-review</a:t>
            </a:r>
            <a:endParaRPr lang="en-GB" dirty="0">
              <a:solidFill>
                <a:schemeClr val="tx1">
                  <a:lumMod val="75000"/>
                  <a:lumOff val="25000"/>
                </a:schemeClr>
              </a:solidFill>
            </a:endParaRPr>
          </a:p>
        </p:txBody>
      </p:sp>
      <p:pic>
        <p:nvPicPr>
          <p:cNvPr id="25" name="Picture Placeholder 24">
            <a:extLst>
              <a:ext uri="{FF2B5EF4-FFF2-40B4-BE49-F238E27FC236}">
                <a16:creationId xmlns:a16="http://schemas.microsoft.com/office/drawing/2014/main" id="{90A73D46-626C-A348-B0EC-83B8B1482802}"/>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l="-1084"/>
          <a:stretch/>
        </p:blipFill>
        <p:spPr>
          <a:xfrm>
            <a:off x="18220140" y="2499009"/>
            <a:ext cx="5657482" cy="4120882"/>
          </a:xfrm>
        </p:spPr>
      </p:pic>
      <p:pic>
        <p:nvPicPr>
          <p:cNvPr id="31" name="Picture Placeholder 30">
            <a:extLst>
              <a:ext uri="{FF2B5EF4-FFF2-40B4-BE49-F238E27FC236}">
                <a16:creationId xmlns:a16="http://schemas.microsoft.com/office/drawing/2014/main" id="{7FF24DDA-0158-304A-935A-68A766A0D104}"/>
              </a:ext>
            </a:extLst>
          </p:cNvPr>
          <p:cNvPicPr>
            <a:picLocks noGrp="1" noChangeAspect="1"/>
          </p:cNvPicPr>
          <p:nvPr>
            <p:ph type="pic" sz="quarter" idx="13"/>
          </p:nvPr>
        </p:nvPicPr>
        <p:blipFill rotWithShape="1">
          <a:blip r:embed="rId7" cstate="screen">
            <a:extLst>
              <a:ext uri="{28A0092B-C50C-407E-A947-70E740481C1C}">
                <a14:useLocalDpi xmlns:a14="http://schemas.microsoft.com/office/drawing/2010/main"/>
              </a:ext>
            </a:extLst>
          </a:blip>
          <a:srcRect l="-2750" b="-1740"/>
          <a:stretch/>
        </p:blipFill>
        <p:spPr>
          <a:xfrm>
            <a:off x="590663" y="2503272"/>
            <a:ext cx="5651632" cy="4116620"/>
          </a:xfrm>
          <a:ln w="12700">
            <a:solidFill>
              <a:schemeClr val="tx1"/>
            </a:solidFill>
          </a:ln>
        </p:spPr>
      </p:pic>
    </p:spTree>
    <p:extLst>
      <p:ext uri="{BB962C8B-B14F-4D97-AF65-F5344CB8AC3E}">
        <p14:creationId xmlns:p14="http://schemas.microsoft.com/office/powerpoint/2010/main" val="4070347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AEA8E6D-BB69-EE7F-06CD-280E062E3CA8}"/>
              </a:ext>
            </a:extLst>
          </p:cNvPr>
          <p:cNvSpPr>
            <a:spLocks noGrp="1"/>
          </p:cNvSpPr>
          <p:nvPr>
            <p:ph type="ftr" sz="quarter" idx="11"/>
          </p:nvPr>
        </p:nvSpPr>
        <p:spPr>
          <a:xfrm>
            <a:off x="7073090" y="12824593"/>
            <a:ext cx="5761037" cy="720725"/>
          </a:xfrm>
        </p:spPr>
        <p:txBody>
          <a:bodyPr/>
          <a:lstStyle/>
          <a:p>
            <a:endParaRPr lang="en-DK" dirty="0"/>
          </a:p>
        </p:txBody>
      </p:sp>
      <p:sp>
        <p:nvSpPr>
          <p:cNvPr id="6" name="Title 5">
            <a:extLst>
              <a:ext uri="{FF2B5EF4-FFF2-40B4-BE49-F238E27FC236}">
                <a16:creationId xmlns:a16="http://schemas.microsoft.com/office/drawing/2014/main" id="{4CCC5E14-5F5F-27A5-754F-0D67E2DB55CA}"/>
              </a:ext>
            </a:extLst>
          </p:cNvPr>
          <p:cNvSpPr>
            <a:spLocks noGrp="1"/>
          </p:cNvSpPr>
          <p:nvPr>
            <p:ph type="title"/>
          </p:nvPr>
        </p:nvSpPr>
        <p:spPr>
          <a:xfrm>
            <a:off x="706436" y="708458"/>
            <a:ext cx="22969537" cy="1462087"/>
          </a:xfrm>
        </p:spPr>
        <p:txBody>
          <a:bodyPr/>
          <a:lstStyle/>
          <a:p>
            <a:r>
              <a:rPr lang="en-DK" dirty="0">
                <a:latin typeface="+mj-lt"/>
              </a:rPr>
              <a:t>Hosted portals as a showcase for national and regional nodes</a:t>
            </a:r>
          </a:p>
        </p:txBody>
      </p:sp>
      <p:pic>
        <p:nvPicPr>
          <p:cNvPr id="10" name="Picture 9" descr="A screenshot of a website&#10;&#10;Description automatically generated">
            <a:extLst>
              <a:ext uri="{FF2B5EF4-FFF2-40B4-BE49-F238E27FC236}">
                <a16:creationId xmlns:a16="http://schemas.microsoft.com/office/drawing/2014/main" id="{83C058F8-00D9-D546-BA16-445CF9EA1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4127" y="2377435"/>
            <a:ext cx="8903994" cy="5303274"/>
          </a:xfrm>
          <a:prstGeom prst="rect">
            <a:avLst/>
          </a:prstGeom>
          <a:ln>
            <a:solidFill>
              <a:schemeClr val="accent1"/>
            </a:solidFill>
          </a:ln>
        </p:spPr>
      </p:pic>
      <p:pic>
        <p:nvPicPr>
          <p:cNvPr id="14" name="Picture 13" descr="A screenshot of a computer&#10;&#10;Description automatically generated">
            <a:extLst>
              <a:ext uri="{FF2B5EF4-FFF2-40B4-BE49-F238E27FC236}">
                <a16:creationId xmlns:a16="http://schemas.microsoft.com/office/drawing/2014/main" id="{5AD610B6-40A7-BAC8-9ABA-ADF90C6B28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3798" y="8000441"/>
            <a:ext cx="8903995" cy="5184514"/>
          </a:xfrm>
          <a:prstGeom prst="rect">
            <a:avLst/>
          </a:prstGeom>
          <a:ln>
            <a:solidFill>
              <a:schemeClr val="accent1"/>
            </a:solidFill>
          </a:ln>
        </p:spPr>
      </p:pic>
      <p:pic>
        <p:nvPicPr>
          <p:cNvPr id="4" name="Picture 3" descr="A screenshot of a building&#10;&#10;Description automatically generated">
            <a:hlinkClick r:id="rId5"/>
            <a:extLst>
              <a:ext uri="{FF2B5EF4-FFF2-40B4-BE49-F238E27FC236}">
                <a16:creationId xmlns:a16="http://schemas.microsoft.com/office/drawing/2014/main" id="{4D5CDAB5-1E75-F382-5275-C88415CE5A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8464" y="2170545"/>
            <a:ext cx="8611648" cy="5006859"/>
          </a:xfrm>
          <a:prstGeom prst="rect">
            <a:avLst/>
          </a:prstGeom>
          <a:ln>
            <a:solidFill>
              <a:schemeClr val="accent1"/>
            </a:solidFill>
          </a:ln>
        </p:spPr>
      </p:pic>
      <p:pic>
        <p:nvPicPr>
          <p:cNvPr id="7" name="Picture 6" descr="A screenshot of a computer&#10;&#10;Description automatically generated">
            <a:hlinkClick r:id="rId7"/>
            <a:extLst>
              <a:ext uri="{FF2B5EF4-FFF2-40B4-BE49-F238E27FC236}">
                <a16:creationId xmlns:a16="http://schemas.microsoft.com/office/drawing/2014/main" id="{CE3B61D3-E963-4F90-328A-A5A61D4A2D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9333" y="7576025"/>
            <a:ext cx="9766531" cy="5431517"/>
          </a:xfrm>
          <a:prstGeom prst="rect">
            <a:avLst/>
          </a:prstGeom>
          <a:ln>
            <a:solidFill>
              <a:schemeClr val="accent1"/>
            </a:solidFill>
          </a:ln>
        </p:spPr>
      </p:pic>
    </p:spTree>
    <p:extLst>
      <p:ext uri="{BB962C8B-B14F-4D97-AF65-F5344CB8AC3E}">
        <p14:creationId xmlns:p14="http://schemas.microsoft.com/office/powerpoint/2010/main" val="717728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30EB8F18-5C9E-9D4E-DD3D-9F4C591A7B50}"/>
              </a:ext>
            </a:extLst>
          </p:cNvPr>
          <p:cNvSpPr/>
          <p:nvPr/>
        </p:nvSpPr>
        <p:spPr>
          <a:xfrm>
            <a:off x="13163694" y="3243745"/>
            <a:ext cx="8735319" cy="1539238"/>
          </a:xfrm>
          <a:custGeom>
            <a:avLst/>
            <a:gdLst>
              <a:gd name="connsiteX0" fmla="*/ 0 w 8735319"/>
              <a:gd name="connsiteY0" fmla="*/ 0 h 1693160"/>
              <a:gd name="connsiteX1" fmla="*/ 7888739 w 8735319"/>
              <a:gd name="connsiteY1" fmla="*/ 0 h 1693160"/>
              <a:gd name="connsiteX2" fmla="*/ 8735319 w 8735319"/>
              <a:gd name="connsiteY2" fmla="*/ 846580 h 1693160"/>
              <a:gd name="connsiteX3" fmla="*/ 7888739 w 8735319"/>
              <a:gd name="connsiteY3" fmla="*/ 1693160 h 1693160"/>
              <a:gd name="connsiteX4" fmla="*/ 0 w 8735319"/>
              <a:gd name="connsiteY4" fmla="*/ 1693160 h 1693160"/>
              <a:gd name="connsiteX5" fmla="*/ 0 w 8735319"/>
              <a:gd name="connsiteY5" fmla="*/ 0 h 169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5319" h="1693160">
                <a:moveTo>
                  <a:pt x="8735319" y="1693159"/>
                </a:moveTo>
                <a:lnTo>
                  <a:pt x="846580" y="1693159"/>
                </a:lnTo>
                <a:lnTo>
                  <a:pt x="0" y="846580"/>
                </a:lnTo>
                <a:lnTo>
                  <a:pt x="846580" y="1"/>
                </a:lnTo>
                <a:lnTo>
                  <a:pt x="8735319" y="1"/>
                </a:lnTo>
                <a:lnTo>
                  <a:pt x="8735319" y="1693159"/>
                </a:lnTo>
                <a:close/>
              </a:path>
            </a:pathLst>
          </a:custGeom>
          <a:solidFill>
            <a:schemeClr val="accent1">
              <a:lumMod val="50000"/>
            </a:schemeClr>
          </a:solidFill>
          <a:ln>
            <a:no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1169927" tIns="106681" rIns="199136" bIns="106681" numCol="1" spcCol="1270" anchor="ctr" anchorCtr="0">
            <a:noAutofit/>
          </a:bodyPr>
          <a:lstStyle/>
          <a:p>
            <a:pPr marL="0" lvl="0" indent="0" algn="ctr" defTabSz="1244600">
              <a:lnSpc>
                <a:spcPct val="90000"/>
              </a:lnSpc>
              <a:spcBef>
                <a:spcPct val="0"/>
              </a:spcBef>
              <a:spcAft>
                <a:spcPct val="35000"/>
              </a:spcAft>
              <a:buNone/>
            </a:pPr>
            <a:r>
              <a:rPr lang="en-US" sz="2800" kern="1200" dirty="0"/>
              <a:t>Coordinate and raise the visibility of the GBIF community of practice and network</a:t>
            </a:r>
            <a:endParaRPr lang="en-GB" sz="2800" kern="1200" dirty="0"/>
          </a:p>
        </p:txBody>
      </p:sp>
      <p:sp>
        <p:nvSpPr>
          <p:cNvPr id="7" name="Oval 6">
            <a:extLst>
              <a:ext uri="{FF2B5EF4-FFF2-40B4-BE49-F238E27FC236}">
                <a16:creationId xmlns:a16="http://schemas.microsoft.com/office/drawing/2014/main" id="{51C7A797-BDE2-75CC-13E7-C7F084FDE56D}"/>
              </a:ext>
            </a:extLst>
          </p:cNvPr>
          <p:cNvSpPr/>
          <p:nvPr/>
        </p:nvSpPr>
        <p:spPr>
          <a:xfrm>
            <a:off x="12496796" y="3262285"/>
            <a:ext cx="1513477" cy="1513477"/>
          </a:xfrm>
          <a:prstGeom prst="ellipse">
            <a:avLst/>
          </a:prstGeom>
          <a:blipFill rotWithShape="1">
            <a:blip r:embed="rId3" cstate="hqprint">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alpha val="9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8" name="Freeform 7">
            <a:extLst>
              <a:ext uri="{FF2B5EF4-FFF2-40B4-BE49-F238E27FC236}">
                <a16:creationId xmlns:a16="http://schemas.microsoft.com/office/drawing/2014/main" id="{396BC5FB-711F-E4C6-D36F-AB710F02532C}"/>
              </a:ext>
            </a:extLst>
          </p:cNvPr>
          <p:cNvSpPr/>
          <p:nvPr/>
        </p:nvSpPr>
        <p:spPr>
          <a:xfrm>
            <a:off x="13163694" y="5501222"/>
            <a:ext cx="8735319" cy="1539238"/>
          </a:xfrm>
          <a:custGeom>
            <a:avLst/>
            <a:gdLst>
              <a:gd name="connsiteX0" fmla="*/ 0 w 8735319"/>
              <a:gd name="connsiteY0" fmla="*/ 0 h 1693160"/>
              <a:gd name="connsiteX1" fmla="*/ 7888739 w 8735319"/>
              <a:gd name="connsiteY1" fmla="*/ 0 h 1693160"/>
              <a:gd name="connsiteX2" fmla="*/ 8735319 w 8735319"/>
              <a:gd name="connsiteY2" fmla="*/ 846580 h 1693160"/>
              <a:gd name="connsiteX3" fmla="*/ 7888739 w 8735319"/>
              <a:gd name="connsiteY3" fmla="*/ 1693160 h 1693160"/>
              <a:gd name="connsiteX4" fmla="*/ 0 w 8735319"/>
              <a:gd name="connsiteY4" fmla="*/ 1693160 h 1693160"/>
              <a:gd name="connsiteX5" fmla="*/ 0 w 8735319"/>
              <a:gd name="connsiteY5" fmla="*/ 0 h 169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5319" h="1693160">
                <a:moveTo>
                  <a:pt x="8735319" y="1693159"/>
                </a:moveTo>
                <a:lnTo>
                  <a:pt x="846580" y="1693159"/>
                </a:lnTo>
                <a:lnTo>
                  <a:pt x="0" y="846580"/>
                </a:lnTo>
                <a:lnTo>
                  <a:pt x="846580" y="1"/>
                </a:lnTo>
                <a:lnTo>
                  <a:pt x="8735319" y="1"/>
                </a:lnTo>
                <a:lnTo>
                  <a:pt x="8735319" y="1693159"/>
                </a:lnTo>
                <a:close/>
              </a:path>
            </a:pathLst>
          </a:custGeom>
          <a:solidFill>
            <a:schemeClr val="accent1">
              <a:lumMod val="75000"/>
            </a:schemeClr>
          </a:solidFill>
          <a:ln>
            <a:noFill/>
          </a:ln>
        </p:spPr>
        <p:style>
          <a:lnRef idx="2">
            <a:schemeClr val="lt1">
              <a:hueOff val="0"/>
              <a:satOff val="0"/>
              <a:lumOff val="0"/>
              <a:alphaOff val="0"/>
            </a:schemeClr>
          </a:lnRef>
          <a:fillRef idx="1">
            <a:schemeClr val="accent1">
              <a:alpha val="90000"/>
              <a:hueOff val="0"/>
              <a:satOff val="0"/>
              <a:lumOff val="0"/>
              <a:alphaOff val="-13333"/>
            </a:schemeClr>
          </a:fillRef>
          <a:effectRef idx="0">
            <a:schemeClr val="accent1">
              <a:alpha val="90000"/>
              <a:hueOff val="0"/>
              <a:satOff val="0"/>
              <a:lumOff val="0"/>
              <a:alphaOff val="-13333"/>
            </a:schemeClr>
          </a:effectRef>
          <a:fontRef idx="minor">
            <a:schemeClr val="lt1"/>
          </a:fontRef>
        </p:style>
        <p:txBody>
          <a:bodyPr spcFirstLastPara="0" vert="horz" wrap="square" lIns="1169927" tIns="106681" rIns="199136" bIns="106681" numCol="1" spcCol="1270" anchor="ctr" anchorCtr="0">
            <a:noAutofit/>
          </a:bodyPr>
          <a:lstStyle/>
          <a:p>
            <a:pPr marL="0" lvl="0" indent="0" algn="ctr" defTabSz="1244600">
              <a:lnSpc>
                <a:spcPct val="90000"/>
              </a:lnSpc>
              <a:spcBef>
                <a:spcPct val="0"/>
              </a:spcBef>
              <a:spcAft>
                <a:spcPct val="35000"/>
              </a:spcAft>
              <a:buNone/>
            </a:pPr>
            <a:r>
              <a:rPr lang="en-US" sz="2800" kern="1200" dirty="0"/>
              <a:t>Develop national biodiversity information facilities</a:t>
            </a:r>
            <a:endParaRPr lang="en-GB" sz="2800" kern="1200" dirty="0"/>
          </a:p>
        </p:txBody>
      </p:sp>
      <p:sp>
        <p:nvSpPr>
          <p:cNvPr id="9" name="Oval 8">
            <a:extLst>
              <a:ext uri="{FF2B5EF4-FFF2-40B4-BE49-F238E27FC236}">
                <a16:creationId xmlns:a16="http://schemas.microsoft.com/office/drawing/2014/main" id="{FB3134B9-C2BA-DFDC-1ADE-FF24655379F7}"/>
              </a:ext>
            </a:extLst>
          </p:cNvPr>
          <p:cNvSpPr/>
          <p:nvPr/>
        </p:nvSpPr>
        <p:spPr>
          <a:xfrm>
            <a:off x="12496798" y="5513710"/>
            <a:ext cx="1513476" cy="1513476"/>
          </a:xfrm>
          <a:prstGeom prst="ellipse">
            <a:avLst/>
          </a:prstGeom>
          <a:blipFill rotWithShape="1">
            <a:blip r:embed="rId4">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alpha val="90000"/>
              <a:hueOff val="7197"/>
              <a:satOff val="-645"/>
              <a:lumOff val="4198"/>
              <a:alphaOff val="-13333"/>
            </a:schemeClr>
          </a:effectRef>
          <a:fontRef idx="minor">
            <a:schemeClr val="lt1">
              <a:hueOff val="0"/>
              <a:satOff val="0"/>
              <a:lumOff val="0"/>
              <a:alphaOff val="0"/>
            </a:schemeClr>
          </a:fontRef>
        </p:style>
        <p:txBody>
          <a:bodyPr/>
          <a:lstStyle/>
          <a:p>
            <a:endParaRPr lang="en-GB"/>
          </a:p>
        </p:txBody>
      </p:sp>
      <p:sp>
        <p:nvSpPr>
          <p:cNvPr id="10" name="Freeform 9">
            <a:extLst>
              <a:ext uri="{FF2B5EF4-FFF2-40B4-BE49-F238E27FC236}">
                <a16:creationId xmlns:a16="http://schemas.microsoft.com/office/drawing/2014/main" id="{3450477D-6554-DFDF-98A3-EEB44425D07B}"/>
              </a:ext>
            </a:extLst>
          </p:cNvPr>
          <p:cNvSpPr/>
          <p:nvPr/>
        </p:nvSpPr>
        <p:spPr>
          <a:xfrm>
            <a:off x="13163694" y="7758699"/>
            <a:ext cx="8735319" cy="1539237"/>
          </a:xfrm>
          <a:custGeom>
            <a:avLst/>
            <a:gdLst>
              <a:gd name="connsiteX0" fmla="*/ 0 w 8735319"/>
              <a:gd name="connsiteY0" fmla="*/ 0 h 1693160"/>
              <a:gd name="connsiteX1" fmla="*/ 7888739 w 8735319"/>
              <a:gd name="connsiteY1" fmla="*/ 0 h 1693160"/>
              <a:gd name="connsiteX2" fmla="*/ 8735319 w 8735319"/>
              <a:gd name="connsiteY2" fmla="*/ 846580 h 1693160"/>
              <a:gd name="connsiteX3" fmla="*/ 7888739 w 8735319"/>
              <a:gd name="connsiteY3" fmla="*/ 1693160 h 1693160"/>
              <a:gd name="connsiteX4" fmla="*/ 0 w 8735319"/>
              <a:gd name="connsiteY4" fmla="*/ 1693160 h 1693160"/>
              <a:gd name="connsiteX5" fmla="*/ 0 w 8735319"/>
              <a:gd name="connsiteY5" fmla="*/ 0 h 169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5319" h="1693160">
                <a:moveTo>
                  <a:pt x="8735319" y="1693159"/>
                </a:moveTo>
                <a:lnTo>
                  <a:pt x="846580" y="1693159"/>
                </a:lnTo>
                <a:lnTo>
                  <a:pt x="0" y="846580"/>
                </a:lnTo>
                <a:lnTo>
                  <a:pt x="846580" y="1"/>
                </a:lnTo>
                <a:lnTo>
                  <a:pt x="8735319" y="1"/>
                </a:lnTo>
                <a:lnTo>
                  <a:pt x="8735319" y="1693159"/>
                </a:lnTo>
                <a:close/>
              </a:path>
            </a:pathLst>
          </a:custGeom>
          <a:solidFill>
            <a:schemeClr val="accent1"/>
          </a:solidFill>
          <a:ln>
            <a:noFill/>
          </a:ln>
        </p:spPr>
        <p:style>
          <a:lnRef idx="2">
            <a:schemeClr val="lt1">
              <a:hueOff val="0"/>
              <a:satOff val="0"/>
              <a:lumOff val="0"/>
              <a:alphaOff val="0"/>
            </a:schemeClr>
          </a:lnRef>
          <a:fillRef idx="1">
            <a:schemeClr val="accent1">
              <a:alpha val="90000"/>
              <a:hueOff val="0"/>
              <a:satOff val="0"/>
              <a:lumOff val="0"/>
              <a:alphaOff val="-26667"/>
            </a:schemeClr>
          </a:fillRef>
          <a:effectRef idx="0">
            <a:schemeClr val="accent1">
              <a:alpha val="90000"/>
              <a:hueOff val="0"/>
              <a:satOff val="0"/>
              <a:lumOff val="0"/>
              <a:alphaOff val="-26667"/>
            </a:schemeClr>
          </a:effectRef>
          <a:fontRef idx="minor">
            <a:schemeClr val="lt1"/>
          </a:fontRef>
        </p:style>
        <p:txBody>
          <a:bodyPr spcFirstLastPara="0" vert="horz" wrap="square" lIns="1169927" tIns="106681"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Build partnerships that drive the institutionalization of biodiversity data mobilization and use of GBIF-mediated data</a:t>
            </a:r>
            <a:endParaRPr lang="en-GB" sz="2800" kern="1200" dirty="0"/>
          </a:p>
        </p:txBody>
      </p:sp>
      <p:sp>
        <p:nvSpPr>
          <p:cNvPr id="11" name="Oval 10">
            <a:extLst>
              <a:ext uri="{FF2B5EF4-FFF2-40B4-BE49-F238E27FC236}">
                <a16:creationId xmlns:a16="http://schemas.microsoft.com/office/drawing/2014/main" id="{73D096FB-32F7-6963-11EA-AB08D9AFF339}"/>
              </a:ext>
            </a:extLst>
          </p:cNvPr>
          <p:cNvSpPr/>
          <p:nvPr/>
        </p:nvSpPr>
        <p:spPr>
          <a:xfrm>
            <a:off x="12496798" y="7765134"/>
            <a:ext cx="1513475" cy="1513475"/>
          </a:xfrm>
          <a:prstGeom prst="ellipse">
            <a:avLst/>
          </a:prstGeom>
          <a:blipFill rotWithShape="1">
            <a:blip r:embed="rId5" cstate="hqprint">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alpha val="90000"/>
              <a:hueOff val="14393"/>
              <a:satOff val="-1289"/>
              <a:lumOff val="8396"/>
              <a:alphaOff val="-26667"/>
            </a:schemeClr>
          </a:effectRef>
          <a:fontRef idx="minor">
            <a:schemeClr val="lt1">
              <a:hueOff val="0"/>
              <a:satOff val="0"/>
              <a:lumOff val="0"/>
              <a:alphaOff val="0"/>
            </a:schemeClr>
          </a:fontRef>
        </p:style>
        <p:txBody>
          <a:bodyPr/>
          <a:lstStyle/>
          <a:p>
            <a:endParaRPr lang="en-GB"/>
          </a:p>
        </p:txBody>
      </p:sp>
      <p:sp>
        <p:nvSpPr>
          <p:cNvPr id="12" name="Freeform 11">
            <a:extLst>
              <a:ext uri="{FF2B5EF4-FFF2-40B4-BE49-F238E27FC236}">
                <a16:creationId xmlns:a16="http://schemas.microsoft.com/office/drawing/2014/main" id="{28513618-0880-C383-AF00-6DB2B73BA5C4}"/>
              </a:ext>
            </a:extLst>
          </p:cNvPr>
          <p:cNvSpPr/>
          <p:nvPr/>
        </p:nvSpPr>
        <p:spPr>
          <a:xfrm>
            <a:off x="13181602" y="10016176"/>
            <a:ext cx="8735319" cy="1539237"/>
          </a:xfrm>
          <a:custGeom>
            <a:avLst/>
            <a:gdLst>
              <a:gd name="connsiteX0" fmla="*/ 0 w 8735319"/>
              <a:gd name="connsiteY0" fmla="*/ 0 h 1693160"/>
              <a:gd name="connsiteX1" fmla="*/ 7888739 w 8735319"/>
              <a:gd name="connsiteY1" fmla="*/ 0 h 1693160"/>
              <a:gd name="connsiteX2" fmla="*/ 8735319 w 8735319"/>
              <a:gd name="connsiteY2" fmla="*/ 846580 h 1693160"/>
              <a:gd name="connsiteX3" fmla="*/ 7888739 w 8735319"/>
              <a:gd name="connsiteY3" fmla="*/ 1693160 h 1693160"/>
              <a:gd name="connsiteX4" fmla="*/ 0 w 8735319"/>
              <a:gd name="connsiteY4" fmla="*/ 1693160 h 1693160"/>
              <a:gd name="connsiteX5" fmla="*/ 0 w 8735319"/>
              <a:gd name="connsiteY5" fmla="*/ 0 h 169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35319" h="1693160">
                <a:moveTo>
                  <a:pt x="8735319" y="1693159"/>
                </a:moveTo>
                <a:lnTo>
                  <a:pt x="846580" y="1693159"/>
                </a:lnTo>
                <a:lnTo>
                  <a:pt x="0" y="846580"/>
                </a:lnTo>
                <a:lnTo>
                  <a:pt x="846580" y="1"/>
                </a:lnTo>
                <a:lnTo>
                  <a:pt x="8735319" y="1"/>
                </a:lnTo>
                <a:lnTo>
                  <a:pt x="8735319" y="1693159"/>
                </a:lnTo>
                <a:close/>
              </a:path>
            </a:pathLst>
          </a:custGeom>
          <a:solidFill>
            <a:schemeClr val="accent1">
              <a:lumMod val="60000"/>
              <a:lumOff val="40000"/>
            </a:schemeClr>
          </a:solidFill>
          <a:ln>
            <a:noFill/>
          </a:ln>
        </p:spPr>
        <p:style>
          <a:lnRef idx="2">
            <a:schemeClr val="lt1">
              <a:hueOff val="0"/>
              <a:satOff val="0"/>
              <a:lumOff val="0"/>
              <a:alphaOff val="0"/>
            </a:schemeClr>
          </a:lnRef>
          <a:fillRef idx="1">
            <a:schemeClr val="accent1">
              <a:alpha val="90000"/>
              <a:hueOff val="0"/>
              <a:satOff val="0"/>
              <a:lumOff val="0"/>
              <a:alphaOff val="-40000"/>
            </a:schemeClr>
          </a:fillRef>
          <a:effectRef idx="0">
            <a:schemeClr val="accent1">
              <a:alpha val="90000"/>
              <a:hueOff val="0"/>
              <a:satOff val="0"/>
              <a:lumOff val="0"/>
              <a:alphaOff val="-40000"/>
            </a:schemeClr>
          </a:effectRef>
          <a:fontRef idx="minor">
            <a:schemeClr val="lt1"/>
          </a:fontRef>
        </p:style>
        <p:txBody>
          <a:bodyPr spcFirstLastPara="0" vert="horz" wrap="square" lIns="1169927" tIns="106681"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Strengthen and grow GBIF’s community of practice</a:t>
            </a:r>
            <a:endParaRPr lang="en-GB" sz="2800" kern="1200" dirty="0"/>
          </a:p>
        </p:txBody>
      </p:sp>
      <p:sp>
        <p:nvSpPr>
          <p:cNvPr id="2" name="Title 1">
            <a:extLst>
              <a:ext uri="{FF2B5EF4-FFF2-40B4-BE49-F238E27FC236}">
                <a16:creationId xmlns:a16="http://schemas.microsoft.com/office/drawing/2014/main" id="{DA7593FD-DECB-1A41-49C2-5F7370C31B52}"/>
              </a:ext>
            </a:extLst>
          </p:cNvPr>
          <p:cNvSpPr>
            <a:spLocks noGrp="1"/>
          </p:cNvSpPr>
          <p:nvPr>
            <p:ph type="title"/>
          </p:nvPr>
        </p:nvSpPr>
        <p:spPr/>
        <p:txBody>
          <a:bodyPr/>
          <a:lstStyle/>
          <a:p>
            <a:r>
              <a:rPr lang="en-GB" dirty="0">
                <a:latin typeface="+mj-lt"/>
              </a:rPr>
              <a:t>Capacity development levels</a:t>
            </a:r>
          </a:p>
        </p:txBody>
      </p:sp>
      <p:graphicFrame>
        <p:nvGraphicFramePr>
          <p:cNvPr id="4" name="Diagram 3">
            <a:extLst>
              <a:ext uri="{FF2B5EF4-FFF2-40B4-BE49-F238E27FC236}">
                <a16:creationId xmlns:a16="http://schemas.microsoft.com/office/drawing/2014/main" id="{DCDBC091-C489-E030-10E1-AA4BEBEF1EE9}"/>
              </a:ext>
            </a:extLst>
          </p:cNvPr>
          <p:cNvGraphicFramePr/>
          <p:nvPr/>
        </p:nvGraphicFramePr>
        <p:xfrm>
          <a:off x="706437" y="3441031"/>
          <a:ext cx="11484770" cy="801837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Oval 18">
            <a:extLst>
              <a:ext uri="{FF2B5EF4-FFF2-40B4-BE49-F238E27FC236}">
                <a16:creationId xmlns:a16="http://schemas.microsoft.com/office/drawing/2014/main" id="{E79DD2C5-DA9B-A7A4-BED3-4E8CDC826845}"/>
              </a:ext>
            </a:extLst>
          </p:cNvPr>
          <p:cNvSpPr/>
          <p:nvPr/>
        </p:nvSpPr>
        <p:spPr>
          <a:xfrm>
            <a:off x="12479123" y="10024261"/>
            <a:ext cx="1531150" cy="1531152"/>
          </a:xfrm>
          <a:prstGeom prst="ellipse">
            <a:avLst/>
          </a:prstGeom>
          <a:blipFill dpi="0" rotWithShape="1">
            <a:blip r:embed="rId11">
              <a:extLst>
                <a:ext uri="{28A0092B-C50C-407E-A947-70E740481C1C}">
                  <a14:useLocalDpi xmlns:a14="http://schemas.microsoft.com/office/drawing/2010/main" val="0"/>
                </a:ext>
              </a:extLst>
            </a:blip>
            <a:srcRect/>
            <a:stretch>
              <a:fillRect l="-6990" t="-40718" r="-151298" b="-31473"/>
            </a:stretch>
          </a:blipFill>
        </p:spPr>
        <p:style>
          <a:lnRef idx="2">
            <a:schemeClr val="lt1">
              <a:hueOff val="0"/>
              <a:satOff val="0"/>
              <a:lumOff val="0"/>
              <a:alphaOff val="0"/>
            </a:schemeClr>
          </a:lnRef>
          <a:fillRef idx="1">
            <a:scrgbClr r="0" g="0" b="0"/>
          </a:fillRef>
          <a:effectRef idx="0">
            <a:schemeClr val="accent1">
              <a:tint val="50000"/>
              <a:alpha val="90000"/>
              <a:hueOff val="21590"/>
              <a:satOff val="-1934"/>
              <a:lumOff val="12594"/>
              <a:alphaOff val="-40000"/>
            </a:schemeClr>
          </a:effectRef>
          <a:fontRef idx="minor">
            <a:schemeClr val="lt1">
              <a:hueOff val="0"/>
              <a:satOff val="0"/>
              <a:lumOff val="0"/>
              <a:alphaOff val="0"/>
            </a:schemeClr>
          </a:fontRef>
        </p:style>
        <p:txBody>
          <a:bodyPr/>
          <a:lstStyle/>
          <a:p>
            <a:endParaRPr lang="en-GB"/>
          </a:p>
        </p:txBody>
      </p:sp>
    </p:spTree>
    <p:extLst>
      <p:ext uri="{BB962C8B-B14F-4D97-AF65-F5344CB8AC3E}">
        <p14:creationId xmlns:p14="http://schemas.microsoft.com/office/powerpoint/2010/main" val="1940219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CE4A111F-9B9D-4B47-8D7B-696743A1C21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10586" y="2258168"/>
            <a:ext cx="11561241" cy="6530777"/>
          </a:xfrm>
          <a:prstGeom prst="rect">
            <a:avLst/>
          </a:prstGeom>
        </p:spPr>
      </p:pic>
      <p:sp>
        <p:nvSpPr>
          <p:cNvPr id="2" name="Rectangle 1">
            <a:extLst>
              <a:ext uri="{FF2B5EF4-FFF2-40B4-BE49-F238E27FC236}">
                <a16:creationId xmlns:a16="http://schemas.microsoft.com/office/drawing/2014/main" id="{F36F03DB-DB9B-E448-8FED-1D63843803F9}"/>
              </a:ext>
            </a:extLst>
          </p:cNvPr>
          <p:cNvSpPr/>
          <p:nvPr/>
        </p:nvSpPr>
        <p:spPr>
          <a:xfrm>
            <a:off x="6410584" y="8788944"/>
            <a:ext cx="11447365" cy="1446550"/>
          </a:xfrm>
          <a:prstGeom prst="rect">
            <a:avLst/>
          </a:prstGeom>
        </p:spPr>
        <p:txBody>
          <a:bodyPr wrap="none">
            <a:spAutoFit/>
          </a:bodyPr>
          <a:lstStyle/>
          <a:p>
            <a:r>
              <a:rPr lang="en-US" sz="8800" dirty="0">
                <a:solidFill>
                  <a:srgbClr val="92D050"/>
                </a:solidFill>
              </a:rPr>
              <a:t>GBIF course curricula</a:t>
            </a:r>
          </a:p>
        </p:txBody>
      </p:sp>
    </p:spTree>
    <p:extLst>
      <p:ext uri="{BB962C8B-B14F-4D97-AF65-F5344CB8AC3E}">
        <p14:creationId xmlns:p14="http://schemas.microsoft.com/office/powerpoint/2010/main" val="4128586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DF8C-F012-5C30-C825-41B94CE71458}"/>
              </a:ext>
            </a:extLst>
          </p:cNvPr>
          <p:cNvSpPr>
            <a:spLocks noGrp="1"/>
          </p:cNvSpPr>
          <p:nvPr>
            <p:ph type="title"/>
          </p:nvPr>
        </p:nvSpPr>
        <p:spPr/>
        <p:txBody>
          <a:bodyPr/>
          <a:lstStyle/>
          <a:p>
            <a:r>
              <a:rPr lang="en-GB" dirty="0">
                <a:solidFill>
                  <a:schemeClr val="tx1">
                    <a:lumMod val="75000"/>
                    <a:lumOff val="25000"/>
                  </a:schemeClr>
                </a:solidFill>
                <a:latin typeface="+mj-lt"/>
              </a:rPr>
              <a:t>GBIF curriculum</a:t>
            </a:r>
            <a:endParaRPr lang="en-NO" dirty="0">
              <a:solidFill>
                <a:schemeClr val="tx1">
                  <a:lumMod val="75000"/>
                  <a:lumOff val="25000"/>
                </a:schemeClr>
              </a:solidFill>
              <a:latin typeface="+mj-lt"/>
            </a:endParaRPr>
          </a:p>
        </p:txBody>
      </p:sp>
      <p:sp>
        <p:nvSpPr>
          <p:cNvPr id="3" name="Content Placeholder 2">
            <a:extLst>
              <a:ext uri="{FF2B5EF4-FFF2-40B4-BE49-F238E27FC236}">
                <a16:creationId xmlns:a16="http://schemas.microsoft.com/office/drawing/2014/main" id="{6DF60CC1-1059-4E20-A3D5-B457DD4A9E15}"/>
              </a:ext>
            </a:extLst>
          </p:cNvPr>
          <p:cNvSpPr>
            <a:spLocks noGrp="1"/>
          </p:cNvSpPr>
          <p:nvPr>
            <p:ph idx="1"/>
          </p:nvPr>
        </p:nvSpPr>
        <p:spPr>
          <a:xfrm>
            <a:off x="719137" y="3259311"/>
            <a:ext cx="22944138" cy="3598689"/>
          </a:xfrm>
        </p:spPr>
        <p:txBody>
          <a:bodyPr/>
          <a:lstStyle/>
          <a:p>
            <a:r>
              <a:rPr lang="en-GB" dirty="0">
                <a:solidFill>
                  <a:schemeClr val="tx1">
                    <a:lumMod val="75000"/>
                    <a:lumOff val="25000"/>
                  </a:schemeClr>
                </a:solidFill>
              </a:rPr>
              <a:t>The GBIF Secretariat, in collaboration with our community of trainers and mentors, develops curricula on biodiversity data mobilization and use. These courses are available online for self-paced use or can be adapted for onsite or virtual workshops.</a:t>
            </a:r>
            <a:endParaRPr lang="en-NO" dirty="0">
              <a:solidFill>
                <a:schemeClr val="tx1">
                  <a:lumMod val="75000"/>
                  <a:lumOff val="25000"/>
                </a:schemeClr>
              </a:solidFill>
            </a:endParaRPr>
          </a:p>
        </p:txBody>
      </p:sp>
      <p:sp>
        <p:nvSpPr>
          <p:cNvPr id="4" name="Footer Placeholder 3">
            <a:extLst>
              <a:ext uri="{FF2B5EF4-FFF2-40B4-BE49-F238E27FC236}">
                <a16:creationId xmlns:a16="http://schemas.microsoft.com/office/drawing/2014/main" id="{A1246770-5003-42D5-7A38-7142628DA4C8}"/>
              </a:ext>
            </a:extLst>
          </p:cNvPr>
          <p:cNvSpPr>
            <a:spLocks noGrp="1"/>
          </p:cNvSpPr>
          <p:nvPr>
            <p:ph type="ftr" sz="quarter" idx="10"/>
          </p:nvPr>
        </p:nvSpPr>
        <p:spPr>
          <a:xfrm>
            <a:off x="510199" y="12661493"/>
            <a:ext cx="21225642" cy="730202"/>
          </a:xfrm>
        </p:spPr>
        <p:txBody>
          <a:bodyPr/>
          <a:lstStyle/>
          <a:p>
            <a:r>
              <a:rPr lang="en-GB" dirty="0">
                <a:solidFill>
                  <a:schemeClr val="tx1">
                    <a:lumMod val="75000"/>
                    <a:lumOff val="25000"/>
                  </a:schemeClr>
                </a:solidFill>
                <a:hlinkClick r:id="rId3">
                  <a:extLst>
                    <a:ext uri="{A12FA001-AC4F-418D-AE19-62706E023703}">
                      <ahyp:hlinkClr xmlns:ahyp="http://schemas.microsoft.com/office/drawing/2018/hyperlinkcolor" val="tx"/>
                    </a:ext>
                  </a:extLst>
                </a:hlinkClick>
              </a:rPr>
              <a:t>https://www.gbif.org/composition/2gdDUG4OI4rrduJtnz8j43/training-and-learning-resources</a:t>
            </a:r>
            <a:r>
              <a:rPr lang="en-GB" dirty="0">
                <a:solidFill>
                  <a:schemeClr val="tx1">
                    <a:lumMod val="75000"/>
                    <a:lumOff val="25000"/>
                  </a:schemeClr>
                </a:solidFill>
              </a:rPr>
              <a:t>  |  </a:t>
            </a:r>
            <a:r>
              <a:rPr lang="en-GB" dirty="0">
                <a:solidFill>
                  <a:schemeClr val="tx1">
                    <a:lumMod val="75000"/>
                    <a:lumOff val="25000"/>
                  </a:schemeClr>
                </a:solidFill>
                <a:hlinkClick r:id="rId4">
                  <a:extLst>
                    <a:ext uri="{A12FA001-AC4F-418D-AE19-62706E023703}">
                      <ahyp:hlinkClr xmlns:ahyp="http://schemas.microsoft.com/office/drawing/2018/hyperlinkcolor" val="tx"/>
                    </a:ext>
                  </a:extLst>
                </a:hlinkClick>
              </a:rPr>
              <a:t>https://docs.gbif.org/documentation-guidelines/en/#current-documents</a:t>
            </a:r>
            <a:r>
              <a:rPr lang="en-GB" dirty="0">
                <a:solidFill>
                  <a:schemeClr val="tx1">
                    <a:lumMod val="75000"/>
                    <a:lumOff val="25000"/>
                  </a:schemeClr>
                </a:solidFill>
              </a:rPr>
              <a:t> </a:t>
            </a:r>
          </a:p>
        </p:txBody>
      </p:sp>
      <p:pic>
        <p:nvPicPr>
          <p:cNvPr id="6" name="Picture 5">
            <a:hlinkClick r:id="rId5"/>
            <a:extLst>
              <a:ext uri="{FF2B5EF4-FFF2-40B4-BE49-F238E27FC236}">
                <a16:creationId xmlns:a16="http://schemas.microsoft.com/office/drawing/2014/main" id="{0A7175FF-1629-945A-2CC2-ED8B4B2151B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01934" y="5929183"/>
            <a:ext cx="4475729" cy="5039338"/>
          </a:xfrm>
          <a:prstGeom prst="rect">
            <a:avLst/>
          </a:prstGeom>
        </p:spPr>
      </p:pic>
      <p:pic>
        <p:nvPicPr>
          <p:cNvPr id="8" name="Picture 7">
            <a:hlinkClick r:id="rId7"/>
            <a:extLst>
              <a:ext uri="{FF2B5EF4-FFF2-40B4-BE49-F238E27FC236}">
                <a16:creationId xmlns:a16="http://schemas.microsoft.com/office/drawing/2014/main" id="{1C3E5D1D-384D-3626-37DF-3EA66E1F6954}"/>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838234" y="5929184"/>
            <a:ext cx="4230555" cy="5039336"/>
          </a:xfrm>
          <a:prstGeom prst="rect">
            <a:avLst/>
          </a:prstGeom>
        </p:spPr>
      </p:pic>
      <p:pic>
        <p:nvPicPr>
          <p:cNvPr id="10" name="Picture 9">
            <a:hlinkClick r:id="rId9"/>
            <a:extLst>
              <a:ext uri="{FF2B5EF4-FFF2-40B4-BE49-F238E27FC236}">
                <a16:creationId xmlns:a16="http://schemas.microsoft.com/office/drawing/2014/main" id="{31BB4709-EB00-55C8-8409-27AA8A9935C8}"/>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0329358" y="5929182"/>
            <a:ext cx="4483046" cy="5039336"/>
          </a:xfrm>
          <a:prstGeom prst="rect">
            <a:avLst/>
          </a:prstGeom>
        </p:spPr>
      </p:pic>
      <p:pic>
        <p:nvPicPr>
          <p:cNvPr id="12" name="Picture 11">
            <a:hlinkClick r:id="rId11"/>
            <a:extLst>
              <a:ext uri="{FF2B5EF4-FFF2-40B4-BE49-F238E27FC236}">
                <a16:creationId xmlns:a16="http://schemas.microsoft.com/office/drawing/2014/main" id="{A60A8843-AAF9-AC90-795F-88C7C3F4D8CA}"/>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5096120" y="5929182"/>
            <a:ext cx="3672283" cy="5039336"/>
          </a:xfrm>
          <a:prstGeom prst="rect">
            <a:avLst/>
          </a:prstGeom>
        </p:spPr>
      </p:pic>
      <p:pic>
        <p:nvPicPr>
          <p:cNvPr id="14" name="Picture 13">
            <a:hlinkClick r:id="rId13"/>
            <a:extLst>
              <a:ext uri="{FF2B5EF4-FFF2-40B4-BE49-F238E27FC236}">
                <a16:creationId xmlns:a16="http://schemas.microsoft.com/office/drawing/2014/main" id="{65AB2437-B2CC-228E-0BE0-287A4264FF43}"/>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19051974" y="5929181"/>
            <a:ext cx="4256829" cy="5039334"/>
          </a:xfrm>
          <a:prstGeom prst="rect">
            <a:avLst/>
          </a:prstGeom>
        </p:spPr>
      </p:pic>
      <p:sp>
        <p:nvSpPr>
          <p:cNvPr id="7" name="TextBox 6">
            <a:extLst>
              <a:ext uri="{FF2B5EF4-FFF2-40B4-BE49-F238E27FC236}">
                <a16:creationId xmlns:a16="http://schemas.microsoft.com/office/drawing/2014/main" id="{58C11B05-EB06-FD43-9D3F-FBEE57F58C79}"/>
              </a:ext>
            </a:extLst>
          </p:cNvPr>
          <p:cNvSpPr txBox="1"/>
          <p:nvPr/>
        </p:nvSpPr>
        <p:spPr>
          <a:xfrm>
            <a:off x="18183909" y="11491837"/>
            <a:ext cx="5124894" cy="646331"/>
          </a:xfrm>
          <a:prstGeom prst="rect">
            <a:avLst/>
          </a:prstGeom>
          <a:noFill/>
        </p:spPr>
        <p:txBody>
          <a:bodyPr wrap="square">
            <a:spAutoFit/>
          </a:bodyPr>
          <a:lstStyle/>
          <a:p>
            <a:pPr algn="r"/>
            <a:r>
              <a:rPr lang="en-GB" sz="3600" dirty="0">
                <a:solidFill>
                  <a:schemeClr val="tx1">
                    <a:lumMod val="75000"/>
                    <a:lumOff val="25000"/>
                  </a:schemeClr>
                </a:solidFill>
              </a:rPr>
              <a:t>… and more</a:t>
            </a:r>
            <a:endParaRPr lang="en-NO" sz="3600" dirty="0"/>
          </a:p>
        </p:txBody>
      </p:sp>
    </p:spTree>
    <p:extLst>
      <p:ext uri="{BB962C8B-B14F-4D97-AF65-F5344CB8AC3E}">
        <p14:creationId xmlns:p14="http://schemas.microsoft.com/office/powerpoint/2010/main" val="1638759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7A93-90FE-474F-7718-4810F67EF05F}"/>
              </a:ext>
            </a:extLst>
          </p:cNvPr>
          <p:cNvSpPr>
            <a:spLocks noGrp="1"/>
          </p:cNvSpPr>
          <p:nvPr>
            <p:ph type="title"/>
          </p:nvPr>
        </p:nvSpPr>
        <p:spPr/>
        <p:txBody>
          <a:bodyPr/>
          <a:lstStyle/>
          <a:p>
            <a:r>
              <a:rPr lang="en-GB" dirty="0">
                <a:solidFill>
                  <a:schemeClr val="tx1">
                    <a:lumMod val="75000"/>
                    <a:lumOff val="25000"/>
                  </a:schemeClr>
                </a:solidFill>
                <a:latin typeface="+mj-lt"/>
              </a:rPr>
              <a:t>GBIF curriculum – Volunteer Mentors</a:t>
            </a:r>
            <a:endParaRPr lang="en-NO" dirty="0">
              <a:solidFill>
                <a:schemeClr val="tx1">
                  <a:lumMod val="75000"/>
                  <a:lumOff val="25000"/>
                </a:schemeClr>
              </a:solidFill>
              <a:latin typeface="+mj-lt"/>
            </a:endParaRPr>
          </a:p>
        </p:txBody>
      </p:sp>
      <p:sp>
        <p:nvSpPr>
          <p:cNvPr id="3" name="Content Placeholder 2">
            <a:extLst>
              <a:ext uri="{FF2B5EF4-FFF2-40B4-BE49-F238E27FC236}">
                <a16:creationId xmlns:a16="http://schemas.microsoft.com/office/drawing/2014/main" id="{AE409561-2B91-09AA-3678-6E67588C86E5}"/>
              </a:ext>
            </a:extLst>
          </p:cNvPr>
          <p:cNvSpPr>
            <a:spLocks noGrp="1"/>
          </p:cNvSpPr>
          <p:nvPr>
            <p:ph idx="1"/>
          </p:nvPr>
        </p:nvSpPr>
        <p:spPr>
          <a:xfrm>
            <a:off x="1228218" y="3150932"/>
            <a:ext cx="12473244" cy="8821116"/>
          </a:xfrm>
        </p:spPr>
        <p:txBody>
          <a:bodyPr/>
          <a:lstStyle/>
          <a:p>
            <a:r>
              <a:rPr lang="en-GB" dirty="0">
                <a:solidFill>
                  <a:schemeClr val="tx1">
                    <a:lumMod val="75000"/>
                    <a:lumOff val="25000"/>
                  </a:schemeClr>
                </a:solidFill>
                <a:latin typeface="+mn-lt"/>
              </a:rPr>
              <a:t>Becoming a volunteer mentor is an opportunity to collaborate with the growing community of scientists, institutions, and networks involved in the mobilization and use of biodiversity data, and to make new connections all around the world. GBIF maintains an open call for volunteers to join this group of mentors and trainers.</a:t>
            </a:r>
            <a:endParaRPr lang="en-NO" dirty="0">
              <a:solidFill>
                <a:schemeClr val="tx1">
                  <a:lumMod val="75000"/>
                  <a:lumOff val="25000"/>
                </a:schemeClr>
              </a:solidFill>
              <a:latin typeface="+mn-lt"/>
            </a:endParaRPr>
          </a:p>
          <a:p>
            <a:r>
              <a:rPr lang="en-NO" dirty="0">
                <a:solidFill>
                  <a:schemeClr val="tx1">
                    <a:lumMod val="75000"/>
                    <a:lumOff val="25000"/>
                  </a:schemeClr>
                </a:solidFill>
                <a:latin typeface="+mn-lt"/>
              </a:rPr>
              <a:t>Badge – BASIC &amp; ADVANCED</a:t>
            </a:r>
          </a:p>
        </p:txBody>
      </p:sp>
      <p:sp>
        <p:nvSpPr>
          <p:cNvPr id="4" name="Footer Placeholder 3">
            <a:extLst>
              <a:ext uri="{FF2B5EF4-FFF2-40B4-BE49-F238E27FC236}">
                <a16:creationId xmlns:a16="http://schemas.microsoft.com/office/drawing/2014/main" id="{5BB48900-343F-83D0-B183-C8ADF563D101}"/>
              </a:ext>
            </a:extLst>
          </p:cNvPr>
          <p:cNvSpPr>
            <a:spLocks noGrp="1"/>
          </p:cNvSpPr>
          <p:nvPr>
            <p:ph type="ftr" sz="quarter" idx="10"/>
          </p:nvPr>
        </p:nvSpPr>
        <p:spPr>
          <a:xfrm>
            <a:off x="6430962" y="12278450"/>
            <a:ext cx="16088795" cy="720000"/>
          </a:xfrm>
        </p:spPr>
        <p:txBody>
          <a:bodyPr/>
          <a:lstStyle/>
          <a:p>
            <a:r>
              <a:rPr lang="en-GB" dirty="0">
                <a:solidFill>
                  <a:schemeClr val="tx1">
                    <a:lumMod val="75000"/>
                    <a:lumOff val="25000"/>
                  </a:schemeClr>
                </a:solidFill>
                <a:hlinkClick r:id="rId2">
                  <a:extLst>
                    <a:ext uri="{A12FA001-AC4F-418D-AE19-62706E023703}">
                      <ahyp:hlinkClr xmlns:ahyp="http://schemas.microsoft.com/office/drawing/2018/hyperlinkcolor" val="tx"/>
                    </a:ext>
                  </a:extLst>
                </a:hlinkClick>
              </a:rPr>
              <a:t>https://www.gbif.org/article/5SExsCfj7UaUkMCsuc6Oec/mentors-and-trainers</a:t>
            </a:r>
            <a:r>
              <a:rPr lang="en-GB" dirty="0">
                <a:solidFill>
                  <a:schemeClr val="tx1">
                    <a:lumMod val="75000"/>
                    <a:lumOff val="25000"/>
                  </a:schemeClr>
                </a:solidFill>
              </a:rPr>
              <a:t> </a:t>
            </a:r>
          </a:p>
        </p:txBody>
      </p:sp>
      <p:pic>
        <p:nvPicPr>
          <p:cNvPr id="2050" name="Picture 2">
            <a:extLst>
              <a:ext uri="{FF2B5EF4-FFF2-40B4-BE49-F238E27FC236}">
                <a16:creationId xmlns:a16="http://schemas.microsoft.com/office/drawing/2014/main" id="{3BF8740C-C739-3D5B-5755-A1C291F5191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746215" y="1033665"/>
            <a:ext cx="3147879" cy="31478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4BEE0F4-462B-5467-7E92-4857B89E409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746215" y="4650434"/>
            <a:ext cx="3147879" cy="31478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4CE97EC0-D008-7EE2-EEDF-726EDDE1E08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746215" y="8267202"/>
            <a:ext cx="3147879" cy="314787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E1EFD36-A024-4583-87F1-11D3FA3A593E}"/>
              </a:ext>
            </a:extLst>
          </p:cNvPr>
          <p:cNvSpPr txBox="1"/>
          <p:nvPr/>
        </p:nvSpPr>
        <p:spPr>
          <a:xfrm>
            <a:off x="19412685" y="2412316"/>
            <a:ext cx="4360178" cy="646331"/>
          </a:xfrm>
          <a:prstGeom prst="rect">
            <a:avLst/>
          </a:prstGeom>
          <a:noFill/>
        </p:spPr>
        <p:txBody>
          <a:bodyPr wrap="square">
            <a:spAutoFit/>
          </a:bodyPr>
          <a:lstStyle/>
          <a:p>
            <a:r>
              <a:rPr lang="en-GB" sz="3600" b="1" dirty="0">
                <a:solidFill>
                  <a:schemeClr val="tx1">
                    <a:lumMod val="75000"/>
                    <a:lumOff val="25000"/>
                  </a:schemeClr>
                </a:solidFill>
              </a:rPr>
              <a:t>Volunteer Mentor</a:t>
            </a:r>
            <a:endParaRPr lang="en-NO" sz="3600" dirty="0">
              <a:solidFill>
                <a:schemeClr val="tx1">
                  <a:lumMod val="75000"/>
                  <a:lumOff val="25000"/>
                </a:schemeClr>
              </a:solidFill>
            </a:endParaRPr>
          </a:p>
        </p:txBody>
      </p:sp>
      <p:sp>
        <p:nvSpPr>
          <p:cNvPr id="8" name="TextBox 7">
            <a:extLst>
              <a:ext uri="{FF2B5EF4-FFF2-40B4-BE49-F238E27FC236}">
                <a16:creationId xmlns:a16="http://schemas.microsoft.com/office/drawing/2014/main" id="{8402C1DA-C274-ABAE-34C6-539FB36A586B}"/>
              </a:ext>
            </a:extLst>
          </p:cNvPr>
          <p:cNvSpPr txBox="1"/>
          <p:nvPr/>
        </p:nvSpPr>
        <p:spPr>
          <a:xfrm>
            <a:off x="19412684" y="5855066"/>
            <a:ext cx="4612640" cy="646331"/>
          </a:xfrm>
          <a:prstGeom prst="rect">
            <a:avLst/>
          </a:prstGeom>
          <a:noFill/>
        </p:spPr>
        <p:txBody>
          <a:bodyPr wrap="square">
            <a:spAutoFit/>
          </a:bodyPr>
          <a:lstStyle/>
          <a:p>
            <a:r>
              <a:rPr lang="en-GB" sz="3600" b="1" dirty="0">
                <a:solidFill>
                  <a:schemeClr val="tx1">
                    <a:lumMod val="75000"/>
                    <a:lumOff val="25000"/>
                  </a:schemeClr>
                </a:solidFill>
              </a:rPr>
              <a:t>Project Mentor</a:t>
            </a:r>
            <a:endParaRPr lang="en-NO" sz="3600" dirty="0">
              <a:solidFill>
                <a:schemeClr val="tx1">
                  <a:lumMod val="75000"/>
                  <a:lumOff val="25000"/>
                </a:schemeClr>
              </a:solidFill>
            </a:endParaRPr>
          </a:p>
        </p:txBody>
      </p:sp>
      <p:sp>
        <p:nvSpPr>
          <p:cNvPr id="10" name="TextBox 9">
            <a:extLst>
              <a:ext uri="{FF2B5EF4-FFF2-40B4-BE49-F238E27FC236}">
                <a16:creationId xmlns:a16="http://schemas.microsoft.com/office/drawing/2014/main" id="{E31EC312-63DE-654A-208A-782424041B9C}"/>
              </a:ext>
            </a:extLst>
          </p:cNvPr>
          <p:cNvSpPr txBox="1"/>
          <p:nvPr/>
        </p:nvSpPr>
        <p:spPr>
          <a:xfrm>
            <a:off x="19412684" y="9471835"/>
            <a:ext cx="4612640" cy="646331"/>
          </a:xfrm>
          <a:prstGeom prst="rect">
            <a:avLst/>
          </a:prstGeom>
          <a:noFill/>
        </p:spPr>
        <p:txBody>
          <a:bodyPr wrap="square">
            <a:spAutoFit/>
          </a:bodyPr>
          <a:lstStyle/>
          <a:p>
            <a:r>
              <a:rPr lang="en-GB" sz="3600" b="1" dirty="0">
                <a:solidFill>
                  <a:schemeClr val="tx1">
                    <a:lumMod val="75000"/>
                    <a:lumOff val="25000"/>
                  </a:schemeClr>
                </a:solidFill>
              </a:rPr>
              <a:t>Certified Trainer</a:t>
            </a:r>
            <a:endParaRPr lang="en-NO" sz="3600" dirty="0">
              <a:solidFill>
                <a:schemeClr val="tx1">
                  <a:lumMod val="75000"/>
                  <a:lumOff val="25000"/>
                </a:schemeClr>
              </a:solidFill>
            </a:endParaRPr>
          </a:p>
        </p:txBody>
      </p:sp>
    </p:spTree>
    <p:extLst>
      <p:ext uri="{BB962C8B-B14F-4D97-AF65-F5344CB8AC3E}">
        <p14:creationId xmlns:p14="http://schemas.microsoft.com/office/powerpoint/2010/main" val="1825649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6F03DB-DB9B-E448-8FED-1D63843803F9}"/>
              </a:ext>
            </a:extLst>
          </p:cNvPr>
          <p:cNvSpPr/>
          <p:nvPr/>
        </p:nvSpPr>
        <p:spPr>
          <a:xfrm>
            <a:off x="5017398" y="7720111"/>
            <a:ext cx="7547259" cy="1323439"/>
          </a:xfrm>
          <a:prstGeom prst="rect">
            <a:avLst/>
          </a:prstGeom>
        </p:spPr>
        <p:txBody>
          <a:bodyPr wrap="none">
            <a:spAutoFit/>
          </a:bodyPr>
          <a:lstStyle/>
          <a:p>
            <a:r>
              <a:rPr lang="en-US" sz="8000" dirty="0">
                <a:solidFill>
                  <a:schemeClr val="bg1"/>
                </a:solidFill>
              </a:rPr>
              <a:t>data publishing</a:t>
            </a:r>
          </a:p>
        </p:txBody>
      </p:sp>
      <p:pic>
        <p:nvPicPr>
          <p:cNvPr id="23" name="Picture 22">
            <a:extLst>
              <a:ext uri="{FF2B5EF4-FFF2-40B4-BE49-F238E27FC236}">
                <a16:creationId xmlns:a16="http://schemas.microsoft.com/office/drawing/2014/main" id="{44B13A81-70B9-A84E-BB46-E91187AABE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54053" y="1594874"/>
            <a:ext cx="11916868" cy="10090357"/>
          </a:xfrm>
          <a:prstGeom prst="rect">
            <a:avLst/>
          </a:prstGeom>
        </p:spPr>
      </p:pic>
      <p:pic>
        <p:nvPicPr>
          <p:cNvPr id="25" name="Picture 24">
            <a:extLst>
              <a:ext uri="{FF2B5EF4-FFF2-40B4-BE49-F238E27FC236}">
                <a16:creationId xmlns:a16="http://schemas.microsoft.com/office/drawing/2014/main" id="{08983AF3-EFA3-FE49-A94B-603A8B34E4C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547265" y="8190683"/>
            <a:ext cx="3930444" cy="3930444"/>
          </a:xfrm>
          <a:prstGeom prst="rect">
            <a:avLst/>
          </a:prstGeom>
        </p:spPr>
      </p:pic>
      <p:pic>
        <p:nvPicPr>
          <p:cNvPr id="10" name="Picture 9" descr="Logo&#10;&#10;Description automatically generated">
            <a:extLst>
              <a:ext uri="{FF2B5EF4-FFF2-40B4-BE49-F238E27FC236}">
                <a16:creationId xmlns:a16="http://schemas.microsoft.com/office/drawing/2014/main" id="{B7DBA742-BB17-2643-8B0D-6E81A25294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11491" y="4927756"/>
            <a:ext cx="6470639" cy="3655170"/>
          </a:xfrm>
          <a:prstGeom prst="rect">
            <a:avLst/>
          </a:prstGeom>
        </p:spPr>
      </p:pic>
    </p:spTree>
    <p:extLst>
      <p:ext uri="{BB962C8B-B14F-4D97-AF65-F5344CB8AC3E}">
        <p14:creationId xmlns:p14="http://schemas.microsoft.com/office/powerpoint/2010/main" val="3440407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7669D6-7D4E-C6D9-FEA7-B133672360E2}"/>
              </a:ext>
            </a:extLst>
          </p:cNvPr>
          <p:cNvSpPr>
            <a:spLocks noGrp="1"/>
          </p:cNvSpPr>
          <p:nvPr>
            <p:ph type="ftr" sz="quarter" idx="11"/>
          </p:nvPr>
        </p:nvSpPr>
        <p:spPr/>
        <p:txBody>
          <a:bodyPr/>
          <a:lstStyle/>
          <a:p>
            <a:r>
              <a:rPr lang="en-GB" dirty="0">
                <a:hlinkClick r:id="rId2"/>
              </a:rPr>
              <a:t>https://docs.gbif.org/effective-nodes-guidance/1.0/en/</a:t>
            </a:r>
            <a:r>
              <a:rPr lang="en-GB" dirty="0"/>
              <a:t> </a:t>
            </a:r>
            <a:endParaRPr lang="en-DK" dirty="0"/>
          </a:p>
        </p:txBody>
      </p:sp>
      <p:sp>
        <p:nvSpPr>
          <p:cNvPr id="3" name="Title 2">
            <a:extLst>
              <a:ext uri="{FF2B5EF4-FFF2-40B4-BE49-F238E27FC236}">
                <a16:creationId xmlns:a16="http://schemas.microsoft.com/office/drawing/2014/main" id="{E8ADD3B0-BE50-4ED0-6CB1-4AFEA1FDDEB3}"/>
              </a:ext>
            </a:extLst>
          </p:cNvPr>
          <p:cNvSpPr>
            <a:spLocks noGrp="1"/>
          </p:cNvSpPr>
          <p:nvPr>
            <p:ph type="title"/>
          </p:nvPr>
        </p:nvSpPr>
        <p:spPr>
          <a:xfrm>
            <a:off x="705993" y="717550"/>
            <a:ext cx="22970425" cy="1459182"/>
          </a:xfrm>
        </p:spPr>
        <p:txBody>
          <a:bodyPr>
            <a:normAutofit fontScale="90000"/>
          </a:bodyPr>
          <a:lstStyle/>
          <a:p>
            <a:r>
              <a:rPr lang="en-DK" dirty="0">
                <a:latin typeface="+mj-lt"/>
              </a:rPr>
              <a:t>Role and functions of a GBIF node coordinating a biodiversity information facility</a:t>
            </a:r>
          </a:p>
        </p:txBody>
      </p:sp>
      <p:sp>
        <p:nvSpPr>
          <p:cNvPr id="5" name="Text Placeholder 4">
            <a:extLst>
              <a:ext uri="{FF2B5EF4-FFF2-40B4-BE49-F238E27FC236}">
                <a16:creationId xmlns:a16="http://schemas.microsoft.com/office/drawing/2014/main" id="{1159BE6D-60A3-9FBD-2076-5DBF99CD6A98}"/>
              </a:ext>
            </a:extLst>
          </p:cNvPr>
          <p:cNvSpPr>
            <a:spLocks noGrp="1"/>
          </p:cNvSpPr>
          <p:nvPr>
            <p:ph type="body" sz="quarter" idx="14"/>
          </p:nvPr>
        </p:nvSpPr>
        <p:spPr>
          <a:xfrm>
            <a:off x="1755827" y="3619068"/>
            <a:ext cx="8640762" cy="8297863"/>
          </a:xfrm>
        </p:spPr>
        <p:txBody>
          <a:bodyPr/>
          <a:lstStyle/>
          <a:p>
            <a:pPr marL="571500" indent="-571500">
              <a:buFont typeface="Arial" panose="020B0604020202020204" pitchFamily="34" charset="0"/>
              <a:buChar char="•"/>
            </a:pPr>
            <a:r>
              <a:rPr lang="en-DK" dirty="0">
                <a:latin typeface="+mn-lt"/>
              </a:rPr>
              <a:t>Supports research communities</a:t>
            </a:r>
          </a:p>
          <a:p>
            <a:pPr marL="571500" indent="-571500">
              <a:buFont typeface="Arial" panose="020B0604020202020204" pitchFamily="34" charset="0"/>
              <a:buChar char="•"/>
            </a:pPr>
            <a:r>
              <a:rPr lang="en-DK" dirty="0">
                <a:latin typeface="+mn-lt"/>
              </a:rPr>
              <a:t>Supports policy and decisions</a:t>
            </a:r>
          </a:p>
          <a:p>
            <a:pPr marL="571500" indent="-571500">
              <a:buFont typeface="Arial" panose="020B0604020202020204" pitchFamily="34" charset="0"/>
              <a:buChar char="•"/>
            </a:pPr>
            <a:r>
              <a:rPr lang="en-DK" dirty="0">
                <a:latin typeface="+mn-lt"/>
              </a:rPr>
              <a:t>Engages a</a:t>
            </a:r>
            <a:r>
              <a:rPr lang="en-GB" dirty="0" err="1">
                <a:latin typeface="+mn-lt"/>
              </a:rPr>
              <a:t>nd</a:t>
            </a:r>
            <a:r>
              <a:rPr lang="en-DK" dirty="0">
                <a:latin typeface="+mn-lt"/>
              </a:rPr>
              <a:t> enables data publishing community</a:t>
            </a:r>
          </a:p>
          <a:p>
            <a:pPr marL="571500" indent="-571500">
              <a:buFont typeface="Arial" panose="020B0604020202020204" pitchFamily="34" charset="0"/>
              <a:buChar char="•"/>
            </a:pPr>
            <a:r>
              <a:rPr lang="en-DK" dirty="0">
                <a:latin typeface="+mn-lt"/>
              </a:rPr>
              <a:t>Provides technical services for biodiversity data management</a:t>
            </a:r>
          </a:p>
          <a:p>
            <a:pPr marL="571500" indent="-571500">
              <a:buFont typeface="Arial" panose="020B0604020202020204" pitchFamily="34" charset="0"/>
              <a:buChar char="•"/>
            </a:pPr>
            <a:endParaRPr lang="en-DK" dirty="0">
              <a:latin typeface="+mn-lt"/>
            </a:endParaRPr>
          </a:p>
        </p:txBody>
      </p:sp>
      <p:pic>
        <p:nvPicPr>
          <p:cNvPr id="8" name="Picture 7">
            <a:extLst>
              <a:ext uri="{FF2B5EF4-FFF2-40B4-BE49-F238E27FC236}">
                <a16:creationId xmlns:a16="http://schemas.microsoft.com/office/drawing/2014/main" id="{97D85D3E-4B28-4031-139F-4FC0F69B15D7}"/>
              </a:ext>
            </a:extLst>
          </p:cNvPr>
          <p:cNvPicPr>
            <a:picLocks noChangeAspect="1"/>
          </p:cNvPicPr>
          <p:nvPr/>
        </p:nvPicPr>
        <p:blipFill>
          <a:blip r:embed="rId3"/>
          <a:stretch>
            <a:fillRect/>
          </a:stretch>
        </p:blipFill>
        <p:spPr>
          <a:xfrm>
            <a:off x="9814810" y="1349363"/>
            <a:ext cx="12205739" cy="12205739"/>
          </a:xfrm>
          <a:prstGeom prst="rect">
            <a:avLst/>
          </a:prstGeom>
        </p:spPr>
      </p:pic>
    </p:spTree>
    <p:extLst>
      <p:ext uri="{BB962C8B-B14F-4D97-AF65-F5344CB8AC3E}">
        <p14:creationId xmlns:p14="http://schemas.microsoft.com/office/powerpoint/2010/main" val="4025729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462"/>
        <p:cNvGrpSpPr/>
        <p:nvPr/>
      </p:nvGrpSpPr>
      <p:grpSpPr>
        <a:xfrm>
          <a:off x="0" y="0"/>
          <a:ext cx="0" cy="0"/>
          <a:chOff x="0" y="0"/>
          <a:chExt cx="0" cy="0"/>
        </a:xfrm>
      </p:grpSpPr>
      <p:sp>
        <p:nvSpPr>
          <p:cNvPr id="463" name="Google Shape;463;p6"/>
          <p:cNvSpPr txBox="1"/>
          <p:nvPr/>
        </p:nvSpPr>
        <p:spPr>
          <a:xfrm>
            <a:off x="591290" y="1033323"/>
            <a:ext cx="8061433" cy="764310"/>
          </a:xfrm>
          <a:prstGeom prst="rect">
            <a:avLst/>
          </a:prstGeom>
          <a:noFill/>
          <a:ln>
            <a:noFill/>
          </a:ln>
        </p:spPr>
        <p:txBody>
          <a:bodyPr spcFirstLastPara="1" wrap="square" lIns="0" tIns="25375" rIns="0" bIns="0" anchor="b" anchorCtr="0">
            <a:spAutoFit/>
          </a:bodyPr>
          <a:lstStyle/>
          <a:p>
            <a:pPr marL="25399" marR="0" lvl="0" indent="0" algn="l" rtl="0">
              <a:lnSpc>
                <a:spcPct val="100000"/>
              </a:lnSpc>
              <a:spcBef>
                <a:spcPts val="0"/>
              </a:spcBef>
              <a:spcAft>
                <a:spcPts val="0"/>
              </a:spcAft>
              <a:buClr>
                <a:schemeClr val="dk2"/>
              </a:buClr>
              <a:buSzPts val="4800"/>
              <a:buFont typeface="Bitter SemiBold"/>
              <a:buNone/>
            </a:pPr>
            <a:r>
              <a:rPr lang="fr-FR" sz="4800" b="1" i="0" u="none" strike="noStrike" cap="none">
                <a:solidFill>
                  <a:schemeClr val="dk2"/>
                </a:solidFill>
                <a:latin typeface="Bitter SemiBold"/>
                <a:ea typeface="Bitter SemiBold"/>
                <a:cs typeface="Bitter SemiBold"/>
                <a:sym typeface="Bitter SemiBold"/>
              </a:rPr>
              <a:t>Regional support teams</a:t>
            </a:r>
            <a:endParaRPr sz="4800" b="1" i="0" u="none" strike="noStrike" cap="none">
              <a:solidFill>
                <a:schemeClr val="dk2"/>
              </a:solidFill>
              <a:latin typeface="Bitter SemiBold"/>
              <a:ea typeface="Bitter SemiBold"/>
              <a:cs typeface="Bitter SemiBold"/>
              <a:sym typeface="Bitter SemiBold"/>
            </a:endParaRPr>
          </a:p>
        </p:txBody>
      </p:sp>
      <p:sp>
        <p:nvSpPr>
          <p:cNvPr id="464" name="Google Shape;464;p6"/>
          <p:cNvSpPr txBox="1"/>
          <p:nvPr/>
        </p:nvSpPr>
        <p:spPr>
          <a:xfrm>
            <a:off x="1376956" y="10212120"/>
            <a:ext cx="21628500" cy="633979"/>
          </a:xfrm>
          <a:prstGeom prst="rect">
            <a:avLst/>
          </a:prstGeom>
          <a:noFill/>
          <a:ln>
            <a:noFill/>
          </a:ln>
        </p:spPr>
        <p:txBody>
          <a:bodyPr spcFirstLastPara="1" wrap="square" lIns="91425" tIns="45700" rIns="91425" bIns="45700" anchor="t" anchorCtr="0">
            <a:spAutoFit/>
          </a:bodyPr>
          <a:lstStyle/>
          <a:p>
            <a:pPr marL="571500" marR="0" lvl="0" indent="-571500" algn="l" rtl="0">
              <a:lnSpc>
                <a:spcPct val="110000"/>
              </a:lnSpc>
              <a:spcBef>
                <a:spcPts val="0"/>
              </a:spcBef>
              <a:spcAft>
                <a:spcPts val="0"/>
              </a:spcAft>
              <a:buClr>
                <a:schemeClr val="accent1"/>
              </a:buClr>
              <a:buSzPts val="3200"/>
              <a:buFont typeface="Arial"/>
              <a:buChar char="•"/>
            </a:pPr>
            <a:r>
              <a:rPr lang="en-GB" sz="3200" b="0" i="0" u="none" strike="noStrike" cap="none" noProof="0" dirty="0">
                <a:solidFill>
                  <a:schemeClr val="dk1"/>
                </a:solidFill>
                <a:latin typeface="Rubik"/>
                <a:ea typeface="Rubik"/>
                <a:cs typeface="Rubik"/>
                <a:sym typeface="Rubik"/>
              </a:rPr>
              <a:t>Regional support contractors to complement nodes support from national participants.</a:t>
            </a:r>
            <a:endParaRPr lang="en-GB" sz="1400" b="0" i="0" u="none" strike="noStrike" cap="none" noProof="0" dirty="0">
              <a:solidFill>
                <a:srgbClr val="000000"/>
              </a:solidFill>
              <a:latin typeface="Arial"/>
              <a:ea typeface="Arial"/>
              <a:cs typeface="Arial"/>
              <a:sym typeface="Arial"/>
            </a:endParaRPr>
          </a:p>
        </p:txBody>
      </p:sp>
      <p:graphicFrame>
        <p:nvGraphicFramePr>
          <p:cNvPr id="465" name="Google Shape;465;p6"/>
          <p:cNvGraphicFramePr/>
          <p:nvPr>
            <p:extLst>
              <p:ext uri="{D42A27DB-BD31-4B8C-83A1-F6EECF244321}">
                <p14:modId xmlns:p14="http://schemas.microsoft.com/office/powerpoint/2010/main" val="897688703"/>
              </p:ext>
            </p:extLst>
          </p:nvPr>
        </p:nvGraphicFramePr>
        <p:xfrm>
          <a:off x="1729471" y="2441525"/>
          <a:ext cx="13372875" cy="6878875"/>
        </p:xfrm>
        <a:graphic>
          <a:graphicData uri="http://schemas.openxmlformats.org/drawingml/2006/table">
            <a:tbl>
              <a:tblPr>
                <a:noFill/>
              </a:tblPr>
              <a:tblGrid>
                <a:gridCol w="6308400">
                  <a:extLst>
                    <a:ext uri="{9D8B030D-6E8A-4147-A177-3AD203B41FA5}">
                      <a16:colId xmlns:a16="http://schemas.microsoft.com/office/drawing/2014/main" val="20000"/>
                    </a:ext>
                  </a:extLst>
                </a:gridCol>
                <a:gridCol w="7064475">
                  <a:extLst>
                    <a:ext uri="{9D8B030D-6E8A-4147-A177-3AD203B41FA5}">
                      <a16:colId xmlns:a16="http://schemas.microsoft.com/office/drawing/2014/main" val="20001"/>
                    </a:ext>
                  </a:extLst>
                </a:gridCol>
              </a:tblGrid>
              <a:tr h="1329974">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Africa </a:t>
                      </a:r>
                      <a:endParaRPr lang="en-GB" sz="4400" noProof="0" dirty="0"/>
                    </a:p>
                    <a:p>
                      <a:pPr marL="0" marR="0" lvl="0" indent="0" algn="l" rtl="0">
                        <a:lnSpc>
                          <a:spcPct val="100000"/>
                        </a:lnSpc>
                        <a:spcBef>
                          <a:spcPts val="0"/>
                        </a:spcBef>
                        <a:spcAft>
                          <a:spcPts val="0"/>
                        </a:spcAft>
                        <a:buClr>
                          <a:srgbClr val="000000"/>
                        </a:buClr>
                        <a:buSzPts val="3200"/>
                        <a:buFont typeface="Arial"/>
                        <a:buNone/>
                      </a:pPr>
                      <a:endParaRPr lang="en-GB" sz="1600" u="none" strike="noStrike" cap="none" noProof="0" dirty="0"/>
                    </a:p>
                  </a:txBody>
                  <a:tcPr marL="19050" marR="19050" marT="19050" marB="0" anchor="ctr">
                    <a:lnL w="12700" cap="flat" cmpd="sng">
                      <a:solidFill>
                        <a:schemeClr val="dk1"/>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Laban Musinguzy </a:t>
                      </a:r>
                      <a:r>
                        <a:rPr lang="en-GB" sz="3200" b="0" i="0" u="none" strike="noStrike" cap="none" noProof="0" dirty="0">
                          <a:solidFill>
                            <a:srgbClr val="000000"/>
                          </a:solidFill>
                          <a:latin typeface="Rubik"/>
                          <a:ea typeface="Rubik"/>
                          <a:cs typeface="Rubik"/>
                          <a:sym typeface="Rubik"/>
                        </a:rPr>
                        <a:t>(Uganda)</a:t>
                      </a:r>
                      <a:endParaRPr lang="en-GB" sz="4400" noProof="0" dirty="0"/>
                    </a:p>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Tsiky Rabetrano </a:t>
                      </a:r>
                      <a:r>
                        <a:rPr lang="en-GB" sz="3200" b="0" i="0" u="none" strike="noStrike" cap="none" noProof="0" dirty="0">
                          <a:solidFill>
                            <a:srgbClr val="000000"/>
                          </a:solidFill>
                          <a:latin typeface="Rubik"/>
                          <a:ea typeface="Rubik"/>
                          <a:cs typeface="Rubik"/>
                          <a:sym typeface="Rubik"/>
                        </a:rPr>
                        <a:t>(Madagascar)</a:t>
                      </a:r>
                      <a:endParaRPr lang="en-GB" sz="3600" b="0" i="0" u="none" strike="noStrike" cap="none" noProof="0" dirty="0">
                        <a:solidFill>
                          <a:srgbClr val="000000"/>
                        </a:solidFill>
                        <a:latin typeface="Rubik"/>
                        <a:ea typeface="Rubik"/>
                        <a:cs typeface="Rubik"/>
                        <a:sym typeface="Rubik"/>
                      </a:endParaRPr>
                    </a:p>
                  </a:txBody>
                  <a:tcPr marL="19050" marR="19050" marT="19050" marB="0" anchor="ctr">
                    <a:lnR w="12700" cap="flat" cmpd="sng">
                      <a:solidFill>
                        <a:schemeClr val="dk1"/>
                      </a:solidFill>
                      <a:prstDash val="solid"/>
                      <a:round/>
                      <a:headEnd type="none" w="sm" len="sm"/>
                      <a:tailEnd type="none" w="sm" len="sm"/>
                    </a:lnR>
                  </a:tcPr>
                </a:tc>
                <a:extLst>
                  <a:ext uri="{0D108BD9-81ED-4DB2-BD59-A6C34878D82A}">
                    <a16:rowId xmlns:a16="http://schemas.microsoft.com/office/drawing/2014/main" val="10000"/>
                  </a:ext>
                </a:extLst>
              </a:tr>
              <a:tr h="2268821">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Asia </a:t>
                      </a:r>
                      <a:endParaRPr lang="en-GB" sz="1600" u="none" strike="noStrike" cap="none" noProof="0" dirty="0"/>
                    </a:p>
                  </a:txBody>
                  <a:tcPr marL="19050" marR="19050" marT="19050" marB="0" anchor="ctr">
                    <a:lnL w="12700" cap="flat" cmpd="sng">
                      <a:solidFill>
                        <a:schemeClr val="dk1"/>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Vijay Barve </a:t>
                      </a:r>
                      <a:r>
                        <a:rPr lang="en-GB" sz="3200" b="0" i="0" u="none" strike="noStrike" cap="none" noProof="0" dirty="0">
                          <a:solidFill>
                            <a:srgbClr val="000000"/>
                          </a:solidFill>
                          <a:latin typeface="Rubik"/>
                          <a:ea typeface="Rubik"/>
                          <a:cs typeface="Rubik"/>
                          <a:sym typeface="Rubik"/>
                        </a:rPr>
                        <a:t>(India)</a:t>
                      </a:r>
                      <a:endParaRPr lang="en-GB" sz="4400" noProof="0" dirty="0"/>
                    </a:p>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Melissa Liu </a:t>
                      </a:r>
                      <a:r>
                        <a:rPr lang="en-GB" sz="3200" b="0" i="0" u="none" strike="noStrike" cap="none" noProof="0" dirty="0">
                          <a:solidFill>
                            <a:srgbClr val="000000"/>
                          </a:solidFill>
                          <a:latin typeface="Rubik"/>
                          <a:ea typeface="Rubik"/>
                          <a:cs typeface="Rubik"/>
                          <a:sym typeface="Rubik"/>
                        </a:rPr>
                        <a:t>(Taiwan)</a:t>
                      </a:r>
                      <a:endParaRPr lang="en-GB" sz="4400" noProof="0" dirty="0"/>
                    </a:p>
                    <a:p>
                      <a:pPr marL="0" marR="0" lvl="0" indent="0" algn="l" rtl="0">
                        <a:lnSpc>
                          <a:spcPct val="100000"/>
                        </a:lnSpc>
                        <a:spcBef>
                          <a:spcPts val="0"/>
                        </a:spcBef>
                        <a:spcAft>
                          <a:spcPts val="0"/>
                        </a:spcAft>
                        <a:buClr>
                          <a:srgbClr val="000000"/>
                        </a:buClr>
                        <a:buSzPts val="3200"/>
                        <a:buFont typeface="Arial"/>
                        <a:buNone/>
                      </a:pPr>
                      <a:r>
                        <a:rPr lang="en-GB" sz="3600" b="1" u="none" strike="noStrike" cap="none" noProof="0" dirty="0"/>
                        <a:t>  </a:t>
                      </a:r>
                      <a:r>
                        <a:rPr lang="en-GB" sz="3600" b="0" i="0" u="none" strike="noStrike" cap="none" noProof="0" dirty="0">
                          <a:solidFill>
                            <a:srgbClr val="000000"/>
                          </a:solidFill>
                          <a:latin typeface="Rubik"/>
                          <a:ea typeface="Rubik"/>
                          <a:cs typeface="Rubik"/>
                          <a:sym typeface="Rubik"/>
                        </a:rPr>
                        <a:t>Lily Shrestha </a:t>
                      </a:r>
                      <a:r>
                        <a:rPr lang="en-GB" sz="3200" b="0" i="0" u="none" strike="noStrike" cap="none" noProof="0" dirty="0">
                          <a:solidFill>
                            <a:srgbClr val="000000"/>
                          </a:solidFill>
                          <a:latin typeface="Rubik"/>
                          <a:ea typeface="Rubik"/>
                          <a:cs typeface="Rubik"/>
                          <a:sym typeface="Rubik"/>
                        </a:rPr>
                        <a:t>(</a:t>
                      </a:r>
                      <a:r>
                        <a:rPr lang="en-GB" sz="3200" u="none" strike="noStrike" cap="none" noProof="0" dirty="0"/>
                        <a:t>Nepal)</a:t>
                      </a:r>
                      <a:endParaRPr lang="en-GB" sz="3600" b="0" i="0" u="none" strike="noStrike" cap="none" noProof="0" dirty="0">
                        <a:solidFill>
                          <a:srgbClr val="000000"/>
                        </a:solidFill>
                        <a:latin typeface="Rubik"/>
                        <a:ea typeface="Rubik"/>
                        <a:cs typeface="Rubik"/>
                        <a:sym typeface="Rubik"/>
                      </a:endParaRPr>
                    </a:p>
                  </a:txBody>
                  <a:tcPr marL="19050" marR="19050" marT="19050" marB="0" anchor="ctr">
                    <a:lnR w="12700" cap="flat" cmpd="sng">
                      <a:solidFill>
                        <a:schemeClr val="dk1"/>
                      </a:solidFill>
                      <a:prstDash val="solid"/>
                      <a:round/>
                      <a:headEnd type="none" w="sm" len="sm"/>
                      <a:tailEnd type="none" w="sm" len="sm"/>
                    </a:lnR>
                  </a:tcPr>
                </a:tc>
                <a:extLst>
                  <a:ext uri="{0D108BD9-81ED-4DB2-BD59-A6C34878D82A}">
                    <a16:rowId xmlns:a16="http://schemas.microsoft.com/office/drawing/2014/main" val="10001"/>
                  </a:ext>
                </a:extLst>
              </a:tr>
              <a:tr h="1572215">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Europe and Central Asia </a:t>
                      </a:r>
                      <a:endParaRPr lang="en-GB" sz="1600" u="none" strike="noStrike" cap="none" noProof="0" dirty="0"/>
                    </a:p>
                  </a:txBody>
                  <a:tcPr marL="19050" marR="19050" marT="19050" marB="0" anchor="ctr">
                    <a:lnL w="12700" cap="flat" cmpd="sng">
                      <a:solidFill>
                        <a:schemeClr val="dk1"/>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Salza Palpurina </a:t>
                      </a:r>
                      <a:r>
                        <a:rPr lang="en-GB" sz="3200" b="0" i="0" u="none" strike="noStrike" cap="none" noProof="0" dirty="0">
                          <a:solidFill>
                            <a:srgbClr val="000000"/>
                          </a:solidFill>
                          <a:latin typeface="Rubik"/>
                          <a:ea typeface="Rubik"/>
                          <a:cs typeface="Rubik"/>
                          <a:sym typeface="Rubik"/>
                        </a:rPr>
                        <a:t>(Bulgaria)</a:t>
                      </a:r>
                      <a:endParaRPr lang="en-GB" sz="4400" noProof="0" dirty="0"/>
                    </a:p>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Oleg Borodin </a:t>
                      </a:r>
                      <a:r>
                        <a:rPr lang="en-GB" sz="3200" b="0" i="0" u="none" strike="noStrike" cap="none" noProof="0" dirty="0">
                          <a:solidFill>
                            <a:srgbClr val="000000"/>
                          </a:solidFill>
                          <a:latin typeface="Rubik"/>
                          <a:ea typeface="Rubik"/>
                          <a:cs typeface="Rubik"/>
                          <a:sym typeface="Rubik"/>
                        </a:rPr>
                        <a:t>(Belarus)</a:t>
                      </a:r>
                      <a:endParaRPr lang="en-GB" sz="2800" b="0" i="0" u="none" strike="noStrike" cap="none" noProof="0" dirty="0">
                        <a:solidFill>
                          <a:srgbClr val="000000"/>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3200"/>
                        <a:buFont typeface="Arial"/>
                        <a:buNone/>
                      </a:pPr>
                      <a:endParaRPr lang="en-GB" sz="1600" u="none" strike="noStrike" cap="none" noProof="0" dirty="0"/>
                    </a:p>
                  </a:txBody>
                  <a:tcPr marL="19050" marR="19050" marT="19050" marB="0" anchor="ctr">
                    <a:lnR w="12700" cap="flat" cmpd="sng">
                      <a:solidFill>
                        <a:schemeClr val="dk1"/>
                      </a:solidFill>
                      <a:prstDash val="solid"/>
                      <a:round/>
                      <a:headEnd type="none" w="sm" len="sm"/>
                      <a:tailEnd type="none" w="sm" len="sm"/>
                    </a:lnR>
                  </a:tcPr>
                </a:tc>
                <a:extLst>
                  <a:ext uri="{0D108BD9-81ED-4DB2-BD59-A6C34878D82A}">
                    <a16:rowId xmlns:a16="http://schemas.microsoft.com/office/drawing/2014/main" val="10002"/>
                  </a:ext>
                </a:extLst>
              </a:tr>
              <a:tr h="1707865">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Latin America, the Caribbean and     the Pacific</a:t>
                      </a:r>
                      <a:endParaRPr lang="en-GB" sz="1600" u="none" strike="noStrike" cap="none" noProof="0" dirty="0"/>
                    </a:p>
                  </a:txBody>
                  <a:tcPr marL="19050" marR="19050" marT="19050" marB="0" anchor="ctr">
                    <a:lnL w="12700" cap="flat" cmpd="sng">
                      <a:solidFill>
                        <a:schemeClr val="dk1"/>
                      </a:solidFill>
                      <a:prstDash val="solid"/>
                      <a:round/>
                      <a:headEnd type="none" w="sm" len="sm"/>
                      <a:tailEnd type="none" w="sm" len="sm"/>
                    </a:lnL>
                  </a:tcPr>
                </a:tc>
                <a:tc>
                  <a:txBody>
                    <a:bodyPr/>
                    <a:lstStyle/>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Leonardo Buitrago </a:t>
                      </a:r>
                      <a:r>
                        <a:rPr lang="en-GB" sz="3200" b="0" i="0" u="none" strike="noStrike" cap="none" noProof="0" dirty="0">
                          <a:solidFill>
                            <a:srgbClr val="000000"/>
                          </a:solidFill>
                          <a:latin typeface="Rubik"/>
                          <a:ea typeface="Rubik"/>
                          <a:cs typeface="Rubik"/>
                          <a:sym typeface="Rubik"/>
                        </a:rPr>
                        <a:t>(Colombia)</a:t>
                      </a:r>
                      <a:endParaRPr lang="en-GB" sz="4400" noProof="0" dirty="0"/>
                    </a:p>
                    <a:p>
                      <a:pPr marL="0" marR="0" lvl="0" indent="0" algn="l" rtl="0">
                        <a:lnSpc>
                          <a:spcPct val="100000"/>
                        </a:lnSpc>
                        <a:spcBef>
                          <a:spcPts val="0"/>
                        </a:spcBef>
                        <a:spcAft>
                          <a:spcPts val="0"/>
                        </a:spcAft>
                        <a:buClr>
                          <a:srgbClr val="000000"/>
                        </a:buClr>
                        <a:buSzPts val="3200"/>
                        <a:buFont typeface="Arial"/>
                        <a:buNone/>
                      </a:pPr>
                      <a:r>
                        <a:rPr lang="en-GB" sz="3600" b="0" i="0" u="none" strike="noStrike" cap="none" noProof="0" dirty="0">
                          <a:solidFill>
                            <a:srgbClr val="000000"/>
                          </a:solidFill>
                          <a:latin typeface="Rubik"/>
                          <a:ea typeface="Rubik"/>
                          <a:cs typeface="Rubik"/>
                          <a:sym typeface="Rubik"/>
                        </a:rPr>
                        <a:t>  Anabela Plos </a:t>
                      </a:r>
                      <a:r>
                        <a:rPr lang="en-GB" sz="3200" b="0" i="0" u="none" strike="noStrike" cap="none" noProof="0" dirty="0">
                          <a:solidFill>
                            <a:srgbClr val="000000"/>
                          </a:solidFill>
                          <a:latin typeface="Rubik"/>
                          <a:ea typeface="Rubik"/>
                          <a:cs typeface="Rubik"/>
                          <a:sym typeface="Rubik"/>
                        </a:rPr>
                        <a:t>(Argentina)</a:t>
                      </a:r>
                      <a:endParaRPr lang="en-GB" sz="4400" noProof="0" dirty="0"/>
                    </a:p>
                  </a:txBody>
                  <a:tcPr marL="19050" marR="19050" marT="19050" marB="0" anchor="ctr">
                    <a:lnR w="12700" cap="flat" cmpd="sng">
                      <a:solidFill>
                        <a:schemeClr val="dk1"/>
                      </a:solidFill>
                      <a:prstDash val="solid"/>
                      <a:round/>
                      <a:headEnd type="none" w="sm" len="sm"/>
                      <a:tailEnd type="none" w="sm" len="sm"/>
                    </a:lnR>
                  </a:tcPr>
                </a:tc>
                <a:extLst>
                  <a:ext uri="{0D108BD9-81ED-4DB2-BD59-A6C34878D82A}">
                    <a16:rowId xmlns:a16="http://schemas.microsoft.com/office/drawing/2014/main" val="10003"/>
                  </a:ext>
                </a:extLst>
              </a:tr>
            </a:tbl>
          </a:graphicData>
        </a:graphic>
      </p:graphicFrame>
      <p:pic>
        <p:nvPicPr>
          <p:cNvPr id="466" name="Google Shape;466;p6"/>
          <p:cNvPicPr preferRelativeResize="0"/>
          <p:nvPr/>
        </p:nvPicPr>
        <p:blipFill>
          <a:blip r:embed="rId3">
            <a:alphaModFix/>
          </a:blip>
          <a:stretch>
            <a:fillRect/>
          </a:stretch>
        </p:blipFill>
        <p:spPr>
          <a:xfrm>
            <a:off x="15369300" y="5953526"/>
            <a:ext cx="1610861" cy="1610861"/>
          </a:xfrm>
          <a:prstGeom prst="rect">
            <a:avLst/>
          </a:prstGeom>
          <a:noFill/>
          <a:ln>
            <a:solidFill>
              <a:schemeClr val="tx1">
                <a:lumMod val="50000"/>
                <a:lumOff val="50000"/>
              </a:schemeClr>
            </a:solidFill>
          </a:ln>
        </p:spPr>
      </p:pic>
      <p:pic>
        <p:nvPicPr>
          <p:cNvPr id="467" name="Google Shape;467;p6"/>
          <p:cNvPicPr preferRelativeResize="0"/>
          <p:nvPr/>
        </p:nvPicPr>
        <p:blipFill>
          <a:blip r:embed="rId4">
            <a:alphaModFix/>
          </a:blip>
          <a:stretch>
            <a:fillRect/>
          </a:stretch>
        </p:blipFill>
        <p:spPr>
          <a:xfrm>
            <a:off x="17205893" y="5953526"/>
            <a:ext cx="1610861" cy="1610861"/>
          </a:xfrm>
          <a:prstGeom prst="rect">
            <a:avLst/>
          </a:prstGeom>
          <a:noFill/>
          <a:ln>
            <a:solidFill>
              <a:schemeClr val="tx1">
                <a:lumMod val="50000"/>
                <a:lumOff val="50000"/>
              </a:schemeClr>
            </a:solidFill>
          </a:ln>
        </p:spPr>
      </p:pic>
      <p:pic>
        <p:nvPicPr>
          <p:cNvPr id="468" name="Google Shape;468;p6"/>
          <p:cNvPicPr preferRelativeResize="0"/>
          <p:nvPr/>
        </p:nvPicPr>
        <p:blipFill>
          <a:blip r:embed="rId5">
            <a:alphaModFix/>
          </a:blip>
          <a:stretch>
            <a:fillRect/>
          </a:stretch>
        </p:blipFill>
        <p:spPr>
          <a:xfrm>
            <a:off x="15369300" y="2441525"/>
            <a:ext cx="1610861" cy="1610861"/>
          </a:xfrm>
          <a:prstGeom prst="rect">
            <a:avLst/>
          </a:prstGeom>
          <a:noFill/>
          <a:ln>
            <a:solidFill>
              <a:schemeClr val="tx1">
                <a:lumMod val="50000"/>
                <a:lumOff val="50000"/>
              </a:schemeClr>
            </a:solidFill>
          </a:ln>
        </p:spPr>
      </p:pic>
      <p:pic>
        <p:nvPicPr>
          <p:cNvPr id="469" name="Google Shape;469;p6"/>
          <p:cNvPicPr preferRelativeResize="0"/>
          <p:nvPr/>
        </p:nvPicPr>
        <p:blipFill>
          <a:blip r:embed="rId6">
            <a:alphaModFix/>
          </a:blip>
          <a:stretch>
            <a:fillRect/>
          </a:stretch>
        </p:blipFill>
        <p:spPr>
          <a:xfrm>
            <a:off x="17205893" y="2441525"/>
            <a:ext cx="1610861" cy="1610861"/>
          </a:xfrm>
          <a:prstGeom prst="rect">
            <a:avLst/>
          </a:prstGeom>
          <a:noFill/>
          <a:ln>
            <a:solidFill>
              <a:schemeClr val="tx1">
                <a:lumMod val="50000"/>
                <a:lumOff val="50000"/>
              </a:schemeClr>
            </a:solidFill>
          </a:ln>
        </p:spPr>
      </p:pic>
      <p:pic>
        <p:nvPicPr>
          <p:cNvPr id="470" name="Google Shape;470;p6"/>
          <p:cNvPicPr preferRelativeResize="0"/>
          <p:nvPr/>
        </p:nvPicPr>
        <p:blipFill>
          <a:blip r:embed="rId7">
            <a:alphaModFix/>
          </a:blip>
          <a:stretch>
            <a:fillRect/>
          </a:stretch>
        </p:blipFill>
        <p:spPr>
          <a:xfrm>
            <a:off x="15369300" y="4197526"/>
            <a:ext cx="1610861" cy="1610861"/>
          </a:xfrm>
          <a:prstGeom prst="rect">
            <a:avLst/>
          </a:prstGeom>
          <a:noFill/>
          <a:ln>
            <a:solidFill>
              <a:schemeClr val="tx1">
                <a:lumMod val="50000"/>
                <a:lumOff val="50000"/>
              </a:schemeClr>
            </a:solidFill>
          </a:ln>
        </p:spPr>
      </p:pic>
      <p:pic>
        <p:nvPicPr>
          <p:cNvPr id="472" name="Google Shape;472;p6"/>
          <p:cNvPicPr preferRelativeResize="0"/>
          <p:nvPr/>
        </p:nvPicPr>
        <p:blipFill>
          <a:blip r:embed="rId8">
            <a:alphaModFix/>
          </a:blip>
          <a:stretch>
            <a:fillRect/>
          </a:stretch>
        </p:blipFill>
        <p:spPr>
          <a:xfrm>
            <a:off x="17205893" y="4197525"/>
            <a:ext cx="1610861" cy="1610861"/>
          </a:xfrm>
          <a:prstGeom prst="rect">
            <a:avLst/>
          </a:prstGeom>
          <a:noFill/>
          <a:ln>
            <a:solidFill>
              <a:schemeClr val="tx1">
                <a:lumMod val="50000"/>
                <a:lumOff val="50000"/>
              </a:schemeClr>
            </a:solidFill>
          </a:ln>
        </p:spPr>
      </p:pic>
      <p:pic>
        <p:nvPicPr>
          <p:cNvPr id="473" name="Google Shape;473;p6"/>
          <p:cNvPicPr preferRelativeResize="0"/>
          <p:nvPr/>
        </p:nvPicPr>
        <p:blipFill>
          <a:blip r:embed="rId9">
            <a:alphaModFix/>
          </a:blip>
          <a:stretch>
            <a:fillRect/>
          </a:stretch>
        </p:blipFill>
        <p:spPr>
          <a:xfrm>
            <a:off x="18996041" y="4197525"/>
            <a:ext cx="1610861" cy="1610861"/>
          </a:xfrm>
          <a:prstGeom prst="rect">
            <a:avLst/>
          </a:prstGeom>
          <a:noFill/>
          <a:ln>
            <a:solidFill>
              <a:schemeClr val="tx1">
                <a:lumMod val="50000"/>
                <a:lumOff val="50000"/>
              </a:schemeClr>
            </a:solidFill>
          </a:ln>
        </p:spPr>
      </p:pic>
      <p:pic>
        <p:nvPicPr>
          <p:cNvPr id="474" name="Google Shape;474;p6"/>
          <p:cNvPicPr preferRelativeResize="0"/>
          <p:nvPr/>
        </p:nvPicPr>
        <p:blipFill>
          <a:blip r:embed="rId10">
            <a:alphaModFix/>
          </a:blip>
          <a:stretch>
            <a:fillRect/>
          </a:stretch>
        </p:blipFill>
        <p:spPr>
          <a:xfrm>
            <a:off x="15369300" y="7709538"/>
            <a:ext cx="1610861" cy="1610861"/>
          </a:xfrm>
          <a:prstGeom prst="rect">
            <a:avLst/>
          </a:prstGeom>
          <a:noFill/>
          <a:ln>
            <a:solidFill>
              <a:schemeClr val="tx1">
                <a:lumMod val="50000"/>
                <a:lumOff val="50000"/>
              </a:schemeClr>
            </a:solidFill>
          </a:ln>
        </p:spPr>
      </p:pic>
      <p:pic>
        <p:nvPicPr>
          <p:cNvPr id="475" name="Google Shape;475;p6" title="Anabela-e1681907528714-1024x801.jpg"/>
          <p:cNvPicPr preferRelativeResize="0"/>
          <p:nvPr/>
        </p:nvPicPr>
        <p:blipFill>
          <a:blip r:embed="rId11">
            <a:alphaModFix/>
          </a:blip>
          <a:stretch>
            <a:fillRect/>
          </a:stretch>
        </p:blipFill>
        <p:spPr>
          <a:xfrm>
            <a:off x="17205893" y="7709537"/>
            <a:ext cx="1610863" cy="1610863"/>
          </a:xfrm>
          <a:prstGeom prst="rect">
            <a:avLst/>
          </a:prstGeom>
          <a:noFill/>
          <a:ln>
            <a:solidFill>
              <a:schemeClr val="tx1">
                <a:lumMod val="50000"/>
                <a:lumOff val="50000"/>
              </a:schemeClr>
            </a:solidFill>
          </a:ln>
        </p:spPr>
      </p:pic>
    </p:spTree>
  </p:cSld>
  <p:clrMapOvr>
    <a:masterClrMapping/>
  </p:clrMapOvr>
  <mc:AlternateContent xmlns:mc="http://schemas.openxmlformats.org/markup-compatibility/2006" xmlns:p14="http://schemas.microsoft.com/office/powerpoint/2010/main">
    <mc:Choice Requires="p14">
      <p:transition spd="slow" p14:dur="2000" advTm="23018"/>
    </mc:Choice>
    <mc:Fallback xmlns="">
      <p:transition spd="slow" advTm="23018"/>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B127-1A46-7647-905A-F5595F8D41BD}"/>
              </a:ext>
            </a:extLst>
          </p:cNvPr>
          <p:cNvSpPr>
            <a:spLocks noGrp="1"/>
          </p:cNvSpPr>
          <p:nvPr>
            <p:ph type="title"/>
          </p:nvPr>
        </p:nvSpPr>
        <p:spPr>
          <a:xfrm>
            <a:off x="694437" y="648586"/>
            <a:ext cx="23179665" cy="1509602"/>
          </a:xfrm>
        </p:spPr>
        <p:txBody>
          <a:bodyPr>
            <a:normAutofit/>
          </a:bodyPr>
          <a:lstStyle/>
          <a:p>
            <a:r>
              <a:rPr lang="en-NO" sz="8000" dirty="0">
                <a:solidFill>
                  <a:schemeClr val="tx1">
                    <a:lumMod val="75000"/>
                    <a:lumOff val="25000"/>
                  </a:schemeClr>
                </a:solidFill>
              </a:rPr>
              <a:t>Publish your datasets with GBIF</a:t>
            </a:r>
          </a:p>
        </p:txBody>
      </p:sp>
      <p:sp>
        <p:nvSpPr>
          <p:cNvPr id="3" name="Content Placeholder 2">
            <a:extLst>
              <a:ext uri="{FF2B5EF4-FFF2-40B4-BE49-F238E27FC236}">
                <a16:creationId xmlns:a16="http://schemas.microsoft.com/office/drawing/2014/main" id="{E56ED9B8-77BE-5346-941B-390975098961}"/>
              </a:ext>
            </a:extLst>
          </p:cNvPr>
          <p:cNvSpPr>
            <a:spLocks noGrp="1"/>
          </p:cNvSpPr>
          <p:nvPr>
            <p:ph idx="1"/>
          </p:nvPr>
        </p:nvSpPr>
        <p:spPr>
          <a:xfrm>
            <a:off x="473991" y="2847633"/>
            <a:ext cx="12442514" cy="9124414"/>
          </a:xfrm>
        </p:spPr>
        <p:txBody>
          <a:bodyPr>
            <a:normAutofit fontScale="92500"/>
          </a:bodyPr>
          <a:lstStyle/>
          <a:p>
            <a:pPr>
              <a:spcBef>
                <a:spcPts val="0"/>
              </a:spcBef>
              <a:spcAft>
                <a:spcPts val="3264"/>
              </a:spcAft>
            </a:pPr>
            <a:r>
              <a:rPr lang="en-US" sz="4800" i="1" dirty="0">
                <a:solidFill>
                  <a:schemeClr val="tx1">
                    <a:lumMod val="75000"/>
                    <a:lumOff val="25000"/>
                  </a:schemeClr>
                </a:solidFill>
              </a:rPr>
              <a:t>Step 1</a:t>
            </a:r>
            <a:r>
              <a:rPr lang="en-US" sz="4800" dirty="0">
                <a:solidFill>
                  <a:schemeClr val="tx1">
                    <a:lumMod val="75000"/>
                    <a:lumOff val="25000"/>
                  </a:schemeClr>
                </a:solidFill>
              </a:rPr>
              <a:t>: digitize collections &amp; herbaria</a:t>
            </a:r>
          </a:p>
          <a:p>
            <a:pPr>
              <a:spcBef>
                <a:spcPts val="0"/>
              </a:spcBef>
              <a:spcAft>
                <a:spcPts val="3264"/>
              </a:spcAft>
            </a:pPr>
            <a:r>
              <a:rPr lang="en-US" sz="4800" i="1" dirty="0">
                <a:solidFill>
                  <a:schemeClr val="tx1">
                    <a:lumMod val="75000"/>
                    <a:lumOff val="25000"/>
                  </a:schemeClr>
                </a:solidFill>
              </a:rPr>
              <a:t>Step 2</a:t>
            </a:r>
            <a:r>
              <a:rPr lang="en-US" sz="4800" dirty="0">
                <a:solidFill>
                  <a:schemeClr val="tx1">
                    <a:lumMod val="75000"/>
                    <a:lumOff val="25000"/>
                  </a:schemeClr>
                </a:solidFill>
              </a:rPr>
              <a:t>: register for endorsement in GBIF</a:t>
            </a:r>
          </a:p>
          <a:p>
            <a:pPr>
              <a:spcBef>
                <a:spcPts val="0"/>
              </a:spcBef>
              <a:spcAft>
                <a:spcPts val="3264"/>
              </a:spcAft>
            </a:pPr>
            <a:r>
              <a:rPr lang="en-US" sz="4800" i="1" dirty="0">
                <a:solidFill>
                  <a:schemeClr val="tx1">
                    <a:lumMod val="75000"/>
                    <a:lumOff val="25000"/>
                  </a:schemeClr>
                </a:solidFill>
              </a:rPr>
              <a:t>Step 3</a:t>
            </a:r>
            <a:r>
              <a:rPr lang="en-US" sz="4800" dirty="0">
                <a:solidFill>
                  <a:schemeClr val="tx1">
                    <a:lumMod val="75000"/>
                    <a:lumOff val="25000"/>
                  </a:schemeClr>
                </a:solidFill>
              </a:rPr>
              <a:t>: convert to Darwin Core format</a:t>
            </a:r>
          </a:p>
          <a:p>
            <a:pPr>
              <a:spcBef>
                <a:spcPts val="0"/>
              </a:spcBef>
              <a:spcAft>
                <a:spcPts val="3264"/>
              </a:spcAft>
            </a:pPr>
            <a:r>
              <a:rPr lang="en-US" sz="4800" i="1" dirty="0">
                <a:solidFill>
                  <a:schemeClr val="tx1">
                    <a:lumMod val="75000"/>
                    <a:lumOff val="25000"/>
                  </a:schemeClr>
                </a:solidFill>
              </a:rPr>
              <a:t>Step 4</a:t>
            </a:r>
            <a:r>
              <a:rPr lang="en-US" sz="4800" dirty="0">
                <a:solidFill>
                  <a:schemeClr val="tx1">
                    <a:lumMod val="75000"/>
                    <a:lumOff val="25000"/>
                  </a:schemeClr>
                </a:solidFill>
              </a:rPr>
              <a:t>: publish from national GBIF node</a:t>
            </a:r>
          </a:p>
          <a:p>
            <a:pPr>
              <a:spcBef>
                <a:spcPts val="0"/>
              </a:spcBef>
              <a:spcAft>
                <a:spcPts val="3264"/>
              </a:spcAft>
            </a:pPr>
            <a:r>
              <a:rPr lang="en-US" sz="4300" i="1" dirty="0">
                <a:solidFill>
                  <a:schemeClr val="tx1">
                    <a:lumMod val="75000"/>
                    <a:lumOff val="25000"/>
                  </a:schemeClr>
                </a:solidFill>
              </a:rPr>
              <a:t>Alternative</a:t>
            </a:r>
            <a:r>
              <a:rPr lang="en-US" sz="4300" dirty="0">
                <a:solidFill>
                  <a:schemeClr val="tx1">
                    <a:lumMod val="75000"/>
                    <a:lumOff val="25000"/>
                  </a:schemeClr>
                </a:solidFill>
              </a:rPr>
              <a:t>: publish from the regional GBIF cloud data repository – </a:t>
            </a:r>
            <a:r>
              <a:rPr lang="en-US" sz="4300" dirty="0">
                <a:solidFill>
                  <a:schemeClr val="tx1">
                    <a:lumMod val="75000"/>
                    <a:lumOff val="25000"/>
                  </a:schemeClr>
                </a:solidFill>
                <a:hlinkClick r:id="rId3"/>
              </a:rPr>
              <a:t>https://cloud.gbif.org/</a:t>
            </a:r>
            <a:endParaRPr lang="en-US" sz="4300" dirty="0">
              <a:solidFill>
                <a:schemeClr val="tx1">
                  <a:lumMod val="75000"/>
                  <a:lumOff val="25000"/>
                </a:schemeClr>
              </a:solidFill>
            </a:endParaRPr>
          </a:p>
          <a:p>
            <a:pPr>
              <a:spcBef>
                <a:spcPts val="0"/>
              </a:spcBef>
              <a:spcAft>
                <a:spcPts val="3264"/>
              </a:spcAft>
            </a:pPr>
            <a:r>
              <a:rPr lang="en-US" i="1" dirty="0">
                <a:solidFill>
                  <a:schemeClr val="tx1">
                    <a:lumMod val="75000"/>
                    <a:lumOff val="25000"/>
                  </a:schemeClr>
                </a:solidFill>
              </a:rPr>
              <a:t>Alternative</a:t>
            </a:r>
            <a:r>
              <a:rPr lang="en-US" dirty="0">
                <a:solidFill>
                  <a:schemeClr val="tx1">
                    <a:lumMod val="75000"/>
                    <a:lumOff val="25000"/>
                  </a:schemeClr>
                </a:solidFill>
              </a:rPr>
              <a:t>: Many citizen science data platforms publish data in GBIF</a:t>
            </a:r>
          </a:p>
        </p:txBody>
      </p:sp>
      <p:sp>
        <p:nvSpPr>
          <p:cNvPr id="4" name="Footer Placeholder 3">
            <a:extLst>
              <a:ext uri="{FF2B5EF4-FFF2-40B4-BE49-F238E27FC236}">
                <a16:creationId xmlns:a16="http://schemas.microsoft.com/office/drawing/2014/main" id="{AF97DF95-CEDE-F049-AFC4-30FE70195402}"/>
              </a:ext>
            </a:extLst>
          </p:cNvPr>
          <p:cNvSpPr>
            <a:spLocks noGrp="1"/>
          </p:cNvSpPr>
          <p:nvPr>
            <p:ph type="ftr" sz="quarter" idx="10"/>
          </p:nvPr>
        </p:nvSpPr>
        <p:spPr>
          <a:xfrm>
            <a:off x="1180540" y="12661493"/>
            <a:ext cx="16801488" cy="730202"/>
          </a:xfrm>
        </p:spPr>
        <p:txBody>
          <a:bodyPr/>
          <a:lstStyle/>
          <a:p>
            <a:r>
              <a:rPr lang="en-US" sz="2800" dirty="0">
                <a:solidFill>
                  <a:schemeClr val="tx1">
                    <a:lumMod val="75000"/>
                    <a:lumOff val="25000"/>
                  </a:schemeClr>
                </a:solidFill>
              </a:rPr>
              <a:t>https://</a:t>
            </a:r>
            <a:r>
              <a:rPr lang="en-US" sz="2800" dirty="0" err="1">
                <a:solidFill>
                  <a:schemeClr val="tx1">
                    <a:lumMod val="75000"/>
                    <a:lumOff val="25000"/>
                  </a:schemeClr>
                </a:solidFill>
              </a:rPr>
              <a:t>www.gbif.org</a:t>
            </a:r>
            <a:r>
              <a:rPr lang="en-US" sz="2800" dirty="0">
                <a:solidFill>
                  <a:schemeClr val="tx1">
                    <a:lumMod val="75000"/>
                    <a:lumOff val="25000"/>
                  </a:schemeClr>
                </a:solidFill>
              </a:rPr>
              <a:t>/publishing-data/</a:t>
            </a:r>
            <a:endParaRPr lang="en-GB" sz="2800" dirty="0">
              <a:solidFill>
                <a:schemeClr val="tx1">
                  <a:lumMod val="75000"/>
                  <a:lumOff val="25000"/>
                </a:schemeClr>
              </a:solidFill>
            </a:endParaRPr>
          </a:p>
        </p:txBody>
      </p:sp>
      <p:pic>
        <p:nvPicPr>
          <p:cNvPr id="5" name="Picture 4" descr="journal.pbio_.1001779.g001.png">
            <a:extLst>
              <a:ext uri="{FF2B5EF4-FFF2-40B4-BE49-F238E27FC236}">
                <a16:creationId xmlns:a16="http://schemas.microsoft.com/office/drawing/2014/main" id="{3B616466-1D6B-CA40-BD5E-9BCFB68B6B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16505" y="2847634"/>
            <a:ext cx="10901118" cy="7875417"/>
          </a:xfrm>
          <a:prstGeom prst="rect">
            <a:avLst/>
          </a:prstGeom>
        </p:spPr>
      </p:pic>
    </p:spTree>
    <p:extLst>
      <p:ext uri="{BB962C8B-B14F-4D97-AF65-F5344CB8AC3E}">
        <p14:creationId xmlns:p14="http://schemas.microsoft.com/office/powerpoint/2010/main" val="294693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4559740-BF7D-B548-B0FB-AA0EEBB02A74}"/>
              </a:ext>
            </a:extLst>
          </p:cNvPr>
          <p:cNvSpPr>
            <a:spLocks noGrp="1"/>
          </p:cNvSpPr>
          <p:nvPr>
            <p:ph type="title"/>
          </p:nvPr>
        </p:nvSpPr>
        <p:spPr>
          <a:xfrm>
            <a:off x="472700" y="403781"/>
            <a:ext cx="23401402" cy="1117525"/>
          </a:xfrm>
        </p:spPr>
        <p:txBody>
          <a:bodyPr/>
          <a:lstStyle/>
          <a:p>
            <a:r>
              <a:rPr lang="en-US" noProof="0" dirty="0">
                <a:latin typeface="+mj-lt"/>
              </a:rPr>
              <a:t>A window on evidence about where species have lived, and when</a:t>
            </a:r>
          </a:p>
        </p:txBody>
      </p:sp>
      <p:sp>
        <p:nvSpPr>
          <p:cNvPr id="5" name="Footer Placeholder 4">
            <a:extLst>
              <a:ext uri="{FF2B5EF4-FFF2-40B4-BE49-F238E27FC236}">
                <a16:creationId xmlns:a16="http://schemas.microsoft.com/office/drawing/2014/main" id="{9F942A4A-7AA8-BA45-9832-C130B07ABC6C}"/>
              </a:ext>
            </a:extLst>
          </p:cNvPr>
          <p:cNvSpPr>
            <a:spLocks noGrp="1"/>
          </p:cNvSpPr>
          <p:nvPr>
            <p:ph type="ftr" sz="quarter" idx="10"/>
          </p:nvPr>
        </p:nvSpPr>
        <p:spPr>
          <a:xfrm>
            <a:off x="770233" y="12384051"/>
            <a:ext cx="5724525" cy="720724"/>
          </a:xfrm>
        </p:spPr>
        <p:txBody>
          <a:bodyPr/>
          <a:lstStyle/>
          <a:p>
            <a:r>
              <a:rPr lang="da-DK" dirty="0">
                <a:hlinkClick r:id="rId3"/>
              </a:rPr>
              <a:t>https://www.gbif.org/occurrence/search</a:t>
            </a:r>
            <a:r>
              <a:rPr lang="da-DK" dirty="0"/>
              <a:t> </a:t>
            </a:r>
            <a:endParaRPr lang="en-GB" dirty="0"/>
          </a:p>
        </p:txBody>
      </p:sp>
      <p:pic>
        <p:nvPicPr>
          <p:cNvPr id="3" name="Picture 2" descr="A close up of a logo&#10;&#10;Description automatically generated">
            <a:extLst>
              <a:ext uri="{FF2B5EF4-FFF2-40B4-BE49-F238E27FC236}">
                <a16:creationId xmlns:a16="http://schemas.microsoft.com/office/drawing/2014/main" id="{7EFE0DA5-3E77-B040-B3E7-CC6926A3BEC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566533" y="2006163"/>
            <a:ext cx="1749132" cy="1749132"/>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C2E4E4-9E0D-9D45-90DB-37233DA776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5081" y="2805071"/>
            <a:ext cx="1696610" cy="171505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00FA4D2-6990-4947-AB20-148AF646A9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95" y="5781860"/>
            <a:ext cx="1696610" cy="1696610"/>
          </a:xfrm>
          <a:prstGeom prst="rect">
            <a:avLst/>
          </a:prstGeom>
        </p:spPr>
      </p:pic>
      <p:pic>
        <p:nvPicPr>
          <p:cNvPr id="14" name="Picture 13" descr="A picture containing room, drawing&#10;&#10;Description automatically generated">
            <a:extLst>
              <a:ext uri="{FF2B5EF4-FFF2-40B4-BE49-F238E27FC236}">
                <a16:creationId xmlns:a16="http://schemas.microsoft.com/office/drawing/2014/main" id="{3E79AD38-8C38-4D48-BAB5-A2AA3A51FB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18521" y="10498725"/>
            <a:ext cx="1702657" cy="1702657"/>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25159F95-EC27-FA49-8643-BC6F5309A9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4229" y="8658828"/>
            <a:ext cx="1715050" cy="1715050"/>
          </a:xfrm>
          <a:prstGeom prst="rect">
            <a:avLst/>
          </a:prstGeom>
        </p:spPr>
      </p:pic>
      <p:pic>
        <p:nvPicPr>
          <p:cNvPr id="22" name="Picture 21" descr="A picture containing plate, clock&#10;&#10;Description automatically generated">
            <a:extLst>
              <a:ext uri="{FF2B5EF4-FFF2-40B4-BE49-F238E27FC236}">
                <a16:creationId xmlns:a16="http://schemas.microsoft.com/office/drawing/2014/main" id="{B3049928-ED5E-DD48-AF84-9104D19C0272}"/>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4422274" y="5875929"/>
            <a:ext cx="1932912" cy="1932912"/>
          </a:xfrm>
          <a:prstGeom prst="rect">
            <a:avLst/>
          </a:prstGeom>
        </p:spPr>
      </p:pic>
      <p:pic>
        <p:nvPicPr>
          <p:cNvPr id="24" name="Picture 23" descr="A picture containing clock, plate&#10;&#10;Description automatically generated">
            <a:extLst>
              <a:ext uri="{FF2B5EF4-FFF2-40B4-BE49-F238E27FC236}">
                <a16:creationId xmlns:a16="http://schemas.microsoft.com/office/drawing/2014/main" id="{91306A1D-05A8-1F47-848F-E80441153DCC}"/>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424079" y="5956553"/>
            <a:ext cx="1771659" cy="1771659"/>
          </a:xfrm>
          <a:prstGeom prst="rect">
            <a:avLst/>
          </a:prstGeom>
        </p:spPr>
      </p:pic>
      <p:cxnSp>
        <p:nvCxnSpPr>
          <p:cNvPr id="28" name="Straight Arrow Connector 27">
            <a:extLst>
              <a:ext uri="{FF2B5EF4-FFF2-40B4-BE49-F238E27FC236}">
                <a16:creationId xmlns:a16="http://schemas.microsoft.com/office/drawing/2014/main" id="{5214F53E-DAFF-944A-B23C-A7D8684AA2E9}"/>
              </a:ext>
            </a:extLst>
          </p:cNvPr>
          <p:cNvCxnSpPr>
            <a:cxnSpLocks/>
          </p:cNvCxnSpPr>
          <p:nvPr/>
        </p:nvCxnSpPr>
        <p:spPr>
          <a:xfrm flipV="1">
            <a:off x="5369849" y="8039095"/>
            <a:ext cx="0" cy="2229375"/>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439A8C5-35BB-934D-85AA-1F4C090E4FA5}"/>
              </a:ext>
            </a:extLst>
          </p:cNvPr>
          <p:cNvCxnSpPr>
            <a:cxnSpLocks/>
          </p:cNvCxnSpPr>
          <p:nvPr/>
        </p:nvCxnSpPr>
        <p:spPr>
          <a:xfrm flipV="1">
            <a:off x="2637031" y="7372660"/>
            <a:ext cx="1746278" cy="1465985"/>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349B55B-1E24-F840-875E-619B99323428}"/>
              </a:ext>
            </a:extLst>
          </p:cNvPr>
          <p:cNvCxnSpPr>
            <a:cxnSpLocks/>
          </p:cNvCxnSpPr>
          <p:nvPr/>
        </p:nvCxnSpPr>
        <p:spPr>
          <a:xfrm>
            <a:off x="1852549" y="6842381"/>
            <a:ext cx="2231149" cy="0"/>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D90A83B-E386-6248-B27B-F6D607DDDCC8}"/>
              </a:ext>
            </a:extLst>
          </p:cNvPr>
          <p:cNvCxnSpPr>
            <a:cxnSpLocks/>
          </p:cNvCxnSpPr>
          <p:nvPr/>
        </p:nvCxnSpPr>
        <p:spPr>
          <a:xfrm>
            <a:off x="2968124" y="4285907"/>
            <a:ext cx="1598408" cy="1590022"/>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911BEB5-3C9E-9446-A626-4F45EBBB7CA9}"/>
              </a:ext>
            </a:extLst>
          </p:cNvPr>
          <p:cNvCxnSpPr>
            <a:cxnSpLocks/>
          </p:cNvCxnSpPr>
          <p:nvPr/>
        </p:nvCxnSpPr>
        <p:spPr>
          <a:xfrm>
            <a:off x="5388730" y="3927094"/>
            <a:ext cx="0" cy="1764251"/>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D3F0C72F-04AA-E34D-AD04-B29705192825}"/>
              </a:ext>
            </a:extLst>
          </p:cNvPr>
          <p:cNvCxnSpPr>
            <a:cxnSpLocks/>
          </p:cNvCxnSpPr>
          <p:nvPr/>
        </p:nvCxnSpPr>
        <p:spPr>
          <a:xfrm flipV="1">
            <a:off x="10195737" y="6793457"/>
            <a:ext cx="2353927" cy="15629"/>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475056C-2720-D34A-AC04-DE56384AD562}"/>
              </a:ext>
            </a:extLst>
          </p:cNvPr>
          <p:cNvCxnSpPr>
            <a:cxnSpLocks/>
            <a:stCxn id="22" idx="3"/>
            <a:endCxn id="24" idx="1"/>
          </p:cNvCxnSpPr>
          <p:nvPr/>
        </p:nvCxnSpPr>
        <p:spPr>
          <a:xfrm flipV="1">
            <a:off x="6355185" y="6842384"/>
            <a:ext cx="2068893" cy="2"/>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0BDD71-9E09-8345-A33A-917414DFA9DC}"/>
              </a:ext>
            </a:extLst>
          </p:cNvPr>
          <p:cNvSpPr txBox="1"/>
          <p:nvPr/>
        </p:nvSpPr>
        <p:spPr>
          <a:xfrm>
            <a:off x="6568343" y="2398411"/>
            <a:ext cx="4487456" cy="783237"/>
          </a:xfrm>
          <a:prstGeom prst="rect">
            <a:avLst/>
          </a:prstGeom>
          <a:noFill/>
        </p:spPr>
        <p:txBody>
          <a:bodyPr wrap="none" lIns="143991" tIns="143991" rIns="143991" bIns="143991" rtlCol="0">
            <a:spAutoFit/>
          </a:bodyPr>
          <a:lstStyle/>
          <a:p>
            <a:pPr marL="361932" indent="-361932">
              <a:buClr>
                <a:schemeClr val="accent1"/>
              </a:buClr>
              <a:buFont typeface="Arial" panose="020B0604020202020204" pitchFamily="34" charset="0"/>
              <a:buChar char="•"/>
            </a:pPr>
            <a:r>
              <a:rPr lang="en-DK" sz="3200" dirty="0"/>
              <a:t>Digitized specimens</a:t>
            </a:r>
          </a:p>
        </p:txBody>
      </p:sp>
      <p:sp>
        <p:nvSpPr>
          <p:cNvPr id="4" name="TextBox 3">
            <a:extLst>
              <a:ext uri="{FF2B5EF4-FFF2-40B4-BE49-F238E27FC236}">
                <a16:creationId xmlns:a16="http://schemas.microsoft.com/office/drawing/2014/main" id="{B525643D-26CB-C04B-A918-BF7CA729148D}"/>
              </a:ext>
            </a:extLst>
          </p:cNvPr>
          <p:cNvSpPr txBox="1"/>
          <p:nvPr/>
        </p:nvSpPr>
        <p:spPr>
          <a:xfrm>
            <a:off x="63001" y="1754818"/>
            <a:ext cx="3488273" cy="1275679"/>
          </a:xfrm>
          <a:prstGeom prst="rect">
            <a:avLst/>
          </a:prstGeom>
          <a:noFill/>
        </p:spPr>
        <p:txBody>
          <a:bodyPr wrap="square" lIns="143991" tIns="143991" rIns="143991" bIns="143991" rtlCol="0">
            <a:spAutoFit/>
          </a:bodyPr>
          <a:lstStyle/>
          <a:p>
            <a:pPr marL="361932" indent="-361932">
              <a:buClr>
                <a:schemeClr val="accent1"/>
              </a:buClr>
              <a:buFont typeface="Arial" panose="020B0604020202020204" pitchFamily="34" charset="0"/>
              <a:buChar char="•"/>
            </a:pPr>
            <a:r>
              <a:rPr lang="en-DK" sz="3200" dirty="0"/>
              <a:t>Observations/surveys</a:t>
            </a:r>
          </a:p>
        </p:txBody>
      </p:sp>
      <p:sp>
        <p:nvSpPr>
          <p:cNvPr id="7" name="TextBox 6">
            <a:extLst>
              <a:ext uri="{FF2B5EF4-FFF2-40B4-BE49-F238E27FC236}">
                <a16:creationId xmlns:a16="http://schemas.microsoft.com/office/drawing/2014/main" id="{3B2DBEAC-67F4-B14C-9BDB-D1923D55EFC8}"/>
              </a:ext>
            </a:extLst>
          </p:cNvPr>
          <p:cNvSpPr txBox="1"/>
          <p:nvPr/>
        </p:nvSpPr>
        <p:spPr>
          <a:xfrm>
            <a:off x="79078" y="5025938"/>
            <a:ext cx="2549426" cy="783237"/>
          </a:xfrm>
          <a:prstGeom prst="rect">
            <a:avLst/>
          </a:prstGeom>
          <a:noFill/>
        </p:spPr>
        <p:txBody>
          <a:bodyPr wrap="none" lIns="143991" tIns="143991" rIns="143991" bIns="143991" rtlCol="0">
            <a:spAutoFit/>
          </a:bodyPr>
          <a:lstStyle/>
          <a:p>
            <a:pPr marL="361932" indent="-361932">
              <a:buClr>
                <a:schemeClr val="accent1"/>
              </a:buClr>
              <a:buFont typeface="Arial" panose="020B0604020202020204" pitchFamily="34" charset="0"/>
              <a:buChar char="•"/>
            </a:pPr>
            <a:r>
              <a:rPr lang="en-DK" sz="3200" dirty="0"/>
              <a:t>Literature</a:t>
            </a:r>
          </a:p>
        </p:txBody>
      </p:sp>
      <p:sp>
        <p:nvSpPr>
          <p:cNvPr id="9" name="TextBox 8">
            <a:extLst>
              <a:ext uri="{FF2B5EF4-FFF2-40B4-BE49-F238E27FC236}">
                <a16:creationId xmlns:a16="http://schemas.microsoft.com/office/drawing/2014/main" id="{7F39C932-8B09-304D-BFD1-39E995AE1A1F}"/>
              </a:ext>
            </a:extLst>
          </p:cNvPr>
          <p:cNvSpPr txBox="1"/>
          <p:nvPr/>
        </p:nvSpPr>
        <p:spPr>
          <a:xfrm>
            <a:off x="439361" y="10498726"/>
            <a:ext cx="3887933" cy="783237"/>
          </a:xfrm>
          <a:prstGeom prst="rect">
            <a:avLst/>
          </a:prstGeom>
          <a:noFill/>
        </p:spPr>
        <p:txBody>
          <a:bodyPr wrap="none" lIns="143991" tIns="143991" rIns="143991" bIns="143991" rtlCol="0">
            <a:spAutoFit/>
          </a:bodyPr>
          <a:lstStyle/>
          <a:p>
            <a:pPr marL="361932" indent="-361932">
              <a:buClr>
                <a:schemeClr val="accent1"/>
              </a:buClr>
              <a:buFont typeface="Arial" panose="020B0604020202020204" pitchFamily="34" charset="0"/>
              <a:buChar char="•"/>
            </a:pPr>
            <a:r>
              <a:rPr lang="en-DK" sz="3200" dirty="0"/>
              <a:t>Satellite tracking</a:t>
            </a:r>
          </a:p>
        </p:txBody>
      </p:sp>
      <p:sp>
        <p:nvSpPr>
          <p:cNvPr id="10" name="TextBox 9">
            <a:extLst>
              <a:ext uri="{FF2B5EF4-FFF2-40B4-BE49-F238E27FC236}">
                <a16:creationId xmlns:a16="http://schemas.microsoft.com/office/drawing/2014/main" id="{8D1B6806-4EBF-2A4B-B357-C4D26E90CA60}"/>
              </a:ext>
            </a:extLst>
          </p:cNvPr>
          <p:cNvSpPr txBox="1"/>
          <p:nvPr/>
        </p:nvSpPr>
        <p:spPr>
          <a:xfrm>
            <a:off x="6221179" y="11538298"/>
            <a:ext cx="4392879" cy="783237"/>
          </a:xfrm>
          <a:prstGeom prst="rect">
            <a:avLst/>
          </a:prstGeom>
          <a:noFill/>
        </p:spPr>
        <p:txBody>
          <a:bodyPr wrap="none" lIns="143991" tIns="143991" rIns="143991" bIns="143991" rtlCol="0">
            <a:spAutoFit/>
          </a:bodyPr>
          <a:lstStyle/>
          <a:p>
            <a:pPr marL="361932" indent="-361932">
              <a:buClr>
                <a:schemeClr val="accent1"/>
              </a:buClr>
              <a:buFont typeface="Arial" panose="020B0604020202020204" pitchFamily="34" charset="0"/>
              <a:buChar char="•"/>
            </a:pPr>
            <a:r>
              <a:rPr lang="en-DK" sz="3200" dirty="0"/>
              <a:t>Environmental DNA</a:t>
            </a:r>
          </a:p>
        </p:txBody>
      </p:sp>
      <p:sp>
        <p:nvSpPr>
          <p:cNvPr id="12" name="TextBox 11">
            <a:extLst>
              <a:ext uri="{FF2B5EF4-FFF2-40B4-BE49-F238E27FC236}">
                <a16:creationId xmlns:a16="http://schemas.microsoft.com/office/drawing/2014/main" id="{A7D7AF59-3B7C-C94B-B37D-10B9C77796E6}"/>
              </a:ext>
            </a:extLst>
          </p:cNvPr>
          <p:cNvSpPr txBox="1"/>
          <p:nvPr/>
        </p:nvSpPr>
        <p:spPr>
          <a:xfrm>
            <a:off x="5496701" y="7641842"/>
            <a:ext cx="3929504" cy="1275679"/>
          </a:xfrm>
          <a:prstGeom prst="rect">
            <a:avLst/>
          </a:prstGeom>
          <a:noFill/>
        </p:spPr>
        <p:txBody>
          <a:bodyPr wrap="square" lIns="143991" tIns="143991" rIns="143991" bIns="143991" rtlCol="0">
            <a:spAutoFit/>
          </a:bodyPr>
          <a:lstStyle/>
          <a:p>
            <a:pPr marL="361932" indent="-361932">
              <a:buClr>
                <a:schemeClr val="accent1"/>
              </a:buClr>
              <a:buFont typeface="Arial" panose="020B0604020202020204" pitchFamily="34" charset="0"/>
              <a:buChar char="•"/>
            </a:pPr>
            <a:r>
              <a:rPr lang="en-DK" sz="3200" dirty="0"/>
              <a:t>Common standards (DwC)</a:t>
            </a:r>
          </a:p>
        </p:txBody>
      </p:sp>
      <p:sp>
        <p:nvSpPr>
          <p:cNvPr id="13" name="TextBox 12">
            <a:extLst>
              <a:ext uri="{FF2B5EF4-FFF2-40B4-BE49-F238E27FC236}">
                <a16:creationId xmlns:a16="http://schemas.microsoft.com/office/drawing/2014/main" id="{46B45CBA-850D-F940-872A-BC73B64E008D}"/>
              </a:ext>
            </a:extLst>
          </p:cNvPr>
          <p:cNvSpPr txBox="1"/>
          <p:nvPr/>
        </p:nvSpPr>
        <p:spPr>
          <a:xfrm>
            <a:off x="8433066" y="4745753"/>
            <a:ext cx="4194527" cy="1275679"/>
          </a:xfrm>
          <a:prstGeom prst="rect">
            <a:avLst/>
          </a:prstGeom>
          <a:noFill/>
        </p:spPr>
        <p:txBody>
          <a:bodyPr wrap="square" lIns="143991" tIns="143991" rIns="143991" bIns="143991" rtlCol="0">
            <a:spAutoFit/>
          </a:bodyPr>
          <a:lstStyle/>
          <a:p>
            <a:pPr marL="361932" indent="-361932">
              <a:buClr>
                <a:schemeClr val="accent1"/>
              </a:buClr>
              <a:buFont typeface="Arial" panose="020B0604020202020204" pitchFamily="34" charset="0"/>
              <a:buChar char="•"/>
            </a:pPr>
            <a:r>
              <a:rPr lang="en-DK" sz="3200" dirty="0"/>
              <a:t>Data publishing and indexing</a:t>
            </a:r>
          </a:p>
        </p:txBody>
      </p:sp>
      <p:sp>
        <p:nvSpPr>
          <p:cNvPr id="15" name="TextBox 14">
            <a:extLst>
              <a:ext uri="{FF2B5EF4-FFF2-40B4-BE49-F238E27FC236}">
                <a16:creationId xmlns:a16="http://schemas.microsoft.com/office/drawing/2014/main" id="{3FE5989F-A7A7-D04A-9CE3-0AA719AEC6BD}"/>
              </a:ext>
            </a:extLst>
          </p:cNvPr>
          <p:cNvSpPr txBox="1"/>
          <p:nvPr/>
        </p:nvSpPr>
        <p:spPr>
          <a:xfrm>
            <a:off x="16159729" y="11431973"/>
            <a:ext cx="5111025" cy="783237"/>
          </a:xfrm>
          <a:prstGeom prst="rect">
            <a:avLst/>
          </a:prstGeom>
          <a:noFill/>
        </p:spPr>
        <p:txBody>
          <a:bodyPr wrap="none" lIns="143991" tIns="143991" rIns="143991" bIns="143991" rtlCol="0">
            <a:spAutoFit/>
          </a:bodyPr>
          <a:lstStyle/>
          <a:p>
            <a:pPr marL="361932" indent="-361932">
              <a:buClr>
                <a:schemeClr val="accent1"/>
              </a:buClr>
              <a:buFont typeface="Arial" panose="020B0604020202020204" pitchFamily="34" charset="0"/>
              <a:buChar char="•"/>
            </a:pPr>
            <a:r>
              <a:rPr lang="en-DK" sz="3200" dirty="0"/>
              <a:t>Data discovery and use</a:t>
            </a:r>
          </a:p>
        </p:txBody>
      </p:sp>
      <p:cxnSp>
        <p:nvCxnSpPr>
          <p:cNvPr id="30" name="Straight Arrow Connector 29">
            <a:extLst>
              <a:ext uri="{FF2B5EF4-FFF2-40B4-BE49-F238E27FC236}">
                <a16:creationId xmlns:a16="http://schemas.microsoft.com/office/drawing/2014/main" id="{D442DAA8-99F3-7C42-BA75-A0F90C44A8BE}"/>
              </a:ext>
            </a:extLst>
          </p:cNvPr>
          <p:cNvCxnSpPr>
            <a:cxnSpLocks/>
          </p:cNvCxnSpPr>
          <p:nvPr/>
        </p:nvCxnSpPr>
        <p:spPr>
          <a:xfrm flipH="1">
            <a:off x="15947746" y="8552503"/>
            <a:ext cx="1328977" cy="1304037"/>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pic>
        <p:nvPicPr>
          <p:cNvPr id="33" name="Picture 32" descr="Text&#10;&#10;Description automatically generated">
            <a:extLst>
              <a:ext uri="{FF2B5EF4-FFF2-40B4-BE49-F238E27FC236}">
                <a16:creationId xmlns:a16="http://schemas.microsoft.com/office/drawing/2014/main" id="{0D7F60CA-6239-5240-96ED-89F21EA8C0D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966154" y="9944884"/>
            <a:ext cx="3139032" cy="1230722"/>
          </a:xfrm>
          <a:prstGeom prst="rect">
            <a:avLst/>
          </a:prstGeom>
        </p:spPr>
      </p:pic>
      <p:pic>
        <p:nvPicPr>
          <p:cNvPr id="34" name="Picture 33" descr="Icon&#10;&#10;Description automatically generated">
            <a:extLst>
              <a:ext uri="{FF2B5EF4-FFF2-40B4-BE49-F238E27FC236}">
                <a16:creationId xmlns:a16="http://schemas.microsoft.com/office/drawing/2014/main" id="{670F5FE2-BFB0-E54B-A07A-D7EEB25795F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661635" y="9754591"/>
            <a:ext cx="2171585" cy="1275617"/>
          </a:xfrm>
          <a:prstGeom prst="rect">
            <a:avLst/>
          </a:prstGeom>
        </p:spPr>
      </p:pic>
      <p:cxnSp>
        <p:nvCxnSpPr>
          <p:cNvPr id="35" name="Straight Arrow Connector 34">
            <a:extLst>
              <a:ext uri="{FF2B5EF4-FFF2-40B4-BE49-F238E27FC236}">
                <a16:creationId xmlns:a16="http://schemas.microsoft.com/office/drawing/2014/main" id="{C5CC6A4C-9477-DF41-9954-1936B18FBD27}"/>
              </a:ext>
            </a:extLst>
          </p:cNvPr>
          <p:cNvCxnSpPr>
            <a:cxnSpLocks/>
            <a:endCxn id="34" idx="0"/>
          </p:cNvCxnSpPr>
          <p:nvPr/>
        </p:nvCxnSpPr>
        <p:spPr>
          <a:xfrm>
            <a:off x="18747427" y="8552502"/>
            <a:ext cx="0" cy="1202090"/>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7D9CDD2-BAEB-1146-8677-BE39DB4D8B0B}"/>
              </a:ext>
            </a:extLst>
          </p:cNvPr>
          <p:cNvCxnSpPr>
            <a:cxnSpLocks/>
          </p:cNvCxnSpPr>
          <p:nvPr/>
        </p:nvCxnSpPr>
        <p:spPr>
          <a:xfrm>
            <a:off x="19966155" y="8552503"/>
            <a:ext cx="588808" cy="1304037"/>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89EDBA4-C2CA-3B49-B492-094DFAB9E6BE}"/>
              </a:ext>
            </a:extLst>
          </p:cNvPr>
          <p:cNvPicPr>
            <a:picLocks noChangeAspect="1"/>
          </p:cNvPicPr>
          <p:nvPr/>
        </p:nvPicPr>
        <p:blipFill>
          <a:blip r:embed="rId13"/>
          <a:stretch>
            <a:fillRect/>
          </a:stretch>
        </p:blipFill>
        <p:spPr>
          <a:xfrm>
            <a:off x="22962113" y="9320154"/>
            <a:ext cx="1305307" cy="1249459"/>
          </a:xfrm>
          <a:prstGeom prst="rect">
            <a:avLst/>
          </a:prstGeom>
        </p:spPr>
      </p:pic>
      <p:cxnSp>
        <p:nvCxnSpPr>
          <p:cNvPr id="37" name="Straight Arrow Connector 36">
            <a:extLst>
              <a:ext uri="{FF2B5EF4-FFF2-40B4-BE49-F238E27FC236}">
                <a16:creationId xmlns:a16="http://schemas.microsoft.com/office/drawing/2014/main" id="{FE6D924A-67D4-1140-95A5-3EE7E0FBCC60}"/>
              </a:ext>
            </a:extLst>
          </p:cNvPr>
          <p:cNvCxnSpPr>
            <a:cxnSpLocks/>
          </p:cNvCxnSpPr>
          <p:nvPr/>
        </p:nvCxnSpPr>
        <p:spPr>
          <a:xfrm>
            <a:off x="21442758" y="8510021"/>
            <a:ext cx="1421267" cy="1178495"/>
          </a:xfrm>
          <a:prstGeom prst="straightConnector1">
            <a:avLst/>
          </a:prstGeom>
          <a:ln w="25400" cap="rnd">
            <a:round/>
            <a:headEnd type="none" w="sm" len="sm"/>
            <a:tailEnd type="triangle"/>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0A965CA5-3BAA-C640-B000-FA8D967C7C5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563797" y="3186750"/>
            <a:ext cx="11826132" cy="5323271"/>
          </a:xfrm>
          <a:prstGeom prst="rect">
            <a:avLst/>
          </a:prstGeom>
        </p:spPr>
      </p:pic>
      <p:pic>
        <p:nvPicPr>
          <p:cNvPr id="20" name="Picture 19" descr="A magazine cover with bats on a branch&#10;&#10;AI-generated content may be incorrect.">
            <a:extLst>
              <a:ext uri="{FF2B5EF4-FFF2-40B4-BE49-F238E27FC236}">
                <a16:creationId xmlns:a16="http://schemas.microsoft.com/office/drawing/2014/main" id="{D396A35D-EBAB-F3F4-4D83-5C4A2688022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217253" y="9223602"/>
            <a:ext cx="2630978" cy="3613211"/>
          </a:xfrm>
          <a:prstGeom prst="rect">
            <a:avLst/>
          </a:prstGeom>
        </p:spPr>
      </p:pic>
    </p:spTree>
    <p:extLst>
      <p:ext uri="{BB962C8B-B14F-4D97-AF65-F5344CB8AC3E}">
        <p14:creationId xmlns:p14="http://schemas.microsoft.com/office/powerpoint/2010/main" val="2486876477"/>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9FF8AB7-8FB9-63E9-4069-B8FDBA8CF101}"/>
              </a:ext>
            </a:extLst>
          </p:cNvPr>
          <p:cNvSpPr>
            <a:spLocks noGrp="1"/>
          </p:cNvSpPr>
          <p:nvPr>
            <p:ph type="ftr" sz="quarter" idx="11"/>
          </p:nvPr>
        </p:nvSpPr>
        <p:spPr/>
        <p:txBody>
          <a:bodyPr/>
          <a:lstStyle/>
          <a:p>
            <a:endParaRPr lang="en-DK" dirty="0"/>
          </a:p>
        </p:txBody>
      </p:sp>
      <p:sp>
        <p:nvSpPr>
          <p:cNvPr id="6" name="Title 5">
            <a:extLst>
              <a:ext uri="{FF2B5EF4-FFF2-40B4-BE49-F238E27FC236}">
                <a16:creationId xmlns:a16="http://schemas.microsoft.com/office/drawing/2014/main" id="{BCD2EC59-2D01-C9A9-1DA1-F1AFAFE4FD6F}"/>
              </a:ext>
            </a:extLst>
          </p:cNvPr>
          <p:cNvSpPr>
            <a:spLocks noGrp="1"/>
          </p:cNvSpPr>
          <p:nvPr>
            <p:ph type="title"/>
          </p:nvPr>
        </p:nvSpPr>
        <p:spPr/>
        <p:txBody>
          <a:bodyPr/>
          <a:lstStyle/>
          <a:p>
            <a:r>
              <a:rPr lang="en-DK" dirty="0">
                <a:latin typeface="+mj-lt"/>
              </a:rPr>
              <a:t>Exploring biodiversity through DNA evidence</a:t>
            </a:r>
          </a:p>
        </p:txBody>
      </p:sp>
      <p:pic>
        <p:nvPicPr>
          <p:cNvPr id="7" name="Picture 6" descr="A picture containing text, screenshot, font, diagram&#10;&#10;Description automatically generated">
            <a:extLst>
              <a:ext uri="{FF2B5EF4-FFF2-40B4-BE49-F238E27FC236}">
                <a16:creationId xmlns:a16="http://schemas.microsoft.com/office/drawing/2014/main" id="{0D5B4CF9-368A-01B8-EE9A-E19114C380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0713"/>
            <a:ext cx="15134897" cy="7716479"/>
          </a:xfrm>
          <a:prstGeom prst="rect">
            <a:avLst/>
          </a:prstGeom>
        </p:spPr>
      </p:pic>
      <p:pic>
        <p:nvPicPr>
          <p:cNvPr id="8" name="Picture 7" descr="A screenshot of a computer screen&#10;&#10;Description automatically generated with low confidence">
            <a:extLst>
              <a:ext uri="{FF2B5EF4-FFF2-40B4-BE49-F238E27FC236}">
                <a16:creationId xmlns:a16="http://schemas.microsoft.com/office/drawing/2014/main" id="{0B494167-3306-E38C-5B05-FD97B981687E}"/>
              </a:ext>
            </a:extLst>
          </p:cNvPr>
          <p:cNvPicPr>
            <a:picLocks noChangeAspect="1"/>
          </p:cNvPicPr>
          <p:nvPr/>
        </p:nvPicPr>
        <p:blipFill>
          <a:blip r:embed="rId3"/>
          <a:stretch>
            <a:fillRect/>
          </a:stretch>
        </p:blipFill>
        <p:spPr>
          <a:xfrm>
            <a:off x="14967670" y="3474922"/>
            <a:ext cx="9414743" cy="8128062"/>
          </a:xfrm>
          <a:prstGeom prst="rect">
            <a:avLst/>
          </a:prstGeom>
          <a:ln>
            <a:solidFill>
              <a:srgbClr val="92D050"/>
            </a:solidFill>
          </a:ln>
        </p:spPr>
      </p:pic>
    </p:spTree>
    <p:extLst>
      <p:ext uri="{BB962C8B-B14F-4D97-AF65-F5344CB8AC3E}">
        <p14:creationId xmlns:p14="http://schemas.microsoft.com/office/powerpoint/2010/main" val="23948530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897C-1505-344D-89A9-59473362FFB8}"/>
              </a:ext>
            </a:extLst>
          </p:cNvPr>
          <p:cNvSpPr>
            <a:spLocks noGrp="1"/>
          </p:cNvSpPr>
          <p:nvPr>
            <p:ph type="title"/>
          </p:nvPr>
        </p:nvSpPr>
        <p:spPr/>
        <p:txBody>
          <a:bodyPr/>
          <a:lstStyle/>
          <a:p>
            <a:r>
              <a:rPr lang="en-US" dirty="0"/>
              <a:t>GBIF Data licenses</a:t>
            </a:r>
          </a:p>
        </p:txBody>
      </p:sp>
      <p:sp>
        <p:nvSpPr>
          <p:cNvPr id="3" name="Footer Placeholder 2">
            <a:extLst>
              <a:ext uri="{FF2B5EF4-FFF2-40B4-BE49-F238E27FC236}">
                <a16:creationId xmlns:a16="http://schemas.microsoft.com/office/drawing/2014/main" id="{E45BDC23-713E-B543-966B-482817B4FBDB}"/>
              </a:ext>
            </a:extLst>
          </p:cNvPr>
          <p:cNvSpPr>
            <a:spLocks noGrp="1"/>
          </p:cNvSpPr>
          <p:nvPr>
            <p:ph type="ftr" sz="quarter" idx="10"/>
          </p:nvPr>
        </p:nvSpPr>
        <p:spPr>
          <a:xfrm>
            <a:off x="706438" y="12277726"/>
            <a:ext cx="10201048" cy="720724"/>
          </a:xfrm>
        </p:spPr>
        <p:txBody>
          <a:bodyPr/>
          <a:lstStyle/>
          <a:p>
            <a:r>
              <a:rPr lang="en-GB" sz="2000" dirty="0">
                <a:hlinkClick r:id="rId2"/>
              </a:rPr>
              <a:t>https://www.gbif.org/occurrence/charts?occurrence_status=present</a:t>
            </a:r>
            <a:r>
              <a:rPr lang="en-GB" sz="2000" dirty="0"/>
              <a:t> </a:t>
            </a:r>
          </a:p>
        </p:txBody>
      </p:sp>
      <p:pic>
        <p:nvPicPr>
          <p:cNvPr id="6" name="Picture 5" descr="A graph of a pie chart&#10;&#10;Description automatically generated">
            <a:extLst>
              <a:ext uri="{FF2B5EF4-FFF2-40B4-BE49-F238E27FC236}">
                <a16:creationId xmlns:a16="http://schemas.microsoft.com/office/drawing/2014/main" id="{A410E5B2-1A5B-E64F-B998-D84A95DFD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1827" y="3612538"/>
            <a:ext cx="12660178" cy="8665188"/>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608FB8EC-F352-773E-9CF1-6E4152B7AEBE}"/>
              </a:ext>
            </a:extLst>
          </p:cNvPr>
          <p:cNvPicPr>
            <a:picLocks noChangeAspect="1"/>
          </p:cNvPicPr>
          <p:nvPr/>
        </p:nvPicPr>
        <p:blipFill>
          <a:blip r:embed="rId4">
            <a:extLst>
              <a:ext uri="{28A0092B-C50C-407E-A947-70E740481C1C}">
                <a14:useLocalDpi xmlns:a14="http://schemas.microsoft.com/office/drawing/2010/main" val="0"/>
              </a:ext>
            </a:extLst>
          </a:blip>
          <a:srcRect b="52888"/>
          <a:stretch>
            <a:fillRect/>
          </a:stretch>
        </p:blipFill>
        <p:spPr>
          <a:xfrm>
            <a:off x="1090408" y="3728262"/>
            <a:ext cx="9115742" cy="2948986"/>
          </a:xfrm>
          <a:prstGeom prst="rect">
            <a:avLst/>
          </a:prstGeom>
        </p:spPr>
      </p:pic>
      <p:pic>
        <p:nvPicPr>
          <p:cNvPr id="7" name="Picture 6" descr="A black background with white text&#10;&#10;AI-generated content may be incorrect.">
            <a:extLst>
              <a:ext uri="{FF2B5EF4-FFF2-40B4-BE49-F238E27FC236}">
                <a16:creationId xmlns:a16="http://schemas.microsoft.com/office/drawing/2014/main" id="{669DE436-EC33-AB57-B38B-9F8DE47E63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45359" y="170120"/>
            <a:ext cx="7237102" cy="4052777"/>
          </a:xfrm>
          <a:prstGeom prst="rect">
            <a:avLst/>
          </a:prstGeom>
        </p:spPr>
      </p:pic>
      <p:pic>
        <p:nvPicPr>
          <p:cNvPr id="10" name="Picture 9" descr="A white and blue background&#10;&#10;AI-generated content may be incorrect.">
            <a:extLst>
              <a:ext uri="{FF2B5EF4-FFF2-40B4-BE49-F238E27FC236}">
                <a16:creationId xmlns:a16="http://schemas.microsoft.com/office/drawing/2014/main" id="{FF53C81C-41C2-38E0-03BC-F60BF8A437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408" y="6783574"/>
            <a:ext cx="9150638" cy="3253560"/>
          </a:xfrm>
          <a:prstGeom prst="rect">
            <a:avLst/>
          </a:prstGeom>
        </p:spPr>
      </p:pic>
    </p:spTree>
    <p:extLst>
      <p:ext uri="{BB962C8B-B14F-4D97-AF65-F5344CB8AC3E}">
        <p14:creationId xmlns:p14="http://schemas.microsoft.com/office/powerpoint/2010/main" val="2542180478"/>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6E931-46BE-A043-90B0-A960AEA1CD6D}"/>
              </a:ext>
            </a:extLst>
          </p:cNvPr>
          <p:cNvSpPr>
            <a:spLocks noGrp="1"/>
          </p:cNvSpPr>
          <p:nvPr>
            <p:ph type="title"/>
          </p:nvPr>
        </p:nvSpPr>
        <p:spPr/>
        <p:txBody>
          <a:bodyPr/>
          <a:lstStyle/>
          <a:p>
            <a:r>
              <a:rPr lang="da-DK" dirty="0">
                <a:latin typeface="+mj-lt"/>
              </a:rPr>
              <a:t>GBIF terms and agreements</a:t>
            </a:r>
          </a:p>
        </p:txBody>
      </p:sp>
      <p:sp>
        <p:nvSpPr>
          <p:cNvPr id="3" name="Footer Placeholder 2">
            <a:extLst>
              <a:ext uri="{FF2B5EF4-FFF2-40B4-BE49-F238E27FC236}">
                <a16:creationId xmlns:a16="http://schemas.microsoft.com/office/drawing/2014/main" id="{1F808569-11B0-6C4A-BA26-18E0E6F42013}"/>
              </a:ext>
            </a:extLst>
          </p:cNvPr>
          <p:cNvSpPr>
            <a:spLocks noGrp="1"/>
          </p:cNvSpPr>
          <p:nvPr>
            <p:ph type="ftr" sz="quarter" idx="10"/>
          </p:nvPr>
        </p:nvSpPr>
        <p:spPr/>
        <p:txBody>
          <a:bodyPr/>
          <a:lstStyle/>
          <a:p>
            <a:r>
              <a:rPr lang="en-GB" dirty="0">
                <a:latin typeface="+mn-lt"/>
                <a:hlinkClick r:id="rId2"/>
              </a:rPr>
              <a:t>https://www.gbif.org/terms</a:t>
            </a:r>
            <a:r>
              <a:rPr lang="en-GB" dirty="0">
                <a:latin typeface="+mn-lt"/>
              </a:rPr>
              <a:t> </a:t>
            </a:r>
          </a:p>
        </p:txBody>
      </p:sp>
      <p:pic>
        <p:nvPicPr>
          <p:cNvPr id="7" name="Picture 6">
            <a:extLst>
              <a:ext uri="{FF2B5EF4-FFF2-40B4-BE49-F238E27FC236}">
                <a16:creationId xmlns:a16="http://schemas.microsoft.com/office/drawing/2014/main" id="{E6A43C51-7056-6F47-812F-139C01BCD9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75" y="3142658"/>
            <a:ext cx="12441888" cy="6624151"/>
          </a:xfrm>
          <a:prstGeom prst="rect">
            <a:avLst/>
          </a:prstGeom>
          <a:ln>
            <a:solidFill>
              <a:schemeClr val="accent1"/>
            </a:solidFill>
          </a:ln>
        </p:spPr>
      </p:pic>
      <p:pic>
        <p:nvPicPr>
          <p:cNvPr id="9" name="Picture 8">
            <a:extLst>
              <a:ext uri="{FF2B5EF4-FFF2-40B4-BE49-F238E27FC236}">
                <a16:creationId xmlns:a16="http://schemas.microsoft.com/office/drawing/2014/main" id="{FE1DB5F8-F925-4D46-998A-D23D48304B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21463" y="6058118"/>
            <a:ext cx="12441888" cy="5196694"/>
          </a:xfrm>
          <a:prstGeom prst="rect">
            <a:avLst/>
          </a:prstGeom>
          <a:ln>
            <a:solidFill>
              <a:schemeClr val="accent1"/>
            </a:solidFill>
          </a:ln>
        </p:spPr>
      </p:pic>
    </p:spTree>
    <p:extLst>
      <p:ext uri="{BB962C8B-B14F-4D97-AF65-F5344CB8AC3E}">
        <p14:creationId xmlns:p14="http://schemas.microsoft.com/office/powerpoint/2010/main" val="1120768358"/>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a:extLst>
            <a:ext uri="{FF2B5EF4-FFF2-40B4-BE49-F238E27FC236}">
              <a16:creationId xmlns:a16="http://schemas.microsoft.com/office/drawing/2014/main" id="{5B28BC0F-C387-9836-AF66-ED0B958B66A4}"/>
            </a:ext>
          </a:extLst>
        </p:cNvPr>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1FC23C25-E987-1A34-AF64-BB67BEBA9C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10586" y="2258168"/>
            <a:ext cx="11561241" cy="6530777"/>
          </a:xfrm>
          <a:prstGeom prst="rect">
            <a:avLst/>
          </a:prstGeom>
        </p:spPr>
      </p:pic>
      <p:sp>
        <p:nvSpPr>
          <p:cNvPr id="2" name="Rectangle 1">
            <a:extLst>
              <a:ext uri="{FF2B5EF4-FFF2-40B4-BE49-F238E27FC236}">
                <a16:creationId xmlns:a16="http://schemas.microsoft.com/office/drawing/2014/main" id="{D0EC62ED-CDD4-B394-7490-1706021E29F2}"/>
              </a:ext>
            </a:extLst>
          </p:cNvPr>
          <p:cNvSpPr/>
          <p:nvPr/>
        </p:nvSpPr>
        <p:spPr>
          <a:xfrm>
            <a:off x="6410584" y="8788944"/>
            <a:ext cx="11868955" cy="1446550"/>
          </a:xfrm>
          <a:prstGeom prst="rect">
            <a:avLst/>
          </a:prstGeom>
        </p:spPr>
        <p:txBody>
          <a:bodyPr wrap="none">
            <a:spAutoFit/>
          </a:bodyPr>
          <a:lstStyle/>
          <a:p>
            <a:r>
              <a:rPr lang="en-US" sz="8800" dirty="0">
                <a:solidFill>
                  <a:srgbClr val="92D050"/>
                </a:solidFill>
              </a:rPr>
              <a:t>Metabarcoding Toolkit</a:t>
            </a:r>
          </a:p>
        </p:txBody>
      </p:sp>
    </p:spTree>
    <p:extLst>
      <p:ext uri="{BB962C8B-B14F-4D97-AF65-F5344CB8AC3E}">
        <p14:creationId xmlns:p14="http://schemas.microsoft.com/office/powerpoint/2010/main" val="293025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149"/>
        <p:cNvGrpSpPr/>
        <p:nvPr/>
      </p:nvGrpSpPr>
      <p:grpSpPr>
        <a:xfrm>
          <a:off x="0" y="0"/>
          <a:ext cx="0" cy="0"/>
          <a:chOff x="0" y="0"/>
          <a:chExt cx="0" cy="0"/>
        </a:xfrm>
      </p:grpSpPr>
      <p:sp>
        <p:nvSpPr>
          <p:cNvPr id="150" name="Google Shape;150;p26"/>
          <p:cNvSpPr txBox="1">
            <a:spLocks noGrp="1"/>
          </p:cNvSpPr>
          <p:nvPr>
            <p:ph type="title" idx="4294967295"/>
          </p:nvPr>
        </p:nvSpPr>
        <p:spPr>
          <a:xfrm>
            <a:off x="0" y="1078288"/>
            <a:ext cx="22971304" cy="1459105"/>
          </a:xfrm>
          <a:prstGeom prst="rect">
            <a:avLst/>
          </a:prstGeom>
          <a:noFill/>
          <a:ln>
            <a:noFill/>
          </a:ln>
        </p:spPr>
        <p:txBody>
          <a:bodyPr spcFirstLastPara="1" vert="horz" wrap="square" lIns="91394" tIns="45730" rIns="91394" bIns="45730" rtlCol="0" anchor="ctr" anchorCtr="0">
            <a:normAutofit/>
          </a:bodyPr>
          <a:lstStyle/>
          <a:p>
            <a:pPr algn="ctr">
              <a:lnSpc>
                <a:spcPct val="90000"/>
              </a:lnSpc>
              <a:buClr>
                <a:schemeClr val="dk1"/>
              </a:buClr>
              <a:buSzPct val="64285"/>
            </a:pPr>
            <a:r>
              <a:rPr lang="en">
                <a:solidFill>
                  <a:schemeClr val="dk1"/>
                </a:solidFill>
                <a:latin typeface="Bitter SemiBold"/>
                <a:ea typeface="Bitter SemiBold"/>
                <a:cs typeface="Bitter SemiBold"/>
                <a:sym typeface="Bitter SemiBold"/>
              </a:rPr>
              <a:t>eDNA can reduce the resources </a:t>
            </a:r>
            <a:br>
              <a:rPr lang="en">
                <a:solidFill>
                  <a:schemeClr val="dk1"/>
                </a:solidFill>
                <a:latin typeface="Bitter SemiBold"/>
                <a:ea typeface="Bitter SemiBold"/>
                <a:cs typeface="Bitter SemiBold"/>
                <a:sym typeface="Bitter SemiBold"/>
              </a:rPr>
            </a:br>
            <a:r>
              <a:rPr lang="en">
                <a:solidFill>
                  <a:schemeClr val="dk1"/>
                </a:solidFill>
                <a:latin typeface="Bitter SemiBold"/>
                <a:ea typeface="Bitter SemiBold"/>
                <a:cs typeface="Bitter SemiBold"/>
                <a:sym typeface="Bitter SemiBold"/>
              </a:rPr>
              <a:t>needed to observe biodiversity</a:t>
            </a:r>
            <a:endParaRPr/>
          </a:p>
        </p:txBody>
      </p:sp>
      <p:pic>
        <p:nvPicPr>
          <p:cNvPr id="151" name="Google Shape;151;p26"/>
          <p:cNvPicPr preferRelativeResize="0"/>
          <p:nvPr/>
        </p:nvPicPr>
        <p:blipFill>
          <a:blip r:embed="rId3">
            <a:alphaModFix/>
          </a:blip>
          <a:stretch>
            <a:fillRect/>
          </a:stretch>
        </p:blipFill>
        <p:spPr>
          <a:xfrm>
            <a:off x="4477543" y="2728588"/>
            <a:ext cx="15427310" cy="10365413"/>
          </a:xfrm>
          <a:prstGeom prst="rect">
            <a:avLst/>
          </a:prstGeom>
          <a:noFill/>
          <a:ln>
            <a:noFill/>
          </a:ln>
        </p:spPr>
      </p:pic>
      <p:sp>
        <p:nvSpPr>
          <p:cNvPr id="152" name="Google Shape;152;p26"/>
          <p:cNvSpPr txBox="1"/>
          <p:nvPr/>
        </p:nvSpPr>
        <p:spPr>
          <a:xfrm>
            <a:off x="471646" y="13093989"/>
            <a:ext cx="6161199" cy="499967"/>
          </a:xfrm>
          <a:prstGeom prst="rect">
            <a:avLst/>
          </a:prstGeom>
          <a:noFill/>
          <a:ln>
            <a:noFill/>
          </a:ln>
        </p:spPr>
        <p:txBody>
          <a:bodyPr spcFirstLastPara="1" wrap="square" lIns="91394" tIns="45730" rIns="91394" bIns="45730" anchor="t" anchorCtr="0">
            <a:noAutofit/>
          </a:bodyPr>
          <a:lstStyle/>
          <a:p>
            <a:r>
              <a:rPr lang="en" sz="1867">
                <a:solidFill>
                  <a:schemeClr val="dk1"/>
                </a:solidFill>
                <a:latin typeface="Rubik"/>
                <a:ea typeface="Rubik"/>
                <a:cs typeface="Rubik"/>
                <a:sym typeface="Rubik"/>
              </a:rPr>
              <a:t>Based on slides from Zachary Gold and Susie Theroux</a:t>
            </a:r>
            <a:endParaRPr sz="1867">
              <a:solidFill>
                <a:schemeClr val="dk1"/>
              </a:solidFill>
              <a:latin typeface="Rubik"/>
              <a:ea typeface="Rubik"/>
              <a:cs typeface="Rubik"/>
              <a:sym typeface="Rubik"/>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192"/>
        <p:cNvGrpSpPr/>
        <p:nvPr/>
      </p:nvGrpSpPr>
      <p:grpSpPr>
        <a:xfrm>
          <a:off x="0" y="0"/>
          <a:ext cx="0" cy="0"/>
          <a:chOff x="0" y="0"/>
          <a:chExt cx="0" cy="0"/>
        </a:xfrm>
      </p:grpSpPr>
      <p:sp>
        <p:nvSpPr>
          <p:cNvPr id="193" name="Google Shape;193;p29"/>
          <p:cNvSpPr txBox="1">
            <a:spLocks noGrp="1"/>
          </p:cNvSpPr>
          <p:nvPr>
            <p:ph type="title"/>
          </p:nvPr>
        </p:nvSpPr>
        <p:spPr>
          <a:xfrm>
            <a:off x="705549" y="1078019"/>
            <a:ext cx="22970504" cy="1459105"/>
          </a:xfrm>
          <a:prstGeom prst="rect">
            <a:avLst/>
          </a:prstGeom>
          <a:noFill/>
          <a:ln>
            <a:noFill/>
          </a:ln>
        </p:spPr>
        <p:txBody>
          <a:bodyPr spcFirstLastPara="1" vert="horz" wrap="square" lIns="359977" tIns="89994" rIns="359977" bIns="89994" rtlCol="0" anchor="b" anchorCtr="0">
            <a:normAutofit/>
          </a:bodyPr>
          <a:lstStyle/>
          <a:p>
            <a:pPr>
              <a:buSzPts val="1800"/>
            </a:pPr>
            <a:r>
              <a:rPr lang="en"/>
              <a:t>eDNA helps, but it’s not a silver bullet</a:t>
            </a:r>
            <a:endParaRPr/>
          </a:p>
        </p:txBody>
      </p:sp>
      <p:pic>
        <p:nvPicPr>
          <p:cNvPr id="194" name="Google Shape;194;p29"/>
          <p:cNvPicPr preferRelativeResize="0">
            <a:picLocks noGrp="1"/>
          </p:cNvPicPr>
          <p:nvPr>
            <p:ph type="pic" idx="2"/>
          </p:nvPr>
        </p:nvPicPr>
        <p:blipFill rotWithShape="1">
          <a:blip r:embed="rId3">
            <a:alphaModFix/>
          </a:blip>
          <a:srcRect l="5189" r="5189"/>
          <a:stretch/>
        </p:blipFill>
        <p:spPr>
          <a:xfrm>
            <a:off x="1085058" y="3793005"/>
            <a:ext cx="10018385" cy="7237913"/>
          </a:xfrm>
          <a:prstGeom prst="rect">
            <a:avLst/>
          </a:prstGeom>
          <a:noFill/>
          <a:ln>
            <a:noFill/>
          </a:ln>
        </p:spPr>
      </p:pic>
      <p:pic>
        <p:nvPicPr>
          <p:cNvPr id="195" name="Google Shape;195;p29"/>
          <p:cNvPicPr preferRelativeResize="0"/>
          <p:nvPr/>
        </p:nvPicPr>
        <p:blipFill rotWithShape="1">
          <a:blip r:embed="rId4">
            <a:alphaModFix/>
          </a:blip>
          <a:srcRect l="24373" r="20444"/>
          <a:stretch/>
        </p:blipFill>
        <p:spPr>
          <a:xfrm>
            <a:off x="14364038" y="2066160"/>
            <a:ext cx="10018382" cy="10211938"/>
          </a:xfrm>
          <a:prstGeom prst="rect">
            <a:avLst/>
          </a:prstGeom>
          <a:noFill/>
          <a:ln>
            <a:noFill/>
          </a:ln>
        </p:spPr>
      </p:pic>
      <p:sp>
        <p:nvSpPr>
          <p:cNvPr id="196" name="Google Shape;196;p29"/>
          <p:cNvSpPr txBox="1"/>
          <p:nvPr/>
        </p:nvSpPr>
        <p:spPr>
          <a:xfrm>
            <a:off x="11415539" y="6304039"/>
            <a:ext cx="3340583" cy="1118147"/>
          </a:xfrm>
          <a:prstGeom prst="rect">
            <a:avLst/>
          </a:prstGeom>
          <a:noFill/>
          <a:ln>
            <a:noFill/>
          </a:ln>
        </p:spPr>
        <p:txBody>
          <a:bodyPr spcFirstLastPara="1" wrap="square" lIns="91394" tIns="45730" rIns="91394" bIns="45730" anchor="t" anchorCtr="0">
            <a:spAutoFit/>
          </a:bodyPr>
          <a:lstStyle/>
          <a:p>
            <a:r>
              <a:rPr lang="en" sz="6666" b="1">
                <a:solidFill>
                  <a:schemeClr val="accent4"/>
                </a:solidFill>
                <a:latin typeface="Bitter SemiBold"/>
                <a:ea typeface="Bitter SemiBold"/>
                <a:cs typeface="Bitter SemiBold"/>
                <a:sym typeface="Bitter SemiBold"/>
              </a:rPr>
              <a:t>Share</a:t>
            </a:r>
            <a:endParaRPr sz="1333"/>
          </a:p>
        </p:txBody>
      </p:sp>
      <p:sp>
        <p:nvSpPr>
          <p:cNvPr id="197" name="Google Shape;197;p29"/>
          <p:cNvSpPr txBox="1"/>
          <p:nvPr/>
        </p:nvSpPr>
        <p:spPr>
          <a:xfrm>
            <a:off x="11415542" y="7265256"/>
            <a:ext cx="3340583" cy="461685"/>
          </a:xfrm>
          <a:prstGeom prst="rect">
            <a:avLst/>
          </a:prstGeom>
          <a:noFill/>
          <a:ln>
            <a:noFill/>
          </a:ln>
        </p:spPr>
        <p:txBody>
          <a:bodyPr spcFirstLastPara="1" wrap="square" lIns="91394" tIns="45730" rIns="91394" bIns="45730" anchor="t" anchorCtr="0">
            <a:spAutoFit/>
          </a:bodyPr>
          <a:lstStyle/>
          <a:p>
            <a:r>
              <a:rPr lang="en" sz="2400" i="1">
                <a:solidFill>
                  <a:schemeClr val="accent4"/>
                </a:solidFill>
                <a:latin typeface="Rubik"/>
                <a:ea typeface="Rubik"/>
                <a:cs typeface="Rubik"/>
                <a:sym typeface="Rubik"/>
              </a:rPr>
              <a:t>FAIR and open access</a:t>
            </a:r>
            <a:endParaRPr sz="1333"/>
          </a:p>
        </p:txBody>
      </p:sp>
      <p:sp>
        <p:nvSpPr>
          <p:cNvPr id="198" name="Google Shape;198;p29"/>
          <p:cNvSpPr txBox="1"/>
          <p:nvPr/>
        </p:nvSpPr>
        <p:spPr>
          <a:xfrm>
            <a:off x="858837" y="12430488"/>
            <a:ext cx="17245277" cy="719953"/>
          </a:xfrm>
          <a:prstGeom prst="rect">
            <a:avLst/>
          </a:prstGeom>
          <a:noFill/>
          <a:ln>
            <a:noFill/>
          </a:ln>
        </p:spPr>
        <p:txBody>
          <a:bodyPr spcFirstLastPara="1" wrap="square" lIns="91394" tIns="45730" rIns="91394" bIns="45730" anchor="ctr" anchorCtr="0">
            <a:noAutofit/>
          </a:bodyPr>
          <a:lstStyle/>
          <a:p>
            <a:r>
              <a:rPr lang="en" sz="2133">
                <a:solidFill>
                  <a:srgbClr val="595959"/>
                </a:solidFill>
                <a:latin typeface="Rubik"/>
                <a:ea typeface="Rubik"/>
                <a:cs typeface="Rubik"/>
                <a:sym typeface="Rubik"/>
              </a:rPr>
              <a:t>Based on slides from Zachary Gold and Susie Theroux</a:t>
            </a:r>
            <a:endParaRPr sz="2133">
              <a:solidFill>
                <a:srgbClr val="595959"/>
              </a:solidFill>
              <a:latin typeface="Rubik"/>
              <a:ea typeface="Rubik"/>
              <a:cs typeface="Rubik"/>
              <a:sym typeface="Rubik"/>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02"/>
        <p:cNvGrpSpPr/>
        <p:nvPr/>
      </p:nvGrpSpPr>
      <p:grpSpPr>
        <a:xfrm>
          <a:off x="0" y="0"/>
          <a:ext cx="0" cy="0"/>
          <a:chOff x="0" y="0"/>
          <a:chExt cx="0" cy="0"/>
        </a:xfrm>
      </p:grpSpPr>
      <p:sp>
        <p:nvSpPr>
          <p:cNvPr id="203" name="Google Shape;203;p30"/>
          <p:cNvSpPr txBox="1">
            <a:spLocks noGrp="1"/>
          </p:cNvSpPr>
          <p:nvPr>
            <p:ph type="title"/>
          </p:nvPr>
        </p:nvSpPr>
        <p:spPr>
          <a:xfrm>
            <a:off x="705549" y="1078019"/>
            <a:ext cx="22970504" cy="1459105"/>
          </a:xfrm>
          <a:prstGeom prst="rect">
            <a:avLst/>
          </a:prstGeom>
        </p:spPr>
        <p:txBody>
          <a:bodyPr spcFirstLastPara="1" vert="horz" wrap="square" lIns="359977" tIns="89994" rIns="359977" bIns="89994" rtlCol="0" anchor="b" anchorCtr="0">
            <a:normAutofit/>
          </a:bodyPr>
          <a:lstStyle/>
          <a:p>
            <a:r>
              <a:rPr lang="en"/>
              <a:t>What concerns do users have about publishing eDNA?</a:t>
            </a:r>
            <a:endParaRPr/>
          </a:p>
        </p:txBody>
      </p:sp>
      <p:pic>
        <p:nvPicPr>
          <p:cNvPr id="204" name="Google Shape;204;p30"/>
          <p:cNvPicPr preferRelativeResize="0"/>
          <p:nvPr/>
        </p:nvPicPr>
        <p:blipFill>
          <a:blip r:embed="rId3">
            <a:alphaModFix/>
          </a:blip>
          <a:stretch>
            <a:fillRect/>
          </a:stretch>
        </p:blipFill>
        <p:spPr>
          <a:xfrm>
            <a:off x="4115968" y="2192527"/>
            <a:ext cx="16149677" cy="1109300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15"/>
        <p:cNvGrpSpPr/>
        <p:nvPr/>
      </p:nvGrpSpPr>
      <p:grpSpPr>
        <a:xfrm>
          <a:off x="0" y="0"/>
          <a:ext cx="0" cy="0"/>
          <a:chOff x="0" y="0"/>
          <a:chExt cx="0" cy="0"/>
        </a:xfrm>
      </p:grpSpPr>
      <p:sp>
        <p:nvSpPr>
          <p:cNvPr id="216" name="Google Shape;216;p32"/>
          <p:cNvSpPr txBox="1">
            <a:spLocks noGrp="1"/>
          </p:cNvSpPr>
          <p:nvPr>
            <p:ph type="title"/>
          </p:nvPr>
        </p:nvSpPr>
        <p:spPr>
          <a:xfrm>
            <a:off x="706437" y="1075115"/>
            <a:ext cx="22969704" cy="1462305"/>
          </a:xfrm>
          <a:prstGeom prst="rect">
            <a:avLst/>
          </a:prstGeom>
          <a:noFill/>
          <a:ln>
            <a:noFill/>
          </a:ln>
        </p:spPr>
        <p:txBody>
          <a:bodyPr spcFirstLastPara="1" vert="horz" wrap="square" lIns="359977" tIns="89994" rIns="359977" bIns="89994" rtlCol="0" anchor="b" anchorCtr="0">
            <a:normAutofit/>
          </a:bodyPr>
          <a:lstStyle/>
          <a:p>
            <a:pPr>
              <a:buSzPts val="1800"/>
            </a:pPr>
            <a:r>
              <a:rPr lang="en"/>
              <a:t>The DNA-Derived Data Extension</a:t>
            </a:r>
            <a:endParaRPr/>
          </a:p>
        </p:txBody>
      </p:sp>
      <p:pic>
        <p:nvPicPr>
          <p:cNvPr id="217" name="Google Shape;217;p32"/>
          <p:cNvPicPr preferRelativeResize="0"/>
          <p:nvPr/>
        </p:nvPicPr>
        <p:blipFill rotWithShape="1">
          <a:blip r:embed="rId3">
            <a:alphaModFix/>
          </a:blip>
          <a:srcRect/>
          <a:stretch/>
        </p:blipFill>
        <p:spPr>
          <a:xfrm>
            <a:off x="1311216" y="3336161"/>
            <a:ext cx="21286875" cy="7274446"/>
          </a:xfrm>
          <a:prstGeom prst="rect">
            <a:avLst/>
          </a:prstGeom>
          <a:noFill/>
          <a:ln>
            <a:noFill/>
          </a:ln>
        </p:spPr>
      </p:pic>
      <p:sp>
        <p:nvSpPr>
          <p:cNvPr id="218" name="Google Shape;218;p32"/>
          <p:cNvSpPr txBox="1"/>
          <p:nvPr/>
        </p:nvSpPr>
        <p:spPr>
          <a:xfrm>
            <a:off x="706436" y="11683461"/>
            <a:ext cx="21600994" cy="1241642"/>
          </a:xfrm>
          <a:prstGeom prst="rect">
            <a:avLst/>
          </a:prstGeom>
          <a:noFill/>
          <a:ln>
            <a:noFill/>
          </a:ln>
        </p:spPr>
        <p:txBody>
          <a:bodyPr spcFirstLastPara="1" wrap="square" lIns="91394" tIns="45730" rIns="91394" bIns="45730" anchor="t" anchorCtr="0">
            <a:spAutoFit/>
          </a:bodyPr>
          <a:lstStyle/>
          <a:p>
            <a:r>
              <a:rPr lang="en" sz="1867">
                <a:solidFill>
                  <a:srgbClr val="4E565F"/>
                </a:solidFill>
                <a:latin typeface="Roboto"/>
                <a:ea typeface="Roboto"/>
                <a:cs typeface="Roboto"/>
                <a:sym typeface="Roboto"/>
              </a:rPr>
              <a:t>Modified from Figure 2: </a:t>
            </a:r>
            <a:br>
              <a:rPr lang="en" sz="1867">
                <a:solidFill>
                  <a:srgbClr val="4E565F"/>
                </a:solidFill>
                <a:latin typeface="Roboto"/>
                <a:ea typeface="Roboto"/>
                <a:cs typeface="Roboto"/>
                <a:sym typeface="Roboto"/>
              </a:rPr>
            </a:br>
            <a:br>
              <a:rPr lang="en" sz="1867">
                <a:solidFill>
                  <a:srgbClr val="4E565F"/>
                </a:solidFill>
                <a:latin typeface="Roboto"/>
                <a:ea typeface="Roboto"/>
                <a:cs typeface="Roboto"/>
                <a:sym typeface="Roboto"/>
              </a:rPr>
            </a:br>
            <a:r>
              <a:rPr lang="en" sz="1867">
                <a:solidFill>
                  <a:srgbClr val="4E565F"/>
                </a:solidFill>
                <a:latin typeface="Roboto"/>
                <a:ea typeface="Roboto"/>
                <a:cs typeface="Roboto"/>
                <a:sym typeface="Roboto"/>
              </a:rPr>
              <a:t>Abarenkov K, Andersson AF, Bissett A, Finstad AG, Fossøy F, Grosjean M, Hope M, Jeppesen TS, Kõljalg U, Lundin D, Nilsson RN, Prager M, Provoost P, Schigel D, Suominen S, Svenningsen C &amp; Frøslev TG (2023) Publishing DNA-derived data through biodiversity data platforms, v1.3. Copenhagen: GBIF Secretariat. </a:t>
            </a:r>
            <a:r>
              <a:rPr lang="en" sz="1867" u="sng">
                <a:solidFill>
                  <a:srgbClr val="4BA2CE"/>
                </a:solidFill>
                <a:latin typeface="Roboto"/>
                <a:ea typeface="Roboto"/>
                <a:cs typeface="Roboto"/>
                <a:sym typeface="Roboto"/>
                <a:hlinkClick r:id="rId4">
                  <a:extLst>
                    <a:ext uri="{A12FA001-AC4F-418D-AE19-62706E023703}">
                      <ahyp:hlinkClr xmlns:ahyp="http://schemas.microsoft.com/office/drawing/2018/hyperlinkcolor" val="tx"/>
                    </a:ext>
                  </a:extLst>
                </a:hlinkClick>
              </a:rPr>
              <a:t>https://doi.org/10.35035/doc-vf1a-nr22</a:t>
            </a:r>
            <a:r>
              <a:rPr lang="en" sz="1867">
                <a:solidFill>
                  <a:srgbClr val="4E565F"/>
                </a:solidFill>
                <a:latin typeface="Roboto"/>
                <a:ea typeface="Roboto"/>
                <a:cs typeface="Roboto"/>
                <a:sym typeface="Roboto"/>
              </a:rPr>
              <a:t>.</a:t>
            </a:r>
            <a:endParaRPr sz="1867">
              <a:solidFill>
                <a:schemeClr val="dk1"/>
              </a:solidFill>
              <a:latin typeface="Rubik"/>
              <a:ea typeface="Rubik"/>
              <a:cs typeface="Rubik"/>
              <a:sym typeface="Rubik"/>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28"/>
        <p:cNvGrpSpPr/>
        <p:nvPr/>
      </p:nvGrpSpPr>
      <p:grpSpPr>
        <a:xfrm>
          <a:off x="0" y="0"/>
          <a:ext cx="0" cy="0"/>
          <a:chOff x="0" y="0"/>
          <a:chExt cx="0" cy="0"/>
        </a:xfrm>
      </p:grpSpPr>
      <p:pic>
        <p:nvPicPr>
          <p:cNvPr id="229" name="Google Shape;229;p34"/>
          <p:cNvPicPr preferRelativeResize="0"/>
          <p:nvPr/>
        </p:nvPicPr>
        <p:blipFill>
          <a:blip r:embed="rId3">
            <a:alphaModFix/>
          </a:blip>
          <a:stretch>
            <a:fillRect/>
          </a:stretch>
        </p:blipFill>
        <p:spPr>
          <a:xfrm>
            <a:off x="406373" y="1777331"/>
            <a:ext cx="23569676" cy="8942207"/>
          </a:xfrm>
          <a:prstGeom prst="rect">
            <a:avLst/>
          </a:prstGeom>
          <a:noFill/>
          <a:ln>
            <a:noFill/>
          </a:ln>
        </p:spPr>
      </p:pic>
      <p:sp>
        <p:nvSpPr>
          <p:cNvPr id="230" name="Google Shape;230;p34"/>
          <p:cNvSpPr txBox="1"/>
          <p:nvPr/>
        </p:nvSpPr>
        <p:spPr>
          <a:xfrm>
            <a:off x="471646" y="13093989"/>
            <a:ext cx="6161199" cy="499967"/>
          </a:xfrm>
          <a:prstGeom prst="rect">
            <a:avLst/>
          </a:prstGeom>
          <a:noFill/>
          <a:ln>
            <a:noFill/>
          </a:ln>
        </p:spPr>
        <p:txBody>
          <a:bodyPr spcFirstLastPara="1" wrap="square" lIns="91394" tIns="45730" rIns="91394" bIns="45730" anchor="t" anchorCtr="0">
            <a:noAutofit/>
          </a:bodyPr>
          <a:lstStyle/>
          <a:p>
            <a:r>
              <a:rPr lang="en" sz="1867">
                <a:solidFill>
                  <a:schemeClr val="dk1"/>
                </a:solidFill>
                <a:latin typeface="Rubik"/>
                <a:ea typeface="Rubik"/>
                <a:cs typeface="Rubik"/>
                <a:sym typeface="Rubik"/>
              </a:rPr>
              <a:t>Based on slides from Zachary Gold and Susie Theroux</a:t>
            </a:r>
            <a:endParaRPr sz="1867">
              <a:solidFill>
                <a:schemeClr val="dk1"/>
              </a:solidFill>
              <a:latin typeface="Rubik"/>
              <a:ea typeface="Rubik"/>
              <a:cs typeface="Rubik"/>
              <a:sym typeface="Rubik"/>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34"/>
        <p:cNvGrpSpPr/>
        <p:nvPr/>
      </p:nvGrpSpPr>
      <p:grpSpPr>
        <a:xfrm>
          <a:off x="0" y="0"/>
          <a:ext cx="0" cy="0"/>
          <a:chOff x="0" y="0"/>
          <a:chExt cx="0" cy="0"/>
        </a:xfrm>
      </p:grpSpPr>
      <p:sp>
        <p:nvSpPr>
          <p:cNvPr id="235" name="Google Shape;235;p35"/>
          <p:cNvSpPr txBox="1">
            <a:spLocks noGrp="1"/>
          </p:cNvSpPr>
          <p:nvPr>
            <p:ph type="title"/>
          </p:nvPr>
        </p:nvSpPr>
        <p:spPr>
          <a:xfrm>
            <a:off x="706437" y="1075115"/>
            <a:ext cx="22969704" cy="1462305"/>
          </a:xfrm>
          <a:prstGeom prst="rect">
            <a:avLst/>
          </a:prstGeom>
          <a:noFill/>
          <a:ln>
            <a:noFill/>
          </a:ln>
        </p:spPr>
        <p:txBody>
          <a:bodyPr spcFirstLastPara="1" vert="horz" wrap="square" lIns="359977" tIns="89994" rIns="359977" bIns="89994" rtlCol="0" anchor="b" anchorCtr="0">
            <a:normAutofit/>
          </a:bodyPr>
          <a:lstStyle/>
          <a:p>
            <a:pPr>
              <a:buSzPts val="1800"/>
            </a:pPr>
            <a:r>
              <a:rPr lang="en" dirty="0"/>
              <a:t>GBIF Metabarcoding Toolkit (MDT)</a:t>
            </a:r>
            <a:endParaRPr dirty="0"/>
          </a:p>
        </p:txBody>
      </p:sp>
      <p:sp>
        <p:nvSpPr>
          <p:cNvPr id="236" name="Google Shape;236;p35"/>
          <p:cNvSpPr txBox="1">
            <a:spLocks noGrp="1"/>
          </p:cNvSpPr>
          <p:nvPr>
            <p:ph type="ftr" idx="11"/>
          </p:nvPr>
        </p:nvSpPr>
        <p:spPr>
          <a:xfrm>
            <a:off x="1010142" y="11284980"/>
            <a:ext cx="19208258" cy="720753"/>
          </a:xfrm>
          <a:prstGeom prst="rect">
            <a:avLst/>
          </a:prstGeom>
          <a:noFill/>
          <a:ln>
            <a:noFill/>
          </a:ln>
        </p:spPr>
        <p:txBody>
          <a:bodyPr spcFirstLastPara="1" vert="horz" wrap="square" lIns="91394" tIns="45730" rIns="91394" bIns="45730" rtlCol="0" anchor="ctr" anchorCtr="0">
            <a:noAutofit/>
          </a:bodyPr>
          <a:lstStyle/>
          <a:p>
            <a:r>
              <a:rPr lang="en" sz="4800" dirty="0">
                <a:hlinkClick r:id="rId3"/>
              </a:rPr>
              <a:t>https://mdt.gbif-test.org/</a:t>
            </a:r>
            <a:r>
              <a:rPr lang="en" sz="4800" dirty="0"/>
              <a:t> </a:t>
            </a:r>
            <a:endParaRPr sz="4800" dirty="0"/>
          </a:p>
        </p:txBody>
      </p:sp>
      <p:pic>
        <p:nvPicPr>
          <p:cNvPr id="237" name="Google Shape;237;p35"/>
          <p:cNvPicPr preferRelativeResize="0"/>
          <p:nvPr/>
        </p:nvPicPr>
        <p:blipFill rotWithShape="1">
          <a:blip r:embed="rId4">
            <a:alphaModFix/>
          </a:blip>
          <a:srcRect/>
          <a:stretch/>
        </p:blipFill>
        <p:spPr>
          <a:xfrm>
            <a:off x="879483" y="3061284"/>
            <a:ext cx="15594231" cy="7461573"/>
          </a:xfrm>
          <a:prstGeom prst="rect">
            <a:avLst/>
          </a:prstGeom>
          <a:noFill/>
          <a:ln>
            <a:noFill/>
          </a:ln>
        </p:spPr>
      </p:pic>
      <p:pic>
        <p:nvPicPr>
          <p:cNvPr id="238" name="Google Shape;238;p35"/>
          <p:cNvPicPr preferRelativeResize="0"/>
          <p:nvPr/>
        </p:nvPicPr>
        <p:blipFill>
          <a:blip r:embed="rId5">
            <a:alphaModFix/>
          </a:blip>
          <a:stretch>
            <a:fillRect/>
          </a:stretch>
        </p:blipFill>
        <p:spPr>
          <a:xfrm>
            <a:off x="16890867" y="3061284"/>
            <a:ext cx="6612063" cy="673585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42"/>
        <p:cNvGrpSpPr/>
        <p:nvPr/>
      </p:nvGrpSpPr>
      <p:grpSpPr>
        <a:xfrm>
          <a:off x="0" y="0"/>
          <a:ext cx="0" cy="0"/>
          <a:chOff x="0" y="0"/>
          <a:chExt cx="0" cy="0"/>
        </a:xfrm>
      </p:grpSpPr>
      <p:pic>
        <p:nvPicPr>
          <p:cNvPr id="243" name="Google Shape;243;p36"/>
          <p:cNvPicPr preferRelativeResize="0"/>
          <p:nvPr/>
        </p:nvPicPr>
        <p:blipFill>
          <a:blip r:embed="rId3">
            <a:alphaModFix/>
          </a:blip>
          <a:stretch>
            <a:fillRect/>
          </a:stretch>
        </p:blipFill>
        <p:spPr>
          <a:xfrm>
            <a:off x="406373" y="406820"/>
            <a:ext cx="14720242" cy="11449057"/>
          </a:xfrm>
          <a:prstGeom prst="rect">
            <a:avLst/>
          </a:prstGeom>
          <a:noFill/>
          <a:ln>
            <a:noFill/>
          </a:ln>
        </p:spPr>
      </p:pic>
      <p:sp>
        <p:nvSpPr>
          <p:cNvPr id="244" name="Google Shape;244;p36"/>
          <p:cNvSpPr txBox="1"/>
          <p:nvPr/>
        </p:nvSpPr>
        <p:spPr>
          <a:xfrm>
            <a:off x="645691" y="11855876"/>
            <a:ext cx="19500138" cy="1230993"/>
          </a:xfrm>
          <a:prstGeom prst="rect">
            <a:avLst/>
          </a:prstGeom>
          <a:noFill/>
          <a:ln>
            <a:noFill/>
          </a:ln>
        </p:spPr>
        <p:txBody>
          <a:bodyPr spcFirstLastPara="1" wrap="square" lIns="243784" tIns="243784" rIns="243784" bIns="243784" anchor="t" anchorCtr="0">
            <a:spAutoFit/>
          </a:bodyPr>
          <a:lstStyle/>
          <a:p>
            <a:r>
              <a:rPr lang="en" sz="4800" dirty="0">
                <a:solidFill>
                  <a:schemeClr val="dk2"/>
                </a:solidFill>
                <a:hlinkClick r:id="rId4"/>
              </a:rPr>
              <a:t>https://docs.gbif-test.org/mdt-user-guide/en/</a:t>
            </a:r>
            <a:r>
              <a:rPr lang="en" sz="4800" dirty="0">
                <a:solidFill>
                  <a:schemeClr val="dk2"/>
                </a:solidFill>
              </a:rPr>
              <a:t> </a:t>
            </a:r>
            <a:endParaRPr sz="4800" dirty="0">
              <a:solidFill>
                <a:schemeClr val="dk2"/>
              </a:solidFill>
            </a:endParaRPr>
          </a:p>
        </p:txBody>
      </p:sp>
      <p:pic>
        <p:nvPicPr>
          <p:cNvPr id="245" name="Google Shape;245;p36"/>
          <p:cNvPicPr preferRelativeResize="0"/>
          <p:nvPr/>
        </p:nvPicPr>
        <p:blipFill>
          <a:blip r:embed="rId5">
            <a:alphaModFix/>
          </a:blip>
          <a:stretch>
            <a:fillRect/>
          </a:stretch>
        </p:blipFill>
        <p:spPr>
          <a:xfrm>
            <a:off x="15858819" y="5587725"/>
            <a:ext cx="6978642" cy="7140609"/>
          </a:xfrm>
          <a:prstGeom prst="rect">
            <a:avLst/>
          </a:prstGeom>
          <a:noFill/>
          <a:ln>
            <a:noFill/>
          </a:ln>
        </p:spPr>
      </p:pic>
      <p:sp>
        <p:nvSpPr>
          <p:cNvPr id="2" name="Google Shape;252;p37">
            <a:extLst>
              <a:ext uri="{FF2B5EF4-FFF2-40B4-BE49-F238E27FC236}">
                <a16:creationId xmlns:a16="http://schemas.microsoft.com/office/drawing/2014/main" id="{28680485-115E-6C4E-DA02-09DDF5C93C9B}"/>
              </a:ext>
            </a:extLst>
          </p:cNvPr>
          <p:cNvSpPr txBox="1">
            <a:spLocks noGrp="1"/>
          </p:cNvSpPr>
          <p:nvPr>
            <p:ph type="body" idx="1"/>
          </p:nvPr>
        </p:nvSpPr>
        <p:spPr>
          <a:xfrm>
            <a:off x="15858819" y="1423094"/>
            <a:ext cx="7710846" cy="4397135"/>
          </a:xfrm>
          <a:prstGeom prst="rect">
            <a:avLst/>
          </a:prstGeom>
        </p:spPr>
        <p:txBody>
          <a:bodyPr spcFirstLastPara="1" vert="horz" wrap="square" lIns="89994" tIns="89994" rIns="91394" bIns="89994" rtlCol="0" anchor="t" anchorCtr="0">
            <a:normAutofit/>
          </a:bodyPr>
          <a:lstStyle/>
          <a:p>
            <a:pPr marL="491036" indent="0">
              <a:buNone/>
            </a:pPr>
            <a:r>
              <a:rPr lang="en" dirty="0"/>
              <a:t>Core Components</a:t>
            </a:r>
            <a:endParaRPr dirty="0"/>
          </a:p>
          <a:p>
            <a:pPr>
              <a:spcBef>
                <a:spcPts val="0"/>
              </a:spcBef>
            </a:pPr>
            <a:r>
              <a:rPr lang="en" dirty="0"/>
              <a:t>Excel Templates</a:t>
            </a:r>
            <a:endParaRPr dirty="0"/>
          </a:p>
          <a:p>
            <a:pPr>
              <a:spcBef>
                <a:spcPts val="0"/>
              </a:spcBef>
            </a:pPr>
            <a:r>
              <a:rPr lang="en" dirty="0"/>
              <a:t>Metabarcoding Requirements</a:t>
            </a:r>
            <a:endParaRPr dirty="0"/>
          </a:p>
          <a:p>
            <a:pPr>
              <a:spcBef>
                <a:spcPts val="0"/>
              </a:spcBef>
            </a:pPr>
            <a:r>
              <a:rPr lang="en" dirty="0"/>
              <a:t>MDT feedback mechanisms</a:t>
            </a:r>
            <a:endParaRPr dirty="0"/>
          </a:p>
          <a:p>
            <a:pPr>
              <a:spcBef>
                <a:spcPts val="0"/>
              </a:spcBef>
            </a:pPr>
            <a:r>
              <a:rPr lang="en" dirty="0"/>
              <a:t>MDT Sandbox environment</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56"/>
        <p:cNvGrpSpPr/>
        <p:nvPr/>
      </p:nvGrpSpPr>
      <p:grpSpPr>
        <a:xfrm>
          <a:off x="0" y="0"/>
          <a:ext cx="0" cy="0"/>
          <a:chOff x="0" y="0"/>
          <a:chExt cx="0" cy="0"/>
        </a:xfrm>
      </p:grpSpPr>
      <p:sp>
        <p:nvSpPr>
          <p:cNvPr id="257" name="Google Shape;257;p38"/>
          <p:cNvSpPr txBox="1">
            <a:spLocks noGrp="1"/>
          </p:cNvSpPr>
          <p:nvPr>
            <p:ph type="title"/>
          </p:nvPr>
        </p:nvSpPr>
        <p:spPr>
          <a:xfrm>
            <a:off x="706437" y="1075115"/>
            <a:ext cx="22969704" cy="1462305"/>
          </a:xfrm>
          <a:prstGeom prst="rect">
            <a:avLst/>
          </a:prstGeom>
        </p:spPr>
        <p:txBody>
          <a:bodyPr spcFirstLastPara="1" vert="horz" wrap="square" lIns="359977" tIns="89994" rIns="359977" bIns="89994" rtlCol="0" anchor="b" anchorCtr="0">
            <a:normAutofit/>
          </a:bodyPr>
          <a:lstStyle/>
          <a:p>
            <a:r>
              <a:rPr lang="en"/>
              <a:t>MDT Core Components</a:t>
            </a:r>
            <a:endParaRPr/>
          </a:p>
        </p:txBody>
      </p:sp>
      <p:pic>
        <p:nvPicPr>
          <p:cNvPr id="258" name="Google Shape;258;p38"/>
          <p:cNvPicPr preferRelativeResize="0"/>
          <p:nvPr/>
        </p:nvPicPr>
        <p:blipFill>
          <a:blip r:embed="rId3">
            <a:alphaModFix/>
          </a:blip>
          <a:stretch>
            <a:fillRect/>
          </a:stretch>
        </p:blipFill>
        <p:spPr>
          <a:xfrm>
            <a:off x="2446842" y="2537415"/>
            <a:ext cx="18824046" cy="10590910"/>
          </a:xfrm>
          <a:prstGeom prst="rect">
            <a:avLst/>
          </a:prstGeom>
          <a:noFill/>
          <a:ln>
            <a:noFill/>
          </a:ln>
        </p:spPr>
      </p:pic>
      <p:sp>
        <p:nvSpPr>
          <p:cNvPr id="259" name="Google Shape;259;p38"/>
          <p:cNvSpPr txBox="1"/>
          <p:nvPr/>
        </p:nvSpPr>
        <p:spPr>
          <a:xfrm>
            <a:off x="879646" y="12086943"/>
            <a:ext cx="14877431" cy="984772"/>
          </a:xfrm>
          <a:prstGeom prst="rect">
            <a:avLst/>
          </a:prstGeom>
          <a:noFill/>
          <a:ln>
            <a:noFill/>
          </a:ln>
        </p:spPr>
        <p:txBody>
          <a:bodyPr spcFirstLastPara="1" wrap="square" lIns="243784" tIns="243784" rIns="243784" bIns="243784" anchor="t" anchorCtr="0">
            <a:spAutoFit/>
          </a:bodyPr>
          <a:lstStyle/>
          <a:p>
            <a:r>
              <a:rPr lang="en" sz="3200" u="sng" dirty="0">
                <a:solidFill>
                  <a:schemeClr val="hlink"/>
                </a:solidFill>
                <a:hlinkClick r:id="rId4"/>
              </a:rPr>
              <a:t>Figure 8 from the MDT User Guide</a:t>
            </a:r>
            <a:endParaRPr sz="3200" dirty="0">
              <a:solidFill>
                <a:schemeClr val="dk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63"/>
        <p:cNvGrpSpPr/>
        <p:nvPr/>
      </p:nvGrpSpPr>
      <p:grpSpPr>
        <a:xfrm>
          <a:off x="0" y="0"/>
          <a:ext cx="0" cy="0"/>
          <a:chOff x="0" y="0"/>
          <a:chExt cx="0" cy="0"/>
        </a:xfrm>
      </p:grpSpPr>
      <p:sp>
        <p:nvSpPr>
          <p:cNvPr id="264" name="Google Shape;264;p39"/>
          <p:cNvSpPr txBox="1">
            <a:spLocks noGrp="1"/>
          </p:cNvSpPr>
          <p:nvPr>
            <p:ph type="title"/>
          </p:nvPr>
        </p:nvSpPr>
        <p:spPr>
          <a:xfrm>
            <a:off x="706437" y="1075115"/>
            <a:ext cx="22969704" cy="1462305"/>
          </a:xfrm>
          <a:prstGeom prst="rect">
            <a:avLst/>
          </a:prstGeom>
        </p:spPr>
        <p:txBody>
          <a:bodyPr spcFirstLastPara="1" vert="horz" wrap="square" lIns="359977" tIns="89994" rIns="359977" bIns="89994" rtlCol="0" anchor="b" anchorCtr="0">
            <a:normAutofit/>
          </a:bodyPr>
          <a:lstStyle/>
          <a:p>
            <a:r>
              <a:rPr lang="en" dirty="0"/>
              <a:t>MDT Excel Templates</a:t>
            </a:r>
            <a:endParaRPr dirty="0"/>
          </a:p>
        </p:txBody>
      </p:sp>
      <p:sp>
        <p:nvSpPr>
          <p:cNvPr id="265" name="Google Shape;265;p39"/>
          <p:cNvSpPr txBox="1"/>
          <p:nvPr/>
        </p:nvSpPr>
        <p:spPr>
          <a:xfrm>
            <a:off x="972457" y="2712470"/>
            <a:ext cx="21829485" cy="10129840"/>
          </a:xfrm>
          <a:prstGeom prst="rect">
            <a:avLst/>
          </a:prstGeom>
          <a:noFill/>
          <a:ln>
            <a:noFill/>
          </a:ln>
        </p:spPr>
        <p:txBody>
          <a:bodyPr spcFirstLastPara="1" wrap="square" lIns="243784" tIns="243784" rIns="243784" bIns="243784" anchor="t" anchorCtr="0">
            <a:spAutoFit/>
          </a:bodyPr>
          <a:lstStyle/>
          <a:p>
            <a:pPr>
              <a:lnSpc>
                <a:spcPct val="115000"/>
              </a:lnSpc>
              <a:spcBef>
                <a:spcPts val="3733"/>
              </a:spcBef>
              <a:spcAft>
                <a:spcPts val="1867"/>
              </a:spcAft>
            </a:pPr>
            <a:r>
              <a:rPr lang="en" sz="3600" dirty="0">
                <a:solidFill>
                  <a:srgbClr val="46A138"/>
                </a:solidFill>
                <a:highlight>
                  <a:srgbClr val="FFFFFF"/>
                </a:highlight>
                <a:latin typeface="Roboto"/>
                <a:ea typeface="Roboto"/>
                <a:cs typeface="Roboto"/>
                <a:sym typeface="Roboto"/>
              </a:rPr>
              <a:t>6.1. OTU table template 1 – Excel workbook</a:t>
            </a:r>
            <a:br>
              <a:rPr lang="en" sz="3600" dirty="0">
                <a:solidFill>
                  <a:srgbClr val="46A138"/>
                </a:solidFill>
                <a:highlight>
                  <a:srgbClr val="FFFFFF"/>
                </a:highlight>
                <a:latin typeface="Roboto"/>
                <a:ea typeface="Roboto"/>
                <a:cs typeface="Roboto"/>
                <a:sym typeface="Roboto"/>
              </a:rPr>
            </a:br>
            <a:r>
              <a:rPr lang="en" sz="3600" dirty="0">
                <a:solidFill>
                  <a:srgbClr val="4E565F"/>
                </a:solidFill>
                <a:highlight>
                  <a:srgbClr val="FFFFFF"/>
                </a:highlight>
                <a:latin typeface="Roboto"/>
                <a:ea typeface="Roboto"/>
                <a:cs typeface="Roboto"/>
                <a:sym typeface="Roboto"/>
              </a:rPr>
              <a:t>A workbook with three/four sheets: </a:t>
            </a:r>
            <a:r>
              <a:rPr lang="en" sz="3600" b="1" dirty="0" err="1">
                <a:solidFill>
                  <a:srgbClr val="4E565F"/>
                </a:solidFill>
                <a:highlight>
                  <a:srgbClr val="FFFFFF"/>
                </a:highlight>
                <a:latin typeface="Roboto"/>
                <a:ea typeface="Roboto"/>
                <a:cs typeface="Roboto"/>
                <a:sym typeface="Roboto"/>
              </a:rPr>
              <a:t>OTU_table</a:t>
            </a:r>
            <a:r>
              <a:rPr lang="en" sz="3600" dirty="0">
                <a:solidFill>
                  <a:srgbClr val="4E565F"/>
                </a:solidFill>
                <a:highlight>
                  <a:srgbClr val="FFFFFF"/>
                </a:highlight>
                <a:latin typeface="Roboto"/>
                <a:ea typeface="Roboto"/>
                <a:cs typeface="Roboto"/>
                <a:sym typeface="Roboto"/>
              </a:rPr>
              <a:t>, </a:t>
            </a:r>
            <a:r>
              <a:rPr lang="en" sz="3600" b="1" dirty="0">
                <a:solidFill>
                  <a:srgbClr val="4E565F"/>
                </a:solidFill>
                <a:highlight>
                  <a:srgbClr val="FFFFFF"/>
                </a:highlight>
                <a:latin typeface="Roboto"/>
                <a:ea typeface="Roboto"/>
                <a:cs typeface="Roboto"/>
                <a:sym typeface="Roboto"/>
              </a:rPr>
              <a:t>Taxonomy</a:t>
            </a:r>
            <a:r>
              <a:rPr lang="en" sz="3600" dirty="0">
                <a:solidFill>
                  <a:srgbClr val="4E565F"/>
                </a:solidFill>
                <a:highlight>
                  <a:srgbClr val="FFFFFF"/>
                </a:highlight>
                <a:latin typeface="Roboto"/>
                <a:ea typeface="Roboto"/>
                <a:cs typeface="Roboto"/>
                <a:sym typeface="Roboto"/>
              </a:rPr>
              <a:t>, </a:t>
            </a:r>
            <a:r>
              <a:rPr lang="en" sz="3600" b="1" dirty="0">
                <a:solidFill>
                  <a:srgbClr val="4E565F"/>
                </a:solidFill>
                <a:highlight>
                  <a:srgbClr val="FFFFFF"/>
                </a:highlight>
                <a:latin typeface="Roboto"/>
                <a:ea typeface="Roboto"/>
                <a:cs typeface="Roboto"/>
                <a:sym typeface="Roboto"/>
              </a:rPr>
              <a:t>Samples</a:t>
            </a:r>
            <a:r>
              <a:rPr lang="en" sz="3600" dirty="0">
                <a:solidFill>
                  <a:srgbClr val="4E565F"/>
                </a:solidFill>
                <a:highlight>
                  <a:srgbClr val="FFFFFF"/>
                </a:highlight>
                <a:latin typeface="Roboto"/>
                <a:ea typeface="Roboto"/>
                <a:cs typeface="Roboto"/>
                <a:sym typeface="Roboto"/>
              </a:rPr>
              <a:t> and (optionally) </a:t>
            </a:r>
            <a:r>
              <a:rPr lang="en" sz="3600" b="1" dirty="0">
                <a:solidFill>
                  <a:srgbClr val="4E565F"/>
                </a:solidFill>
                <a:highlight>
                  <a:srgbClr val="FFFFFF"/>
                </a:highlight>
                <a:latin typeface="Roboto"/>
                <a:ea typeface="Roboto"/>
                <a:cs typeface="Roboto"/>
                <a:sym typeface="Roboto"/>
              </a:rPr>
              <a:t>Study</a:t>
            </a:r>
            <a:r>
              <a:rPr lang="en" sz="3600" dirty="0">
                <a:solidFill>
                  <a:srgbClr val="4E565F"/>
                </a:solidFill>
                <a:highlight>
                  <a:srgbClr val="FFFFFF"/>
                </a:highlight>
                <a:latin typeface="Roboto"/>
                <a:ea typeface="Roboto"/>
                <a:cs typeface="Roboto"/>
                <a:sym typeface="Roboto"/>
              </a:rPr>
              <a:t>. </a:t>
            </a:r>
            <a:r>
              <a:rPr lang="en" sz="3600" u="sng" dirty="0">
                <a:solidFill>
                  <a:srgbClr val="4BA2CE"/>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Template 1</a:t>
            </a:r>
            <a:r>
              <a:rPr lang="en" sz="3600" dirty="0">
                <a:solidFill>
                  <a:srgbClr val="4E565F"/>
                </a:solidFill>
                <a:highlight>
                  <a:srgbClr val="FFFFFF"/>
                </a:highlight>
                <a:latin typeface="Roboto"/>
                <a:ea typeface="Roboto"/>
                <a:cs typeface="Roboto"/>
                <a:sym typeface="Roboto"/>
              </a:rPr>
              <a:t>.</a:t>
            </a:r>
            <a:br>
              <a:rPr lang="en" sz="3600" dirty="0">
                <a:solidFill>
                  <a:srgbClr val="4E565F"/>
                </a:solidFill>
                <a:highlight>
                  <a:srgbClr val="FFFFFF"/>
                </a:highlight>
                <a:latin typeface="Roboto"/>
                <a:ea typeface="Roboto"/>
                <a:cs typeface="Roboto"/>
                <a:sym typeface="Roboto"/>
              </a:rPr>
            </a:br>
            <a:br>
              <a:rPr lang="en" sz="3600" dirty="0">
                <a:solidFill>
                  <a:srgbClr val="4E565F"/>
                </a:solidFill>
                <a:highlight>
                  <a:srgbClr val="FFFFFF"/>
                </a:highlight>
                <a:latin typeface="Roboto"/>
                <a:ea typeface="Roboto"/>
                <a:cs typeface="Roboto"/>
                <a:sym typeface="Roboto"/>
              </a:rPr>
            </a:br>
            <a:r>
              <a:rPr lang="en" sz="3600" dirty="0">
                <a:solidFill>
                  <a:srgbClr val="46A138"/>
                </a:solidFill>
                <a:highlight>
                  <a:srgbClr val="FFFFFF"/>
                </a:highlight>
                <a:latin typeface="Roboto"/>
                <a:ea typeface="Roboto"/>
                <a:cs typeface="Roboto"/>
                <a:sym typeface="Roboto"/>
              </a:rPr>
              <a:t>6.2. OTU table template 2 – Excel workbook with </a:t>
            </a:r>
            <a:r>
              <a:rPr lang="en" sz="3600" dirty="0" err="1">
                <a:solidFill>
                  <a:srgbClr val="46A138"/>
                </a:solidFill>
                <a:highlight>
                  <a:srgbClr val="FFFFFF"/>
                </a:highlight>
                <a:latin typeface="Roboto"/>
                <a:ea typeface="Roboto"/>
                <a:cs typeface="Roboto"/>
                <a:sym typeface="Roboto"/>
              </a:rPr>
              <a:t>fasta</a:t>
            </a:r>
            <a:r>
              <a:rPr lang="en" sz="3600" dirty="0">
                <a:solidFill>
                  <a:srgbClr val="46A138"/>
                </a:solidFill>
                <a:highlight>
                  <a:srgbClr val="FFFFFF"/>
                </a:highlight>
                <a:latin typeface="Roboto"/>
                <a:ea typeface="Roboto"/>
                <a:cs typeface="Roboto"/>
                <a:sym typeface="Roboto"/>
              </a:rPr>
              <a:t> file</a:t>
            </a:r>
            <a:br>
              <a:rPr lang="en" sz="3600" dirty="0">
                <a:solidFill>
                  <a:srgbClr val="46A138"/>
                </a:solidFill>
                <a:highlight>
                  <a:srgbClr val="FFFFFF"/>
                </a:highlight>
                <a:latin typeface="Roboto"/>
                <a:ea typeface="Roboto"/>
                <a:cs typeface="Roboto"/>
                <a:sym typeface="Roboto"/>
              </a:rPr>
            </a:br>
            <a:r>
              <a:rPr lang="en" sz="3600" dirty="0">
                <a:solidFill>
                  <a:srgbClr val="4E565F"/>
                </a:solidFill>
                <a:highlight>
                  <a:srgbClr val="FFFFFF"/>
                </a:highlight>
                <a:latin typeface="Roboto"/>
                <a:ea typeface="Roboto"/>
                <a:cs typeface="Roboto"/>
                <a:sym typeface="Roboto"/>
              </a:rPr>
              <a:t>Same as #1, except instead of having the sequences in the </a:t>
            </a:r>
            <a:r>
              <a:rPr lang="en" sz="3600" b="1" dirty="0">
                <a:solidFill>
                  <a:srgbClr val="4E565F"/>
                </a:solidFill>
                <a:highlight>
                  <a:srgbClr val="FFFFFF"/>
                </a:highlight>
                <a:latin typeface="Roboto"/>
                <a:ea typeface="Roboto"/>
                <a:cs typeface="Roboto"/>
                <a:sym typeface="Roboto"/>
              </a:rPr>
              <a:t>Taxonomy</a:t>
            </a:r>
            <a:r>
              <a:rPr lang="en" sz="3600" dirty="0">
                <a:solidFill>
                  <a:srgbClr val="4E565F"/>
                </a:solidFill>
                <a:highlight>
                  <a:srgbClr val="FFFFFF"/>
                </a:highlight>
                <a:latin typeface="Roboto"/>
                <a:ea typeface="Roboto"/>
                <a:cs typeface="Roboto"/>
                <a:sym typeface="Roboto"/>
              </a:rPr>
              <a:t> sheet, a </a:t>
            </a:r>
            <a:r>
              <a:rPr lang="en" sz="3600" dirty="0" err="1">
                <a:solidFill>
                  <a:srgbClr val="4E565F"/>
                </a:solidFill>
                <a:highlight>
                  <a:srgbClr val="FFFFFF"/>
                </a:highlight>
                <a:latin typeface="Roboto"/>
                <a:ea typeface="Roboto"/>
                <a:cs typeface="Roboto"/>
                <a:sym typeface="Roboto"/>
              </a:rPr>
              <a:t>fasta</a:t>
            </a:r>
            <a:r>
              <a:rPr lang="en" sz="3600" dirty="0">
                <a:solidFill>
                  <a:srgbClr val="4E565F"/>
                </a:solidFill>
                <a:highlight>
                  <a:srgbClr val="FFFFFF"/>
                </a:highlight>
                <a:latin typeface="Roboto"/>
                <a:ea typeface="Roboto"/>
                <a:cs typeface="Roboto"/>
                <a:sym typeface="Roboto"/>
              </a:rPr>
              <a:t> file (</a:t>
            </a:r>
            <a:r>
              <a:rPr lang="en" sz="3600" b="1" dirty="0" err="1">
                <a:solidFill>
                  <a:srgbClr val="4E565F"/>
                </a:solidFill>
                <a:highlight>
                  <a:srgbClr val="FFFFFF"/>
                </a:highlight>
                <a:latin typeface="Roboto"/>
                <a:ea typeface="Roboto"/>
                <a:cs typeface="Roboto"/>
                <a:sym typeface="Roboto"/>
              </a:rPr>
              <a:t>seqs.fasta</a:t>
            </a:r>
            <a:r>
              <a:rPr lang="en" sz="3600" dirty="0">
                <a:solidFill>
                  <a:srgbClr val="4E565F"/>
                </a:solidFill>
                <a:highlight>
                  <a:srgbClr val="FFFFFF"/>
                </a:highlight>
                <a:latin typeface="Roboto"/>
                <a:ea typeface="Roboto"/>
                <a:cs typeface="Roboto"/>
                <a:sym typeface="Roboto"/>
              </a:rPr>
              <a:t>) is provided. </a:t>
            </a:r>
            <a:r>
              <a:rPr lang="en" sz="3600" u="sng" dirty="0">
                <a:solidFill>
                  <a:srgbClr val="4BA2CE"/>
                </a:solidFill>
                <a:highlight>
                  <a:srgbClr val="FFFFFF"/>
                </a:highlight>
                <a:latin typeface="Roboto"/>
                <a:ea typeface="Roboto"/>
                <a:cs typeface="Roboto"/>
                <a:sym typeface="Roboto"/>
                <a:hlinkClick r:id="rId4">
                  <a:extLst>
                    <a:ext uri="{A12FA001-AC4F-418D-AE19-62706E023703}">
                      <ahyp:hlinkClr xmlns:ahyp="http://schemas.microsoft.com/office/drawing/2018/hyperlinkcolor" val="tx"/>
                    </a:ext>
                  </a:extLst>
                </a:hlinkClick>
              </a:rPr>
              <a:t>Template 2</a:t>
            </a:r>
            <a:r>
              <a:rPr lang="en" sz="3600" dirty="0">
                <a:solidFill>
                  <a:srgbClr val="46A138"/>
                </a:solidFill>
                <a:highlight>
                  <a:srgbClr val="FFFFFF"/>
                </a:highlight>
                <a:latin typeface="Roboto"/>
                <a:ea typeface="Roboto"/>
                <a:cs typeface="Roboto"/>
                <a:sym typeface="Roboto"/>
              </a:rPr>
              <a:t>.</a:t>
            </a:r>
            <a:br>
              <a:rPr lang="en" sz="3600" dirty="0">
                <a:solidFill>
                  <a:srgbClr val="46A138"/>
                </a:solidFill>
                <a:highlight>
                  <a:srgbClr val="FFFFFF"/>
                </a:highlight>
                <a:latin typeface="Roboto"/>
                <a:ea typeface="Roboto"/>
                <a:cs typeface="Roboto"/>
                <a:sym typeface="Roboto"/>
              </a:rPr>
            </a:br>
            <a:br>
              <a:rPr lang="en" sz="3600" dirty="0">
                <a:solidFill>
                  <a:srgbClr val="46A138"/>
                </a:solidFill>
                <a:highlight>
                  <a:srgbClr val="FFFFFF"/>
                </a:highlight>
                <a:latin typeface="Roboto"/>
                <a:ea typeface="Roboto"/>
                <a:cs typeface="Roboto"/>
                <a:sym typeface="Roboto"/>
              </a:rPr>
            </a:br>
            <a:r>
              <a:rPr lang="en" sz="3600" dirty="0">
                <a:solidFill>
                  <a:srgbClr val="46A138"/>
                </a:solidFill>
                <a:highlight>
                  <a:srgbClr val="FFFFFF"/>
                </a:highlight>
                <a:latin typeface="Roboto"/>
                <a:ea typeface="Roboto"/>
                <a:cs typeface="Roboto"/>
                <a:sym typeface="Roboto"/>
              </a:rPr>
              <a:t>6.3. OTU table template 3 – TSV format</a:t>
            </a:r>
            <a:br>
              <a:rPr lang="en" sz="3600" dirty="0">
                <a:solidFill>
                  <a:srgbClr val="46A138"/>
                </a:solidFill>
                <a:highlight>
                  <a:srgbClr val="FFFFFF"/>
                </a:highlight>
                <a:latin typeface="Roboto"/>
                <a:ea typeface="Roboto"/>
                <a:cs typeface="Roboto"/>
                <a:sym typeface="Roboto"/>
              </a:rPr>
            </a:br>
            <a:r>
              <a:rPr lang="en" sz="3600" dirty="0">
                <a:solidFill>
                  <a:srgbClr val="4E565F"/>
                </a:solidFill>
                <a:highlight>
                  <a:srgbClr val="FFFFFF"/>
                </a:highlight>
                <a:latin typeface="Roboto"/>
                <a:ea typeface="Roboto"/>
                <a:cs typeface="Roboto"/>
                <a:sym typeface="Roboto"/>
              </a:rPr>
              <a:t>Three/four </a:t>
            </a:r>
            <a:r>
              <a:rPr lang="en" sz="3600" dirty="0" err="1">
                <a:solidFill>
                  <a:srgbClr val="4E565F"/>
                </a:solidFill>
                <a:highlight>
                  <a:srgbClr val="FFFFFF"/>
                </a:highlight>
                <a:latin typeface="Roboto"/>
                <a:ea typeface="Roboto"/>
                <a:cs typeface="Roboto"/>
                <a:sym typeface="Roboto"/>
              </a:rPr>
              <a:t>tsv</a:t>
            </a:r>
            <a:r>
              <a:rPr lang="en" sz="3600" dirty="0">
                <a:solidFill>
                  <a:srgbClr val="4E565F"/>
                </a:solidFill>
                <a:highlight>
                  <a:srgbClr val="FFFFFF"/>
                </a:highlight>
                <a:latin typeface="Roboto"/>
                <a:ea typeface="Roboto"/>
                <a:cs typeface="Roboto"/>
                <a:sym typeface="Roboto"/>
              </a:rPr>
              <a:t> (or csv) files </a:t>
            </a:r>
            <a:r>
              <a:rPr lang="en" sz="3600" b="1" dirty="0" err="1">
                <a:solidFill>
                  <a:srgbClr val="4E565F"/>
                </a:solidFill>
                <a:highlight>
                  <a:srgbClr val="FFFFFF"/>
                </a:highlight>
                <a:latin typeface="Roboto"/>
                <a:ea typeface="Roboto"/>
                <a:cs typeface="Roboto"/>
                <a:sym typeface="Roboto"/>
              </a:rPr>
              <a:t>OTU_table.tsv</a:t>
            </a:r>
            <a:r>
              <a:rPr lang="en" sz="3600" dirty="0">
                <a:solidFill>
                  <a:srgbClr val="4E565F"/>
                </a:solidFill>
                <a:highlight>
                  <a:srgbClr val="FFFFFF"/>
                </a:highlight>
                <a:latin typeface="Roboto"/>
                <a:ea typeface="Roboto"/>
                <a:cs typeface="Roboto"/>
                <a:sym typeface="Roboto"/>
              </a:rPr>
              <a:t>, </a:t>
            </a:r>
            <a:r>
              <a:rPr lang="en" sz="3600" b="1" dirty="0" err="1">
                <a:solidFill>
                  <a:srgbClr val="4E565F"/>
                </a:solidFill>
                <a:highlight>
                  <a:srgbClr val="FFFFFF"/>
                </a:highlight>
                <a:latin typeface="Roboto"/>
                <a:ea typeface="Roboto"/>
                <a:cs typeface="Roboto"/>
                <a:sym typeface="Roboto"/>
              </a:rPr>
              <a:t>Taxonomy.tsv</a:t>
            </a:r>
            <a:r>
              <a:rPr lang="en" sz="3600" dirty="0">
                <a:solidFill>
                  <a:srgbClr val="4E565F"/>
                </a:solidFill>
                <a:highlight>
                  <a:srgbClr val="FFFFFF"/>
                </a:highlight>
                <a:latin typeface="Roboto"/>
                <a:ea typeface="Roboto"/>
                <a:cs typeface="Roboto"/>
                <a:sym typeface="Roboto"/>
              </a:rPr>
              <a:t>, </a:t>
            </a:r>
            <a:r>
              <a:rPr lang="en" sz="3600" b="1" dirty="0" err="1">
                <a:solidFill>
                  <a:srgbClr val="4E565F"/>
                </a:solidFill>
                <a:highlight>
                  <a:srgbClr val="FFFFFF"/>
                </a:highlight>
                <a:latin typeface="Roboto"/>
                <a:ea typeface="Roboto"/>
                <a:cs typeface="Roboto"/>
                <a:sym typeface="Roboto"/>
              </a:rPr>
              <a:t>Samples.tsv</a:t>
            </a:r>
            <a:r>
              <a:rPr lang="en" sz="3600" dirty="0">
                <a:solidFill>
                  <a:srgbClr val="4E565F"/>
                </a:solidFill>
                <a:highlight>
                  <a:srgbClr val="FFFFFF"/>
                </a:highlight>
                <a:latin typeface="Roboto"/>
                <a:ea typeface="Roboto"/>
                <a:cs typeface="Roboto"/>
                <a:sym typeface="Roboto"/>
              </a:rPr>
              <a:t>, and (optionally) </a:t>
            </a:r>
            <a:r>
              <a:rPr lang="en" sz="3600" b="1" dirty="0" err="1">
                <a:solidFill>
                  <a:srgbClr val="4E565F"/>
                </a:solidFill>
                <a:highlight>
                  <a:srgbClr val="FFFFFF"/>
                </a:highlight>
                <a:latin typeface="Roboto"/>
                <a:ea typeface="Roboto"/>
                <a:cs typeface="Roboto"/>
                <a:sym typeface="Roboto"/>
              </a:rPr>
              <a:t>Study.tsv</a:t>
            </a:r>
            <a:r>
              <a:rPr lang="en" sz="3600" dirty="0">
                <a:solidFill>
                  <a:srgbClr val="4E565F"/>
                </a:solidFill>
                <a:highlight>
                  <a:srgbClr val="FFFFFF"/>
                </a:highlight>
                <a:latin typeface="Roboto"/>
                <a:ea typeface="Roboto"/>
                <a:cs typeface="Roboto"/>
                <a:sym typeface="Roboto"/>
              </a:rPr>
              <a:t> containing study-wide global values. </a:t>
            </a:r>
            <a:r>
              <a:rPr lang="en" sz="3600" u="sng" dirty="0">
                <a:solidFill>
                  <a:srgbClr val="4BA2CE"/>
                </a:solidFill>
                <a:highlight>
                  <a:srgbClr val="FFFFFF"/>
                </a:highlight>
                <a:latin typeface="Roboto"/>
                <a:ea typeface="Roboto"/>
                <a:cs typeface="Roboto"/>
                <a:sym typeface="Roboto"/>
                <a:hlinkClick r:id="rId5">
                  <a:extLst>
                    <a:ext uri="{A12FA001-AC4F-418D-AE19-62706E023703}">
                      <ahyp:hlinkClr xmlns:ahyp="http://schemas.microsoft.com/office/drawing/2018/hyperlinkcolor" val="tx"/>
                    </a:ext>
                  </a:extLst>
                </a:hlinkClick>
              </a:rPr>
              <a:t>Template 3</a:t>
            </a:r>
            <a:r>
              <a:rPr lang="en" sz="3600" dirty="0">
                <a:solidFill>
                  <a:srgbClr val="46A138"/>
                </a:solidFill>
                <a:highlight>
                  <a:srgbClr val="FFFFFF"/>
                </a:highlight>
                <a:latin typeface="Roboto"/>
                <a:ea typeface="Roboto"/>
                <a:cs typeface="Roboto"/>
                <a:sym typeface="Roboto"/>
              </a:rPr>
              <a:t>.</a:t>
            </a:r>
            <a:br>
              <a:rPr lang="en" sz="3600" dirty="0">
                <a:solidFill>
                  <a:srgbClr val="46A138"/>
                </a:solidFill>
                <a:highlight>
                  <a:srgbClr val="FFFFFF"/>
                </a:highlight>
                <a:latin typeface="Roboto"/>
                <a:ea typeface="Roboto"/>
                <a:cs typeface="Roboto"/>
                <a:sym typeface="Roboto"/>
              </a:rPr>
            </a:br>
            <a:br>
              <a:rPr lang="en" sz="3600" dirty="0">
                <a:solidFill>
                  <a:srgbClr val="46A138"/>
                </a:solidFill>
                <a:highlight>
                  <a:srgbClr val="FFFFFF"/>
                </a:highlight>
                <a:latin typeface="Roboto"/>
                <a:ea typeface="Roboto"/>
                <a:cs typeface="Roboto"/>
                <a:sym typeface="Roboto"/>
              </a:rPr>
            </a:br>
            <a:r>
              <a:rPr lang="en" sz="3600" dirty="0">
                <a:solidFill>
                  <a:srgbClr val="46A138"/>
                </a:solidFill>
                <a:highlight>
                  <a:srgbClr val="FFFFFF"/>
                </a:highlight>
                <a:latin typeface="Roboto"/>
                <a:ea typeface="Roboto"/>
                <a:cs typeface="Roboto"/>
                <a:sym typeface="Roboto"/>
              </a:rPr>
              <a:t>6.4. OTU table template 4 – TSV format with </a:t>
            </a:r>
            <a:r>
              <a:rPr lang="en" sz="3600" dirty="0" err="1">
                <a:solidFill>
                  <a:srgbClr val="46A138"/>
                </a:solidFill>
                <a:highlight>
                  <a:srgbClr val="FFFFFF"/>
                </a:highlight>
                <a:latin typeface="Roboto"/>
                <a:ea typeface="Roboto"/>
                <a:cs typeface="Roboto"/>
                <a:sym typeface="Roboto"/>
              </a:rPr>
              <a:t>fasta</a:t>
            </a:r>
            <a:r>
              <a:rPr lang="en" sz="3600" dirty="0">
                <a:solidFill>
                  <a:srgbClr val="46A138"/>
                </a:solidFill>
                <a:highlight>
                  <a:srgbClr val="FFFFFF"/>
                </a:highlight>
                <a:latin typeface="Roboto"/>
                <a:ea typeface="Roboto"/>
                <a:cs typeface="Roboto"/>
                <a:sym typeface="Roboto"/>
              </a:rPr>
              <a:t> file</a:t>
            </a:r>
            <a:br>
              <a:rPr lang="en" sz="3600" dirty="0">
                <a:solidFill>
                  <a:srgbClr val="46A138"/>
                </a:solidFill>
                <a:highlight>
                  <a:srgbClr val="FFFFFF"/>
                </a:highlight>
                <a:latin typeface="Roboto"/>
                <a:ea typeface="Roboto"/>
                <a:cs typeface="Roboto"/>
                <a:sym typeface="Roboto"/>
              </a:rPr>
            </a:br>
            <a:r>
              <a:rPr lang="en" sz="3600" dirty="0">
                <a:solidFill>
                  <a:srgbClr val="4E565F"/>
                </a:solidFill>
                <a:highlight>
                  <a:srgbClr val="FFFFFF"/>
                </a:highlight>
                <a:latin typeface="Roboto"/>
                <a:ea typeface="Roboto"/>
                <a:cs typeface="Roboto"/>
                <a:sym typeface="Roboto"/>
              </a:rPr>
              <a:t>Same as #3, except instead of having the sequences in the </a:t>
            </a:r>
            <a:r>
              <a:rPr lang="en" sz="3600" b="1" dirty="0" err="1">
                <a:solidFill>
                  <a:srgbClr val="4E565F"/>
                </a:solidFill>
                <a:highlight>
                  <a:srgbClr val="FFFFFF"/>
                </a:highlight>
                <a:latin typeface="Roboto"/>
                <a:ea typeface="Roboto"/>
                <a:cs typeface="Roboto"/>
                <a:sym typeface="Roboto"/>
              </a:rPr>
              <a:t>Taxonomy.tsv</a:t>
            </a:r>
            <a:r>
              <a:rPr lang="en" sz="3600" dirty="0">
                <a:solidFill>
                  <a:srgbClr val="4E565F"/>
                </a:solidFill>
                <a:highlight>
                  <a:srgbClr val="FFFFFF"/>
                </a:highlight>
                <a:latin typeface="Roboto"/>
                <a:ea typeface="Roboto"/>
                <a:cs typeface="Roboto"/>
                <a:sym typeface="Roboto"/>
              </a:rPr>
              <a:t>, a </a:t>
            </a:r>
            <a:r>
              <a:rPr lang="en" sz="3600" dirty="0" err="1">
                <a:solidFill>
                  <a:srgbClr val="4E565F"/>
                </a:solidFill>
                <a:highlight>
                  <a:srgbClr val="FFFFFF"/>
                </a:highlight>
                <a:latin typeface="Roboto"/>
                <a:ea typeface="Roboto"/>
                <a:cs typeface="Roboto"/>
                <a:sym typeface="Roboto"/>
              </a:rPr>
              <a:t>fasta</a:t>
            </a:r>
            <a:r>
              <a:rPr lang="en" sz="3600" dirty="0">
                <a:solidFill>
                  <a:srgbClr val="4E565F"/>
                </a:solidFill>
                <a:highlight>
                  <a:srgbClr val="FFFFFF"/>
                </a:highlight>
                <a:latin typeface="Roboto"/>
                <a:ea typeface="Roboto"/>
                <a:cs typeface="Roboto"/>
                <a:sym typeface="Roboto"/>
              </a:rPr>
              <a:t> file (</a:t>
            </a:r>
            <a:r>
              <a:rPr lang="en" sz="3600" b="1" dirty="0" err="1">
                <a:solidFill>
                  <a:srgbClr val="4E565F"/>
                </a:solidFill>
                <a:highlight>
                  <a:srgbClr val="FFFFFF"/>
                </a:highlight>
                <a:latin typeface="Roboto"/>
                <a:ea typeface="Roboto"/>
                <a:cs typeface="Roboto"/>
                <a:sym typeface="Roboto"/>
              </a:rPr>
              <a:t>seqs.fasta</a:t>
            </a:r>
            <a:r>
              <a:rPr lang="en" sz="3600" dirty="0">
                <a:solidFill>
                  <a:srgbClr val="4E565F"/>
                </a:solidFill>
                <a:highlight>
                  <a:srgbClr val="FFFFFF"/>
                </a:highlight>
                <a:latin typeface="Roboto"/>
                <a:ea typeface="Roboto"/>
                <a:cs typeface="Roboto"/>
                <a:sym typeface="Roboto"/>
              </a:rPr>
              <a:t>) is provided. </a:t>
            </a:r>
            <a:r>
              <a:rPr lang="en" sz="3600" u="sng" dirty="0">
                <a:solidFill>
                  <a:srgbClr val="4BA2CE"/>
                </a:solidFill>
                <a:highlight>
                  <a:srgbClr val="FFFFFF"/>
                </a:highlight>
                <a:latin typeface="Roboto"/>
                <a:ea typeface="Roboto"/>
                <a:cs typeface="Roboto"/>
                <a:sym typeface="Roboto"/>
                <a:hlinkClick r:id="rId6">
                  <a:extLst>
                    <a:ext uri="{A12FA001-AC4F-418D-AE19-62706E023703}">
                      <ahyp:hlinkClr xmlns:ahyp="http://schemas.microsoft.com/office/drawing/2018/hyperlinkcolor" val="tx"/>
                    </a:ext>
                  </a:extLst>
                </a:hlinkClick>
              </a:rPr>
              <a:t>Template 4</a:t>
            </a:r>
            <a:r>
              <a:rPr lang="en" sz="3600" dirty="0">
                <a:solidFill>
                  <a:srgbClr val="4E565F"/>
                </a:solidFill>
                <a:highlight>
                  <a:srgbClr val="FFFFFF"/>
                </a:highlight>
                <a:latin typeface="Roboto"/>
                <a:ea typeface="Roboto"/>
                <a:cs typeface="Roboto"/>
                <a:sym typeface="Roboto"/>
              </a:rPr>
              <a:t>.</a:t>
            </a:r>
            <a:endParaRPr sz="3600" dirty="0">
              <a:solidFill>
                <a:srgbClr val="4E565F"/>
              </a:solidFill>
              <a:highlight>
                <a:srgbClr val="FFFFFF"/>
              </a:highlight>
              <a:latin typeface="Roboto"/>
              <a:ea typeface="Roboto"/>
              <a:cs typeface="Roboto"/>
              <a:sym typeface="Robo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69"/>
        <p:cNvGrpSpPr/>
        <p:nvPr/>
      </p:nvGrpSpPr>
      <p:grpSpPr>
        <a:xfrm>
          <a:off x="0" y="0"/>
          <a:ext cx="0" cy="0"/>
          <a:chOff x="0" y="0"/>
          <a:chExt cx="0" cy="0"/>
        </a:xfrm>
      </p:grpSpPr>
      <p:sp>
        <p:nvSpPr>
          <p:cNvPr id="270" name="Google Shape;270;p40"/>
          <p:cNvSpPr txBox="1">
            <a:spLocks noGrp="1"/>
          </p:cNvSpPr>
          <p:nvPr>
            <p:ph type="title"/>
          </p:nvPr>
        </p:nvSpPr>
        <p:spPr>
          <a:xfrm>
            <a:off x="706272" y="447016"/>
            <a:ext cx="22969704" cy="1462305"/>
          </a:xfrm>
          <a:prstGeom prst="rect">
            <a:avLst/>
          </a:prstGeom>
        </p:spPr>
        <p:txBody>
          <a:bodyPr spcFirstLastPara="1" vert="horz" wrap="square" lIns="359977" tIns="89994" rIns="359977" bIns="89994" rtlCol="0" anchor="b" anchorCtr="0">
            <a:normAutofit/>
          </a:bodyPr>
          <a:lstStyle/>
          <a:p>
            <a:r>
              <a:rPr lang="en" dirty="0"/>
              <a:t>MDT Requirements</a:t>
            </a:r>
            <a:endParaRPr dirty="0"/>
          </a:p>
        </p:txBody>
      </p:sp>
      <p:sp>
        <p:nvSpPr>
          <p:cNvPr id="271" name="Google Shape;271;p40"/>
          <p:cNvSpPr txBox="1"/>
          <p:nvPr/>
        </p:nvSpPr>
        <p:spPr>
          <a:xfrm>
            <a:off x="10776757" y="678270"/>
            <a:ext cx="11386558" cy="12506644"/>
          </a:xfrm>
          <a:prstGeom prst="rect">
            <a:avLst/>
          </a:prstGeom>
          <a:solidFill>
            <a:schemeClr val="bg1">
              <a:lumMod val="95000"/>
            </a:schemeClr>
          </a:solidFill>
          <a:ln>
            <a:solidFill>
              <a:srgbClr val="000000"/>
            </a:solidFill>
          </a:ln>
        </p:spPr>
        <p:txBody>
          <a:bodyPr spcFirstLastPara="1" wrap="square" lIns="243784" tIns="243784" rIns="243784" bIns="243784" anchor="t" anchorCtr="0">
            <a:spAutoFit/>
          </a:bodyPr>
          <a:lstStyle/>
          <a:p>
            <a:pPr>
              <a:lnSpc>
                <a:spcPct val="115000"/>
              </a:lnSpc>
            </a:pPr>
            <a:r>
              <a:rPr lang="en" sz="4533" b="1" dirty="0">
                <a:solidFill>
                  <a:schemeClr val="dk1"/>
                </a:solidFill>
              </a:rPr>
              <a:t>Fields to be Provided by User</a:t>
            </a:r>
            <a:endParaRPr sz="4533" b="1" dirty="0">
              <a:solidFill>
                <a:schemeClr val="dk1"/>
              </a:solidFill>
            </a:endParaRPr>
          </a:p>
          <a:p>
            <a:pPr>
              <a:lnSpc>
                <a:spcPct val="115000"/>
              </a:lnSpc>
              <a:spcBef>
                <a:spcPts val="3200"/>
              </a:spcBef>
            </a:pPr>
            <a:r>
              <a:rPr lang="en" sz="2933" b="1" dirty="0">
                <a:solidFill>
                  <a:schemeClr val="dk1"/>
                </a:solidFill>
              </a:rPr>
              <a:t>Required</a:t>
            </a:r>
            <a:endParaRPr sz="2933" b="1" dirty="0">
              <a:solidFill>
                <a:schemeClr val="dk1"/>
              </a:solidFill>
            </a:endParaRPr>
          </a:p>
          <a:p>
            <a:pPr marL="1219124" indent="-795817">
              <a:lnSpc>
                <a:spcPct val="115000"/>
              </a:lnSpc>
              <a:buClr>
                <a:schemeClr val="dk1"/>
              </a:buClr>
              <a:buSzPts val="1100"/>
              <a:buChar char="●"/>
            </a:pPr>
            <a:r>
              <a:rPr lang="en" sz="2800" dirty="0" err="1">
                <a:solidFill>
                  <a:schemeClr val="dk1"/>
                </a:solidFill>
              </a:rPr>
              <a:t>DNA_sequence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scientificName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eventDate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eventID</a:t>
            </a:r>
            <a:r>
              <a:rPr lang="en" sz="2800" dirty="0">
                <a:solidFill>
                  <a:schemeClr val="dk1"/>
                </a:solidFill>
              </a:rPr>
              <a:t> (Sample ID used by default)</a:t>
            </a:r>
            <a:endParaRPr sz="2800" dirty="0">
              <a:solidFill>
                <a:schemeClr val="dk1"/>
              </a:solidFill>
            </a:endParaRPr>
          </a:p>
          <a:p>
            <a:pPr>
              <a:lnSpc>
                <a:spcPct val="115000"/>
              </a:lnSpc>
              <a:spcBef>
                <a:spcPts val="3200"/>
              </a:spcBef>
            </a:pPr>
            <a:r>
              <a:rPr lang="en" sz="2933" b="1" dirty="0">
                <a:solidFill>
                  <a:schemeClr val="dk1"/>
                </a:solidFill>
              </a:rPr>
              <a:t>Highly Recommended</a:t>
            </a:r>
            <a:endParaRPr sz="2933" b="1" dirty="0">
              <a:solidFill>
                <a:schemeClr val="dk1"/>
              </a:solidFill>
            </a:endParaRPr>
          </a:p>
          <a:p>
            <a:pPr marL="1219124" indent="-795817">
              <a:lnSpc>
                <a:spcPct val="115000"/>
              </a:lnSpc>
              <a:buClr>
                <a:schemeClr val="dk1"/>
              </a:buClr>
              <a:buSzPts val="1100"/>
              <a:buChar char="●"/>
            </a:pPr>
            <a:r>
              <a:rPr lang="en" sz="2800" dirty="0" err="1">
                <a:solidFill>
                  <a:schemeClr val="dk1"/>
                </a:solidFill>
              </a:rPr>
              <a:t>materialSampleID</a:t>
            </a:r>
            <a:r>
              <a:rPr lang="en" sz="2800" dirty="0">
                <a:solidFill>
                  <a:schemeClr val="dk1"/>
                </a:solidFill>
              </a:rPr>
              <a:t>, </a:t>
            </a:r>
            <a:r>
              <a:rPr lang="en" sz="2800" dirty="0" err="1">
                <a:solidFill>
                  <a:schemeClr val="dk1"/>
                </a:solidFill>
              </a:rPr>
              <a:t>recordedBy</a:t>
            </a:r>
            <a:endParaRPr sz="2800" dirty="0">
              <a:solidFill>
                <a:schemeClr val="dk1"/>
              </a:solidFill>
            </a:endParaRPr>
          </a:p>
          <a:p>
            <a:pPr marL="1219124" indent="-795817">
              <a:lnSpc>
                <a:spcPct val="115000"/>
              </a:lnSpc>
              <a:buClr>
                <a:schemeClr val="dk1"/>
              </a:buClr>
              <a:buSzPts val="1100"/>
              <a:buChar char="●"/>
            </a:pPr>
            <a:r>
              <a:rPr lang="en" sz="2800" dirty="0">
                <a:solidFill>
                  <a:schemeClr val="dk1"/>
                </a:solidFill>
              </a:rPr>
              <a:t>decimalLatitude, decimalLongitude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target_gene</a:t>
            </a:r>
            <a:r>
              <a:rPr lang="en" sz="2800" dirty="0">
                <a:solidFill>
                  <a:schemeClr val="dk1"/>
                </a:solidFill>
              </a:rPr>
              <a:t>, </a:t>
            </a:r>
            <a:r>
              <a:rPr lang="en" sz="2800" dirty="0" err="1">
                <a:solidFill>
                  <a:schemeClr val="dk1"/>
                </a:solidFill>
              </a:rPr>
              <a:t>target_subfragment</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pcr_primer_forward</a:t>
            </a:r>
            <a:r>
              <a:rPr lang="en" sz="2800" dirty="0">
                <a:solidFill>
                  <a:schemeClr val="dk1"/>
                </a:solidFill>
              </a:rPr>
              <a:t>, </a:t>
            </a:r>
            <a:r>
              <a:rPr lang="en" sz="2800" dirty="0" err="1">
                <a:solidFill>
                  <a:schemeClr val="dk1"/>
                </a:solidFill>
              </a:rPr>
              <a:t>pcr_primer_reverse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pcr_primer_name_forward</a:t>
            </a:r>
            <a:r>
              <a:rPr lang="en" sz="2800" dirty="0">
                <a:solidFill>
                  <a:schemeClr val="dk1"/>
                </a:solidFill>
              </a:rPr>
              <a:t>, </a:t>
            </a:r>
            <a:r>
              <a:rPr lang="en" sz="2800" dirty="0" err="1">
                <a:solidFill>
                  <a:schemeClr val="dk1"/>
                </a:solidFill>
              </a:rPr>
              <a:t>pcr_primer_name_reverse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pcr_primer_reference</a:t>
            </a:r>
            <a:r>
              <a:rPr lang="en" sz="2800" dirty="0">
                <a:solidFill>
                  <a:schemeClr val="dk1"/>
                </a:solidFill>
              </a:rPr>
              <a:t>, </a:t>
            </a:r>
            <a:r>
              <a:rPr lang="en" sz="2800" dirty="0" err="1">
                <a:solidFill>
                  <a:schemeClr val="dk1"/>
                </a:solidFill>
              </a:rPr>
              <a:t>seq_meth</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otu_class_appr</a:t>
            </a:r>
            <a:r>
              <a:rPr lang="en" sz="2800" dirty="0">
                <a:solidFill>
                  <a:schemeClr val="dk1"/>
                </a:solidFill>
              </a:rPr>
              <a:t>, </a:t>
            </a:r>
            <a:r>
              <a:rPr lang="en" sz="2800" dirty="0" err="1">
                <a:solidFill>
                  <a:schemeClr val="dk1"/>
                </a:solidFill>
              </a:rPr>
              <a:t>otu_seq_comp_appr</a:t>
            </a:r>
            <a:r>
              <a:rPr lang="en" sz="2800" dirty="0">
                <a:solidFill>
                  <a:schemeClr val="dk1"/>
                </a:solidFill>
              </a:rPr>
              <a:t>, </a:t>
            </a:r>
            <a:r>
              <a:rPr lang="en" sz="2800" dirty="0" err="1">
                <a:solidFill>
                  <a:schemeClr val="dk1"/>
                </a:solidFill>
              </a:rPr>
              <a:t>otu_db</a:t>
            </a:r>
            <a:endParaRPr sz="2800" dirty="0">
              <a:solidFill>
                <a:schemeClr val="dk1"/>
              </a:solidFill>
            </a:endParaRPr>
          </a:p>
          <a:p>
            <a:pPr marL="1219124" indent="-795817">
              <a:lnSpc>
                <a:spcPct val="115000"/>
              </a:lnSpc>
              <a:buClr>
                <a:schemeClr val="dk1"/>
              </a:buClr>
              <a:buSzPts val="1100"/>
              <a:buChar char="●"/>
            </a:pPr>
            <a:r>
              <a:rPr lang="en" sz="2800" dirty="0">
                <a:solidFill>
                  <a:schemeClr val="dk1"/>
                </a:solidFill>
              </a:rPr>
              <a:t>kingdom</a:t>
            </a:r>
          </a:p>
          <a:p>
            <a:pPr>
              <a:lnSpc>
                <a:spcPct val="115000"/>
              </a:lnSpc>
              <a:spcBef>
                <a:spcPts val="3200"/>
              </a:spcBef>
              <a:buClr>
                <a:schemeClr val="dk1"/>
              </a:buClr>
              <a:buSzPts val="1100"/>
            </a:pPr>
            <a:r>
              <a:rPr lang="en-US" sz="2933" b="1" dirty="0">
                <a:solidFill>
                  <a:schemeClr val="dk1"/>
                </a:solidFill>
              </a:rPr>
              <a:t>Recommended</a:t>
            </a:r>
          </a:p>
          <a:p>
            <a:pPr marL="1219124" indent="-795817">
              <a:lnSpc>
                <a:spcPct val="115000"/>
              </a:lnSpc>
              <a:buClr>
                <a:schemeClr val="dk1"/>
              </a:buClr>
              <a:buSzPts val="1100"/>
              <a:buChar char="●"/>
            </a:pPr>
            <a:r>
              <a:rPr lang="en-US" sz="2800" dirty="0" err="1">
                <a:solidFill>
                  <a:schemeClr val="dk1"/>
                </a:solidFill>
              </a:rPr>
              <a:t>env_broad_scale</a:t>
            </a:r>
            <a:r>
              <a:rPr lang="en-US" sz="2800" dirty="0">
                <a:solidFill>
                  <a:schemeClr val="dk1"/>
                </a:solidFill>
              </a:rPr>
              <a:t>, </a:t>
            </a:r>
            <a:r>
              <a:rPr lang="en-US" sz="2800" dirty="0" err="1">
                <a:solidFill>
                  <a:schemeClr val="dk1"/>
                </a:solidFill>
              </a:rPr>
              <a:t>env_local_scale</a:t>
            </a:r>
            <a:r>
              <a:rPr lang="en-US" sz="2800" dirty="0">
                <a:solidFill>
                  <a:schemeClr val="dk1"/>
                </a:solidFill>
              </a:rPr>
              <a:t>, </a:t>
            </a:r>
            <a:r>
              <a:rPr lang="en-US" sz="2800" dirty="0" err="1">
                <a:solidFill>
                  <a:schemeClr val="dk1"/>
                </a:solidFill>
              </a:rPr>
              <a:t>env_medium</a:t>
            </a:r>
            <a:r>
              <a:rPr lang="en-US" sz="2800" dirty="0">
                <a:solidFill>
                  <a:schemeClr val="dk1"/>
                </a:solidFill>
              </a:rPr>
              <a:t>,</a:t>
            </a:r>
          </a:p>
          <a:p>
            <a:pPr marL="1219124" indent="-795817">
              <a:lnSpc>
                <a:spcPct val="115000"/>
              </a:lnSpc>
              <a:buClr>
                <a:schemeClr val="dk1"/>
              </a:buClr>
              <a:buSzPts val="1100"/>
              <a:buChar char="●"/>
            </a:pPr>
            <a:r>
              <a:rPr lang="en-US" sz="2800" dirty="0" err="1">
                <a:solidFill>
                  <a:schemeClr val="dk1"/>
                </a:solidFill>
              </a:rPr>
              <a:t>associatedSequences</a:t>
            </a:r>
            <a:r>
              <a:rPr lang="en-US" sz="2800" dirty="0">
                <a:solidFill>
                  <a:schemeClr val="dk1"/>
                </a:solidFill>
              </a:rPr>
              <a:t>, </a:t>
            </a:r>
            <a:r>
              <a:rPr lang="en-US" sz="2800" dirty="0" err="1">
                <a:solidFill>
                  <a:schemeClr val="dk1"/>
                </a:solidFill>
              </a:rPr>
              <a:t>lib_layout</a:t>
            </a:r>
            <a:r>
              <a:rPr lang="en-US" sz="2800" dirty="0">
                <a:solidFill>
                  <a:schemeClr val="dk1"/>
                </a:solidFill>
              </a:rPr>
              <a:t>, sop, </a:t>
            </a:r>
          </a:p>
          <a:p>
            <a:pPr marL="1219124" indent="-795817">
              <a:lnSpc>
                <a:spcPct val="115000"/>
              </a:lnSpc>
              <a:buClr>
                <a:schemeClr val="dk1"/>
              </a:buClr>
              <a:buSzPts val="1100"/>
              <a:buChar char="●"/>
            </a:pPr>
            <a:r>
              <a:rPr lang="en-US" sz="2800" dirty="0" err="1">
                <a:solidFill>
                  <a:schemeClr val="dk1"/>
                </a:solidFill>
              </a:rPr>
              <a:t>samplingProtocol</a:t>
            </a:r>
            <a:r>
              <a:rPr lang="en-US" sz="2800" dirty="0">
                <a:solidFill>
                  <a:schemeClr val="dk1"/>
                </a:solidFill>
              </a:rPr>
              <a:t>, </a:t>
            </a:r>
            <a:r>
              <a:rPr lang="en-US" sz="2800" dirty="0" err="1">
                <a:solidFill>
                  <a:schemeClr val="dk1"/>
                </a:solidFill>
              </a:rPr>
              <a:t>identificationRemarks</a:t>
            </a:r>
            <a:r>
              <a:rPr lang="en-US" sz="2800" dirty="0">
                <a:solidFill>
                  <a:schemeClr val="dk1"/>
                </a:solidFill>
              </a:rPr>
              <a:t>, </a:t>
            </a:r>
            <a:r>
              <a:rPr lang="en-US" sz="2800" dirty="0" err="1">
                <a:solidFill>
                  <a:schemeClr val="dk1"/>
                </a:solidFill>
              </a:rPr>
              <a:t>identificationReferences</a:t>
            </a:r>
            <a:r>
              <a:rPr lang="en-US" sz="2800" dirty="0">
                <a:solidFill>
                  <a:schemeClr val="dk1"/>
                </a:solidFill>
              </a:rPr>
              <a:t>, </a:t>
            </a:r>
          </a:p>
          <a:p>
            <a:pPr marL="1219124" indent="-795817">
              <a:lnSpc>
                <a:spcPct val="115000"/>
              </a:lnSpc>
              <a:buClr>
                <a:schemeClr val="dk1"/>
              </a:buClr>
              <a:buSzPts val="1100"/>
              <a:buChar char="●"/>
            </a:pPr>
            <a:r>
              <a:rPr lang="en-US" sz="2800" dirty="0">
                <a:solidFill>
                  <a:schemeClr val="dk1"/>
                </a:solidFill>
              </a:rPr>
              <a:t>phylum, class, order, family, genus</a:t>
            </a:r>
            <a:endParaRPr lang="en-US" sz="4400" dirty="0">
              <a:solidFill>
                <a:schemeClr val="dk2"/>
              </a:solidFill>
            </a:endParaRPr>
          </a:p>
        </p:txBody>
      </p:sp>
      <p:sp>
        <p:nvSpPr>
          <p:cNvPr id="272" name="Google Shape;272;p40"/>
          <p:cNvSpPr txBox="1"/>
          <p:nvPr/>
        </p:nvSpPr>
        <p:spPr>
          <a:xfrm>
            <a:off x="770572" y="3544394"/>
            <a:ext cx="9272260" cy="5211057"/>
          </a:xfrm>
          <a:prstGeom prst="rect">
            <a:avLst/>
          </a:prstGeom>
          <a:solidFill>
            <a:schemeClr val="bg1">
              <a:lumMod val="95000"/>
            </a:schemeClr>
          </a:solidFill>
          <a:ln w="9525" cap="flat" cmpd="sng">
            <a:solidFill>
              <a:srgbClr val="000000"/>
            </a:solidFill>
            <a:prstDash val="solid"/>
            <a:round/>
            <a:headEnd type="none" w="sm" len="sm"/>
            <a:tailEnd type="none" w="sm" len="sm"/>
          </a:ln>
        </p:spPr>
        <p:txBody>
          <a:bodyPr spcFirstLastPara="1" wrap="square" lIns="243784" tIns="243784" rIns="243784" bIns="243784" anchor="t" anchorCtr="0">
            <a:spAutoFit/>
          </a:bodyPr>
          <a:lstStyle/>
          <a:p>
            <a:pPr>
              <a:lnSpc>
                <a:spcPct val="115000"/>
              </a:lnSpc>
              <a:buClr>
                <a:schemeClr val="dk1"/>
              </a:buClr>
              <a:buSzPts val="1100"/>
            </a:pPr>
            <a:r>
              <a:rPr lang="en" sz="4533" b="1" dirty="0">
                <a:solidFill>
                  <a:schemeClr val="dk1"/>
                </a:solidFill>
              </a:rPr>
              <a:t>Fields Automatically Handled by MDT</a:t>
            </a:r>
            <a:endParaRPr sz="4533" b="1" dirty="0">
              <a:solidFill>
                <a:schemeClr val="dk1"/>
              </a:solidFill>
            </a:endParaRPr>
          </a:p>
          <a:p>
            <a:pPr>
              <a:lnSpc>
                <a:spcPct val="115000"/>
              </a:lnSpc>
              <a:buClr>
                <a:schemeClr val="dk1"/>
              </a:buClr>
              <a:buSzPts val="1100"/>
            </a:pPr>
            <a:r>
              <a:rPr lang="en" sz="2933" dirty="0">
                <a:solidFill>
                  <a:schemeClr val="dk1"/>
                </a:solidFill>
              </a:rPr>
              <a:t>The following fields are automatically populated and require no user input:</a:t>
            </a:r>
            <a:endParaRPr sz="2933" dirty="0">
              <a:solidFill>
                <a:schemeClr val="dk1"/>
              </a:solidFill>
            </a:endParaRPr>
          </a:p>
          <a:p>
            <a:pPr marL="1219124" indent="-795817">
              <a:lnSpc>
                <a:spcPct val="115000"/>
              </a:lnSpc>
              <a:buClr>
                <a:schemeClr val="dk1"/>
              </a:buClr>
              <a:buSzPts val="1100"/>
              <a:buChar char="●"/>
            </a:pPr>
            <a:r>
              <a:rPr lang="en" sz="2800" dirty="0" err="1">
                <a:solidFill>
                  <a:schemeClr val="dk1"/>
                </a:solidFill>
              </a:rPr>
              <a:t>basisOfRecord</a:t>
            </a:r>
            <a:r>
              <a:rPr lang="en" sz="2800" dirty="0">
                <a:solidFill>
                  <a:schemeClr val="dk1"/>
                </a:solidFill>
              </a:rPr>
              <a:t>, </a:t>
            </a:r>
            <a:r>
              <a:rPr lang="en" sz="2800" dirty="0" err="1">
                <a:solidFill>
                  <a:schemeClr val="dk1"/>
                </a:solidFill>
              </a:rPr>
              <a:t>occurrenceID</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organismQuantity</a:t>
            </a:r>
            <a:r>
              <a:rPr lang="en" sz="2800" dirty="0">
                <a:solidFill>
                  <a:schemeClr val="dk1"/>
                </a:solidFill>
              </a:rPr>
              <a:t>, </a:t>
            </a:r>
            <a:r>
              <a:rPr lang="en" sz="2800" dirty="0" err="1">
                <a:solidFill>
                  <a:schemeClr val="dk1"/>
                </a:solidFill>
              </a:rPr>
              <a:t>organismQuantityType</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sampleSizeValue</a:t>
            </a:r>
            <a:r>
              <a:rPr lang="en" sz="2800" dirty="0">
                <a:solidFill>
                  <a:schemeClr val="dk1"/>
                </a:solidFill>
              </a:rPr>
              <a:t>, </a:t>
            </a:r>
            <a:r>
              <a:rPr lang="en" sz="2800" dirty="0" err="1">
                <a:solidFill>
                  <a:schemeClr val="dk1"/>
                </a:solidFill>
              </a:rPr>
              <a:t>sampleSizeUnit</a:t>
            </a:r>
            <a:endParaRPr sz="2800" dirty="0">
              <a:solidFill>
                <a:schemeClr val="dk1"/>
              </a:solidFill>
            </a:endParaRPr>
          </a:p>
          <a:p>
            <a:pPr marL="1219124" indent="-795817">
              <a:lnSpc>
                <a:spcPct val="115000"/>
              </a:lnSpc>
              <a:buClr>
                <a:schemeClr val="dk1"/>
              </a:buClr>
              <a:buSzPts val="1100"/>
              <a:buChar char="●"/>
            </a:pPr>
            <a:r>
              <a:rPr lang="en" sz="2800" dirty="0" err="1">
                <a:solidFill>
                  <a:schemeClr val="dk1"/>
                </a:solidFill>
              </a:rPr>
              <a:t>taxonID</a:t>
            </a:r>
            <a:r>
              <a:rPr lang="en" sz="2800" dirty="0">
                <a:solidFill>
                  <a:schemeClr val="dk1"/>
                </a:solidFill>
              </a:rPr>
              <a:t>, </a:t>
            </a:r>
            <a:r>
              <a:rPr lang="en" sz="2800" dirty="0" err="1">
                <a:solidFill>
                  <a:schemeClr val="dk1"/>
                </a:solidFill>
              </a:rPr>
              <a:t>eventID</a:t>
            </a:r>
            <a:endParaRPr sz="4400" dirty="0">
              <a:solidFill>
                <a:schemeClr val="dk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77"/>
        <p:cNvGrpSpPr/>
        <p:nvPr/>
      </p:nvGrpSpPr>
      <p:grpSpPr>
        <a:xfrm>
          <a:off x="0" y="0"/>
          <a:ext cx="0" cy="0"/>
          <a:chOff x="0" y="0"/>
          <a:chExt cx="0" cy="0"/>
        </a:xfrm>
      </p:grpSpPr>
      <p:sp>
        <p:nvSpPr>
          <p:cNvPr id="278" name="Google Shape;278;p41"/>
          <p:cNvSpPr txBox="1">
            <a:spLocks noGrp="1"/>
          </p:cNvSpPr>
          <p:nvPr>
            <p:ph type="title"/>
          </p:nvPr>
        </p:nvSpPr>
        <p:spPr>
          <a:xfrm>
            <a:off x="706437" y="1075115"/>
            <a:ext cx="22969704" cy="1462305"/>
          </a:xfrm>
          <a:prstGeom prst="rect">
            <a:avLst/>
          </a:prstGeom>
        </p:spPr>
        <p:txBody>
          <a:bodyPr spcFirstLastPara="1" vert="horz" wrap="square" lIns="359977" tIns="89994" rIns="359977" bIns="89994" rtlCol="0" anchor="b" anchorCtr="0">
            <a:normAutofit/>
          </a:bodyPr>
          <a:lstStyle/>
          <a:p>
            <a:r>
              <a:rPr lang="en"/>
              <a:t>MDT Feedback mechanisms</a:t>
            </a:r>
            <a:endParaRPr/>
          </a:p>
        </p:txBody>
      </p:sp>
      <p:sp>
        <p:nvSpPr>
          <p:cNvPr id="279" name="Google Shape;279;p41"/>
          <p:cNvSpPr txBox="1"/>
          <p:nvPr/>
        </p:nvSpPr>
        <p:spPr>
          <a:xfrm>
            <a:off x="1110594" y="3229038"/>
            <a:ext cx="22006567" cy="8617631"/>
          </a:xfrm>
          <a:prstGeom prst="rect">
            <a:avLst/>
          </a:prstGeom>
          <a:noFill/>
          <a:ln>
            <a:noFill/>
          </a:ln>
        </p:spPr>
        <p:txBody>
          <a:bodyPr spcFirstLastPara="1" wrap="square" lIns="243784" tIns="243784" rIns="243784" bIns="243784" anchor="t" anchorCtr="0">
            <a:spAutoFit/>
          </a:bodyPr>
          <a:lstStyle/>
          <a:p>
            <a:r>
              <a:rPr lang="en" sz="4800">
                <a:solidFill>
                  <a:schemeClr val="dk2"/>
                </a:solidFill>
              </a:rPr>
              <a:t>Report a bug:</a:t>
            </a:r>
            <a:br>
              <a:rPr lang="en" sz="4800">
                <a:solidFill>
                  <a:schemeClr val="dk2"/>
                </a:solidFill>
              </a:rPr>
            </a:br>
            <a:r>
              <a:rPr lang="en" sz="4800" u="sng">
                <a:solidFill>
                  <a:schemeClr val="hlink"/>
                </a:solidFill>
                <a:hlinkClick r:id="rId3"/>
              </a:rPr>
              <a:t>https://github.com/gbif/metabarcoding-data-toolkit-ui/issues/new</a:t>
            </a:r>
            <a:br>
              <a:rPr lang="en" sz="4800">
                <a:solidFill>
                  <a:schemeClr val="dk2"/>
                </a:solidFill>
              </a:rPr>
            </a:br>
            <a:br>
              <a:rPr lang="en" sz="4800">
                <a:solidFill>
                  <a:schemeClr val="dk2"/>
                </a:solidFill>
              </a:rPr>
            </a:br>
            <a:br>
              <a:rPr lang="en" sz="4800">
                <a:solidFill>
                  <a:schemeClr val="dk2"/>
                </a:solidFill>
              </a:rPr>
            </a:br>
            <a:r>
              <a:rPr lang="en" sz="4800">
                <a:solidFill>
                  <a:schemeClr val="dk2"/>
                </a:solidFill>
              </a:rPr>
              <a:t>Request a feature:</a:t>
            </a:r>
            <a:br>
              <a:rPr lang="en" sz="4800">
                <a:solidFill>
                  <a:schemeClr val="dk2"/>
                </a:solidFill>
              </a:rPr>
            </a:br>
            <a:r>
              <a:rPr lang="en" sz="4800" u="sng">
                <a:solidFill>
                  <a:schemeClr val="hlink"/>
                </a:solidFill>
                <a:hlinkClick r:id="rId3"/>
              </a:rPr>
              <a:t>https://github.com/gbif/metabarcoding-data-toolkit-ui/issues/new</a:t>
            </a:r>
            <a:br>
              <a:rPr lang="en" sz="4800">
                <a:solidFill>
                  <a:schemeClr val="dk2"/>
                </a:solidFill>
              </a:rPr>
            </a:br>
            <a:br>
              <a:rPr lang="en" sz="4800">
                <a:solidFill>
                  <a:schemeClr val="dk2"/>
                </a:solidFill>
              </a:rPr>
            </a:br>
            <a:br>
              <a:rPr lang="en" sz="4800">
                <a:solidFill>
                  <a:schemeClr val="dk2"/>
                </a:solidFill>
              </a:rPr>
            </a:br>
            <a:r>
              <a:rPr lang="en" sz="4800">
                <a:solidFill>
                  <a:schemeClr val="dk2"/>
                </a:solidFill>
              </a:rPr>
              <a:t>GBIF Discourse:</a:t>
            </a:r>
            <a:br>
              <a:rPr lang="en" sz="4800">
                <a:solidFill>
                  <a:schemeClr val="dk2"/>
                </a:solidFill>
              </a:rPr>
            </a:br>
            <a:r>
              <a:rPr lang="en" sz="4800" u="sng">
                <a:solidFill>
                  <a:schemeClr val="hlink"/>
                </a:solidFill>
                <a:hlinkClick r:id="rId4"/>
              </a:rPr>
              <a:t>https://discourse.gbif.org/t/for-matters-relating-to-the-metabarcoding-data-toolkit-or-the-datatype-in-general/5484</a:t>
            </a:r>
            <a:endParaRPr sz="4800">
              <a:solidFill>
                <a:schemeClr val="dk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Shape 299"/>
        <p:cNvGrpSpPr/>
        <p:nvPr/>
      </p:nvGrpSpPr>
      <p:grpSpPr>
        <a:xfrm>
          <a:off x="0" y="0"/>
          <a:ext cx="0" cy="0"/>
          <a:chOff x="0" y="0"/>
          <a:chExt cx="0" cy="0"/>
        </a:xfrm>
      </p:grpSpPr>
      <p:sp>
        <p:nvSpPr>
          <p:cNvPr id="300" name="Google Shape;300;p44"/>
          <p:cNvSpPr txBox="1">
            <a:spLocks noGrp="1"/>
          </p:cNvSpPr>
          <p:nvPr>
            <p:ph type="title"/>
          </p:nvPr>
        </p:nvSpPr>
        <p:spPr>
          <a:xfrm>
            <a:off x="705549" y="1078019"/>
            <a:ext cx="22970504" cy="1459105"/>
          </a:xfrm>
          <a:prstGeom prst="rect">
            <a:avLst/>
          </a:prstGeom>
          <a:noFill/>
          <a:ln>
            <a:noFill/>
          </a:ln>
        </p:spPr>
        <p:txBody>
          <a:bodyPr spcFirstLastPara="1" vert="horz" wrap="square" lIns="359977" tIns="89994" rIns="359977" bIns="89994" rtlCol="0" anchor="b" anchorCtr="0">
            <a:normAutofit/>
          </a:bodyPr>
          <a:lstStyle/>
          <a:p>
            <a:r>
              <a:rPr lang="en"/>
              <a:t>Example published datasets that use the DNA-derived data extension</a:t>
            </a:r>
            <a:endParaRPr/>
          </a:p>
        </p:txBody>
      </p:sp>
      <p:pic>
        <p:nvPicPr>
          <p:cNvPr id="302" name="Google Shape;302;p44"/>
          <p:cNvPicPr preferRelativeResize="0">
            <a:picLocks noGrp="1"/>
          </p:cNvPicPr>
          <p:nvPr>
            <p:ph type="pic" idx="2"/>
          </p:nvPr>
        </p:nvPicPr>
        <p:blipFill rotWithShape="1">
          <a:blip r:embed="rId3">
            <a:alphaModFix/>
          </a:blip>
          <a:srcRect t="29" b="29"/>
          <a:stretch/>
        </p:blipFill>
        <p:spPr>
          <a:xfrm>
            <a:off x="1026839" y="3850409"/>
            <a:ext cx="5042072" cy="5039672"/>
          </a:xfrm>
          <a:prstGeom prst="ellipse">
            <a:avLst/>
          </a:prstGeom>
          <a:solidFill>
            <a:schemeClr val="lt1"/>
          </a:solidFill>
          <a:ln>
            <a:noFill/>
          </a:ln>
        </p:spPr>
      </p:pic>
      <p:pic>
        <p:nvPicPr>
          <p:cNvPr id="303" name="Google Shape;303;p44"/>
          <p:cNvPicPr preferRelativeResize="0">
            <a:picLocks noGrp="1"/>
          </p:cNvPicPr>
          <p:nvPr>
            <p:ph type="pic" idx="3"/>
          </p:nvPr>
        </p:nvPicPr>
        <p:blipFill rotWithShape="1">
          <a:blip r:embed="rId4">
            <a:alphaModFix/>
          </a:blip>
          <a:srcRect t="29" b="29"/>
          <a:stretch/>
        </p:blipFill>
        <p:spPr>
          <a:xfrm>
            <a:off x="6784174" y="3850409"/>
            <a:ext cx="5042072" cy="5039672"/>
          </a:xfrm>
          <a:prstGeom prst="ellipse">
            <a:avLst/>
          </a:prstGeom>
          <a:solidFill>
            <a:schemeClr val="lt1"/>
          </a:solidFill>
          <a:ln>
            <a:noFill/>
          </a:ln>
        </p:spPr>
      </p:pic>
      <p:pic>
        <p:nvPicPr>
          <p:cNvPr id="304" name="Google Shape;304;p44"/>
          <p:cNvPicPr preferRelativeResize="0">
            <a:picLocks noGrp="1"/>
          </p:cNvPicPr>
          <p:nvPr>
            <p:ph type="pic" idx="4"/>
          </p:nvPr>
        </p:nvPicPr>
        <p:blipFill rotWithShape="1">
          <a:blip r:embed="rId5">
            <a:alphaModFix/>
          </a:blip>
          <a:srcRect t="29" b="29"/>
          <a:stretch/>
        </p:blipFill>
        <p:spPr>
          <a:xfrm>
            <a:off x="12554030" y="3850409"/>
            <a:ext cx="5042072" cy="5039672"/>
          </a:xfrm>
          <a:prstGeom prst="ellipse">
            <a:avLst/>
          </a:prstGeom>
          <a:solidFill>
            <a:schemeClr val="lt1"/>
          </a:solidFill>
          <a:ln>
            <a:noFill/>
          </a:ln>
        </p:spPr>
      </p:pic>
      <p:pic>
        <p:nvPicPr>
          <p:cNvPr id="305" name="Google Shape;305;p44"/>
          <p:cNvPicPr preferRelativeResize="0">
            <a:picLocks noGrp="1"/>
          </p:cNvPicPr>
          <p:nvPr>
            <p:ph type="pic" idx="5"/>
          </p:nvPr>
        </p:nvPicPr>
        <p:blipFill rotWithShape="1">
          <a:blip r:embed="rId6">
            <a:alphaModFix/>
          </a:blip>
          <a:srcRect t="465" b="465"/>
          <a:stretch/>
        </p:blipFill>
        <p:spPr>
          <a:xfrm>
            <a:off x="18328302" y="3850409"/>
            <a:ext cx="5042072" cy="5039672"/>
          </a:xfrm>
          <a:prstGeom prst="ellipse">
            <a:avLst/>
          </a:prstGeom>
          <a:solidFill>
            <a:schemeClr val="lt1"/>
          </a:solidFill>
          <a:ln>
            <a:noFill/>
          </a:ln>
        </p:spPr>
      </p:pic>
      <p:sp>
        <p:nvSpPr>
          <p:cNvPr id="306" name="Google Shape;306;p44"/>
          <p:cNvSpPr txBox="1">
            <a:spLocks noGrp="1"/>
          </p:cNvSpPr>
          <p:nvPr>
            <p:ph type="body" idx="1"/>
          </p:nvPr>
        </p:nvSpPr>
        <p:spPr>
          <a:xfrm>
            <a:off x="1028245" y="10164993"/>
            <a:ext cx="5251658"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a:t>Example Occurrence: </a:t>
            </a:r>
            <a:r>
              <a:rPr lang="en" u="sng">
                <a:solidFill>
                  <a:schemeClr val="hlink"/>
                </a:solidFill>
                <a:hlinkClick r:id="rId7"/>
              </a:rPr>
              <a:t>https://www.gbif.org/occurrence/4445072107</a:t>
            </a:r>
            <a:br>
              <a:rPr lang="en"/>
            </a:br>
            <a:br>
              <a:rPr lang="en"/>
            </a:br>
            <a:r>
              <a:rPr lang="en"/>
              <a:t>Dataset Link: </a:t>
            </a:r>
            <a:r>
              <a:rPr lang="en" u="sng">
                <a:solidFill>
                  <a:schemeClr val="hlink"/>
                </a:solidFill>
                <a:hlinkClick r:id="rId8"/>
              </a:rPr>
              <a:t>https://www.gbif.org/dataset/040c5662-da76-4782-a48e-cdea1892d14c</a:t>
            </a:r>
            <a:br>
              <a:rPr lang="en"/>
            </a:br>
            <a:endParaRPr/>
          </a:p>
          <a:p>
            <a:pPr marL="0" indent="0">
              <a:spcAft>
                <a:spcPts val="3200"/>
              </a:spcAft>
            </a:pPr>
            <a:endParaRPr/>
          </a:p>
        </p:txBody>
      </p:sp>
      <p:sp>
        <p:nvSpPr>
          <p:cNvPr id="307" name="Google Shape;307;p44"/>
          <p:cNvSpPr txBox="1">
            <a:spLocks noGrp="1"/>
          </p:cNvSpPr>
          <p:nvPr>
            <p:ph type="body" idx="6"/>
          </p:nvPr>
        </p:nvSpPr>
        <p:spPr>
          <a:xfrm>
            <a:off x="1028245" y="949557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Museum Specimen + DNA extension</a:t>
            </a:r>
            <a:endParaRPr/>
          </a:p>
        </p:txBody>
      </p:sp>
      <p:sp>
        <p:nvSpPr>
          <p:cNvPr id="308" name="Google Shape;308;p44"/>
          <p:cNvSpPr txBox="1">
            <a:spLocks noGrp="1"/>
          </p:cNvSpPr>
          <p:nvPr>
            <p:ph type="body" idx="7"/>
          </p:nvPr>
        </p:nvSpPr>
        <p:spPr>
          <a:xfrm>
            <a:off x="6789286" y="10161246"/>
            <a:ext cx="504287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dirty="0"/>
              <a:t>Example Occurrence: </a:t>
            </a:r>
            <a:r>
              <a:rPr lang="en" u="sng" dirty="0">
                <a:solidFill>
                  <a:schemeClr val="hlink"/>
                </a:solidFill>
                <a:hlinkClick r:id="rId9"/>
              </a:rPr>
              <a:t>https://www.gbif.org/occurrence/444507210</a:t>
            </a:r>
            <a:endParaRPr dirty="0"/>
          </a:p>
          <a:p>
            <a:pPr marL="0" indent="0">
              <a:spcAft>
                <a:spcPts val="3200"/>
              </a:spcAft>
            </a:pPr>
            <a:r>
              <a:rPr lang="en" dirty="0"/>
              <a:t>Dataset Link: </a:t>
            </a:r>
            <a:r>
              <a:rPr lang="en" u="sng" dirty="0">
                <a:solidFill>
                  <a:schemeClr val="hlink"/>
                </a:solidFill>
                <a:hlinkClick r:id="rId10"/>
              </a:rPr>
              <a:t>https://www.gbif.org/dataset/9012def0-bd87-48a0-ac9e-e0e78dd37689</a:t>
            </a:r>
            <a:br>
              <a:rPr lang="en" dirty="0"/>
            </a:br>
            <a:endParaRPr dirty="0"/>
          </a:p>
        </p:txBody>
      </p:sp>
      <p:sp>
        <p:nvSpPr>
          <p:cNvPr id="309" name="Google Shape;309;p44"/>
          <p:cNvSpPr txBox="1">
            <a:spLocks noGrp="1"/>
          </p:cNvSpPr>
          <p:nvPr>
            <p:ph type="body" idx="8"/>
          </p:nvPr>
        </p:nvSpPr>
        <p:spPr>
          <a:xfrm>
            <a:off x="6789286"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Exploring marine biodiversity </a:t>
            </a:r>
            <a:br>
              <a:rPr lang="en"/>
            </a:br>
            <a:r>
              <a:rPr lang="en"/>
              <a:t>with 16S + 18S</a:t>
            </a:r>
            <a:endParaRPr/>
          </a:p>
        </p:txBody>
      </p:sp>
      <p:sp>
        <p:nvSpPr>
          <p:cNvPr id="310" name="Google Shape;310;p44"/>
          <p:cNvSpPr txBox="1">
            <a:spLocks noGrp="1"/>
          </p:cNvSpPr>
          <p:nvPr>
            <p:ph type="body" idx="9"/>
          </p:nvPr>
        </p:nvSpPr>
        <p:spPr>
          <a:xfrm>
            <a:off x="12550324" y="10161246"/>
            <a:ext cx="534765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a:t>Example Occurrence: </a:t>
            </a:r>
            <a:r>
              <a:rPr lang="en" u="sng">
                <a:solidFill>
                  <a:schemeClr val="hlink"/>
                </a:solidFill>
                <a:hlinkClick r:id="rId11"/>
              </a:rPr>
              <a:t>https://www.gbif.org/occurrence/4537370216</a:t>
            </a:r>
            <a:endParaRPr/>
          </a:p>
          <a:p>
            <a:pPr marL="0" indent="0">
              <a:spcAft>
                <a:spcPts val="3200"/>
              </a:spcAft>
            </a:pPr>
            <a:r>
              <a:rPr lang="en"/>
              <a:t>Dataset Link: </a:t>
            </a:r>
            <a:r>
              <a:rPr lang="en" u="sng">
                <a:solidFill>
                  <a:schemeClr val="hlink"/>
                </a:solidFill>
                <a:hlinkClick r:id="rId12"/>
              </a:rPr>
              <a:t>https://www.gbif.org/dataset/9358fbd7-cfd0-4eab-99fa-0934396a0529</a:t>
            </a:r>
            <a:br>
              <a:rPr lang="en"/>
            </a:br>
            <a:endParaRPr/>
          </a:p>
        </p:txBody>
      </p:sp>
      <p:sp>
        <p:nvSpPr>
          <p:cNvPr id="311" name="Google Shape;311;p44"/>
          <p:cNvSpPr txBox="1">
            <a:spLocks noGrp="1"/>
          </p:cNvSpPr>
          <p:nvPr>
            <p:ph type="body" idx="13"/>
          </p:nvPr>
        </p:nvSpPr>
        <p:spPr>
          <a:xfrm>
            <a:off x="12550324"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COI eDNA of intertidal zone</a:t>
            </a:r>
            <a:endParaRPr/>
          </a:p>
        </p:txBody>
      </p:sp>
      <p:sp>
        <p:nvSpPr>
          <p:cNvPr id="312" name="Google Shape;312;p44"/>
          <p:cNvSpPr txBox="1">
            <a:spLocks noGrp="1"/>
          </p:cNvSpPr>
          <p:nvPr>
            <p:ph type="body" idx="14"/>
          </p:nvPr>
        </p:nvSpPr>
        <p:spPr>
          <a:xfrm>
            <a:off x="18328302" y="10161246"/>
            <a:ext cx="534765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spcAft>
                <a:spcPts val="3200"/>
              </a:spcAft>
            </a:pPr>
            <a:r>
              <a:rPr lang="en"/>
              <a:t>Example Occurrence: </a:t>
            </a:r>
            <a:r>
              <a:rPr lang="en" u="sng">
                <a:solidFill>
                  <a:schemeClr val="hlink"/>
                </a:solidFill>
                <a:hlinkClick r:id="rId13"/>
              </a:rPr>
              <a:t>https://www.gbif.org/occurrence/4406079323</a:t>
            </a:r>
            <a:br>
              <a:rPr lang="en"/>
            </a:br>
            <a:br>
              <a:rPr lang="en"/>
            </a:br>
            <a:r>
              <a:rPr lang="en"/>
              <a:t>Dataset Link: </a:t>
            </a:r>
            <a:r>
              <a:rPr lang="en" u="sng">
                <a:solidFill>
                  <a:schemeClr val="hlink"/>
                </a:solidFill>
                <a:hlinkClick r:id="rId14"/>
              </a:rPr>
              <a:t>https://www.gbif.org/dataset/b88e40a8-c39e-4f8f-962a-7f6d93a977a4</a:t>
            </a:r>
            <a:br>
              <a:rPr lang="en"/>
            </a:br>
            <a:endParaRPr/>
          </a:p>
        </p:txBody>
      </p:sp>
      <p:sp>
        <p:nvSpPr>
          <p:cNvPr id="313" name="Google Shape;313;p44"/>
          <p:cNvSpPr txBox="1">
            <a:spLocks noGrp="1"/>
          </p:cNvSpPr>
          <p:nvPr>
            <p:ph type="body" idx="15"/>
          </p:nvPr>
        </p:nvSpPr>
        <p:spPr>
          <a:xfrm>
            <a:off x="18328302"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qPCR + metabarcoding of invasive species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329"/>
        <p:cNvGrpSpPr/>
        <p:nvPr/>
      </p:nvGrpSpPr>
      <p:grpSpPr>
        <a:xfrm>
          <a:off x="0" y="0"/>
          <a:ext cx="0" cy="0"/>
          <a:chOff x="0" y="0"/>
          <a:chExt cx="0" cy="0"/>
        </a:xfrm>
      </p:grpSpPr>
      <p:sp>
        <p:nvSpPr>
          <p:cNvPr id="330" name="Google Shape;330;p47"/>
          <p:cNvSpPr txBox="1">
            <a:spLocks noGrp="1"/>
          </p:cNvSpPr>
          <p:nvPr>
            <p:ph type="title"/>
          </p:nvPr>
        </p:nvSpPr>
        <p:spPr>
          <a:xfrm>
            <a:off x="705549" y="1078019"/>
            <a:ext cx="22970504" cy="1459105"/>
          </a:xfrm>
          <a:prstGeom prst="rect">
            <a:avLst/>
          </a:prstGeom>
          <a:noFill/>
          <a:ln>
            <a:noFill/>
          </a:ln>
        </p:spPr>
        <p:txBody>
          <a:bodyPr spcFirstLastPara="1" vert="horz" wrap="square" lIns="359977" tIns="89994" rIns="359977" bIns="89994" rtlCol="0" anchor="b" anchorCtr="0">
            <a:normAutofit/>
          </a:bodyPr>
          <a:lstStyle/>
          <a:p>
            <a:r>
              <a:rPr lang="en"/>
              <a:t>Strengths of eDNA</a:t>
            </a:r>
            <a:endParaRPr/>
          </a:p>
        </p:txBody>
      </p:sp>
      <p:pic>
        <p:nvPicPr>
          <p:cNvPr id="331" name="Google Shape;331;p47"/>
          <p:cNvPicPr preferRelativeResize="0">
            <a:picLocks noGrp="1"/>
          </p:cNvPicPr>
          <p:nvPr>
            <p:ph type="pic" idx="2"/>
          </p:nvPr>
        </p:nvPicPr>
        <p:blipFill rotWithShape="1">
          <a:blip r:embed="rId3">
            <a:alphaModFix/>
          </a:blip>
          <a:srcRect t="29" b="29"/>
          <a:stretch/>
        </p:blipFill>
        <p:spPr>
          <a:xfrm>
            <a:off x="1026839" y="3850409"/>
            <a:ext cx="5042072" cy="5039672"/>
          </a:xfrm>
          <a:prstGeom prst="ellipse">
            <a:avLst/>
          </a:prstGeom>
          <a:solidFill>
            <a:schemeClr val="lt1"/>
          </a:solidFill>
          <a:ln>
            <a:noFill/>
          </a:ln>
        </p:spPr>
      </p:pic>
      <p:pic>
        <p:nvPicPr>
          <p:cNvPr id="332" name="Google Shape;332;p47"/>
          <p:cNvPicPr preferRelativeResize="0">
            <a:picLocks noGrp="1"/>
          </p:cNvPicPr>
          <p:nvPr>
            <p:ph type="pic" idx="3"/>
          </p:nvPr>
        </p:nvPicPr>
        <p:blipFill rotWithShape="1">
          <a:blip r:embed="rId4">
            <a:alphaModFix/>
          </a:blip>
          <a:srcRect l="357" r="357"/>
          <a:stretch/>
        </p:blipFill>
        <p:spPr>
          <a:xfrm>
            <a:off x="6784174" y="3850409"/>
            <a:ext cx="5042072" cy="5039672"/>
          </a:xfrm>
          <a:prstGeom prst="ellipse">
            <a:avLst/>
          </a:prstGeom>
          <a:solidFill>
            <a:schemeClr val="lt1"/>
          </a:solidFill>
          <a:ln>
            <a:noFill/>
          </a:ln>
        </p:spPr>
      </p:pic>
      <p:pic>
        <p:nvPicPr>
          <p:cNvPr id="333" name="Google Shape;333;p47"/>
          <p:cNvPicPr preferRelativeResize="0">
            <a:picLocks noGrp="1"/>
          </p:cNvPicPr>
          <p:nvPr>
            <p:ph type="pic" idx="4"/>
          </p:nvPr>
        </p:nvPicPr>
        <p:blipFill rotWithShape="1">
          <a:blip r:embed="rId5">
            <a:alphaModFix/>
          </a:blip>
          <a:srcRect t="416" b="406"/>
          <a:stretch/>
        </p:blipFill>
        <p:spPr>
          <a:xfrm>
            <a:off x="12554030" y="3850409"/>
            <a:ext cx="5042072" cy="5039672"/>
          </a:xfrm>
          <a:prstGeom prst="ellipse">
            <a:avLst/>
          </a:prstGeom>
          <a:solidFill>
            <a:schemeClr val="lt1"/>
          </a:solidFill>
          <a:ln>
            <a:noFill/>
          </a:ln>
        </p:spPr>
      </p:pic>
      <p:pic>
        <p:nvPicPr>
          <p:cNvPr id="334" name="Google Shape;334;p47"/>
          <p:cNvPicPr preferRelativeResize="0">
            <a:picLocks noGrp="1"/>
          </p:cNvPicPr>
          <p:nvPr>
            <p:ph type="pic" idx="5"/>
          </p:nvPr>
        </p:nvPicPr>
        <p:blipFill rotWithShape="1">
          <a:blip r:embed="rId6">
            <a:alphaModFix/>
          </a:blip>
          <a:srcRect t="416" b="406"/>
          <a:stretch/>
        </p:blipFill>
        <p:spPr>
          <a:xfrm>
            <a:off x="18328302" y="3850409"/>
            <a:ext cx="5042072" cy="5039672"/>
          </a:xfrm>
          <a:prstGeom prst="ellipse">
            <a:avLst/>
          </a:prstGeom>
          <a:solidFill>
            <a:schemeClr val="lt1"/>
          </a:solidFill>
          <a:ln>
            <a:noFill/>
          </a:ln>
        </p:spPr>
      </p:pic>
      <p:sp>
        <p:nvSpPr>
          <p:cNvPr id="335" name="Google Shape;335;p47"/>
          <p:cNvSpPr txBox="1">
            <a:spLocks noGrp="1"/>
          </p:cNvSpPr>
          <p:nvPr>
            <p:ph type="body" idx="1"/>
          </p:nvPr>
        </p:nvSpPr>
        <p:spPr>
          <a:xfrm>
            <a:off x="1028245" y="10164993"/>
            <a:ext cx="504287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spcAft>
                <a:spcPts val="3200"/>
              </a:spcAft>
            </a:pPr>
            <a:r>
              <a:rPr lang="en"/>
              <a:t>Ease of sampling, collect samples remotely </a:t>
            </a:r>
            <a:br>
              <a:rPr lang="en"/>
            </a:br>
            <a:br>
              <a:rPr lang="en"/>
            </a:br>
            <a:r>
              <a:rPr lang="en"/>
              <a:t>Minimal environmental impact</a:t>
            </a:r>
            <a:br>
              <a:rPr lang="en"/>
            </a:br>
            <a:br>
              <a:rPr lang="en"/>
            </a:br>
            <a:r>
              <a:rPr lang="en"/>
              <a:t>Filters, DNA extracts, and sequences can be preserved long term, allowing reanalysis</a:t>
            </a:r>
            <a:endParaRPr/>
          </a:p>
        </p:txBody>
      </p:sp>
      <p:sp>
        <p:nvSpPr>
          <p:cNvPr id="336" name="Google Shape;336;p47"/>
          <p:cNvSpPr txBox="1">
            <a:spLocks noGrp="1"/>
          </p:cNvSpPr>
          <p:nvPr>
            <p:ph type="body" idx="6"/>
          </p:nvPr>
        </p:nvSpPr>
        <p:spPr>
          <a:xfrm>
            <a:off x="1028245" y="949557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Sampling</a:t>
            </a:r>
            <a:endParaRPr/>
          </a:p>
        </p:txBody>
      </p:sp>
      <p:sp>
        <p:nvSpPr>
          <p:cNvPr id="337" name="Google Shape;337;p47"/>
          <p:cNvSpPr txBox="1">
            <a:spLocks noGrp="1"/>
          </p:cNvSpPr>
          <p:nvPr>
            <p:ph type="body" idx="7"/>
          </p:nvPr>
        </p:nvSpPr>
        <p:spPr>
          <a:xfrm>
            <a:off x="6789286" y="10161246"/>
            <a:ext cx="504287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a:t>Improved detection of rare and cryptic species</a:t>
            </a:r>
            <a:endParaRPr/>
          </a:p>
          <a:p>
            <a:pPr marL="0" indent="0"/>
            <a:r>
              <a:rPr lang="en"/>
              <a:t>Detect broad diversity of species simultaneously, from microbes to mammals</a:t>
            </a:r>
            <a:endParaRPr/>
          </a:p>
          <a:p>
            <a:pPr marL="0" indent="0">
              <a:spcAft>
                <a:spcPts val="3200"/>
              </a:spcAft>
            </a:pPr>
            <a:endParaRPr/>
          </a:p>
        </p:txBody>
      </p:sp>
      <p:sp>
        <p:nvSpPr>
          <p:cNvPr id="338" name="Google Shape;338;p47"/>
          <p:cNvSpPr txBox="1">
            <a:spLocks noGrp="1"/>
          </p:cNvSpPr>
          <p:nvPr>
            <p:ph type="body" idx="8"/>
          </p:nvPr>
        </p:nvSpPr>
        <p:spPr>
          <a:xfrm>
            <a:off x="6789286"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High Sensitivity</a:t>
            </a:r>
            <a:endParaRPr/>
          </a:p>
        </p:txBody>
      </p:sp>
      <p:sp>
        <p:nvSpPr>
          <p:cNvPr id="339" name="Google Shape;339;p47"/>
          <p:cNvSpPr txBox="1">
            <a:spLocks noGrp="1"/>
          </p:cNvSpPr>
          <p:nvPr>
            <p:ph type="body" idx="9"/>
          </p:nvPr>
        </p:nvSpPr>
        <p:spPr>
          <a:xfrm>
            <a:off x="12550324" y="10161246"/>
            <a:ext cx="504287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a:t>Ability to standardize taxonomic analyses</a:t>
            </a:r>
            <a:endParaRPr/>
          </a:p>
          <a:p>
            <a:pPr marL="0" indent="0"/>
            <a:r>
              <a:rPr lang="en"/>
              <a:t>Minimize biases and increase comparability of data across sampling programs</a:t>
            </a:r>
            <a:endParaRPr/>
          </a:p>
          <a:p>
            <a:pPr marL="0" indent="0">
              <a:spcAft>
                <a:spcPts val="3200"/>
              </a:spcAft>
            </a:pPr>
            <a:endParaRPr/>
          </a:p>
        </p:txBody>
      </p:sp>
      <p:sp>
        <p:nvSpPr>
          <p:cNvPr id="340" name="Google Shape;340;p47"/>
          <p:cNvSpPr txBox="1">
            <a:spLocks noGrp="1"/>
          </p:cNvSpPr>
          <p:nvPr>
            <p:ph type="body" idx="13"/>
          </p:nvPr>
        </p:nvSpPr>
        <p:spPr>
          <a:xfrm>
            <a:off x="12550324"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Standardization of biases</a:t>
            </a:r>
            <a:endParaRPr/>
          </a:p>
        </p:txBody>
      </p:sp>
      <p:sp>
        <p:nvSpPr>
          <p:cNvPr id="341" name="Google Shape;341;p47"/>
          <p:cNvSpPr txBox="1">
            <a:spLocks noGrp="1"/>
          </p:cNvSpPr>
          <p:nvPr>
            <p:ph type="body" idx="14"/>
          </p:nvPr>
        </p:nvSpPr>
        <p:spPr>
          <a:xfrm>
            <a:off x="18328302" y="10161246"/>
            <a:ext cx="5042872" cy="630359"/>
          </a:xfrm>
          <a:prstGeom prst="rect">
            <a:avLst/>
          </a:prstGeom>
          <a:noFill/>
          <a:ln>
            <a:noFill/>
          </a:ln>
        </p:spPr>
        <p:txBody>
          <a:bodyPr spcFirstLastPara="1" vert="horz" wrap="square" lIns="0" tIns="89994" rIns="91394" bIns="89994" rtlCol="0" anchor="t" anchorCtr="0">
            <a:noAutofit/>
          </a:bodyPr>
          <a:lstStyle/>
          <a:p>
            <a:pPr marL="0" indent="0">
              <a:spcBef>
                <a:spcPts val="0"/>
              </a:spcBef>
            </a:pPr>
            <a:r>
              <a:rPr lang="en"/>
              <a:t>Low cost per sample</a:t>
            </a:r>
            <a:endParaRPr/>
          </a:p>
          <a:p>
            <a:pPr marL="0" indent="0"/>
            <a:r>
              <a:rPr lang="en"/>
              <a:t>Fast data turnaround times</a:t>
            </a:r>
            <a:endParaRPr/>
          </a:p>
          <a:p>
            <a:pPr marL="0" indent="0">
              <a:spcAft>
                <a:spcPts val="3200"/>
              </a:spcAft>
            </a:pPr>
            <a:endParaRPr/>
          </a:p>
        </p:txBody>
      </p:sp>
      <p:sp>
        <p:nvSpPr>
          <p:cNvPr id="342" name="Google Shape;342;p47"/>
          <p:cNvSpPr txBox="1">
            <a:spLocks noGrp="1"/>
          </p:cNvSpPr>
          <p:nvPr>
            <p:ph type="body" idx="15"/>
          </p:nvPr>
        </p:nvSpPr>
        <p:spPr>
          <a:xfrm>
            <a:off x="18328302" y="9491820"/>
            <a:ext cx="5042872" cy="630359"/>
          </a:xfrm>
          <a:prstGeom prst="rect">
            <a:avLst/>
          </a:prstGeom>
          <a:noFill/>
          <a:ln>
            <a:noFill/>
          </a:ln>
        </p:spPr>
        <p:txBody>
          <a:bodyPr spcFirstLastPara="1" vert="horz" wrap="square" lIns="0" tIns="89994" rIns="91394" bIns="89994" rtlCol="0" anchor="ctr" anchorCtr="0">
            <a:noAutofit/>
          </a:bodyPr>
          <a:lstStyle/>
          <a:p>
            <a:pPr marL="0" indent="0">
              <a:spcBef>
                <a:spcPts val="0"/>
              </a:spcBef>
              <a:spcAft>
                <a:spcPts val="3200"/>
              </a:spcAft>
            </a:pPr>
            <a:r>
              <a:rPr lang="en"/>
              <a:t>Burden</a:t>
            </a:r>
            <a:endParaRPr/>
          </a:p>
        </p:txBody>
      </p:sp>
      <p:sp>
        <p:nvSpPr>
          <p:cNvPr id="343" name="Google Shape;343;p47"/>
          <p:cNvSpPr txBox="1"/>
          <p:nvPr/>
        </p:nvSpPr>
        <p:spPr>
          <a:xfrm>
            <a:off x="471646" y="13093989"/>
            <a:ext cx="6161199" cy="499967"/>
          </a:xfrm>
          <a:prstGeom prst="rect">
            <a:avLst/>
          </a:prstGeom>
          <a:noFill/>
          <a:ln>
            <a:noFill/>
          </a:ln>
        </p:spPr>
        <p:txBody>
          <a:bodyPr spcFirstLastPara="1" wrap="square" lIns="91394" tIns="45730" rIns="91394" bIns="45730" anchor="t" anchorCtr="0">
            <a:noAutofit/>
          </a:bodyPr>
          <a:lstStyle/>
          <a:p>
            <a:r>
              <a:rPr lang="en" sz="1867">
                <a:solidFill>
                  <a:schemeClr val="dk1"/>
                </a:solidFill>
                <a:latin typeface="Rubik"/>
                <a:ea typeface="Rubik"/>
                <a:cs typeface="Rubik"/>
                <a:sym typeface="Rubik"/>
              </a:rPr>
              <a:t>Based on slides from Zachary Gold and Susie Theroux</a:t>
            </a:r>
            <a:endParaRPr sz="1867">
              <a:solidFill>
                <a:schemeClr val="dk1"/>
              </a:solidFill>
              <a:latin typeface="Rubik"/>
              <a:ea typeface="Rubik"/>
              <a:cs typeface="Rubik"/>
              <a:sym typeface="Rubik"/>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accent1">
            <a:lumMod val="20000"/>
            <a:lumOff val="80000"/>
          </a:schemeClr>
        </a:solidFill>
        <a:effectLst/>
      </p:bgPr>
    </p:bg>
    <p:spTree>
      <p:nvGrpSpPr>
        <p:cNvPr id="1" name="Shape 347"/>
        <p:cNvGrpSpPr/>
        <p:nvPr/>
      </p:nvGrpSpPr>
      <p:grpSpPr>
        <a:xfrm>
          <a:off x="0" y="0"/>
          <a:ext cx="0" cy="0"/>
          <a:chOff x="0" y="0"/>
          <a:chExt cx="0" cy="0"/>
        </a:xfrm>
      </p:grpSpPr>
      <p:sp>
        <p:nvSpPr>
          <p:cNvPr id="348" name="Google Shape;348;p48"/>
          <p:cNvSpPr txBox="1">
            <a:spLocks noGrp="1"/>
          </p:cNvSpPr>
          <p:nvPr>
            <p:ph type="title"/>
          </p:nvPr>
        </p:nvSpPr>
        <p:spPr>
          <a:xfrm>
            <a:off x="706437" y="1075115"/>
            <a:ext cx="22969704" cy="1462305"/>
          </a:xfrm>
          <a:prstGeom prst="rect">
            <a:avLst/>
          </a:prstGeom>
          <a:noFill/>
          <a:ln>
            <a:noFill/>
          </a:ln>
        </p:spPr>
        <p:txBody>
          <a:bodyPr spcFirstLastPara="1" vert="horz" wrap="square" lIns="359977" tIns="89994" rIns="359977" bIns="89994" rtlCol="0" anchor="b" anchorCtr="0">
            <a:normAutofit/>
          </a:bodyPr>
          <a:lstStyle/>
          <a:p>
            <a:pPr>
              <a:buSzPts val="1800"/>
            </a:pPr>
            <a:r>
              <a:rPr lang="en"/>
              <a:t>eDNA at GBIF: how it is accessed and used</a:t>
            </a:r>
            <a:endParaRPr/>
          </a:p>
        </p:txBody>
      </p:sp>
      <p:sp>
        <p:nvSpPr>
          <p:cNvPr id="349" name="Google Shape;349;p48"/>
          <p:cNvSpPr txBox="1">
            <a:spLocks noGrp="1"/>
          </p:cNvSpPr>
          <p:nvPr>
            <p:ph type="ftr" idx="11"/>
          </p:nvPr>
        </p:nvSpPr>
        <p:spPr>
          <a:xfrm>
            <a:off x="7142404" y="12283583"/>
            <a:ext cx="8742638" cy="720753"/>
          </a:xfrm>
          <a:prstGeom prst="rect">
            <a:avLst/>
          </a:prstGeom>
          <a:noFill/>
          <a:ln>
            <a:noFill/>
          </a:ln>
        </p:spPr>
        <p:txBody>
          <a:bodyPr spcFirstLastPara="1" vert="horz" wrap="square" lIns="91394" tIns="45730" rIns="91394" bIns="45730" rtlCol="0" anchor="ctr" anchorCtr="0">
            <a:noAutofit/>
          </a:bodyPr>
          <a:lstStyle/>
          <a:p>
            <a:r>
              <a:rPr lang="en" sz="3600" dirty="0"/>
              <a:t>https://</a:t>
            </a:r>
            <a:r>
              <a:rPr lang="en" sz="3600" dirty="0" err="1"/>
              <a:t>www.gbif.org</a:t>
            </a:r>
            <a:r>
              <a:rPr lang="en" sz="3600" dirty="0"/>
              <a:t>/</a:t>
            </a:r>
            <a:r>
              <a:rPr lang="en" sz="3600" dirty="0" err="1"/>
              <a:t>dna</a:t>
            </a:r>
            <a:endParaRPr sz="3600" dirty="0"/>
          </a:p>
        </p:txBody>
      </p:sp>
      <p:pic>
        <p:nvPicPr>
          <p:cNvPr id="350" name="Google Shape;350;p48"/>
          <p:cNvPicPr preferRelativeResize="0">
            <a:picLocks noGrp="1"/>
          </p:cNvPicPr>
          <p:nvPr>
            <p:ph type="body" idx="1"/>
          </p:nvPr>
        </p:nvPicPr>
        <p:blipFill rotWithShape="1">
          <a:blip r:embed="rId3">
            <a:alphaModFix/>
          </a:blip>
          <a:srcRect/>
          <a:stretch/>
        </p:blipFill>
        <p:spPr>
          <a:xfrm>
            <a:off x="4688791" y="3257784"/>
            <a:ext cx="14970225" cy="829786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139"/>
        <p:cNvGrpSpPr/>
        <p:nvPr/>
      </p:nvGrpSpPr>
      <p:grpSpPr>
        <a:xfrm>
          <a:off x="0" y="0"/>
          <a:ext cx="0" cy="0"/>
          <a:chOff x="0" y="0"/>
          <a:chExt cx="0" cy="0"/>
        </a:xfrm>
      </p:grpSpPr>
      <p:sp>
        <p:nvSpPr>
          <p:cNvPr id="140" name="Google Shape;140;p25"/>
          <p:cNvSpPr txBox="1">
            <a:spLocks noGrp="1"/>
          </p:cNvSpPr>
          <p:nvPr>
            <p:ph type="title"/>
          </p:nvPr>
        </p:nvSpPr>
        <p:spPr>
          <a:xfrm>
            <a:off x="1119127" y="1078043"/>
            <a:ext cx="9068210" cy="1459105"/>
          </a:xfrm>
          <a:prstGeom prst="rect">
            <a:avLst/>
          </a:prstGeom>
        </p:spPr>
        <p:txBody>
          <a:bodyPr spcFirstLastPara="1" vert="horz" wrap="square" lIns="359977" tIns="89994" rIns="359977" bIns="89994" rtlCol="0" anchor="b" anchorCtr="0">
            <a:normAutofit/>
          </a:bodyPr>
          <a:lstStyle/>
          <a:p>
            <a:pPr algn="ctr"/>
            <a:r>
              <a:rPr lang="en"/>
              <a:t>Suggested Reading</a:t>
            </a:r>
            <a:endParaRPr/>
          </a:p>
        </p:txBody>
      </p:sp>
      <p:sp>
        <p:nvSpPr>
          <p:cNvPr id="141" name="Google Shape;141;p25"/>
          <p:cNvSpPr txBox="1">
            <a:spLocks noGrp="1"/>
          </p:cNvSpPr>
          <p:nvPr>
            <p:ph type="body" idx="1"/>
          </p:nvPr>
        </p:nvSpPr>
        <p:spPr>
          <a:xfrm>
            <a:off x="1119127" y="10846207"/>
            <a:ext cx="21809780" cy="1999070"/>
          </a:xfrm>
          <a:prstGeom prst="rect">
            <a:avLst/>
          </a:prstGeom>
        </p:spPr>
        <p:txBody>
          <a:bodyPr spcFirstLastPara="1" vert="horz" wrap="square" lIns="89994" tIns="89994" rIns="91394" bIns="89994" rtlCol="0" anchor="t" anchorCtr="0">
            <a:normAutofit fontScale="70000" lnSpcReduction="20000"/>
          </a:bodyPr>
          <a:lstStyle/>
          <a:p>
            <a:pPr marL="0" indent="0">
              <a:lnSpc>
                <a:spcPct val="140000"/>
              </a:lnSpc>
              <a:spcAft>
                <a:spcPts val="3200"/>
              </a:spcAft>
              <a:buNone/>
            </a:pPr>
            <a:r>
              <a:rPr lang="en" sz="2933" dirty="0" err="1">
                <a:solidFill>
                  <a:srgbClr val="4E565F"/>
                </a:solidFill>
                <a:highlight>
                  <a:srgbClr val="FFFFFF"/>
                </a:highlight>
                <a:latin typeface="Roboto"/>
                <a:ea typeface="Roboto"/>
                <a:cs typeface="Roboto"/>
                <a:sym typeface="Roboto"/>
              </a:rPr>
              <a:t>Abarenkov</a:t>
            </a:r>
            <a:r>
              <a:rPr lang="en" sz="2933" dirty="0">
                <a:solidFill>
                  <a:srgbClr val="4E565F"/>
                </a:solidFill>
                <a:highlight>
                  <a:srgbClr val="FFFFFF"/>
                </a:highlight>
                <a:latin typeface="Roboto"/>
                <a:ea typeface="Roboto"/>
                <a:cs typeface="Roboto"/>
                <a:sym typeface="Roboto"/>
              </a:rPr>
              <a:t> K, Andersson AF, Bissett A, Finstad AG, </a:t>
            </a:r>
            <a:r>
              <a:rPr lang="en" sz="2933" dirty="0" err="1">
                <a:solidFill>
                  <a:srgbClr val="4E565F"/>
                </a:solidFill>
                <a:highlight>
                  <a:srgbClr val="FFFFFF"/>
                </a:highlight>
                <a:latin typeface="Roboto"/>
                <a:ea typeface="Roboto"/>
                <a:cs typeface="Roboto"/>
                <a:sym typeface="Roboto"/>
              </a:rPr>
              <a:t>Fossøy</a:t>
            </a:r>
            <a:r>
              <a:rPr lang="en" sz="2933" dirty="0">
                <a:solidFill>
                  <a:srgbClr val="4E565F"/>
                </a:solidFill>
                <a:highlight>
                  <a:srgbClr val="FFFFFF"/>
                </a:highlight>
                <a:latin typeface="Roboto"/>
                <a:ea typeface="Roboto"/>
                <a:cs typeface="Roboto"/>
                <a:sym typeface="Roboto"/>
              </a:rPr>
              <a:t> F, Grosjean M, Hope M, Jeppesen TS, </a:t>
            </a:r>
            <a:r>
              <a:rPr lang="en" sz="2933" dirty="0" err="1">
                <a:solidFill>
                  <a:srgbClr val="4E565F"/>
                </a:solidFill>
                <a:highlight>
                  <a:srgbClr val="FFFFFF"/>
                </a:highlight>
                <a:latin typeface="Roboto"/>
                <a:ea typeface="Roboto"/>
                <a:cs typeface="Roboto"/>
                <a:sym typeface="Roboto"/>
              </a:rPr>
              <a:t>Kõljalg</a:t>
            </a:r>
            <a:r>
              <a:rPr lang="en" sz="2933" dirty="0">
                <a:solidFill>
                  <a:srgbClr val="4E565F"/>
                </a:solidFill>
                <a:highlight>
                  <a:srgbClr val="FFFFFF"/>
                </a:highlight>
                <a:latin typeface="Roboto"/>
                <a:ea typeface="Roboto"/>
                <a:cs typeface="Roboto"/>
                <a:sym typeface="Roboto"/>
              </a:rPr>
              <a:t> U, Lundin D, Nilsson RN, Prager M, Provoost P, Schigel D, Suominen S, Svenningsen C &amp; Frøslev TG (2023) Publishing DNA-derived data through biodiversity data platforms, v1.3. Copenhagen: GBIF Secretariat. </a:t>
            </a:r>
            <a:r>
              <a:rPr lang="en" sz="2933" u="sng" dirty="0">
                <a:solidFill>
                  <a:srgbClr val="4BA2CE"/>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https://doi.org/10.35035/doc-vf1a-nr22</a:t>
            </a:r>
            <a:r>
              <a:rPr lang="en" sz="2933" dirty="0">
                <a:solidFill>
                  <a:srgbClr val="4E565F"/>
                </a:solidFill>
                <a:highlight>
                  <a:srgbClr val="FFFFFF"/>
                </a:highlight>
                <a:latin typeface="Roboto"/>
                <a:ea typeface="Roboto"/>
                <a:cs typeface="Roboto"/>
                <a:sym typeface="Roboto"/>
              </a:rPr>
              <a:t>.</a:t>
            </a:r>
            <a:endParaRPr sz="4266" dirty="0"/>
          </a:p>
        </p:txBody>
      </p:sp>
      <p:pic>
        <p:nvPicPr>
          <p:cNvPr id="142" name="Google Shape;142;p25"/>
          <p:cNvPicPr preferRelativeResize="0"/>
          <p:nvPr/>
        </p:nvPicPr>
        <p:blipFill>
          <a:blip r:embed="rId4">
            <a:alphaModFix/>
          </a:blip>
          <a:stretch>
            <a:fillRect/>
          </a:stretch>
        </p:blipFill>
        <p:spPr>
          <a:xfrm>
            <a:off x="2136363" y="3026051"/>
            <a:ext cx="7033742" cy="7033742"/>
          </a:xfrm>
          <a:prstGeom prst="rect">
            <a:avLst/>
          </a:prstGeom>
          <a:noFill/>
          <a:ln>
            <a:noFill/>
          </a:ln>
        </p:spPr>
      </p:pic>
      <p:pic>
        <p:nvPicPr>
          <p:cNvPr id="143" name="Google Shape;143;p25"/>
          <p:cNvPicPr preferRelativeResize="0"/>
          <p:nvPr/>
        </p:nvPicPr>
        <p:blipFill>
          <a:blip r:embed="rId5">
            <a:alphaModFix/>
          </a:blip>
          <a:stretch>
            <a:fillRect/>
          </a:stretch>
        </p:blipFill>
        <p:spPr>
          <a:xfrm>
            <a:off x="10806568" y="1304756"/>
            <a:ext cx="12122339" cy="936665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Shape 964"/>
        <p:cNvGrpSpPr/>
        <p:nvPr/>
      </p:nvGrpSpPr>
      <p:grpSpPr>
        <a:xfrm>
          <a:off x="0" y="0"/>
          <a:ext cx="0" cy="0"/>
          <a:chOff x="0" y="0"/>
          <a:chExt cx="0" cy="0"/>
        </a:xfrm>
      </p:grpSpPr>
      <p:sp>
        <p:nvSpPr>
          <p:cNvPr id="965" name="Google Shape;965;p52"/>
          <p:cNvSpPr txBox="1">
            <a:spLocks noGrp="1"/>
          </p:cNvSpPr>
          <p:nvPr>
            <p:ph type="title"/>
          </p:nvPr>
        </p:nvSpPr>
        <p:spPr>
          <a:xfrm>
            <a:off x="14539141" y="3784135"/>
            <a:ext cx="9030524" cy="2716129"/>
          </a:xfrm>
          <a:prstGeom prst="rect">
            <a:avLst/>
          </a:prstGeom>
          <a:noFill/>
          <a:ln>
            <a:noFill/>
          </a:ln>
        </p:spPr>
        <p:txBody>
          <a:bodyPr spcFirstLastPara="1" vert="horz" wrap="square" lIns="182838" tIns="182838" rIns="182838" bIns="182838" rtlCol="0" anchor="t" anchorCtr="0">
            <a:normAutofit fontScale="90000"/>
          </a:bodyPr>
          <a:lstStyle/>
          <a:p>
            <a:pPr algn="ctr">
              <a:buClr>
                <a:srgbClr val="92D050"/>
              </a:buClr>
            </a:pPr>
            <a:r>
              <a:rPr lang="en-US" sz="13199">
                <a:solidFill>
                  <a:srgbClr val="92D050"/>
                </a:solidFill>
              </a:rPr>
              <a:t>EXERCISES</a:t>
            </a:r>
            <a:endParaRPr/>
          </a:p>
        </p:txBody>
      </p:sp>
      <p:pic>
        <p:nvPicPr>
          <p:cNvPr id="966" name="Google Shape;966;p52" descr="A puzzle of a planet&#10;&#10;Description automatically generated"/>
          <p:cNvPicPr preferRelativeResize="0"/>
          <p:nvPr/>
        </p:nvPicPr>
        <p:blipFill rotWithShape="1">
          <a:blip r:embed="rId3">
            <a:alphaModFix/>
          </a:blip>
          <a:srcRect/>
          <a:stretch/>
        </p:blipFill>
        <p:spPr>
          <a:xfrm>
            <a:off x="1" y="30925"/>
            <a:ext cx="16383343" cy="1368462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Shape 283"/>
        <p:cNvGrpSpPr/>
        <p:nvPr/>
      </p:nvGrpSpPr>
      <p:grpSpPr>
        <a:xfrm>
          <a:off x="0" y="0"/>
          <a:ext cx="0" cy="0"/>
          <a:chOff x="0" y="0"/>
          <a:chExt cx="0" cy="0"/>
        </a:xfrm>
      </p:grpSpPr>
      <p:sp>
        <p:nvSpPr>
          <p:cNvPr id="284" name="Google Shape;284;p42"/>
          <p:cNvSpPr txBox="1">
            <a:spLocks noGrp="1"/>
          </p:cNvSpPr>
          <p:nvPr>
            <p:ph type="title"/>
          </p:nvPr>
        </p:nvSpPr>
        <p:spPr>
          <a:xfrm>
            <a:off x="706437" y="1075115"/>
            <a:ext cx="22969704" cy="1462305"/>
          </a:xfrm>
          <a:prstGeom prst="rect">
            <a:avLst/>
          </a:prstGeom>
        </p:spPr>
        <p:txBody>
          <a:bodyPr spcFirstLastPara="1" vert="horz" wrap="square" lIns="359977" tIns="89994" rIns="359977" bIns="89994" rtlCol="0" anchor="b" anchorCtr="0">
            <a:normAutofit/>
          </a:bodyPr>
          <a:lstStyle/>
          <a:p>
            <a:r>
              <a:rPr lang="en" sz="6000" dirty="0"/>
              <a:t>MDT Sandbox environment - hands on (15 min)</a:t>
            </a:r>
            <a:endParaRPr sz="6000" dirty="0"/>
          </a:p>
        </p:txBody>
      </p:sp>
      <p:sp>
        <p:nvSpPr>
          <p:cNvPr id="286" name="Google Shape;286;p42"/>
          <p:cNvSpPr txBox="1"/>
          <p:nvPr/>
        </p:nvSpPr>
        <p:spPr>
          <a:xfrm>
            <a:off x="706437" y="4005942"/>
            <a:ext cx="22545449" cy="7539250"/>
          </a:xfrm>
          <a:prstGeom prst="rect">
            <a:avLst/>
          </a:prstGeom>
          <a:noFill/>
          <a:ln>
            <a:noFill/>
          </a:ln>
        </p:spPr>
        <p:txBody>
          <a:bodyPr spcFirstLastPara="1" wrap="square" lIns="243784" tIns="243784" rIns="243784" bIns="243784" anchor="t" anchorCtr="0">
            <a:noAutofit/>
          </a:bodyPr>
          <a:lstStyle/>
          <a:p>
            <a:pPr marL="304781">
              <a:buClr>
                <a:schemeClr val="dk2"/>
              </a:buClr>
              <a:buSzPts val="1800"/>
            </a:pPr>
            <a:r>
              <a:rPr lang="en" sz="4800" dirty="0">
                <a:solidFill>
                  <a:schemeClr val="dk2"/>
                </a:solidFill>
              </a:rPr>
              <a:t>Work through the MDT Quick Start Guide, exploring the tool and user documentation with the example dataset provided in the Quick Start Guide </a:t>
            </a:r>
            <a:br>
              <a:rPr lang="en" sz="4800" dirty="0">
                <a:solidFill>
                  <a:schemeClr val="dk2"/>
                </a:solidFill>
              </a:rPr>
            </a:br>
            <a:br>
              <a:rPr lang="en" sz="4800" dirty="0">
                <a:solidFill>
                  <a:schemeClr val="dk2"/>
                </a:solidFill>
              </a:rPr>
            </a:br>
            <a:r>
              <a:rPr lang="en" sz="4800" u="sng" dirty="0">
                <a:solidFill>
                  <a:schemeClr val="hlink"/>
                </a:solidFill>
                <a:hlinkClick r:id="rId3"/>
              </a:rPr>
              <a:t>https://docs.gbif-test.org/mdt-user-guide/en/#simple_quick_start</a:t>
            </a:r>
            <a:br>
              <a:rPr lang="en" sz="4800" dirty="0">
                <a:solidFill>
                  <a:schemeClr val="dk2"/>
                </a:solidFill>
              </a:rPr>
            </a:br>
            <a:endParaRPr lang="en" sz="4800" dirty="0">
              <a:solidFill>
                <a:schemeClr val="dk2"/>
              </a:solidFill>
            </a:endParaRPr>
          </a:p>
          <a:p>
            <a:pPr marL="304781">
              <a:buClr>
                <a:schemeClr val="dk2"/>
              </a:buClr>
              <a:buSzPts val="1800"/>
            </a:pPr>
            <a:endParaRPr lang="en" sz="4800" dirty="0">
              <a:solidFill>
                <a:schemeClr val="dk2"/>
              </a:solidFill>
            </a:endParaRPr>
          </a:p>
          <a:p>
            <a:pPr marL="304781">
              <a:buClr>
                <a:schemeClr val="dk2"/>
              </a:buClr>
              <a:buSzPts val="1800"/>
            </a:pPr>
            <a:r>
              <a:rPr lang="en-US" sz="4800" u="sng" dirty="0">
                <a:solidFill>
                  <a:schemeClr val="hlink"/>
                </a:solidFill>
                <a:hlinkClick r:id="rId4"/>
              </a:rPr>
              <a:t>https://mdt.gbif-test.org/</a:t>
            </a:r>
            <a:endParaRPr lang="en-US" sz="4800" u="sng" dirty="0">
              <a:solidFill>
                <a:schemeClr val="hlink"/>
              </a:solidFill>
            </a:endParaRPr>
          </a:p>
          <a:p>
            <a:pPr marL="304781">
              <a:buClr>
                <a:schemeClr val="dk2"/>
              </a:buClr>
              <a:buSzPts val="1800"/>
            </a:pPr>
            <a:endParaRPr lang="en-US" sz="4800" u="sng" dirty="0">
              <a:solidFill>
                <a:schemeClr val="hlink"/>
              </a:solidFill>
            </a:endParaRPr>
          </a:p>
          <a:p>
            <a:pPr marL="304781">
              <a:buClr>
                <a:schemeClr val="dk2"/>
              </a:buClr>
              <a:buSzPts val="1800"/>
            </a:pPr>
            <a:r>
              <a:rPr lang="en-US" sz="4800" dirty="0">
                <a:solidFill>
                  <a:schemeClr val="dk2"/>
                </a:solidFill>
                <a:hlinkClick r:id="rId5"/>
              </a:rPr>
              <a:t>https://mdt.gbif.no/</a:t>
            </a:r>
            <a:r>
              <a:rPr lang="en-US" sz="4800" dirty="0">
                <a:solidFill>
                  <a:schemeClr val="dk2"/>
                </a:solidFill>
              </a:rPr>
              <a:t> </a:t>
            </a:r>
          </a:p>
          <a:p>
            <a:pPr marL="304781">
              <a:buClr>
                <a:schemeClr val="dk2"/>
              </a:buClr>
              <a:buSzPts val="1800"/>
            </a:pPr>
            <a:endParaRPr sz="4800" dirty="0">
              <a:solidFill>
                <a:schemeClr val="dk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3655C6-EFC9-18C0-66C9-6A25EC0AA9BC}"/>
              </a:ext>
            </a:extLst>
          </p:cNvPr>
          <p:cNvSpPr txBox="1"/>
          <p:nvPr/>
        </p:nvSpPr>
        <p:spPr>
          <a:xfrm>
            <a:off x="678468" y="2187363"/>
            <a:ext cx="23025477" cy="6232475"/>
          </a:xfrm>
          <a:prstGeom prst="rect">
            <a:avLst/>
          </a:prstGeom>
          <a:noFill/>
        </p:spPr>
        <p:txBody>
          <a:bodyPr wrap="square">
            <a:spAutoFit/>
          </a:bodyPr>
          <a:lstStyle/>
          <a:p>
            <a:r>
              <a:rPr lang="en-US" sz="13300" dirty="0">
                <a:solidFill>
                  <a:schemeClr val="accent1"/>
                </a:solidFill>
                <a:hlinkClick r:id="rId2">
                  <a:extLst>
                    <a:ext uri="{A12FA001-AC4F-418D-AE19-62706E023703}">
                      <ahyp:hlinkClr xmlns:ahyp="http://schemas.microsoft.com/office/drawing/2018/hyperlinkcolor" val="tx"/>
                    </a:ext>
                  </a:extLst>
                </a:hlinkClick>
              </a:rPr>
              <a:t>https://mdt.gbif-test.org/</a:t>
            </a:r>
            <a:endParaRPr lang="en-US" sz="13300" dirty="0">
              <a:solidFill>
                <a:schemeClr val="accent1"/>
              </a:solidFill>
            </a:endParaRPr>
          </a:p>
          <a:p>
            <a:endParaRPr lang="en-US" sz="13300" dirty="0">
              <a:solidFill>
                <a:schemeClr val="accent1"/>
              </a:solidFill>
              <a:hlinkClick r:id="rId3">
                <a:extLst>
                  <a:ext uri="{A12FA001-AC4F-418D-AE19-62706E023703}">
                    <ahyp:hlinkClr xmlns:ahyp="http://schemas.microsoft.com/office/drawing/2018/hyperlinkcolor" val="tx"/>
                  </a:ext>
                </a:extLst>
              </a:hlinkClick>
            </a:endParaRPr>
          </a:p>
          <a:p>
            <a:r>
              <a:rPr lang="en-US" sz="13300" dirty="0">
                <a:solidFill>
                  <a:schemeClr val="accent1"/>
                </a:solidFill>
                <a:hlinkClick r:id="rId3">
                  <a:extLst>
                    <a:ext uri="{A12FA001-AC4F-418D-AE19-62706E023703}">
                      <ahyp:hlinkClr xmlns:ahyp="http://schemas.microsoft.com/office/drawing/2018/hyperlinkcolor" val="tx"/>
                    </a:ext>
                  </a:extLst>
                </a:hlinkClick>
              </a:rPr>
              <a:t>https://mdt.gbif.no/</a:t>
            </a:r>
            <a:endParaRPr lang="en-US" sz="13300" dirty="0">
              <a:solidFill>
                <a:schemeClr val="accent1"/>
              </a:solidFill>
            </a:endParaRPr>
          </a:p>
        </p:txBody>
      </p:sp>
    </p:spTree>
    <p:extLst>
      <p:ext uri="{BB962C8B-B14F-4D97-AF65-F5344CB8AC3E}">
        <p14:creationId xmlns:p14="http://schemas.microsoft.com/office/powerpoint/2010/main" val="4247836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9385484C-6311-9E14-5579-CEA72589DCE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E7A9CF-70F2-276F-E469-420BFAA56A73}"/>
              </a:ext>
            </a:extLst>
          </p:cNvPr>
          <p:cNvSpPr txBox="1"/>
          <p:nvPr/>
        </p:nvSpPr>
        <p:spPr>
          <a:xfrm>
            <a:off x="678468" y="2187363"/>
            <a:ext cx="23025477" cy="6232475"/>
          </a:xfrm>
          <a:prstGeom prst="rect">
            <a:avLst/>
          </a:prstGeom>
          <a:noFill/>
        </p:spPr>
        <p:txBody>
          <a:bodyPr wrap="square">
            <a:spAutoFit/>
          </a:bodyPr>
          <a:lstStyle/>
          <a:p>
            <a:r>
              <a:rPr lang="en-US" sz="13300" dirty="0" err="1">
                <a:solidFill>
                  <a:schemeClr val="accent1"/>
                </a:solidFill>
              </a:rPr>
              <a:t>ChatIPT</a:t>
            </a:r>
            <a:r>
              <a:rPr lang="en-US" sz="13300" dirty="0">
                <a:solidFill>
                  <a:schemeClr val="accent1"/>
                </a:solidFill>
              </a:rPr>
              <a:t> (AI LLM bot)</a:t>
            </a:r>
          </a:p>
          <a:p>
            <a:endParaRPr lang="en-US" sz="13300" dirty="0">
              <a:solidFill>
                <a:schemeClr val="accent1"/>
              </a:solidFill>
            </a:endParaRPr>
          </a:p>
          <a:p>
            <a:r>
              <a:rPr lang="en-US" sz="13300" dirty="0">
                <a:solidFill>
                  <a:schemeClr val="accent1"/>
                </a:solidFill>
                <a:hlinkClick r:id="rId2">
                  <a:extLst>
                    <a:ext uri="{A12FA001-AC4F-418D-AE19-62706E023703}">
                      <ahyp:hlinkClr xmlns:ahyp="http://schemas.microsoft.com/office/drawing/2018/hyperlinkcolor" val="tx"/>
                    </a:ext>
                  </a:extLst>
                </a:hlinkClick>
              </a:rPr>
              <a:t>https://chatipt.svc.gbif.no/</a:t>
            </a:r>
            <a:endParaRPr lang="en-US" sz="13300" dirty="0">
              <a:solidFill>
                <a:schemeClr val="accent1"/>
              </a:solidFill>
            </a:endParaRPr>
          </a:p>
        </p:txBody>
      </p:sp>
    </p:spTree>
    <p:extLst>
      <p:ext uri="{BB962C8B-B14F-4D97-AF65-F5344CB8AC3E}">
        <p14:creationId xmlns:p14="http://schemas.microsoft.com/office/powerpoint/2010/main" val="36605517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2248552" y="12410415"/>
            <a:ext cx="9268699" cy="60956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2800" dirty="0">
              <a:solidFill>
                <a:schemeClr val="bg1"/>
              </a:solidFill>
            </a:endParaRPr>
          </a:p>
        </p:txBody>
      </p:sp>
      <p:sp>
        <p:nvSpPr>
          <p:cNvPr id="7" name="Text Placeholder 6">
            <a:extLst>
              <a:ext uri="{FF2B5EF4-FFF2-40B4-BE49-F238E27FC236}">
                <a16:creationId xmlns:a16="http://schemas.microsoft.com/office/drawing/2014/main" id="{0D335392-313B-3C41-B0BC-F5657BC16513}"/>
              </a:ext>
            </a:extLst>
          </p:cNvPr>
          <p:cNvSpPr>
            <a:spLocks noGrp="1"/>
          </p:cNvSpPr>
          <p:nvPr>
            <p:ph type="body" sz="quarter" idx="13"/>
          </p:nvPr>
        </p:nvSpPr>
        <p:spPr/>
        <p:txBody>
          <a:bodyPr/>
          <a:lstStyle/>
          <a:p>
            <a:r>
              <a:rPr lang="en-NO" dirty="0">
                <a:latin typeface="+mn-lt"/>
              </a:rPr>
              <a:t>GBIF Norway</a:t>
            </a:r>
          </a:p>
          <a:p>
            <a:r>
              <a:rPr lang="en-NO" dirty="0">
                <a:latin typeface="+mn-lt"/>
              </a:rPr>
              <a:t>Dag Endresen | Node Manager</a:t>
            </a:r>
          </a:p>
          <a:p>
            <a:r>
              <a:rPr lang="en-NO" dirty="0">
                <a:latin typeface="+mn-lt"/>
              </a:rPr>
              <a:t>helpdesk@gbif.no</a:t>
            </a:r>
          </a:p>
        </p:txBody>
      </p:sp>
      <p:pic>
        <p:nvPicPr>
          <p:cNvPr id="4" name="Picture 3" descr="A picture containing person, person, glasses, wearing&#10;&#10;Description automatically generated">
            <a:extLst>
              <a:ext uri="{FF2B5EF4-FFF2-40B4-BE49-F238E27FC236}">
                <a16:creationId xmlns:a16="http://schemas.microsoft.com/office/drawing/2014/main" id="{2C2E1132-1715-4744-B561-762F630306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242251" y="2487670"/>
            <a:ext cx="7428888" cy="802769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Picture Placeholder 2">
            <a:extLst>
              <a:ext uri="{FF2B5EF4-FFF2-40B4-BE49-F238E27FC236}">
                <a16:creationId xmlns:a16="http://schemas.microsoft.com/office/drawing/2014/main" id="{5FDD8F06-9B5D-E04E-84A1-A8602EBA9582}"/>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rcRect/>
          <a:stretch>
            <a:fillRect/>
          </a:stretch>
        </p:blipFill>
        <p:spPr>
          <a:xfrm>
            <a:off x="6882900" y="6395839"/>
            <a:ext cx="5826203" cy="5826203"/>
          </a:xfrm>
        </p:spPr>
      </p:pic>
    </p:spTree>
    <p:extLst>
      <p:ext uri="{BB962C8B-B14F-4D97-AF65-F5344CB8AC3E}">
        <p14:creationId xmlns:p14="http://schemas.microsoft.com/office/powerpoint/2010/main" val="42592022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GBIF 2023 1">
      <a:dk1>
        <a:srgbClr val="000000"/>
      </a:dk1>
      <a:lt1>
        <a:srgbClr val="FFFFFF"/>
      </a:lt1>
      <a:dk2>
        <a:srgbClr val="231F20"/>
      </a:dk2>
      <a:lt2>
        <a:srgbClr val="FFFFFF"/>
      </a:lt2>
      <a:accent1>
        <a:srgbClr val="61A150"/>
      </a:accent1>
      <a:accent2>
        <a:srgbClr val="367FB9"/>
      </a:accent2>
      <a:accent3>
        <a:srgbClr val="725299"/>
      </a:accent3>
      <a:accent4>
        <a:srgbClr val="D37297"/>
      </a:accent4>
      <a:accent5>
        <a:srgbClr val="EDB386"/>
      </a:accent5>
      <a:accent6>
        <a:srgbClr val="F2C45B"/>
      </a:accent6>
      <a:hlink>
        <a:srgbClr val="61A150"/>
      </a:hlink>
      <a:folHlink>
        <a:srgbClr val="73AA60"/>
      </a:folHlink>
    </a:clrScheme>
    <a:fontScheme name="Rubik">
      <a:majorFont>
        <a:latin typeface="Bitter"/>
        <a:ea typeface=""/>
        <a:cs typeface=""/>
      </a:majorFont>
      <a:minorFont>
        <a:latin typeface="Rubi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468D1593-90E6-054A-AF0F-E3E380757925}" vid="{1B955668-065A-C54F-9A3A-5EE25FEF0F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AF0656-BE82-4570-850D-C2E5ECD08679}">
  <ds:schemaRefs>
    <ds:schemaRef ds:uri="http://schemas.microsoft.com/sharepoint/v3/contenttype/forms"/>
  </ds:schemaRefs>
</ds:datastoreItem>
</file>

<file path=customXml/itemProps2.xml><?xml version="1.0" encoding="utf-8"?>
<ds:datastoreItem xmlns:ds="http://schemas.openxmlformats.org/officeDocument/2006/customXml" ds:itemID="{3BCC59ED-772C-41FF-82FE-E6327797BFD0}">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21154</TotalTime>
  <Words>3766</Words>
  <Application>Microsoft Macintosh PowerPoint</Application>
  <PresentationFormat>Custom</PresentationFormat>
  <Paragraphs>698</Paragraphs>
  <Slides>57</Slides>
  <Notes>48</Notes>
  <HiddenSlides>15</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Rubik Medium</vt:lpstr>
      <vt:lpstr>Trebuchet MS</vt:lpstr>
      <vt:lpstr>Rubik SemiBold</vt:lpstr>
      <vt:lpstr>Arial</vt:lpstr>
      <vt:lpstr>Roboto Condensed</vt:lpstr>
      <vt:lpstr>Source Code Pro</vt:lpstr>
      <vt:lpstr>Bitter SemiBold</vt:lpstr>
      <vt:lpstr>Rubik</vt:lpstr>
      <vt:lpstr>Roboto</vt:lpstr>
      <vt:lpstr>Bitter</vt:lpstr>
      <vt:lpstr>Roboto Condensed Light</vt:lpstr>
      <vt:lpstr>Calibri</vt:lpstr>
      <vt:lpstr>Office Theme</vt:lpstr>
      <vt:lpstr>Global Biodiversity Information Facility - Norway</vt:lpstr>
      <vt:lpstr>What is GBIF?</vt:lpstr>
      <vt:lpstr>PowerPoint Presentation</vt:lpstr>
      <vt:lpstr>Data From the GBIF Network  November 2025</vt:lpstr>
      <vt:lpstr>PowerPoint Presentation</vt:lpstr>
      <vt:lpstr>Species occurrence records with multimedia evidence</vt:lpstr>
      <vt:lpstr>GBIF Participant countries</vt:lpstr>
      <vt:lpstr>GBIF network of data publishing institutions</vt:lpstr>
      <vt:lpstr>Occurrences published by country: 2025</vt:lpstr>
      <vt:lpstr>GBIF.org traffic by country: 2025</vt:lpstr>
      <vt:lpstr>Data download requests by country: 2025</vt:lpstr>
      <vt:lpstr>Peer-reviewed publications using GBIF-mediated data</vt:lpstr>
      <vt:lpstr>Data use in peer-reviewed journals: 2025</vt:lpstr>
      <vt:lpstr>PowerPoint Presentation</vt:lpstr>
      <vt:lpstr>Hosted portals update</vt:lpstr>
      <vt:lpstr>Sources of biodiversity evidence</vt:lpstr>
      <vt:lpstr>Access to biodiversity evidence</vt:lpstr>
      <vt:lpstr>Uses of biodiversity evidence</vt:lpstr>
      <vt:lpstr>Providing biodiversity evidence for research and policy</vt:lpstr>
      <vt:lpstr>PowerPoint Presentation</vt:lpstr>
      <vt:lpstr> GBIF: Multiple-purpose data publishing services</vt:lpstr>
      <vt:lpstr>GBIF’s contribution to the Sustainable Development Goals</vt:lpstr>
      <vt:lpstr>A data resource to support research and sustainable development</vt:lpstr>
      <vt:lpstr>Hosted portals as a showcase for national and regional nodes</vt:lpstr>
      <vt:lpstr>Capacity development levels</vt:lpstr>
      <vt:lpstr>PowerPoint Presentation</vt:lpstr>
      <vt:lpstr>GBIF curriculum</vt:lpstr>
      <vt:lpstr>GBIF curriculum – Volunteer Mentors</vt:lpstr>
      <vt:lpstr>PowerPoint Presentation</vt:lpstr>
      <vt:lpstr>Role and functions of a GBIF node coordinating a biodiversity information facility</vt:lpstr>
      <vt:lpstr>PowerPoint Presentation</vt:lpstr>
      <vt:lpstr>Publish your datasets with GBIF</vt:lpstr>
      <vt:lpstr>A window on evidence about where species have lived, and when</vt:lpstr>
      <vt:lpstr>Exploring biodiversity through DNA evidence</vt:lpstr>
      <vt:lpstr>GBIF Data licenses</vt:lpstr>
      <vt:lpstr>GBIF terms and agreements</vt:lpstr>
      <vt:lpstr>PowerPoint Presentation</vt:lpstr>
      <vt:lpstr>eDNA can reduce the resources  needed to observe biodiversity</vt:lpstr>
      <vt:lpstr>eDNA helps, but it’s not a silver bullet</vt:lpstr>
      <vt:lpstr>What concerns do users have about publishing eDNA?</vt:lpstr>
      <vt:lpstr>The DNA-Derived Data Extension</vt:lpstr>
      <vt:lpstr>PowerPoint Presentation</vt:lpstr>
      <vt:lpstr>GBIF Metabarcoding Toolkit (MDT)</vt:lpstr>
      <vt:lpstr>PowerPoint Presentation</vt:lpstr>
      <vt:lpstr>MDT Core Components</vt:lpstr>
      <vt:lpstr>MDT Excel Templates</vt:lpstr>
      <vt:lpstr>MDT Requirements</vt:lpstr>
      <vt:lpstr>MDT Feedback mechanisms</vt:lpstr>
      <vt:lpstr>Example published datasets that use the DNA-derived data extension</vt:lpstr>
      <vt:lpstr>Strengths of eDNA</vt:lpstr>
      <vt:lpstr>eDNA at GBIF: how it is accessed and used</vt:lpstr>
      <vt:lpstr>Suggested Reading</vt:lpstr>
      <vt:lpstr>EXERCISES</vt:lpstr>
      <vt:lpstr>MDT Sandbox environment - hands on (15 min)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Delete before presenting Please read the instruction given in this section</dc:title>
  <dc:creator>Javier Gamboa Martinez</dc:creator>
  <cp:lastModifiedBy>Dag Endresen</cp:lastModifiedBy>
  <cp:revision>216</cp:revision>
  <dcterms:created xsi:type="dcterms:W3CDTF">2023-04-27T10:02:36Z</dcterms:created>
  <dcterms:modified xsi:type="dcterms:W3CDTF">2025-11-20T19:14:43Z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0x010100A0FBBF6E9189954BA0FDCD563682A98B</vt:lpwstr>
  </property>
  <property fmtid="{D5CDD505-2E9C-101B-9397-08002B2CF9AE}" pid="3" name="ArticulateGUID">
    <vt:lpwstr>5BFF8AAD-8855-4733-AEF7-3D237DE5FDE5</vt:lpwstr>
  </property>
  <property fmtid="{D5CDD505-2E9C-101B-9397-08002B2CF9AE}" pid="4" name="ArticulatePath">
    <vt:lpwstr>https://brightcarbon.sharepoint.com/sites/Intranet/Projects/EFGH/GBIF/GBIF 4371 - GBIF template and model slides project/GBIF Toolkit MN 01</vt:lpwstr>
  </property>
</Properties>
</file>