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5"/>
  </p:notesMasterIdLst>
  <p:sldIdLst>
    <p:sldId id="256" r:id="rId2"/>
    <p:sldId id="257" r:id="rId3"/>
    <p:sldId id="260" r:id="rId4"/>
    <p:sldId id="261" r:id="rId5"/>
    <p:sldId id="262" r:id="rId6"/>
    <p:sldId id="263" r:id="rId7"/>
    <p:sldId id="264" r:id="rId8"/>
    <p:sldId id="265" r:id="rId9"/>
    <p:sldId id="323" r:id="rId10"/>
    <p:sldId id="258" r:id="rId11"/>
    <p:sldId id="266" r:id="rId12"/>
    <p:sldId id="268" r:id="rId13"/>
    <p:sldId id="267" r:id="rId14"/>
    <p:sldId id="269" r:id="rId15"/>
    <p:sldId id="270" r:id="rId16"/>
    <p:sldId id="309"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316" r:id="rId30"/>
    <p:sldId id="286" r:id="rId31"/>
    <p:sldId id="310" r:id="rId32"/>
    <p:sldId id="311" r:id="rId33"/>
    <p:sldId id="284" r:id="rId34"/>
    <p:sldId id="289" r:id="rId35"/>
    <p:sldId id="290" r:id="rId36"/>
    <p:sldId id="312" r:id="rId37"/>
    <p:sldId id="313" r:id="rId38"/>
    <p:sldId id="314" r:id="rId39"/>
    <p:sldId id="315" r:id="rId40"/>
    <p:sldId id="295" r:id="rId41"/>
    <p:sldId id="317" r:id="rId42"/>
    <p:sldId id="318" r:id="rId43"/>
    <p:sldId id="298" r:id="rId44"/>
    <p:sldId id="319" r:id="rId45"/>
    <p:sldId id="320" r:id="rId46"/>
    <p:sldId id="321" r:id="rId47"/>
    <p:sldId id="322" r:id="rId48"/>
    <p:sldId id="303" r:id="rId49"/>
    <p:sldId id="304" r:id="rId50"/>
    <p:sldId id="305" r:id="rId51"/>
    <p:sldId id="306" r:id="rId52"/>
    <p:sldId id="307" r:id="rId53"/>
    <p:sldId id="308" r:id="rId54"/>
  </p:sldIdLst>
  <p:sldSz cx="12192000" cy="6858000"/>
  <p:notesSz cx="6858000" cy="9144000"/>
  <p:embeddedFontLst>
    <p:embeddedFont>
      <p:font typeface="Arial Narrow" panose="020B0604020202020204" pitchFamily="34" charset="0"/>
      <p:regular r:id="rId56"/>
      <p:bold r:id="rId57"/>
      <p:italic r:id="rId58"/>
      <p:boldItalic r:id="rId59"/>
    </p:embeddedFont>
    <p:embeddedFont>
      <p:font typeface="Helvetica Neue" panose="02000503000000020004" pitchFamily="2" charset="0"/>
      <p:regular r:id="rId60"/>
      <p:bold r:id="rId61"/>
      <p:italic r:id="rId62"/>
      <p:boldItalic r:id="rId63"/>
    </p:embeddedFont>
    <p:embeddedFont>
      <p:font typeface="Roboto" panose="02000000000000000000" pitchFamily="2" charset="0"/>
      <p:regular r:id="rId64"/>
      <p:bold r:id="rId65"/>
      <p:italic r:id="rId66"/>
      <p:boldItalic r:id="rId67"/>
    </p:embeddedFont>
    <p:embeddedFont>
      <p:font typeface="Roboto Condensed" panose="02000000000000000000" pitchFamily="2"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gtLM/5l5fy+M4F9bO1pfVhHd/tY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55"/>
    <p:restoredTop sz="95053"/>
  </p:normalViewPr>
  <p:slideViewPr>
    <p:cSldViewPr snapToGrid="0">
      <p:cViewPr varScale="1">
        <p:scale>
          <a:sx n="125" d="100"/>
          <a:sy n="125" d="100"/>
        </p:scale>
        <p:origin x="5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6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font" Target="fonts/font11.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slide" Target="slides/slide50.xml"/><Relationship Id="rId72"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font" Target="fonts/font15.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force11.org/datacitation" TargetMode="External"/><Relationship Id="rId7" Type="http://schemas.openxmlformats.org/officeDocument/2006/relationships/hyperlink" Target="https://www.force11.org/group/joint-declaration-data-citation-principles-final"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force11.org/node/4772/#reference" TargetMode="External"/><Relationship Id="rId5" Type="http://schemas.openxmlformats.org/officeDocument/2006/relationships/hyperlink" Target="https://www.force11.org/datacitation/workinggroup" TargetMode="External"/><Relationship Id="rId4" Type="http://schemas.openxmlformats.org/officeDocument/2006/relationships/hyperlink" Target="https://www.force11.org/datacitation/endorsements" TargetMode="Externa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doi.org/10.1038%2Fsdata.2016.18"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libereurope.eu/wp-content/uploads/2017/12/LIBER-FAIR-Data.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en.wikipedia.org/wiki/Data_management_plan"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en.wikipedia.org/wiki/Data_management_plan" TargetMode="External"/><Relationship Id="rId2" Type="http://schemas.openxmlformats.org/officeDocument/2006/relationships/slide" Target="../slides/slide42.xml"/><Relationship Id="rId1" Type="http://schemas.openxmlformats.org/officeDocument/2006/relationships/notesMaster" Target="../notesMasters/notesMaster1.xml"/><Relationship Id="rId4" Type="http://schemas.openxmlformats.org/officeDocument/2006/relationships/hyperlink" Target="http://arxiv.org/ct?url=http://dx.doi.org/10.1371/journal.pcbi.1003542&amp;v=85ae7514"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CC-BY Dag Endresen, GBIF.no, UiO Natural History Museum in Oslo, University in Oslo.</a:t>
            </a:r>
            <a:endParaRPr/>
          </a:p>
          <a:p>
            <a:pPr marL="0" lvl="0" indent="0" algn="l" rtl="0">
              <a:spcBef>
                <a:spcPts val="0"/>
              </a:spcBef>
              <a:spcAft>
                <a:spcPts val="0"/>
              </a:spcAft>
              <a:buNone/>
            </a:pPr>
            <a:r>
              <a:rPr lang="en-US"/>
              <a:t>Illustration: Occurrences located in Norway from the GBIF data portal, http://www.gbif.org/country/NO/summary</a:t>
            </a:r>
            <a:endParaRPr/>
          </a:p>
        </p:txBody>
      </p:sp>
      <p:sp>
        <p:nvSpPr>
          <p:cNvPr id="486" name="Google Shape;48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0" name="Google Shape;5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8" name="Google Shape;5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4" name="Google Shape;56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Woelfle, M.; Olliaro, P.; Todd, M. H. (2011). "Open science is a research accelerator". Nature Chemistry. 3 (10): 745–748. doi:10.1038/nchem.1149</a:t>
            </a:r>
            <a:endParaRPr/>
          </a:p>
          <a:p>
            <a:pPr marL="0" lvl="0" indent="0" algn="l" rtl="0">
              <a:spcBef>
                <a:spcPts val="0"/>
              </a:spcBef>
              <a:spcAft>
                <a:spcPts val="0"/>
              </a:spcAft>
              <a:buNone/>
            </a:pPr>
            <a:r>
              <a:rPr lang="en-US"/>
              <a:t>Vicente-Saez, Ruben; Martinez-Fuentes, Clara (2018). "Open Science now: A systematic literature review for an integrated definition". Journal of Business Research. 88: 428–436. </a:t>
            </a:r>
            <a:endParaRPr/>
          </a:p>
          <a:p>
            <a:pPr marL="0" lvl="0" indent="0" algn="l" rtl="0">
              <a:spcBef>
                <a:spcPts val="0"/>
              </a:spcBef>
              <a:spcAft>
                <a:spcPts val="0"/>
              </a:spcAft>
              <a:buNone/>
            </a:pPr>
            <a:r>
              <a:rPr lang="en-US"/>
              <a:t>doi:10.1016/j.jbusres.2017.12.043</a:t>
            </a:r>
            <a:endParaRPr/>
          </a:p>
          <a:p>
            <a:pPr marL="0" marR="0" lvl="0" indent="0" algn="l" rtl="0">
              <a:lnSpc>
                <a:spcPct val="100000"/>
              </a:lnSpc>
              <a:spcBef>
                <a:spcPts val="0"/>
              </a:spcBef>
              <a:spcAft>
                <a:spcPts val="0"/>
              </a:spcAft>
              <a:buClr>
                <a:schemeClr val="dk1"/>
              </a:buClr>
              <a:buSzPts val="1200"/>
              <a:buFont typeface="Calibri"/>
              <a:buNone/>
            </a:pPr>
            <a:r>
              <a:rPr lang="en-US"/>
              <a:t>David, P. A. (2004). "Understanding the emergence of 'open science' institutions: Functionalist economics in historical context". Industrial and Corporate Change. 13 (4): 571–589. doi:10.1093/icc/dth023</a:t>
            </a:r>
            <a:endParaRPr/>
          </a:p>
          <a:p>
            <a:pPr marL="0" lvl="0" indent="0" algn="l" rtl="0">
              <a:spcBef>
                <a:spcPts val="0"/>
              </a:spcBef>
              <a:spcAft>
                <a:spcPts val="0"/>
              </a:spcAft>
              <a:buNone/>
            </a:pPr>
            <a:r>
              <a:rPr lang="en-US"/>
              <a:t>https://en.wikipedia.org/wiki/Open_science</a:t>
            </a:r>
            <a:endParaRPr/>
          </a:p>
        </p:txBody>
      </p:sp>
      <p:sp>
        <p:nvSpPr>
          <p:cNvPr id="565" name="Google Shape;56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p7:notes"/>
          <p:cNvSpPr txBox="1">
            <a:spLocks noGrp="1"/>
          </p:cNvSpPr>
          <p:nvPr>
            <p:ph type="body" idx="1"/>
          </p:nvPr>
        </p:nvSpPr>
        <p:spPr>
          <a:xfrm>
            <a:off x="666908" y="4632960"/>
            <a:ext cx="5335269" cy="4389119"/>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r>
              <a:rPr lang="en-US" sz="1400">
                <a:solidFill>
                  <a:srgbClr val="7030A0"/>
                </a:solidFill>
                <a:latin typeface="Arial"/>
                <a:ea typeface="Arial"/>
                <a:cs typeface="Arial"/>
                <a:sym typeface="Arial"/>
              </a:rPr>
              <a:t>For full reproducibility we also need access to the physical biological material – deposited in </a:t>
            </a:r>
            <a:r>
              <a:rPr lang="en-US" sz="1400" b="1">
                <a:solidFill>
                  <a:srgbClr val="7030A0"/>
                </a:solidFill>
                <a:latin typeface="Arial"/>
                <a:ea typeface="Arial"/>
                <a:cs typeface="Arial"/>
                <a:sym typeface="Arial"/>
              </a:rPr>
              <a:t>museum collections </a:t>
            </a:r>
            <a:r>
              <a:rPr lang="en-US" sz="1400">
                <a:solidFill>
                  <a:srgbClr val="7030A0"/>
                </a:solidFill>
                <a:latin typeface="Arial"/>
                <a:ea typeface="Arial"/>
                <a:cs typeface="Arial"/>
                <a:sym typeface="Arial"/>
              </a:rPr>
              <a:t>and </a:t>
            </a:r>
            <a:r>
              <a:rPr lang="en-US" sz="1400" b="1">
                <a:solidFill>
                  <a:srgbClr val="7030A0"/>
                </a:solidFill>
                <a:latin typeface="Arial"/>
                <a:ea typeface="Arial"/>
                <a:cs typeface="Arial"/>
                <a:sym typeface="Arial"/>
              </a:rPr>
              <a:t>biobank-repositories</a:t>
            </a:r>
            <a:r>
              <a:rPr lang="en-US" sz="1400">
                <a:solidFill>
                  <a:srgbClr val="7030A0"/>
                </a:solidFill>
                <a:latin typeface="Arial"/>
                <a:ea typeface="Arial"/>
                <a:cs typeface="Arial"/>
                <a:sym typeface="Arial"/>
              </a:rPr>
              <a:t>.</a:t>
            </a:r>
            <a:endParaRPr sz="1400"/>
          </a:p>
          <a:p>
            <a:pPr marL="457200" marR="0" lvl="0" indent="-228600" algn="l" rtl="0">
              <a:lnSpc>
                <a:spcPct val="100000"/>
              </a:lnSpc>
              <a:spcBef>
                <a:spcPts val="0"/>
              </a:spcBef>
              <a:spcAft>
                <a:spcPts val="0"/>
              </a:spcAft>
              <a:buClr>
                <a:schemeClr val="dk1"/>
              </a:buClr>
              <a:buSzPts val="1400"/>
              <a:buFont typeface="Calibri"/>
              <a:buNone/>
            </a:pPr>
            <a:endParaRPr/>
          </a:p>
        </p:txBody>
      </p:sp>
      <p:sp>
        <p:nvSpPr>
          <p:cNvPr id="574" name="Google Shape;574;p7:notes"/>
          <p:cNvSpPr txBox="1">
            <a:spLocks noGrp="1"/>
          </p:cNvSpPr>
          <p:nvPr>
            <p:ph type="sldNum" idx="12"/>
          </p:nvPr>
        </p:nvSpPr>
        <p:spPr>
          <a:xfrm>
            <a:off x="3777607" y="9264227"/>
            <a:ext cx="2889938" cy="4876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1"/>
              </a:buClr>
              <a:buSzPts val="1200"/>
              <a:buFont typeface="Calibri"/>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Researcher illustration by Ikhwanudin from https://pngtree.com/freepng/researcher-woman_8526034.html?sol=downref&amp;id=bef</a:t>
            </a:r>
            <a:endParaRPr/>
          </a:p>
        </p:txBody>
      </p:sp>
      <p:sp>
        <p:nvSpPr>
          <p:cNvPr id="582" name="Google Shape;58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6" name="Google Shape;59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2414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1"/>
              <a:t>Fair use rationale</a:t>
            </a:r>
            <a:r>
              <a:rPr lang="en-US"/>
              <a:t>: The image is of unknown source, retrieved from an Internet search. The image is used to illustrate the principle of expanding context that stable identifiers can be subject to. An identifier used in a particular context, such as the Internet, could be exposed to a larger context at a later future time.</a:t>
            </a:r>
            <a:r>
              <a:rPr lang="en-US">
                <a:latin typeface="Arial"/>
                <a:ea typeface="Arial"/>
                <a:cs typeface="Arial"/>
                <a:sym typeface="Arial"/>
              </a:rPr>
              <a:t> The image is used in an educational and not-for-profit, non-commercial purpose.</a:t>
            </a:r>
            <a:endParaRPr>
              <a:latin typeface="Arial"/>
              <a:ea typeface="Arial"/>
              <a:cs typeface="Arial"/>
              <a:sym typeface="Arial"/>
            </a:endParaRPr>
          </a:p>
          <a:p>
            <a:pPr marL="0" lvl="0" indent="0" algn="l" rtl="0">
              <a:spcBef>
                <a:spcPts val="0"/>
              </a:spcBef>
              <a:spcAft>
                <a:spcPts val="0"/>
              </a:spcAft>
              <a:buNone/>
            </a:pPr>
            <a:endParaRPr/>
          </a:p>
        </p:txBody>
      </p:sp>
      <p:sp>
        <p:nvSpPr>
          <p:cNvPr id="519" name="Google Shape;51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2" name="Google Shape;62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Pierce HH, Dev A, Statham E, Bierer BE. (2019) Credit data generators for data reuse. Nature. 2019 Jun;570(7759):30-32. doi: 10.1038/d41586-019-01715-4. https://doi.org/10.1038/d41586-019-01715-4</a:t>
            </a:r>
            <a:endParaRPr/>
          </a:p>
        </p:txBody>
      </p:sp>
      <p:sp>
        <p:nvSpPr>
          <p:cNvPr id="623" name="Google Shape;62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9" name="Google Shape;63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DORA https://sfdora.org/</a:t>
            </a:r>
            <a:endParaRPr/>
          </a:p>
        </p:txBody>
      </p:sp>
      <p:sp>
        <p:nvSpPr>
          <p:cNvPr id="640" name="Google Shape;640;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1" name="Google Shape;6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2" name="Google Shape;65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lt1"/>
              </a:buClr>
              <a:buSzPts val="1200"/>
              <a:buFont typeface="Calibri"/>
              <a:buNone/>
              <a:tabLst/>
              <a:defRPr/>
            </a:pPr>
            <a:r>
              <a:rPr lang="en-US" sz="1200" dirty="0">
                <a:solidFill>
                  <a:schemeClr val="lt1"/>
                </a:solidFill>
              </a:rPr>
              <a:t>To date (2025-11-20), </a:t>
            </a:r>
            <a:r>
              <a:rPr lang="en-US" sz="1200" dirty="0">
                <a:solidFill>
                  <a:srgbClr val="FFFF00"/>
                </a:solidFill>
              </a:rPr>
              <a:t>23 057 individuals </a:t>
            </a:r>
            <a:r>
              <a:rPr lang="en-US" sz="1200" dirty="0">
                <a:solidFill>
                  <a:schemeClr val="lt1"/>
                </a:solidFill>
              </a:rPr>
              <a:t>and </a:t>
            </a:r>
            <a:r>
              <a:rPr lang="en-US" sz="1200" dirty="0">
                <a:solidFill>
                  <a:srgbClr val="FFFF00"/>
                </a:solidFill>
              </a:rPr>
              <a:t>3 516 organizations </a:t>
            </a:r>
            <a:r>
              <a:rPr lang="en-US" sz="1200" dirty="0">
                <a:solidFill>
                  <a:schemeClr val="lt1"/>
                </a:solidFill>
              </a:rPr>
              <a:t>in </a:t>
            </a:r>
            <a:r>
              <a:rPr lang="en-US" sz="1200" dirty="0">
                <a:solidFill>
                  <a:srgbClr val="FFFF00"/>
                </a:solidFill>
              </a:rPr>
              <a:t>168 countries </a:t>
            </a:r>
            <a:r>
              <a:rPr lang="en-US" sz="1200" dirty="0">
                <a:solidFill>
                  <a:schemeClr val="lt1"/>
                </a:solidFill>
              </a:rPr>
              <a:t>have signed DORA.</a:t>
            </a:r>
          </a:p>
          <a:p>
            <a:pPr marL="0" marR="0" lvl="0" indent="0" algn="l" rtl="0">
              <a:lnSpc>
                <a:spcPct val="100000"/>
              </a:lnSpc>
              <a:spcBef>
                <a:spcPts val="0"/>
              </a:spcBef>
              <a:spcAft>
                <a:spcPts val="0"/>
              </a:spcAft>
              <a:buClr>
                <a:schemeClr val="lt1"/>
              </a:buClr>
              <a:buSzPts val="1200"/>
              <a:buFont typeface="Calibri"/>
              <a:buNone/>
            </a:pPr>
            <a:r>
              <a:rPr lang="en-US" sz="1200" dirty="0">
                <a:solidFill>
                  <a:schemeClr val="lt1"/>
                </a:solidFill>
              </a:rPr>
              <a:t>To date (2023-04-25), </a:t>
            </a:r>
            <a:r>
              <a:rPr lang="en-US" sz="1200" dirty="0">
                <a:solidFill>
                  <a:srgbClr val="FFFF00"/>
                </a:solidFill>
              </a:rPr>
              <a:t>20 248 individuals </a:t>
            </a:r>
            <a:r>
              <a:rPr lang="en-US" sz="1200" dirty="0">
                <a:solidFill>
                  <a:schemeClr val="lt1"/>
                </a:solidFill>
              </a:rPr>
              <a:t>and </a:t>
            </a:r>
            <a:r>
              <a:rPr lang="en-US" sz="1200" dirty="0">
                <a:solidFill>
                  <a:srgbClr val="FFFF00"/>
                </a:solidFill>
              </a:rPr>
              <a:t>2 810 organizations </a:t>
            </a:r>
            <a:r>
              <a:rPr lang="en-US" sz="1200" dirty="0">
                <a:solidFill>
                  <a:schemeClr val="lt1"/>
                </a:solidFill>
              </a:rPr>
              <a:t>in </a:t>
            </a:r>
            <a:r>
              <a:rPr lang="en-US" sz="1200" dirty="0">
                <a:solidFill>
                  <a:srgbClr val="FFFF00"/>
                </a:solidFill>
              </a:rPr>
              <a:t>160 countries </a:t>
            </a:r>
            <a:r>
              <a:rPr lang="en-US" sz="1200" dirty="0">
                <a:solidFill>
                  <a:schemeClr val="lt1"/>
                </a:solidFill>
              </a:rPr>
              <a:t>have signed DORA.</a:t>
            </a:r>
            <a:endParaRPr dirty="0"/>
          </a:p>
          <a:p>
            <a:pPr marL="0" marR="0" lvl="0" indent="0" algn="l" rtl="0">
              <a:lnSpc>
                <a:spcPct val="100000"/>
              </a:lnSpc>
              <a:spcBef>
                <a:spcPts val="0"/>
              </a:spcBef>
              <a:spcAft>
                <a:spcPts val="0"/>
              </a:spcAft>
              <a:buClr>
                <a:schemeClr val="lt1"/>
              </a:buClr>
              <a:buSzPts val="1200"/>
              <a:buFont typeface="Calibri"/>
              <a:buNone/>
            </a:pPr>
            <a:r>
              <a:rPr lang="en-US" sz="1200" dirty="0">
                <a:solidFill>
                  <a:schemeClr val="lt1"/>
                </a:solidFill>
              </a:rPr>
              <a:t>To date (2022-11-07), </a:t>
            </a:r>
            <a:r>
              <a:rPr lang="en-US" sz="1200" dirty="0">
                <a:solidFill>
                  <a:srgbClr val="FFFF00"/>
                </a:solidFill>
              </a:rPr>
              <a:t>18 190 individuals </a:t>
            </a:r>
            <a:r>
              <a:rPr lang="en-US" sz="1200" dirty="0">
                <a:solidFill>
                  <a:schemeClr val="lt1"/>
                </a:solidFill>
              </a:rPr>
              <a:t>and </a:t>
            </a:r>
            <a:r>
              <a:rPr lang="en-US" sz="1200" dirty="0">
                <a:solidFill>
                  <a:srgbClr val="FFFF00"/>
                </a:solidFill>
              </a:rPr>
              <a:t>2 365 organizations </a:t>
            </a:r>
            <a:r>
              <a:rPr lang="en-US" sz="1200" dirty="0">
                <a:solidFill>
                  <a:schemeClr val="lt1"/>
                </a:solidFill>
              </a:rPr>
              <a:t>in </a:t>
            </a:r>
            <a:r>
              <a:rPr lang="en-US" sz="1200" dirty="0">
                <a:solidFill>
                  <a:srgbClr val="FFFF00"/>
                </a:solidFill>
              </a:rPr>
              <a:t>148 countries </a:t>
            </a:r>
            <a:r>
              <a:rPr lang="en-US" sz="1200" dirty="0">
                <a:solidFill>
                  <a:schemeClr val="lt1"/>
                </a:solidFill>
              </a:rPr>
              <a:t>have signed DORA.</a:t>
            </a:r>
            <a:endParaRPr dirty="0"/>
          </a:p>
          <a:p>
            <a:pPr marL="0" marR="0" lvl="0" indent="0" algn="l" rtl="0">
              <a:lnSpc>
                <a:spcPct val="100000"/>
              </a:lnSpc>
              <a:spcBef>
                <a:spcPts val="0"/>
              </a:spcBef>
              <a:spcAft>
                <a:spcPts val="0"/>
              </a:spcAft>
              <a:buClr>
                <a:schemeClr val="lt1"/>
              </a:buClr>
              <a:buSzPts val="1200"/>
              <a:buFont typeface="Calibri"/>
              <a:buNone/>
            </a:pPr>
            <a:r>
              <a:rPr lang="en-US" sz="1200" dirty="0">
                <a:solidFill>
                  <a:schemeClr val="lt1"/>
                </a:solidFill>
              </a:rPr>
              <a:t>To date (2021-11-09), </a:t>
            </a:r>
            <a:r>
              <a:rPr lang="en-US" sz="1200" dirty="0">
                <a:solidFill>
                  <a:srgbClr val="FFFF00"/>
                </a:solidFill>
              </a:rPr>
              <a:t>18 190 individuals </a:t>
            </a:r>
            <a:r>
              <a:rPr lang="en-US" sz="1200" dirty="0">
                <a:solidFill>
                  <a:schemeClr val="lt1"/>
                </a:solidFill>
              </a:rPr>
              <a:t>and </a:t>
            </a:r>
            <a:r>
              <a:rPr lang="en-US" sz="1200" dirty="0">
                <a:solidFill>
                  <a:srgbClr val="FFFF00"/>
                </a:solidFill>
              </a:rPr>
              <a:t>2 365 organizations </a:t>
            </a:r>
            <a:r>
              <a:rPr lang="en-US" sz="1200" dirty="0">
                <a:solidFill>
                  <a:schemeClr val="lt1"/>
                </a:solidFill>
              </a:rPr>
              <a:t>in </a:t>
            </a:r>
            <a:r>
              <a:rPr lang="en-US" sz="1200" dirty="0">
                <a:solidFill>
                  <a:srgbClr val="FFFF00"/>
                </a:solidFill>
              </a:rPr>
              <a:t>148 countries </a:t>
            </a:r>
            <a:r>
              <a:rPr lang="en-US" sz="1200" dirty="0">
                <a:solidFill>
                  <a:schemeClr val="lt1"/>
                </a:solidFill>
              </a:rPr>
              <a:t>have signed DORA.</a:t>
            </a:r>
            <a:endParaRPr sz="1200" dirty="0">
              <a:solidFill>
                <a:schemeClr val="lt1"/>
              </a:solidFill>
            </a:endParaRPr>
          </a:p>
          <a:p>
            <a:pPr marL="0" lvl="0" indent="0" algn="l" rtl="0">
              <a:spcBef>
                <a:spcPts val="0"/>
              </a:spcBef>
              <a:spcAft>
                <a:spcPts val="0"/>
              </a:spcAft>
              <a:buNone/>
            </a:pPr>
            <a:r>
              <a:rPr lang="en-US" dirty="0"/>
              <a:t>To date (2021-01-26), 16 873 individuals and 2 139 organizations in 144 countries have signed DORA.</a:t>
            </a:r>
            <a:endParaRPr dirty="0"/>
          </a:p>
          <a:p>
            <a:pPr marL="0" marR="0" lvl="0" indent="0" algn="l" rtl="0">
              <a:lnSpc>
                <a:spcPct val="100000"/>
              </a:lnSpc>
              <a:spcBef>
                <a:spcPts val="0"/>
              </a:spcBef>
              <a:spcAft>
                <a:spcPts val="0"/>
              </a:spcAft>
              <a:buClr>
                <a:schemeClr val="lt1"/>
              </a:buClr>
              <a:buSzPts val="1200"/>
              <a:buFont typeface="Calibri"/>
              <a:buNone/>
            </a:pPr>
            <a:r>
              <a:rPr lang="en-US" sz="1200" dirty="0">
                <a:solidFill>
                  <a:schemeClr val="lt1"/>
                </a:solidFill>
              </a:rPr>
              <a:t>DORA’s vision is to advance practical and robust approaches to </a:t>
            </a:r>
            <a:r>
              <a:rPr lang="en-US" sz="1200" b="1" dirty="0">
                <a:solidFill>
                  <a:srgbClr val="FFFF00"/>
                </a:solidFill>
              </a:rPr>
              <a:t>research assessment </a:t>
            </a:r>
            <a:r>
              <a:rPr lang="en-US" sz="1200" dirty="0">
                <a:solidFill>
                  <a:schemeClr val="lt1"/>
                </a:solidFill>
              </a:rPr>
              <a:t>globally and across all scholarly disciplines.</a:t>
            </a:r>
            <a:endParaRPr dirty="0"/>
          </a:p>
          <a:p>
            <a:pPr marL="0" marR="0" lvl="0" indent="0" algn="l" rtl="0">
              <a:lnSpc>
                <a:spcPct val="100000"/>
              </a:lnSpc>
              <a:spcBef>
                <a:spcPts val="0"/>
              </a:spcBef>
              <a:spcAft>
                <a:spcPts val="0"/>
              </a:spcAft>
              <a:buClr>
                <a:schemeClr val="dk1"/>
              </a:buClr>
              <a:buSzPts val="1200"/>
              <a:buFont typeface="Calibri"/>
              <a:buNone/>
            </a:pPr>
            <a:r>
              <a:rPr lang="en-US" dirty="0"/>
              <a:t>May 2018 The Research Council of Norway signed #</a:t>
            </a:r>
            <a:r>
              <a:rPr lang="en-US" dirty="0" err="1"/>
              <a:t>sfDORA</a:t>
            </a:r>
            <a:r>
              <a:rPr lang="en-US" dirty="0"/>
              <a:t>! https://</a:t>
            </a:r>
            <a:r>
              <a:rPr lang="en-US" dirty="0" err="1"/>
              <a:t>twitter.com</a:t>
            </a:r>
            <a:r>
              <a:rPr lang="en-US" dirty="0"/>
              <a:t>/</a:t>
            </a:r>
            <a:r>
              <a:rPr lang="en-US" dirty="0" err="1"/>
              <a:t>dorassessment</a:t>
            </a:r>
            <a:r>
              <a:rPr lang="en-US" dirty="0"/>
              <a:t>/status/999349311417745409</a:t>
            </a:r>
            <a:endParaRPr dirty="0"/>
          </a:p>
          <a:p>
            <a:pPr marL="0" marR="0" lvl="0" indent="0" algn="l" rtl="0">
              <a:lnSpc>
                <a:spcPct val="100000"/>
              </a:lnSpc>
              <a:spcBef>
                <a:spcPts val="0"/>
              </a:spcBef>
              <a:spcAft>
                <a:spcPts val="0"/>
              </a:spcAft>
              <a:buClr>
                <a:schemeClr val="dk1"/>
              </a:buClr>
              <a:buSzPts val="1200"/>
              <a:buFont typeface="Calibri"/>
              <a:buNone/>
            </a:pPr>
            <a:r>
              <a:rPr lang="en-US" dirty="0"/>
              <a:t>https://</a:t>
            </a:r>
            <a:r>
              <a:rPr lang="en-US" dirty="0" err="1"/>
              <a:t>sfdora.org</a:t>
            </a:r>
            <a:r>
              <a:rPr lang="en-US" dirty="0"/>
              <a:t>/signers/?_</a:t>
            </a:r>
            <a:r>
              <a:rPr lang="en-US" dirty="0" err="1"/>
              <a:t>organization_country</a:t>
            </a:r>
            <a:r>
              <a:rPr lang="en-US" dirty="0"/>
              <a:t>=</a:t>
            </a:r>
            <a:r>
              <a:rPr lang="en-US" dirty="0" err="1"/>
              <a:t>norway</a:t>
            </a:r>
            <a:r>
              <a:rPr lang="en-US" dirty="0"/>
              <a:t>&amp;_</a:t>
            </a:r>
            <a:r>
              <a:rPr lang="en-US" dirty="0" err="1"/>
              <a:t>signer_type</a:t>
            </a:r>
            <a:r>
              <a:rPr lang="en-US" dirty="0"/>
              <a:t>=</a:t>
            </a:r>
            <a:r>
              <a:rPr lang="en-US" dirty="0" err="1"/>
              <a:t>organisation</a:t>
            </a:r>
            <a:r>
              <a:rPr lang="en-US" dirty="0"/>
              <a:t> </a:t>
            </a:r>
            <a:endParaRPr dirty="0"/>
          </a:p>
          <a:p>
            <a:pPr marL="0" marR="0" lvl="0" indent="0" algn="l" rtl="0">
              <a:lnSpc>
                <a:spcPct val="100000"/>
              </a:lnSpc>
              <a:spcBef>
                <a:spcPts val="0"/>
              </a:spcBef>
              <a:spcAft>
                <a:spcPts val="0"/>
              </a:spcAft>
              <a:buClr>
                <a:schemeClr val="lt1"/>
              </a:buClr>
              <a:buSzPts val="1200"/>
              <a:buFont typeface="Calibri"/>
              <a:buNone/>
            </a:pPr>
            <a:r>
              <a:rPr lang="en-US" sz="1200" dirty="0">
                <a:solidFill>
                  <a:schemeClr val="lt1"/>
                </a:solidFill>
              </a:rPr>
              <a:t>Signed by: Univ of Agder (</a:t>
            </a:r>
            <a:r>
              <a:rPr lang="en-US" sz="1200" dirty="0" err="1">
                <a:solidFill>
                  <a:schemeClr val="lt1"/>
                </a:solidFill>
              </a:rPr>
              <a:t>UiA</a:t>
            </a:r>
            <a:r>
              <a:rPr lang="en-US" sz="1200" dirty="0">
                <a:solidFill>
                  <a:schemeClr val="lt1"/>
                </a:solidFill>
              </a:rPr>
              <a:t>), Univ of Stavanger (</a:t>
            </a:r>
            <a:r>
              <a:rPr lang="en-US" sz="1200" dirty="0" err="1">
                <a:solidFill>
                  <a:schemeClr val="lt1"/>
                </a:solidFill>
              </a:rPr>
              <a:t>UiS</a:t>
            </a:r>
            <a:r>
              <a:rPr lang="en-US" sz="1200" dirty="0">
                <a:solidFill>
                  <a:schemeClr val="lt1"/>
                </a:solidFill>
              </a:rPr>
              <a:t>), Oslo University Hospital, </a:t>
            </a:r>
            <a:r>
              <a:rPr lang="en-US" sz="1200" dirty="0" err="1">
                <a:solidFill>
                  <a:schemeClr val="lt1"/>
                </a:solidFill>
              </a:rPr>
              <a:t>OsloMet</a:t>
            </a:r>
            <a:r>
              <a:rPr lang="en-US" sz="1200" dirty="0">
                <a:solidFill>
                  <a:schemeClr val="lt1"/>
                </a:solidFill>
              </a:rPr>
              <a:t>, </a:t>
            </a:r>
            <a:r>
              <a:rPr lang="en-US" sz="1200" dirty="0" err="1">
                <a:solidFill>
                  <a:schemeClr val="lt1"/>
                </a:solidFill>
              </a:rPr>
              <a:t>Norw</a:t>
            </a:r>
            <a:r>
              <a:rPr lang="en-US" sz="1200" dirty="0">
                <a:solidFill>
                  <a:schemeClr val="lt1"/>
                </a:solidFill>
              </a:rPr>
              <a:t> Univ of Life Sciences (NMBU), Research Council of Norway (RCN), Inland Norway Univ of Applied </a:t>
            </a:r>
            <a:r>
              <a:rPr lang="en-US" sz="1200" dirty="0" err="1">
                <a:solidFill>
                  <a:schemeClr val="lt1"/>
                </a:solidFill>
              </a:rPr>
              <a:t>Scienences</a:t>
            </a:r>
            <a:r>
              <a:rPr lang="en-US" sz="1200" dirty="0">
                <a:solidFill>
                  <a:schemeClr val="lt1"/>
                </a:solidFill>
              </a:rPr>
              <a:t> (INN), The Royal Norwegian Society of Sciences and Letters (DKNVS), Norwegian University of Science and Technology (NTNU), </a:t>
            </a:r>
            <a:r>
              <a:rPr lang="en-US" sz="1200" b="0" i="0" dirty="0">
                <a:solidFill>
                  <a:schemeClr val="dk1"/>
                </a:solidFill>
                <a:latin typeface="Calibri"/>
                <a:ea typeface="Calibri"/>
                <a:cs typeface="Calibri"/>
                <a:sym typeface="Calibri"/>
              </a:rPr>
              <a:t>University College of Southeast Norway, University of Tromsø - The Arctic University of Norway (UiT)</a:t>
            </a:r>
            <a:endParaRPr sz="1200" dirty="0">
              <a:solidFill>
                <a:schemeClr val="lt1"/>
              </a:solidFill>
            </a:endParaRPr>
          </a:p>
          <a:p>
            <a:pPr marL="0" lvl="0" indent="0" algn="l" rtl="0">
              <a:spcBef>
                <a:spcPts val="0"/>
              </a:spcBef>
              <a:spcAft>
                <a:spcPts val="0"/>
              </a:spcAft>
              <a:buNone/>
            </a:pPr>
            <a:endParaRPr dirty="0"/>
          </a:p>
        </p:txBody>
      </p:sp>
      <p:sp>
        <p:nvSpPr>
          <p:cNvPr id="653" name="Google Shape;65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1" name="Google Shape;66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hlink"/>
                </a:solidFill>
              </a:rPr>
              <a:t>https://</a:t>
            </a:r>
            <a:r>
              <a:rPr lang="en-US" u="sng" dirty="0" err="1">
                <a:solidFill>
                  <a:schemeClr val="hlink"/>
                </a:solidFill>
              </a:rPr>
              <a:t>www.springernature.com</a:t>
            </a:r>
            <a:r>
              <a:rPr lang="en-US" u="sng" dirty="0">
                <a:solidFill>
                  <a:schemeClr val="hlink"/>
                </a:solidFill>
              </a:rPr>
              <a:t>/</a:t>
            </a:r>
            <a:r>
              <a:rPr lang="en-US" u="sng" dirty="0" err="1">
                <a:solidFill>
                  <a:schemeClr val="hlink"/>
                </a:solidFill>
              </a:rPr>
              <a:t>gp</a:t>
            </a:r>
            <a:r>
              <a:rPr lang="en-US" u="sng" dirty="0">
                <a:solidFill>
                  <a:schemeClr val="hlink"/>
                </a:solidFill>
              </a:rPr>
              <a:t>/authors/research-data-policy</a:t>
            </a: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14065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7" name="Google Shape;67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3" name="Google Shape;68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Forskningsrådet (2014) Tilgjengeliggjøring av forskningsdata: Policy for Norges forskningsråd. ISBN: 978-82-12-03361-0</a:t>
            </a:r>
            <a:endParaRPr/>
          </a:p>
          <a:p>
            <a:pPr marL="0" marR="0" lvl="0" indent="0" algn="l" rtl="0">
              <a:lnSpc>
                <a:spcPct val="100000"/>
              </a:lnSpc>
              <a:spcBef>
                <a:spcPts val="0"/>
              </a:spcBef>
              <a:spcAft>
                <a:spcPts val="0"/>
              </a:spcAft>
              <a:buClr>
                <a:schemeClr val="dk1"/>
              </a:buClr>
              <a:buSzPts val="1200"/>
              <a:buFont typeface="Calibri"/>
              <a:buNone/>
            </a:pPr>
            <a:r>
              <a:rPr lang="en-US"/>
              <a:t>https://www.forskningsradet.no/en/research-policy-strategy/open-science/research-data/</a:t>
            </a:r>
            <a:endParaRPr/>
          </a:p>
          <a:p>
            <a:pPr marL="0" marR="0" lvl="0" indent="0" algn="l" rtl="0">
              <a:lnSpc>
                <a:spcPct val="100000"/>
              </a:lnSpc>
              <a:spcBef>
                <a:spcPts val="0"/>
              </a:spcBef>
              <a:spcAft>
                <a:spcPts val="0"/>
              </a:spcAft>
              <a:buClr>
                <a:schemeClr val="dk1"/>
              </a:buClr>
              <a:buSzPts val="1200"/>
              <a:buFont typeface="Calibri"/>
              <a:buNone/>
            </a:pPr>
            <a:r>
              <a:rPr lang="en-US"/>
              <a:t>https://www.forskningsradet.no/contentassets/e4cd6d2c23cf49d4989bb10c5eea087a/the-research-council-of-norways-policy-for-open-access-to-research-data.pdf</a:t>
            </a:r>
            <a:endParaRPr/>
          </a:p>
          <a:p>
            <a:pPr marL="0" marR="0" lvl="0" indent="0" algn="l" rtl="0">
              <a:lnSpc>
                <a:spcPct val="100000"/>
              </a:lnSpc>
              <a:spcBef>
                <a:spcPts val="0"/>
              </a:spcBef>
              <a:spcAft>
                <a:spcPts val="0"/>
              </a:spcAft>
              <a:buClr>
                <a:schemeClr val="dk1"/>
              </a:buClr>
              <a:buSzPts val="1200"/>
              <a:buFont typeface="Calibri"/>
              <a:buNone/>
            </a:pPr>
            <a:r>
              <a:rPr lang="en-US"/>
              <a:t>Forskningsrådet (2016) Tilgjengeliggjøring av forskningsdata og data for forskning: Kunnskapsgrunnlag til KDs arbeid med en nasjonal strategi for tilgjengeliggjøring av data. ISBN: 978-82-12-03566-9</a:t>
            </a:r>
            <a:endParaRPr/>
          </a:p>
          <a:p>
            <a:pPr marL="0" marR="0" lvl="0" indent="0" algn="l" rtl="0">
              <a:lnSpc>
                <a:spcPct val="100000"/>
              </a:lnSpc>
              <a:spcBef>
                <a:spcPts val="0"/>
              </a:spcBef>
              <a:spcAft>
                <a:spcPts val="0"/>
              </a:spcAft>
              <a:buClr>
                <a:schemeClr val="dk1"/>
              </a:buClr>
              <a:buSzPts val="1200"/>
              <a:buFont typeface="Calibri"/>
              <a:buNone/>
            </a:pPr>
            <a:r>
              <a:rPr lang="en-US"/>
              <a:t>DAMVAD (2014) Sharing and archiving of publicly funded research data: Report to the Research Council of Norway. 11/04/14. </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"Forskningsrådet forventer at alle forskningsdata i prosjekter finansiert av Forskningsrådet, er åpent tilgjengelig. I noen tilfeller kan det likevel være gode grunner til at ikke alle er åpne"</a:t>
            </a:r>
            <a:endParaRPr/>
          </a:p>
          <a:p>
            <a:pPr marL="0" marR="0" lvl="0" indent="0" algn="l" rtl="0">
              <a:lnSpc>
                <a:spcPct val="100000"/>
              </a:lnSpc>
              <a:spcBef>
                <a:spcPts val="0"/>
              </a:spcBef>
              <a:spcAft>
                <a:spcPts val="0"/>
              </a:spcAft>
              <a:buClr>
                <a:schemeClr val="dk1"/>
              </a:buClr>
              <a:buSzPts val="1200"/>
              <a:buFont typeface="Calibri"/>
              <a:buNone/>
            </a:pPr>
            <a:r>
              <a:rPr lang="en-US"/>
              <a:t>http://www.forskningsradet.no/no/Apen_tilgang/1254001019169</a:t>
            </a:r>
            <a:endParaRPr/>
          </a:p>
          <a:p>
            <a:pPr marL="0" marR="0" lvl="0" indent="0" algn="l" rtl="0">
              <a:lnSpc>
                <a:spcPct val="100000"/>
              </a:lnSpc>
              <a:spcBef>
                <a:spcPts val="0"/>
              </a:spcBef>
              <a:spcAft>
                <a:spcPts val="0"/>
              </a:spcAft>
              <a:buClr>
                <a:schemeClr val="dk1"/>
              </a:buClr>
              <a:buSzPts val="1200"/>
              <a:buFont typeface="Calibri"/>
              <a:buNone/>
            </a:pPr>
            <a:r>
              <a:rPr lang="en-US"/>
              <a:t>http://www.forskningsradet.no/no/Artikkel/Apen_tilgang_til_forskningsdata/1254001013535</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Kunnskapsdepartementet (2016) Nasjonale retningslinjer for åpen tilgang til forskningsdata: Rapport til Kunnskapsdepartementet 14.06.2016.</a:t>
            </a:r>
            <a:endParaRPr/>
          </a:p>
          <a:p>
            <a:pPr marL="0" marR="0" lvl="0" indent="0" algn="l" rtl="0">
              <a:lnSpc>
                <a:spcPct val="100000"/>
              </a:lnSpc>
              <a:spcBef>
                <a:spcPts val="0"/>
              </a:spcBef>
              <a:spcAft>
                <a:spcPts val="0"/>
              </a:spcAft>
              <a:buClr>
                <a:schemeClr val="dk1"/>
              </a:buClr>
              <a:buSzPts val="1200"/>
              <a:buFont typeface="Calibri"/>
              <a:buNone/>
            </a:pPr>
            <a:r>
              <a:rPr lang="en-US"/>
              <a:t>https://www.regjeringen.no/contentassets/72e9794a183647e5b53ec39ba8cf516a/rapport-nasjonale-retningslinjer-for-apen-tilgang-til-forskningsresultater.pdf</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UiO open data</a:t>
            </a:r>
            <a:endParaRPr/>
          </a:p>
          <a:p>
            <a:pPr marL="0" marR="0" lvl="0" indent="0" algn="l" rtl="0">
              <a:lnSpc>
                <a:spcPct val="100000"/>
              </a:lnSpc>
              <a:spcBef>
                <a:spcPts val="0"/>
              </a:spcBef>
              <a:spcAft>
                <a:spcPts val="0"/>
              </a:spcAft>
              <a:buClr>
                <a:schemeClr val="dk1"/>
              </a:buClr>
              <a:buSzPts val="1200"/>
              <a:buFont typeface="Calibri"/>
              <a:buNone/>
            </a:pPr>
            <a:r>
              <a:rPr lang="en-US"/>
              <a:t>http://www.uio.no/om/aktuelt/rektors-blogg/2017/hvordan-behandler-vi-forskningsdata.html</a:t>
            </a:r>
            <a:endParaRPr/>
          </a:p>
        </p:txBody>
      </p:sp>
      <p:sp>
        <p:nvSpPr>
          <p:cNvPr id="684" name="Google Shape;68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https://www.uhr.no/en/news-from-uhr/nor-cam-a-toolbox-for-recognition-and-rewards-in-academic-careers.5780.aspx</a:t>
            </a:r>
            <a:endParaRPr/>
          </a:p>
        </p:txBody>
      </p:sp>
      <p:sp>
        <p:nvSpPr>
          <p:cNvPr id="700" name="Google Shape;70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Google Shape;70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8" name="Google Shape;70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4" name="Google Shape;71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https://www.regjeringen.no/no/aktuelt/norge-skal-bli-verdens-mest-digitaliserte-lan/id3055039/</a:t>
            </a:r>
            <a:endParaRPr/>
          </a:p>
          <a:p>
            <a:pPr marL="0" lvl="0" indent="0" algn="l" rtl="0">
              <a:spcBef>
                <a:spcPts val="0"/>
              </a:spcBef>
              <a:spcAft>
                <a:spcPts val="0"/>
              </a:spcAft>
              <a:buNone/>
            </a:pPr>
            <a:r>
              <a:rPr lang="en-US" sz="1800">
                <a:solidFill>
                  <a:srgbClr val="F2F2F2"/>
                </a:solidFill>
                <a:latin typeface="Helvetica Neue"/>
                <a:ea typeface="Helvetica Neue"/>
                <a:cs typeface="Helvetica Neue"/>
                <a:sym typeface="Helvetica Neue"/>
              </a:rPr>
              <a:t>Ny nasjonal digitaliseringsstrategi: </a:t>
            </a:r>
            <a:r>
              <a:rPr lang="en-US" sz="4000">
                <a:solidFill>
                  <a:srgbClr val="F2F2F2"/>
                </a:solidFill>
                <a:latin typeface="Helvetica Neue"/>
                <a:ea typeface="Helvetica Neue"/>
                <a:cs typeface="Helvetica Neue"/>
                <a:sym typeface="Helvetica Neue"/>
              </a:rPr>
              <a:t>Norge skal bli verdens mest </a:t>
            </a:r>
            <a:r>
              <a:rPr lang="en-US" sz="1200">
                <a:solidFill>
                  <a:srgbClr val="F2F2F2"/>
                </a:solidFill>
                <a:latin typeface="Calibri"/>
                <a:ea typeface="Calibri"/>
                <a:cs typeface="Calibri"/>
                <a:sym typeface="Calibri"/>
              </a:rPr>
              <a:t> </a:t>
            </a:r>
            <a:r>
              <a:rPr lang="en-US" sz="4000">
                <a:solidFill>
                  <a:srgbClr val="F2F2F2"/>
                </a:solidFill>
                <a:latin typeface="Helvetica Neue"/>
                <a:ea typeface="Helvetica Neue"/>
                <a:cs typeface="Helvetica Neue"/>
                <a:sym typeface="Helvetica Neue"/>
              </a:rPr>
              <a:t>digitaliserte land </a:t>
            </a:r>
            <a:endParaRPr>
              <a:solidFill>
                <a:srgbClr val="F2F2F2"/>
              </a:solidFill>
            </a:endParaRPr>
          </a:p>
          <a:p>
            <a:pPr marL="0" lvl="0" indent="0" algn="l" rtl="0">
              <a:spcBef>
                <a:spcPts val="0"/>
              </a:spcBef>
              <a:spcAft>
                <a:spcPts val="0"/>
              </a:spcAft>
              <a:buNone/>
            </a:pPr>
            <a:r>
              <a:rPr lang="en-US" sz="1200">
                <a:solidFill>
                  <a:srgbClr val="F2F2F2"/>
                </a:solidFill>
                <a:latin typeface="Helvetica Neue"/>
                <a:ea typeface="Helvetica Neue"/>
                <a:cs typeface="Helvetica Neue"/>
                <a:sym typeface="Helvetica Neue"/>
              </a:rPr>
              <a:t>Pressemelding | Dato: 26.09.2024 | Digitaliserings- og forvaltningsdepartementet | Statsministerens kontor </a:t>
            </a:r>
            <a:endParaRPr/>
          </a:p>
          <a:p>
            <a:pPr marL="0" lvl="0" indent="0" algn="l" rtl="0">
              <a:spcBef>
                <a:spcPts val="0"/>
              </a:spcBef>
              <a:spcAft>
                <a:spcPts val="0"/>
              </a:spcAft>
              <a:buNone/>
            </a:pPr>
            <a:r>
              <a:rPr lang="en-US">
                <a:solidFill>
                  <a:srgbClr val="F2F2F2"/>
                </a:solidFill>
              </a:rPr>
              <a:t>https://www.regjeringen.no/no/dokumenter/fremtidens-digitale-norge/id3054645/</a:t>
            </a:r>
            <a:endParaRPr sz="1200">
              <a:solidFill>
                <a:srgbClr val="F2F2F2"/>
              </a:solidFill>
              <a:latin typeface="Helvetica Neue"/>
              <a:ea typeface="Helvetica Neue"/>
              <a:cs typeface="Helvetica Neue"/>
              <a:sym typeface="Helvetica Neue"/>
            </a:endParaRPr>
          </a:p>
          <a:p>
            <a:pPr marL="0" lvl="0" indent="0" algn="l" rtl="0">
              <a:spcBef>
                <a:spcPts val="0"/>
              </a:spcBef>
              <a:spcAft>
                <a:spcPts val="0"/>
              </a:spcAft>
              <a:buNone/>
            </a:pPr>
            <a:r>
              <a:rPr lang="en-US">
                <a:solidFill>
                  <a:srgbClr val="F2F2F2"/>
                </a:solidFill>
              </a:rPr>
              <a:t>https://www.regjeringen.no/en/dokumenter/the-digital-norway-of-the-future/id3054645/</a:t>
            </a:r>
            <a:endParaRPr/>
          </a:p>
          <a:p>
            <a:pPr marL="0" lvl="0" indent="0" algn="l" rtl="0">
              <a:spcBef>
                <a:spcPts val="0"/>
              </a:spcBef>
              <a:spcAft>
                <a:spcPts val="0"/>
              </a:spcAft>
              <a:buNone/>
            </a:pPr>
            <a:endParaRPr/>
          </a:p>
        </p:txBody>
      </p:sp>
      <p:sp>
        <p:nvSpPr>
          <p:cNvPr id="715" name="Google Shape;71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2" name="Google Shape;72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Kunnskapsdepartementet (2016) Nasjonale retningslinjer for åpen tilgang til forskningsresultater: Rapport til Kunnskapsdepartementet 14.06.2016.</a:t>
            </a:r>
            <a:endParaRPr/>
          </a:p>
          <a:p>
            <a:pPr marL="0" marR="0" lvl="0" indent="0" algn="l" rtl="0">
              <a:lnSpc>
                <a:spcPct val="100000"/>
              </a:lnSpc>
              <a:spcBef>
                <a:spcPts val="0"/>
              </a:spcBef>
              <a:spcAft>
                <a:spcPts val="0"/>
              </a:spcAft>
              <a:buClr>
                <a:schemeClr val="dk1"/>
              </a:buClr>
              <a:buSzPts val="1200"/>
              <a:buFont typeface="Calibri"/>
              <a:buNone/>
            </a:pPr>
            <a:r>
              <a:rPr lang="en-US"/>
              <a:t>https://www.regjeringen.no/contentassets/72e9794a183647e5b53ec39ba8cf516a/rapport-nasjonale-retningslinjer-for-apen-tilgang-til-forskningsresultater.pdf</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b="1"/>
              <a:t>EU - Competitiveness Council, 26-27/05/2016</a:t>
            </a:r>
            <a:endParaRPr/>
          </a:p>
          <a:p>
            <a:pPr marL="0" marR="0" lvl="0" indent="0" algn="l" rtl="0">
              <a:lnSpc>
                <a:spcPct val="100000"/>
              </a:lnSpc>
              <a:spcBef>
                <a:spcPts val="0"/>
              </a:spcBef>
              <a:spcAft>
                <a:spcPts val="0"/>
              </a:spcAft>
              <a:buClr>
                <a:schemeClr val="dk1"/>
              </a:buClr>
              <a:buSzPts val="1200"/>
              <a:buFont typeface="Calibri"/>
              <a:buNone/>
            </a:pPr>
            <a:r>
              <a:rPr lang="en-US"/>
              <a:t>http://www.consilium.europa.eu/en/meetings/compet/2016/05/26-27/</a:t>
            </a:r>
            <a:endParaRPr/>
          </a:p>
          <a:p>
            <a:pPr marL="0" lvl="0" indent="0" algn="l" rtl="0">
              <a:spcBef>
                <a:spcPts val="0"/>
              </a:spcBef>
              <a:spcAft>
                <a:spcPts val="0"/>
              </a:spcAft>
              <a:buNone/>
            </a:pPr>
            <a:r>
              <a:rPr lang="en-US"/>
              <a:t>"Open Science is a topic which is very dear to our hearts. During the Netherlands presidency, we have aimed at bringing Europe to the forefront of global change and at leading the transition to a new way of doing research and science based on openness, big data and cloud computing." Sander Dekker, State Secretary of Education, Culture and Science of the Netherlands</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Enserink M (2016) In dramatic stetement, European leaders call for 'immediate' open access to all scientific papers by 2020. Science May. 27, 2016, DOI: 10.1126/science.aag0577</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https://www.theguardian.com/science/2016/may/28/eu-ministers-2020-target-free-access-scientific-papers</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EU INSPIRE Directive :: Infrastructure for spatial information in Europe</a:t>
            </a:r>
            <a:endParaRPr/>
          </a:p>
          <a:p>
            <a:pPr marL="0" marR="0" lvl="0" indent="0" algn="l" rtl="0">
              <a:lnSpc>
                <a:spcPct val="100000"/>
              </a:lnSpc>
              <a:spcBef>
                <a:spcPts val="0"/>
              </a:spcBef>
              <a:spcAft>
                <a:spcPts val="0"/>
              </a:spcAft>
              <a:buClr>
                <a:schemeClr val="dk1"/>
              </a:buClr>
              <a:buSzPts val="1200"/>
              <a:buFont typeface="Calibri"/>
              <a:buNone/>
            </a:pPr>
            <a:r>
              <a:rPr lang="en-US"/>
              <a:t>http://inspire.ec.europa.eu/</a:t>
            </a:r>
            <a:endParaRPr/>
          </a:p>
          <a:p>
            <a:pPr marL="0" marR="0" lvl="0" indent="0" algn="l" rtl="0">
              <a:lnSpc>
                <a:spcPct val="100000"/>
              </a:lnSpc>
              <a:spcBef>
                <a:spcPts val="0"/>
              </a:spcBef>
              <a:spcAft>
                <a:spcPts val="0"/>
              </a:spcAft>
              <a:buClr>
                <a:schemeClr val="dk1"/>
              </a:buClr>
              <a:buSzPts val="1200"/>
              <a:buFont typeface="Calibri"/>
              <a:buNone/>
            </a:pPr>
            <a:r>
              <a:rPr lang="en-US" b="1"/>
              <a:t>The INSPIRE Directive: a brief description</a:t>
            </a:r>
            <a:r>
              <a:rPr lang="en-US" b="0"/>
              <a:t>: https://www.youtube.com/watch?v=xew6qI-6wNk</a:t>
            </a:r>
            <a:endParaRPr/>
          </a:p>
          <a:p>
            <a:pPr marL="0" marR="0" lvl="0" indent="0" algn="l" rtl="0">
              <a:lnSpc>
                <a:spcPct val="100000"/>
              </a:lnSpc>
              <a:spcBef>
                <a:spcPts val="0"/>
              </a:spcBef>
              <a:spcAft>
                <a:spcPts val="0"/>
              </a:spcAft>
              <a:buClr>
                <a:schemeClr val="dk1"/>
              </a:buClr>
              <a:buSzPts val="1200"/>
              <a:buFont typeface="Calibri"/>
              <a:buNone/>
            </a:pPr>
            <a:r>
              <a:rPr lang="en-US"/>
              <a:t>2007-04-26, Directive 2007/2/EC of the European Parliament and of the Council of 14 March 2007 establishing an Infrastructure for Spatial Information in the European Community (INSPIRE) </a:t>
            </a:r>
            <a:endParaRPr/>
          </a:p>
          <a:p>
            <a:pPr marL="0" marR="0" lvl="0" indent="0" algn="l" rtl="0">
              <a:lnSpc>
                <a:spcPct val="100000"/>
              </a:lnSpc>
              <a:spcBef>
                <a:spcPts val="0"/>
              </a:spcBef>
              <a:spcAft>
                <a:spcPts val="0"/>
              </a:spcAft>
              <a:buClr>
                <a:schemeClr val="dk1"/>
              </a:buClr>
              <a:buSzPts val="1200"/>
              <a:buFont typeface="Calibri"/>
              <a:buNone/>
            </a:pPr>
            <a:r>
              <a:rPr lang="en-US"/>
              <a:t>--</a:t>
            </a:r>
            <a:endParaRPr/>
          </a:p>
          <a:p>
            <a:pPr marL="0" marR="0" lvl="0" indent="0" algn="l" rtl="0">
              <a:lnSpc>
                <a:spcPct val="100000"/>
              </a:lnSpc>
              <a:spcBef>
                <a:spcPts val="0"/>
              </a:spcBef>
              <a:spcAft>
                <a:spcPts val="0"/>
              </a:spcAft>
              <a:buClr>
                <a:schemeClr val="dk1"/>
              </a:buClr>
              <a:buSzPts val="1200"/>
              <a:buFont typeface="Calibri"/>
              <a:buNone/>
            </a:pPr>
            <a:r>
              <a:rPr lang="en-US"/>
              <a:t>ec.europa.eu/research/openscience</a:t>
            </a:r>
            <a:endParaRPr/>
          </a:p>
          <a:p>
            <a:pPr marL="0" marR="0" lvl="0" indent="0" algn="l" rtl="0">
              <a:lnSpc>
                <a:spcPct val="100000"/>
              </a:lnSpc>
              <a:spcBef>
                <a:spcPts val="0"/>
              </a:spcBef>
              <a:spcAft>
                <a:spcPts val="0"/>
              </a:spcAft>
              <a:buClr>
                <a:schemeClr val="dk1"/>
              </a:buClr>
              <a:buSzPts val="1200"/>
              <a:buFont typeface="Calibri"/>
              <a:buNone/>
            </a:pPr>
            <a:r>
              <a:rPr lang="en-US"/>
              <a:t>openAIRE.eu</a:t>
            </a:r>
            <a:endParaRPr/>
          </a:p>
          <a:p>
            <a:pPr marL="0" marR="0" lvl="0" indent="0" algn="l" rtl="0">
              <a:lnSpc>
                <a:spcPct val="100000"/>
              </a:lnSpc>
              <a:spcBef>
                <a:spcPts val="0"/>
              </a:spcBef>
              <a:spcAft>
                <a:spcPts val="0"/>
              </a:spcAft>
              <a:buClr>
                <a:schemeClr val="dk1"/>
              </a:buClr>
              <a:buSzPts val="1200"/>
              <a:buFont typeface="Calibri"/>
              <a:buNone/>
            </a:pPr>
            <a:r>
              <a:rPr lang="en-US"/>
              <a:t>http://ec.europa.eu/research/press/2016/pdf/opendata-infographic_072016.pdf#view=fit&amp;pagemode=none</a:t>
            </a:r>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723" name="Google Shape;72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2" name="Google Shape;732;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400">
                <a:solidFill>
                  <a:schemeClr val="dk1"/>
                </a:solidFill>
                <a:latin typeface="Calibri"/>
                <a:ea typeface="Calibri"/>
                <a:cs typeface="Calibri"/>
                <a:sym typeface="Calibri"/>
              </a:rPr>
              <a:t>Illustration: David Klein (1918-2005) – fair use, for education</a:t>
            </a:r>
            <a:endParaRPr/>
          </a:p>
          <a:p>
            <a:pPr marL="0" marR="0" lvl="0" indent="0" algn="l" rtl="0">
              <a:lnSpc>
                <a:spcPct val="100000"/>
              </a:lnSpc>
              <a:spcBef>
                <a:spcPts val="0"/>
              </a:spcBef>
              <a:spcAft>
                <a:spcPts val="0"/>
              </a:spcAft>
              <a:buClr>
                <a:schemeClr val="dk1"/>
              </a:buClr>
              <a:buSzPts val="1200"/>
              <a:buFont typeface="Calibri"/>
              <a:buNone/>
            </a:pPr>
            <a:r>
              <a:rPr lang="en-US"/>
              <a:t>Is there a reproducibility crisis?</a:t>
            </a:r>
            <a:endParaRPr/>
          </a:p>
          <a:p>
            <a:pPr marL="0" marR="0" lvl="0" indent="0" algn="l" rtl="0">
              <a:lnSpc>
                <a:spcPct val="100000"/>
              </a:lnSpc>
              <a:spcBef>
                <a:spcPts val="0"/>
              </a:spcBef>
              <a:spcAft>
                <a:spcPts val="0"/>
              </a:spcAft>
              <a:buClr>
                <a:schemeClr val="dk1"/>
              </a:buClr>
              <a:buSzPts val="1200"/>
              <a:buFont typeface="Calibri"/>
              <a:buNone/>
            </a:pPr>
            <a:r>
              <a:rPr lang="en-US"/>
              <a:t>Baker (2016) 1,500 scientists lift the lid on reproducibility. Nature 533: 452-454 (26 May 2016) doi:10.1038/533452a</a:t>
            </a:r>
            <a:endParaRPr/>
          </a:p>
          <a:p>
            <a:pPr marL="457200" marR="0" lvl="0" indent="-228600" algn="l" rtl="0">
              <a:lnSpc>
                <a:spcPct val="100000"/>
              </a:lnSpc>
              <a:spcBef>
                <a:spcPts val="0"/>
              </a:spcBef>
              <a:spcAft>
                <a:spcPts val="0"/>
              </a:spcAft>
              <a:buClr>
                <a:schemeClr val="dk1"/>
              </a:buClr>
              <a:buSzPts val="1400"/>
              <a:buFont typeface="Calibri"/>
              <a:buNone/>
            </a:pPr>
            <a:r>
              <a:rPr lang="en-US"/>
              <a:t>Baker (2016) Reproducibility: Seek out stronger science. Nature 537: 703-704 (29 September 2016) doi:10.1038/nj7622-703a</a:t>
            </a:r>
            <a:endParaRPr/>
          </a:p>
          <a:p>
            <a:pPr marL="457200" marR="0" lvl="0" indent="-228600" algn="l" rtl="0">
              <a:lnSpc>
                <a:spcPct val="100000"/>
              </a:lnSpc>
              <a:spcBef>
                <a:spcPts val="0"/>
              </a:spcBef>
              <a:spcAft>
                <a:spcPts val="0"/>
              </a:spcAft>
              <a:buClr>
                <a:schemeClr val="dk1"/>
              </a:buClr>
              <a:buSzPts val="1400"/>
              <a:buFont typeface="Calibri"/>
              <a:buNone/>
            </a:pPr>
            <a:r>
              <a:rPr lang="en-US"/>
              <a:t>Nature editorial (2016) Reality check on reproducibility. Nature 533: 437 (26 May 2016) doi:10.1038/533437a</a:t>
            </a:r>
            <a:endParaRPr/>
          </a:p>
          <a:p>
            <a:pPr marL="457200" marR="0" lvl="0" indent="-228600" algn="l" rtl="0">
              <a:lnSpc>
                <a:spcPct val="100000"/>
              </a:lnSpc>
              <a:spcBef>
                <a:spcPts val="0"/>
              </a:spcBef>
              <a:spcAft>
                <a:spcPts val="0"/>
              </a:spcAft>
              <a:buClr>
                <a:schemeClr val="dk1"/>
              </a:buClr>
              <a:buSzPts val="1400"/>
              <a:buFont typeface="Calibri"/>
              <a:buNone/>
            </a:pPr>
            <a:r>
              <a:rPr lang="en-US"/>
              <a:t>Baker (2016) Statisticians issue warning over misuse of P values. Nature 531: 151 (10 March 2016) doi:10.1038/nature.2016.19503</a:t>
            </a:r>
            <a:endParaRPr/>
          </a:p>
          <a:p>
            <a:pPr marL="457200" marR="0" lvl="0" indent="-228600" algn="l" rtl="0">
              <a:lnSpc>
                <a:spcPct val="100000"/>
              </a:lnSpc>
              <a:spcBef>
                <a:spcPts val="0"/>
              </a:spcBef>
              <a:spcAft>
                <a:spcPts val="0"/>
              </a:spcAft>
              <a:buClr>
                <a:schemeClr val="dk1"/>
              </a:buClr>
              <a:buSzPts val="1400"/>
              <a:buFont typeface="Calibri"/>
              <a:buNone/>
            </a:pPr>
            <a:r>
              <a:rPr lang="en-US"/>
              <a:t>Nosek et al. (2015) Promoting an open research culture. Science 348(6242): 1422-1425. DOI:10.1126/science.aab2374 </a:t>
            </a:r>
            <a:endParaRPr/>
          </a:p>
          <a:p>
            <a:pPr marL="457200" marR="0" lvl="0" indent="-228600" algn="l" rtl="0">
              <a:lnSpc>
                <a:spcPct val="100000"/>
              </a:lnSpc>
              <a:spcBef>
                <a:spcPts val="0"/>
              </a:spcBef>
              <a:spcAft>
                <a:spcPts val="0"/>
              </a:spcAft>
              <a:buClr>
                <a:schemeClr val="dk1"/>
              </a:buClr>
              <a:buSzPts val="1400"/>
              <a:buFont typeface="Calibri"/>
              <a:buNone/>
            </a:pPr>
            <a:r>
              <a:rPr lang="en-US"/>
              <a:t>Leek and Peng (2015) Statistics: P values are just the tip of the iceberg. Nature 520: 612 (30 April 2015) doi:10.1038/520612°</a:t>
            </a:r>
            <a:endParaRPr/>
          </a:p>
          <a:p>
            <a:pPr marL="457200" marR="0" lvl="0" indent="-228600" algn="l" rtl="0">
              <a:lnSpc>
                <a:spcPct val="100000"/>
              </a:lnSpc>
              <a:spcBef>
                <a:spcPts val="0"/>
              </a:spcBef>
              <a:spcAft>
                <a:spcPts val="0"/>
              </a:spcAft>
              <a:buClr>
                <a:schemeClr val="dk1"/>
              </a:buClr>
              <a:buSzPts val="1400"/>
              <a:buFont typeface="Calibri"/>
              <a:buNone/>
            </a:pPr>
            <a:r>
              <a:rPr lang="en-US"/>
              <a:t>Nuzzo (2015) How scientists fool themselves – and how they can stop. Nature 526: 182–185 (08 October 2015) doi:10.1038/526182a</a:t>
            </a:r>
            <a:endParaRPr/>
          </a:p>
          <a:p>
            <a:pPr marL="457200" marR="0" lvl="0" indent="-228600" algn="l" rtl="0">
              <a:lnSpc>
                <a:spcPct val="100000"/>
              </a:lnSpc>
              <a:spcBef>
                <a:spcPts val="0"/>
              </a:spcBef>
              <a:spcAft>
                <a:spcPts val="0"/>
              </a:spcAft>
              <a:buClr>
                <a:schemeClr val="dk1"/>
              </a:buClr>
              <a:buSzPts val="1400"/>
              <a:buFont typeface="Calibri"/>
              <a:buNone/>
            </a:pPr>
            <a:r>
              <a:rPr lang="en-US"/>
              <a:t>Hayden (2013) Weak statistical standards implicated in scientific irreproducibility. Nature doi:10.1038/nature.2013.14131</a:t>
            </a:r>
            <a:endParaRPr/>
          </a:p>
          <a:p>
            <a:pPr marL="457200" marR="0" lvl="0" indent="-228600" algn="l" rtl="0">
              <a:lnSpc>
                <a:spcPct val="100000"/>
              </a:lnSpc>
              <a:spcBef>
                <a:spcPts val="0"/>
              </a:spcBef>
              <a:spcAft>
                <a:spcPts val="0"/>
              </a:spcAft>
              <a:buClr>
                <a:schemeClr val="dk1"/>
              </a:buClr>
              <a:buSzPts val="1400"/>
              <a:buFont typeface="Calibri"/>
              <a:buNone/>
            </a:pPr>
            <a:r>
              <a:rPr lang="en-US"/>
              <a:t>Young (2012) Replication studies: Bad copy. Nature 485, 298–300 (17 May 2012) doi:10.1038/485298a</a:t>
            </a:r>
            <a:endParaRPr/>
          </a:p>
          <a:p>
            <a:pPr marL="0" marR="0" lvl="0" indent="0" algn="l" rtl="0">
              <a:lnSpc>
                <a:spcPct val="100000"/>
              </a:lnSpc>
              <a:spcBef>
                <a:spcPts val="0"/>
              </a:spcBef>
              <a:spcAft>
                <a:spcPts val="0"/>
              </a:spcAft>
              <a:buClr>
                <a:schemeClr val="dk1"/>
              </a:buClr>
              <a:buSzPts val="1200"/>
              <a:buFont typeface="Calibri"/>
              <a:buNone/>
            </a:pPr>
            <a:r>
              <a:rPr lang="en-US"/>
              <a:t>Callaway (2011) Reports finds massive fraud at Dutch universities. Nature 479, 15 (1 November 2011) doi:10.1038/479015a </a:t>
            </a:r>
            <a:endParaRPr/>
          </a:p>
        </p:txBody>
      </p:sp>
      <p:sp>
        <p:nvSpPr>
          <p:cNvPr id="739" name="Google Shape;739;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26:notes"/>
          <p:cNvSpPr txBox="1">
            <a:spLocks noGrp="1"/>
          </p:cNvSpPr>
          <p:nvPr>
            <p:ph type="body" idx="1"/>
          </p:nvPr>
        </p:nvSpPr>
        <p:spPr>
          <a:xfrm>
            <a:off x="666908" y="4632960"/>
            <a:ext cx="5335269" cy="4389119"/>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chemeClr val="dk1"/>
              </a:buClr>
              <a:buSzPts val="1400"/>
              <a:buFont typeface="Calibri"/>
              <a:buNone/>
            </a:pPr>
            <a:r>
              <a:rPr lang="en-US"/>
              <a:t>Is there a reproducibility crisis?</a:t>
            </a:r>
            <a:endParaRPr/>
          </a:p>
          <a:p>
            <a:pPr marL="0" marR="0" lvl="0" indent="0" algn="l" rtl="0">
              <a:lnSpc>
                <a:spcPct val="100000"/>
              </a:lnSpc>
              <a:spcBef>
                <a:spcPts val="0"/>
              </a:spcBef>
              <a:spcAft>
                <a:spcPts val="0"/>
              </a:spcAft>
              <a:buClr>
                <a:schemeClr val="dk1"/>
              </a:buClr>
              <a:buSzPts val="1200"/>
              <a:buFont typeface="Calibri"/>
              <a:buNone/>
            </a:pPr>
            <a:r>
              <a:rPr lang="en-US"/>
              <a:t>Baker (2016) 1,500 scientists lift the lid on reproducibility. Nature 533: 452-454 (26 May 2016) doi:10.1038/533452a</a:t>
            </a:r>
            <a:endParaRPr/>
          </a:p>
          <a:p>
            <a:pPr marL="0" marR="0" lvl="0" indent="0" algn="l" rtl="0">
              <a:lnSpc>
                <a:spcPct val="100000"/>
              </a:lnSpc>
              <a:spcBef>
                <a:spcPts val="0"/>
              </a:spcBef>
              <a:spcAft>
                <a:spcPts val="0"/>
              </a:spcAft>
              <a:buClr>
                <a:schemeClr val="dk1"/>
              </a:buClr>
              <a:buSzPts val="1200"/>
              <a:buFont typeface="Calibri"/>
              <a:buNone/>
            </a:pPr>
            <a:r>
              <a:rPr lang="en-US"/>
              <a:t>Baker (2016) Reproducibility: Seek out stronger science. Nature 537: 703-704 (29 September 2016) doi:10.1038/nj7622-703a</a:t>
            </a:r>
            <a:endParaRPr/>
          </a:p>
          <a:p>
            <a:pPr marL="0" marR="0" lvl="0" indent="0" algn="l" rtl="0">
              <a:lnSpc>
                <a:spcPct val="100000"/>
              </a:lnSpc>
              <a:spcBef>
                <a:spcPts val="0"/>
              </a:spcBef>
              <a:spcAft>
                <a:spcPts val="0"/>
              </a:spcAft>
              <a:buClr>
                <a:schemeClr val="dk1"/>
              </a:buClr>
              <a:buSzPts val="1200"/>
              <a:buFont typeface="Calibri"/>
              <a:buNone/>
            </a:pPr>
            <a:r>
              <a:rPr lang="en-US"/>
              <a:t>Nature editorial (2016) Reality check on reproducibility. Nature 533: 437 (26 May 2016) doi:10.1038/533437a</a:t>
            </a:r>
            <a:endParaRPr/>
          </a:p>
          <a:p>
            <a:pPr marL="0" marR="0" lvl="0" indent="0" algn="l" rtl="0">
              <a:lnSpc>
                <a:spcPct val="100000"/>
              </a:lnSpc>
              <a:spcBef>
                <a:spcPts val="0"/>
              </a:spcBef>
              <a:spcAft>
                <a:spcPts val="0"/>
              </a:spcAft>
              <a:buClr>
                <a:schemeClr val="dk1"/>
              </a:buClr>
              <a:buSzPts val="1200"/>
              <a:buFont typeface="Calibri"/>
              <a:buNone/>
            </a:pPr>
            <a:r>
              <a:rPr lang="en-US"/>
              <a:t>Baker (2016) Statisticians issue warning over misuse of P values. Nature 531: 151 (10 March 2016) doi:10.1038/nature.2016.19503</a:t>
            </a:r>
            <a:endParaRPr/>
          </a:p>
          <a:p>
            <a:pPr marL="0" marR="0" lvl="0" indent="0" algn="l" rtl="0">
              <a:lnSpc>
                <a:spcPct val="100000"/>
              </a:lnSpc>
              <a:spcBef>
                <a:spcPts val="0"/>
              </a:spcBef>
              <a:spcAft>
                <a:spcPts val="0"/>
              </a:spcAft>
              <a:buClr>
                <a:schemeClr val="dk1"/>
              </a:buClr>
              <a:buSzPts val="1200"/>
              <a:buFont typeface="Calibri"/>
              <a:buNone/>
            </a:pPr>
            <a:r>
              <a:rPr lang="en-US"/>
              <a:t>Nosek et al. (2015) Promoting an open research culture. Science 348(6242): 1422-1425. DOI:10.1126/science.aab2374 </a:t>
            </a:r>
            <a:endParaRPr/>
          </a:p>
          <a:p>
            <a:pPr marL="0" marR="0" lvl="0" indent="0" algn="l" rtl="0">
              <a:lnSpc>
                <a:spcPct val="100000"/>
              </a:lnSpc>
              <a:spcBef>
                <a:spcPts val="0"/>
              </a:spcBef>
              <a:spcAft>
                <a:spcPts val="0"/>
              </a:spcAft>
              <a:buClr>
                <a:schemeClr val="dk1"/>
              </a:buClr>
              <a:buSzPts val="1200"/>
              <a:buFont typeface="Calibri"/>
              <a:buNone/>
            </a:pPr>
            <a:r>
              <a:rPr lang="en-US"/>
              <a:t>Leek and Peng (2015) Statistics: P values are just the tip of the iceberg. Nature 520: 612 (30 April 2015) doi:10.1038/520612°</a:t>
            </a:r>
            <a:endParaRPr/>
          </a:p>
          <a:p>
            <a:pPr marL="0" marR="0" lvl="0" indent="0" algn="l" rtl="0">
              <a:lnSpc>
                <a:spcPct val="100000"/>
              </a:lnSpc>
              <a:spcBef>
                <a:spcPts val="0"/>
              </a:spcBef>
              <a:spcAft>
                <a:spcPts val="0"/>
              </a:spcAft>
              <a:buClr>
                <a:schemeClr val="dk1"/>
              </a:buClr>
              <a:buSzPts val="1200"/>
              <a:buFont typeface="Calibri"/>
              <a:buNone/>
            </a:pPr>
            <a:r>
              <a:rPr lang="en-US"/>
              <a:t>Nuzzo (2015) How scientists fool themnselves – and how they can stop. Nature 526: 182–185 (08 October 2015) doi:10.1038/526182a</a:t>
            </a:r>
            <a:endParaRPr/>
          </a:p>
          <a:p>
            <a:pPr marL="0" marR="0" lvl="0" indent="0" algn="l" rtl="0">
              <a:lnSpc>
                <a:spcPct val="100000"/>
              </a:lnSpc>
              <a:spcBef>
                <a:spcPts val="0"/>
              </a:spcBef>
              <a:spcAft>
                <a:spcPts val="0"/>
              </a:spcAft>
              <a:buClr>
                <a:schemeClr val="dk1"/>
              </a:buClr>
              <a:buSzPts val="1200"/>
              <a:buFont typeface="Calibri"/>
              <a:buNone/>
            </a:pPr>
            <a:r>
              <a:rPr lang="en-US"/>
              <a:t>Hayden (2013) Weak statistical standards implicated in scientific irreproducibility. Nature doi:10.1038/nature.2013.14131</a:t>
            </a:r>
            <a:endParaRPr/>
          </a:p>
          <a:p>
            <a:pPr marL="0" marR="0" lvl="0" indent="0" algn="l" rtl="0">
              <a:lnSpc>
                <a:spcPct val="100000"/>
              </a:lnSpc>
              <a:spcBef>
                <a:spcPts val="0"/>
              </a:spcBef>
              <a:spcAft>
                <a:spcPts val="0"/>
              </a:spcAft>
              <a:buClr>
                <a:schemeClr val="dk1"/>
              </a:buClr>
              <a:buSzPts val="1200"/>
              <a:buFont typeface="Calibri"/>
              <a:buNone/>
            </a:pPr>
            <a:r>
              <a:rPr lang="en-US"/>
              <a:t>Young (2012) Replication studies: Bad copy. Nature 485, 298–300 (17 May 2012) doi:10.1038/485298a</a:t>
            </a:r>
            <a:endParaRPr/>
          </a:p>
          <a:p>
            <a:pPr marL="0" marR="0" lvl="0" indent="0" algn="l" rtl="0">
              <a:lnSpc>
                <a:spcPct val="100000"/>
              </a:lnSpc>
              <a:spcBef>
                <a:spcPts val="0"/>
              </a:spcBef>
              <a:spcAft>
                <a:spcPts val="0"/>
              </a:spcAft>
              <a:buClr>
                <a:schemeClr val="dk1"/>
              </a:buClr>
              <a:buSzPts val="1200"/>
              <a:buFont typeface="Calibri"/>
              <a:buNone/>
            </a:pPr>
            <a:r>
              <a:rPr lang="en-US"/>
              <a:t>Callaway (2011) Reports finds massive fraud at Dutch universities. Nature 479, 15 (1 November 2011) doi:10.1038/479015a</a:t>
            </a:r>
            <a:endParaRPr/>
          </a:p>
        </p:txBody>
      </p:sp>
      <p:sp>
        <p:nvSpPr>
          <p:cNvPr id="748" name="Google Shape;748;p26:notes"/>
          <p:cNvSpPr txBox="1">
            <a:spLocks noGrp="1"/>
          </p:cNvSpPr>
          <p:nvPr>
            <p:ph type="sldNum" idx="12"/>
          </p:nvPr>
        </p:nvSpPr>
        <p:spPr>
          <a:xfrm>
            <a:off x="3777607" y="9264227"/>
            <a:ext cx="2889938" cy="4876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1"/>
              </a:buClr>
              <a:buSzPts val="1200"/>
              <a:buFont typeface="Calibri"/>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Ioannidis, John P.A. (August 30, 2005). "Why Most Published Research Findings Are False". PLoS Medicine. San Francisco: Public Library of Science. 2 (8): e124. doi:10.1371/journal.pmed.0020124. </a:t>
            </a:r>
            <a:endParaRPr/>
          </a:p>
          <a:p>
            <a:pPr marL="0" lvl="0" indent="0" algn="l" rtl="0">
              <a:spcBef>
                <a:spcPts val="0"/>
              </a:spcBef>
              <a:spcAft>
                <a:spcPts val="0"/>
              </a:spcAft>
              <a:buNone/>
            </a:pPr>
            <a:r>
              <a:rPr lang="en-US"/>
              <a:t>Head, Megan L.; Holman, Luke; Lanfear, Rob; Kahn, Andrew T.; Jennions, Michael D. (13 March 2015). "The Extent and Consequences of P-Hacking in Science". PLOS Biology. 13 (3): e1002106. doi:10.1371/journal.pbio.1002106</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rgbClr val="7030A0"/>
              </a:buClr>
              <a:buSzPts val="1400"/>
              <a:buFont typeface="Arial"/>
              <a:buNone/>
            </a:pPr>
            <a:r>
              <a:rPr lang="en-US" sz="1400">
                <a:solidFill>
                  <a:srgbClr val="7030A0"/>
                </a:solidFill>
                <a:latin typeface="Arial"/>
                <a:ea typeface="Arial"/>
                <a:cs typeface="Arial"/>
                <a:sym typeface="Arial"/>
              </a:rPr>
              <a:t>For full reproducibility we also need access to the physical biological material – deposited in </a:t>
            </a:r>
            <a:r>
              <a:rPr lang="en-US" sz="1400" b="1">
                <a:solidFill>
                  <a:srgbClr val="7030A0"/>
                </a:solidFill>
                <a:latin typeface="Arial"/>
                <a:ea typeface="Arial"/>
                <a:cs typeface="Arial"/>
                <a:sym typeface="Arial"/>
              </a:rPr>
              <a:t>museum collections </a:t>
            </a:r>
            <a:r>
              <a:rPr lang="en-US" sz="1400">
                <a:solidFill>
                  <a:srgbClr val="7030A0"/>
                </a:solidFill>
                <a:latin typeface="Arial"/>
                <a:ea typeface="Arial"/>
                <a:cs typeface="Arial"/>
                <a:sym typeface="Arial"/>
              </a:rPr>
              <a:t>and </a:t>
            </a:r>
            <a:r>
              <a:rPr lang="en-US" sz="1400" b="1">
                <a:solidFill>
                  <a:srgbClr val="7030A0"/>
                </a:solidFill>
                <a:latin typeface="Arial"/>
                <a:ea typeface="Arial"/>
                <a:cs typeface="Arial"/>
                <a:sym typeface="Arial"/>
              </a:rPr>
              <a:t>biobank-repositories</a:t>
            </a:r>
            <a:r>
              <a:rPr lang="en-US" sz="1400">
                <a:solidFill>
                  <a:srgbClr val="7030A0"/>
                </a:solidFill>
                <a:latin typeface="Arial"/>
                <a:ea typeface="Arial"/>
                <a:cs typeface="Arial"/>
                <a:sym typeface="Arial"/>
              </a:rPr>
              <a:t>.</a:t>
            </a:r>
            <a:endParaRPr sz="1400"/>
          </a:p>
          <a:p>
            <a:pPr marL="0" lvl="0" indent="0" algn="l" rtl="0">
              <a:spcBef>
                <a:spcPts val="0"/>
              </a:spcBef>
              <a:spcAft>
                <a:spcPts val="0"/>
              </a:spcAft>
              <a:buNone/>
            </a:pPr>
            <a:endParaRPr/>
          </a:p>
        </p:txBody>
      </p:sp>
      <p:sp>
        <p:nvSpPr>
          <p:cNvPr id="761" name="Google Shape;761;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9" name="Google Shape;76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following slides are Reuse of teaching curriculum – from the GBIF BioDATA training curriculum on data mobilisation</a:t>
            </a:r>
            <a:endParaRPr/>
          </a:p>
        </p:txBody>
      </p:sp>
      <p:sp>
        <p:nvSpPr>
          <p:cNvPr id="770" name="Google Shape;770;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Clr>
                <a:schemeClr val="dk1"/>
              </a:buClr>
              <a:buSzPts val="1400"/>
              <a:buFont typeface="Calibri"/>
              <a:buNone/>
            </a:pPr>
            <a:r>
              <a:rPr lang="en-US" b="1" dirty="0"/>
              <a:t>Joint Declaration of Data Citation Principles - FINAL</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When citing please use:   Data Citation Synthesis Group: Joint Declaration of Data Citation Principles. Martone M. (ed.) San Diego CA: FORCE11; 2014 [</a:t>
            </a:r>
            <a:r>
              <a:rPr lang="en-US" u="sng" dirty="0">
                <a:solidFill>
                  <a:schemeClr val="hlink"/>
                </a:solidFill>
                <a:hlinkClick r:id="rId3"/>
              </a:rPr>
              <a:t>/datacitation</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u="sng" dirty="0">
                <a:solidFill>
                  <a:schemeClr val="hlink"/>
                </a:solidFill>
                <a:hlinkClick r:id="rId4"/>
              </a:rPr>
              <a:t>Endorsement List</a:t>
            </a:r>
            <a:endParaRPr lang="en-US" b="1" dirty="0"/>
          </a:p>
          <a:p>
            <a:pPr marL="457200" marR="0" lvl="0" indent="-228600" algn="l" rtl="0">
              <a:lnSpc>
                <a:spcPct val="100000"/>
              </a:lnSpc>
              <a:spcBef>
                <a:spcPts val="0"/>
              </a:spcBef>
              <a:spcAft>
                <a:spcPts val="0"/>
              </a:spcAft>
              <a:buClr>
                <a:schemeClr val="dk1"/>
              </a:buClr>
              <a:buSzPts val="1400"/>
              <a:buFont typeface="Calibri"/>
              <a:buNone/>
            </a:pPr>
            <a:r>
              <a:rPr lang="en-US" b="1" dirty="0"/>
              <a:t>Preamble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Sound, reproducible scholarship rests upon a foundation of robust, accessible data. For this to be so in practice as well as theory, data must be accorded due importance in the practice of scholarship and in the enduring scholarly record. In other words, data should be considered legitimate, citable products of research. Data citation, like the citation of other evidence and sources, is good research practice and is part of the scholarly ecosystem supporting data reuse.</a:t>
            </a:r>
          </a:p>
          <a:p>
            <a:pPr marL="457200" marR="0" lvl="0" indent="-228600" algn="l" rtl="0">
              <a:lnSpc>
                <a:spcPct val="100000"/>
              </a:lnSpc>
              <a:spcBef>
                <a:spcPts val="0"/>
              </a:spcBef>
              <a:spcAft>
                <a:spcPts val="0"/>
              </a:spcAft>
              <a:buClr>
                <a:schemeClr val="dk1"/>
              </a:buClr>
              <a:buSzPts val="1400"/>
              <a:buFont typeface="Calibri"/>
              <a:buNone/>
            </a:pPr>
            <a:r>
              <a:rPr lang="en-US" dirty="0"/>
              <a:t>In support of this assertion, and to encourage good practice, we offer a set of guiding principles for data within scholarly literature, another dataset, or any other research object.</a:t>
            </a:r>
          </a:p>
          <a:p>
            <a:pPr marL="457200" marR="0" lvl="0" indent="-228600" algn="l" rtl="0">
              <a:lnSpc>
                <a:spcPct val="100000"/>
              </a:lnSpc>
              <a:spcBef>
                <a:spcPts val="0"/>
              </a:spcBef>
              <a:spcAft>
                <a:spcPts val="0"/>
              </a:spcAft>
              <a:buClr>
                <a:schemeClr val="dk1"/>
              </a:buClr>
              <a:buSzPts val="1400"/>
              <a:buFont typeface="Calibri"/>
              <a:buNone/>
            </a:pPr>
            <a:r>
              <a:rPr lang="en-US" dirty="0"/>
              <a:t>These principles are the synthesis of work by a </a:t>
            </a:r>
            <a:r>
              <a:rPr lang="en-US" u="sng" dirty="0">
                <a:solidFill>
                  <a:schemeClr val="hlink"/>
                </a:solidFill>
                <a:hlinkClick r:id="rId5"/>
              </a:rPr>
              <a:t>number of groups.</a:t>
            </a:r>
            <a:r>
              <a:rPr lang="en-US" dirty="0"/>
              <a:t> As we move into the next phase, we welcome your participation and endorsement of these principles.</a:t>
            </a:r>
          </a:p>
          <a:p>
            <a:pPr marL="457200" marR="0" lvl="0" indent="-228600" algn="l" rtl="0">
              <a:lnSpc>
                <a:spcPct val="100000"/>
              </a:lnSpc>
              <a:spcBef>
                <a:spcPts val="0"/>
              </a:spcBef>
              <a:spcAft>
                <a:spcPts val="0"/>
              </a:spcAft>
              <a:buClr>
                <a:schemeClr val="dk1"/>
              </a:buClr>
              <a:buSzPts val="1400"/>
              <a:buFont typeface="Calibri"/>
              <a:buNone/>
            </a:pPr>
            <a:r>
              <a:rPr lang="en-US" b="1" dirty="0"/>
              <a:t>--</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b="1" dirty="0"/>
              <a:t>Principles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The Data Citation Principles cover purpose, function and attributes of citations.  These principles recognize the dual necessity of creating citation practices that are both human understandable and machine-actionable.</a:t>
            </a:r>
          </a:p>
          <a:p>
            <a:pPr marL="457200" marR="0" lvl="0" indent="-228600" algn="l" rtl="0">
              <a:lnSpc>
                <a:spcPct val="100000"/>
              </a:lnSpc>
              <a:spcBef>
                <a:spcPts val="0"/>
              </a:spcBef>
              <a:spcAft>
                <a:spcPts val="0"/>
              </a:spcAft>
              <a:buClr>
                <a:schemeClr val="dk1"/>
              </a:buClr>
              <a:buSzPts val="1400"/>
              <a:buFont typeface="Calibri"/>
              <a:buNone/>
            </a:pPr>
            <a:r>
              <a:rPr lang="en-US" dirty="0"/>
              <a:t>These citation principles are not comprehensive recommendations for data stewardship.  And, as practices vary across communities and technologies will evolve over time, we do not include recommendations for specific implementations, but encourage communities to develop practices and tools that embody these principles.</a:t>
            </a:r>
          </a:p>
          <a:p>
            <a:pPr marL="457200" marR="0" lvl="0" indent="-228600" algn="l" rtl="0">
              <a:lnSpc>
                <a:spcPct val="100000"/>
              </a:lnSpc>
              <a:spcBef>
                <a:spcPts val="0"/>
              </a:spcBef>
              <a:spcAft>
                <a:spcPts val="0"/>
              </a:spcAft>
              <a:buClr>
                <a:schemeClr val="dk1"/>
              </a:buClr>
              <a:buSzPts val="1400"/>
              <a:buFont typeface="Calibri"/>
              <a:buNone/>
            </a:pPr>
            <a:r>
              <a:rPr lang="en-US" dirty="0"/>
              <a:t>The principles are grouped so as to facilitate understanding, rather than according to any perceived criteria of importance.</a:t>
            </a:r>
          </a:p>
          <a:p>
            <a:pPr marL="457200" marR="0" lvl="0" indent="-228600" algn="l" rtl="0">
              <a:lnSpc>
                <a:spcPct val="100000"/>
              </a:lnSpc>
              <a:spcBef>
                <a:spcPts val="0"/>
              </a:spcBef>
              <a:spcAft>
                <a:spcPts val="0"/>
              </a:spcAft>
              <a:buClr>
                <a:schemeClr val="dk1"/>
              </a:buClr>
              <a:buSzPts val="1400"/>
              <a:buFont typeface="Calibri"/>
              <a:buNone/>
            </a:pPr>
            <a:r>
              <a:rPr lang="en-US" b="1" dirty="0"/>
              <a:t>1. Importance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should be considered legitimate, citable products of research. Data citations should be accorded the same importance in the scholarly record as citations of other research objects, such as publications[</a:t>
            </a:r>
            <a:r>
              <a:rPr lang="en-US" u="sng" dirty="0">
                <a:solidFill>
                  <a:schemeClr val="hlink"/>
                </a:solidFill>
                <a:hlinkClick r:id="rId6"/>
              </a:rPr>
              <a:t>1</a:t>
            </a:r>
            <a:r>
              <a:rPr lang="en-US" dirty="0"/>
              <a:t>].</a:t>
            </a:r>
            <a:endParaRPr lang="en-US" b="1" dirty="0"/>
          </a:p>
          <a:p>
            <a:pPr marL="457200" marR="0" lvl="0" indent="-228600" algn="l" rtl="0">
              <a:lnSpc>
                <a:spcPct val="100000"/>
              </a:lnSpc>
              <a:spcBef>
                <a:spcPts val="0"/>
              </a:spcBef>
              <a:spcAft>
                <a:spcPts val="0"/>
              </a:spcAft>
              <a:buClr>
                <a:schemeClr val="dk1"/>
              </a:buClr>
              <a:buSzPts val="1400"/>
              <a:buFont typeface="Calibri"/>
              <a:buNone/>
            </a:pPr>
            <a:r>
              <a:rPr lang="en-US" b="1" dirty="0"/>
              <a:t>2. Credit and Attribution</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giving scholarly credit and normative and legal attribution to all contributors to the data, recognizing that a single style or mechanism of attribution may not be applicable to all data[</a:t>
            </a:r>
            <a:r>
              <a:rPr lang="en-US" u="sng" dirty="0">
                <a:solidFill>
                  <a:schemeClr val="hlink"/>
                </a:solidFill>
                <a:hlinkClick r:id="rId6"/>
              </a:rPr>
              <a:t>2</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3. Evidence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In scholarly literature, whenever and wherever a claim relies upon data, the corresponding data should be cited[</a:t>
            </a:r>
            <a:r>
              <a:rPr lang="en-US" u="sng" dirty="0">
                <a:solidFill>
                  <a:schemeClr val="hlink"/>
                </a:solidFill>
                <a:hlinkClick r:id="rId6"/>
              </a:rPr>
              <a:t>3</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4. Unique Identification</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A data citation should include a persistent method for identification that is machine actionable, globally unique, and widely used by a community[</a:t>
            </a:r>
            <a:r>
              <a:rPr lang="en-US" u="sng" dirty="0">
                <a:solidFill>
                  <a:schemeClr val="hlink"/>
                </a:solidFill>
                <a:hlinkClick r:id="rId6"/>
              </a:rPr>
              <a:t>4</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5. Access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access to the data themselves and to such associated metadata, documentation, code, and other materials, as are necessary for both humans and machines to make informed use of the referenced data[</a:t>
            </a:r>
            <a:r>
              <a:rPr lang="en-US" u="sng" dirty="0">
                <a:solidFill>
                  <a:schemeClr val="hlink"/>
                </a:solidFill>
                <a:hlinkClick r:id="rId6"/>
              </a:rPr>
              <a:t>5</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6. Persistence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Unique identifiers, and metadata describing the data, and its disposition, should persist -- even beyond the lifespan of the data they describe[</a:t>
            </a:r>
            <a:r>
              <a:rPr lang="en-US" u="sng" dirty="0">
                <a:solidFill>
                  <a:schemeClr val="hlink"/>
                </a:solidFill>
                <a:hlinkClick r:id="rId6"/>
              </a:rPr>
              <a:t>6</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7. Specificity and Verifiability</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citations should facilitate identification of, access to, and verification of the specific data that support a claim. Citations or citation metadata should include information about provenance and fixity sufficient to facilitate </a:t>
            </a:r>
            <a:r>
              <a:rPr lang="en-US" dirty="0" err="1"/>
              <a:t>verfiying</a:t>
            </a:r>
            <a:r>
              <a:rPr lang="en-US" dirty="0"/>
              <a:t> that the specific </a:t>
            </a:r>
            <a:r>
              <a:rPr lang="en-US" dirty="0" err="1"/>
              <a:t>timeslice</a:t>
            </a:r>
            <a:r>
              <a:rPr lang="en-US" dirty="0"/>
              <a:t>, version and/or granular portion of data retrieved subsequently is the same as was originally cited[</a:t>
            </a:r>
            <a:r>
              <a:rPr lang="en-US" u="sng" dirty="0">
                <a:solidFill>
                  <a:schemeClr val="hlink"/>
                </a:solidFill>
                <a:hlinkClick r:id="rId6"/>
              </a:rPr>
              <a:t>7</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b="1" dirty="0"/>
              <a:t>8. Interoperability and Flexibility</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dirty="0"/>
              <a:t>Data citation methods should be sufficiently flexible to accommodate the variant practices among communities, but should not differ so much that they compromise interoperability of data citation practices across communities[</a:t>
            </a:r>
            <a:r>
              <a:rPr lang="en-US" u="sng" dirty="0">
                <a:solidFill>
                  <a:schemeClr val="hlink"/>
                </a:solidFill>
                <a:hlinkClick r:id="rId6"/>
              </a:rPr>
              <a:t>8</a:t>
            </a:r>
            <a:r>
              <a:rPr lang="en-US" dirty="0"/>
              <a:t>].</a:t>
            </a:r>
          </a:p>
          <a:p>
            <a:pPr marL="457200" marR="0" lvl="0" indent="-228600" algn="l" rtl="0">
              <a:lnSpc>
                <a:spcPct val="100000"/>
              </a:lnSpc>
              <a:spcBef>
                <a:spcPts val="0"/>
              </a:spcBef>
              <a:spcAft>
                <a:spcPts val="0"/>
              </a:spcAft>
              <a:buClr>
                <a:schemeClr val="dk1"/>
              </a:buClr>
              <a:buSzPts val="1400"/>
              <a:buFont typeface="Calibri"/>
              <a:buNone/>
            </a:pPr>
            <a:r>
              <a:rPr lang="en-US" dirty="0"/>
              <a:t>When citing this document please use:   Data Citation Synthesis Group: Joint Declaration of Data Citation Principles. Martone M. (ed.) San Diego CA: FORCE11; 2014 [</a:t>
            </a:r>
            <a:r>
              <a:rPr lang="en-US" u="sng" dirty="0">
                <a:solidFill>
                  <a:schemeClr val="hlink"/>
                </a:solidFill>
                <a:hlinkClick r:id="rId7"/>
              </a:rPr>
              <a:t>https://www.force11.org/group/joint-declaration-data-citation-principles-final</a:t>
            </a:r>
            <a:r>
              <a:rPr lang="en-US" dirty="0"/>
              <a:t>].</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891063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0"/>
        <p:cNvGrpSpPr/>
        <p:nvPr/>
      </p:nvGrpSpPr>
      <p:grpSpPr>
        <a:xfrm>
          <a:off x="0" y="0"/>
          <a:ext cx="0" cy="0"/>
          <a:chOff x="0" y="0"/>
          <a:chExt cx="0" cy="0"/>
        </a:xfrm>
      </p:grpSpPr>
      <p:sp>
        <p:nvSpPr>
          <p:cNvPr id="791" name="Google Shape;79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2" name="Google Shape;792;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Wilkinson </a:t>
            </a:r>
            <a:r>
              <a:rPr lang="en-US" i="1"/>
              <a:t>et al</a:t>
            </a:r>
            <a:r>
              <a:rPr lang="en-US"/>
              <a:t>. 2016 </a:t>
            </a:r>
            <a:r>
              <a:rPr lang="en-US" u="sng">
                <a:solidFill>
                  <a:schemeClr val="hlink"/>
                </a:solidFill>
                <a:hlinkClick r:id="rId3"/>
              </a:rPr>
              <a:t>doi:10.1038/sdata.2016.18</a:t>
            </a:r>
            <a:endParaRPr u="sng">
              <a:solidFill>
                <a:schemeClr val="hlink"/>
              </a:solidFill>
            </a:endParaRPr>
          </a:p>
          <a:p>
            <a:pPr marL="0" marR="0" lvl="0" indent="0" algn="l" rtl="0">
              <a:lnSpc>
                <a:spcPct val="100000"/>
              </a:lnSpc>
              <a:spcBef>
                <a:spcPts val="0"/>
              </a:spcBef>
              <a:spcAft>
                <a:spcPts val="0"/>
              </a:spcAft>
              <a:buClr>
                <a:schemeClr val="hlink"/>
              </a:buClr>
              <a:buSzPts val="1200"/>
              <a:buFont typeface="Calibri"/>
              <a:buNone/>
            </a:pPr>
            <a:r>
              <a:rPr lang="en-US" u="none">
                <a:solidFill>
                  <a:schemeClr val="hlink"/>
                </a:solidFill>
              </a:rPr>
              <a:t>Global Biodiversity Information Facility (GBIF) provides certified FAIR data sharing for all biodiversity datasets</a:t>
            </a:r>
            <a:endParaRPr/>
          </a:p>
          <a:p>
            <a:pPr marL="0" marR="0" lvl="0" indent="0" algn="l" rtl="0">
              <a:lnSpc>
                <a:spcPct val="100000"/>
              </a:lnSpc>
              <a:spcBef>
                <a:spcPts val="0"/>
              </a:spcBef>
              <a:spcAft>
                <a:spcPts val="0"/>
              </a:spcAft>
              <a:buClr>
                <a:schemeClr val="hlink"/>
              </a:buClr>
              <a:buSzPts val="1200"/>
              <a:buFont typeface="Calibri"/>
              <a:buNone/>
            </a:pPr>
            <a:r>
              <a:rPr lang="en-US" u="none">
                <a:solidFill>
                  <a:schemeClr val="hlink"/>
                </a:solidFill>
              </a:rPr>
              <a:t>Distributed System of Scientific Collections (DiSSCo) will implement FAIR data principles for natural history collections</a:t>
            </a:r>
            <a:endParaRPr u="none"/>
          </a:p>
        </p:txBody>
      </p:sp>
      <p:sp>
        <p:nvSpPr>
          <p:cNvPr id="793" name="Google Shape;793;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https://</a:t>
            </a:r>
            <a:r>
              <a:rPr lang="en-US" dirty="0" err="1"/>
              <a:t>www.go-fair.org</a:t>
            </a:r>
            <a:r>
              <a:rPr lang="en-US" dirty="0"/>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hlink"/>
                </a:solidFill>
                <a:hlinkClick r:id="rId3"/>
              </a:rPr>
              <a:t>https://libereurope.eu/wp-content/uploads/2017/12/LIBER-FAIR-Data.pdf</a:t>
            </a:r>
            <a:r>
              <a:rPr lang="en-US" dirty="0"/>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897214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6" name="Google Shape;77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3"/>
        <p:cNvGrpSpPr/>
        <p:nvPr/>
      </p:nvGrpSpPr>
      <p:grpSpPr>
        <a:xfrm>
          <a:off x="0" y="0"/>
          <a:ext cx="0" cy="0"/>
          <a:chOff x="0" y="0"/>
          <a:chExt cx="0" cy="0"/>
        </a:xfrm>
      </p:grpSpPr>
      <p:sp>
        <p:nvSpPr>
          <p:cNvPr id="814" name="Google Shape;814;p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5" name="Google Shape;81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23" name="Google Shape;82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Slide source CC-BY EUDAT (2016) http://</a:t>
            </a:r>
            <a:r>
              <a:rPr lang="en-US" dirty="0" err="1"/>
              <a:t>www.slideshare.net</a:t>
            </a:r>
            <a:r>
              <a:rPr lang="en-US" dirty="0"/>
              <a:t>/EUDAT/introduction-to-metadata-57336324</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749207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This diagram from Bill Michener (Michener </a:t>
            </a:r>
            <a:r>
              <a:rPr lang="en-US" i="1" dirty="0"/>
              <a:t>et al</a:t>
            </a:r>
            <a:r>
              <a:rPr lang="en-US" dirty="0"/>
              <a:t>. 1997) from </a:t>
            </a:r>
            <a:r>
              <a:rPr lang="en-US" dirty="0" err="1"/>
              <a:t>DataOne</a:t>
            </a:r>
            <a:r>
              <a:rPr lang="en-US" dirty="0"/>
              <a:t> in the United States shows how much information is lost over time. Metadata is a way to </a:t>
            </a:r>
            <a:r>
              <a:rPr lang="en-US" dirty="0" err="1"/>
              <a:t>formalise</a:t>
            </a:r>
            <a:r>
              <a:rPr lang="en-US" dirty="0"/>
              <a:t> this knowledge so your data retain meaning.</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180544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0" name="Google Shape;860;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Illustration CC BY Jørgen Stamp, https://</a:t>
            </a:r>
            <a:r>
              <a:rPr lang="en-US" dirty="0" err="1"/>
              <a:t>digitalbevaring.dk</a:t>
            </a:r>
            <a:r>
              <a:rPr lang="en-US" dirty="0"/>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https://en.wikipedia.org/wiki/Data_management_plan</a:t>
            </a:r>
            <a:r>
              <a:rPr lang="en-US" dirty="0">
                <a:solidFill>
                  <a:schemeClr val="bg1">
                    <a:lumMod val="95000"/>
                  </a:schemeClr>
                </a:solidFill>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08140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hlink"/>
                </a:solidFill>
                <a:hlinkClick r:id="rId3"/>
              </a:rPr>
              <a:t>https://en.wikipedia.org/wiki/Data_management_plan</a:t>
            </a:r>
            <a:r>
              <a:rPr lang="en-US" dirty="0"/>
              <a:t> </a:t>
            </a:r>
          </a:p>
          <a:p>
            <a:pPr marL="457200" marR="0" lvl="0" indent="-228600" algn="l" rtl="0">
              <a:lnSpc>
                <a:spcPct val="100000"/>
              </a:lnSpc>
              <a:spcBef>
                <a:spcPts val="0"/>
              </a:spcBef>
              <a:spcAft>
                <a:spcPts val="0"/>
              </a:spcAft>
              <a:buClr>
                <a:schemeClr val="dk1"/>
              </a:buClr>
              <a:buSzPts val="1400"/>
              <a:buFont typeface="Calibri"/>
              <a:buNone/>
            </a:pPr>
            <a:r>
              <a:rPr lang="en-US" dirty="0"/>
              <a:t>Illustration CC BY Jørgen Stamp, https://</a:t>
            </a:r>
            <a:r>
              <a:rPr lang="en-US" dirty="0" err="1"/>
              <a:t>digitalbevaring.dk</a:t>
            </a:r>
            <a:r>
              <a:rPr lang="en-US" dirty="0"/>
              <a:t>/ </a:t>
            </a:r>
            <a:r>
              <a:rPr lang="en-US" i="1" dirty="0"/>
              <a:t>Creative Commons Attribution 2.5 Denmark License.</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i="1" dirty="0"/>
              <a:t>Data Management Plan, Georgia Tech Library, http://d7.library.gatech.edu/research-data/data-management-plan-components</a:t>
            </a:r>
            <a:endParaRPr lang="en-US" dirty="0"/>
          </a:p>
          <a:p>
            <a:pPr marL="457200" marR="0" lvl="0" indent="-228600" algn="l" rtl="0">
              <a:lnSpc>
                <a:spcPct val="100000"/>
              </a:lnSpc>
              <a:spcBef>
                <a:spcPts val="0"/>
              </a:spcBef>
              <a:spcAft>
                <a:spcPts val="0"/>
              </a:spcAft>
              <a:buClr>
                <a:schemeClr val="dk1"/>
              </a:buClr>
              <a:buSzPts val="1400"/>
              <a:buFont typeface="Calibri"/>
              <a:buNone/>
            </a:pPr>
            <a:r>
              <a:rPr lang="en-US" b="1" dirty="0"/>
              <a:t>10 Simple Rules for the Care and Feeding of Scientific Data, </a:t>
            </a:r>
            <a:r>
              <a:rPr lang="en-US" dirty="0"/>
              <a:t>http://</a:t>
            </a:r>
            <a:r>
              <a:rPr lang="en-US" dirty="0" err="1"/>
              <a:t>arxiv.org</a:t>
            </a:r>
            <a:r>
              <a:rPr lang="en-US" dirty="0"/>
              <a:t>/abs/1401.2134, doi:</a:t>
            </a:r>
            <a:r>
              <a:rPr lang="en-US" u="sng" dirty="0">
                <a:solidFill>
                  <a:schemeClr val="hlink"/>
                </a:solidFill>
                <a:hlinkClick r:id="rId4"/>
              </a:rPr>
              <a:t>10.1371/journal.pcbi.1003542</a:t>
            </a: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42685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8" name="Google Shape;88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sz="1200" dirty="0">
                <a:solidFill>
                  <a:schemeClr val="bg1">
                    <a:lumMod val="95000"/>
                  </a:schemeClr>
                </a:solidFill>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57618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dirty="0">
                <a:solidFill>
                  <a:schemeClr val="bg1">
                    <a:lumMod val="95000"/>
                  </a:schemeClr>
                </a:solidFill>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70180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dirty="0">
                <a:solidFill>
                  <a:schemeClr val="bg1">
                    <a:lumMod val="95000"/>
                  </a:schemeClr>
                </a:solidFill>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53674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dirty="0">
                <a:solidFill>
                  <a:schemeClr val="bg1">
                    <a:lumMod val="95000"/>
                  </a:schemeClr>
                </a:solidFill>
              </a:rPr>
              <a:t> </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455918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7" name="Google Shape;92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Data analysis</a:t>
            </a:r>
            <a:endParaRPr/>
          </a:p>
        </p:txBody>
      </p:sp>
      <p:sp>
        <p:nvSpPr>
          <p:cNvPr id="928" name="Google Shape;928;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4" name="Google Shape;934;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2" name="Google Shape;942;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Digital Object Identifier (DOI) - https://doi.org/</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Open Researcher and Contributor ID (ORCID) - https://orcid.org/</a:t>
            </a:r>
            <a:endParaRPr/>
          </a:p>
          <a:p>
            <a:pPr marL="0" lvl="0" indent="0" algn="l" rtl="0">
              <a:spcBef>
                <a:spcPts val="0"/>
              </a:spcBef>
              <a:spcAft>
                <a:spcPts val="0"/>
              </a:spcAft>
              <a:buNone/>
            </a:pPr>
            <a:r>
              <a:rPr lang="en-US" sz="1200" b="0" i="0">
                <a:solidFill>
                  <a:schemeClr val="dk1"/>
                </a:solidFill>
                <a:latin typeface="Calibri"/>
                <a:ea typeface="Calibri"/>
                <a:cs typeface="Calibri"/>
                <a:sym typeface="Calibri"/>
              </a:rPr>
              <a:t>Research Organisation Registry (ROR) - https://ror.org/ (start in early 2019)</a:t>
            </a:r>
            <a:endParaRPr/>
          </a:p>
          <a:p>
            <a:pPr marL="0" lvl="0" indent="0" algn="l" rtl="0">
              <a:spcBef>
                <a:spcPts val="0"/>
              </a:spcBef>
              <a:spcAft>
                <a:spcPts val="0"/>
              </a:spcAft>
              <a:buNone/>
            </a:pPr>
            <a:r>
              <a:rPr lang="en-US"/>
              <a:t>https://dissco.tech/2020/04/11/identifiers-for-our-institutes-grid-and-ror/</a:t>
            </a:r>
            <a:endParaRPr/>
          </a:p>
          <a:p>
            <a:pPr marL="0" lvl="0" indent="0" algn="l" rtl="0">
              <a:spcBef>
                <a:spcPts val="0"/>
              </a:spcBef>
              <a:spcAft>
                <a:spcPts val="0"/>
              </a:spcAft>
              <a:buNone/>
            </a:pPr>
            <a:r>
              <a:rPr lang="en-US"/>
              <a:t>https://en.wikipedia.org/wiki/Research_Organization_Registry</a:t>
            </a:r>
            <a:endParaRPr/>
          </a:p>
          <a:p>
            <a:pPr marL="0" lvl="0" indent="0" algn="l" rtl="0">
              <a:spcBef>
                <a:spcPts val="0"/>
              </a:spcBef>
              <a:spcAft>
                <a:spcPts val="0"/>
              </a:spcAft>
              <a:buNone/>
            </a:pPr>
            <a:r>
              <a:rPr lang="en-US"/>
              <a:t>http://www.wikidata.org/entity/Q63565260</a:t>
            </a:r>
            <a:endParaRPr/>
          </a:p>
        </p:txBody>
      </p:sp>
      <p:sp>
        <p:nvSpPr>
          <p:cNvPr id="943" name="Google Shape;943;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2"/>
        <p:cNvGrpSpPr/>
        <p:nvPr/>
      </p:nvGrpSpPr>
      <p:grpSpPr>
        <a:xfrm>
          <a:off x="0" y="0"/>
          <a:ext cx="0" cy="0"/>
          <a:chOff x="0" y="0"/>
          <a:chExt cx="0" cy="0"/>
        </a:xfrm>
      </p:grpSpPr>
      <p:sp>
        <p:nvSpPr>
          <p:cNvPr id="953" name="Google Shape;953;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4" name="Google Shape;954;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955" name="Google Shape;955;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3" name="Google Shape;963;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9" name="Google Shape;96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fonts.google.com/specimen/Roboto"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s://www.gbif.org/document/81771" TargetMode="Externa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13"/>
        <p:cNvGrpSpPr/>
        <p:nvPr/>
      </p:nvGrpSpPr>
      <p:grpSpPr>
        <a:xfrm>
          <a:off x="0" y="0"/>
          <a:ext cx="0" cy="0"/>
          <a:chOff x="0" y="0"/>
          <a:chExt cx="0" cy="0"/>
        </a:xfrm>
      </p:grpSpPr>
      <p:sp>
        <p:nvSpPr>
          <p:cNvPr id="14" name="Google Shape;14;p55"/>
          <p:cNvSpPr txBox="1">
            <a:spLocks noGrp="1"/>
          </p:cNvSpPr>
          <p:nvPr>
            <p:ph type="ctrTitle"/>
          </p:nvPr>
        </p:nvSpPr>
        <p:spPr>
          <a:xfrm>
            <a:off x="914401" y="2130459"/>
            <a:ext cx="10363200" cy="1470025"/>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55"/>
          <p:cNvSpPr txBox="1">
            <a:spLocks noGrp="1"/>
          </p:cNvSpPr>
          <p:nvPr>
            <p:ph type="subTitle" idx="1"/>
          </p:nvPr>
        </p:nvSpPr>
        <p:spPr>
          <a:xfrm>
            <a:off x="1828813" y="3886201"/>
            <a:ext cx="8534400" cy="17526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000"/>
              <a:buNone/>
              <a:defRPr>
                <a:solidFill>
                  <a:srgbClr val="888888"/>
                </a:solidFill>
              </a:defRPr>
            </a:lvl1pPr>
            <a:lvl2pPr lvl="1" algn="ctr">
              <a:lnSpc>
                <a:spcPct val="90000"/>
              </a:lnSpc>
              <a:spcBef>
                <a:spcPts val="500"/>
              </a:spcBef>
              <a:spcAft>
                <a:spcPts val="0"/>
              </a:spcAft>
              <a:buSzPts val="1800"/>
              <a:buNone/>
              <a:defRPr>
                <a:solidFill>
                  <a:srgbClr val="888888"/>
                </a:solidFill>
              </a:defRPr>
            </a:lvl2pPr>
            <a:lvl3pPr lvl="2" algn="ctr">
              <a:lnSpc>
                <a:spcPct val="90000"/>
              </a:lnSpc>
              <a:spcBef>
                <a:spcPts val="500"/>
              </a:spcBef>
              <a:spcAft>
                <a:spcPts val="0"/>
              </a:spcAft>
              <a:buSzPts val="1600"/>
              <a:buNone/>
              <a:defRPr>
                <a:solidFill>
                  <a:srgbClr val="888888"/>
                </a:solidFill>
              </a:defRPr>
            </a:lvl3pPr>
            <a:lvl4pPr lvl="3" algn="ctr">
              <a:lnSpc>
                <a:spcPct val="90000"/>
              </a:lnSpc>
              <a:spcBef>
                <a:spcPts val="500"/>
              </a:spcBef>
              <a:spcAft>
                <a:spcPts val="0"/>
              </a:spcAft>
              <a:buSzPts val="1400"/>
              <a:buNone/>
              <a:defRPr>
                <a:solidFill>
                  <a:srgbClr val="888888"/>
                </a:solidFill>
              </a:defRPr>
            </a:lvl4pPr>
            <a:lvl5pPr lvl="4" algn="ctr">
              <a:lnSpc>
                <a:spcPct val="90000"/>
              </a:lnSpc>
              <a:spcBef>
                <a:spcPts val="500"/>
              </a:spcBef>
              <a:spcAft>
                <a:spcPts val="0"/>
              </a:spcAft>
              <a:buSzPts val="1200"/>
              <a:buNone/>
              <a:defRPr>
                <a:solidFill>
                  <a:srgbClr val="888888"/>
                </a:solidFill>
              </a:defRPr>
            </a:lvl5pPr>
            <a:lvl6pPr lvl="5" algn="ctr">
              <a:lnSpc>
                <a:spcPct val="90000"/>
              </a:lnSpc>
              <a:spcBef>
                <a:spcPts val="500"/>
              </a:spcBef>
              <a:spcAft>
                <a:spcPts val="0"/>
              </a:spcAft>
              <a:buClr>
                <a:srgbClr val="888888"/>
              </a:buClr>
              <a:buSzPts val="1800"/>
              <a:buNone/>
              <a:defRPr>
                <a:solidFill>
                  <a:srgbClr val="888888"/>
                </a:solidFill>
              </a:defRPr>
            </a:lvl6pPr>
            <a:lvl7pPr lvl="6" algn="ctr">
              <a:lnSpc>
                <a:spcPct val="90000"/>
              </a:lnSpc>
              <a:spcBef>
                <a:spcPts val="500"/>
              </a:spcBef>
              <a:spcAft>
                <a:spcPts val="0"/>
              </a:spcAft>
              <a:buClr>
                <a:srgbClr val="888888"/>
              </a:buClr>
              <a:buSzPts val="1800"/>
              <a:buNone/>
              <a:defRPr>
                <a:solidFill>
                  <a:srgbClr val="888888"/>
                </a:solidFill>
              </a:defRPr>
            </a:lvl7pPr>
            <a:lvl8pPr lvl="7" algn="ctr">
              <a:lnSpc>
                <a:spcPct val="90000"/>
              </a:lnSpc>
              <a:spcBef>
                <a:spcPts val="500"/>
              </a:spcBef>
              <a:spcAft>
                <a:spcPts val="0"/>
              </a:spcAft>
              <a:buClr>
                <a:srgbClr val="888888"/>
              </a:buClr>
              <a:buSzPts val="1800"/>
              <a:buNone/>
              <a:defRPr>
                <a:solidFill>
                  <a:srgbClr val="888888"/>
                </a:solidFill>
              </a:defRPr>
            </a:lvl8pPr>
            <a:lvl9pPr lvl="8" algn="ctr">
              <a:lnSpc>
                <a:spcPct val="90000"/>
              </a:lnSpc>
              <a:spcBef>
                <a:spcPts val="500"/>
              </a:spcBef>
              <a:spcAft>
                <a:spcPts val="0"/>
              </a:spcAft>
              <a:buClr>
                <a:srgbClr val="888888"/>
              </a:buClr>
              <a:buSzPts val="1800"/>
              <a:buNone/>
              <a:defRPr>
                <a:solidFill>
                  <a:srgbClr val="888888"/>
                </a:solidFill>
              </a:defRPr>
            </a:lvl9pPr>
          </a:lstStyle>
          <a:p>
            <a:endParaRPr/>
          </a:p>
        </p:txBody>
      </p:sp>
      <p:sp>
        <p:nvSpPr>
          <p:cNvPr id="16" name="Google Shape;16;p55"/>
          <p:cNvSpPr txBox="1">
            <a:spLocks noGrp="1"/>
          </p:cNvSpPr>
          <p:nvPr>
            <p:ph type="dt" idx="10"/>
          </p:nvPr>
        </p:nvSpPr>
        <p:spPr>
          <a:xfrm>
            <a:off x="609600" y="6356352"/>
            <a:ext cx="2844800" cy="365125"/>
          </a:xfrm>
          <a:prstGeom prst="rect">
            <a:avLst/>
          </a:prstGeom>
          <a:noFill/>
          <a:ln>
            <a:noFill/>
          </a:ln>
        </p:spPr>
        <p:txBody>
          <a:bodyPr spcFirstLastPara="1" wrap="square" lIns="91275" tIns="45625" rIns="91275" bIns="45625" anchor="t" anchorCtr="0">
            <a:noAutofit/>
          </a:bodyPr>
          <a:lstStyle>
            <a:lvl1pPr marR="0" lvl="0" algn="l" rtl="0">
              <a:spcBef>
                <a:spcPts val="0"/>
              </a:spcBef>
              <a:spcAft>
                <a:spcPts val="0"/>
              </a:spcAft>
              <a:buSzPts val="1400"/>
              <a:buNone/>
              <a:defRPr sz="18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
        <p:nvSpPr>
          <p:cNvPr id="17" name="Google Shape;17;p55"/>
          <p:cNvSpPr txBox="1">
            <a:spLocks noGrp="1"/>
          </p:cNvSpPr>
          <p:nvPr>
            <p:ph type="ftr" idx="11"/>
          </p:nvPr>
        </p:nvSpPr>
        <p:spPr>
          <a:xfrm>
            <a:off x="4165613" y="6356352"/>
            <a:ext cx="3860800" cy="365125"/>
          </a:xfrm>
          <a:prstGeom prst="rect">
            <a:avLst/>
          </a:prstGeom>
          <a:noFill/>
          <a:ln>
            <a:noFill/>
          </a:ln>
        </p:spPr>
        <p:txBody>
          <a:bodyPr spcFirstLastPara="1" wrap="square" lIns="91275" tIns="45625" rIns="91275" bIns="45625"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5"/>
          <p:cNvSpPr txBox="1">
            <a:spLocks noGrp="1"/>
          </p:cNvSpPr>
          <p:nvPr>
            <p:ph type="sldNum" idx="12"/>
          </p:nvPr>
        </p:nvSpPr>
        <p:spPr>
          <a:xfrm>
            <a:off x="8737603" y="6356352"/>
            <a:ext cx="2844800" cy="365125"/>
          </a:xfrm>
          <a:prstGeom prst="rect">
            <a:avLst/>
          </a:prstGeom>
          <a:noFill/>
          <a:ln>
            <a:noFill/>
          </a:ln>
        </p:spPr>
        <p:txBody>
          <a:bodyPr spcFirstLastPara="1" wrap="square" lIns="91275" tIns="45625" rIns="91275" bIns="45625" anchor="t" anchorCtr="0">
            <a:noAutofit/>
          </a:bodyPr>
          <a:lstStyle>
            <a:lvl1pPr marL="0" marR="0" lvl="0" indent="0" algn="l" rtl="0">
              <a:spcBef>
                <a:spcPts val="0"/>
              </a:spcBef>
              <a:buNone/>
              <a:defRPr sz="1800" b="0" i="0" u="none" strike="noStrike" cap="none">
                <a:solidFill>
                  <a:schemeClr val="dk1"/>
                </a:solidFill>
                <a:latin typeface="Roboto"/>
                <a:ea typeface="Roboto"/>
                <a:cs typeface="Roboto"/>
                <a:sym typeface="Roboto"/>
              </a:defRPr>
            </a:lvl1pPr>
            <a:lvl2pPr marL="0" marR="0" lvl="1" indent="0" algn="l" rtl="0">
              <a:spcBef>
                <a:spcPts val="0"/>
              </a:spcBef>
              <a:buNone/>
              <a:defRPr sz="1800" b="0" i="0" u="none" strike="noStrike" cap="none">
                <a:solidFill>
                  <a:schemeClr val="dk1"/>
                </a:solidFill>
                <a:latin typeface="Roboto"/>
                <a:ea typeface="Roboto"/>
                <a:cs typeface="Roboto"/>
                <a:sym typeface="Roboto"/>
              </a:defRPr>
            </a:lvl2pPr>
            <a:lvl3pPr marL="0" marR="0" lvl="2" indent="0" algn="l" rtl="0">
              <a:spcBef>
                <a:spcPts val="0"/>
              </a:spcBef>
              <a:buNone/>
              <a:defRPr sz="1800" b="0" i="0" u="none" strike="noStrike" cap="none">
                <a:solidFill>
                  <a:schemeClr val="dk1"/>
                </a:solidFill>
                <a:latin typeface="Roboto"/>
                <a:ea typeface="Roboto"/>
                <a:cs typeface="Roboto"/>
                <a:sym typeface="Roboto"/>
              </a:defRPr>
            </a:lvl3pPr>
            <a:lvl4pPr marL="0" marR="0" lvl="3" indent="0" algn="l" rtl="0">
              <a:spcBef>
                <a:spcPts val="0"/>
              </a:spcBef>
              <a:buNone/>
              <a:defRPr sz="1800" b="0" i="0" u="none" strike="noStrike" cap="none">
                <a:solidFill>
                  <a:schemeClr val="dk1"/>
                </a:solidFill>
                <a:latin typeface="Roboto"/>
                <a:ea typeface="Roboto"/>
                <a:cs typeface="Roboto"/>
                <a:sym typeface="Roboto"/>
              </a:defRPr>
            </a:lvl4pPr>
            <a:lvl5pPr marL="0" marR="0" lvl="4" indent="0" algn="l" rtl="0">
              <a:spcBef>
                <a:spcPts val="0"/>
              </a:spcBef>
              <a:buNone/>
              <a:defRPr sz="1800" b="0" i="0" u="none" strike="noStrike" cap="none">
                <a:solidFill>
                  <a:schemeClr val="dk1"/>
                </a:solidFill>
                <a:latin typeface="Roboto"/>
                <a:ea typeface="Roboto"/>
                <a:cs typeface="Roboto"/>
                <a:sym typeface="Roboto"/>
              </a:defRPr>
            </a:lvl5pPr>
            <a:lvl6pPr marL="0" marR="0" lvl="5" indent="0" algn="l" rtl="0">
              <a:spcBef>
                <a:spcPts val="0"/>
              </a:spcBef>
              <a:buNone/>
              <a:defRPr sz="1800" b="0" i="0" u="none" strike="noStrike" cap="none">
                <a:solidFill>
                  <a:schemeClr val="dk1"/>
                </a:solidFill>
                <a:latin typeface="Roboto"/>
                <a:ea typeface="Roboto"/>
                <a:cs typeface="Roboto"/>
                <a:sym typeface="Roboto"/>
              </a:defRPr>
            </a:lvl6pPr>
            <a:lvl7pPr marL="0" marR="0" lvl="6" indent="0" algn="l" rtl="0">
              <a:spcBef>
                <a:spcPts val="0"/>
              </a:spcBef>
              <a:buNone/>
              <a:defRPr sz="1800" b="0" i="0" u="none" strike="noStrike" cap="none">
                <a:solidFill>
                  <a:schemeClr val="dk1"/>
                </a:solidFill>
                <a:latin typeface="Roboto"/>
                <a:ea typeface="Roboto"/>
                <a:cs typeface="Roboto"/>
                <a:sym typeface="Roboto"/>
              </a:defRPr>
            </a:lvl7pPr>
            <a:lvl8pPr marL="0" marR="0" lvl="7" indent="0" algn="l" rtl="0">
              <a:spcBef>
                <a:spcPts val="0"/>
              </a:spcBef>
              <a:buNone/>
              <a:defRPr sz="1800" b="0" i="0" u="none" strike="noStrike" cap="none">
                <a:solidFill>
                  <a:schemeClr val="dk1"/>
                </a:solidFill>
                <a:latin typeface="Roboto"/>
                <a:ea typeface="Roboto"/>
                <a:cs typeface="Roboto"/>
                <a:sym typeface="Roboto"/>
              </a:defRPr>
            </a:lvl8pPr>
            <a:lvl9pPr marL="0" marR="0" lvl="8" indent="0" algn="l" rtl="0">
              <a:spcBef>
                <a:spcPts val="0"/>
              </a:spcBef>
              <a:buNone/>
              <a:defRPr sz="1800" b="0" i="0" u="none" strike="noStrike" cap="none">
                <a:solidFill>
                  <a:schemeClr val="dk1"/>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56"/>
          <p:cNvSpPr txBox="1">
            <a:spLocks noGrp="1"/>
          </p:cNvSpPr>
          <p:nvPr>
            <p:ph type="title"/>
          </p:nvPr>
        </p:nvSpPr>
        <p:spPr>
          <a:xfrm>
            <a:off x="415601" y="593369"/>
            <a:ext cx="11360800" cy="763599"/>
          </a:xfrm>
          <a:prstGeom prst="rect">
            <a:avLst/>
          </a:prstGeom>
          <a:noFill/>
          <a:ln>
            <a:noFill/>
          </a:ln>
        </p:spPr>
        <p:txBody>
          <a:bodyPr spcFirstLastPara="1" wrap="square" lIns="91425" tIns="91425" rIns="91425" bIns="91425" anchor="t" anchorCtr="0">
            <a:normAutofit/>
          </a:bodyPr>
          <a:lstStyle>
            <a:lvl1pPr lvl="0" algn="l">
              <a:lnSpc>
                <a:spcPct val="90000"/>
              </a:lnSpc>
              <a:spcBef>
                <a:spcPts val="0"/>
              </a:spcBef>
              <a:spcAft>
                <a:spcPts val="0"/>
              </a:spcAft>
              <a:buClr>
                <a:schemeClr val="dk2"/>
              </a:buClr>
              <a:buSzPts val="2800"/>
              <a:buFont typeface="Roboto"/>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6"/>
          <p:cNvSpPr txBox="1">
            <a:spLocks noGrp="1"/>
          </p:cNvSpPr>
          <p:nvPr>
            <p:ph type="body" idx="1"/>
          </p:nvPr>
        </p:nvSpPr>
        <p:spPr>
          <a:xfrm>
            <a:off x="415601"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90000"/>
              </a:lnSpc>
              <a:spcBef>
                <a:spcPts val="0"/>
              </a:spcBef>
              <a:spcAft>
                <a:spcPts val="0"/>
              </a:spcAft>
              <a:buSzPts val="1800"/>
              <a:buChar char="●"/>
              <a:defRPr/>
            </a:lvl1pPr>
            <a:lvl2pPr marL="914400" lvl="1" indent="-317500" algn="l">
              <a:lnSpc>
                <a:spcPct val="90000"/>
              </a:lnSpc>
              <a:spcBef>
                <a:spcPts val="1598"/>
              </a:spcBef>
              <a:spcAft>
                <a:spcPts val="0"/>
              </a:spcAft>
              <a:buSzPts val="1400"/>
              <a:buChar char="○"/>
              <a:defRPr/>
            </a:lvl2pPr>
            <a:lvl3pPr marL="1371600" lvl="2" indent="-317500" algn="l">
              <a:lnSpc>
                <a:spcPct val="90000"/>
              </a:lnSpc>
              <a:spcBef>
                <a:spcPts val="1598"/>
              </a:spcBef>
              <a:spcAft>
                <a:spcPts val="0"/>
              </a:spcAft>
              <a:buSzPts val="1400"/>
              <a:buChar char="■"/>
              <a:defRPr/>
            </a:lvl3pPr>
            <a:lvl4pPr marL="1828800" lvl="3" indent="-317500" algn="l">
              <a:lnSpc>
                <a:spcPct val="90000"/>
              </a:lnSpc>
              <a:spcBef>
                <a:spcPts val="1598"/>
              </a:spcBef>
              <a:spcAft>
                <a:spcPts val="0"/>
              </a:spcAft>
              <a:buSzPts val="1400"/>
              <a:buChar char="●"/>
              <a:defRPr/>
            </a:lvl4pPr>
            <a:lvl5pPr marL="2286000" lvl="4" indent="-317500" algn="l">
              <a:lnSpc>
                <a:spcPct val="90000"/>
              </a:lnSpc>
              <a:spcBef>
                <a:spcPts val="1598"/>
              </a:spcBef>
              <a:spcAft>
                <a:spcPts val="0"/>
              </a:spcAft>
              <a:buSzPts val="1400"/>
              <a:buChar char="○"/>
              <a:defRPr/>
            </a:lvl5pPr>
            <a:lvl6pPr marL="2743200" lvl="5" indent="-317500" algn="l">
              <a:lnSpc>
                <a:spcPct val="90000"/>
              </a:lnSpc>
              <a:spcBef>
                <a:spcPts val="1598"/>
              </a:spcBef>
              <a:spcAft>
                <a:spcPts val="0"/>
              </a:spcAft>
              <a:buClr>
                <a:schemeClr val="dk1"/>
              </a:buClr>
              <a:buSzPts val="1400"/>
              <a:buChar char="■"/>
              <a:defRPr/>
            </a:lvl6pPr>
            <a:lvl7pPr marL="3200400" lvl="6" indent="-317500" algn="l">
              <a:lnSpc>
                <a:spcPct val="90000"/>
              </a:lnSpc>
              <a:spcBef>
                <a:spcPts val="1598"/>
              </a:spcBef>
              <a:spcAft>
                <a:spcPts val="0"/>
              </a:spcAft>
              <a:buClr>
                <a:schemeClr val="dk1"/>
              </a:buClr>
              <a:buSzPts val="1400"/>
              <a:buChar char="●"/>
              <a:defRPr/>
            </a:lvl7pPr>
            <a:lvl8pPr marL="3657600" lvl="7" indent="-317500" algn="l">
              <a:lnSpc>
                <a:spcPct val="90000"/>
              </a:lnSpc>
              <a:spcBef>
                <a:spcPts val="1598"/>
              </a:spcBef>
              <a:spcAft>
                <a:spcPts val="0"/>
              </a:spcAft>
              <a:buClr>
                <a:schemeClr val="dk1"/>
              </a:buClr>
              <a:buSzPts val="1400"/>
              <a:buChar char="○"/>
              <a:defRPr/>
            </a:lvl8pPr>
            <a:lvl9pPr marL="4114800" lvl="8" indent="-317500" algn="l">
              <a:lnSpc>
                <a:spcPct val="90000"/>
              </a:lnSpc>
              <a:spcBef>
                <a:spcPts val="1598"/>
              </a:spcBef>
              <a:spcAft>
                <a:spcPts val="1598"/>
              </a:spcAft>
              <a:buClr>
                <a:schemeClr val="dk1"/>
              </a:buClr>
              <a:buSzPts val="1400"/>
              <a:buChar char="■"/>
              <a:defRPr/>
            </a:lvl9pPr>
          </a:lstStyle>
          <a:p>
            <a:endParaRPr/>
          </a:p>
        </p:txBody>
      </p:sp>
      <p:sp>
        <p:nvSpPr>
          <p:cNvPr id="22" name="Google Shape;22;p56"/>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Autofit/>
          </a:bodyPr>
          <a:lstStyle>
            <a:lvl1pPr marL="0" marR="0" lvl="0" indent="0" algn="l" rtl="0">
              <a:buClr>
                <a:schemeClr val="dk1"/>
              </a:buClr>
              <a:buSzPts val="1800"/>
              <a:buFont typeface="Roboto"/>
              <a:buNone/>
              <a:defRPr sz="1800">
                <a:solidFill>
                  <a:schemeClr val="dk1"/>
                </a:solidFill>
                <a:latin typeface="Roboto"/>
                <a:ea typeface="Roboto"/>
                <a:cs typeface="Roboto"/>
                <a:sym typeface="Roboto"/>
              </a:defRPr>
            </a:lvl1pPr>
            <a:lvl2pPr marL="0" marR="0" lvl="1" indent="0" algn="l" rtl="0">
              <a:buClr>
                <a:schemeClr val="dk1"/>
              </a:buClr>
              <a:buSzPts val="1800"/>
              <a:buFont typeface="Roboto"/>
              <a:buNone/>
              <a:defRPr sz="1800">
                <a:solidFill>
                  <a:schemeClr val="dk1"/>
                </a:solidFill>
                <a:latin typeface="Roboto"/>
                <a:ea typeface="Roboto"/>
                <a:cs typeface="Roboto"/>
                <a:sym typeface="Roboto"/>
              </a:defRPr>
            </a:lvl2pPr>
            <a:lvl3pPr marL="0" marR="0" lvl="2" indent="0" algn="l" rtl="0">
              <a:buClr>
                <a:schemeClr val="dk1"/>
              </a:buClr>
              <a:buSzPts val="1800"/>
              <a:buFont typeface="Roboto"/>
              <a:buNone/>
              <a:defRPr sz="1800">
                <a:solidFill>
                  <a:schemeClr val="dk1"/>
                </a:solidFill>
                <a:latin typeface="Roboto"/>
                <a:ea typeface="Roboto"/>
                <a:cs typeface="Roboto"/>
                <a:sym typeface="Roboto"/>
              </a:defRPr>
            </a:lvl3pPr>
            <a:lvl4pPr marL="0" marR="0" lvl="3" indent="0" algn="l" rtl="0">
              <a:buClr>
                <a:schemeClr val="dk1"/>
              </a:buClr>
              <a:buSzPts val="1800"/>
              <a:buFont typeface="Roboto"/>
              <a:buNone/>
              <a:defRPr sz="1800">
                <a:solidFill>
                  <a:schemeClr val="dk1"/>
                </a:solidFill>
                <a:latin typeface="Roboto"/>
                <a:ea typeface="Roboto"/>
                <a:cs typeface="Roboto"/>
                <a:sym typeface="Roboto"/>
              </a:defRPr>
            </a:lvl4pPr>
            <a:lvl5pPr marL="0" marR="0" lvl="4" indent="0" algn="l" rtl="0">
              <a:buClr>
                <a:schemeClr val="dk1"/>
              </a:buClr>
              <a:buSzPts val="1800"/>
              <a:buFont typeface="Roboto"/>
              <a:buNone/>
              <a:defRPr sz="1800">
                <a:solidFill>
                  <a:schemeClr val="dk1"/>
                </a:solidFill>
                <a:latin typeface="Roboto"/>
                <a:ea typeface="Roboto"/>
                <a:cs typeface="Roboto"/>
                <a:sym typeface="Roboto"/>
              </a:defRPr>
            </a:lvl5pPr>
            <a:lvl6pPr marL="0" marR="0" lvl="5" indent="0" algn="l" rtl="0">
              <a:buClr>
                <a:schemeClr val="dk1"/>
              </a:buClr>
              <a:buSzPts val="1800"/>
              <a:buFont typeface="Roboto"/>
              <a:buNone/>
              <a:defRPr sz="1800">
                <a:solidFill>
                  <a:schemeClr val="dk1"/>
                </a:solidFill>
                <a:latin typeface="Roboto"/>
                <a:ea typeface="Roboto"/>
                <a:cs typeface="Roboto"/>
                <a:sym typeface="Roboto"/>
              </a:defRPr>
            </a:lvl6pPr>
            <a:lvl7pPr marL="0" marR="0" lvl="6" indent="0" algn="l" rtl="0">
              <a:buClr>
                <a:schemeClr val="dk1"/>
              </a:buClr>
              <a:buSzPts val="1800"/>
              <a:buFont typeface="Roboto"/>
              <a:buNone/>
              <a:defRPr sz="1800">
                <a:solidFill>
                  <a:schemeClr val="dk1"/>
                </a:solidFill>
                <a:latin typeface="Roboto"/>
                <a:ea typeface="Roboto"/>
                <a:cs typeface="Roboto"/>
                <a:sym typeface="Roboto"/>
              </a:defRPr>
            </a:lvl7pPr>
            <a:lvl8pPr marL="0" marR="0" lvl="7" indent="0" algn="l" rtl="0">
              <a:buClr>
                <a:schemeClr val="dk1"/>
              </a:buClr>
              <a:buSzPts val="1800"/>
              <a:buFont typeface="Roboto"/>
              <a:buNone/>
              <a:defRPr sz="1800">
                <a:solidFill>
                  <a:schemeClr val="dk1"/>
                </a:solidFill>
                <a:latin typeface="Roboto"/>
                <a:ea typeface="Roboto"/>
                <a:cs typeface="Roboto"/>
                <a:sym typeface="Roboto"/>
              </a:defRPr>
            </a:lvl8pPr>
            <a:lvl9pPr marL="0" marR="0" lvl="8" indent="0" algn="l" rtl="0">
              <a:buClr>
                <a:schemeClr val="dk1"/>
              </a:buClr>
              <a:buSzPts val="1800"/>
              <a:buFont typeface="Roboto"/>
              <a:buNone/>
              <a:defRPr sz="1800">
                <a:solidFill>
                  <a:schemeClr val="dk1"/>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cxnSp>
        <p:nvCxnSpPr>
          <p:cNvPr id="24" name="Google Shape;24;p57"/>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25" name="Google Shape;25;p57"/>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57"/>
          <p:cNvSpPr txBox="1">
            <a:spLocks noGrp="1"/>
          </p:cNvSpPr>
          <p:nvPr>
            <p:ph type="body" idx="1"/>
          </p:nvPr>
        </p:nvSpPr>
        <p:spPr>
          <a:xfrm>
            <a:off x="237010" y="1206013"/>
            <a:ext cx="11698287" cy="478017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57"/>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8" name="Google Shape;28;p57"/>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ank You Slide 5">
  <p:cSld name="Thank You Slide 5">
    <p:spTree>
      <p:nvGrpSpPr>
        <p:cNvPr id="1" name="Shape 37"/>
        <p:cNvGrpSpPr/>
        <p:nvPr/>
      </p:nvGrpSpPr>
      <p:grpSpPr>
        <a:xfrm>
          <a:off x="0" y="0"/>
          <a:ext cx="0" cy="0"/>
          <a:chOff x="0" y="0"/>
          <a:chExt cx="0" cy="0"/>
        </a:xfrm>
      </p:grpSpPr>
      <p:pic>
        <p:nvPicPr>
          <p:cNvPr id="38" name="Google Shape;38;p59"/>
          <p:cNvPicPr preferRelativeResize="0"/>
          <p:nvPr/>
        </p:nvPicPr>
        <p:blipFill rotWithShape="1">
          <a:blip r:embed="rId2">
            <a:alphaModFix/>
          </a:blip>
          <a:srcRect b="1575"/>
          <a:stretch/>
        </p:blipFill>
        <p:spPr>
          <a:xfrm>
            <a:off x="0" y="0"/>
            <a:ext cx="12192000" cy="6858000"/>
          </a:xfrm>
          <a:prstGeom prst="rect">
            <a:avLst/>
          </a:prstGeom>
          <a:noFill/>
          <a:ln>
            <a:noFill/>
          </a:ln>
        </p:spPr>
      </p:pic>
      <p:sp>
        <p:nvSpPr>
          <p:cNvPr id="39" name="Google Shape;39;p59"/>
          <p:cNvSpPr/>
          <p:nvPr/>
        </p:nvSpPr>
        <p:spPr>
          <a:xfrm>
            <a:off x="0" y="0"/>
            <a:ext cx="12192000" cy="6858000"/>
          </a:xfrm>
          <a:prstGeom prst="rect">
            <a:avLst/>
          </a:prstGeom>
          <a:solidFill>
            <a:schemeClr val="accent6">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0" name="Google Shape;40;p59"/>
          <p:cNvSpPr/>
          <p:nvPr/>
        </p:nvSpPr>
        <p:spPr>
          <a:xfrm>
            <a:off x="6848475" y="3495675"/>
            <a:ext cx="1933575" cy="1933575"/>
          </a:xfrm>
          <a:custGeom>
            <a:avLst/>
            <a:gdLst/>
            <a:ahLst/>
            <a:cxnLst/>
            <a:rect l="l" t="t" r="r" b="b"/>
            <a:pathLst>
              <a:path w="1933575" h="1933575" extrusionOk="0">
                <a:moveTo>
                  <a:pt x="1933575" y="1933575"/>
                </a:moveTo>
                <a:cubicBezTo>
                  <a:pt x="865691" y="1933575"/>
                  <a:pt x="0" y="1067884"/>
                  <a:pt x="0" y="0"/>
                </a:cubicBezTo>
              </a:path>
            </a:pathLst>
          </a:custGeom>
          <a:noFill/>
          <a:ln w="51117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1" name="Google Shape;41;p59"/>
          <p:cNvSpPr/>
          <p:nvPr/>
        </p:nvSpPr>
        <p:spPr>
          <a:xfrm>
            <a:off x="9791700" y="1000125"/>
            <a:ext cx="723900" cy="723900"/>
          </a:xfrm>
          <a:prstGeom prst="ellipse">
            <a:avLst/>
          </a:prstGeom>
          <a:solidFill>
            <a:schemeClr val="accent1"/>
          </a:solidFill>
          <a:ln w="254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42" name="Google Shape;42;p59"/>
          <p:cNvCxnSpPr/>
          <p:nvPr/>
        </p:nvCxnSpPr>
        <p:spPr>
          <a:xfrm>
            <a:off x="11201400" y="0"/>
            <a:ext cx="0" cy="1196975"/>
          </a:xfrm>
          <a:prstGeom prst="straightConnector1">
            <a:avLst/>
          </a:prstGeom>
          <a:noFill/>
          <a:ln w="25400" cap="rnd" cmpd="sng">
            <a:solidFill>
              <a:schemeClr val="lt1"/>
            </a:solidFill>
            <a:prstDash val="solid"/>
            <a:round/>
            <a:headEnd type="none" w="sm" len="sm"/>
            <a:tailEnd type="none" w="sm" len="sm"/>
          </a:ln>
        </p:spPr>
      </p:cxnSp>
      <p:cxnSp>
        <p:nvCxnSpPr>
          <p:cNvPr id="43" name="Google Shape;43;p59"/>
          <p:cNvCxnSpPr/>
          <p:nvPr/>
        </p:nvCxnSpPr>
        <p:spPr>
          <a:xfrm>
            <a:off x="11201400" y="4257675"/>
            <a:ext cx="0" cy="2576497"/>
          </a:xfrm>
          <a:prstGeom prst="straightConnector1">
            <a:avLst/>
          </a:prstGeom>
          <a:noFill/>
          <a:ln w="25400" cap="rnd" cmpd="sng">
            <a:solidFill>
              <a:schemeClr val="lt1"/>
            </a:solidFill>
            <a:prstDash val="solid"/>
            <a:round/>
            <a:headEnd type="none" w="sm" len="sm"/>
            <a:tailEnd type="none" w="sm" len="sm"/>
          </a:ln>
        </p:spPr>
      </p:cxnSp>
      <p:sp>
        <p:nvSpPr>
          <p:cNvPr id="44" name="Google Shape;44;p59"/>
          <p:cNvSpPr>
            <a:spLocks noGrp="1"/>
          </p:cNvSpPr>
          <p:nvPr>
            <p:ph type="pic" idx="2"/>
          </p:nvPr>
        </p:nvSpPr>
        <p:spPr>
          <a:xfrm>
            <a:off x="6848475" y="1562100"/>
            <a:ext cx="3867150" cy="3867150"/>
          </a:xfrm>
          <a:prstGeom prst="ellipse">
            <a:avLst/>
          </a:prstGeom>
          <a:noFill/>
          <a:ln>
            <a:noFill/>
          </a:ln>
        </p:spPr>
        <p:txBody>
          <a:bodyPr/>
          <a:lstStyle/>
          <a:p>
            <a:endParaRPr lang="en-US"/>
          </a:p>
        </p:txBody>
      </p:sp>
      <p:sp>
        <p:nvSpPr>
          <p:cNvPr id="45" name="Google Shape;45;p59"/>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6" name="Google Shape;46;p59"/>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0" i="0">
                <a:solidFill>
                  <a:schemeClr val="lt1"/>
                </a:solidFill>
                <a:latin typeface="Roboto"/>
                <a:ea typeface="Roboto"/>
                <a:cs typeface="Roboto"/>
                <a:sym typeface="Roboto"/>
              </a:defRPr>
            </a:lvl1pPr>
            <a:lvl2pPr marL="914400" lvl="1" indent="-228600" algn="l">
              <a:lnSpc>
                <a:spcPct val="90000"/>
              </a:lnSpc>
              <a:spcBef>
                <a:spcPts val="500"/>
              </a:spcBef>
              <a:spcAft>
                <a:spcPts val="0"/>
              </a:spcAft>
              <a:buSzPts val="1800"/>
              <a:buNone/>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7" name="Google Shape;47;p59"/>
          <p:cNvPicPr preferRelativeResize="0"/>
          <p:nvPr/>
        </p:nvPicPr>
        <p:blipFill rotWithShape="1">
          <a:blip r:embed="rId3">
            <a:alphaModFix/>
          </a:blip>
          <a:srcRect t="9484" b="9483"/>
          <a:stretch/>
        </p:blipFill>
        <p:spPr>
          <a:xfrm>
            <a:off x="10705689" y="6010603"/>
            <a:ext cx="1247090" cy="671464"/>
          </a:xfrm>
          <a:prstGeom prst="rect">
            <a:avLst/>
          </a:prstGeom>
          <a:solidFill>
            <a:schemeClr val="lt1"/>
          </a:solidFill>
          <a:ln>
            <a:noFill/>
          </a:ln>
        </p:spPr>
      </p:pic>
      <p:sp>
        <p:nvSpPr>
          <p:cNvPr id="48" name="Google Shape;48;p59"/>
          <p:cNvSpPr txBox="1"/>
          <p:nvPr/>
        </p:nvSpPr>
        <p:spPr>
          <a:xfrm>
            <a:off x="669925" y="2561646"/>
            <a:ext cx="5359400" cy="810204"/>
          </a:xfrm>
          <a:prstGeom prst="rect">
            <a:avLst/>
          </a:prstGeom>
          <a:noFill/>
          <a:ln>
            <a:noFill/>
          </a:ln>
        </p:spPr>
        <p:txBody>
          <a:bodyPr spcFirstLastPara="1" wrap="square" lIns="72000" tIns="72000" rIns="72000" bIns="72000" anchor="t" anchorCtr="0">
            <a:spAutoFit/>
          </a:bodyPr>
          <a:lstStyle/>
          <a:p>
            <a:pPr marL="0" marR="0" lvl="0" indent="0" algn="l" rtl="0">
              <a:lnSpc>
                <a:spcPct val="90000"/>
              </a:lnSpc>
              <a:spcBef>
                <a:spcPts val="0"/>
              </a:spcBef>
              <a:spcAft>
                <a:spcPts val="0"/>
              </a:spcAft>
              <a:buClr>
                <a:schemeClr val="accent1"/>
              </a:buClr>
              <a:buSzPts val="4800"/>
              <a:buFont typeface="Arial"/>
              <a:buNone/>
            </a:pPr>
            <a:r>
              <a:rPr lang="en-US" sz="4800" b="1" cap="none">
                <a:solidFill>
                  <a:schemeClr val="lt1"/>
                </a:solidFill>
                <a:latin typeface="Roboto"/>
                <a:ea typeface="Roboto"/>
                <a:cs typeface="Roboto"/>
                <a:sym typeface="Roboto"/>
              </a:rPr>
              <a:t>THANK YOU</a:t>
            </a:r>
            <a:endParaRPr/>
          </a:p>
        </p:txBody>
      </p:sp>
      <p:sp>
        <p:nvSpPr>
          <p:cNvPr id="49" name="Google Shape;49;p59"/>
          <p:cNvSpPr txBox="1"/>
          <p:nvPr/>
        </p:nvSpPr>
        <p:spPr>
          <a:xfrm>
            <a:off x="9520873" y="6127559"/>
            <a:ext cx="1164345" cy="360850"/>
          </a:xfrm>
          <a:prstGeom prst="rect">
            <a:avLst/>
          </a:prstGeom>
          <a:noFill/>
          <a:ln>
            <a:noFill/>
          </a:ln>
        </p:spPr>
        <p:txBody>
          <a:bodyPr spcFirstLastPara="1" wrap="square" lIns="72000" tIns="72000" rIns="72000" bIns="72000" anchor="t" anchorCtr="0">
            <a:spAutoFit/>
          </a:bodyPr>
          <a:lstStyle/>
          <a:p>
            <a:pPr marL="0" marR="0" lvl="0" indent="0" algn="ctr" rtl="0">
              <a:spcBef>
                <a:spcPts val="0"/>
              </a:spcBef>
              <a:spcAft>
                <a:spcPts val="0"/>
              </a:spcAft>
              <a:buClr>
                <a:schemeClr val="accent1"/>
              </a:buClr>
              <a:buSzPts val="1400"/>
              <a:buFont typeface="Arial"/>
              <a:buNone/>
            </a:pPr>
            <a:r>
              <a:rPr lang="en-US" sz="1400" b="0" i="0">
                <a:solidFill>
                  <a:schemeClr val="lt1"/>
                </a:solidFill>
                <a:latin typeface="Roboto Condensed"/>
                <a:ea typeface="Roboto Condensed"/>
                <a:cs typeface="Roboto Condensed"/>
                <a:sym typeface="Roboto Condensed"/>
              </a:rPr>
              <a:t>www.gbif.org</a:t>
            </a:r>
            <a:endParaRPr sz="1400" b="0" i="0">
              <a:solidFill>
                <a:schemeClr val="lt1"/>
              </a:solidFill>
              <a:latin typeface="Roboto Condensed"/>
              <a:ea typeface="Roboto Condensed"/>
              <a:cs typeface="Roboto Condensed"/>
              <a:sym typeface="Roboto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structions">
  <p:cSld name="instructions">
    <p:spTree>
      <p:nvGrpSpPr>
        <p:cNvPr id="1" name="Shape 50"/>
        <p:cNvGrpSpPr/>
        <p:nvPr/>
      </p:nvGrpSpPr>
      <p:grpSpPr>
        <a:xfrm>
          <a:off x="0" y="0"/>
          <a:ext cx="0" cy="0"/>
          <a:chOff x="0" y="0"/>
          <a:chExt cx="0" cy="0"/>
        </a:xfrm>
      </p:grpSpPr>
      <p:cxnSp>
        <p:nvCxnSpPr>
          <p:cNvPr id="51" name="Google Shape;51;p60"/>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52" name="Google Shape;52;p60"/>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53" name="Google Shape;53;p60"/>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
        <p:nvSpPr>
          <p:cNvPr id="54" name="Google Shape;54;p60"/>
          <p:cNvSpPr txBox="1"/>
          <p:nvPr/>
        </p:nvSpPr>
        <p:spPr>
          <a:xfrm>
            <a:off x="8023860" y="1206013"/>
            <a:ext cx="3904615" cy="4885165"/>
          </a:xfrm>
          <a:prstGeom prst="rect">
            <a:avLst/>
          </a:prstGeom>
          <a:noFill/>
          <a:ln>
            <a:noFill/>
          </a:ln>
        </p:spPr>
        <p:txBody>
          <a:bodyPr spcFirstLastPara="1" wrap="square" lIns="72000" tIns="72000" rIns="72000" bIns="72000" anchor="t" anchorCtr="0">
            <a:spAutoFit/>
          </a:bodyPr>
          <a:lstStyle/>
          <a:p>
            <a:pPr marL="0" marR="0" lvl="0" indent="0" algn="l" rtl="0">
              <a:spcBef>
                <a:spcPts val="0"/>
              </a:spcBef>
              <a:spcAft>
                <a:spcPts val="0"/>
              </a:spcAft>
              <a:buClr>
                <a:schemeClr val="dk1"/>
              </a:buClr>
              <a:buSzPts val="1400"/>
              <a:buFont typeface="Roboto"/>
              <a:buNone/>
            </a:pPr>
            <a:r>
              <a:rPr lang="en-US" sz="1400" b="1">
                <a:solidFill>
                  <a:schemeClr val="dk1"/>
                </a:solidFill>
                <a:latin typeface="Roboto"/>
                <a:ea typeface="Roboto"/>
                <a:cs typeface="Roboto"/>
                <a:sym typeface="Roboto"/>
              </a:rPr>
              <a:t>This template includes the following layouts:</a:t>
            </a:r>
            <a:endParaRPr/>
          </a:p>
          <a:p>
            <a:pPr marL="0" marR="0" lvl="0" indent="0" algn="l" rtl="0">
              <a:spcBef>
                <a:spcPts val="0"/>
              </a:spcBef>
              <a:spcAft>
                <a:spcPts val="0"/>
              </a:spcAft>
              <a:buClr>
                <a:schemeClr val="dk1"/>
              </a:buClr>
              <a:buSzPts val="1400"/>
              <a:buFont typeface="Roboto"/>
              <a:buNone/>
            </a:pPr>
            <a:endParaRPr sz="1400">
              <a:solidFill>
                <a:schemeClr val="dk1"/>
              </a:solidFill>
              <a:latin typeface="Roboto"/>
              <a:ea typeface="Roboto"/>
              <a:cs typeface="Roboto"/>
              <a:sym typeface="Roboto"/>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Cover slide (three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Title and content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Title only</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Blank</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Full-size image</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Colour background dividers/accents (five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Colour background for the editable map</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Title only with background art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Four-column image and text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Two column image and text above full-width image and text</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Section break/accent (three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Screenshot (two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Divider with background art and image (five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Thank you slide (five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Partner logo slides (two options)</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Testimonial</a:t>
            </a:r>
            <a:endParaRPr/>
          </a:p>
          <a:p>
            <a:pPr marL="180975" marR="0" lvl="0" indent="-92075" algn="l" rtl="0">
              <a:spcBef>
                <a:spcPts val="0"/>
              </a:spcBef>
              <a:spcAft>
                <a:spcPts val="0"/>
              </a:spcAft>
              <a:buClr>
                <a:schemeClr val="accent1"/>
              </a:buClr>
              <a:buSzPts val="1400"/>
              <a:buFont typeface="Arial"/>
              <a:buNone/>
            </a:pPr>
            <a:endParaRPr sz="1400">
              <a:solidFill>
                <a:schemeClr val="dk1"/>
              </a:solidFill>
              <a:latin typeface="Roboto"/>
              <a:ea typeface="Roboto"/>
              <a:cs typeface="Roboto"/>
              <a:sym typeface="Roboto"/>
            </a:endParaRPr>
          </a:p>
        </p:txBody>
      </p:sp>
      <p:sp>
        <p:nvSpPr>
          <p:cNvPr id="55" name="Google Shape;55;p60"/>
          <p:cNvSpPr txBox="1"/>
          <p:nvPr/>
        </p:nvSpPr>
        <p:spPr>
          <a:xfrm>
            <a:off x="227013" y="1196977"/>
            <a:ext cx="7465377" cy="5100609"/>
          </a:xfrm>
          <a:prstGeom prst="rect">
            <a:avLst/>
          </a:prstGeom>
          <a:noFill/>
          <a:ln>
            <a:noFill/>
          </a:ln>
        </p:spPr>
        <p:txBody>
          <a:bodyPr spcFirstLastPara="1" wrap="square" lIns="72000" tIns="72000" rIns="72000" bIns="72000" anchor="t" anchorCtr="0">
            <a:spAutoFit/>
          </a:bodyPr>
          <a:lstStyle/>
          <a:p>
            <a:pPr marL="0" marR="0" lvl="0" indent="0" algn="l" rtl="0">
              <a:spcBef>
                <a:spcPts val="0"/>
              </a:spcBef>
              <a:spcAft>
                <a:spcPts val="0"/>
              </a:spcAft>
              <a:buClr>
                <a:schemeClr val="dk1"/>
              </a:buClr>
              <a:buSzPts val="1400"/>
              <a:buFont typeface="Roboto"/>
              <a:buNone/>
            </a:pPr>
            <a:r>
              <a:rPr lang="en-US" sz="1400">
                <a:solidFill>
                  <a:schemeClr val="dk1"/>
                </a:solidFill>
                <a:latin typeface="Roboto"/>
                <a:ea typeface="Roboto"/>
                <a:cs typeface="Roboto"/>
                <a:sym typeface="Roboto"/>
              </a:rPr>
              <a:t>This PowerPoint template is intended for use in creating new slide decks from scratch: all slide layouts can be accessed and applied in the </a:t>
            </a:r>
            <a:r>
              <a:rPr lang="en-US" sz="1400" b="0">
                <a:solidFill>
                  <a:schemeClr val="accent2"/>
                </a:solidFill>
                <a:latin typeface="Roboto"/>
                <a:ea typeface="Roboto"/>
                <a:cs typeface="Roboto"/>
                <a:sym typeface="Roboto"/>
              </a:rPr>
              <a:t>Home &gt; Layout </a:t>
            </a:r>
            <a:r>
              <a:rPr lang="en-US" sz="1400">
                <a:solidFill>
                  <a:schemeClr val="dk1"/>
                </a:solidFill>
                <a:latin typeface="Roboto"/>
                <a:ea typeface="Roboto"/>
                <a:cs typeface="Roboto"/>
                <a:sym typeface="Roboto"/>
              </a:rPr>
              <a:t>toolbar. It also serves as the vehicle for importing old slides into the new format. </a:t>
            </a:r>
            <a:endParaRPr/>
          </a:p>
          <a:p>
            <a:pPr marL="0" marR="0" lvl="0" indent="0" algn="l" rtl="0">
              <a:spcBef>
                <a:spcPts val="0"/>
              </a:spcBef>
              <a:spcAft>
                <a:spcPts val="0"/>
              </a:spcAft>
              <a:buClr>
                <a:schemeClr val="dk1"/>
              </a:buClr>
              <a:buSzPts val="1400"/>
              <a:buFont typeface="Roboto"/>
              <a:buNone/>
            </a:pPr>
            <a:endParaRPr sz="1400">
              <a:solidFill>
                <a:schemeClr val="dk1"/>
              </a:solidFill>
              <a:latin typeface="Roboto"/>
              <a:ea typeface="Roboto"/>
              <a:cs typeface="Roboto"/>
              <a:sym typeface="Roboto"/>
            </a:endParaRPr>
          </a:p>
          <a:p>
            <a:pPr marL="0" marR="0" lvl="0" indent="0" algn="l" rtl="0">
              <a:lnSpc>
                <a:spcPct val="100000"/>
              </a:lnSpc>
              <a:spcBef>
                <a:spcPts val="0"/>
              </a:spcBef>
              <a:spcAft>
                <a:spcPts val="0"/>
              </a:spcAft>
              <a:buClr>
                <a:schemeClr val="dk1"/>
              </a:buClr>
              <a:buSzPts val="1400"/>
              <a:buFont typeface="Roboto"/>
              <a:buNone/>
            </a:pPr>
            <a:r>
              <a:rPr lang="en-US" sz="1400" b="1">
                <a:solidFill>
                  <a:schemeClr val="dk1"/>
                </a:solidFill>
                <a:latin typeface="Roboto"/>
                <a:ea typeface="Roboto"/>
                <a:cs typeface="Roboto"/>
                <a:sym typeface="Roboto"/>
              </a:rPr>
              <a:t>To get started, please download and review the GBIF Powerpoint Toolkit</a:t>
            </a:r>
            <a:r>
              <a:rPr lang="en-US" sz="1400" b="0">
                <a:solidFill>
                  <a:schemeClr val="dk1"/>
                </a:solidFill>
                <a:latin typeface="Roboto"/>
                <a:ea typeface="Roboto"/>
                <a:cs typeface="Roboto"/>
                <a:sym typeface="Roboto"/>
              </a:rPr>
              <a:t>, which is </a:t>
            </a:r>
            <a:r>
              <a:rPr lang="en-US" sz="1400">
                <a:solidFill>
                  <a:schemeClr val="dk1"/>
                </a:solidFill>
                <a:latin typeface="Roboto"/>
                <a:ea typeface="Roboto"/>
                <a:cs typeface="Roboto"/>
                <a:sym typeface="Roboto"/>
              </a:rPr>
              <a:t>located in </a:t>
            </a:r>
            <a:r>
              <a:rPr lang="en-US" sz="1400" b="0">
                <a:solidFill>
                  <a:schemeClr val="accent2"/>
                </a:solidFill>
                <a:latin typeface="Roboto"/>
                <a:ea typeface="Roboto"/>
                <a:cs typeface="Roboto"/>
                <a:sym typeface="Roboto"/>
              </a:rPr>
              <a:t>Box &gt; Communications &gt; PPT </a:t>
            </a:r>
            <a:r>
              <a:rPr lang="en-US" sz="1400">
                <a:solidFill>
                  <a:schemeClr val="dk1"/>
                </a:solidFill>
                <a:latin typeface="Roboto"/>
                <a:ea typeface="Roboto"/>
                <a:cs typeface="Roboto"/>
                <a:sym typeface="Roboto"/>
              </a:rPr>
              <a:t>(GBIF-Toolkit_v1.pptx). This presentation provides instructions on how to use and customize the various design elements consistently in this template and across your presentations, e.g. changing the map on a title slide, etc. The file also provides access to additional graphic elements—such as tables, charts, icons, editable maps, quote boxes, photo grids and timelines.</a:t>
            </a:r>
            <a:endParaRPr/>
          </a:p>
          <a:p>
            <a:pPr marL="0" marR="0" lvl="0" indent="0" algn="l" rtl="0">
              <a:spcBef>
                <a:spcPts val="0"/>
              </a:spcBef>
              <a:spcAft>
                <a:spcPts val="0"/>
              </a:spcAft>
              <a:buClr>
                <a:schemeClr val="dk1"/>
              </a:buClr>
              <a:buSzPts val="1400"/>
              <a:buFont typeface="Roboto"/>
              <a:buNone/>
            </a:pPr>
            <a:endParaRPr sz="1400" b="1">
              <a:solidFill>
                <a:schemeClr val="dk1"/>
              </a:solidFill>
              <a:latin typeface="Roboto"/>
              <a:ea typeface="Roboto"/>
              <a:cs typeface="Roboto"/>
              <a:sym typeface="Roboto"/>
            </a:endParaRPr>
          </a:p>
          <a:p>
            <a:pPr marL="0" marR="0" lvl="0" indent="0" algn="l" rtl="0">
              <a:spcBef>
                <a:spcPts val="0"/>
              </a:spcBef>
              <a:spcAft>
                <a:spcPts val="0"/>
              </a:spcAft>
              <a:buClr>
                <a:schemeClr val="dk1"/>
              </a:buClr>
              <a:buSzPts val="1400"/>
              <a:buFont typeface="Roboto"/>
              <a:buNone/>
            </a:pPr>
            <a:r>
              <a:rPr lang="en-US" sz="1400" b="1">
                <a:solidFill>
                  <a:schemeClr val="dk1"/>
                </a:solidFill>
                <a:latin typeface="Roboto"/>
                <a:ea typeface="Roboto"/>
                <a:cs typeface="Roboto"/>
                <a:sym typeface="Roboto"/>
              </a:rPr>
              <a:t>Please install Roboto</a:t>
            </a:r>
            <a:r>
              <a:rPr lang="en-US" sz="1400">
                <a:solidFill>
                  <a:schemeClr val="dk1"/>
                </a:solidFill>
                <a:latin typeface="Roboto"/>
                <a:ea typeface="Roboto"/>
                <a:cs typeface="Roboto"/>
                <a:sym typeface="Roboto"/>
              </a:rPr>
              <a:t>, a free Google Font family, on your local machine to ensure consistent display (it’s the same font  we use on GBIF.org). Download the Zip archive from </a:t>
            </a:r>
            <a:r>
              <a:rPr lang="en-US" sz="1400" b="0">
                <a:solidFill>
                  <a:schemeClr val="accent2"/>
                </a:solidFill>
                <a:latin typeface="Roboto"/>
                <a:ea typeface="Roboto"/>
                <a:cs typeface="Roboto"/>
                <a:sym typeface="Roboto"/>
              </a:rPr>
              <a:t>Box &gt; Communications &gt; PPT </a:t>
            </a:r>
            <a:r>
              <a:rPr lang="en-US" sz="1400">
                <a:solidFill>
                  <a:schemeClr val="dk1"/>
                </a:solidFill>
                <a:latin typeface="Roboto"/>
                <a:ea typeface="Roboto"/>
                <a:cs typeface="Roboto"/>
                <a:sym typeface="Roboto"/>
              </a:rPr>
              <a:t>or </a:t>
            </a:r>
            <a:r>
              <a:rPr lang="en-US" sz="1400" u="sng">
                <a:solidFill>
                  <a:schemeClr val="dk1"/>
                </a:solidFill>
                <a:latin typeface="Roboto"/>
                <a:ea typeface="Roboto"/>
                <a:cs typeface="Roboto"/>
                <a:sym typeface="Roboto"/>
                <a:hlinkClick r:id="rId3">
                  <a:extLst>
                    <a:ext uri="{A12FA001-AC4F-418D-AE19-62706E023703}">
                      <ahyp:hlinkClr xmlns:ahyp="http://schemas.microsoft.com/office/drawing/2018/hyperlinkcolor" val="tx"/>
                    </a:ext>
                  </a:extLst>
                </a:hlinkClick>
              </a:rPr>
              <a:t>https://fonts.google.com/specimen/Roboto</a:t>
            </a:r>
            <a:r>
              <a:rPr lang="en-US" sz="1400">
                <a:solidFill>
                  <a:schemeClr val="dk1"/>
                </a:solidFill>
                <a:latin typeface="Roboto"/>
                <a:ea typeface="Roboto"/>
                <a:cs typeface="Roboto"/>
                <a:sym typeface="Roboto"/>
              </a:rPr>
              <a:t>. To install,</a:t>
            </a:r>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Windows users: select the font files, right-click and select </a:t>
            </a:r>
            <a:r>
              <a:rPr lang="en-US" sz="1400">
                <a:solidFill>
                  <a:schemeClr val="accent2"/>
                </a:solidFill>
                <a:latin typeface="Roboto"/>
                <a:ea typeface="Roboto"/>
                <a:cs typeface="Roboto"/>
                <a:sym typeface="Roboto"/>
              </a:rPr>
              <a:t>Install</a:t>
            </a:r>
            <a:endParaRPr sz="1400">
              <a:solidFill>
                <a:schemeClr val="dk1"/>
              </a:solidFill>
              <a:latin typeface="Roboto"/>
              <a:ea typeface="Roboto"/>
              <a:cs typeface="Roboto"/>
              <a:sym typeface="Roboto"/>
            </a:endParaRPr>
          </a:p>
          <a:p>
            <a:pPr marL="285750" marR="0" lvl="0" indent="-285750" algn="l" rtl="0">
              <a:spcBef>
                <a:spcPts val="0"/>
              </a:spcBef>
              <a:spcAft>
                <a:spcPts val="0"/>
              </a:spcAft>
              <a:buClr>
                <a:schemeClr val="dk1"/>
              </a:buClr>
              <a:buSzPts val="1400"/>
              <a:buFont typeface="Arial"/>
              <a:buChar char="•"/>
            </a:pPr>
            <a:r>
              <a:rPr lang="en-US" sz="1400">
                <a:solidFill>
                  <a:schemeClr val="dk1"/>
                </a:solidFill>
                <a:latin typeface="Roboto"/>
                <a:ea typeface="Roboto"/>
                <a:cs typeface="Roboto"/>
                <a:sym typeface="Roboto"/>
              </a:rPr>
              <a:t>Mac users: select the font files, control-click and select </a:t>
            </a:r>
            <a:r>
              <a:rPr lang="en-US" sz="1400">
                <a:solidFill>
                  <a:schemeClr val="accent2"/>
                </a:solidFill>
                <a:latin typeface="Roboto"/>
                <a:ea typeface="Roboto"/>
                <a:cs typeface="Roboto"/>
                <a:sym typeface="Roboto"/>
              </a:rPr>
              <a:t>Open with…Font Book</a:t>
            </a:r>
            <a:endParaRPr/>
          </a:p>
          <a:p>
            <a:pPr marL="0" marR="0" lvl="0" indent="0" algn="l" rtl="0">
              <a:spcBef>
                <a:spcPts val="0"/>
              </a:spcBef>
              <a:spcAft>
                <a:spcPts val="0"/>
              </a:spcAft>
              <a:buClr>
                <a:schemeClr val="dk1"/>
              </a:buClr>
              <a:buSzPts val="1400"/>
              <a:buFont typeface="Roboto"/>
              <a:buNone/>
            </a:pPr>
            <a:endParaRPr sz="1400">
              <a:solidFill>
                <a:schemeClr val="dk1"/>
              </a:solidFill>
              <a:latin typeface="Roboto"/>
              <a:ea typeface="Roboto"/>
              <a:cs typeface="Roboto"/>
              <a:sym typeface="Roboto"/>
            </a:endParaRPr>
          </a:p>
          <a:p>
            <a:pPr marL="0" marR="0" lvl="0" indent="0" algn="l" rtl="0">
              <a:spcBef>
                <a:spcPts val="0"/>
              </a:spcBef>
              <a:spcAft>
                <a:spcPts val="0"/>
              </a:spcAft>
              <a:buClr>
                <a:schemeClr val="dk1"/>
              </a:buClr>
              <a:buSzPts val="1400"/>
              <a:buFont typeface="Roboto"/>
              <a:buNone/>
            </a:pPr>
            <a:r>
              <a:rPr lang="en-US" sz="1400">
                <a:solidFill>
                  <a:schemeClr val="dk1"/>
                </a:solidFill>
                <a:latin typeface="Roboto"/>
                <a:ea typeface="Roboto"/>
                <a:cs typeface="Roboto"/>
                <a:sym typeface="Roboto"/>
              </a:rPr>
              <a:t>Several of the ’standard’ GBIF slides that receive regular updates (e.g. ‘By the numbers’, literature tracking, and other charts) are best copied from from the update deck, which is here: </a:t>
            </a:r>
            <a:r>
              <a:rPr lang="en-US" sz="1400" u="sng">
                <a:solidFill>
                  <a:schemeClr val="dk1"/>
                </a:solidFill>
                <a:latin typeface="Roboto"/>
                <a:ea typeface="Roboto"/>
                <a:cs typeface="Roboto"/>
                <a:sym typeface="Roboto"/>
                <a:hlinkClick r:id="rId4">
                  <a:extLst>
                    <a:ext uri="{A12FA001-AC4F-418D-AE19-62706E023703}">
                      <ahyp:hlinkClr xmlns:ahyp="http://schemas.microsoft.com/office/drawing/2018/hyperlinkcolor" val="tx"/>
                    </a:ext>
                  </a:extLst>
                </a:hlinkClick>
              </a:rPr>
              <a:t>https://www.gbif.org/document/81771</a:t>
            </a:r>
            <a:r>
              <a:rPr lang="en-US" sz="1400">
                <a:solidFill>
                  <a:schemeClr val="dk1"/>
                </a:solidFill>
                <a:latin typeface="Roboto"/>
                <a:ea typeface="Roboto"/>
                <a:cs typeface="Roboto"/>
                <a:sym typeface="Roboto"/>
              </a:rPr>
              <a:t>    </a:t>
            </a:r>
            <a:endParaRPr/>
          </a:p>
          <a:p>
            <a:pPr marL="0" marR="0" lvl="0" indent="0" algn="l" rtl="0">
              <a:spcBef>
                <a:spcPts val="0"/>
              </a:spcBef>
              <a:spcAft>
                <a:spcPts val="0"/>
              </a:spcAft>
              <a:buClr>
                <a:schemeClr val="dk1"/>
              </a:buClr>
              <a:buSzPts val="1400"/>
              <a:buFont typeface="Roboto"/>
              <a:buNone/>
            </a:pPr>
            <a:endParaRPr sz="1400">
              <a:solidFill>
                <a:schemeClr val="dk1"/>
              </a:solidFill>
              <a:latin typeface="Roboto"/>
              <a:ea typeface="Roboto"/>
              <a:cs typeface="Roboto"/>
              <a:sym typeface="Roboto"/>
            </a:endParaRPr>
          </a:p>
          <a:p>
            <a:pPr marL="0" marR="0" lvl="0" indent="0" algn="l" rtl="0">
              <a:spcBef>
                <a:spcPts val="0"/>
              </a:spcBef>
              <a:spcAft>
                <a:spcPts val="0"/>
              </a:spcAft>
              <a:buClr>
                <a:schemeClr val="dk1"/>
              </a:buClr>
              <a:buSzPts val="1400"/>
              <a:buFont typeface="Roboto"/>
              <a:buNone/>
            </a:pPr>
            <a:r>
              <a:rPr lang="en-US" sz="1400">
                <a:solidFill>
                  <a:schemeClr val="dk1"/>
                </a:solidFill>
                <a:latin typeface="Roboto"/>
                <a:ea typeface="Roboto"/>
                <a:cs typeface="Roboto"/>
                <a:sym typeface="Roboto"/>
              </a:rPr>
              <a:t>Finally, the last seven slide layouts are not intended for use; instead, they are there to ease the pain importing and reformatting old slides as much as possible.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Full Bleed Title Slide">
  <p:cSld name="1_Full Bleed Title Slide">
    <p:spTree>
      <p:nvGrpSpPr>
        <p:cNvPr id="1" name="Shape 56"/>
        <p:cNvGrpSpPr/>
        <p:nvPr/>
      </p:nvGrpSpPr>
      <p:grpSpPr>
        <a:xfrm>
          <a:off x="0" y="0"/>
          <a:ext cx="0" cy="0"/>
          <a:chOff x="0" y="0"/>
          <a:chExt cx="0" cy="0"/>
        </a:xfrm>
      </p:grpSpPr>
      <p:pic>
        <p:nvPicPr>
          <p:cNvPr id="57" name="Google Shape;57;p61"/>
          <p:cNvPicPr preferRelativeResize="0"/>
          <p:nvPr/>
        </p:nvPicPr>
        <p:blipFill rotWithShape="1">
          <a:blip r:embed="rId2">
            <a:alphaModFix/>
          </a:blip>
          <a:srcRect/>
          <a:stretch/>
        </p:blipFill>
        <p:spPr>
          <a:xfrm>
            <a:off x="246979" y="303630"/>
            <a:ext cx="11696997" cy="6250740"/>
          </a:xfrm>
          <a:prstGeom prst="rect">
            <a:avLst/>
          </a:prstGeom>
          <a:noFill/>
          <a:ln>
            <a:noFill/>
          </a:ln>
        </p:spPr>
      </p:pic>
      <p:sp>
        <p:nvSpPr>
          <p:cNvPr id="58" name="Google Shape;58;p61"/>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372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59" name="Google Shape;59;p61"/>
          <p:cNvPicPr preferRelativeResize="0"/>
          <p:nvPr/>
        </p:nvPicPr>
        <p:blipFill rotWithShape="1">
          <a:blip r:embed="rId3">
            <a:alphaModFix/>
          </a:blip>
          <a:srcRect l="15832" t="25651" r="68419" b="26791"/>
          <a:stretch/>
        </p:blipFill>
        <p:spPr>
          <a:xfrm rot="5400000">
            <a:off x="2507759" y="1248665"/>
            <a:ext cx="2201995" cy="6723554"/>
          </a:xfrm>
          <a:custGeom>
            <a:avLst/>
            <a:gdLst/>
            <a:ahLst/>
            <a:cxnLst/>
            <a:rect l="l" t="t" r="r" b="b"/>
            <a:pathLst>
              <a:path w="1893988" h="5791199" extrusionOk="0">
                <a:moveTo>
                  <a:pt x="0" y="5791199"/>
                </a:moveTo>
                <a:lnTo>
                  <a:pt x="0" y="0"/>
                </a:lnTo>
                <a:lnTo>
                  <a:pt x="1893988" y="0"/>
                </a:lnTo>
                <a:lnTo>
                  <a:pt x="1893988" y="5791199"/>
                </a:lnTo>
                <a:close/>
              </a:path>
            </a:pathLst>
          </a:custGeom>
          <a:noFill/>
          <a:ln>
            <a:noFill/>
          </a:ln>
        </p:spPr>
      </p:pic>
      <p:sp>
        <p:nvSpPr>
          <p:cNvPr id="60" name="Google Shape;60;p61"/>
          <p:cNvSpPr/>
          <p:nvPr/>
        </p:nvSpPr>
        <p:spPr>
          <a:xfrm>
            <a:off x="248024" y="3509444"/>
            <a:ext cx="10545333" cy="2201995"/>
          </a:xfrm>
          <a:prstGeom prst="rect">
            <a:avLst/>
          </a:prstGeom>
          <a:solidFill>
            <a:schemeClr val="accent6">
              <a:alpha val="77647"/>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61" name="Google Shape;61;p61"/>
          <p:cNvSpPr/>
          <p:nvPr/>
        </p:nvSpPr>
        <p:spPr>
          <a:xfrm>
            <a:off x="6970534" y="3520443"/>
            <a:ext cx="3817266" cy="220199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a:p>
            <a:pPr marL="0" marR="0" lvl="0" indent="0" algn="ctr" rtl="0">
              <a:spcBef>
                <a:spcPts val="0"/>
              </a:spcBef>
              <a:spcAft>
                <a:spcPts val="0"/>
              </a:spcAft>
              <a:buNone/>
            </a:pPr>
            <a:endParaRPr sz="1800">
              <a:solidFill>
                <a:schemeClr val="lt1"/>
              </a:solidFill>
              <a:latin typeface="Roboto"/>
              <a:ea typeface="Roboto"/>
              <a:cs typeface="Roboto"/>
              <a:sym typeface="Roboto"/>
            </a:endParaRPr>
          </a:p>
          <a:p>
            <a:pPr marL="0" marR="0" lvl="0" indent="0" algn="ctr" rtl="0">
              <a:spcBef>
                <a:spcPts val="0"/>
              </a:spcBef>
              <a:spcAft>
                <a:spcPts val="0"/>
              </a:spcAft>
              <a:buNone/>
            </a:pPr>
            <a:endParaRPr sz="1800">
              <a:solidFill>
                <a:schemeClr val="lt1"/>
              </a:solidFill>
              <a:latin typeface="Roboto"/>
              <a:ea typeface="Roboto"/>
              <a:cs typeface="Roboto"/>
              <a:sym typeface="Roboto"/>
            </a:endParaRPr>
          </a:p>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62" name="Google Shape;62;p61"/>
          <p:cNvSpPr txBox="1">
            <a:spLocks noGrp="1"/>
          </p:cNvSpPr>
          <p:nvPr>
            <p:ph type="title"/>
          </p:nvPr>
        </p:nvSpPr>
        <p:spPr>
          <a:xfrm>
            <a:off x="640856" y="3803788"/>
            <a:ext cx="5902154" cy="1168267"/>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sz="2400" b="1" cap="none">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61"/>
          <p:cNvSpPr txBox="1">
            <a:spLocks noGrp="1"/>
          </p:cNvSpPr>
          <p:nvPr>
            <p:ph type="body" idx="1"/>
          </p:nvPr>
        </p:nvSpPr>
        <p:spPr>
          <a:xfrm>
            <a:off x="640856" y="5083771"/>
            <a:ext cx="5902154" cy="341632"/>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SzPts val="1800"/>
              <a:buNone/>
              <a:defRPr sz="1800" b="0" i="0">
                <a:solidFill>
                  <a:schemeClr val="lt1"/>
                </a:solidFill>
                <a:latin typeface="Roboto"/>
                <a:ea typeface="Roboto"/>
                <a:cs typeface="Roboto"/>
                <a:sym typeface="Roboto"/>
              </a:defRPr>
            </a:lvl1pPr>
            <a:lvl2pPr marL="914400" lvl="1" indent="-342900" algn="l">
              <a:lnSpc>
                <a:spcPct val="90000"/>
              </a:lnSpc>
              <a:spcBef>
                <a:spcPts val="500"/>
              </a:spcBef>
              <a:spcAft>
                <a:spcPts val="0"/>
              </a:spcAft>
              <a:buSzPts val="1800"/>
              <a:buChar char="•"/>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61"/>
          <p:cNvSpPr/>
          <p:nvPr/>
        </p:nvSpPr>
        <p:spPr>
          <a:xfrm rot="5400000">
            <a:off x="496259" y="1412461"/>
            <a:ext cx="264693" cy="1257212"/>
          </a:xfrm>
          <a:prstGeom prst="rect">
            <a:avLst/>
          </a:prstGeom>
          <a:solidFill>
            <a:schemeClr val="accent6">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65" name="Google Shape;65;p61"/>
          <p:cNvSpPr/>
          <p:nvPr/>
        </p:nvSpPr>
        <p:spPr>
          <a:xfrm rot="5400000">
            <a:off x="11431047" y="5488617"/>
            <a:ext cx="264693" cy="1257212"/>
          </a:xfrm>
          <a:prstGeom prst="rect">
            <a:avLst/>
          </a:prstGeom>
          <a:solidFill>
            <a:schemeClr val="accent6">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66" name="Google Shape;66;p61"/>
          <p:cNvPicPr preferRelativeResize="0"/>
          <p:nvPr/>
        </p:nvPicPr>
        <p:blipFill rotWithShape="1">
          <a:blip r:embed="rId4">
            <a:alphaModFix/>
          </a:blip>
          <a:srcRect/>
          <a:stretch/>
        </p:blipFill>
        <p:spPr>
          <a:xfrm>
            <a:off x="7193243" y="4096091"/>
            <a:ext cx="3371850" cy="1028700"/>
          </a:xfrm>
          <a:prstGeom prst="rect">
            <a:avLst/>
          </a:prstGeom>
          <a:noFill/>
          <a:ln>
            <a:noFill/>
          </a:ln>
        </p:spPr>
      </p:pic>
      <p:sp>
        <p:nvSpPr>
          <p:cNvPr id="67" name="Google Shape;67;p61"/>
          <p:cNvSpPr txBox="1">
            <a:spLocks noGrp="1"/>
          </p:cNvSpPr>
          <p:nvPr>
            <p:ph type="body" idx="2"/>
          </p:nvPr>
        </p:nvSpPr>
        <p:spPr>
          <a:xfrm>
            <a:off x="6153150" y="6249570"/>
            <a:ext cx="4634651" cy="304800"/>
          </a:xfrm>
          <a:prstGeom prst="rect">
            <a:avLst/>
          </a:prstGeom>
          <a:noFill/>
          <a:ln>
            <a:noFill/>
          </a:ln>
        </p:spPr>
        <p:txBody>
          <a:bodyPr spcFirstLastPara="1" wrap="square" lIns="91425" tIns="45700" rIns="91425" bIns="45700" anchor="ctr" anchorCtr="0">
            <a:normAutofit/>
          </a:bodyPr>
          <a:lstStyle>
            <a:lvl1pPr marL="457200" lvl="0" indent="-228600" algn="r">
              <a:lnSpc>
                <a:spcPct val="90000"/>
              </a:lnSpc>
              <a:spcBef>
                <a:spcPts val="1000"/>
              </a:spcBef>
              <a:spcAft>
                <a:spcPts val="0"/>
              </a:spcAft>
              <a:buSzPts val="1100"/>
              <a:buNone/>
              <a:defRPr sz="1100" b="0" i="0">
                <a:solidFill>
                  <a:schemeClr val="lt2"/>
                </a:solidFill>
                <a:latin typeface="Roboto Condensed"/>
                <a:ea typeface="Roboto Condensed"/>
                <a:cs typeface="Roboto Condensed"/>
                <a:sym typeface="Roboto Condensed"/>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Heavy Title Slide">
  <p:cSld name="Text Heavy Title Slide">
    <p:spTree>
      <p:nvGrpSpPr>
        <p:cNvPr id="1" name="Shape 68"/>
        <p:cNvGrpSpPr/>
        <p:nvPr/>
      </p:nvGrpSpPr>
      <p:grpSpPr>
        <a:xfrm>
          <a:off x="0" y="0"/>
          <a:ext cx="0" cy="0"/>
          <a:chOff x="0" y="0"/>
          <a:chExt cx="0" cy="0"/>
        </a:xfrm>
      </p:grpSpPr>
      <p:sp>
        <p:nvSpPr>
          <p:cNvPr id="69" name="Google Shape;69;p62"/>
          <p:cNvSpPr/>
          <p:nvPr/>
        </p:nvSpPr>
        <p:spPr>
          <a:xfrm>
            <a:off x="0" y="0"/>
            <a:ext cx="121920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70" name="Google Shape;70;p62"/>
          <p:cNvSpPr/>
          <p:nvPr/>
        </p:nvSpPr>
        <p:spPr>
          <a:xfrm>
            <a:off x="246063" y="282534"/>
            <a:ext cx="11703326" cy="629293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71" name="Google Shape;71;p62"/>
          <p:cNvPicPr preferRelativeResize="0"/>
          <p:nvPr/>
        </p:nvPicPr>
        <p:blipFill rotWithShape="1">
          <a:blip r:embed="rId2">
            <a:alphaModFix/>
          </a:blip>
          <a:srcRect l="3733" r="1939"/>
          <a:stretch/>
        </p:blipFill>
        <p:spPr>
          <a:xfrm>
            <a:off x="240806" y="299846"/>
            <a:ext cx="11710390" cy="6275619"/>
          </a:xfrm>
          <a:prstGeom prst="rect">
            <a:avLst/>
          </a:prstGeom>
          <a:noFill/>
          <a:ln>
            <a:noFill/>
          </a:ln>
        </p:spPr>
      </p:pic>
      <p:pic>
        <p:nvPicPr>
          <p:cNvPr id="72" name="Google Shape;72;p62"/>
          <p:cNvPicPr preferRelativeResize="0"/>
          <p:nvPr/>
        </p:nvPicPr>
        <p:blipFill rotWithShape="1">
          <a:blip r:embed="rId3">
            <a:alphaModFix/>
          </a:blip>
          <a:srcRect l="15832" t="23514" r="67862" b="35511"/>
          <a:stretch/>
        </p:blipFill>
        <p:spPr>
          <a:xfrm rot="5400000">
            <a:off x="7913520" y="695280"/>
            <a:ext cx="2279727" cy="5792790"/>
          </a:xfrm>
          <a:custGeom>
            <a:avLst/>
            <a:gdLst/>
            <a:ahLst/>
            <a:cxnLst/>
            <a:rect l="l" t="t" r="r" b="b"/>
            <a:pathLst>
              <a:path w="1893988" h="5791199" extrusionOk="0">
                <a:moveTo>
                  <a:pt x="0" y="5791199"/>
                </a:moveTo>
                <a:lnTo>
                  <a:pt x="0" y="0"/>
                </a:lnTo>
                <a:lnTo>
                  <a:pt x="1893988" y="0"/>
                </a:lnTo>
                <a:lnTo>
                  <a:pt x="1893988" y="5791199"/>
                </a:lnTo>
                <a:close/>
              </a:path>
            </a:pathLst>
          </a:custGeom>
          <a:noFill/>
          <a:ln>
            <a:noFill/>
          </a:ln>
          <a:effectLst>
            <a:outerShdw blurRad="88900" dist="38100" dir="10800000" algn="r" rotWithShape="0">
              <a:srgbClr val="000000">
                <a:alpha val="21960"/>
              </a:srgbClr>
            </a:outerShdw>
          </a:effectLst>
        </p:spPr>
      </p:pic>
      <p:sp>
        <p:nvSpPr>
          <p:cNvPr id="73" name="Google Shape;73;p62"/>
          <p:cNvSpPr/>
          <p:nvPr/>
        </p:nvSpPr>
        <p:spPr>
          <a:xfrm>
            <a:off x="6158406" y="2451811"/>
            <a:ext cx="5792789" cy="2279727"/>
          </a:xfrm>
          <a:prstGeom prst="rect">
            <a:avLst/>
          </a:prstGeom>
          <a:solidFill>
            <a:schemeClr val="accent6">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74" name="Google Shape;74;p62"/>
          <p:cNvSpPr txBox="1">
            <a:spLocks noGrp="1"/>
          </p:cNvSpPr>
          <p:nvPr>
            <p:ph type="title"/>
          </p:nvPr>
        </p:nvSpPr>
        <p:spPr>
          <a:xfrm>
            <a:off x="6416928" y="2576401"/>
            <a:ext cx="5269237" cy="156915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b="1" cap="none">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62"/>
          <p:cNvSpPr txBox="1">
            <a:spLocks noGrp="1"/>
          </p:cNvSpPr>
          <p:nvPr>
            <p:ph type="body" idx="1"/>
          </p:nvPr>
        </p:nvSpPr>
        <p:spPr>
          <a:xfrm>
            <a:off x="6416599" y="4268209"/>
            <a:ext cx="5269236" cy="341632"/>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SzPts val="1800"/>
              <a:buNone/>
              <a:defRPr sz="1800" b="0" i="0">
                <a:solidFill>
                  <a:schemeClr val="lt1"/>
                </a:solidFill>
                <a:latin typeface="Roboto"/>
                <a:ea typeface="Roboto"/>
                <a:cs typeface="Roboto"/>
                <a:sym typeface="Roboto"/>
              </a:defRPr>
            </a:lvl1pPr>
            <a:lvl2pPr marL="914400" lvl="1" indent="-342900" algn="l">
              <a:lnSpc>
                <a:spcPct val="90000"/>
              </a:lnSpc>
              <a:spcBef>
                <a:spcPts val="500"/>
              </a:spcBef>
              <a:spcAft>
                <a:spcPts val="0"/>
              </a:spcAft>
              <a:buSzPts val="1800"/>
              <a:buChar char="•"/>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62"/>
          <p:cNvSpPr>
            <a:spLocks noGrp="1"/>
          </p:cNvSpPr>
          <p:nvPr>
            <p:ph type="pic" idx="2"/>
          </p:nvPr>
        </p:nvSpPr>
        <p:spPr>
          <a:xfrm>
            <a:off x="655638" y="873125"/>
            <a:ext cx="4762500" cy="4638675"/>
          </a:xfrm>
          <a:prstGeom prst="rect">
            <a:avLst/>
          </a:prstGeom>
          <a:solidFill>
            <a:schemeClr val="accent5"/>
          </a:solidFill>
          <a:ln>
            <a:noFill/>
          </a:ln>
        </p:spPr>
      </p:sp>
      <p:sp>
        <p:nvSpPr>
          <p:cNvPr id="77" name="Google Shape;77;p62"/>
          <p:cNvSpPr txBox="1">
            <a:spLocks noGrp="1"/>
          </p:cNvSpPr>
          <p:nvPr>
            <p:ph type="body" idx="3"/>
          </p:nvPr>
        </p:nvSpPr>
        <p:spPr>
          <a:xfrm>
            <a:off x="1395193" y="457200"/>
            <a:ext cx="265112" cy="1196975"/>
          </a:xfrm>
          <a:prstGeom prst="rect">
            <a:avLst/>
          </a:prstGeom>
          <a:solidFill>
            <a:srgbClr val="509F37">
              <a:alpha val="74901"/>
            </a:srgbClr>
          </a:solidFill>
          <a:ln>
            <a:noFill/>
          </a:ln>
        </p:spPr>
        <p:txBody>
          <a:bodyPr spcFirstLastPara="1" wrap="square" lIns="91425" tIns="45700" rIns="91425" bIns="45700" anchor="ctr" anchorCtr="0">
            <a:noAutofit/>
          </a:bodyPr>
          <a:lstStyle>
            <a:lvl1pPr marL="457200" lvl="0" indent="-228600" algn="l">
              <a:lnSpc>
                <a:spcPct val="90000"/>
              </a:lnSpc>
              <a:spcBef>
                <a:spcPts val="1000"/>
              </a:spcBef>
              <a:spcAft>
                <a:spcPts val="0"/>
              </a:spcAft>
              <a:buSzPts val="1800"/>
              <a:buNone/>
              <a:defRPr sz="1800">
                <a:solidFill>
                  <a:schemeClr val="lt1"/>
                </a:solidFill>
                <a:latin typeface="Roboto"/>
                <a:ea typeface="Roboto"/>
                <a:cs typeface="Roboto"/>
                <a:sym typeface="Roboto"/>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8" name="Google Shape;78;p62"/>
          <p:cNvPicPr preferRelativeResize="0"/>
          <p:nvPr/>
        </p:nvPicPr>
        <p:blipFill rotWithShape="1">
          <a:blip r:embed="rId4">
            <a:alphaModFix/>
          </a:blip>
          <a:srcRect/>
          <a:stretch/>
        </p:blipFill>
        <p:spPr>
          <a:xfrm>
            <a:off x="6226429" y="1426819"/>
            <a:ext cx="3371850" cy="1028700"/>
          </a:xfrm>
          <a:prstGeom prst="rect">
            <a:avLst/>
          </a:prstGeom>
          <a:solidFill>
            <a:schemeClr val="lt1"/>
          </a:solidFill>
          <a:ln>
            <a:noFill/>
          </a:ln>
        </p:spPr>
      </p:pic>
      <p:sp>
        <p:nvSpPr>
          <p:cNvPr id="79" name="Google Shape;79;p62"/>
          <p:cNvSpPr txBox="1">
            <a:spLocks noGrp="1"/>
          </p:cNvSpPr>
          <p:nvPr>
            <p:ph type="body" idx="4"/>
          </p:nvPr>
        </p:nvSpPr>
        <p:spPr>
          <a:xfrm>
            <a:off x="6416599" y="5984875"/>
            <a:ext cx="5269236" cy="304800"/>
          </a:xfrm>
          <a:prstGeom prst="rect">
            <a:avLst/>
          </a:prstGeom>
          <a:noFill/>
          <a:ln>
            <a:noFill/>
          </a:ln>
        </p:spPr>
        <p:txBody>
          <a:bodyPr spcFirstLastPara="1" wrap="square" lIns="91425" tIns="45700" rIns="91425" bIns="45700" anchor="ctr" anchorCtr="0">
            <a:normAutofit/>
          </a:bodyPr>
          <a:lstStyle>
            <a:lvl1pPr marL="457200" lvl="0" indent="-228600" algn="r">
              <a:lnSpc>
                <a:spcPct val="90000"/>
              </a:lnSpc>
              <a:spcBef>
                <a:spcPts val="1000"/>
              </a:spcBef>
              <a:spcAft>
                <a:spcPts val="0"/>
              </a:spcAft>
              <a:buSzPts val="1100"/>
              <a:buNone/>
              <a:defRPr sz="1100" b="0" i="0">
                <a:solidFill>
                  <a:srgbClr val="595959"/>
                </a:solidFill>
                <a:latin typeface="Roboto Condensed"/>
                <a:ea typeface="Roboto Condensed"/>
                <a:cs typeface="Roboto Condensed"/>
                <a:sym typeface="Roboto Condensed"/>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Image Title Slide">
  <p:cSld name="Two Image Title Slide">
    <p:spTree>
      <p:nvGrpSpPr>
        <p:cNvPr id="1" name="Shape 80"/>
        <p:cNvGrpSpPr/>
        <p:nvPr/>
      </p:nvGrpSpPr>
      <p:grpSpPr>
        <a:xfrm>
          <a:off x="0" y="0"/>
          <a:ext cx="0" cy="0"/>
          <a:chOff x="0" y="0"/>
          <a:chExt cx="0" cy="0"/>
        </a:xfrm>
      </p:grpSpPr>
      <p:sp>
        <p:nvSpPr>
          <p:cNvPr id="81" name="Google Shape;81;p63"/>
          <p:cNvSpPr/>
          <p:nvPr/>
        </p:nvSpPr>
        <p:spPr>
          <a:xfrm>
            <a:off x="0" y="0"/>
            <a:ext cx="121920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82" name="Google Shape;82;p63"/>
          <p:cNvSpPr/>
          <p:nvPr/>
        </p:nvSpPr>
        <p:spPr>
          <a:xfrm>
            <a:off x="246063" y="282534"/>
            <a:ext cx="11703326" cy="629293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83" name="Google Shape;83;p63"/>
          <p:cNvPicPr preferRelativeResize="0"/>
          <p:nvPr/>
        </p:nvPicPr>
        <p:blipFill rotWithShape="1">
          <a:blip r:embed="rId2">
            <a:alphaModFix/>
          </a:blip>
          <a:srcRect l="3733" r="1939"/>
          <a:stretch/>
        </p:blipFill>
        <p:spPr>
          <a:xfrm>
            <a:off x="240806" y="299846"/>
            <a:ext cx="11710390" cy="6275619"/>
          </a:xfrm>
          <a:prstGeom prst="rect">
            <a:avLst/>
          </a:prstGeom>
          <a:noFill/>
          <a:ln>
            <a:noFill/>
          </a:ln>
        </p:spPr>
      </p:pic>
      <p:pic>
        <p:nvPicPr>
          <p:cNvPr id="84" name="Google Shape;84;p63"/>
          <p:cNvPicPr preferRelativeResize="0"/>
          <p:nvPr/>
        </p:nvPicPr>
        <p:blipFill rotWithShape="1">
          <a:blip r:embed="rId3">
            <a:alphaModFix/>
          </a:blip>
          <a:srcRect l="15832" t="23514" r="67862" b="35511"/>
          <a:stretch/>
        </p:blipFill>
        <p:spPr>
          <a:xfrm rot="5400000">
            <a:off x="7913520" y="695280"/>
            <a:ext cx="2279727" cy="5792790"/>
          </a:xfrm>
          <a:custGeom>
            <a:avLst/>
            <a:gdLst/>
            <a:ahLst/>
            <a:cxnLst/>
            <a:rect l="l" t="t" r="r" b="b"/>
            <a:pathLst>
              <a:path w="1893988" h="5791199" extrusionOk="0">
                <a:moveTo>
                  <a:pt x="0" y="5791199"/>
                </a:moveTo>
                <a:lnTo>
                  <a:pt x="0" y="0"/>
                </a:lnTo>
                <a:lnTo>
                  <a:pt x="1893988" y="0"/>
                </a:lnTo>
                <a:lnTo>
                  <a:pt x="1893988" y="5791199"/>
                </a:lnTo>
                <a:close/>
              </a:path>
            </a:pathLst>
          </a:custGeom>
          <a:noFill/>
          <a:ln>
            <a:noFill/>
          </a:ln>
          <a:effectLst>
            <a:outerShdw blurRad="88900" dist="38100" dir="10800000" algn="r" rotWithShape="0">
              <a:srgbClr val="000000">
                <a:alpha val="21960"/>
              </a:srgbClr>
            </a:outerShdw>
          </a:effectLst>
        </p:spPr>
      </p:pic>
      <p:sp>
        <p:nvSpPr>
          <p:cNvPr id="85" name="Google Shape;85;p63"/>
          <p:cNvSpPr/>
          <p:nvPr/>
        </p:nvSpPr>
        <p:spPr>
          <a:xfrm>
            <a:off x="6158406" y="2451811"/>
            <a:ext cx="5792789" cy="2279727"/>
          </a:xfrm>
          <a:prstGeom prst="rect">
            <a:avLst/>
          </a:prstGeom>
          <a:solidFill>
            <a:schemeClr val="accent6">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86" name="Google Shape;86;p63"/>
          <p:cNvSpPr txBox="1">
            <a:spLocks noGrp="1"/>
          </p:cNvSpPr>
          <p:nvPr>
            <p:ph type="title"/>
          </p:nvPr>
        </p:nvSpPr>
        <p:spPr>
          <a:xfrm>
            <a:off x="6416928" y="2576401"/>
            <a:ext cx="5269237" cy="156915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b="1" cap="none">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63"/>
          <p:cNvSpPr txBox="1">
            <a:spLocks noGrp="1"/>
          </p:cNvSpPr>
          <p:nvPr>
            <p:ph type="body" idx="1"/>
          </p:nvPr>
        </p:nvSpPr>
        <p:spPr>
          <a:xfrm>
            <a:off x="6416599" y="4268209"/>
            <a:ext cx="5269236" cy="341632"/>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SzPts val="1800"/>
              <a:buNone/>
              <a:defRPr sz="1800" b="0" i="0">
                <a:solidFill>
                  <a:schemeClr val="lt1"/>
                </a:solidFill>
                <a:latin typeface="Roboto"/>
                <a:ea typeface="Roboto"/>
                <a:cs typeface="Roboto"/>
                <a:sym typeface="Roboto"/>
              </a:defRPr>
            </a:lvl1pPr>
            <a:lvl2pPr marL="914400" lvl="1" indent="-342900" algn="l">
              <a:lnSpc>
                <a:spcPct val="90000"/>
              </a:lnSpc>
              <a:spcBef>
                <a:spcPts val="500"/>
              </a:spcBef>
              <a:spcAft>
                <a:spcPts val="0"/>
              </a:spcAft>
              <a:buSzPts val="1800"/>
              <a:buChar char="•"/>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63"/>
          <p:cNvSpPr>
            <a:spLocks noGrp="1"/>
          </p:cNvSpPr>
          <p:nvPr>
            <p:ph type="pic" idx="2"/>
          </p:nvPr>
        </p:nvSpPr>
        <p:spPr>
          <a:xfrm>
            <a:off x="655638" y="873125"/>
            <a:ext cx="4762500" cy="2384425"/>
          </a:xfrm>
          <a:prstGeom prst="rect">
            <a:avLst/>
          </a:prstGeom>
          <a:solidFill>
            <a:schemeClr val="accent5"/>
          </a:solidFill>
          <a:ln>
            <a:noFill/>
          </a:ln>
        </p:spPr>
      </p:sp>
      <p:sp>
        <p:nvSpPr>
          <p:cNvPr id="89" name="Google Shape;89;p63"/>
          <p:cNvSpPr txBox="1">
            <a:spLocks noGrp="1"/>
          </p:cNvSpPr>
          <p:nvPr>
            <p:ph type="body" idx="3"/>
          </p:nvPr>
        </p:nvSpPr>
        <p:spPr>
          <a:xfrm>
            <a:off x="1395193" y="457200"/>
            <a:ext cx="265112" cy="1196975"/>
          </a:xfrm>
          <a:prstGeom prst="rect">
            <a:avLst/>
          </a:prstGeom>
          <a:solidFill>
            <a:srgbClr val="509F37">
              <a:alpha val="74901"/>
            </a:srgbClr>
          </a:solidFill>
          <a:ln>
            <a:noFill/>
          </a:ln>
        </p:spPr>
        <p:txBody>
          <a:bodyPr spcFirstLastPara="1" wrap="square" lIns="91425" tIns="45700" rIns="91425" bIns="45700" anchor="ctr" anchorCtr="0">
            <a:noAutofit/>
          </a:bodyPr>
          <a:lstStyle>
            <a:lvl1pPr marL="457200" lvl="0" indent="-228600" algn="l">
              <a:lnSpc>
                <a:spcPct val="90000"/>
              </a:lnSpc>
              <a:spcBef>
                <a:spcPts val="1000"/>
              </a:spcBef>
              <a:spcAft>
                <a:spcPts val="0"/>
              </a:spcAft>
              <a:buSzPts val="1800"/>
              <a:buNone/>
              <a:defRPr sz="1800">
                <a:solidFill>
                  <a:schemeClr val="lt1"/>
                </a:solidFill>
                <a:latin typeface="Roboto"/>
                <a:ea typeface="Roboto"/>
                <a:cs typeface="Roboto"/>
                <a:sym typeface="Roboto"/>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63"/>
          <p:cNvSpPr>
            <a:spLocks noGrp="1"/>
          </p:cNvSpPr>
          <p:nvPr>
            <p:ph type="pic" idx="4"/>
          </p:nvPr>
        </p:nvSpPr>
        <p:spPr>
          <a:xfrm>
            <a:off x="655082" y="3371850"/>
            <a:ext cx="4763057" cy="2495550"/>
          </a:xfrm>
          <a:prstGeom prst="rect">
            <a:avLst/>
          </a:prstGeom>
          <a:solidFill>
            <a:schemeClr val="accent5"/>
          </a:solidFill>
          <a:ln>
            <a:noFill/>
          </a:ln>
        </p:spPr>
      </p:sp>
      <p:pic>
        <p:nvPicPr>
          <p:cNvPr id="91" name="Google Shape;91;p63"/>
          <p:cNvPicPr preferRelativeResize="0"/>
          <p:nvPr/>
        </p:nvPicPr>
        <p:blipFill rotWithShape="1">
          <a:blip r:embed="rId4">
            <a:alphaModFix/>
          </a:blip>
          <a:srcRect/>
          <a:stretch/>
        </p:blipFill>
        <p:spPr>
          <a:xfrm>
            <a:off x="6226429" y="1426819"/>
            <a:ext cx="3371850" cy="1028700"/>
          </a:xfrm>
          <a:prstGeom prst="rect">
            <a:avLst/>
          </a:prstGeom>
          <a:solidFill>
            <a:schemeClr val="lt1"/>
          </a:solidFill>
          <a:ln>
            <a:noFill/>
          </a:ln>
        </p:spPr>
      </p:pic>
      <p:sp>
        <p:nvSpPr>
          <p:cNvPr id="92" name="Google Shape;92;p63"/>
          <p:cNvSpPr txBox="1">
            <a:spLocks noGrp="1"/>
          </p:cNvSpPr>
          <p:nvPr>
            <p:ph type="body" idx="5"/>
          </p:nvPr>
        </p:nvSpPr>
        <p:spPr>
          <a:xfrm>
            <a:off x="6416599" y="5984875"/>
            <a:ext cx="5269236" cy="304800"/>
          </a:xfrm>
          <a:prstGeom prst="rect">
            <a:avLst/>
          </a:prstGeom>
          <a:noFill/>
          <a:ln>
            <a:noFill/>
          </a:ln>
        </p:spPr>
        <p:txBody>
          <a:bodyPr spcFirstLastPara="1" wrap="square" lIns="91425" tIns="45700" rIns="91425" bIns="45700" anchor="ctr" anchorCtr="0">
            <a:normAutofit/>
          </a:bodyPr>
          <a:lstStyle>
            <a:lvl1pPr marL="457200" lvl="0" indent="-228600" algn="r">
              <a:lnSpc>
                <a:spcPct val="90000"/>
              </a:lnSpc>
              <a:spcBef>
                <a:spcPts val="1000"/>
              </a:spcBef>
              <a:spcAft>
                <a:spcPts val="0"/>
              </a:spcAft>
              <a:buSzPts val="1100"/>
              <a:buNone/>
              <a:defRPr sz="1100" b="0" i="0">
                <a:solidFill>
                  <a:srgbClr val="595959"/>
                </a:solidFill>
                <a:latin typeface="Roboto Condensed"/>
                <a:ea typeface="Roboto Condensed"/>
                <a:cs typeface="Roboto Condensed"/>
                <a:sym typeface="Roboto Condensed"/>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3"/>
        <p:cNvGrpSpPr/>
        <p:nvPr/>
      </p:nvGrpSpPr>
      <p:grpSpPr>
        <a:xfrm>
          <a:off x="0" y="0"/>
          <a:ext cx="0" cy="0"/>
          <a:chOff x="0" y="0"/>
          <a:chExt cx="0" cy="0"/>
        </a:xfrm>
      </p:grpSpPr>
      <p:sp>
        <p:nvSpPr>
          <p:cNvPr id="94" name="Google Shape;94;p64"/>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95" name="Google Shape;95;p64"/>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96" name="Google Shape;96;p64"/>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97" name="Google Shape;97;p64"/>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98"/>
        <p:cNvGrpSpPr/>
        <p:nvPr/>
      </p:nvGrpSpPr>
      <p:grpSpPr>
        <a:xfrm>
          <a:off x="0" y="0"/>
          <a:ext cx="0" cy="0"/>
          <a:chOff x="0" y="0"/>
          <a:chExt cx="0" cy="0"/>
        </a:xfrm>
      </p:grpSpPr>
      <p:sp>
        <p:nvSpPr>
          <p:cNvPr id="99" name="Google Shape;99;p6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00" name="Google Shape;100;p65"/>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and title">
  <p:cSld name="Image and title">
    <p:spTree>
      <p:nvGrpSpPr>
        <p:cNvPr id="1" name="Shape 101"/>
        <p:cNvGrpSpPr/>
        <p:nvPr/>
      </p:nvGrpSpPr>
      <p:grpSpPr>
        <a:xfrm>
          <a:off x="0" y="0"/>
          <a:ext cx="0" cy="0"/>
          <a:chOff x="0" y="0"/>
          <a:chExt cx="0" cy="0"/>
        </a:xfrm>
      </p:grpSpPr>
      <p:sp>
        <p:nvSpPr>
          <p:cNvPr id="102" name="Google Shape;102;p6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03" name="Google Shape;103;p66"/>
          <p:cNvSpPr>
            <a:spLocks noGrp="1"/>
          </p:cNvSpPr>
          <p:nvPr>
            <p:ph type="pic" idx="2"/>
          </p:nvPr>
        </p:nvSpPr>
        <p:spPr>
          <a:xfrm>
            <a:off x="0" y="1196979"/>
            <a:ext cx="12192000" cy="4956478"/>
          </a:xfrm>
          <a:prstGeom prst="rect">
            <a:avLst/>
          </a:prstGeom>
          <a:noFill/>
          <a:ln>
            <a:noFill/>
          </a:ln>
        </p:spPr>
      </p:sp>
      <p:sp>
        <p:nvSpPr>
          <p:cNvPr id="104" name="Google Shape;104;p66"/>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05" name="Google Shape;105;p66"/>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106" name="Google Shape;106;p66"/>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07" name="Google Shape;107;p66"/>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blank 1">
  <p:cSld name="Background blank 1">
    <p:spTree>
      <p:nvGrpSpPr>
        <p:cNvPr id="1" name="Shape 108"/>
        <p:cNvGrpSpPr/>
        <p:nvPr/>
      </p:nvGrpSpPr>
      <p:grpSpPr>
        <a:xfrm>
          <a:off x="0" y="0"/>
          <a:ext cx="0" cy="0"/>
          <a:chOff x="0" y="0"/>
          <a:chExt cx="0" cy="0"/>
        </a:xfrm>
      </p:grpSpPr>
      <p:sp>
        <p:nvSpPr>
          <p:cNvPr id="109" name="Google Shape;109;p67"/>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10" name="Google Shape;110;p67"/>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pic>
        <p:nvPicPr>
          <p:cNvPr id="111" name="Google Shape;111;p67"/>
          <p:cNvPicPr preferRelativeResize="0"/>
          <p:nvPr/>
        </p:nvPicPr>
        <p:blipFill rotWithShape="1">
          <a:blip r:embed="rId2">
            <a:alphaModFix/>
          </a:blip>
          <a:srcRect t="18828" b="10445"/>
          <a:stretch/>
        </p:blipFill>
        <p:spPr>
          <a:xfrm>
            <a:off x="0" y="1206190"/>
            <a:ext cx="12192000" cy="4918839"/>
          </a:xfrm>
          <a:prstGeom prst="rect">
            <a:avLst/>
          </a:prstGeom>
          <a:noFill/>
          <a:ln>
            <a:noFill/>
          </a:ln>
        </p:spPr>
      </p:pic>
      <p:sp>
        <p:nvSpPr>
          <p:cNvPr id="112" name="Google Shape;112;p67"/>
          <p:cNvSpPr/>
          <p:nvPr/>
        </p:nvSpPr>
        <p:spPr>
          <a:xfrm>
            <a:off x="0" y="1196974"/>
            <a:ext cx="12192000" cy="4956175"/>
          </a:xfrm>
          <a:prstGeom prst="rect">
            <a:avLst/>
          </a:prstGeom>
          <a:solidFill>
            <a:schemeClr val="accent2">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13" name="Google Shape;113;p67"/>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14" name="Google Shape;114;p67"/>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
        <p:nvSpPr>
          <p:cNvPr id="115" name="Google Shape;115;p67"/>
          <p:cNvSpPr txBox="1">
            <a:spLocks noGrp="1"/>
          </p:cNvSpPr>
          <p:nvPr>
            <p:ph type="body" idx="1"/>
          </p:nvPr>
        </p:nvSpPr>
        <p:spPr>
          <a:xfrm>
            <a:off x="227013" y="1336431"/>
            <a:ext cx="11701462" cy="464844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lt1"/>
              </a:buClr>
              <a:buSzPts val="2000"/>
              <a:buChar char="•"/>
              <a:defRPr>
                <a:solidFill>
                  <a:schemeClr val="lt1"/>
                </a:solidFill>
              </a:defRPr>
            </a:lvl1pPr>
            <a:lvl2pPr marL="914400" lvl="1" indent="-342900" algn="l">
              <a:lnSpc>
                <a:spcPct val="90000"/>
              </a:lnSpc>
              <a:spcBef>
                <a:spcPts val="500"/>
              </a:spcBef>
              <a:spcAft>
                <a:spcPts val="0"/>
              </a:spcAft>
              <a:buClr>
                <a:schemeClr val="lt1"/>
              </a:buClr>
              <a:buSzPts val="1800"/>
              <a:buChar char="•"/>
              <a:defRPr>
                <a:solidFill>
                  <a:schemeClr val="lt1"/>
                </a:solidFill>
              </a:defRPr>
            </a:lvl2pPr>
            <a:lvl3pPr marL="1371600" lvl="2" indent="-330200" algn="l">
              <a:lnSpc>
                <a:spcPct val="90000"/>
              </a:lnSpc>
              <a:spcBef>
                <a:spcPts val="500"/>
              </a:spcBef>
              <a:spcAft>
                <a:spcPts val="0"/>
              </a:spcAft>
              <a:buClr>
                <a:schemeClr val="lt1"/>
              </a:buClr>
              <a:buSzPts val="1600"/>
              <a:buChar char="•"/>
              <a:defRPr>
                <a:solidFill>
                  <a:schemeClr val="lt1"/>
                </a:solidFill>
              </a:defRPr>
            </a:lvl3pPr>
            <a:lvl4pPr marL="1828800" lvl="3" indent="-317500" algn="l">
              <a:lnSpc>
                <a:spcPct val="90000"/>
              </a:lnSpc>
              <a:spcBef>
                <a:spcPts val="500"/>
              </a:spcBef>
              <a:spcAft>
                <a:spcPts val="0"/>
              </a:spcAft>
              <a:buClr>
                <a:schemeClr val="lt1"/>
              </a:buClr>
              <a:buSzPts val="1400"/>
              <a:buChar char="•"/>
              <a:defRPr>
                <a:solidFill>
                  <a:schemeClr val="lt1"/>
                </a:solidFill>
              </a:defRPr>
            </a:lvl4pPr>
            <a:lvl5pPr marL="2286000" lvl="4" indent="-304800" algn="l">
              <a:lnSpc>
                <a:spcPct val="90000"/>
              </a:lnSpc>
              <a:spcBef>
                <a:spcPts val="500"/>
              </a:spcBef>
              <a:spcAft>
                <a:spcPts val="0"/>
              </a:spcAft>
              <a:buClr>
                <a:schemeClr val="lt1"/>
              </a:buClr>
              <a:buSzPts val="12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blank 2">
  <p:cSld name="Background blank 2">
    <p:spTree>
      <p:nvGrpSpPr>
        <p:cNvPr id="1" name="Shape 116"/>
        <p:cNvGrpSpPr/>
        <p:nvPr/>
      </p:nvGrpSpPr>
      <p:grpSpPr>
        <a:xfrm>
          <a:off x="0" y="0"/>
          <a:ext cx="0" cy="0"/>
          <a:chOff x="0" y="0"/>
          <a:chExt cx="0" cy="0"/>
        </a:xfrm>
      </p:grpSpPr>
      <p:sp>
        <p:nvSpPr>
          <p:cNvPr id="117" name="Google Shape;117;p68"/>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18" name="Google Shape;118;p68"/>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pic>
        <p:nvPicPr>
          <p:cNvPr id="119" name="Google Shape;119;p68"/>
          <p:cNvPicPr preferRelativeResize="0"/>
          <p:nvPr/>
        </p:nvPicPr>
        <p:blipFill rotWithShape="1">
          <a:blip r:embed="rId2">
            <a:alphaModFix/>
          </a:blip>
          <a:srcRect t="18828" b="10445"/>
          <a:stretch/>
        </p:blipFill>
        <p:spPr>
          <a:xfrm>
            <a:off x="0" y="1206190"/>
            <a:ext cx="12192000" cy="4918839"/>
          </a:xfrm>
          <a:prstGeom prst="rect">
            <a:avLst/>
          </a:prstGeom>
          <a:noFill/>
          <a:ln>
            <a:noFill/>
          </a:ln>
        </p:spPr>
      </p:pic>
      <p:sp>
        <p:nvSpPr>
          <p:cNvPr id="120" name="Google Shape;120;p68"/>
          <p:cNvSpPr/>
          <p:nvPr/>
        </p:nvSpPr>
        <p:spPr>
          <a:xfrm>
            <a:off x="0" y="1196974"/>
            <a:ext cx="12192000" cy="4956175"/>
          </a:xfrm>
          <a:prstGeom prst="rect">
            <a:avLst/>
          </a:prstGeom>
          <a:solidFill>
            <a:schemeClr val="accent6">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21" name="Google Shape;121;p68"/>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22" name="Google Shape;122;p68"/>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
        <p:nvSpPr>
          <p:cNvPr id="123" name="Google Shape;123;p68"/>
          <p:cNvSpPr txBox="1">
            <a:spLocks noGrp="1"/>
          </p:cNvSpPr>
          <p:nvPr>
            <p:ph type="body" idx="1"/>
          </p:nvPr>
        </p:nvSpPr>
        <p:spPr>
          <a:xfrm>
            <a:off x="227013" y="1336431"/>
            <a:ext cx="11701462" cy="464844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lt1"/>
              </a:buClr>
              <a:buSzPts val="2000"/>
              <a:buChar char="•"/>
              <a:defRPr>
                <a:solidFill>
                  <a:schemeClr val="lt1"/>
                </a:solidFill>
              </a:defRPr>
            </a:lvl1pPr>
            <a:lvl2pPr marL="914400" lvl="1" indent="-342900" algn="l">
              <a:lnSpc>
                <a:spcPct val="90000"/>
              </a:lnSpc>
              <a:spcBef>
                <a:spcPts val="500"/>
              </a:spcBef>
              <a:spcAft>
                <a:spcPts val="0"/>
              </a:spcAft>
              <a:buClr>
                <a:schemeClr val="lt1"/>
              </a:buClr>
              <a:buSzPts val="1800"/>
              <a:buChar char="•"/>
              <a:defRPr>
                <a:solidFill>
                  <a:schemeClr val="lt1"/>
                </a:solidFill>
              </a:defRPr>
            </a:lvl2pPr>
            <a:lvl3pPr marL="1371600" lvl="2" indent="-330200" algn="l">
              <a:lnSpc>
                <a:spcPct val="90000"/>
              </a:lnSpc>
              <a:spcBef>
                <a:spcPts val="500"/>
              </a:spcBef>
              <a:spcAft>
                <a:spcPts val="0"/>
              </a:spcAft>
              <a:buClr>
                <a:schemeClr val="lt1"/>
              </a:buClr>
              <a:buSzPts val="1600"/>
              <a:buChar char="•"/>
              <a:defRPr>
                <a:solidFill>
                  <a:schemeClr val="lt1"/>
                </a:solidFill>
              </a:defRPr>
            </a:lvl3pPr>
            <a:lvl4pPr marL="1828800" lvl="3" indent="-317500" algn="l">
              <a:lnSpc>
                <a:spcPct val="90000"/>
              </a:lnSpc>
              <a:spcBef>
                <a:spcPts val="500"/>
              </a:spcBef>
              <a:spcAft>
                <a:spcPts val="0"/>
              </a:spcAft>
              <a:buClr>
                <a:schemeClr val="lt1"/>
              </a:buClr>
              <a:buSzPts val="1400"/>
              <a:buChar char="•"/>
              <a:defRPr>
                <a:solidFill>
                  <a:schemeClr val="lt1"/>
                </a:solidFill>
              </a:defRPr>
            </a:lvl4pPr>
            <a:lvl5pPr marL="2286000" lvl="4" indent="-304800" algn="l">
              <a:lnSpc>
                <a:spcPct val="90000"/>
              </a:lnSpc>
              <a:spcBef>
                <a:spcPts val="500"/>
              </a:spcBef>
              <a:spcAft>
                <a:spcPts val="0"/>
              </a:spcAft>
              <a:buClr>
                <a:schemeClr val="lt1"/>
              </a:buClr>
              <a:buSzPts val="12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blank 3">
  <p:cSld name="Background blank 3">
    <p:spTree>
      <p:nvGrpSpPr>
        <p:cNvPr id="1" name="Shape 124"/>
        <p:cNvGrpSpPr/>
        <p:nvPr/>
      </p:nvGrpSpPr>
      <p:grpSpPr>
        <a:xfrm>
          <a:off x="0" y="0"/>
          <a:ext cx="0" cy="0"/>
          <a:chOff x="0" y="0"/>
          <a:chExt cx="0" cy="0"/>
        </a:xfrm>
      </p:grpSpPr>
      <p:sp>
        <p:nvSpPr>
          <p:cNvPr id="125" name="Google Shape;125;p69"/>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26" name="Google Shape;126;p69"/>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pic>
        <p:nvPicPr>
          <p:cNvPr id="127" name="Google Shape;127;p69"/>
          <p:cNvPicPr preferRelativeResize="0"/>
          <p:nvPr/>
        </p:nvPicPr>
        <p:blipFill rotWithShape="1">
          <a:blip r:embed="rId2">
            <a:alphaModFix/>
          </a:blip>
          <a:srcRect t="18828" b="10445"/>
          <a:stretch/>
        </p:blipFill>
        <p:spPr>
          <a:xfrm>
            <a:off x="0" y="1206190"/>
            <a:ext cx="12192000" cy="4918839"/>
          </a:xfrm>
          <a:prstGeom prst="rect">
            <a:avLst/>
          </a:prstGeom>
          <a:noFill/>
          <a:ln>
            <a:noFill/>
          </a:ln>
        </p:spPr>
      </p:pic>
      <p:sp>
        <p:nvSpPr>
          <p:cNvPr id="128" name="Google Shape;128;p69"/>
          <p:cNvSpPr/>
          <p:nvPr/>
        </p:nvSpPr>
        <p:spPr>
          <a:xfrm>
            <a:off x="0" y="1196974"/>
            <a:ext cx="12192000" cy="4956175"/>
          </a:xfrm>
          <a:prstGeom prst="rect">
            <a:avLst/>
          </a:prstGeom>
          <a:solidFill>
            <a:schemeClr val="accent5">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29" name="Google Shape;129;p69"/>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30" name="Google Shape;130;p69"/>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
        <p:nvSpPr>
          <p:cNvPr id="131" name="Google Shape;131;p69"/>
          <p:cNvSpPr txBox="1">
            <a:spLocks noGrp="1"/>
          </p:cNvSpPr>
          <p:nvPr>
            <p:ph type="body" idx="1"/>
          </p:nvPr>
        </p:nvSpPr>
        <p:spPr>
          <a:xfrm>
            <a:off x="227013" y="1336431"/>
            <a:ext cx="11701462" cy="464844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lt1"/>
              </a:buClr>
              <a:buSzPts val="2000"/>
              <a:buChar char="•"/>
              <a:defRPr>
                <a:solidFill>
                  <a:schemeClr val="lt1"/>
                </a:solidFill>
              </a:defRPr>
            </a:lvl1pPr>
            <a:lvl2pPr marL="914400" lvl="1" indent="-342900" algn="l">
              <a:lnSpc>
                <a:spcPct val="90000"/>
              </a:lnSpc>
              <a:spcBef>
                <a:spcPts val="500"/>
              </a:spcBef>
              <a:spcAft>
                <a:spcPts val="0"/>
              </a:spcAft>
              <a:buClr>
                <a:schemeClr val="lt1"/>
              </a:buClr>
              <a:buSzPts val="1800"/>
              <a:buChar char="•"/>
              <a:defRPr>
                <a:solidFill>
                  <a:schemeClr val="lt1"/>
                </a:solidFill>
              </a:defRPr>
            </a:lvl2pPr>
            <a:lvl3pPr marL="1371600" lvl="2" indent="-330200" algn="l">
              <a:lnSpc>
                <a:spcPct val="90000"/>
              </a:lnSpc>
              <a:spcBef>
                <a:spcPts val="500"/>
              </a:spcBef>
              <a:spcAft>
                <a:spcPts val="0"/>
              </a:spcAft>
              <a:buClr>
                <a:schemeClr val="lt1"/>
              </a:buClr>
              <a:buSzPts val="1600"/>
              <a:buChar char="•"/>
              <a:defRPr>
                <a:solidFill>
                  <a:schemeClr val="lt1"/>
                </a:solidFill>
              </a:defRPr>
            </a:lvl3pPr>
            <a:lvl4pPr marL="1828800" lvl="3" indent="-317500" algn="l">
              <a:lnSpc>
                <a:spcPct val="90000"/>
              </a:lnSpc>
              <a:spcBef>
                <a:spcPts val="500"/>
              </a:spcBef>
              <a:spcAft>
                <a:spcPts val="0"/>
              </a:spcAft>
              <a:buClr>
                <a:schemeClr val="lt1"/>
              </a:buClr>
              <a:buSzPts val="1400"/>
              <a:buChar char="•"/>
              <a:defRPr>
                <a:solidFill>
                  <a:schemeClr val="lt1"/>
                </a:solidFill>
              </a:defRPr>
            </a:lvl4pPr>
            <a:lvl5pPr marL="2286000" lvl="4" indent="-304800" algn="l">
              <a:lnSpc>
                <a:spcPct val="90000"/>
              </a:lnSpc>
              <a:spcBef>
                <a:spcPts val="500"/>
              </a:spcBef>
              <a:spcAft>
                <a:spcPts val="0"/>
              </a:spcAft>
              <a:buClr>
                <a:schemeClr val="lt1"/>
              </a:buClr>
              <a:buSzPts val="12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blank 4">
  <p:cSld name="Background blank 4">
    <p:spTree>
      <p:nvGrpSpPr>
        <p:cNvPr id="1" name="Shape 132"/>
        <p:cNvGrpSpPr/>
        <p:nvPr/>
      </p:nvGrpSpPr>
      <p:grpSpPr>
        <a:xfrm>
          <a:off x="0" y="0"/>
          <a:ext cx="0" cy="0"/>
          <a:chOff x="0" y="0"/>
          <a:chExt cx="0" cy="0"/>
        </a:xfrm>
      </p:grpSpPr>
      <p:sp>
        <p:nvSpPr>
          <p:cNvPr id="133" name="Google Shape;133;p70"/>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34" name="Google Shape;134;p70"/>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pic>
        <p:nvPicPr>
          <p:cNvPr id="135" name="Google Shape;135;p70"/>
          <p:cNvPicPr preferRelativeResize="0"/>
          <p:nvPr/>
        </p:nvPicPr>
        <p:blipFill rotWithShape="1">
          <a:blip r:embed="rId2">
            <a:alphaModFix/>
          </a:blip>
          <a:srcRect t="18828" b="10445"/>
          <a:stretch/>
        </p:blipFill>
        <p:spPr>
          <a:xfrm>
            <a:off x="0" y="1206190"/>
            <a:ext cx="12192000" cy="4918839"/>
          </a:xfrm>
          <a:prstGeom prst="rect">
            <a:avLst/>
          </a:prstGeom>
          <a:noFill/>
          <a:ln>
            <a:noFill/>
          </a:ln>
        </p:spPr>
      </p:pic>
      <p:sp>
        <p:nvSpPr>
          <p:cNvPr id="136" name="Google Shape;136;p70"/>
          <p:cNvSpPr/>
          <p:nvPr/>
        </p:nvSpPr>
        <p:spPr>
          <a:xfrm>
            <a:off x="0" y="1196974"/>
            <a:ext cx="12192000" cy="4956175"/>
          </a:xfrm>
          <a:prstGeom prst="rect">
            <a:avLst/>
          </a:prstGeom>
          <a:solidFill>
            <a:schemeClr val="accent4">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37" name="Google Shape;137;p70"/>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38" name="Google Shape;138;p70"/>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
        <p:nvSpPr>
          <p:cNvPr id="139" name="Google Shape;139;p70"/>
          <p:cNvSpPr txBox="1">
            <a:spLocks noGrp="1"/>
          </p:cNvSpPr>
          <p:nvPr>
            <p:ph type="body" idx="1"/>
          </p:nvPr>
        </p:nvSpPr>
        <p:spPr>
          <a:xfrm>
            <a:off x="227013" y="1336431"/>
            <a:ext cx="11701462" cy="464844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lt1"/>
              </a:buClr>
              <a:buSzPts val="2000"/>
              <a:buChar char="•"/>
              <a:defRPr>
                <a:solidFill>
                  <a:schemeClr val="lt1"/>
                </a:solidFill>
              </a:defRPr>
            </a:lvl1pPr>
            <a:lvl2pPr marL="914400" lvl="1" indent="-342900" algn="l">
              <a:lnSpc>
                <a:spcPct val="90000"/>
              </a:lnSpc>
              <a:spcBef>
                <a:spcPts val="500"/>
              </a:spcBef>
              <a:spcAft>
                <a:spcPts val="0"/>
              </a:spcAft>
              <a:buClr>
                <a:schemeClr val="lt1"/>
              </a:buClr>
              <a:buSzPts val="1800"/>
              <a:buChar char="•"/>
              <a:defRPr>
                <a:solidFill>
                  <a:schemeClr val="lt1"/>
                </a:solidFill>
              </a:defRPr>
            </a:lvl2pPr>
            <a:lvl3pPr marL="1371600" lvl="2" indent="-330200" algn="l">
              <a:lnSpc>
                <a:spcPct val="90000"/>
              </a:lnSpc>
              <a:spcBef>
                <a:spcPts val="500"/>
              </a:spcBef>
              <a:spcAft>
                <a:spcPts val="0"/>
              </a:spcAft>
              <a:buClr>
                <a:schemeClr val="lt1"/>
              </a:buClr>
              <a:buSzPts val="1600"/>
              <a:buChar char="•"/>
              <a:defRPr>
                <a:solidFill>
                  <a:schemeClr val="lt1"/>
                </a:solidFill>
              </a:defRPr>
            </a:lvl3pPr>
            <a:lvl4pPr marL="1828800" lvl="3" indent="-317500" algn="l">
              <a:lnSpc>
                <a:spcPct val="90000"/>
              </a:lnSpc>
              <a:spcBef>
                <a:spcPts val="500"/>
              </a:spcBef>
              <a:spcAft>
                <a:spcPts val="0"/>
              </a:spcAft>
              <a:buClr>
                <a:schemeClr val="lt1"/>
              </a:buClr>
              <a:buSzPts val="1400"/>
              <a:buChar char="•"/>
              <a:defRPr>
                <a:solidFill>
                  <a:schemeClr val="lt1"/>
                </a:solidFill>
              </a:defRPr>
            </a:lvl4pPr>
            <a:lvl5pPr marL="2286000" lvl="4" indent="-304800" algn="l">
              <a:lnSpc>
                <a:spcPct val="90000"/>
              </a:lnSpc>
              <a:spcBef>
                <a:spcPts val="500"/>
              </a:spcBef>
              <a:spcAft>
                <a:spcPts val="0"/>
              </a:spcAft>
              <a:buClr>
                <a:schemeClr val="lt1"/>
              </a:buClr>
              <a:buSzPts val="12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blank 5">
  <p:cSld name="Background blank 5">
    <p:spTree>
      <p:nvGrpSpPr>
        <p:cNvPr id="1" name="Shape 140"/>
        <p:cNvGrpSpPr/>
        <p:nvPr/>
      </p:nvGrpSpPr>
      <p:grpSpPr>
        <a:xfrm>
          <a:off x="0" y="0"/>
          <a:ext cx="0" cy="0"/>
          <a:chOff x="0" y="0"/>
          <a:chExt cx="0" cy="0"/>
        </a:xfrm>
      </p:grpSpPr>
      <p:sp>
        <p:nvSpPr>
          <p:cNvPr id="141" name="Google Shape;141;p71"/>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42" name="Google Shape;142;p71"/>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pic>
        <p:nvPicPr>
          <p:cNvPr id="143" name="Google Shape;143;p71"/>
          <p:cNvPicPr preferRelativeResize="0"/>
          <p:nvPr/>
        </p:nvPicPr>
        <p:blipFill rotWithShape="1">
          <a:blip r:embed="rId2">
            <a:alphaModFix/>
          </a:blip>
          <a:srcRect t="18828" b="10445"/>
          <a:stretch/>
        </p:blipFill>
        <p:spPr>
          <a:xfrm>
            <a:off x="0" y="1206190"/>
            <a:ext cx="12192000" cy="4918839"/>
          </a:xfrm>
          <a:prstGeom prst="rect">
            <a:avLst/>
          </a:prstGeom>
          <a:noFill/>
          <a:ln>
            <a:noFill/>
          </a:ln>
        </p:spPr>
      </p:pic>
      <p:sp>
        <p:nvSpPr>
          <p:cNvPr id="144" name="Google Shape;144;p71"/>
          <p:cNvSpPr/>
          <p:nvPr/>
        </p:nvSpPr>
        <p:spPr>
          <a:xfrm>
            <a:off x="0" y="1196974"/>
            <a:ext cx="12192000" cy="4956175"/>
          </a:xfrm>
          <a:prstGeom prst="rect">
            <a:avLst/>
          </a:prstGeom>
          <a:solidFill>
            <a:schemeClr val="accent3">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45" name="Google Shape;145;p71"/>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46" name="Google Shape;146;p71"/>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
        <p:nvSpPr>
          <p:cNvPr id="147" name="Google Shape;147;p71"/>
          <p:cNvSpPr txBox="1">
            <a:spLocks noGrp="1"/>
          </p:cNvSpPr>
          <p:nvPr>
            <p:ph type="body" idx="1"/>
          </p:nvPr>
        </p:nvSpPr>
        <p:spPr>
          <a:xfrm>
            <a:off x="227013" y="1336431"/>
            <a:ext cx="11701462" cy="4648444"/>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chemeClr val="lt1"/>
              </a:buClr>
              <a:buSzPts val="2000"/>
              <a:buChar char="•"/>
              <a:defRPr>
                <a:solidFill>
                  <a:schemeClr val="lt1"/>
                </a:solidFill>
              </a:defRPr>
            </a:lvl1pPr>
            <a:lvl2pPr marL="914400" lvl="1" indent="-342900" algn="l">
              <a:lnSpc>
                <a:spcPct val="90000"/>
              </a:lnSpc>
              <a:spcBef>
                <a:spcPts val="500"/>
              </a:spcBef>
              <a:spcAft>
                <a:spcPts val="0"/>
              </a:spcAft>
              <a:buClr>
                <a:schemeClr val="lt1"/>
              </a:buClr>
              <a:buSzPts val="1800"/>
              <a:buChar char="•"/>
              <a:defRPr>
                <a:solidFill>
                  <a:schemeClr val="lt1"/>
                </a:solidFill>
              </a:defRPr>
            </a:lvl2pPr>
            <a:lvl3pPr marL="1371600" lvl="2" indent="-330200" algn="l">
              <a:lnSpc>
                <a:spcPct val="90000"/>
              </a:lnSpc>
              <a:spcBef>
                <a:spcPts val="500"/>
              </a:spcBef>
              <a:spcAft>
                <a:spcPts val="0"/>
              </a:spcAft>
              <a:buClr>
                <a:schemeClr val="lt1"/>
              </a:buClr>
              <a:buSzPts val="1600"/>
              <a:buChar char="•"/>
              <a:defRPr>
                <a:solidFill>
                  <a:schemeClr val="lt1"/>
                </a:solidFill>
              </a:defRPr>
            </a:lvl3pPr>
            <a:lvl4pPr marL="1828800" lvl="3" indent="-317500" algn="l">
              <a:lnSpc>
                <a:spcPct val="90000"/>
              </a:lnSpc>
              <a:spcBef>
                <a:spcPts val="500"/>
              </a:spcBef>
              <a:spcAft>
                <a:spcPts val="0"/>
              </a:spcAft>
              <a:buClr>
                <a:schemeClr val="lt1"/>
              </a:buClr>
              <a:buSzPts val="1400"/>
              <a:buChar char="•"/>
              <a:defRPr>
                <a:solidFill>
                  <a:schemeClr val="lt1"/>
                </a:solidFill>
              </a:defRPr>
            </a:lvl4pPr>
            <a:lvl5pPr marL="2286000" lvl="4" indent="-304800" algn="l">
              <a:lnSpc>
                <a:spcPct val="90000"/>
              </a:lnSpc>
              <a:spcBef>
                <a:spcPts val="500"/>
              </a:spcBef>
              <a:spcAft>
                <a:spcPts val="0"/>
              </a:spcAft>
              <a:buClr>
                <a:schemeClr val="lt1"/>
              </a:buClr>
              <a:buSzPts val="12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p-background">
  <p:cSld name="map-background">
    <p:spTree>
      <p:nvGrpSpPr>
        <p:cNvPr id="1" name="Shape 148"/>
        <p:cNvGrpSpPr/>
        <p:nvPr/>
      </p:nvGrpSpPr>
      <p:grpSpPr>
        <a:xfrm>
          <a:off x="0" y="0"/>
          <a:ext cx="0" cy="0"/>
          <a:chOff x="0" y="0"/>
          <a:chExt cx="0" cy="0"/>
        </a:xfrm>
      </p:grpSpPr>
      <p:sp>
        <p:nvSpPr>
          <p:cNvPr id="149" name="Google Shape;149;p72"/>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50" name="Google Shape;150;p72"/>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151" name="Google Shape;151;p72"/>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52" name="Google Shape;152;p72"/>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
        <p:nvSpPr>
          <p:cNvPr id="153" name="Google Shape;153;p72"/>
          <p:cNvSpPr/>
          <p:nvPr/>
        </p:nvSpPr>
        <p:spPr>
          <a:xfrm>
            <a:off x="0" y="1196974"/>
            <a:ext cx="12192000" cy="4956175"/>
          </a:xfrm>
          <a:prstGeom prst="rect">
            <a:avLst/>
          </a:prstGeom>
          <a:solidFill>
            <a:srgbClr val="DCF0FA">
              <a:alpha val="9294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Background blank 5">
  <p:cSld name="1_Background blank 5">
    <p:spTree>
      <p:nvGrpSpPr>
        <p:cNvPr id="1" name="Shape 154"/>
        <p:cNvGrpSpPr/>
        <p:nvPr/>
      </p:nvGrpSpPr>
      <p:grpSpPr>
        <a:xfrm>
          <a:off x="0" y="0"/>
          <a:ext cx="0" cy="0"/>
          <a:chOff x="0" y="0"/>
          <a:chExt cx="0" cy="0"/>
        </a:xfrm>
      </p:grpSpPr>
      <p:sp>
        <p:nvSpPr>
          <p:cNvPr id="155" name="Google Shape;155;p73"/>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56" name="Google Shape;156;p73"/>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pic>
        <p:nvPicPr>
          <p:cNvPr id="157" name="Google Shape;157;p73"/>
          <p:cNvPicPr preferRelativeResize="0"/>
          <p:nvPr/>
        </p:nvPicPr>
        <p:blipFill rotWithShape="1">
          <a:blip r:embed="rId2">
            <a:alphaModFix amt="50000"/>
          </a:blip>
          <a:srcRect l="1793" t="14433" b="6721"/>
          <a:stretch/>
        </p:blipFill>
        <p:spPr>
          <a:xfrm>
            <a:off x="-1" y="1196975"/>
            <a:ext cx="12191999" cy="4947941"/>
          </a:xfrm>
          <a:prstGeom prst="rect">
            <a:avLst/>
          </a:prstGeom>
          <a:noFill/>
          <a:ln>
            <a:noFill/>
          </a:ln>
        </p:spPr>
      </p:pic>
      <p:sp>
        <p:nvSpPr>
          <p:cNvPr id="158" name="Google Shape;158;p73"/>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59" name="Google Shape;159;p73"/>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Layout 6">
  <p:cSld name="Layout 6">
    <p:spTree>
      <p:nvGrpSpPr>
        <p:cNvPr id="1" name="Shape 160"/>
        <p:cNvGrpSpPr/>
        <p:nvPr/>
      </p:nvGrpSpPr>
      <p:grpSpPr>
        <a:xfrm>
          <a:off x="0" y="0"/>
          <a:ext cx="0" cy="0"/>
          <a:chOff x="0" y="0"/>
          <a:chExt cx="0" cy="0"/>
        </a:xfrm>
      </p:grpSpPr>
      <p:sp>
        <p:nvSpPr>
          <p:cNvPr id="161" name="Google Shape;161;p74"/>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74"/>
          <p:cNvSpPr>
            <a:spLocks noGrp="1"/>
          </p:cNvSpPr>
          <p:nvPr>
            <p:ph type="pic" idx="2"/>
          </p:nvPr>
        </p:nvSpPr>
        <p:spPr>
          <a:xfrm>
            <a:off x="255588" y="1196975"/>
            <a:ext cx="2828925" cy="2060575"/>
          </a:xfrm>
          <a:prstGeom prst="rect">
            <a:avLst/>
          </a:prstGeom>
          <a:noFill/>
          <a:ln>
            <a:noFill/>
          </a:ln>
        </p:spPr>
      </p:sp>
      <p:sp>
        <p:nvSpPr>
          <p:cNvPr id="163" name="Google Shape;163;p74"/>
          <p:cNvSpPr>
            <a:spLocks noGrp="1"/>
          </p:cNvSpPr>
          <p:nvPr>
            <p:ph type="pic" idx="3"/>
          </p:nvPr>
        </p:nvSpPr>
        <p:spPr>
          <a:xfrm>
            <a:off x="3208867" y="1196975"/>
            <a:ext cx="2828925" cy="2060575"/>
          </a:xfrm>
          <a:prstGeom prst="rect">
            <a:avLst/>
          </a:prstGeom>
          <a:noFill/>
          <a:ln>
            <a:noFill/>
          </a:ln>
        </p:spPr>
      </p:sp>
      <p:sp>
        <p:nvSpPr>
          <p:cNvPr id="164" name="Google Shape;164;p74"/>
          <p:cNvSpPr>
            <a:spLocks noGrp="1"/>
          </p:cNvSpPr>
          <p:nvPr>
            <p:ph type="pic" idx="4"/>
          </p:nvPr>
        </p:nvSpPr>
        <p:spPr>
          <a:xfrm>
            <a:off x="6162146" y="1196975"/>
            <a:ext cx="2828925" cy="2060575"/>
          </a:xfrm>
          <a:prstGeom prst="rect">
            <a:avLst/>
          </a:prstGeom>
          <a:noFill/>
          <a:ln>
            <a:noFill/>
          </a:ln>
        </p:spPr>
      </p:sp>
      <p:sp>
        <p:nvSpPr>
          <p:cNvPr id="165" name="Google Shape;165;p74"/>
          <p:cNvSpPr>
            <a:spLocks noGrp="1"/>
          </p:cNvSpPr>
          <p:nvPr>
            <p:ph type="pic" idx="5"/>
          </p:nvPr>
        </p:nvSpPr>
        <p:spPr>
          <a:xfrm>
            <a:off x="9115425" y="1196975"/>
            <a:ext cx="2828925" cy="2060575"/>
          </a:xfrm>
          <a:prstGeom prst="rect">
            <a:avLst/>
          </a:prstGeom>
          <a:noFill/>
          <a:ln>
            <a:noFill/>
          </a:ln>
        </p:spPr>
      </p:sp>
      <p:cxnSp>
        <p:nvCxnSpPr>
          <p:cNvPr id="166" name="Google Shape;166;p74"/>
          <p:cNvCxnSpPr/>
          <p:nvPr/>
        </p:nvCxnSpPr>
        <p:spPr>
          <a:xfrm>
            <a:off x="255588" y="3371850"/>
            <a:ext cx="2829397" cy="0"/>
          </a:xfrm>
          <a:prstGeom prst="straightConnector1">
            <a:avLst/>
          </a:prstGeom>
          <a:noFill/>
          <a:ln w="25400" cap="rnd" cmpd="sng">
            <a:solidFill>
              <a:schemeClr val="accent1"/>
            </a:solidFill>
            <a:prstDash val="solid"/>
            <a:round/>
            <a:headEnd type="none" w="sm" len="sm"/>
            <a:tailEnd type="none" w="sm" len="sm"/>
          </a:ln>
        </p:spPr>
      </p:cxnSp>
      <p:cxnSp>
        <p:nvCxnSpPr>
          <p:cNvPr id="167" name="Google Shape;167;p74"/>
          <p:cNvCxnSpPr/>
          <p:nvPr/>
        </p:nvCxnSpPr>
        <p:spPr>
          <a:xfrm>
            <a:off x="3208631" y="3371850"/>
            <a:ext cx="2829397" cy="0"/>
          </a:xfrm>
          <a:prstGeom prst="straightConnector1">
            <a:avLst/>
          </a:prstGeom>
          <a:noFill/>
          <a:ln w="25400" cap="rnd" cmpd="sng">
            <a:solidFill>
              <a:schemeClr val="accent6"/>
            </a:solidFill>
            <a:prstDash val="solid"/>
            <a:round/>
            <a:headEnd type="none" w="sm" len="sm"/>
            <a:tailEnd type="none" w="sm" len="sm"/>
          </a:ln>
        </p:spPr>
      </p:cxnSp>
      <p:cxnSp>
        <p:nvCxnSpPr>
          <p:cNvPr id="168" name="Google Shape;168;p74"/>
          <p:cNvCxnSpPr/>
          <p:nvPr/>
        </p:nvCxnSpPr>
        <p:spPr>
          <a:xfrm>
            <a:off x="6161910" y="3371850"/>
            <a:ext cx="2829397" cy="0"/>
          </a:xfrm>
          <a:prstGeom prst="straightConnector1">
            <a:avLst/>
          </a:prstGeom>
          <a:noFill/>
          <a:ln w="25400" cap="rnd" cmpd="sng">
            <a:solidFill>
              <a:schemeClr val="accent1"/>
            </a:solidFill>
            <a:prstDash val="solid"/>
            <a:round/>
            <a:headEnd type="none" w="sm" len="sm"/>
            <a:tailEnd type="none" w="sm" len="sm"/>
          </a:ln>
        </p:spPr>
      </p:cxnSp>
      <p:cxnSp>
        <p:nvCxnSpPr>
          <p:cNvPr id="169" name="Google Shape;169;p74"/>
          <p:cNvCxnSpPr/>
          <p:nvPr/>
        </p:nvCxnSpPr>
        <p:spPr>
          <a:xfrm>
            <a:off x="9115189" y="3371850"/>
            <a:ext cx="2829397" cy="0"/>
          </a:xfrm>
          <a:prstGeom prst="straightConnector1">
            <a:avLst/>
          </a:prstGeom>
          <a:noFill/>
          <a:ln w="25400" cap="rnd" cmpd="sng">
            <a:solidFill>
              <a:schemeClr val="accent6"/>
            </a:solidFill>
            <a:prstDash val="solid"/>
            <a:round/>
            <a:headEnd type="none" w="sm" len="sm"/>
            <a:tailEnd type="none" w="sm" len="sm"/>
          </a:ln>
        </p:spPr>
      </p:cxnSp>
      <p:sp>
        <p:nvSpPr>
          <p:cNvPr id="170" name="Google Shape;170;p74"/>
          <p:cNvSpPr txBox="1">
            <a:spLocks noGrp="1"/>
          </p:cNvSpPr>
          <p:nvPr>
            <p:ph type="body" idx="1"/>
          </p:nvPr>
        </p:nvSpPr>
        <p:spPr>
          <a:xfrm>
            <a:off x="255588" y="3543301"/>
            <a:ext cx="2838450" cy="24415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342900" algn="l">
              <a:lnSpc>
                <a:spcPct val="90000"/>
              </a:lnSpc>
              <a:spcBef>
                <a:spcPts val="500"/>
              </a:spcBef>
              <a:spcAft>
                <a:spcPts val="0"/>
              </a:spcAft>
              <a:buSzPts val="1800"/>
              <a:buFont typeface="Arial"/>
              <a:buChar char="•"/>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74"/>
          <p:cNvSpPr txBox="1">
            <a:spLocks noGrp="1"/>
          </p:cNvSpPr>
          <p:nvPr>
            <p:ph type="body" idx="6"/>
          </p:nvPr>
        </p:nvSpPr>
        <p:spPr>
          <a:xfrm>
            <a:off x="3204104" y="3543301"/>
            <a:ext cx="2838450" cy="24415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228600" algn="l">
              <a:lnSpc>
                <a:spcPct val="90000"/>
              </a:lnSpc>
              <a:spcBef>
                <a:spcPts val="500"/>
              </a:spcBef>
              <a:spcAft>
                <a:spcPts val="0"/>
              </a:spcAft>
              <a:buSzPts val="1800"/>
              <a:buNone/>
              <a:defRPr sz="1800">
                <a:solidFill>
                  <a:schemeClr val="dk2"/>
                </a:solidFill>
                <a:latin typeface="Roboto"/>
                <a:ea typeface="Roboto"/>
                <a:cs typeface="Roboto"/>
                <a:sym typeface="Roboto"/>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74"/>
          <p:cNvSpPr txBox="1">
            <a:spLocks noGrp="1"/>
          </p:cNvSpPr>
          <p:nvPr>
            <p:ph type="body" idx="7"/>
          </p:nvPr>
        </p:nvSpPr>
        <p:spPr>
          <a:xfrm>
            <a:off x="6157384" y="3543301"/>
            <a:ext cx="2838450" cy="24415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228600" algn="l">
              <a:lnSpc>
                <a:spcPct val="90000"/>
              </a:lnSpc>
              <a:spcBef>
                <a:spcPts val="500"/>
              </a:spcBef>
              <a:spcAft>
                <a:spcPts val="0"/>
              </a:spcAft>
              <a:buSzPts val="1800"/>
              <a:buNone/>
              <a:defRPr sz="1800">
                <a:solidFill>
                  <a:schemeClr val="dk2"/>
                </a:solidFill>
                <a:latin typeface="Roboto"/>
                <a:ea typeface="Roboto"/>
                <a:cs typeface="Roboto"/>
                <a:sym typeface="Roboto"/>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74"/>
          <p:cNvSpPr txBox="1">
            <a:spLocks noGrp="1"/>
          </p:cNvSpPr>
          <p:nvPr>
            <p:ph type="body" idx="8"/>
          </p:nvPr>
        </p:nvSpPr>
        <p:spPr>
          <a:xfrm>
            <a:off x="9110663" y="3543301"/>
            <a:ext cx="2838450" cy="24415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342900" algn="l">
              <a:lnSpc>
                <a:spcPct val="90000"/>
              </a:lnSpc>
              <a:spcBef>
                <a:spcPts val="500"/>
              </a:spcBef>
              <a:spcAft>
                <a:spcPts val="0"/>
              </a:spcAft>
              <a:buSzPts val="1800"/>
              <a:buFont typeface="Arial"/>
              <a:buChar char="•"/>
              <a:defRPr sz="1800">
                <a:solidFill>
                  <a:schemeClr val="dk2"/>
                </a:solidFill>
                <a:latin typeface="Roboto"/>
                <a:ea typeface="Roboto"/>
                <a:cs typeface="Roboto"/>
                <a:sym typeface="Roboto"/>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74" name="Google Shape;174;p74"/>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175" name="Google Shape;175;p74"/>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76" name="Google Shape;176;p74"/>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Layout 7">
  <p:cSld name="Layout 7">
    <p:spTree>
      <p:nvGrpSpPr>
        <p:cNvPr id="1" name="Shape 177"/>
        <p:cNvGrpSpPr/>
        <p:nvPr/>
      </p:nvGrpSpPr>
      <p:grpSpPr>
        <a:xfrm>
          <a:off x="0" y="0"/>
          <a:ext cx="0" cy="0"/>
          <a:chOff x="0" y="0"/>
          <a:chExt cx="0" cy="0"/>
        </a:xfrm>
      </p:grpSpPr>
      <p:sp>
        <p:nvSpPr>
          <p:cNvPr id="178" name="Google Shape;178;p75"/>
          <p:cNvSpPr txBox="1">
            <a:spLocks noGrp="1"/>
          </p:cNvSpPr>
          <p:nvPr>
            <p:ph type="body" idx="1"/>
          </p:nvPr>
        </p:nvSpPr>
        <p:spPr>
          <a:xfrm>
            <a:off x="255588" y="1196975"/>
            <a:ext cx="2828925" cy="20605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342900" algn="l">
              <a:lnSpc>
                <a:spcPct val="90000"/>
              </a:lnSpc>
              <a:spcBef>
                <a:spcPts val="500"/>
              </a:spcBef>
              <a:spcAft>
                <a:spcPts val="0"/>
              </a:spcAft>
              <a:buClr>
                <a:schemeClr val="accent1"/>
              </a:buClr>
              <a:buSzPts val="1800"/>
              <a:buFont typeface="Arial"/>
              <a:buChar char="•"/>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9" name="Google Shape;179;p75"/>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75"/>
          <p:cNvSpPr>
            <a:spLocks noGrp="1"/>
          </p:cNvSpPr>
          <p:nvPr>
            <p:ph type="pic" idx="2"/>
          </p:nvPr>
        </p:nvSpPr>
        <p:spPr>
          <a:xfrm>
            <a:off x="6161910" y="3543301"/>
            <a:ext cx="5773155" cy="2434751"/>
          </a:xfrm>
          <a:prstGeom prst="rect">
            <a:avLst/>
          </a:prstGeom>
          <a:noFill/>
          <a:ln>
            <a:noFill/>
          </a:ln>
        </p:spPr>
      </p:sp>
      <p:cxnSp>
        <p:nvCxnSpPr>
          <p:cNvPr id="181" name="Google Shape;181;p75"/>
          <p:cNvCxnSpPr/>
          <p:nvPr/>
        </p:nvCxnSpPr>
        <p:spPr>
          <a:xfrm>
            <a:off x="255116" y="3371850"/>
            <a:ext cx="5782912" cy="0"/>
          </a:xfrm>
          <a:prstGeom prst="straightConnector1">
            <a:avLst/>
          </a:prstGeom>
          <a:noFill/>
          <a:ln w="25400" cap="rnd" cmpd="sng">
            <a:solidFill>
              <a:schemeClr val="accent6"/>
            </a:solidFill>
            <a:prstDash val="solid"/>
            <a:round/>
            <a:headEnd type="none" w="sm" len="sm"/>
            <a:tailEnd type="none" w="sm" len="sm"/>
          </a:ln>
        </p:spPr>
      </p:cxnSp>
      <p:cxnSp>
        <p:nvCxnSpPr>
          <p:cNvPr id="182" name="Google Shape;182;p75"/>
          <p:cNvCxnSpPr/>
          <p:nvPr/>
        </p:nvCxnSpPr>
        <p:spPr>
          <a:xfrm>
            <a:off x="6161910" y="3371850"/>
            <a:ext cx="2829397" cy="0"/>
          </a:xfrm>
          <a:prstGeom prst="straightConnector1">
            <a:avLst/>
          </a:prstGeom>
          <a:noFill/>
          <a:ln w="25400" cap="rnd" cmpd="sng">
            <a:solidFill>
              <a:schemeClr val="accent1"/>
            </a:solidFill>
            <a:prstDash val="solid"/>
            <a:round/>
            <a:headEnd type="none" w="sm" len="sm"/>
            <a:tailEnd type="none" w="sm" len="sm"/>
          </a:ln>
        </p:spPr>
      </p:cxnSp>
      <p:cxnSp>
        <p:nvCxnSpPr>
          <p:cNvPr id="183" name="Google Shape;183;p75"/>
          <p:cNvCxnSpPr/>
          <p:nvPr/>
        </p:nvCxnSpPr>
        <p:spPr>
          <a:xfrm>
            <a:off x="9115189" y="3371850"/>
            <a:ext cx="2829397" cy="0"/>
          </a:xfrm>
          <a:prstGeom prst="straightConnector1">
            <a:avLst/>
          </a:prstGeom>
          <a:noFill/>
          <a:ln w="25400" cap="rnd" cmpd="sng">
            <a:solidFill>
              <a:schemeClr val="accent6"/>
            </a:solidFill>
            <a:prstDash val="solid"/>
            <a:round/>
            <a:headEnd type="none" w="sm" len="sm"/>
            <a:tailEnd type="none" w="sm" len="sm"/>
          </a:ln>
        </p:spPr>
      </p:cxnSp>
      <p:sp>
        <p:nvSpPr>
          <p:cNvPr id="184" name="Google Shape;184;p75"/>
          <p:cNvSpPr txBox="1">
            <a:spLocks noGrp="1"/>
          </p:cNvSpPr>
          <p:nvPr>
            <p:ph type="body" idx="3"/>
          </p:nvPr>
        </p:nvSpPr>
        <p:spPr>
          <a:xfrm>
            <a:off x="255588" y="3543301"/>
            <a:ext cx="5783262" cy="244157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342900" algn="l">
              <a:lnSpc>
                <a:spcPct val="90000"/>
              </a:lnSpc>
              <a:spcBef>
                <a:spcPts val="500"/>
              </a:spcBef>
              <a:spcAft>
                <a:spcPts val="0"/>
              </a:spcAft>
              <a:buClr>
                <a:schemeClr val="accent1"/>
              </a:buClr>
              <a:buSzPts val="1800"/>
              <a:buFont typeface="Arial"/>
              <a:buChar char="•"/>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85" name="Google Shape;185;p75"/>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186" name="Google Shape;186;p75"/>
          <p:cNvSpPr>
            <a:spLocks noGrp="1"/>
          </p:cNvSpPr>
          <p:nvPr>
            <p:ph type="pic" idx="4"/>
          </p:nvPr>
        </p:nvSpPr>
        <p:spPr>
          <a:xfrm>
            <a:off x="3207866" y="1196975"/>
            <a:ext cx="2828925" cy="2060575"/>
          </a:xfrm>
          <a:prstGeom prst="rect">
            <a:avLst/>
          </a:prstGeom>
          <a:noFill/>
          <a:ln>
            <a:noFill/>
          </a:ln>
        </p:spPr>
      </p:sp>
      <p:sp>
        <p:nvSpPr>
          <p:cNvPr id="187" name="Google Shape;187;p75"/>
          <p:cNvSpPr txBox="1">
            <a:spLocks noGrp="1"/>
          </p:cNvSpPr>
          <p:nvPr>
            <p:ph type="body" idx="5"/>
          </p:nvPr>
        </p:nvSpPr>
        <p:spPr>
          <a:xfrm>
            <a:off x="6170141" y="1196975"/>
            <a:ext cx="2821166" cy="20605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342900" algn="l">
              <a:lnSpc>
                <a:spcPct val="90000"/>
              </a:lnSpc>
              <a:spcBef>
                <a:spcPts val="500"/>
              </a:spcBef>
              <a:spcAft>
                <a:spcPts val="0"/>
              </a:spcAft>
              <a:buClr>
                <a:schemeClr val="accent1"/>
              </a:buClr>
              <a:buSzPts val="1800"/>
              <a:buFont typeface="Arial"/>
              <a:buChar char="•"/>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75"/>
          <p:cNvSpPr>
            <a:spLocks noGrp="1"/>
          </p:cNvSpPr>
          <p:nvPr>
            <p:ph type="pic" idx="6"/>
          </p:nvPr>
        </p:nvSpPr>
        <p:spPr>
          <a:xfrm>
            <a:off x="9115661" y="1196975"/>
            <a:ext cx="2828925" cy="2060575"/>
          </a:xfrm>
          <a:prstGeom prst="rect">
            <a:avLst/>
          </a:prstGeom>
          <a:noFill/>
          <a:ln>
            <a:noFill/>
          </a:ln>
        </p:spPr>
      </p:sp>
      <p:sp>
        <p:nvSpPr>
          <p:cNvPr id="189" name="Google Shape;189;p75"/>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190" name="Google Shape;190;p75"/>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Layout 3">
  <p:cSld name="Layout 3">
    <p:spTree>
      <p:nvGrpSpPr>
        <p:cNvPr id="1" name="Shape 191"/>
        <p:cNvGrpSpPr/>
        <p:nvPr/>
      </p:nvGrpSpPr>
      <p:grpSpPr>
        <a:xfrm>
          <a:off x="0" y="0"/>
          <a:ext cx="0" cy="0"/>
          <a:chOff x="0" y="0"/>
          <a:chExt cx="0" cy="0"/>
        </a:xfrm>
      </p:grpSpPr>
      <p:pic>
        <p:nvPicPr>
          <p:cNvPr id="192" name="Google Shape;192;p76"/>
          <p:cNvPicPr preferRelativeResize="0"/>
          <p:nvPr/>
        </p:nvPicPr>
        <p:blipFill rotWithShape="1">
          <a:blip r:embed="rId2">
            <a:alphaModFix/>
          </a:blip>
          <a:srcRect l="39722" t="49807" r="55140" b="26791"/>
          <a:stretch/>
        </p:blipFill>
        <p:spPr>
          <a:xfrm>
            <a:off x="-1089" y="3242989"/>
            <a:ext cx="671046" cy="2938251"/>
          </a:xfrm>
          <a:custGeom>
            <a:avLst/>
            <a:gdLst/>
            <a:ahLst/>
            <a:cxnLst/>
            <a:rect l="l" t="t" r="r" b="b"/>
            <a:pathLst>
              <a:path w="3200939" h="6189599" extrusionOk="0">
                <a:moveTo>
                  <a:pt x="0" y="0"/>
                </a:moveTo>
                <a:lnTo>
                  <a:pt x="3200939" y="0"/>
                </a:lnTo>
                <a:lnTo>
                  <a:pt x="3200939" y="6189599"/>
                </a:lnTo>
                <a:lnTo>
                  <a:pt x="0" y="6189599"/>
                </a:lnTo>
                <a:close/>
              </a:path>
            </a:pathLst>
          </a:custGeom>
          <a:noFill/>
          <a:ln>
            <a:noFill/>
          </a:ln>
        </p:spPr>
      </p:pic>
      <p:sp>
        <p:nvSpPr>
          <p:cNvPr id="193" name="Google Shape;193;p76"/>
          <p:cNvSpPr/>
          <p:nvPr/>
        </p:nvSpPr>
        <p:spPr>
          <a:xfrm>
            <a:off x="1" y="3242989"/>
            <a:ext cx="669956" cy="2938251"/>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94" name="Google Shape;194;p76"/>
          <p:cNvSpPr/>
          <p:nvPr/>
        </p:nvSpPr>
        <p:spPr>
          <a:xfrm>
            <a:off x="-1089" y="0"/>
            <a:ext cx="12192000" cy="3380888"/>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195" name="Google Shape;195;p76"/>
          <p:cNvSpPr txBox="1">
            <a:spLocks noGrp="1"/>
          </p:cNvSpPr>
          <p:nvPr>
            <p:ph type="title"/>
          </p:nvPr>
        </p:nvSpPr>
        <p:spPr>
          <a:xfrm>
            <a:off x="1119910" y="3966126"/>
            <a:ext cx="3314607" cy="1497485"/>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accent6"/>
              </a:buClr>
              <a:buSzPts val="2400"/>
              <a:buFont typeface="Roboto"/>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6" name="Google Shape;196;p76"/>
          <p:cNvSpPr>
            <a:spLocks noGrp="1"/>
          </p:cNvSpPr>
          <p:nvPr>
            <p:ph type="pic" idx="2"/>
          </p:nvPr>
        </p:nvSpPr>
        <p:spPr>
          <a:xfrm>
            <a:off x="0" y="1"/>
            <a:ext cx="12192000" cy="3242988"/>
          </a:xfrm>
          <a:prstGeom prst="rect">
            <a:avLst/>
          </a:prstGeom>
          <a:solidFill>
            <a:schemeClr val="lt1"/>
          </a:solidFill>
          <a:ln>
            <a:noFill/>
          </a:ln>
          <a:effectLst>
            <a:outerShdw blurRad="88900" dist="38100" dir="5400000" algn="t" rotWithShape="0">
              <a:srgbClr val="000000">
                <a:alpha val="20000"/>
              </a:srgbClr>
            </a:outerShdw>
          </a:effectLst>
        </p:spPr>
      </p:sp>
      <p:sp>
        <p:nvSpPr>
          <p:cNvPr id="197" name="Google Shape;197;p76"/>
          <p:cNvSpPr txBox="1">
            <a:spLocks noGrp="1"/>
          </p:cNvSpPr>
          <p:nvPr>
            <p:ph type="body" idx="1"/>
          </p:nvPr>
        </p:nvSpPr>
        <p:spPr>
          <a:xfrm>
            <a:off x="4852657" y="3601054"/>
            <a:ext cx="7091693" cy="23744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228600" algn="l">
              <a:lnSpc>
                <a:spcPct val="90000"/>
              </a:lnSpc>
              <a:spcBef>
                <a:spcPts val="500"/>
              </a:spcBef>
              <a:spcAft>
                <a:spcPts val="0"/>
              </a:spcAft>
              <a:buSzPts val="1800"/>
              <a:buNone/>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400"/>
              <a:buNone/>
              <a:defRPr/>
            </a:lvl4pPr>
            <a:lvl5pPr marL="2286000" lvl="4" indent="-228600" algn="l">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98" name="Google Shape;198;p76"/>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199" name="Google Shape;199;p76"/>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00" name="Google Shape;200;p76"/>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Layout 4">
  <p:cSld name="Layout 4">
    <p:spTree>
      <p:nvGrpSpPr>
        <p:cNvPr id="1" name="Shape 201"/>
        <p:cNvGrpSpPr/>
        <p:nvPr/>
      </p:nvGrpSpPr>
      <p:grpSpPr>
        <a:xfrm>
          <a:off x="0" y="0"/>
          <a:ext cx="0" cy="0"/>
          <a:chOff x="0" y="0"/>
          <a:chExt cx="0" cy="0"/>
        </a:xfrm>
      </p:grpSpPr>
      <p:pic>
        <p:nvPicPr>
          <p:cNvPr id="202" name="Google Shape;202;p77"/>
          <p:cNvPicPr preferRelativeResize="0"/>
          <p:nvPr/>
        </p:nvPicPr>
        <p:blipFill rotWithShape="1">
          <a:blip r:embed="rId2">
            <a:alphaModFix/>
          </a:blip>
          <a:srcRect/>
          <a:stretch/>
        </p:blipFill>
        <p:spPr>
          <a:xfrm>
            <a:off x="0" y="0"/>
            <a:ext cx="6153149" cy="2077234"/>
          </a:xfrm>
          <a:prstGeom prst="rect">
            <a:avLst/>
          </a:prstGeom>
          <a:noFill/>
          <a:ln>
            <a:noFill/>
          </a:ln>
        </p:spPr>
      </p:pic>
      <p:pic>
        <p:nvPicPr>
          <p:cNvPr id="203" name="Google Shape;203;p77"/>
          <p:cNvPicPr preferRelativeResize="0"/>
          <p:nvPr/>
        </p:nvPicPr>
        <p:blipFill rotWithShape="1">
          <a:blip r:embed="rId3">
            <a:alphaModFix/>
          </a:blip>
          <a:srcRect l="39722" t="23515" r="58386" b="26791"/>
          <a:stretch/>
        </p:blipFill>
        <p:spPr>
          <a:xfrm>
            <a:off x="11944848" y="-9905"/>
            <a:ext cx="247152" cy="6189599"/>
          </a:xfrm>
          <a:custGeom>
            <a:avLst/>
            <a:gdLst/>
            <a:ahLst/>
            <a:cxnLst/>
            <a:rect l="l" t="t" r="r" b="b"/>
            <a:pathLst>
              <a:path w="3200939" h="6189599" extrusionOk="0">
                <a:moveTo>
                  <a:pt x="0" y="0"/>
                </a:moveTo>
                <a:lnTo>
                  <a:pt x="3200939" y="0"/>
                </a:lnTo>
                <a:lnTo>
                  <a:pt x="3200939" y="6189599"/>
                </a:lnTo>
                <a:lnTo>
                  <a:pt x="0" y="6189599"/>
                </a:lnTo>
                <a:close/>
              </a:path>
            </a:pathLst>
          </a:custGeom>
          <a:noFill/>
          <a:ln>
            <a:noFill/>
          </a:ln>
        </p:spPr>
      </p:pic>
      <p:sp>
        <p:nvSpPr>
          <p:cNvPr id="204" name="Google Shape;204;p77"/>
          <p:cNvSpPr>
            <a:spLocks noGrp="1"/>
          </p:cNvSpPr>
          <p:nvPr>
            <p:ph type="pic" idx="2"/>
          </p:nvPr>
        </p:nvSpPr>
        <p:spPr>
          <a:xfrm>
            <a:off x="6153150" y="-23"/>
            <a:ext cx="5791699" cy="6157911"/>
          </a:xfrm>
          <a:prstGeom prst="rect">
            <a:avLst/>
          </a:prstGeom>
          <a:noFill/>
          <a:ln>
            <a:noFill/>
          </a:ln>
        </p:spPr>
      </p:sp>
      <p:sp>
        <p:nvSpPr>
          <p:cNvPr id="205" name="Google Shape;205;p77"/>
          <p:cNvSpPr txBox="1">
            <a:spLocks noGrp="1"/>
          </p:cNvSpPr>
          <p:nvPr>
            <p:ph type="title"/>
          </p:nvPr>
        </p:nvSpPr>
        <p:spPr>
          <a:xfrm>
            <a:off x="0" y="0"/>
            <a:ext cx="6153149" cy="2077234"/>
          </a:xfrm>
          <a:prstGeom prst="rect">
            <a:avLst/>
          </a:prstGeom>
          <a:solidFill>
            <a:schemeClr val="accent6">
              <a:alpha val="89803"/>
            </a:schemeClr>
          </a:solidFill>
          <a:ln>
            <a:noFill/>
          </a:ln>
        </p:spPr>
        <p:txBody>
          <a:bodyPr spcFirstLastPara="1" wrap="square" lIns="252000" tIns="180000" rIns="180000" bIns="180000" anchor="ctr" anchorCtr="0">
            <a:normAutofit/>
          </a:bodyPr>
          <a:lstStyle>
            <a:lvl1pPr lvl="0" algn="l">
              <a:lnSpc>
                <a:spcPct val="90000"/>
              </a:lnSpc>
              <a:spcBef>
                <a:spcPts val="0"/>
              </a:spcBef>
              <a:spcAft>
                <a:spcPts val="0"/>
              </a:spcAft>
              <a:buClr>
                <a:schemeClr val="lt1"/>
              </a:buClr>
              <a:buSzPts val="2400"/>
              <a:buFont typeface="Roboto"/>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77"/>
          <p:cNvSpPr txBox="1">
            <a:spLocks noGrp="1"/>
          </p:cNvSpPr>
          <p:nvPr>
            <p:ph type="body" idx="1"/>
          </p:nvPr>
        </p:nvSpPr>
        <p:spPr>
          <a:xfrm>
            <a:off x="246063" y="2459251"/>
            <a:ext cx="5791699" cy="352562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7" name="Google Shape;207;p77"/>
          <p:cNvSpPr/>
          <p:nvPr/>
        </p:nvSpPr>
        <p:spPr>
          <a:xfrm>
            <a:off x="11944849" y="0"/>
            <a:ext cx="247151" cy="6172177"/>
          </a:xfrm>
          <a:prstGeom prst="rect">
            <a:avLst/>
          </a:prstGeom>
          <a:solidFill>
            <a:schemeClr val="accent2">
              <a:alpha val="8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208" name="Google Shape;208;p77"/>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cxnSp>
        <p:nvCxnSpPr>
          <p:cNvPr id="209" name="Google Shape;209;p77"/>
          <p:cNvCxnSpPr/>
          <p:nvPr/>
        </p:nvCxnSpPr>
        <p:spPr>
          <a:xfrm>
            <a:off x="255116" y="2282410"/>
            <a:ext cx="540000" cy="0"/>
          </a:xfrm>
          <a:prstGeom prst="straightConnector1">
            <a:avLst/>
          </a:prstGeom>
          <a:noFill/>
          <a:ln w="25400" cap="rnd" cmpd="sng">
            <a:solidFill>
              <a:schemeClr val="accent2"/>
            </a:solidFill>
            <a:prstDash val="solid"/>
            <a:round/>
            <a:headEnd type="none" w="sm" len="sm"/>
            <a:tailEnd type="none" w="sm" len="sm"/>
          </a:ln>
        </p:spPr>
      </p:cxnSp>
      <p:sp>
        <p:nvSpPr>
          <p:cNvPr id="210" name="Google Shape;210;p77"/>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11" name="Google Shape;211;p77"/>
          <p:cNvPicPr preferRelativeResize="0"/>
          <p:nvPr/>
        </p:nvPicPr>
        <p:blipFill rotWithShape="1">
          <a:blip r:embed="rId4">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Layout 2">
  <p:cSld name="1_Layout 2">
    <p:spTree>
      <p:nvGrpSpPr>
        <p:cNvPr id="1" name="Shape 212"/>
        <p:cNvGrpSpPr/>
        <p:nvPr/>
      </p:nvGrpSpPr>
      <p:grpSpPr>
        <a:xfrm>
          <a:off x="0" y="0"/>
          <a:ext cx="0" cy="0"/>
          <a:chOff x="0" y="0"/>
          <a:chExt cx="0" cy="0"/>
        </a:xfrm>
      </p:grpSpPr>
      <p:pic>
        <p:nvPicPr>
          <p:cNvPr id="213" name="Google Shape;213;p78"/>
          <p:cNvPicPr preferRelativeResize="0"/>
          <p:nvPr/>
        </p:nvPicPr>
        <p:blipFill rotWithShape="1">
          <a:blip r:embed="rId2">
            <a:alphaModFix/>
          </a:blip>
          <a:srcRect l="594" t="2168" b="10241"/>
          <a:stretch/>
        </p:blipFill>
        <p:spPr>
          <a:xfrm>
            <a:off x="0" y="0"/>
            <a:ext cx="12192000" cy="6144926"/>
          </a:xfrm>
          <a:prstGeom prst="rect">
            <a:avLst/>
          </a:prstGeom>
          <a:noFill/>
          <a:ln>
            <a:noFill/>
          </a:ln>
        </p:spPr>
      </p:pic>
      <p:sp>
        <p:nvSpPr>
          <p:cNvPr id="214" name="Google Shape;214;p78"/>
          <p:cNvSpPr/>
          <p:nvPr/>
        </p:nvSpPr>
        <p:spPr>
          <a:xfrm>
            <a:off x="0" y="1"/>
            <a:ext cx="12192000" cy="6170764"/>
          </a:xfrm>
          <a:prstGeom prst="rect">
            <a:avLst/>
          </a:prstGeom>
          <a:solidFill>
            <a:schemeClr val="accent2">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15" name="Google Shape;215;p78"/>
          <p:cNvSpPr>
            <a:spLocks noGrp="1"/>
          </p:cNvSpPr>
          <p:nvPr>
            <p:ph type="pic" idx="2"/>
          </p:nvPr>
        </p:nvSpPr>
        <p:spPr>
          <a:xfrm>
            <a:off x="0" y="1196975"/>
            <a:ext cx="5954069" cy="2891204"/>
          </a:xfrm>
          <a:prstGeom prst="rect">
            <a:avLst/>
          </a:prstGeom>
          <a:solidFill>
            <a:schemeClr val="lt1"/>
          </a:solidFill>
          <a:ln>
            <a:noFill/>
          </a:ln>
          <a:effectLst>
            <a:outerShdw blurRad="88900" dist="38100" dir="5400000" algn="t" rotWithShape="0">
              <a:srgbClr val="000000">
                <a:alpha val="20000"/>
              </a:srgbClr>
            </a:outerShdw>
          </a:effectLst>
        </p:spPr>
      </p:sp>
      <p:sp>
        <p:nvSpPr>
          <p:cNvPr id="216" name="Google Shape;216;p78"/>
          <p:cNvSpPr>
            <a:spLocks noGrp="1"/>
          </p:cNvSpPr>
          <p:nvPr>
            <p:ph type="pic" idx="3"/>
          </p:nvPr>
        </p:nvSpPr>
        <p:spPr>
          <a:xfrm>
            <a:off x="8051830" y="1196974"/>
            <a:ext cx="4140169" cy="4959501"/>
          </a:xfrm>
          <a:prstGeom prst="rect">
            <a:avLst/>
          </a:prstGeom>
          <a:solidFill>
            <a:schemeClr val="lt1"/>
          </a:solidFill>
          <a:ln>
            <a:noFill/>
          </a:ln>
          <a:effectLst>
            <a:outerShdw blurRad="88900" dist="38100" dir="5400000" algn="t" rotWithShape="0">
              <a:srgbClr val="000000">
                <a:alpha val="20000"/>
              </a:srgbClr>
            </a:outerShdw>
          </a:effectLst>
        </p:spPr>
      </p:sp>
      <p:sp>
        <p:nvSpPr>
          <p:cNvPr id="217" name="Google Shape;217;p78"/>
          <p:cNvSpPr txBox="1">
            <a:spLocks noGrp="1"/>
          </p:cNvSpPr>
          <p:nvPr>
            <p:ph type="body" idx="1"/>
          </p:nvPr>
        </p:nvSpPr>
        <p:spPr>
          <a:xfrm>
            <a:off x="246063" y="4270858"/>
            <a:ext cx="7567078" cy="171401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a:solidFill>
                  <a:schemeClr val="lt1"/>
                </a:solidFill>
              </a:defRPr>
            </a:lvl1pPr>
            <a:lvl2pPr marL="914400" lvl="1" indent="-342900" algn="l">
              <a:lnSpc>
                <a:spcPct val="90000"/>
              </a:lnSpc>
              <a:spcBef>
                <a:spcPts val="500"/>
              </a:spcBef>
              <a:spcAft>
                <a:spcPts val="0"/>
              </a:spcAft>
              <a:buSzPts val="1800"/>
              <a:buChar char="•"/>
              <a:defRPr>
                <a:solidFill>
                  <a:schemeClr val="lt1"/>
                </a:solidFill>
              </a:defRPr>
            </a:lvl2pPr>
            <a:lvl3pPr marL="1371600" lvl="2" indent="-330200" algn="l">
              <a:lnSpc>
                <a:spcPct val="90000"/>
              </a:lnSpc>
              <a:spcBef>
                <a:spcPts val="500"/>
              </a:spcBef>
              <a:spcAft>
                <a:spcPts val="0"/>
              </a:spcAft>
              <a:buSzPts val="1600"/>
              <a:buChar char="•"/>
              <a:defRPr>
                <a:solidFill>
                  <a:schemeClr val="lt1"/>
                </a:solidFill>
              </a:defRPr>
            </a:lvl3pPr>
            <a:lvl4pPr marL="1828800" lvl="3" indent="-317500" algn="l">
              <a:lnSpc>
                <a:spcPct val="90000"/>
              </a:lnSpc>
              <a:spcBef>
                <a:spcPts val="500"/>
              </a:spcBef>
              <a:spcAft>
                <a:spcPts val="0"/>
              </a:spcAft>
              <a:buSzPts val="1400"/>
              <a:buChar char="•"/>
              <a:defRPr>
                <a:solidFill>
                  <a:schemeClr val="lt1"/>
                </a:solidFill>
              </a:defRPr>
            </a:lvl4pPr>
            <a:lvl5pPr marL="2286000" lvl="4" indent="-304800" algn="l">
              <a:lnSpc>
                <a:spcPct val="90000"/>
              </a:lnSpc>
              <a:spcBef>
                <a:spcPts val="500"/>
              </a:spcBef>
              <a:spcAft>
                <a:spcPts val="0"/>
              </a:spcAft>
              <a:buSzPts val="12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18" name="Google Shape;218;p78"/>
          <p:cNvCxnSpPr/>
          <p:nvPr/>
        </p:nvCxnSpPr>
        <p:spPr>
          <a:xfrm>
            <a:off x="5954069" y="2657574"/>
            <a:ext cx="2097762" cy="0"/>
          </a:xfrm>
          <a:prstGeom prst="straightConnector1">
            <a:avLst/>
          </a:prstGeom>
          <a:noFill/>
          <a:ln>
            <a:noFill/>
          </a:ln>
        </p:spPr>
      </p:cxnSp>
      <p:sp>
        <p:nvSpPr>
          <p:cNvPr id="219" name="Google Shape;219;p78"/>
          <p:cNvSpPr/>
          <p:nvPr/>
        </p:nvSpPr>
        <p:spPr>
          <a:xfrm>
            <a:off x="0" y="0"/>
            <a:ext cx="12192000" cy="119697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20" name="Google Shape;220;p78"/>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221" name="Google Shape;221;p78"/>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222" name="Google Shape;222;p78"/>
          <p:cNvSpPr/>
          <p:nvPr/>
        </p:nvSpPr>
        <p:spPr>
          <a:xfrm>
            <a:off x="5954069" y="1200150"/>
            <a:ext cx="2097761" cy="288651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grpSp>
        <p:nvGrpSpPr>
          <p:cNvPr id="223" name="Google Shape;223;p78"/>
          <p:cNvGrpSpPr/>
          <p:nvPr/>
        </p:nvGrpSpPr>
        <p:grpSpPr>
          <a:xfrm>
            <a:off x="6588979" y="2232611"/>
            <a:ext cx="827940" cy="827940"/>
            <a:chOff x="5581650" y="2971800"/>
            <a:chExt cx="914400" cy="914400"/>
          </a:xfrm>
        </p:grpSpPr>
        <p:sp>
          <p:nvSpPr>
            <p:cNvPr id="224" name="Google Shape;224;p78"/>
            <p:cNvSpPr/>
            <p:nvPr/>
          </p:nvSpPr>
          <p:spPr>
            <a:xfrm>
              <a:off x="5581650" y="2971800"/>
              <a:ext cx="914400" cy="914400"/>
            </a:xfrm>
            <a:prstGeom prst="ellipse">
              <a:avLst/>
            </a:prstGeom>
            <a:solidFill>
              <a:schemeClr val="lt1"/>
            </a:solidFill>
            <a:ln w="1270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25" name="Google Shape;225;p78"/>
            <p:cNvSpPr/>
            <p:nvPr/>
          </p:nvSpPr>
          <p:spPr>
            <a:xfrm>
              <a:off x="5887234" y="3237710"/>
              <a:ext cx="366712" cy="366712"/>
            </a:xfrm>
            <a:prstGeom prst="chevron">
              <a:avLst>
                <a:gd name="adj"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Roboto"/>
                <a:ea typeface="Roboto"/>
                <a:cs typeface="Roboto"/>
                <a:sym typeface="Roboto"/>
              </a:endParaRPr>
            </a:p>
          </p:txBody>
        </p:sp>
      </p:grpSp>
      <p:sp>
        <p:nvSpPr>
          <p:cNvPr id="226" name="Google Shape;226;p78"/>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27" name="Google Shape;227;p78"/>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Layout 1">
  <p:cSld name="Layout 1">
    <p:spTree>
      <p:nvGrpSpPr>
        <p:cNvPr id="1" name="Shape 228"/>
        <p:cNvGrpSpPr/>
        <p:nvPr/>
      </p:nvGrpSpPr>
      <p:grpSpPr>
        <a:xfrm>
          <a:off x="0" y="0"/>
          <a:ext cx="0" cy="0"/>
          <a:chOff x="0" y="0"/>
          <a:chExt cx="0" cy="0"/>
        </a:xfrm>
      </p:grpSpPr>
      <p:pic>
        <p:nvPicPr>
          <p:cNvPr id="229" name="Google Shape;229;p79" descr="A screen shot of an open computer sitting on top of a table&#10;&#10;Description automatically generated"/>
          <p:cNvPicPr preferRelativeResize="0"/>
          <p:nvPr/>
        </p:nvPicPr>
        <p:blipFill rotWithShape="1">
          <a:blip r:embed="rId2">
            <a:alphaModFix/>
          </a:blip>
          <a:srcRect/>
          <a:stretch/>
        </p:blipFill>
        <p:spPr>
          <a:xfrm>
            <a:off x="2689444" y="0"/>
            <a:ext cx="9502556" cy="6171439"/>
          </a:xfrm>
          <a:prstGeom prst="rect">
            <a:avLst/>
          </a:prstGeom>
          <a:noFill/>
          <a:ln>
            <a:noFill/>
          </a:ln>
        </p:spPr>
      </p:pic>
      <p:pic>
        <p:nvPicPr>
          <p:cNvPr id="230" name="Google Shape;230;p79"/>
          <p:cNvPicPr preferRelativeResize="0"/>
          <p:nvPr/>
        </p:nvPicPr>
        <p:blipFill rotWithShape="1">
          <a:blip r:embed="rId3">
            <a:alphaModFix/>
          </a:blip>
          <a:srcRect l="15832" t="23515" r="58386" b="26791"/>
          <a:stretch/>
        </p:blipFill>
        <p:spPr>
          <a:xfrm>
            <a:off x="-9000" y="-9905"/>
            <a:ext cx="3367222" cy="6189599"/>
          </a:xfrm>
          <a:custGeom>
            <a:avLst/>
            <a:gdLst/>
            <a:ahLst/>
            <a:cxnLst/>
            <a:rect l="l" t="t" r="r" b="b"/>
            <a:pathLst>
              <a:path w="3200939" h="6189599" extrusionOk="0">
                <a:moveTo>
                  <a:pt x="0" y="0"/>
                </a:moveTo>
                <a:lnTo>
                  <a:pt x="3200939" y="0"/>
                </a:lnTo>
                <a:lnTo>
                  <a:pt x="3200939" y="6189599"/>
                </a:lnTo>
                <a:lnTo>
                  <a:pt x="0" y="6189599"/>
                </a:lnTo>
                <a:close/>
              </a:path>
            </a:pathLst>
          </a:custGeom>
          <a:noFill/>
          <a:ln>
            <a:noFill/>
          </a:ln>
        </p:spPr>
      </p:pic>
      <p:sp>
        <p:nvSpPr>
          <p:cNvPr id="231" name="Google Shape;231;p79"/>
          <p:cNvSpPr/>
          <p:nvPr/>
        </p:nvSpPr>
        <p:spPr>
          <a:xfrm>
            <a:off x="-9000" y="-9905"/>
            <a:ext cx="3367222" cy="6189599"/>
          </a:xfrm>
          <a:prstGeom prst="rect">
            <a:avLst/>
          </a:prstGeom>
          <a:solidFill>
            <a:schemeClr val="accent5">
              <a:alpha val="85882"/>
            </a:schemeClr>
          </a:solidFill>
          <a:ln>
            <a:noFill/>
          </a:ln>
          <a:effectLst>
            <a:outerShdw blurRad="63500" dist="38100" algn="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Roboto"/>
              <a:buNone/>
            </a:pPr>
            <a:endParaRPr sz="1800" b="0" i="0" u="none" strike="noStrike" cap="none">
              <a:solidFill>
                <a:srgbClr val="FFFFFF"/>
              </a:solidFill>
              <a:latin typeface="Arial"/>
              <a:ea typeface="Arial"/>
              <a:cs typeface="Arial"/>
              <a:sym typeface="Arial"/>
            </a:endParaRPr>
          </a:p>
        </p:txBody>
      </p:sp>
      <p:cxnSp>
        <p:nvCxnSpPr>
          <p:cNvPr id="232" name="Google Shape;232;p79"/>
          <p:cNvCxnSpPr/>
          <p:nvPr/>
        </p:nvCxnSpPr>
        <p:spPr>
          <a:xfrm>
            <a:off x="1599406" y="4800600"/>
            <a:ext cx="0" cy="1390650"/>
          </a:xfrm>
          <a:prstGeom prst="straightConnector1">
            <a:avLst/>
          </a:prstGeom>
          <a:noFill/>
          <a:ln w="50800" cap="rnd" cmpd="sng">
            <a:solidFill>
              <a:schemeClr val="lt1"/>
            </a:solidFill>
            <a:prstDash val="solid"/>
            <a:round/>
            <a:headEnd type="none" w="sm" len="sm"/>
            <a:tailEnd type="none" w="sm" len="sm"/>
          </a:ln>
        </p:spPr>
      </p:cxnSp>
      <p:cxnSp>
        <p:nvCxnSpPr>
          <p:cNvPr id="233" name="Google Shape;233;p79"/>
          <p:cNvCxnSpPr/>
          <p:nvPr/>
        </p:nvCxnSpPr>
        <p:spPr>
          <a:xfrm>
            <a:off x="0" y="6172200"/>
            <a:ext cx="12192000" cy="0"/>
          </a:xfrm>
          <a:prstGeom prst="straightConnector1">
            <a:avLst/>
          </a:prstGeom>
          <a:noFill/>
          <a:ln w="25400" cap="rnd" cmpd="sng">
            <a:solidFill>
              <a:srgbClr val="F2F2F2"/>
            </a:solidFill>
            <a:prstDash val="solid"/>
            <a:round/>
            <a:headEnd type="none" w="sm" len="sm"/>
            <a:tailEnd type="none" w="sm" len="sm"/>
          </a:ln>
        </p:spPr>
      </p:cxnSp>
      <p:cxnSp>
        <p:nvCxnSpPr>
          <p:cNvPr id="234" name="Google Shape;234;p79"/>
          <p:cNvCxnSpPr/>
          <p:nvPr/>
        </p:nvCxnSpPr>
        <p:spPr>
          <a:xfrm>
            <a:off x="1675606" y="0"/>
            <a:ext cx="0" cy="1390650"/>
          </a:xfrm>
          <a:prstGeom prst="straightConnector1">
            <a:avLst/>
          </a:prstGeom>
          <a:noFill/>
          <a:ln w="50800" cap="rnd" cmpd="sng">
            <a:solidFill>
              <a:schemeClr val="lt1"/>
            </a:solidFill>
            <a:prstDash val="solid"/>
            <a:round/>
            <a:headEnd type="none" w="sm" len="sm"/>
            <a:tailEnd type="none" w="sm" len="sm"/>
          </a:ln>
        </p:spPr>
      </p:cxnSp>
      <p:sp>
        <p:nvSpPr>
          <p:cNvPr id="235" name="Google Shape;235;p79"/>
          <p:cNvSpPr txBox="1">
            <a:spLocks noGrp="1"/>
          </p:cNvSpPr>
          <p:nvPr>
            <p:ph type="title"/>
          </p:nvPr>
        </p:nvSpPr>
        <p:spPr>
          <a:xfrm>
            <a:off x="256381" y="1561031"/>
            <a:ext cx="2838450" cy="98426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6"/>
              </a:buClr>
              <a:buSzPts val="2400"/>
              <a:buFont typeface="Roboto"/>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6" name="Google Shape;236;p79"/>
          <p:cNvSpPr>
            <a:spLocks noGrp="1"/>
          </p:cNvSpPr>
          <p:nvPr>
            <p:ph type="pic" idx="2"/>
          </p:nvPr>
        </p:nvSpPr>
        <p:spPr>
          <a:xfrm>
            <a:off x="4325063" y="647700"/>
            <a:ext cx="5968728" cy="3746499"/>
          </a:xfrm>
          <a:prstGeom prst="rect">
            <a:avLst/>
          </a:prstGeom>
          <a:solidFill>
            <a:schemeClr val="accent5"/>
          </a:solidFill>
          <a:ln>
            <a:noFill/>
          </a:ln>
        </p:spPr>
      </p:sp>
      <p:sp>
        <p:nvSpPr>
          <p:cNvPr id="237" name="Google Shape;237;p79"/>
          <p:cNvSpPr txBox="1">
            <a:spLocks noGrp="1"/>
          </p:cNvSpPr>
          <p:nvPr>
            <p:ph type="body" idx="1"/>
          </p:nvPr>
        </p:nvSpPr>
        <p:spPr>
          <a:xfrm>
            <a:off x="257175" y="2715677"/>
            <a:ext cx="2836862" cy="1914541"/>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000"/>
              <a:buNone/>
              <a:defRPr>
                <a:solidFill>
                  <a:schemeClr val="lt1"/>
                </a:solidFill>
              </a:defRPr>
            </a:lvl1pPr>
            <a:lvl2pPr marL="914400" lvl="1" indent="-228600" algn="ctr">
              <a:lnSpc>
                <a:spcPct val="90000"/>
              </a:lnSpc>
              <a:spcBef>
                <a:spcPts val="500"/>
              </a:spcBef>
              <a:spcAft>
                <a:spcPts val="0"/>
              </a:spcAft>
              <a:buSzPts val="1800"/>
              <a:buNone/>
              <a:defRPr>
                <a:solidFill>
                  <a:schemeClr val="lt1"/>
                </a:solidFill>
              </a:defRPr>
            </a:lvl2pPr>
            <a:lvl3pPr marL="1371600" lvl="2" indent="-228600" algn="ctr">
              <a:lnSpc>
                <a:spcPct val="90000"/>
              </a:lnSpc>
              <a:spcBef>
                <a:spcPts val="500"/>
              </a:spcBef>
              <a:spcAft>
                <a:spcPts val="0"/>
              </a:spcAft>
              <a:buSzPts val="1600"/>
              <a:buNone/>
              <a:defRPr>
                <a:solidFill>
                  <a:schemeClr val="lt1"/>
                </a:solidFill>
              </a:defRPr>
            </a:lvl3pPr>
            <a:lvl4pPr marL="1828800" lvl="3" indent="-228600" algn="ctr">
              <a:lnSpc>
                <a:spcPct val="90000"/>
              </a:lnSpc>
              <a:spcBef>
                <a:spcPts val="500"/>
              </a:spcBef>
              <a:spcAft>
                <a:spcPts val="0"/>
              </a:spcAft>
              <a:buSzPts val="1400"/>
              <a:buNone/>
              <a:defRPr>
                <a:solidFill>
                  <a:schemeClr val="lt1"/>
                </a:solidFill>
              </a:defRPr>
            </a:lvl4pPr>
            <a:lvl5pPr marL="2286000" lvl="4" indent="-228600" algn="ctr">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79"/>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Layout 5">
  <p:cSld name="Layout 5">
    <p:spTree>
      <p:nvGrpSpPr>
        <p:cNvPr id="1" name="Shape 239"/>
        <p:cNvGrpSpPr/>
        <p:nvPr/>
      </p:nvGrpSpPr>
      <p:grpSpPr>
        <a:xfrm>
          <a:off x="0" y="0"/>
          <a:ext cx="0" cy="0"/>
          <a:chOff x="0" y="0"/>
          <a:chExt cx="0" cy="0"/>
        </a:xfrm>
      </p:grpSpPr>
      <p:sp>
        <p:nvSpPr>
          <p:cNvPr id="240" name="Google Shape;240;p80"/>
          <p:cNvSpPr txBox="1">
            <a:spLocks noGrp="1"/>
          </p:cNvSpPr>
          <p:nvPr>
            <p:ph type="body" idx="1"/>
          </p:nvPr>
        </p:nvSpPr>
        <p:spPr>
          <a:xfrm>
            <a:off x="1" y="1206500"/>
            <a:ext cx="3628654" cy="4956167"/>
          </a:xfrm>
          <a:prstGeom prst="rect">
            <a:avLst/>
          </a:prstGeom>
          <a:solidFill>
            <a:schemeClr val="accent4"/>
          </a:solidFill>
          <a:ln>
            <a:noFill/>
          </a:ln>
        </p:spPr>
        <p:txBody>
          <a:bodyPr spcFirstLastPara="1" wrap="square" lIns="360000" tIns="360000" rIns="360000" bIns="360000" anchor="t" anchorCtr="0">
            <a:normAutofit/>
          </a:bodyPr>
          <a:lstStyle>
            <a:lvl1pPr marL="457200" lvl="0" indent="-228600" algn="l">
              <a:lnSpc>
                <a:spcPct val="90000"/>
              </a:lnSpc>
              <a:spcBef>
                <a:spcPts val="1000"/>
              </a:spcBef>
              <a:spcAft>
                <a:spcPts val="0"/>
              </a:spcAft>
              <a:buSzPts val="2000"/>
              <a:buNone/>
              <a:defRPr>
                <a:solidFill>
                  <a:schemeClr val="lt1"/>
                </a:solidFill>
              </a:defRPr>
            </a:lvl1pPr>
            <a:lvl2pPr marL="914400" lvl="1" indent="-342900" algn="l">
              <a:lnSpc>
                <a:spcPct val="90000"/>
              </a:lnSpc>
              <a:spcBef>
                <a:spcPts val="500"/>
              </a:spcBef>
              <a:spcAft>
                <a:spcPts val="0"/>
              </a:spcAft>
              <a:buSzPts val="1800"/>
              <a:buFont typeface="Arial"/>
              <a:buChar char="•"/>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80"/>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242" name="Google Shape;242;p80"/>
          <p:cNvGrpSpPr/>
          <p:nvPr/>
        </p:nvGrpSpPr>
        <p:grpSpPr>
          <a:xfrm>
            <a:off x="3659958" y="1196974"/>
            <a:ext cx="8532042" cy="4965701"/>
            <a:chOff x="3659958" y="1196974"/>
            <a:chExt cx="8532042" cy="4965701"/>
          </a:xfrm>
        </p:grpSpPr>
        <p:pic>
          <p:nvPicPr>
            <p:cNvPr id="243" name="Google Shape;243;p80"/>
            <p:cNvPicPr preferRelativeResize="0"/>
            <p:nvPr/>
          </p:nvPicPr>
          <p:blipFill rotWithShape="1">
            <a:blip r:embed="rId2">
              <a:alphaModFix/>
            </a:blip>
            <a:srcRect r="-1"/>
            <a:stretch/>
          </p:blipFill>
          <p:spPr>
            <a:xfrm>
              <a:off x="3659958" y="1196974"/>
              <a:ext cx="8532041" cy="4965701"/>
            </a:xfrm>
            <a:prstGeom prst="rect">
              <a:avLst/>
            </a:prstGeom>
            <a:noFill/>
            <a:ln>
              <a:noFill/>
            </a:ln>
          </p:spPr>
        </p:pic>
        <p:sp>
          <p:nvSpPr>
            <p:cNvPr id="244" name="Google Shape;244;p80"/>
            <p:cNvSpPr/>
            <p:nvPr/>
          </p:nvSpPr>
          <p:spPr>
            <a:xfrm>
              <a:off x="3659959" y="1196975"/>
              <a:ext cx="8532041" cy="4965700"/>
            </a:xfrm>
            <a:prstGeom prst="rect">
              <a:avLst/>
            </a:prstGeom>
            <a:solidFill>
              <a:schemeClr val="accent5">
                <a:alpha val="8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grpSp>
      <p:grpSp>
        <p:nvGrpSpPr>
          <p:cNvPr id="245" name="Google Shape;245;p80"/>
          <p:cNvGrpSpPr/>
          <p:nvPr/>
        </p:nvGrpSpPr>
        <p:grpSpPr>
          <a:xfrm>
            <a:off x="4041838" y="1447028"/>
            <a:ext cx="7768282" cy="4465594"/>
            <a:chOff x="4041838" y="1447028"/>
            <a:chExt cx="7768282" cy="4465594"/>
          </a:xfrm>
        </p:grpSpPr>
        <p:sp>
          <p:nvSpPr>
            <p:cNvPr id="246" name="Google Shape;246;p80"/>
            <p:cNvSpPr/>
            <p:nvPr/>
          </p:nvSpPr>
          <p:spPr>
            <a:xfrm>
              <a:off x="4754836" y="1447028"/>
              <a:ext cx="6341328" cy="4360427"/>
            </a:xfrm>
            <a:custGeom>
              <a:avLst/>
              <a:gdLst/>
              <a:ahLst/>
              <a:cxnLst/>
              <a:rect l="l" t="t" r="r" b="b"/>
              <a:pathLst>
                <a:path w="7220884" h="4965228" extrusionOk="0">
                  <a:moveTo>
                    <a:pt x="7066271" y="4965229"/>
                  </a:moveTo>
                  <a:lnTo>
                    <a:pt x="137437" y="4965229"/>
                  </a:lnTo>
                  <a:cubicBezTo>
                    <a:pt x="61543" y="4965229"/>
                    <a:pt x="0" y="4903708"/>
                    <a:pt x="0" y="4827792"/>
                  </a:cubicBezTo>
                  <a:lnTo>
                    <a:pt x="0" y="268109"/>
                  </a:lnTo>
                  <a:cubicBezTo>
                    <a:pt x="0" y="120037"/>
                    <a:pt x="120060" y="0"/>
                    <a:pt x="268132" y="0"/>
                  </a:cubicBezTo>
                  <a:lnTo>
                    <a:pt x="6959050" y="0"/>
                  </a:lnTo>
                  <a:cubicBezTo>
                    <a:pt x="7103651" y="0"/>
                    <a:pt x="7220884" y="117234"/>
                    <a:pt x="7220884" y="261835"/>
                  </a:cubicBezTo>
                  <a:lnTo>
                    <a:pt x="7220884" y="4810615"/>
                  </a:lnTo>
                  <a:cubicBezTo>
                    <a:pt x="7220862" y="4895987"/>
                    <a:pt x="7151643" y="4965229"/>
                    <a:pt x="7066271" y="4965229"/>
                  </a:cubicBezTo>
                  <a:close/>
                </a:path>
              </a:pathLst>
            </a:custGeom>
            <a:solidFill>
              <a:srgbClr val="D0D0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47" name="Google Shape;247;p80"/>
            <p:cNvSpPr/>
            <p:nvPr/>
          </p:nvSpPr>
          <p:spPr>
            <a:xfrm>
              <a:off x="4774415" y="1468795"/>
              <a:ext cx="6294296" cy="4338660"/>
            </a:xfrm>
            <a:custGeom>
              <a:avLst/>
              <a:gdLst/>
              <a:ahLst/>
              <a:cxnLst/>
              <a:rect l="l" t="t" r="r" b="b"/>
              <a:pathLst>
                <a:path w="7167328" h="4940442" extrusionOk="0">
                  <a:moveTo>
                    <a:pt x="7013650" y="4940442"/>
                  </a:moveTo>
                  <a:lnTo>
                    <a:pt x="136569" y="4940442"/>
                  </a:lnTo>
                  <a:cubicBezTo>
                    <a:pt x="61142" y="4940442"/>
                    <a:pt x="0" y="4879300"/>
                    <a:pt x="0" y="4803873"/>
                  </a:cubicBezTo>
                  <a:lnTo>
                    <a:pt x="0" y="231464"/>
                  </a:lnTo>
                  <a:cubicBezTo>
                    <a:pt x="0" y="103639"/>
                    <a:pt x="103617" y="0"/>
                    <a:pt x="231464" y="0"/>
                  </a:cubicBezTo>
                  <a:lnTo>
                    <a:pt x="6935865" y="0"/>
                  </a:lnTo>
                  <a:cubicBezTo>
                    <a:pt x="7063690" y="0"/>
                    <a:pt x="7167329" y="103617"/>
                    <a:pt x="7167329" y="231464"/>
                  </a:cubicBezTo>
                  <a:lnTo>
                    <a:pt x="7167329" y="4786786"/>
                  </a:lnTo>
                  <a:cubicBezTo>
                    <a:pt x="7167307" y="4871646"/>
                    <a:pt x="7098511" y="4940442"/>
                    <a:pt x="7013650" y="4940442"/>
                  </a:cubicBezTo>
                  <a:close/>
                </a:path>
              </a:pathLst>
            </a:custGeom>
            <a:solidFill>
              <a:srgbClr val="E6E6E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48" name="Google Shape;248;p80"/>
            <p:cNvSpPr/>
            <p:nvPr/>
          </p:nvSpPr>
          <p:spPr>
            <a:xfrm>
              <a:off x="4805697" y="1506037"/>
              <a:ext cx="6231711" cy="4077260"/>
            </a:xfrm>
            <a:custGeom>
              <a:avLst/>
              <a:gdLst/>
              <a:ahLst/>
              <a:cxnLst/>
              <a:rect l="l" t="t" r="r" b="b"/>
              <a:pathLst>
                <a:path w="7096062" h="4642785" extrusionOk="0">
                  <a:moveTo>
                    <a:pt x="7096063" y="4642786"/>
                  </a:moveTo>
                  <a:lnTo>
                    <a:pt x="0" y="4642786"/>
                  </a:lnTo>
                  <a:lnTo>
                    <a:pt x="0" y="190769"/>
                  </a:lnTo>
                  <a:cubicBezTo>
                    <a:pt x="0" y="85417"/>
                    <a:pt x="85417" y="0"/>
                    <a:pt x="190769" y="0"/>
                  </a:cubicBezTo>
                  <a:lnTo>
                    <a:pt x="6905272" y="0"/>
                  </a:lnTo>
                  <a:cubicBezTo>
                    <a:pt x="7010624" y="0"/>
                    <a:pt x="7096041" y="85417"/>
                    <a:pt x="7096041" y="190769"/>
                  </a:cubicBezTo>
                  <a:lnTo>
                    <a:pt x="7096041" y="4642786"/>
                  </a:lnTo>
                  <a:close/>
                </a:path>
              </a:pathLst>
            </a:custGeom>
            <a:solidFill>
              <a:schemeClr val="accent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49" name="Google Shape;249;p80"/>
            <p:cNvSpPr/>
            <p:nvPr/>
          </p:nvSpPr>
          <p:spPr>
            <a:xfrm>
              <a:off x="4041838" y="5753467"/>
              <a:ext cx="7768263" cy="45448"/>
            </a:xfrm>
            <a:custGeom>
              <a:avLst/>
              <a:gdLst/>
              <a:ahLst/>
              <a:cxnLst/>
              <a:rect l="l" t="t" r="r" b="b"/>
              <a:pathLst>
                <a:path w="8845737" h="51752" extrusionOk="0">
                  <a:moveTo>
                    <a:pt x="0" y="0"/>
                  </a:moveTo>
                  <a:lnTo>
                    <a:pt x="8845737" y="0"/>
                  </a:lnTo>
                  <a:lnTo>
                    <a:pt x="8845737" y="51753"/>
                  </a:lnTo>
                  <a:lnTo>
                    <a:pt x="0" y="51753"/>
                  </a:ln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50" name="Google Shape;250;p80"/>
            <p:cNvSpPr/>
            <p:nvPr/>
          </p:nvSpPr>
          <p:spPr>
            <a:xfrm>
              <a:off x="4041838" y="5798915"/>
              <a:ext cx="7768282" cy="113707"/>
            </a:xfrm>
            <a:custGeom>
              <a:avLst/>
              <a:gdLst/>
              <a:ahLst/>
              <a:cxnLst/>
              <a:rect l="l" t="t" r="r" b="b"/>
              <a:pathLst>
                <a:path w="8845759" h="129478" extrusionOk="0">
                  <a:moveTo>
                    <a:pt x="0" y="0"/>
                  </a:moveTo>
                  <a:cubicBezTo>
                    <a:pt x="0" y="0"/>
                    <a:pt x="211328" y="124710"/>
                    <a:pt x="1325506" y="126156"/>
                  </a:cubicBezTo>
                  <a:lnTo>
                    <a:pt x="7494378" y="129026"/>
                  </a:lnTo>
                  <a:cubicBezTo>
                    <a:pt x="7494378" y="129026"/>
                    <a:pt x="8509344" y="144112"/>
                    <a:pt x="8845760" y="0"/>
                  </a:cubicBezTo>
                  <a:lnTo>
                    <a:pt x="0" y="0"/>
                  </a:lnTo>
                  <a:close/>
                </a:path>
              </a:pathLst>
            </a:custGeom>
            <a:solidFill>
              <a:srgbClr val="E6E6E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51" name="Google Shape;251;p80"/>
            <p:cNvSpPr/>
            <p:nvPr/>
          </p:nvSpPr>
          <p:spPr>
            <a:xfrm>
              <a:off x="7188038" y="5753486"/>
              <a:ext cx="1478402" cy="62800"/>
            </a:xfrm>
            <a:custGeom>
              <a:avLst/>
              <a:gdLst/>
              <a:ahLst/>
              <a:cxnLst/>
              <a:rect l="l" t="t" r="r" b="b"/>
              <a:pathLst>
                <a:path w="1683459" h="71510" extrusionOk="0">
                  <a:moveTo>
                    <a:pt x="1643120" y="71511"/>
                  </a:moveTo>
                  <a:lnTo>
                    <a:pt x="40339" y="71511"/>
                  </a:lnTo>
                  <a:cubicBezTo>
                    <a:pt x="18067" y="71511"/>
                    <a:pt x="0" y="53444"/>
                    <a:pt x="0" y="31172"/>
                  </a:cubicBezTo>
                  <a:lnTo>
                    <a:pt x="0" y="0"/>
                  </a:lnTo>
                  <a:lnTo>
                    <a:pt x="1683459" y="0"/>
                  </a:lnTo>
                  <a:lnTo>
                    <a:pt x="1683459" y="31172"/>
                  </a:lnTo>
                  <a:cubicBezTo>
                    <a:pt x="1683459" y="53444"/>
                    <a:pt x="1665392" y="71511"/>
                    <a:pt x="1643120" y="7151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52" name="Google Shape;252;p80"/>
            <p:cNvSpPr/>
            <p:nvPr/>
          </p:nvSpPr>
          <p:spPr>
            <a:xfrm>
              <a:off x="6939319" y="5854799"/>
              <a:ext cx="53030" cy="24619"/>
            </a:xfrm>
            <a:custGeom>
              <a:avLst/>
              <a:gdLst/>
              <a:ahLst/>
              <a:cxnLst/>
              <a:rect l="l" t="t" r="r" b="b"/>
              <a:pathLst>
                <a:path w="60385" h="28034" extrusionOk="0">
                  <a:moveTo>
                    <a:pt x="0" y="0"/>
                  </a:moveTo>
                  <a:lnTo>
                    <a:pt x="60386" y="0"/>
                  </a:lnTo>
                  <a:lnTo>
                    <a:pt x="60386" y="28035"/>
                  </a:lnTo>
                  <a:lnTo>
                    <a:pt x="0" y="28035"/>
                  </a:lnTo>
                  <a:close/>
                </a:path>
              </a:pathLst>
            </a:custGeom>
            <a:solidFill>
              <a:srgbClr val="80808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253" name="Google Shape;253;p80"/>
            <p:cNvSpPr/>
            <p:nvPr/>
          </p:nvSpPr>
          <p:spPr>
            <a:xfrm>
              <a:off x="8848236" y="5854799"/>
              <a:ext cx="53030" cy="24619"/>
            </a:xfrm>
            <a:custGeom>
              <a:avLst/>
              <a:gdLst/>
              <a:ahLst/>
              <a:cxnLst/>
              <a:rect l="l" t="t" r="r" b="b"/>
              <a:pathLst>
                <a:path w="60385" h="28034" extrusionOk="0">
                  <a:moveTo>
                    <a:pt x="0" y="0"/>
                  </a:moveTo>
                  <a:lnTo>
                    <a:pt x="60386" y="0"/>
                  </a:lnTo>
                  <a:lnTo>
                    <a:pt x="60386" y="28035"/>
                  </a:lnTo>
                  <a:lnTo>
                    <a:pt x="0" y="28035"/>
                  </a:lnTo>
                  <a:close/>
                </a:path>
              </a:pathLst>
            </a:custGeom>
            <a:solidFill>
              <a:srgbClr val="80808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grpSp>
      <p:sp>
        <p:nvSpPr>
          <p:cNvPr id="254" name="Google Shape;254;p80"/>
          <p:cNvSpPr>
            <a:spLocks noGrp="1"/>
          </p:cNvSpPr>
          <p:nvPr>
            <p:ph type="pic" idx="2"/>
          </p:nvPr>
        </p:nvSpPr>
        <p:spPr>
          <a:xfrm>
            <a:off x="4805697" y="1506037"/>
            <a:ext cx="6231711" cy="4099998"/>
          </a:xfrm>
          <a:prstGeom prst="round2SameRect">
            <a:avLst>
              <a:gd name="adj1" fmla="val 4344"/>
              <a:gd name="adj2" fmla="val 0"/>
            </a:avLst>
          </a:prstGeom>
          <a:solidFill>
            <a:schemeClr val="lt1"/>
          </a:solidFill>
          <a:ln>
            <a:noFill/>
          </a:ln>
        </p:spPr>
      </p:sp>
      <p:cxnSp>
        <p:nvCxnSpPr>
          <p:cNvPr id="255" name="Google Shape;255;p80"/>
          <p:cNvCxnSpPr/>
          <p:nvPr/>
        </p:nvCxnSpPr>
        <p:spPr>
          <a:xfrm>
            <a:off x="3642945" y="1192212"/>
            <a:ext cx="0" cy="4979988"/>
          </a:xfrm>
          <a:prstGeom prst="straightConnector1">
            <a:avLst/>
          </a:prstGeom>
          <a:noFill/>
          <a:ln w="25400" cap="rnd" cmpd="sng">
            <a:solidFill>
              <a:schemeClr val="lt2"/>
            </a:solidFill>
            <a:prstDash val="solid"/>
            <a:round/>
            <a:headEnd type="none" w="sm" len="sm"/>
            <a:tailEnd type="none" w="sm" len="sm"/>
          </a:ln>
        </p:spPr>
      </p:cxnSp>
      <p:cxnSp>
        <p:nvCxnSpPr>
          <p:cNvPr id="256" name="Google Shape;256;p80"/>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cxnSp>
        <p:nvCxnSpPr>
          <p:cNvPr id="257" name="Google Shape;257;p80"/>
          <p:cNvCxnSpPr/>
          <p:nvPr/>
        </p:nvCxnSpPr>
        <p:spPr>
          <a:xfrm>
            <a:off x="0" y="1192212"/>
            <a:ext cx="12192000" cy="0"/>
          </a:xfrm>
          <a:prstGeom prst="straightConnector1">
            <a:avLst/>
          </a:prstGeom>
          <a:noFill/>
          <a:ln w="25400" cap="rnd" cmpd="sng">
            <a:solidFill>
              <a:schemeClr val="lt2"/>
            </a:solidFill>
            <a:prstDash val="solid"/>
            <a:round/>
            <a:headEnd type="none" w="sm" len="sm"/>
            <a:tailEnd type="none" w="sm" len="sm"/>
          </a:ln>
        </p:spPr>
      </p:cxnSp>
      <p:sp>
        <p:nvSpPr>
          <p:cNvPr id="258" name="Google Shape;258;p80"/>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59" name="Google Shape;259;p80"/>
          <p:cNvPicPr preferRelativeResize="0"/>
          <p:nvPr/>
        </p:nvPicPr>
        <p:blipFill rotWithShape="1">
          <a:blip r:embed="rId3">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Divider Slide 1">
  <p:cSld name="Divider Slide 1">
    <p:spTree>
      <p:nvGrpSpPr>
        <p:cNvPr id="1" name="Shape 260"/>
        <p:cNvGrpSpPr/>
        <p:nvPr/>
      </p:nvGrpSpPr>
      <p:grpSpPr>
        <a:xfrm>
          <a:off x="0" y="0"/>
          <a:ext cx="0" cy="0"/>
          <a:chOff x="0" y="0"/>
          <a:chExt cx="0" cy="0"/>
        </a:xfrm>
      </p:grpSpPr>
      <p:sp>
        <p:nvSpPr>
          <p:cNvPr id="261" name="Google Shape;261;p81"/>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alpha val="9372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62" name="Google Shape;262;p81"/>
          <p:cNvSpPr/>
          <p:nvPr/>
        </p:nvSpPr>
        <p:spPr>
          <a:xfrm>
            <a:off x="246063" y="457200"/>
            <a:ext cx="11698287" cy="595094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263" name="Google Shape;263;p81"/>
          <p:cNvPicPr preferRelativeResize="0"/>
          <p:nvPr/>
        </p:nvPicPr>
        <p:blipFill rotWithShape="1">
          <a:blip r:embed="rId2">
            <a:alphaModFix amt="50000"/>
          </a:blip>
          <a:srcRect l="3733" r="1939" b="53361"/>
          <a:stretch/>
        </p:blipFill>
        <p:spPr>
          <a:xfrm>
            <a:off x="240806" y="299846"/>
            <a:ext cx="11710390" cy="2926909"/>
          </a:xfrm>
          <a:prstGeom prst="rect">
            <a:avLst/>
          </a:prstGeom>
          <a:noFill/>
          <a:ln>
            <a:noFill/>
          </a:ln>
        </p:spPr>
      </p:pic>
      <p:cxnSp>
        <p:nvCxnSpPr>
          <p:cNvPr id="264" name="Google Shape;264;p81"/>
          <p:cNvCxnSpPr/>
          <p:nvPr/>
        </p:nvCxnSpPr>
        <p:spPr>
          <a:xfrm>
            <a:off x="5819273" y="1046747"/>
            <a:ext cx="553453" cy="0"/>
          </a:xfrm>
          <a:prstGeom prst="straightConnector1">
            <a:avLst/>
          </a:prstGeom>
          <a:noFill/>
          <a:ln w="50800" cap="rnd" cmpd="sng">
            <a:solidFill>
              <a:schemeClr val="accent1"/>
            </a:solidFill>
            <a:prstDash val="solid"/>
            <a:round/>
            <a:headEnd type="none" w="sm" len="sm"/>
            <a:tailEnd type="none" w="sm" len="sm"/>
          </a:ln>
        </p:spPr>
      </p:cxnSp>
      <p:sp>
        <p:nvSpPr>
          <p:cNvPr id="265" name="Google Shape;265;p81"/>
          <p:cNvSpPr txBox="1">
            <a:spLocks noGrp="1"/>
          </p:cNvSpPr>
          <p:nvPr>
            <p:ph type="title"/>
          </p:nvPr>
        </p:nvSpPr>
        <p:spPr>
          <a:xfrm>
            <a:off x="428626" y="1196978"/>
            <a:ext cx="11315700" cy="81109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6" name="Google Shape;266;p81"/>
          <p:cNvSpPr txBox="1">
            <a:spLocks noGrp="1"/>
          </p:cNvSpPr>
          <p:nvPr>
            <p:ph type="body" idx="1"/>
          </p:nvPr>
        </p:nvSpPr>
        <p:spPr>
          <a:xfrm>
            <a:off x="3198813" y="2100263"/>
            <a:ext cx="5792787" cy="509587"/>
          </a:xfrm>
          <a:prstGeom prst="rect">
            <a:avLst/>
          </a:prstGeom>
          <a:no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400"/>
              <a:buNone/>
              <a:defRPr sz="1400">
                <a:solidFill>
                  <a:schemeClr val="accent1"/>
                </a:solidFill>
              </a:defRPr>
            </a:lvl1pPr>
            <a:lvl2pPr marL="914400" lvl="1" indent="-228600" algn="l">
              <a:lnSpc>
                <a:spcPct val="90000"/>
              </a:lnSpc>
              <a:spcBef>
                <a:spcPts val="500"/>
              </a:spcBef>
              <a:spcAft>
                <a:spcPts val="0"/>
              </a:spcAft>
              <a:buSzPts val="1800"/>
              <a:buNone/>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81"/>
          <p:cNvSpPr txBox="1">
            <a:spLocks noGrp="1"/>
          </p:cNvSpPr>
          <p:nvPr>
            <p:ph type="ftr" idx="11"/>
          </p:nvPr>
        </p:nvSpPr>
        <p:spPr>
          <a:xfrm>
            <a:off x="252000" y="6578334"/>
            <a:ext cx="5760000" cy="22566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81"/>
          <p:cNvSpPr>
            <a:spLocks noGrp="1"/>
          </p:cNvSpPr>
          <p:nvPr>
            <p:ph type="pic" idx="2"/>
          </p:nvPr>
        </p:nvSpPr>
        <p:spPr>
          <a:xfrm>
            <a:off x="246857" y="3234876"/>
            <a:ext cx="11698287" cy="3335337"/>
          </a:xfrm>
          <a:prstGeom prst="rect">
            <a:avLst/>
          </a:prstGeom>
          <a:solidFill>
            <a:srgbClr val="F2F2F2"/>
          </a:solid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ivider Slide 2">
  <p:cSld name="Divider Slide 2">
    <p:spTree>
      <p:nvGrpSpPr>
        <p:cNvPr id="1" name="Shape 269"/>
        <p:cNvGrpSpPr/>
        <p:nvPr/>
      </p:nvGrpSpPr>
      <p:grpSpPr>
        <a:xfrm>
          <a:off x="0" y="0"/>
          <a:ext cx="0" cy="0"/>
          <a:chOff x="0" y="0"/>
          <a:chExt cx="0" cy="0"/>
        </a:xfrm>
      </p:grpSpPr>
      <p:sp>
        <p:nvSpPr>
          <p:cNvPr id="270" name="Google Shape;270;p82"/>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alpha val="9372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71" name="Google Shape;271;p82"/>
          <p:cNvSpPr/>
          <p:nvPr/>
        </p:nvSpPr>
        <p:spPr>
          <a:xfrm>
            <a:off x="246063" y="457200"/>
            <a:ext cx="11698287" cy="595094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272" name="Google Shape;272;p82"/>
          <p:cNvPicPr preferRelativeResize="0"/>
          <p:nvPr/>
        </p:nvPicPr>
        <p:blipFill rotWithShape="1">
          <a:blip r:embed="rId2">
            <a:alphaModFix amt="50000"/>
          </a:blip>
          <a:srcRect l="3733" r="1939" b="53361"/>
          <a:stretch/>
        </p:blipFill>
        <p:spPr>
          <a:xfrm>
            <a:off x="240806" y="299846"/>
            <a:ext cx="11710390" cy="2926909"/>
          </a:xfrm>
          <a:prstGeom prst="rect">
            <a:avLst/>
          </a:prstGeom>
          <a:noFill/>
          <a:ln>
            <a:noFill/>
          </a:ln>
        </p:spPr>
      </p:pic>
      <p:cxnSp>
        <p:nvCxnSpPr>
          <p:cNvPr id="273" name="Google Shape;273;p82"/>
          <p:cNvCxnSpPr/>
          <p:nvPr/>
        </p:nvCxnSpPr>
        <p:spPr>
          <a:xfrm>
            <a:off x="5819273" y="1046747"/>
            <a:ext cx="553453" cy="0"/>
          </a:xfrm>
          <a:prstGeom prst="straightConnector1">
            <a:avLst/>
          </a:prstGeom>
          <a:noFill/>
          <a:ln w="50800" cap="rnd" cmpd="sng">
            <a:solidFill>
              <a:schemeClr val="accent1"/>
            </a:solidFill>
            <a:prstDash val="solid"/>
            <a:round/>
            <a:headEnd type="none" w="sm" len="sm"/>
            <a:tailEnd type="none" w="sm" len="sm"/>
          </a:ln>
        </p:spPr>
      </p:cxnSp>
      <p:sp>
        <p:nvSpPr>
          <p:cNvPr id="274" name="Google Shape;274;p82"/>
          <p:cNvSpPr txBox="1">
            <a:spLocks noGrp="1"/>
          </p:cNvSpPr>
          <p:nvPr>
            <p:ph type="title"/>
          </p:nvPr>
        </p:nvSpPr>
        <p:spPr>
          <a:xfrm>
            <a:off x="428626" y="1196978"/>
            <a:ext cx="11315700" cy="81109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5" name="Google Shape;275;p82"/>
          <p:cNvSpPr txBox="1">
            <a:spLocks noGrp="1"/>
          </p:cNvSpPr>
          <p:nvPr>
            <p:ph type="body" idx="1"/>
          </p:nvPr>
        </p:nvSpPr>
        <p:spPr>
          <a:xfrm>
            <a:off x="3198813" y="2100263"/>
            <a:ext cx="5792787" cy="509587"/>
          </a:xfrm>
          <a:prstGeom prst="rect">
            <a:avLst/>
          </a:prstGeom>
          <a:no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400"/>
              <a:buNone/>
              <a:defRPr sz="1400">
                <a:solidFill>
                  <a:schemeClr val="accent1"/>
                </a:solidFill>
              </a:defRPr>
            </a:lvl1pPr>
            <a:lvl2pPr marL="914400" lvl="1" indent="-228600" algn="l">
              <a:lnSpc>
                <a:spcPct val="90000"/>
              </a:lnSpc>
              <a:spcBef>
                <a:spcPts val="500"/>
              </a:spcBef>
              <a:spcAft>
                <a:spcPts val="0"/>
              </a:spcAft>
              <a:buSzPts val="1800"/>
              <a:buNone/>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82"/>
          <p:cNvSpPr txBox="1">
            <a:spLocks noGrp="1"/>
          </p:cNvSpPr>
          <p:nvPr>
            <p:ph type="ftr" idx="11"/>
          </p:nvPr>
        </p:nvSpPr>
        <p:spPr>
          <a:xfrm>
            <a:off x="252000" y="6578334"/>
            <a:ext cx="5760000" cy="22566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7" name="Google Shape;277;p82"/>
          <p:cNvSpPr>
            <a:spLocks noGrp="1"/>
          </p:cNvSpPr>
          <p:nvPr>
            <p:ph type="pic" idx="2"/>
          </p:nvPr>
        </p:nvSpPr>
        <p:spPr>
          <a:xfrm>
            <a:off x="246857" y="3234876"/>
            <a:ext cx="11698287" cy="3335337"/>
          </a:xfrm>
          <a:prstGeom prst="rect">
            <a:avLst/>
          </a:prstGeom>
          <a:solidFill>
            <a:srgbClr val="F2F2F2"/>
          </a:solid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Divider Slide 3">
  <p:cSld name="Divider Slide 3">
    <p:spTree>
      <p:nvGrpSpPr>
        <p:cNvPr id="1" name="Shape 278"/>
        <p:cNvGrpSpPr/>
        <p:nvPr/>
      </p:nvGrpSpPr>
      <p:grpSpPr>
        <a:xfrm>
          <a:off x="0" y="0"/>
          <a:ext cx="0" cy="0"/>
          <a:chOff x="0" y="0"/>
          <a:chExt cx="0" cy="0"/>
        </a:xfrm>
      </p:grpSpPr>
      <p:sp>
        <p:nvSpPr>
          <p:cNvPr id="279" name="Google Shape;279;p83"/>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3">
              <a:alpha val="9372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80" name="Google Shape;280;p83"/>
          <p:cNvSpPr/>
          <p:nvPr/>
        </p:nvSpPr>
        <p:spPr>
          <a:xfrm>
            <a:off x="246063" y="457200"/>
            <a:ext cx="11698287" cy="595094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281" name="Google Shape;281;p83"/>
          <p:cNvPicPr preferRelativeResize="0"/>
          <p:nvPr/>
        </p:nvPicPr>
        <p:blipFill rotWithShape="1">
          <a:blip r:embed="rId2">
            <a:alphaModFix amt="50000"/>
          </a:blip>
          <a:srcRect l="3733" r="1939" b="53361"/>
          <a:stretch/>
        </p:blipFill>
        <p:spPr>
          <a:xfrm>
            <a:off x="240806" y="299846"/>
            <a:ext cx="11710390" cy="2926909"/>
          </a:xfrm>
          <a:prstGeom prst="rect">
            <a:avLst/>
          </a:prstGeom>
          <a:noFill/>
          <a:ln>
            <a:noFill/>
          </a:ln>
        </p:spPr>
      </p:pic>
      <p:cxnSp>
        <p:nvCxnSpPr>
          <p:cNvPr id="282" name="Google Shape;282;p83"/>
          <p:cNvCxnSpPr/>
          <p:nvPr/>
        </p:nvCxnSpPr>
        <p:spPr>
          <a:xfrm>
            <a:off x="5819273" y="1046747"/>
            <a:ext cx="553453" cy="0"/>
          </a:xfrm>
          <a:prstGeom prst="straightConnector1">
            <a:avLst/>
          </a:prstGeom>
          <a:noFill/>
          <a:ln w="50800" cap="rnd" cmpd="sng">
            <a:solidFill>
              <a:schemeClr val="accent1"/>
            </a:solidFill>
            <a:prstDash val="solid"/>
            <a:round/>
            <a:headEnd type="none" w="sm" len="sm"/>
            <a:tailEnd type="none" w="sm" len="sm"/>
          </a:ln>
        </p:spPr>
      </p:cxnSp>
      <p:sp>
        <p:nvSpPr>
          <p:cNvPr id="283" name="Google Shape;283;p83"/>
          <p:cNvSpPr txBox="1">
            <a:spLocks noGrp="1"/>
          </p:cNvSpPr>
          <p:nvPr>
            <p:ph type="title"/>
          </p:nvPr>
        </p:nvSpPr>
        <p:spPr>
          <a:xfrm>
            <a:off x="428626" y="1196978"/>
            <a:ext cx="11315700" cy="81109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4" name="Google Shape;284;p83"/>
          <p:cNvSpPr txBox="1">
            <a:spLocks noGrp="1"/>
          </p:cNvSpPr>
          <p:nvPr>
            <p:ph type="body" idx="1"/>
          </p:nvPr>
        </p:nvSpPr>
        <p:spPr>
          <a:xfrm>
            <a:off x="3198813" y="2100263"/>
            <a:ext cx="5792787" cy="509587"/>
          </a:xfrm>
          <a:prstGeom prst="rect">
            <a:avLst/>
          </a:prstGeom>
          <a:no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400"/>
              <a:buNone/>
              <a:defRPr sz="1400">
                <a:solidFill>
                  <a:schemeClr val="accent1"/>
                </a:solidFill>
              </a:defRPr>
            </a:lvl1pPr>
            <a:lvl2pPr marL="914400" lvl="1" indent="-228600" algn="l">
              <a:lnSpc>
                <a:spcPct val="90000"/>
              </a:lnSpc>
              <a:spcBef>
                <a:spcPts val="500"/>
              </a:spcBef>
              <a:spcAft>
                <a:spcPts val="0"/>
              </a:spcAft>
              <a:buSzPts val="1800"/>
              <a:buNone/>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5" name="Google Shape;285;p83"/>
          <p:cNvSpPr txBox="1">
            <a:spLocks noGrp="1"/>
          </p:cNvSpPr>
          <p:nvPr>
            <p:ph type="ftr" idx="11"/>
          </p:nvPr>
        </p:nvSpPr>
        <p:spPr>
          <a:xfrm>
            <a:off x="252000" y="6578334"/>
            <a:ext cx="5760000" cy="22566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6" name="Google Shape;286;p83"/>
          <p:cNvSpPr>
            <a:spLocks noGrp="1"/>
          </p:cNvSpPr>
          <p:nvPr>
            <p:ph type="pic" idx="2"/>
          </p:nvPr>
        </p:nvSpPr>
        <p:spPr>
          <a:xfrm>
            <a:off x="246857" y="3234876"/>
            <a:ext cx="11698287" cy="3335337"/>
          </a:xfrm>
          <a:prstGeom prst="rect">
            <a:avLst/>
          </a:prstGeom>
          <a:solidFill>
            <a:srgbClr val="F2F2F2"/>
          </a:solid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Divider Slide 4">
  <p:cSld name="Divider Slide 4">
    <p:spTree>
      <p:nvGrpSpPr>
        <p:cNvPr id="1" name="Shape 287"/>
        <p:cNvGrpSpPr/>
        <p:nvPr/>
      </p:nvGrpSpPr>
      <p:grpSpPr>
        <a:xfrm>
          <a:off x="0" y="0"/>
          <a:ext cx="0" cy="0"/>
          <a:chOff x="0" y="0"/>
          <a:chExt cx="0" cy="0"/>
        </a:xfrm>
      </p:grpSpPr>
      <p:sp>
        <p:nvSpPr>
          <p:cNvPr id="288" name="Google Shape;288;p84"/>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4">
              <a:alpha val="9372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89" name="Google Shape;289;p84"/>
          <p:cNvSpPr/>
          <p:nvPr/>
        </p:nvSpPr>
        <p:spPr>
          <a:xfrm>
            <a:off x="246063" y="457200"/>
            <a:ext cx="11698287" cy="595094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290" name="Google Shape;290;p84"/>
          <p:cNvPicPr preferRelativeResize="0"/>
          <p:nvPr/>
        </p:nvPicPr>
        <p:blipFill rotWithShape="1">
          <a:blip r:embed="rId2">
            <a:alphaModFix amt="50000"/>
          </a:blip>
          <a:srcRect l="3733" r="1939" b="53361"/>
          <a:stretch/>
        </p:blipFill>
        <p:spPr>
          <a:xfrm>
            <a:off x="240806" y="299846"/>
            <a:ext cx="11710390" cy="2926909"/>
          </a:xfrm>
          <a:prstGeom prst="rect">
            <a:avLst/>
          </a:prstGeom>
          <a:noFill/>
          <a:ln>
            <a:noFill/>
          </a:ln>
        </p:spPr>
      </p:pic>
      <p:cxnSp>
        <p:nvCxnSpPr>
          <p:cNvPr id="291" name="Google Shape;291;p84"/>
          <p:cNvCxnSpPr/>
          <p:nvPr/>
        </p:nvCxnSpPr>
        <p:spPr>
          <a:xfrm>
            <a:off x="5819273" y="1046747"/>
            <a:ext cx="553453" cy="0"/>
          </a:xfrm>
          <a:prstGeom prst="straightConnector1">
            <a:avLst/>
          </a:prstGeom>
          <a:noFill/>
          <a:ln w="50800" cap="rnd" cmpd="sng">
            <a:solidFill>
              <a:schemeClr val="accent1"/>
            </a:solidFill>
            <a:prstDash val="solid"/>
            <a:round/>
            <a:headEnd type="none" w="sm" len="sm"/>
            <a:tailEnd type="none" w="sm" len="sm"/>
          </a:ln>
        </p:spPr>
      </p:cxnSp>
      <p:sp>
        <p:nvSpPr>
          <p:cNvPr id="292" name="Google Shape;292;p84"/>
          <p:cNvSpPr txBox="1">
            <a:spLocks noGrp="1"/>
          </p:cNvSpPr>
          <p:nvPr>
            <p:ph type="title"/>
          </p:nvPr>
        </p:nvSpPr>
        <p:spPr>
          <a:xfrm>
            <a:off x="428626" y="1196978"/>
            <a:ext cx="11315700" cy="81109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3" name="Google Shape;293;p84"/>
          <p:cNvSpPr txBox="1">
            <a:spLocks noGrp="1"/>
          </p:cNvSpPr>
          <p:nvPr>
            <p:ph type="body" idx="1"/>
          </p:nvPr>
        </p:nvSpPr>
        <p:spPr>
          <a:xfrm>
            <a:off x="3198813" y="2100263"/>
            <a:ext cx="5792787" cy="509587"/>
          </a:xfrm>
          <a:prstGeom prst="rect">
            <a:avLst/>
          </a:prstGeom>
          <a:no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400"/>
              <a:buNone/>
              <a:defRPr sz="1400">
                <a:solidFill>
                  <a:schemeClr val="accent1"/>
                </a:solidFill>
              </a:defRPr>
            </a:lvl1pPr>
            <a:lvl2pPr marL="914400" lvl="1" indent="-228600" algn="l">
              <a:lnSpc>
                <a:spcPct val="90000"/>
              </a:lnSpc>
              <a:spcBef>
                <a:spcPts val="500"/>
              </a:spcBef>
              <a:spcAft>
                <a:spcPts val="0"/>
              </a:spcAft>
              <a:buSzPts val="1800"/>
              <a:buNone/>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84"/>
          <p:cNvSpPr txBox="1">
            <a:spLocks noGrp="1"/>
          </p:cNvSpPr>
          <p:nvPr>
            <p:ph type="ftr" idx="11"/>
          </p:nvPr>
        </p:nvSpPr>
        <p:spPr>
          <a:xfrm>
            <a:off x="252000" y="6578334"/>
            <a:ext cx="5760000" cy="22566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5" name="Google Shape;295;p84"/>
          <p:cNvSpPr>
            <a:spLocks noGrp="1"/>
          </p:cNvSpPr>
          <p:nvPr>
            <p:ph type="pic" idx="2"/>
          </p:nvPr>
        </p:nvSpPr>
        <p:spPr>
          <a:xfrm>
            <a:off x="246857" y="3234876"/>
            <a:ext cx="11698287" cy="3335337"/>
          </a:xfrm>
          <a:prstGeom prst="rect">
            <a:avLst/>
          </a:prstGeom>
          <a:solidFill>
            <a:srgbClr val="F2F2F2"/>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Divider Slide 5">
  <p:cSld name="Divider Slide 5">
    <p:spTree>
      <p:nvGrpSpPr>
        <p:cNvPr id="1" name="Shape 296"/>
        <p:cNvGrpSpPr/>
        <p:nvPr/>
      </p:nvGrpSpPr>
      <p:grpSpPr>
        <a:xfrm>
          <a:off x="0" y="0"/>
          <a:ext cx="0" cy="0"/>
          <a:chOff x="0" y="0"/>
          <a:chExt cx="0" cy="0"/>
        </a:xfrm>
      </p:grpSpPr>
      <p:sp>
        <p:nvSpPr>
          <p:cNvPr id="297" name="Google Shape;297;p85"/>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6">
              <a:alpha val="9372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298" name="Google Shape;298;p85"/>
          <p:cNvSpPr/>
          <p:nvPr/>
        </p:nvSpPr>
        <p:spPr>
          <a:xfrm>
            <a:off x="246063" y="457200"/>
            <a:ext cx="11698287" cy="595094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pic>
        <p:nvPicPr>
          <p:cNvPr id="299" name="Google Shape;299;p85"/>
          <p:cNvPicPr preferRelativeResize="0"/>
          <p:nvPr/>
        </p:nvPicPr>
        <p:blipFill rotWithShape="1">
          <a:blip r:embed="rId2">
            <a:alphaModFix amt="50000"/>
          </a:blip>
          <a:srcRect l="3733" r="1939" b="53361"/>
          <a:stretch/>
        </p:blipFill>
        <p:spPr>
          <a:xfrm>
            <a:off x="240806" y="299846"/>
            <a:ext cx="11710390" cy="2926909"/>
          </a:xfrm>
          <a:prstGeom prst="rect">
            <a:avLst/>
          </a:prstGeom>
          <a:noFill/>
          <a:ln>
            <a:noFill/>
          </a:ln>
        </p:spPr>
      </p:pic>
      <p:cxnSp>
        <p:nvCxnSpPr>
          <p:cNvPr id="300" name="Google Shape;300;p85"/>
          <p:cNvCxnSpPr/>
          <p:nvPr/>
        </p:nvCxnSpPr>
        <p:spPr>
          <a:xfrm>
            <a:off x="5819273" y="1046747"/>
            <a:ext cx="553453" cy="0"/>
          </a:xfrm>
          <a:prstGeom prst="straightConnector1">
            <a:avLst/>
          </a:prstGeom>
          <a:noFill/>
          <a:ln w="50800" cap="rnd" cmpd="sng">
            <a:solidFill>
              <a:schemeClr val="accent1"/>
            </a:solidFill>
            <a:prstDash val="solid"/>
            <a:round/>
            <a:headEnd type="none" w="sm" len="sm"/>
            <a:tailEnd type="none" w="sm" len="sm"/>
          </a:ln>
        </p:spPr>
      </p:cxnSp>
      <p:sp>
        <p:nvSpPr>
          <p:cNvPr id="301" name="Google Shape;301;p85"/>
          <p:cNvSpPr txBox="1">
            <a:spLocks noGrp="1"/>
          </p:cNvSpPr>
          <p:nvPr>
            <p:ph type="title"/>
          </p:nvPr>
        </p:nvSpPr>
        <p:spPr>
          <a:xfrm>
            <a:off x="428626" y="1196978"/>
            <a:ext cx="11315700" cy="81109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2" name="Google Shape;302;p85"/>
          <p:cNvSpPr txBox="1">
            <a:spLocks noGrp="1"/>
          </p:cNvSpPr>
          <p:nvPr>
            <p:ph type="body" idx="1"/>
          </p:nvPr>
        </p:nvSpPr>
        <p:spPr>
          <a:xfrm>
            <a:off x="3198813" y="2100263"/>
            <a:ext cx="5792787" cy="509587"/>
          </a:xfrm>
          <a:prstGeom prst="rect">
            <a:avLst/>
          </a:prstGeom>
          <a:no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400"/>
              <a:buNone/>
              <a:defRPr sz="1400">
                <a:solidFill>
                  <a:schemeClr val="accent1"/>
                </a:solidFill>
              </a:defRPr>
            </a:lvl1pPr>
            <a:lvl2pPr marL="914400" lvl="1" indent="-228600" algn="l">
              <a:lnSpc>
                <a:spcPct val="90000"/>
              </a:lnSpc>
              <a:spcBef>
                <a:spcPts val="500"/>
              </a:spcBef>
              <a:spcAft>
                <a:spcPts val="0"/>
              </a:spcAft>
              <a:buSzPts val="1800"/>
              <a:buNone/>
              <a:defRPr sz="1800">
                <a:solidFill>
                  <a:schemeClr val="dk1"/>
                </a:solidFill>
              </a:defRPr>
            </a:lvl2pPr>
            <a:lvl3pPr marL="1371600" lvl="2" indent="-342900" algn="l">
              <a:lnSpc>
                <a:spcPct val="90000"/>
              </a:lnSpc>
              <a:spcBef>
                <a:spcPts val="500"/>
              </a:spcBef>
              <a:spcAft>
                <a:spcPts val="0"/>
              </a:spcAft>
              <a:buSzPts val="1800"/>
              <a:buChar char="•"/>
              <a:defRPr sz="1800">
                <a:solidFill>
                  <a:schemeClr val="dk1"/>
                </a:solidFill>
              </a:defRPr>
            </a:lvl3pPr>
            <a:lvl4pPr marL="1828800" lvl="3" indent="-342900" algn="l">
              <a:lnSpc>
                <a:spcPct val="90000"/>
              </a:lnSpc>
              <a:spcBef>
                <a:spcPts val="500"/>
              </a:spcBef>
              <a:spcAft>
                <a:spcPts val="0"/>
              </a:spcAft>
              <a:buSzPts val="1800"/>
              <a:buChar char="•"/>
              <a:defRPr sz="1800">
                <a:solidFill>
                  <a:schemeClr val="dk1"/>
                </a:solidFill>
              </a:defRPr>
            </a:lvl4pPr>
            <a:lvl5pPr marL="2286000" lvl="4" indent="-342900" algn="l">
              <a:lnSpc>
                <a:spcPct val="90000"/>
              </a:lnSpc>
              <a:spcBef>
                <a:spcPts val="500"/>
              </a:spcBef>
              <a:spcAft>
                <a:spcPts val="0"/>
              </a:spcAft>
              <a:buSzPts val="1800"/>
              <a:buChar char="•"/>
              <a:defRPr sz="18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3" name="Google Shape;303;p85"/>
          <p:cNvSpPr txBox="1">
            <a:spLocks noGrp="1"/>
          </p:cNvSpPr>
          <p:nvPr>
            <p:ph type="ftr" idx="11"/>
          </p:nvPr>
        </p:nvSpPr>
        <p:spPr>
          <a:xfrm>
            <a:off x="252000" y="6578334"/>
            <a:ext cx="5760000" cy="225666"/>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85"/>
          <p:cNvSpPr>
            <a:spLocks noGrp="1"/>
          </p:cNvSpPr>
          <p:nvPr>
            <p:ph type="pic" idx="2"/>
          </p:nvPr>
        </p:nvSpPr>
        <p:spPr>
          <a:xfrm>
            <a:off x="246857" y="3234876"/>
            <a:ext cx="11698287" cy="3335337"/>
          </a:xfrm>
          <a:prstGeom prst="rect">
            <a:avLst/>
          </a:prstGeom>
          <a:solidFill>
            <a:srgbClr val="F2F2F2"/>
          </a:solid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hank You Slide 1">
  <p:cSld name="Thank You Slide 1">
    <p:spTree>
      <p:nvGrpSpPr>
        <p:cNvPr id="1" name="Shape 305"/>
        <p:cNvGrpSpPr/>
        <p:nvPr/>
      </p:nvGrpSpPr>
      <p:grpSpPr>
        <a:xfrm>
          <a:off x="0" y="0"/>
          <a:ext cx="0" cy="0"/>
          <a:chOff x="0" y="0"/>
          <a:chExt cx="0" cy="0"/>
        </a:xfrm>
      </p:grpSpPr>
      <p:grpSp>
        <p:nvGrpSpPr>
          <p:cNvPr id="306" name="Google Shape;306;p86"/>
          <p:cNvGrpSpPr/>
          <p:nvPr/>
        </p:nvGrpSpPr>
        <p:grpSpPr>
          <a:xfrm>
            <a:off x="0" y="-33780"/>
            <a:ext cx="12192209" cy="6909525"/>
            <a:chOff x="0" y="-33780"/>
            <a:chExt cx="12192209" cy="6909525"/>
          </a:xfrm>
        </p:grpSpPr>
        <p:sp>
          <p:nvSpPr>
            <p:cNvPr id="307" name="Google Shape;307;p86"/>
            <p:cNvSpPr/>
            <p:nvPr/>
          </p:nvSpPr>
          <p:spPr>
            <a:xfrm>
              <a:off x="1238924" y="-33780"/>
              <a:ext cx="5811678" cy="2039559"/>
            </a:xfrm>
            <a:custGeom>
              <a:avLst/>
              <a:gdLst/>
              <a:ahLst/>
              <a:cxnLst/>
              <a:rect l="l" t="t" r="r" b="b"/>
              <a:pathLst>
                <a:path w="5811678" h="2039559" extrusionOk="0">
                  <a:moveTo>
                    <a:pt x="5805818" y="0"/>
                  </a:moveTo>
                  <a:lnTo>
                    <a:pt x="5811678" y="0"/>
                  </a:lnTo>
                  <a:lnTo>
                    <a:pt x="5805248" y="28902"/>
                  </a:lnTo>
                  <a:cubicBezTo>
                    <a:pt x="5682984" y="681346"/>
                    <a:pt x="5627896" y="1338512"/>
                    <a:pt x="5638243" y="1991279"/>
                  </a:cubicBezTo>
                  <a:cubicBezTo>
                    <a:pt x="4421213" y="1779781"/>
                    <a:pt x="3190392" y="1804612"/>
                    <a:pt x="2006007" y="2039559"/>
                  </a:cubicBezTo>
                  <a:cubicBezTo>
                    <a:pt x="1440479" y="1314029"/>
                    <a:pt x="770586" y="658848"/>
                    <a:pt x="0" y="103438"/>
                  </a:cubicBezTo>
                  <a:cubicBezTo>
                    <a:pt x="115146" y="84472"/>
                    <a:pt x="229903" y="63491"/>
                    <a:pt x="344217" y="40514"/>
                  </a:cubicBezTo>
                  <a:lnTo>
                    <a:pt x="421738" y="23514"/>
                  </a:lnTo>
                  <a:lnTo>
                    <a:pt x="5805818" y="23514"/>
                  </a:lnTo>
                  <a:close/>
                </a:path>
              </a:pathLst>
            </a:custGeom>
            <a:solidFill>
              <a:srgbClr val="C2D9A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08" name="Google Shape;308;p86"/>
            <p:cNvSpPr/>
            <p:nvPr/>
          </p:nvSpPr>
          <p:spPr>
            <a:xfrm>
              <a:off x="6875931" y="23828"/>
              <a:ext cx="2415051" cy="2398506"/>
            </a:xfrm>
            <a:custGeom>
              <a:avLst/>
              <a:gdLst/>
              <a:ahLst/>
              <a:cxnLst/>
              <a:rect l="l" t="t" r="r" b="b"/>
              <a:pathLst>
                <a:path w="2415051" h="2398506" extrusionOk="0">
                  <a:moveTo>
                    <a:pt x="163597" y="0"/>
                  </a:moveTo>
                  <a:lnTo>
                    <a:pt x="840978" y="0"/>
                  </a:lnTo>
                  <a:lnTo>
                    <a:pt x="1014804" y="202118"/>
                  </a:lnTo>
                  <a:cubicBezTo>
                    <a:pt x="1434006" y="671180"/>
                    <a:pt x="1901540" y="1104232"/>
                    <a:pt x="2415051" y="1492743"/>
                  </a:cubicBezTo>
                  <a:cubicBezTo>
                    <a:pt x="2198037" y="1810909"/>
                    <a:pt x="1965850" y="2112522"/>
                    <a:pt x="1718030" y="2398506"/>
                  </a:cubicBezTo>
                  <a:cubicBezTo>
                    <a:pt x="1152966" y="2190223"/>
                    <a:pt x="579164" y="2034821"/>
                    <a:pt x="1226" y="1934129"/>
                  </a:cubicBezTo>
                  <a:cubicBezTo>
                    <a:pt x="-6534" y="1444293"/>
                    <a:pt x="22513" y="952131"/>
                    <a:pt x="89102" y="461406"/>
                  </a:cubicBezTo>
                  <a:close/>
                </a:path>
              </a:pathLst>
            </a:custGeom>
            <a:solidFill>
              <a:srgbClr val="7BB45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09" name="Google Shape;309;p86"/>
            <p:cNvSpPr/>
            <p:nvPr/>
          </p:nvSpPr>
          <p:spPr>
            <a:xfrm>
              <a:off x="9290988" y="3231"/>
              <a:ext cx="2901013" cy="3033189"/>
            </a:xfrm>
            <a:custGeom>
              <a:avLst/>
              <a:gdLst/>
              <a:ahLst/>
              <a:cxnLst/>
              <a:rect l="l" t="t" r="r" b="b"/>
              <a:pathLst>
                <a:path w="2901013" h="3033189" extrusionOk="0">
                  <a:moveTo>
                    <a:pt x="851567" y="0"/>
                  </a:moveTo>
                  <a:lnTo>
                    <a:pt x="2901013" y="0"/>
                  </a:lnTo>
                  <a:lnTo>
                    <a:pt x="2901013" y="3033189"/>
                  </a:lnTo>
                  <a:lnTo>
                    <a:pt x="2677682" y="2958364"/>
                  </a:lnTo>
                  <a:cubicBezTo>
                    <a:pt x="2263366" y="2811868"/>
                    <a:pt x="1854050" y="2636119"/>
                    <a:pt x="1452436" y="2429680"/>
                  </a:cubicBezTo>
                  <a:cubicBezTo>
                    <a:pt x="933344" y="2163009"/>
                    <a:pt x="450123" y="1854498"/>
                    <a:pt x="0" y="1513341"/>
                  </a:cubicBezTo>
                  <a:cubicBezTo>
                    <a:pt x="228508" y="1177707"/>
                    <a:pt x="441844" y="825973"/>
                    <a:pt x="633111" y="455854"/>
                  </a:cubicBezTo>
                  <a:cubicBezTo>
                    <a:pt x="678686" y="367060"/>
                    <a:pt x="722760" y="277900"/>
                    <a:pt x="765349" y="188400"/>
                  </a:cubicBezTo>
                  <a:close/>
                </a:path>
              </a:pathLst>
            </a:custGeom>
            <a:solidFill>
              <a:srgbClr val="A0C68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0" name="Google Shape;310;p86"/>
            <p:cNvSpPr/>
            <p:nvPr/>
          </p:nvSpPr>
          <p:spPr>
            <a:xfrm>
              <a:off x="7696224" y="0"/>
              <a:ext cx="2446605" cy="1516572"/>
            </a:xfrm>
            <a:custGeom>
              <a:avLst/>
              <a:gdLst/>
              <a:ahLst/>
              <a:cxnLst/>
              <a:rect l="l" t="t" r="r" b="b"/>
              <a:pathLst>
                <a:path w="2446605" h="1516572" extrusionOk="0">
                  <a:moveTo>
                    <a:pt x="0" y="0"/>
                  </a:moveTo>
                  <a:lnTo>
                    <a:pt x="2446605" y="0"/>
                  </a:lnTo>
                  <a:lnTo>
                    <a:pt x="2227875" y="459544"/>
                  </a:lnTo>
                  <a:cubicBezTo>
                    <a:pt x="2036150" y="829668"/>
                    <a:pt x="1823272" y="1181396"/>
                    <a:pt x="1594764" y="1516572"/>
                  </a:cubicBezTo>
                  <a:cubicBezTo>
                    <a:pt x="1081250" y="1128061"/>
                    <a:pt x="613535" y="695008"/>
                    <a:pt x="194313" y="225946"/>
                  </a:cubicBezTo>
                  <a:close/>
                </a:path>
              </a:pathLst>
            </a:custGeom>
            <a:solidFill>
              <a:srgbClr val="4DA32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1" name="Google Shape;311;p86"/>
            <p:cNvSpPr/>
            <p:nvPr/>
          </p:nvSpPr>
          <p:spPr>
            <a:xfrm>
              <a:off x="4875293" y="3833388"/>
              <a:ext cx="3379827" cy="3027843"/>
            </a:xfrm>
            <a:custGeom>
              <a:avLst/>
              <a:gdLst/>
              <a:ahLst/>
              <a:cxnLst/>
              <a:rect l="l" t="t" r="r" b="b"/>
              <a:pathLst>
                <a:path w="3379827" h="3027843" extrusionOk="0">
                  <a:moveTo>
                    <a:pt x="2211065" y="0"/>
                  </a:moveTo>
                  <a:cubicBezTo>
                    <a:pt x="2408999" y="955073"/>
                    <a:pt x="2747389" y="1877757"/>
                    <a:pt x="3213913" y="2736946"/>
                  </a:cubicBezTo>
                  <a:lnTo>
                    <a:pt x="3379827" y="3027843"/>
                  </a:lnTo>
                  <a:lnTo>
                    <a:pt x="2179338" y="3027843"/>
                  </a:lnTo>
                  <a:lnTo>
                    <a:pt x="1871061" y="2986653"/>
                  </a:lnTo>
                  <a:cubicBezTo>
                    <a:pt x="1354732" y="2907169"/>
                    <a:pt x="840472" y="2785788"/>
                    <a:pt x="332879" y="2620727"/>
                  </a:cubicBezTo>
                  <a:cubicBezTo>
                    <a:pt x="253338" y="2159111"/>
                    <a:pt x="142533" y="1703013"/>
                    <a:pt x="0" y="1257491"/>
                  </a:cubicBezTo>
                  <a:cubicBezTo>
                    <a:pt x="783918" y="934725"/>
                    <a:pt x="1528298" y="515409"/>
                    <a:pt x="2211065" y="0"/>
                  </a:cubicBezTo>
                  <a:close/>
                </a:path>
              </a:pathLst>
            </a:custGeom>
            <a:solidFill>
              <a:srgbClr val="C2D9A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2" name="Google Shape;312;p86"/>
            <p:cNvSpPr/>
            <p:nvPr/>
          </p:nvSpPr>
          <p:spPr>
            <a:xfrm>
              <a:off x="7085439" y="2422334"/>
              <a:ext cx="5106770" cy="4453411"/>
            </a:xfrm>
            <a:custGeom>
              <a:avLst/>
              <a:gdLst/>
              <a:ahLst/>
              <a:cxnLst/>
              <a:rect l="l" t="t" r="r" b="b"/>
              <a:pathLst>
                <a:path w="5106770" h="4453411" extrusionOk="0">
                  <a:moveTo>
                    <a:pt x="1508526" y="0"/>
                  </a:moveTo>
                  <a:cubicBezTo>
                    <a:pt x="1886465" y="138392"/>
                    <a:pt x="2259804" y="299316"/>
                    <a:pt x="2626703" y="487822"/>
                  </a:cubicBezTo>
                  <a:cubicBezTo>
                    <a:pt x="3447118" y="909381"/>
                    <a:pt x="4183299" y="1430797"/>
                    <a:pt x="4828625" y="2029284"/>
                  </a:cubicBezTo>
                  <a:lnTo>
                    <a:pt x="5106770" y="2301454"/>
                  </a:lnTo>
                  <a:lnTo>
                    <a:pt x="5106561" y="2301454"/>
                  </a:lnTo>
                  <a:lnTo>
                    <a:pt x="5106561" y="3701023"/>
                  </a:lnTo>
                  <a:lnTo>
                    <a:pt x="5023648" y="3737215"/>
                  </a:lnTo>
                  <a:cubicBezTo>
                    <a:pt x="4272443" y="4051740"/>
                    <a:pt x="3484134" y="4273813"/>
                    <a:pt x="2677688" y="4397416"/>
                  </a:cubicBezTo>
                  <a:lnTo>
                    <a:pt x="2240943" y="4453411"/>
                  </a:lnTo>
                  <a:lnTo>
                    <a:pt x="1177043" y="4453411"/>
                  </a:lnTo>
                  <a:lnTo>
                    <a:pt x="1002995" y="4148156"/>
                  </a:lnTo>
                  <a:cubicBezTo>
                    <a:pt x="536775" y="3289266"/>
                    <a:pt x="198336" y="2366528"/>
                    <a:pt x="0" y="1411054"/>
                  </a:cubicBezTo>
                  <a:cubicBezTo>
                    <a:pt x="545756" y="1000016"/>
                    <a:pt x="1051511" y="526443"/>
                    <a:pt x="1508526" y="0"/>
                  </a:cubicBezTo>
                  <a:close/>
                </a:path>
              </a:pathLst>
            </a:custGeom>
            <a:solidFill>
              <a:srgbClr val="A0C68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grpSp>
          <p:nvGrpSpPr>
            <p:cNvPr id="313" name="Google Shape;313;p86"/>
            <p:cNvGrpSpPr/>
            <p:nvPr/>
          </p:nvGrpSpPr>
          <p:grpSpPr>
            <a:xfrm>
              <a:off x="0" y="69653"/>
              <a:ext cx="12192000" cy="6764518"/>
              <a:chOff x="0" y="69653"/>
              <a:chExt cx="12192000" cy="6764518"/>
            </a:xfrm>
          </p:grpSpPr>
          <p:sp>
            <p:nvSpPr>
              <p:cNvPr id="314" name="Google Shape;314;p86"/>
              <p:cNvSpPr/>
              <p:nvPr/>
            </p:nvSpPr>
            <p:spPr>
              <a:xfrm>
                <a:off x="0" y="2495510"/>
                <a:ext cx="386036" cy="771665"/>
              </a:xfrm>
              <a:custGeom>
                <a:avLst/>
                <a:gdLst/>
                <a:ahLst/>
                <a:cxnLst/>
                <a:rect l="l" t="t" r="r" b="b"/>
                <a:pathLst>
                  <a:path w="386036" h="771665" extrusionOk="0">
                    <a:moveTo>
                      <a:pt x="0" y="0"/>
                    </a:moveTo>
                    <a:lnTo>
                      <a:pt x="97102" y="149054"/>
                    </a:lnTo>
                    <a:cubicBezTo>
                      <a:pt x="189941" y="284157"/>
                      <a:pt x="286264" y="417177"/>
                      <a:pt x="386036" y="547984"/>
                    </a:cubicBezTo>
                    <a:cubicBezTo>
                      <a:pt x="262701" y="615455"/>
                      <a:pt x="140774" y="685743"/>
                      <a:pt x="20320" y="758739"/>
                    </a:cubicBezTo>
                    <a:lnTo>
                      <a:pt x="0" y="771665"/>
                    </a:lnTo>
                    <a:close/>
                  </a:path>
                </a:pathLst>
              </a:custGeom>
              <a:solidFill>
                <a:srgbClr val="C2D9A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5" name="Google Shape;315;p86"/>
              <p:cNvSpPr/>
              <p:nvPr/>
            </p:nvSpPr>
            <p:spPr>
              <a:xfrm>
                <a:off x="0" y="5596173"/>
                <a:ext cx="5262325" cy="1237998"/>
              </a:xfrm>
              <a:custGeom>
                <a:avLst/>
                <a:gdLst/>
                <a:ahLst/>
                <a:cxnLst/>
                <a:rect l="l" t="t" r="r" b="b"/>
                <a:pathLst>
                  <a:path w="5262325" h="1237998" extrusionOk="0">
                    <a:moveTo>
                      <a:pt x="3284010" y="0"/>
                    </a:moveTo>
                    <a:cubicBezTo>
                      <a:pt x="3429300" y="83677"/>
                      <a:pt x="3577809" y="165520"/>
                      <a:pt x="3729533" y="243684"/>
                    </a:cubicBezTo>
                    <a:cubicBezTo>
                      <a:pt x="4212759" y="491959"/>
                      <a:pt x="4707021" y="695641"/>
                      <a:pt x="5207716" y="857483"/>
                    </a:cubicBezTo>
                    <a:lnTo>
                      <a:pt x="5262325" y="1237998"/>
                    </a:lnTo>
                    <a:lnTo>
                      <a:pt x="0" y="1237998"/>
                    </a:lnTo>
                    <a:lnTo>
                      <a:pt x="0" y="185769"/>
                    </a:lnTo>
                    <a:lnTo>
                      <a:pt x="270259" y="215046"/>
                    </a:lnTo>
                    <a:cubicBezTo>
                      <a:pt x="1286740" y="298540"/>
                      <a:pt x="2302963" y="223108"/>
                      <a:pt x="3284010" y="0"/>
                    </a:cubicBezTo>
                    <a:close/>
                  </a:path>
                </a:pathLst>
              </a:custGeom>
              <a:solidFill>
                <a:srgbClr val="C2D9A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6" name="Google Shape;316;p86"/>
              <p:cNvSpPr/>
              <p:nvPr/>
            </p:nvSpPr>
            <p:spPr>
              <a:xfrm>
                <a:off x="25041" y="3043030"/>
                <a:ext cx="3258506" cy="2801597"/>
              </a:xfrm>
              <a:custGeom>
                <a:avLst/>
                <a:gdLst/>
                <a:ahLst/>
                <a:cxnLst/>
                <a:rect l="l" t="t" r="r" b="b"/>
                <a:pathLst>
                  <a:path w="3258506" h="2801597" extrusionOk="0">
                    <a:moveTo>
                      <a:pt x="360995" y="0"/>
                    </a:moveTo>
                    <a:cubicBezTo>
                      <a:pt x="1130201" y="1007831"/>
                      <a:pt x="2102630" y="1882787"/>
                      <a:pt x="3258506" y="2553598"/>
                    </a:cubicBezTo>
                    <a:cubicBezTo>
                      <a:pt x="2277802" y="2776362"/>
                      <a:pt x="1261668" y="2851966"/>
                      <a:pt x="245210" y="2768581"/>
                    </a:cubicBezTo>
                    <a:lnTo>
                      <a:pt x="0" y="2742040"/>
                    </a:lnTo>
                    <a:lnTo>
                      <a:pt x="0" y="208300"/>
                    </a:lnTo>
                    <a:close/>
                  </a:path>
                </a:pathLst>
              </a:custGeom>
              <a:solidFill>
                <a:srgbClr val="7BB45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7" name="Google Shape;317;p86"/>
              <p:cNvSpPr/>
              <p:nvPr/>
            </p:nvSpPr>
            <p:spPr>
              <a:xfrm>
                <a:off x="8593966" y="1516572"/>
                <a:ext cx="3598034" cy="3207216"/>
              </a:xfrm>
              <a:custGeom>
                <a:avLst/>
                <a:gdLst/>
                <a:ahLst/>
                <a:cxnLst/>
                <a:rect l="l" t="t" r="r" b="b"/>
                <a:pathLst>
                  <a:path w="3598034" h="3207216" extrusionOk="0">
                    <a:moveTo>
                      <a:pt x="697021" y="0"/>
                    </a:moveTo>
                    <a:cubicBezTo>
                      <a:pt x="1147144" y="340694"/>
                      <a:pt x="1630829" y="649664"/>
                      <a:pt x="2149457" y="916797"/>
                    </a:cubicBezTo>
                    <a:cubicBezTo>
                      <a:pt x="2550841" y="1123236"/>
                      <a:pt x="2960042" y="1298870"/>
                      <a:pt x="3374359" y="1445308"/>
                    </a:cubicBezTo>
                    <a:lnTo>
                      <a:pt x="3598034" y="1520221"/>
                    </a:lnTo>
                    <a:lnTo>
                      <a:pt x="3598034" y="3207216"/>
                    </a:lnTo>
                    <a:lnTo>
                      <a:pt x="3319985" y="2935157"/>
                    </a:lnTo>
                    <a:cubicBezTo>
                      <a:pt x="2674529" y="2336558"/>
                      <a:pt x="1938419" y="1815143"/>
                      <a:pt x="1117718" y="1393585"/>
                    </a:cubicBezTo>
                    <a:cubicBezTo>
                      <a:pt x="751273" y="1205074"/>
                      <a:pt x="377475" y="1044154"/>
                      <a:pt x="0" y="905758"/>
                    </a:cubicBezTo>
                    <a:cubicBezTo>
                      <a:pt x="247821" y="619779"/>
                      <a:pt x="480007" y="318166"/>
                      <a:pt x="697021" y="0"/>
                    </a:cubicBezTo>
                    <a:close/>
                  </a:path>
                </a:pathLst>
              </a:custGeom>
              <a:solidFill>
                <a:srgbClr val="C2D9A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8" name="Google Shape;318;p86"/>
              <p:cNvSpPr/>
              <p:nvPr/>
            </p:nvSpPr>
            <p:spPr>
              <a:xfrm>
                <a:off x="3244926" y="1813358"/>
                <a:ext cx="3840972" cy="3277515"/>
              </a:xfrm>
              <a:custGeom>
                <a:avLst/>
                <a:gdLst/>
                <a:ahLst/>
                <a:cxnLst/>
                <a:rect l="l" t="t" r="r" b="b"/>
                <a:pathLst>
                  <a:path w="795718" h="678989" extrusionOk="0">
                    <a:moveTo>
                      <a:pt x="0" y="39862"/>
                    </a:moveTo>
                    <a:cubicBezTo>
                      <a:pt x="150019" y="232553"/>
                      <a:pt x="264033" y="449151"/>
                      <a:pt x="337661" y="678990"/>
                    </a:cubicBezTo>
                    <a:cubicBezTo>
                      <a:pt x="499967" y="612029"/>
                      <a:pt x="654272" y="525161"/>
                      <a:pt x="795719" y="418481"/>
                    </a:cubicBezTo>
                    <a:cubicBezTo>
                      <a:pt x="769144" y="291322"/>
                      <a:pt x="754475" y="161020"/>
                      <a:pt x="752475" y="29956"/>
                    </a:cubicBezTo>
                    <a:cubicBezTo>
                      <a:pt x="500348" y="-13859"/>
                      <a:pt x="245364" y="-8811"/>
                      <a:pt x="0" y="39862"/>
                    </a:cubicBezTo>
                  </a:path>
                </a:pathLst>
              </a:custGeom>
              <a:solidFill>
                <a:srgbClr val="7BB45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19" name="Google Shape;319;p86"/>
              <p:cNvSpPr/>
              <p:nvPr/>
            </p:nvSpPr>
            <p:spPr>
              <a:xfrm>
                <a:off x="6877157" y="1957957"/>
                <a:ext cx="1716804" cy="1875426"/>
              </a:xfrm>
              <a:custGeom>
                <a:avLst/>
                <a:gdLst/>
                <a:ahLst/>
                <a:cxnLst/>
                <a:rect l="l" t="t" r="r" b="b"/>
                <a:pathLst>
                  <a:path w="355663" h="388524" extrusionOk="0">
                    <a:moveTo>
                      <a:pt x="43243" y="388525"/>
                    </a:moveTo>
                    <a:cubicBezTo>
                      <a:pt x="156305" y="303371"/>
                      <a:pt x="260985" y="205264"/>
                      <a:pt x="355663" y="96202"/>
                    </a:cubicBezTo>
                    <a:cubicBezTo>
                      <a:pt x="238601" y="53054"/>
                      <a:pt x="119729" y="20860"/>
                      <a:pt x="0" y="0"/>
                    </a:cubicBezTo>
                    <a:cubicBezTo>
                      <a:pt x="2000" y="131064"/>
                      <a:pt x="16669" y="261271"/>
                      <a:pt x="43243" y="388525"/>
                    </a:cubicBezTo>
                  </a:path>
                </a:pathLst>
              </a:custGeom>
              <a:solidFill>
                <a:srgbClr val="4DA32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20" name="Google Shape;320;p86"/>
              <p:cNvSpPr/>
              <p:nvPr/>
            </p:nvSpPr>
            <p:spPr>
              <a:xfrm>
                <a:off x="0" y="69653"/>
                <a:ext cx="3244926" cy="2973377"/>
              </a:xfrm>
              <a:custGeom>
                <a:avLst/>
                <a:gdLst/>
                <a:ahLst/>
                <a:cxnLst/>
                <a:rect l="l" t="t" r="r" b="b"/>
                <a:pathLst>
                  <a:path w="3244926" h="2973377" extrusionOk="0">
                    <a:moveTo>
                      <a:pt x="1238919" y="0"/>
                    </a:moveTo>
                    <a:cubicBezTo>
                      <a:pt x="2009046" y="555410"/>
                      <a:pt x="2679403" y="1210591"/>
                      <a:pt x="3244926" y="1936121"/>
                    </a:cubicBezTo>
                    <a:cubicBezTo>
                      <a:pt x="2246291" y="2134744"/>
                      <a:pt x="1280760" y="2482794"/>
                      <a:pt x="386495" y="2973377"/>
                    </a:cubicBezTo>
                    <a:cubicBezTo>
                      <a:pt x="286724" y="2842685"/>
                      <a:pt x="190372" y="2709723"/>
                      <a:pt x="97496" y="2574642"/>
                    </a:cubicBezTo>
                    <a:lnTo>
                      <a:pt x="0" y="2425036"/>
                    </a:lnTo>
                    <a:lnTo>
                      <a:pt x="0" y="122910"/>
                    </a:lnTo>
                    <a:lnTo>
                      <a:pt x="226923" y="113083"/>
                    </a:lnTo>
                    <a:cubicBezTo>
                      <a:pt x="566583" y="92588"/>
                      <a:pt x="904433" y="54829"/>
                      <a:pt x="1238919" y="0"/>
                    </a:cubicBezTo>
                    <a:close/>
                  </a:path>
                </a:pathLst>
              </a:custGeom>
              <a:solidFill>
                <a:srgbClr val="A0C68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21" name="Google Shape;321;p86"/>
              <p:cNvSpPr/>
              <p:nvPr/>
            </p:nvSpPr>
            <p:spPr>
              <a:xfrm>
                <a:off x="3284006" y="5090420"/>
                <a:ext cx="1924164" cy="1363237"/>
              </a:xfrm>
              <a:custGeom>
                <a:avLst/>
                <a:gdLst/>
                <a:ahLst/>
                <a:cxnLst/>
                <a:rect l="l" t="t" r="r" b="b"/>
                <a:pathLst>
                  <a:path w="398621" h="282416" extrusionOk="0">
                    <a:moveTo>
                      <a:pt x="0" y="104775"/>
                    </a:moveTo>
                    <a:cubicBezTo>
                      <a:pt x="30099" y="122206"/>
                      <a:pt x="60865" y="139160"/>
                      <a:pt x="92297" y="155258"/>
                    </a:cubicBezTo>
                    <a:cubicBezTo>
                      <a:pt x="192405" y="206692"/>
                      <a:pt x="294894" y="248793"/>
                      <a:pt x="398621" y="282416"/>
                    </a:cubicBezTo>
                    <a:cubicBezTo>
                      <a:pt x="382238" y="186785"/>
                      <a:pt x="359188" y="92297"/>
                      <a:pt x="329660" y="0"/>
                    </a:cubicBezTo>
                    <a:cubicBezTo>
                      <a:pt x="222790" y="44005"/>
                      <a:pt x="112586" y="79153"/>
                      <a:pt x="0" y="104775"/>
                    </a:cubicBezTo>
                  </a:path>
                </a:pathLst>
              </a:custGeom>
              <a:solidFill>
                <a:srgbClr val="A0C68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sp>
            <p:nvSpPr>
              <p:cNvPr id="322" name="Google Shape;322;p86"/>
              <p:cNvSpPr/>
              <p:nvPr/>
            </p:nvSpPr>
            <p:spPr>
              <a:xfrm>
                <a:off x="386037" y="2005774"/>
                <a:ext cx="4488796" cy="3590395"/>
              </a:xfrm>
              <a:custGeom>
                <a:avLst/>
                <a:gdLst/>
                <a:ahLst/>
                <a:cxnLst/>
                <a:rect l="l" t="t" r="r" b="b"/>
                <a:pathLst>
                  <a:path w="929925" h="743807" extrusionOk="0">
                    <a:moveTo>
                      <a:pt x="929926" y="639128"/>
                    </a:moveTo>
                    <a:cubicBezTo>
                      <a:pt x="856298" y="409289"/>
                      <a:pt x="742283" y="192691"/>
                      <a:pt x="592265" y="0"/>
                    </a:cubicBezTo>
                    <a:cubicBezTo>
                      <a:pt x="385286" y="41148"/>
                      <a:pt x="185357" y="113252"/>
                      <a:pt x="0" y="214884"/>
                    </a:cubicBezTo>
                    <a:cubicBezTo>
                      <a:pt x="159353" y="423672"/>
                      <a:pt x="360807" y="604837"/>
                      <a:pt x="600266" y="743807"/>
                    </a:cubicBezTo>
                    <a:cubicBezTo>
                      <a:pt x="712946" y="718185"/>
                      <a:pt x="823151" y="683038"/>
                      <a:pt x="929926" y="639128"/>
                    </a:cubicBezTo>
                  </a:path>
                </a:pathLst>
              </a:custGeom>
              <a:solidFill>
                <a:srgbClr val="4DA32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Roboto"/>
                  <a:ea typeface="Roboto"/>
                  <a:cs typeface="Roboto"/>
                  <a:sym typeface="Roboto"/>
                </a:endParaRPr>
              </a:p>
            </p:txBody>
          </p:sp>
        </p:grpSp>
      </p:grpSp>
      <p:sp>
        <p:nvSpPr>
          <p:cNvPr id="323" name="Google Shape;323;p86"/>
          <p:cNvSpPr/>
          <p:nvPr/>
        </p:nvSpPr>
        <p:spPr>
          <a:xfrm>
            <a:off x="0" y="0"/>
            <a:ext cx="12192000" cy="6858000"/>
          </a:xfrm>
          <a:prstGeom prst="rect">
            <a:avLst/>
          </a:prstGeom>
          <a:solidFill>
            <a:schemeClr val="accent5">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24" name="Google Shape;324;p86"/>
          <p:cNvSpPr/>
          <p:nvPr/>
        </p:nvSpPr>
        <p:spPr>
          <a:xfrm>
            <a:off x="6848475" y="3495675"/>
            <a:ext cx="1933575" cy="1933575"/>
          </a:xfrm>
          <a:custGeom>
            <a:avLst/>
            <a:gdLst/>
            <a:ahLst/>
            <a:cxnLst/>
            <a:rect l="l" t="t" r="r" b="b"/>
            <a:pathLst>
              <a:path w="1933575" h="1933575" extrusionOk="0">
                <a:moveTo>
                  <a:pt x="1933575" y="1933575"/>
                </a:moveTo>
                <a:cubicBezTo>
                  <a:pt x="865691" y="1933575"/>
                  <a:pt x="0" y="1067884"/>
                  <a:pt x="0" y="0"/>
                </a:cubicBezTo>
              </a:path>
            </a:pathLst>
          </a:custGeom>
          <a:noFill/>
          <a:ln w="5111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25" name="Google Shape;325;p86"/>
          <p:cNvSpPr/>
          <p:nvPr/>
        </p:nvSpPr>
        <p:spPr>
          <a:xfrm>
            <a:off x="9791700" y="1000125"/>
            <a:ext cx="723900" cy="723900"/>
          </a:xfrm>
          <a:prstGeom prst="ellipse">
            <a:avLst/>
          </a:prstGeom>
          <a:solidFill>
            <a:schemeClr val="accent6"/>
          </a:solidFill>
          <a:ln w="254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326" name="Google Shape;326;p86"/>
          <p:cNvCxnSpPr/>
          <p:nvPr/>
        </p:nvCxnSpPr>
        <p:spPr>
          <a:xfrm>
            <a:off x="11201400" y="0"/>
            <a:ext cx="0" cy="1196975"/>
          </a:xfrm>
          <a:prstGeom prst="straightConnector1">
            <a:avLst/>
          </a:prstGeom>
          <a:noFill/>
          <a:ln w="25400" cap="rnd" cmpd="sng">
            <a:solidFill>
              <a:schemeClr val="lt1"/>
            </a:solidFill>
            <a:prstDash val="solid"/>
            <a:round/>
            <a:headEnd type="none" w="sm" len="sm"/>
            <a:tailEnd type="none" w="sm" len="sm"/>
          </a:ln>
        </p:spPr>
      </p:cxnSp>
      <p:cxnSp>
        <p:nvCxnSpPr>
          <p:cNvPr id="327" name="Google Shape;327;p86"/>
          <p:cNvCxnSpPr/>
          <p:nvPr/>
        </p:nvCxnSpPr>
        <p:spPr>
          <a:xfrm>
            <a:off x="11201400" y="4257675"/>
            <a:ext cx="0" cy="2576497"/>
          </a:xfrm>
          <a:prstGeom prst="straightConnector1">
            <a:avLst/>
          </a:prstGeom>
          <a:noFill/>
          <a:ln w="25400" cap="rnd" cmpd="sng">
            <a:solidFill>
              <a:schemeClr val="lt1"/>
            </a:solidFill>
            <a:prstDash val="solid"/>
            <a:round/>
            <a:headEnd type="none" w="sm" len="sm"/>
            <a:tailEnd type="none" w="sm" len="sm"/>
          </a:ln>
        </p:spPr>
      </p:cxnSp>
      <p:sp>
        <p:nvSpPr>
          <p:cNvPr id="328" name="Google Shape;328;p86"/>
          <p:cNvSpPr>
            <a:spLocks noGrp="1"/>
          </p:cNvSpPr>
          <p:nvPr>
            <p:ph type="pic" idx="2"/>
          </p:nvPr>
        </p:nvSpPr>
        <p:spPr>
          <a:xfrm>
            <a:off x="6848475" y="1562100"/>
            <a:ext cx="3867150" cy="3867150"/>
          </a:xfrm>
          <a:prstGeom prst="ellipse">
            <a:avLst/>
          </a:prstGeom>
          <a:noFill/>
          <a:ln>
            <a:noFill/>
          </a:ln>
        </p:spPr>
      </p:sp>
      <p:sp>
        <p:nvSpPr>
          <p:cNvPr id="329" name="Google Shape;329;p86"/>
          <p:cNvSpPr/>
          <p:nvPr/>
        </p:nvSpPr>
        <p:spPr>
          <a:xfrm>
            <a:off x="25041"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30" name="Google Shape;330;p86"/>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0" i="0">
                <a:solidFill>
                  <a:schemeClr val="lt1"/>
                </a:solidFill>
                <a:latin typeface="Roboto"/>
                <a:ea typeface="Roboto"/>
                <a:cs typeface="Roboto"/>
                <a:sym typeface="Roboto"/>
              </a:defRPr>
            </a:lvl1pPr>
            <a:lvl2pPr marL="914400" lvl="1" indent="-228600" algn="l">
              <a:lnSpc>
                <a:spcPct val="90000"/>
              </a:lnSpc>
              <a:spcBef>
                <a:spcPts val="500"/>
              </a:spcBef>
              <a:spcAft>
                <a:spcPts val="0"/>
              </a:spcAft>
              <a:buSzPts val="1800"/>
              <a:buNone/>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1" name="Google Shape;331;p86"/>
          <p:cNvPicPr preferRelativeResize="0"/>
          <p:nvPr/>
        </p:nvPicPr>
        <p:blipFill rotWithShape="1">
          <a:blip r:embed="rId2">
            <a:alphaModFix/>
          </a:blip>
          <a:srcRect t="9484" b="9483"/>
          <a:stretch/>
        </p:blipFill>
        <p:spPr>
          <a:xfrm>
            <a:off x="10705689" y="6010603"/>
            <a:ext cx="1247090" cy="671464"/>
          </a:xfrm>
          <a:prstGeom prst="rect">
            <a:avLst/>
          </a:prstGeom>
          <a:solidFill>
            <a:schemeClr val="lt1"/>
          </a:solidFill>
          <a:ln>
            <a:noFill/>
          </a:ln>
        </p:spPr>
      </p:pic>
      <p:sp>
        <p:nvSpPr>
          <p:cNvPr id="332" name="Google Shape;332;p86"/>
          <p:cNvSpPr txBox="1"/>
          <p:nvPr/>
        </p:nvSpPr>
        <p:spPr>
          <a:xfrm>
            <a:off x="669925" y="2561646"/>
            <a:ext cx="5359400" cy="810204"/>
          </a:xfrm>
          <a:prstGeom prst="rect">
            <a:avLst/>
          </a:prstGeom>
          <a:noFill/>
          <a:ln>
            <a:noFill/>
          </a:ln>
        </p:spPr>
        <p:txBody>
          <a:bodyPr spcFirstLastPara="1" wrap="square" lIns="72000" tIns="72000" rIns="72000" bIns="72000" anchor="t" anchorCtr="0">
            <a:spAutoFit/>
          </a:bodyPr>
          <a:lstStyle/>
          <a:p>
            <a:pPr marL="0" marR="0" lvl="0" indent="0" algn="l" rtl="0">
              <a:lnSpc>
                <a:spcPct val="90000"/>
              </a:lnSpc>
              <a:spcBef>
                <a:spcPts val="0"/>
              </a:spcBef>
              <a:spcAft>
                <a:spcPts val="0"/>
              </a:spcAft>
              <a:buClr>
                <a:schemeClr val="accent1"/>
              </a:buClr>
              <a:buSzPts val="4800"/>
              <a:buFont typeface="Arial"/>
              <a:buNone/>
            </a:pPr>
            <a:r>
              <a:rPr lang="en-US" sz="4800" b="1" cap="none">
                <a:solidFill>
                  <a:schemeClr val="accent6"/>
                </a:solidFill>
                <a:latin typeface="Roboto"/>
                <a:ea typeface="Roboto"/>
                <a:cs typeface="Roboto"/>
                <a:sym typeface="Roboto"/>
              </a:rPr>
              <a:t>THANK YOU</a:t>
            </a:r>
            <a:endParaRPr/>
          </a:p>
        </p:txBody>
      </p:sp>
      <p:sp>
        <p:nvSpPr>
          <p:cNvPr id="333" name="Google Shape;333;p86"/>
          <p:cNvSpPr txBox="1"/>
          <p:nvPr/>
        </p:nvSpPr>
        <p:spPr>
          <a:xfrm>
            <a:off x="9520873" y="6127559"/>
            <a:ext cx="1164345" cy="360850"/>
          </a:xfrm>
          <a:prstGeom prst="rect">
            <a:avLst/>
          </a:prstGeom>
          <a:noFill/>
          <a:ln>
            <a:noFill/>
          </a:ln>
        </p:spPr>
        <p:txBody>
          <a:bodyPr spcFirstLastPara="1" wrap="square" lIns="72000" tIns="72000" rIns="72000" bIns="72000" anchor="t" anchorCtr="0">
            <a:spAutoFit/>
          </a:bodyPr>
          <a:lstStyle/>
          <a:p>
            <a:pPr marL="0" marR="0" lvl="0" indent="0" algn="ctr" rtl="0">
              <a:spcBef>
                <a:spcPts val="0"/>
              </a:spcBef>
              <a:spcAft>
                <a:spcPts val="0"/>
              </a:spcAft>
              <a:buClr>
                <a:schemeClr val="accent1"/>
              </a:buClr>
              <a:buSzPts val="1400"/>
              <a:buFont typeface="Arial"/>
              <a:buNone/>
            </a:pPr>
            <a:r>
              <a:rPr lang="en-US" sz="1400" b="0" i="0">
                <a:solidFill>
                  <a:schemeClr val="lt1"/>
                </a:solidFill>
                <a:latin typeface="Roboto Condensed"/>
                <a:ea typeface="Roboto Condensed"/>
                <a:cs typeface="Roboto Condensed"/>
                <a:sym typeface="Roboto Condensed"/>
              </a:rPr>
              <a:t>www.gbif.org</a:t>
            </a:r>
            <a:endParaRPr sz="1400" b="0" i="0">
              <a:solidFill>
                <a:schemeClr val="lt1"/>
              </a:solidFill>
              <a:latin typeface="Roboto Condensed"/>
              <a:ea typeface="Roboto Condensed"/>
              <a:cs typeface="Roboto Condensed"/>
              <a:sym typeface="Roboto Condense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ank You Slide 2">
  <p:cSld name="Thank You Slide 2">
    <p:spTree>
      <p:nvGrpSpPr>
        <p:cNvPr id="1" name="Shape 334"/>
        <p:cNvGrpSpPr/>
        <p:nvPr/>
      </p:nvGrpSpPr>
      <p:grpSpPr>
        <a:xfrm>
          <a:off x="0" y="0"/>
          <a:ext cx="0" cy="0"/>
          <a:chOff x="0" y="0"/>
          <a:chExt cx="0" cy="0"/>
        </a:xfrm>
      </p:grpSpPr>
      <p:pic>
        <p:nvPicPr>
          <p:cNvPr id="335" name="Google Shape;335;p87"/>
          <p:cNvPicPr preferRelativeResize="0"/>
          <p:nvPr/>
        </p:nvPicPr>
        <p:blipFill rotWithShape="1">
          <a:blip r:embed="rId2">
            <a:alphaModFix/>
          </a:blip>
          <a:srcRect b="1575"/>
          <a:stretch/>
        </p:blipFill>
        <p:spPr>
          <a:xfrm>
            <a:off x="0" y="0"/>
            <a:ext cx="12192000" cy="6858000"/>
          </a:xfrm>
          <a:prstGeom prst="rect">
            <a:avLst/>
          </a:prstGeom>
          <a:noFill/>
          <a:ln>
            <a:noFill/>
          </a:ln>
        </p:spPr>
      </p:pic>
      <p:sp>
        <p:nvSpPr>
          <p:cNvPr id="336" name="Google Shape;336;p87"/>
          <p:cNvSpPr/>
          <p:nvPr/>
        </p:nvSpPr>
        <p:spPr>
          <a:xfrm>
            <a:off x="0" y="0"/>
            <a:ext cx="12192000" cy="6858000"/>
          </a:xfrm>
          <a:prstGeom prst="rect">
            <a:avLst/>
          </a:prstGeom>
          <a:solidFill>
            <a:schemeClr val="accent2">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37" name="Google Shape;337;p87"/>
          <p:cNvSpPr/>
          <p:nvPr/>
        </p:nvSpPr>
        <p:spPr>
          <a:xfrm>
            <a:off x="6848475" y="3495675"/>
            <a:ext cx="1933575" cy="1933575"/>
          </a:xfrm>
          <a:custGeom>
            <a:avLst/>
            <a:gdLst/>
            <a:ahLst/>
            <a:cxnLst/>
            <a:rect l="l" t="t" r="r" b="b"/>
            <a:pathLst>
              <a:path w="1933575" h="1933575" extrusionOk="0">
                <a:moveTo>
                  <a:pt x="1933575" y="1933575"/>
                </a:moveTo>
                <a:cubicBezTo>
                  <a:pt x="865691" y="1933575"/>
                  <a:pt x="0" y="1067884"/>
                  <a:pt x="0" y="0"/>
                </a:cubicBezTo>
              </a:path>
            </a:pathLst>
          </a:custGeom>
          <a:noFill/>
          <a:ln w="511175"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38" name="Google Shape;338;p87"/>
          <p:cNvSpPr/>
          <p:nvPr/>
        </p:nvSpPr>
        <p:spPr>
          <a:xfrm>
            <a:off x="9791700" y="1000125"/>
            <a:ext cx="723900" cy="723900"/>
          </a:xfrm>
          <a:prstGeom prst="ellipse">
            <a:avLst/>
          </a:prstGeom>
          <a:solidFill>
            <a:schemeClr val="accent3"/>
          </a:solidFill>
          <a:ln w="254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339" name="Google Shape;339;p87"/>
          <p:cNvCxnSpPr/>
          <p:nvPr/>
        </p:nvCxnSpPr>
        <p:spPr>
          <a:xfrm>
            <a:off x="11201400" y="0"/>
            <a:ext cx="0" cy="1196975"/>
          </a:xfrm>
          <a:prstGeom prst="straightConnector1">
            <a:avLst/>
          </a:prstGeom>
          <a:noFill/>
          <a:ln w="25400" cap="rnd" cmpd="sng">
            <a:solidFill>
              <a:schemeClr val="lt1"/>
            </a:solidFill>
            <a:prstDash val="solid"/>
            <a:round/>
            <a:headEnd type="none" w="sm" len="sm"/>
            <a:tailEnd type="none" w="sm" len="sm"/>
          </a:ln>
        </p:spPr>
      </p:cxnSp>
      <p:cxnSp>
        <p:nvCxnSpPr>
          <p:cNvPr id="340" name="Google Shape;340;p87"/>
          <p:cNvCxnSpPr/>
          <p:nvPr/>
        </p:nvCxnSpPr>
        <p:spPr>
          <a:xfrm>
            <a:off x="11201400" y="4257675"/>
            <a:ext cx="0" cy="2576497"/>
          </a:xfrm>
          <a:prstGeom prst="straightConnector1">
            <a:avLst/>
          </a:prstGeom>
          <a:noFill/>
          <a:ln w="25400" cap="rnd" cmpd="sng">
            <a:solidFill>
              <a:schemeClr val="lt1"/>
            </a:solidFill>
            <a:prstDash val="solid"/>
            <a:round/>
            <a:headEnd type="none" w="sm" len="sm"/>
            <a:tailEnd type="none" w="sm" len="sm"/>
          </a:ln>
        </p:spPr>
      </p:cxnSp>
      <p:sp>
        <p:nvSpPr>
          <p:cNvPr id="341" name="Google Shape;341;p87"/>
          <p:cNvSpPr>
            <a:spLocks noGrp="1"/>
          </p:cNvSpPr>
          <p:nvPr>
            <p:ph type="pic" idx="2"/>
          </p:nvPr>
        </p:nvSpPr>
        <p:spPr>
          <a:xfrm>
            <a:off x="6848475" y="1562100"/>
            <a:ext cx="3867150" cy="3867150"/>
          </a:xfrm>
          <a:prstGeom prst="ellipse">
            <a:avLst/>
          </a:prstGeom>
          <a:noFill/>
          <a:ln>
            <a:noFill/>
          </a:ln>
        </p:spPr>
      </p:sp>
      <p:sp>
        <p:nvSpPr>
          <p:cNvPr id="342" name="Google Shape;342;p87"/>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43" name="Google Shape;343;p87"/>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0" i="0">
                <a:solidFill>
                  <a:schemeClr val="lt1"/>
                </a:solidFill>
                <a:latin typeface="Roboto"/>
                <a:ea typeface="Roboto"/>
                <a:cs typeface="Roboto"/>
                <a:sym typeface="Roboto"/>
              </a:defRPr>
            </a:lvl1pPr>
            <a:lvl2pPr marL="914400" lvl="1" indent="-228600" algn="l">
              <a:lnSpc>
                <a:spcPct val="90000"/>
              </a:lnSpc>
              <a:spcBef>
                <a:spcPts val="500"/>
              </a:spcBef>
              <a:spcAft>
                <a:spcPts val="0"/>
              </a:spcAft>
              <a:buSzPts val="1800"/>
              <a:buNone/>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4" name="Google Shape;344;p87"/>
          <p:cNvPicPr preferRelativeResize="0"/>
          <p:nvPr/>
        </p:nvPicPr>
        <p:blipFill rotWithShape="1">
          <a:blip r:embed="rId3">
            <a:alphaModFix/>
          </a:blip>
          <a:srcRect t="9484" b="9483"/>
          <a:stretch/>
        </p:blipFill>
        <p:spPr>
          <a:xfrm>
            <a:off x="10705689" y="6010603"/>
            <a:ext cx="1247090" cy="671464"/>
          </a:xfrm>
          <a:prstGeom prst="rect">
            <a:avLst/>
          </a:prstGeom>
          <a:solidFill>
            <a:schemeClr val="lt1"/>
          </a:solidFill>
          <a:ln>
            <a:noFill/>
          </a:ln>
        </p:spPr>
      </p:pic>
      <p:sp>
        <p:nvSpPr>
          <p:cNvPr id="345" name="Google Shape;345;p87"/>
          <p:cNvSpPr txBox="1"/>
          <p:nvPr/>
        </p:nvSpPr>
        <p:spPr>
          <a:xfrm>
            <a:off x="669925" y="2561646"/>
            <a:ext cx="5359400" cy="810204"/>
          </a:xfrm>
          <a:prstGeom prst="rect">
            <a:avLst/>
          </a:prstGeom>
          <a:noFill/>
          <a:ln>
            <a:noFill/>
          </a:ln>
        </p:spPr>
        <p:txBody>
          <a:bodyPr spcFirstLastPara="1" wrap="square" lIns="72000" tIns="72000" rIns="72000" bIns="72000" anchor="t" anchorCtr="0">
            <a:spAutoFit/>
          </a:bodyPr>
          <a:lstStyle/>
          <a:p>
            <a:pPr marL="0" marR="0" lvl="0" indent="0" algn="l" rtl="0">
              <a:lnSpc>
                <a:spcPct val="90000"/>
              </a:lnSpc>
              <a:spcBef>
                <a:spcPts val="0"/>
              </a:spcBef>
              <a:spcAft>
                <a:spcPts val="0"/>
              </a:spcAft>
              <a:buClr>
                <a:schemeClr val="accent1"/>
              </a:buClr>
              <a:buSzPts val="4800"/>
              <a:buFont typeface="Arial"/>
              <a:buNone/>
            </a:pPr>
            <a:r>
              <a:rPr lang="en-US" sz="4800" b="1" cap="none">
                <a:solidFill>
                  <a:schemeClr val="accent3"/>
                </a:solidFill>
                <a:latin typeface="Roboto"/>
                <a:ea typeface="Roboto"/>
                <a:cs typeface="Roboto"/>
                <a:sym typeface="Roboto"/>
              </a:rPr>
              <a:t>THANK YOU</a:t>
            </a:r>
            <a:endParaRPr/>
          </a:p>
        </p:txBody>
      </p:sp>
      <p:sp>
        <p:nvSpPr>
          <p:cNvPr id="346" name="Google Shape;346;p87"/>
          <p:cNvSpPr txBox="1"/>
          <p:nvPr/>
        </p:nvSpPr>
        <p:spPr>
          <a:xfrm>
            <a:off x="9520873" y="6127559"/>
            <a:ext cx="1164345" cy="360850"/>
          </a:xfrm>
          <a:prstGeom prst="rect">
            <a:avLst/>
          </a:prstGeom>
          <a:noFill/>
          <a:ln>
            <a:noFill/>
          </a:ln>
        </p:spPr>
        <p:txBody>
          <a:bodyPr spcFirstLastPara="1" wrap="square" lIns="72000" tIns="72000" rIns="72000" bIns="72000" anchor="t" anchorCtr="0">
            <a:spAutoFit/>
          </a:bodyPr>
          <a:lstStyle/>
          <a:p>
            <a:pPr marL="0" marR="0" lvl="0" indent="0" algn="ctr" rtl="0">
              <a:spcBef>
                <a:spcPts val="0"/>
              </a:spcBef>
              <a:spcAft>
                <a:spcPts val="0"/>
              </a:spcAft>
              <a:buClr>
                <a:schemeClr val="accent1"/>
              </a:buClr>
              <a:buSzPts val="1400"/>
              <a:buFont typeface="Arial"/>
              <a:buNone/>
            </a:pPr>
            <a:r>
              <a:rPr lang="en-US" sz="1400" b="0" i="0">
                <a:solidFill>
                  <a:schemeClr val="lt1"/>
                </a:solidFill>
                <a:latin typeface="Roboto Condensed"/>
                <a:ea typeface="Roboto Condensed"/>
                <a:cs typeface="Roboto Condensed"/>
                <a:sym typeface="Roboto Condensed"/>
              </a:rPr>
              <a:t>www.gbif.org</a:t>
            </a:r>
            <a:endParaRPr sz="1400" b="0" i="0">
              <a:solidFill>
                <a:schemeClr val="lt1"/>
              </a:solidFill>
              <a:latin typeface="Roboto Condensed"/>
              <a:ea typeface="Roboto Condensed"/>
              <a:cs typeface="Roboto Condensed"/>
              <a:sym typeface="Roboto Condense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hank You Slide 3">
  <p:cSld name="Thank You Slide 3">
    <p:spTree>
      <p:nvGrpSpPr>
        <p:cNvPr id="1" name="Shape 347"/>
        <p:cNvGrpSpPr/>
        <p:nvPr/>
      </p:nvGrpSpPr>
      <p:grpSpPr>
        <a:xfrm>
          <a:off x="0" y="0"/>
          <a:ext cx="0" cy="0"/>
          <a:chOff x="0" y="0"/>
          <a:chExt cx="0" cy="0"/>
        </a:xfrm>
      </p:grpSpPr>
      <p:pic>
        <p:nvPicPr>
          <p:cNvPr id="348" name="Google Shape;348;p88"/>
          <p:cNvPicPr preferRelativeResize="0"/>
          <p:nvPr/>
        </p:nvPicPr>
        <p:blipFill rotWithShape="1">
          <a:blip r:embed="rId2">
            <a:alphaModFix/>
          </a:blip>
          <a:srcRect b="1575"/>
          <a:stretch/>
        </p:blipFill>
        <p:spPr>
          <a:xfrm>
            <a:off x="0" y="0"/>
            <a:ext cx="12192000" cy="6858000"/>
          </a:xfrm>
          <a:prstGeom prst="rect">
            <a:avLst/>
          </a:prstGeom>
          <a:noFill/>
          <a:ln>
            <a:noFill/>
          </a:ln>
        </p:spPr>
      </p:pic>
      <p:sp>
        <p:nvSpPr>
          <p:cNvPr id="349" name="Google Shape;349;p88"/>
          <p:cNvSpPr/>
          <p:nvPr/>
        </p:nvSpPr>
        <p:spPr>
          <a:xfrm>
            <a:off x="0" y="0"/>
            <a:ext cx="12192000" cy="6858000"/>
          </a:xfrm>
          <a:prstGeom prst="rect">
            <a:avLst/>
          </a:prstGeom>
          <a:solidFill>
            <a:schemeClr val="accent3">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50" name="Google Shape;350;p88"/>
          <p:cNvSpPr/>
          <p:nvPr/>
        </p:nvSpPr>
        <p:spPr>
          <a:xfrm>
            <a:off x="6848475" y="3495675"/>
            <a:ext cx="1933575" cy="1933575"/>
          </a:xfrm>
          <a:custGeom>
            <a:avLst/>
            <a:gdLst/>
            <a:ahLst/>
            <a:cxnLst/>
            <a:rect l="l" t="t" r="r" b="b"/>
            <a:pathLst>
              <a:path w="1933575" h="1933575" extrusionOk="0">
                <a:moveTo>
                  <a:pt x="1933575" y="1933575"/>
                </a:moveTo>
                <a:cubicBezTo>
                  <a:pt x="865691" y="1933575"/>
                  <a:pt x="0" y="1067884"/>
                  <a:pt x="0" y="0"/>
                </a:cubicBezTo>
              </a:path>
            </a:pathLst>
          </a:custGeom>
          <a:noFill/>
          <a:ln w="511175"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51" name="Google Shape;351;p88"/>
          <p:cNvSpPr/>
          <p:nvPr/>
        </p:nvSpPr>
        <p:spPr>
          <a:xfrm>
            <a:off x="9791700" y="1000125"/>
            <a:ext cx="723900" cy="723900"/>
          </a:xfrm>
          <a:prstGeom prst="ellipse">
            <a:avLst/>
          </a:prstGeom>
          <a:solidFill>
            <a:schemeClr val="accent2"/>
          </a:solidFill>
          <a:ln w="254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352" name="Google Shape;352;p88"/>
          <p:cNvCxnSpPr/>
          <p:nvPr/>
        </p:nvCxnSpPr>
        <p:spPr>
          <a:xfrm>
            <a:off x="11201400" y="0"/>
            <a:ext cx="0" cy="1196975"/>
          </a:xfrm>
          <a:prstGeom prst="straightConnector1">
            <a:avLst/>
          </a:prstGeom>
          <a:noFill/>
          <a:ln w="25400" cap="rnd" cmpd="sng">
            <a:solidFill>
              <a:schemeClr val="lt1"/>
            </a:solidFill>
            <a:prstDash val="solid"/>
            <a:round/>
            <a:headEnd type="none" w="sm" len="sm"/>
            <a:tailEnd type="none" w="sm" len="sm"/>
          </a:ln>
        </p:spPr>
      </p:cxnSp>
      <p:cxnSp>
        <p:nvCxnSpPr>
          <p:cNvPr id="353" name="Google Shape;353;p88"/>
          <p:cNvCxnSpPr/>
          <p:nvPr/>
        </p:nvCxnSpPr>
        <p:spPr>
          <a:xfrm>
            <a:off x="11201400" y="4257675"/>
            <a:ext cx="0" cy="2576497"/>
          </a:xfrm>
          <a:prstGeom prst="straightConnector1">
            <a:avLst/>
          </a:prstGeom>
          <a:noFill/>
          <a:ln w="25400" cap="rnd" cmpd="sng">
            <a:solidFill>
              <a:schemeClr val="lt1"/>
            </a:solidFill>
            <a:prstDash val="solid"/>
            <a:round/>
            <a:headEnd type="none" w="sm" len="sm"/>
            <a:tailEnd type="none" w="sm" len="sm"/>
          </a:ln>
        </p:spPr>
      </p:cxnSp>
      <p:sp>
        <p:nvSpPr>
          <p:cNvPr id="354" name="Google Shape;354;p88"/>
          <p:cNvSpPr>
            <a:spLocks noGrp="1"/>
          </p:cNvSpPr>
          <p:nvPr>
            <p:ph type="pic" idx="2"/>
          </p:nvPr>
        </p:nvSpPr>
        <p:spPr>
          <a:xfrm>
            <a:off x="6848475" y="1562100"/>
            <a:ext cx="3867150" cy="3867150"/>
          </a:xfrm>
          <a:prstGeom prst="ellipse">
            <a:avLst/>
          </a:prstGeom>
          <a:noFill/>
          <a:ln>
            <a:noFill/>
          </a:ln>
        </p:spPr>
      </p:sp>
      <p:sp>
        <p:nvSpPr>
          <p:cNvPr id="355" name="Google Shape;355;p88"/>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56" name="Google Shape;356;p88"/>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0" i="0">
                <a:solidFill>
                  <a:schemeClr val="lt1"/>
                </a:solidFill>
                <a:latin typeface="Roboto"/>
                <a:ea typeface="Roboto"/>
                <a:cs typeface="Roboto"/>
                <a:sym typeface="Roboto"/>
              </a:defRPr>
            </a:lvl1pPr>
            <a:lvl2pPr marL="914400" lvl="1" indent="-228600" algn="l">
              <a:lnSpc>
                <a:spcPct val="90000"/>
              </a:lnSpc>
              <a:spcBef>
                <a:spcPts val="500"/>
              </a:spcBef>
              <a:spcAft>
                <a:spcPts val="0"/>
              </a:spcAft>
              <a:buSzPts val="1800"/>
              <a:buNone/>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7" name="Google Shape;357;p88"/>
          <p:cNvPicPr preferRelativeResize="0"/>
          <p:nvPr/>
        </p:nvPicPr>
        <p:blipFill rotWithShape="1">
          <a:blip r:embed="rId3">
            <a:alphaModFix/>
          </a:blip>
          <a:srcRect t="9484" b="9483"/>
          <a:stretch/>
        </p:blipFill>
        <p:spPr>
          <a:xfrm>
            <a:off x="10705689" y="6010603"/>
            <a:ext cx="1247090" cy="671464"/>
          </a:xfrm>
          <a:prstGeom prst="rect">
            <a:avLst/>
          </a:prstGeom>
          <a:solidFill>
            <a:schemeClr val="lt1"/>
          </a:solidFill>
          <a:ln>
            <a:noFill/>
          </a:ln>
        </p:spPr>
      </p:pic>
      <p:sp>
        <p:nvSpPr>
          <p:cNvPr id="358" name="Google Shape;358;p88"/>
          <p:cNvSpPr txBox="1"/>
          <p:nvPr/>
        </p:nvSpPr>
        <p:spPr>
          <a:xfrm>
            <a:off x="669925" y="2561646"/>
            <a:ext cx="5359400" cy="810204"/>
          </a:xfrm>
          <a:prstGeom prst="rect">
            <a:avLst/>
          </a:prstGeom>
          <a:noFill/>
          <a:ln>
            <a:noFill/>
          </a:ln>
        </p:spPr>
        <p:txBody>
          <a:bodyPr spcFirstLastPara="1" wrap="square" lIns="72000" tIns="72000" rIns="72000" bIns="72000" anchor="t" anchorCtr="0">
            <a:spAutoFit/>
          </a:bodyPr>
          <a:lstStyle/>
          <a:p>
            <a:pPr marL="0" marR="0" lvl="0" indent="0" algn="l" rtl="0">
              <a:lnSpc>
                <a:spcPct val="90000"/>
              </a:lnSpc>
              <a:spcBef>
                <a:spcPts val="0"/>
              </a:spcBef>
              <a:spcAft>
                <a:spcPts val="0"/>
              </a:spcAft>
              <a:buClr>
                <a:schemeClr val="accent1"/>
              </a:buClr>
              <a:buSzPts val="4800"/>
              <a:buFont typeface="Arial"/>
              <a:buNone/>
            </a:pPr>
            <a:r>
              <a:rPr lang="en-US" sz="4800" b="1" cap="none">
                <a:solidFill>
                  <a:schemeClr val="accent2"/>
                </a:solidFill>
                <a:latin typeface="Roboto"/>
                <a:ea typeface="Roboto"/>
                <a:cs typeface="Roboto"/>
                <a:sym typeface="Roboto"/>
              </a:rPr>
              <a:t>THANK YOU</a:t>
            </a:r>
            <a:endParaRPr/>
          </a:p>
        </p:txBody>
      </p:sp>
      <p:sp>
        <p:nvSpPr>
          <p:cNvPr id="359" name="Google Shape;359;p88"/>
          <p:cNvSpPr txBox="1"/>
          <p:nvPr/>
        </p:nvSpPr>
        <p:spPr>
          <a:xfrm>
            <a:off x="9520873" y="6127559"/>
            <a:ext cx="1164345" cy="360850"/>
          </a:xfrm>
          <a:prstGeom prst="rect">
            <a:avLst/>
          </a:prstGeom>
          <a:noFill/>
          <a:ln>
            <a:noFill/>
          </a:ln>
        </p:spPr>
        <p:txBody>
          <a:bodyPr spcFirstLastPara="1" wrap="square" lIns="72000" tIns="72000" rIns="72000" bIns="72000" anchor="t" anchorCtr="0">
            <a:spAutoFit/>
          </a:bodyPr>
          <a:lstStyle/>
          <a:p>
            <a:pPr marL="0" marR="0" lvl="0" indent="0" algn="ctr" rtl="0">
              <a:spcBef>
                <a:spcPts val="0"/>
              </a:spcBef>
              <a:spcAft>
                <a:spcPts val="0"/>
              </a:spcAft>
              <a:buClr>
                <a:schemeClr val="accent1"/>
              </a:buClr>
              <a:buSzPts val="1400"/>
              <a:buFont typeface="Arial"/>
              <a:buNone/>
            </a:pPr>
            <a:r>
              <a:rPr lang="en-US" sz="1400" b="0" i="0">
                <a:solidFill>
                  <a:schemeClr val="lt1"/>
                </a:solidFill>
                <a:latin typeface="Roboto Condensed"/>
                <a:ea typeface="Roboto Condensed"/>
                <a:cs typeface="Roboto Condensed"/>
                <a:sym typeface="Roboto Condensed"/>
              </a:rPr>
              <a:t>www.gbif.org</a:t>
            </a:r>
            <a:endParaRPr sz="1400" b="0" i="0">
              <a:solidFill>
                <a:schemeClr val="lt1"/>
              </a:solidFill>
              <a:latin typeface="Roboto Condensed"/>
              <a:ea typeface="Roboto Condensed"/>
              <a:cs typeface="Roboto Condensed"/>
              <a:sym typeface="Roboto Condense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 You Slide 4">
  <p:cSld name="Thank You Slide 4">
    <p:spTree>
      <p:nvGrpSpPr>
        <p:cNvPr id="1" name="Shape 360"/>
        <p:cNvGrpSpPr/>
        <p:nvPr/>
      </p:nvGrpSpPr>
      <p:grpSpPr>
        <a:xfrm>
          <a:off x="0" y="0"/>
          <a:ext cx="0" cy="0"/>
          <a:chOff x="0" y="0"/>
          <a:chExt cx="0" cy="0"/>
        </a:xfrm>
      </p:grpSpPr>
      <p:pic>
        <p:nvPicPr>
          <p:cNvPr id="361" name="Google Shape;361;p89"/>
          <p:cNvPicPr preferRelativeResize="0"/>
          <p:nvPr/>
        </p:nvPicPr>
        <p:blipFill rotWithShape="1">
          <a:blip r:embed="rId2">
            <a:alphaModFix/>
          </a:blip>
          <a:srcRect b="1575"/>
          <a:stretch/>
        </p:blipFill>
        <p:spPr>
          <a:xfrm>
            <a:off x="0" y="0"/>
            <a:ext cx="12192000" cy="6858000"/>
          </a:xfrm>
          <a:prstGeom prst="rect">
            <a:avLst/>
          </a:prstGeom>
          <a:noFill/>
          <a:ln>
            <a:noFill/>
          </a:ln>
        </p:spPr>
      </p:pic>
      <p:sp>
        <p:nvSpPr>
          <p:cNvPr id="362" name="Google Shape;362;p89"/>
          <p:cNvSpPr/>
          <p:nvPr/>
        </p:nvSpPr>
        <p:spPr>
          <a:xfrm>
            <a:off x="0" y="0"/>
            <a:ext cx="12192000" cy="6858000"/>
          </a:xfrm>
          <a:prstGeom prst="rect">
            <a:avLst/>
          </a:prstGeom>
          <a:solidFill>
            <a:schemeClr val="accent4">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63" name="Google Shape;363;p89"/>
          <p:cNvSpPr/>
          <p:nvPr/>
        </p:nvSpPr>
        <p:spPr>
          <a:xfrm>
            <a:off x="6848475" y="3495675"/>
            <a:ext cx="1933575" cy="1933575"/>
          </a:xfrm>
          <a:custGeom>
            <a:avLst/>
            <a:gdLst/>
            <a:ahLst/>
            <a:cxnLst/>
            <a:rect l="l" t="t" r="r" b="b"/>
            <a:pathLst>
              <a:path w="1933575" h="1933575" extrusionOk="0">
                <a:moveTo>
                  <a:pt x="1933575" y="1933575"/>
                </a:moveTo>
                <a:cubicBezTo>
                  <a:pt x="865691" y="1933575"/>
                  <a:pt x="0" y="1067884"/>
                  <a:pt x="0" y="0"/>
                </a:cubicBezTo>
              </a:path>
            </a:pathLst>
          </a:custGeom>
          <a:noFill/>
          <a:ln w="5111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64" name="Google Shape;364;p89"/>
          <p:cNvSpPr/>
          <p:nvPr/>
        </p:nvSpPr>
        <p:spPr>
          <a:xfrm>
            <a:off x="9791700" y="1000125"/>
            <a:ext cx="723900" cy="723900"/>
          </a:xfrm>
          <a:prstGeom prst="ellipse">
            <a:avLst/>
          </a:prstGeom>
          <a:solidFill>
            <a:schemeClr val="accent6"/>
          </a:solidFill>
          <a:ln w="254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365" name="Google Shape;365;p89"/>
          <p:cNvCxnSpPr/>
          <p:nvPr/>
        </p:nvCxnSpPr>
        <p:spPr>
          <a:xfrm>
            <a:off x="11201400" y="0"/>
            <a:ext cx="0" cy="1196975"/>
          </a:xfrm>
          <a:prstGeom prst="straightConnector1">
            <a:avLst/>
          </a:prstGeom>
          <a:noFill/>
          <a:ln w="25400" cap="rnd" cmpd="sng">
            <a:solidFill>
              <a:schemeClr val="lt1"/>
            </a:solidFill>
            <a:prstDash val="solid"/>
            <a:round/>
            <a:headEnd type="none" w="sm" len="sm"/>
            <a:tailEnd type="none" w="sm" len="sm"/>
          </a:ln>
        </p:spPr>
      </p:cxnSp>
      <p:cxnSp>
        <p:nvCxnSpPr>
          <p:cNvPr id="366" name="Google Shape;366;p89"/>
          <p:cNvCxnSpPr/>
          <p:nvPr/>
        </p:nvCxnSpPr>
        <p:spPr>
          <a:xfrm>
            <a:off x="11201400" y="4257675"/>
            <a:ext cx="0" cy="2576497"/>
          </a:xfrm>
          <a:prstGeom prst="straightConnector1">
            <a:avLst/>
          </a:prstGeom>
          <a:noFill/>
          <a:ln w="25400" cap="rnd" cmpd="sng">
            <a:solidFill>
              <a:schemeClr val="lt1"/>
            </a:solidFill>
            <a:prstDash val="solid"/>
            <a:round/>
            <a:headEnd type="none" w="sm" len="sm"/>
            <a:tailEnd type="none" w="sm" len="sm"/>
          </a:ln>
        </p:spPr>
      </p:cxnSp>
      <p:sp>
        <p:nvSpPr>
          <p:cNvPr id="367" name="Google Shape;367;p89"/>
          <p:cNvSpPr>
            <a:spLocks noGrp="1"/>
          </p:cNvSpPr>
          <p:nvPr>
            <p:ph type="pic" idx="2"/>
          </p:nvPr>
        </p:nvSpPr>
        <p:spPr>
          <a:xfrm>
            <a:off x="6848475" y="1562100"/>
            <a:ext cx="3867150" cy="3867150"/>
          </a:xfrm>
          <a:prstGeom prst="ellipse">
            <a:avLst/>
          </a:prstGeom>
          <a:noFill/>
          <a:ln>
            <a:noFill/>
          </a:ln>
        </p:spPr>
      </p:sp>
      <p:sp>
        <p:nvSpPr>
          <p:cNvPr id="368" name="Google Shape;368;p89"/>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69" name="Google Shape;369;p89"/>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0" i="0">
                <a:solidFill>
                  <a:schemeClr val="lt1"/>
                </a:solidFill>
                <a:latin typeface="Roboto"/>
                <a:ea typeface="Roboto"/>
                <a:cs typeface="Roboto"/>
                <a:sym typeface="Roboto"/>
              </a:defRPr>
            </a:lvl1pPr>
            <a:lvl2pPr marL="914400" lvl="1" indent="-228600" algn="l">
              <a:lnSpc>
                <a:spcPct val="90000"/>
              </a:lnSpc>
              <a:spcBef>
                <a:spcPts val="500"/>
              </a:spcBef>
              <a:spcAft>
                <a:spcPts val="0"/>
              </a:spcAft>
              <a:buSzPts val="1800"/>
              <a:buNone/>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0" name="Google Shape;370;p89"/>
          <p:cNvPicPr preferRelativeResize="0"/>
          <p:nvPr/>
        </p:nvPicPr>
        <p:blipFill rotWithShape="1">
          <a:blip r:embed="rId3">
            <a:alphaModFix/>
          </a:blip>
          <a:srcRect t="9484" b="9483"/>
          <a:stretch/>
        </p:blipFill>
        <p:spPr>
          <a:xfrm>
            <a:off x="10705689" y="6010603"/>
            <a:ext cx="1247090" cy="671464"/>
          </a:xfrm>
          <a:prstGeom prst="rect">
            <a:avLst/>
          </a:prstGeom>
          <a:solidFill>
            <a:schemeClr val="lt1"/>
          </a:solidFill>
          <a:ln>
            <a:noFill/>
          </a:ln>
        </p:spPr>
      </p:pic>
      <p:sp>
        <p:nvSpPr>
          <p:cNvPr id="371" name="Google Shape;371;p89"/>
          <p:cNvSpPr txBox="1"/>
          <p:nvPr/>
        </p:nvSpPr>
        <p:spPr>
          <a:xfrm>
            <a:off x="669925" y="2561646"/>
            <a:ext cx="5359400" cy="810204"/>
          </a:xfrm>
          <a:prstGeom prst="rect">
            <a:avLst/>
          </a:prstGeom>
          <a:noFill/>
          <a:ln>
            <a:noFill/>
          </a:ln>
        </p:spPr>
        <p:txBody>
          <a:bodyPr spcFirstLastPara="1" wrap="square" lIns="72000" tIns="72000" rIns="72000" bIns="72000" anchor="t" anchorCtr="0">
            <a:spAutoFit/>
          </a:bodyPr>
          <a:lstStyle/>
          <a:p>
            <a:pPr marL="0" marR="0" lvl="0" indent="0" algn="l" rtl="0">
              <a:lnSpc>
                <a:spcPct val="90000"/>
              </a:lnSpc>
              <a:spcBef>
                <a:spcPts val="0"/>
              </a:spcBef>
              <a:spcAft>
                <a:spcPts val="0"/>
              </a:spcAft>
              <a:buClr>
                <a:schemeClr val="accent1"/>
              </a:buClr>
              <a:buSzPts val="4800"/>
              <a:buFont typeface="Arial"/>
              <a:buNone/>
            </a:pPr>
            <a:r>
              <a:rPr lang="en-US" sz="4800" b="1" cap="none">
                <a:solidFill>
                  <a:schemeClr val="lt1"/>
                </a:solidFill>
                <a:latin typeface="Roboto"/>
                <a:ea typeface="Roboto"/>
                <a:cs typeface="Roboto"/>
                <a:sym typeface="Roboto"/>
              </a:rPr>
              <a:t>THANK YOU</a:t>
            </a:r>
            <a:endParaRPr/>
          </a:p>
        </p:txBody>
      </p:sp>
      <p:sp>
        <p:nvSpPr>
          <p:cNvPr id="372" name="Google Shape;372;p89"/>
          <p:cNvSpPr txBox="1"/>
          <p:nvPr/>
        </p:nvSpPr>
        <p:spPr>
          <a:xfrm>
            <a:off x="9520873" y="6127559"/>
            <a:ext cx="1164345" cy="360850"/>
          </a:xfrm>
          <a:prstGeom prst="rect">
            <a:avLst/>
          </a:prstGeom>
          <a:noFill/>
          <a:ln>
            <a:noFill/>
          </a:ln>
        </p:spPr>
        <p:txBody>
          <a:bodyPr spcFirstLastPara="1" wrap="square" lIns="72000" tIns="72000" rIns="72000" bIns="72000" anchor="t" anchorCtr="0">
            <a:spAutoFit/>
          </a:bodyPr>
          <a:lstStyle/>
          <a:p>
            <a:pPr marL="0" marR="0" lvl="0" indent="0" algn="ctr" rtl="0">
              <a:spcBef>
                <a:spcPts val="0"/>
              </a:spcBef>
              <a:spcAft>
                <a:spcPts val="0"/>
              </a:spcAft>
              <a:buClr>
                <a:schemeClr val="accent1"/>
              </a:buClr>
              <a:buSzPts val="1400"/>
              <a:buFont typeface="Arial"/>
              <a:buNone/>
            </a:pPr>
            <a:r>
              <a:rPr lang="en-US" sz="1400" b="0" i="0">
                <a:solidFill>
                  <a:schemeClr val="lt1"/>
                </a:solidFill>
                <a:latin typeface="Roboto Condensed"/>
                <a:ea typeface="Roboto Condensed"/>
                <a:cs typeface="Roboto Condensed"/>
                <a:sym typeface="Roboto Condensed"/>
              </a:rPr>
              <a:t>www.gbif.org</a:t>
            </a:r>
            <a:endParaRPr sz="1400" b="0" i="0">
              <a:solidFill>
                <a:schemeClr val="lt1"/>
              </a:solidFill>
              <a:latin typeface="Roboto Condensed"/>
              <a:ea typeface="Roboto Condensed"/>
              <a:cs typeface="Roboto Condensed"/>
              <a:sym typeface="Roboto Condense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hank You Slide 6">
  <p:cSld name="Thank You Slide 6">
    <p:spTree>
      <p:nvGrpSpPr>
        <p:cNvPr id="1" name="Shape 373"/>
        <p:cNvGrpSpPr/>
        <p:nvPr/>
      </p:nvGrpSpPr>
      <p:grpSpPr>
        <a:xfrm>
          <a:off x="0" y="0"/>
          <a:ext cx="0" cy="0"/>
          <a:chOff x="0" y="0"/>
          <a:chExt cx="0" cy="0"/>
        </a:xfrm>
      </p:grpSpPr>
      <p:pic>
        <p:nvPicPr>
          <p:cNvPr id="374" name="Google Shape;374;p90"/>
          <p:cNvPicPr preferRelativeResize="0"/>
          <p:nvPr/>
        </p:nvPicPr>
        <p:blipFill rotWithShape="1">
          <a:blip r:embed="rId2">
            <a:alphaModFix/>
          </a:blip>
          <a:srcRect b="1575"/>
          <a:stretch/>
        </p:blipFill>
        <p:spPr>
          <a:xfrm>
            <a:off x="0" y="0"/>
            <a:ext cx="12192000" cy="6858000"/>
          </a:xfrm>
          <a:prstGeom prst="rect">
            <a:avLst/>
          </a:prstGeom>
          <a:noFill/>
          <a:ln>
            <a:noFill/>
          </a:ln>
        </p:spPr>
      </p:pic>
      <p:sp>
        <p:nvSpPr>
          <p:cNvPr id="375" name="Google Shape;375;p90"/>
          <p:cNvSpPr/>
          <p:nvPr/>
        </p:nvSpPr>
        <p:spPr>
          <a:xfrm>
            <a:off x="0" y="0"/>
            <a:ext cx="12192000" cy="6858000"/>
          </a:xfrm>
          <a:prstGeom prst="rect">
            <a:avLst/>
          </a:prstGeom>
          <a:solidFill>
            <a:schemeClr val="accen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76" name="Google Shape;376;p90"/>
          <p:cNvSpPr/>
          <p:nvPr/>
        </p:nvSpPr>
        <p:spPr>
          <a:xfrm>
            <a:off x="6848475" y="3495675"/>
            <a:ext cx="1933575" cy="1933575"/>
          </a:xfrm>
          <a:custGeom>
            <a:avLst/>
            <a:gdLst/>
            <a:ahLst/>
            <a:cxnLst/>
            <a:rect l="l" t="t" r="r" b="b"/>
            <a:pathLst>
              <a:path w="1933575" h="1933575" extrusionOk="0">
                <a:moveTo>
                  <a:pt x="1933575" y="1933575"/>
                </a:moveTo>
                <a:cubicBezTo>
                  <a:pt x="865691" y="1933575"/>
                  <a:pt x="0" y="1067884"/>
                  <a:pt x="0" y="0"/>
                </a:cubicBezTo>
              </a:path>
            </a:pathLst>
          </a:custGeom>
          <a:noFill/>
          <a:ln w="511175"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77" name="Google Shape;377;p90"/>
          <p:cNvSpPr/>
          <p:nvPr/>
        </p:nvSpPr>
        <p:spPr>
          <a:xfrm>
            <a:off x="9791700" y="1000125"/>
            <a:ext cx="723900" cy="723900"/>
          </a:xfrm>
          <a:prstGeom prst="ellipse">
            <a:avLst/>
          </a:prstGeom>
          <a:solidFill>
            <a:schemeClr val="accent6"/>
          </a:solidFill>
          <a:ln w="254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cxnSp>
        <p:nvCxnSpPr>
          <p:cNvPr id="378" name="Google Shape;378;p90"/>
          <p:cNvCxnSpPr/>
          <p:nvPr/>
        </p:nvCxnSpPr>
        <p:spPr>
          <a:xfrm>
            <a:off x="11201400" y="0"/>
            <a:ext cx="0" cy="1196975"/>
          </a:xfrm>
          <a:prstGeom prst="straightConnector1">
            <a:avLst/>
          </a:prstGeom>
          <a:noFill/>
          <a:ln w="25400" cap="rnd" cmpd="sng">
            <a:solidFill>
              <a:schemeClr val="lt1"/>
            </a:solidFill>
            <a:prstDash val="solid"/>
            <a:round/>
            <a:headEnd type="none" w="sm" len="sm"/>
            <a:tailEnd type="none" w="sm" len="sm"/>
          </a:ln>
        </p:spPr>
      </p:cxnSp>
      <p:cxnSp>
        <p:nvCxnSpPr>
          <p:cNvPr id="379" name="Google Shape;379;p90"/>
          <p:cNvCxnSpPr/>
          <p:nvPr/>
        </p:nvCxnSpPr>
        <p:spPr>
          <a:xfrm>
            <a:off x="11201400" y="4257675"/>
            <a:ext cx="0" cy="2576497"/>
          </a:xfrm>
          <a:prstGeom prst="straightConnector1">
            <a:avLst/>
          </a:prstGeom>
          <a:noFill/>
          <a:ln w="25400" cap="rnd" cmpd="sng">
            <a:solidFill>
              <a:schemeClr val="lt1"/>
            </a:solidFill>
            <a:prstDash val="solid"/>
            <a:round/>
            <a:headEnd type="none" w="sm" len="sm"/>
            <a:tailEnd type="none" w="sm" len="sm"/>
          </a:ln>
        </p:spPr>
      </p:cxnSp>
      <p:sp>
        <p:nvSpPr>
          <p:cNvPr id="380" name="Google Shape;380;p90"/>
          <p:cNvSpPr>
            <a:spLocks noGrp="1"/>
          </p:cNvSpPr>
          <p:nvPr>
            <p:ph type="pic" idx="2"/>
          </p:nvPr>
        </p:nvSpPr>
        <p:spPr>
          <a:xfrm>
            <a:off x="6848475" y="1562100"/>
            <a:ext cx="3867150" cy="3867150"/>
          </a:xfrm>
          <a:prstGeom prst="ellipse">
            <a:avLst/>
          </a:prstGeom>
          <a:noFill/>
          <a:ln>
            <a:noFill/>
          </a:ln>
        </p:spPr>
      </p:sp>
      <p:sp>
        <p:nvSpPr>
          <p:cNvPr id="381" name="Google Shape;381;p90"/>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82" name="Google Shape;382;p90"/>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b="0" i="0">
                <a:solidFill>
                  <a:schemeClr val="lt1"/>
                </a:solidFill>
                <a:latin typeface="Roboto"/>
                <a:ea typeface="Roboto"/>
                <a:cs typeface="Roboto"/>
                <a:sym typeface="Roboto"/>
              </a:defRPr>
            </a:lvl1pPr>
            <a:lvl2pPr marL="914400" lvl="1" indent="-228600" algn="l">
              <a:lnSpc>
                <a:spcPct val="90000"/>
              </a:lnSpc>
              <a:spcBef>
                <a:spcPts val="500"/>
              </a:spcBef>
              <a:spcAft>
                <a:spcPts val="0"/>
              </a:spcAft>
              <a:buSzPts val="1800"/>
              <a:buNone/>
              <a:defRPr>
                <a:solidFill>
                  <a:schemeClr val="lt1"/>
                </a:solidFill>
              </a:defRPr>
            </a:lvl2pPr>
            <a:lvl3pPr marL="1371600" lvl="2" indent="-228600" algn="l">
              <a:lnSpc>
                <a:spcPct val="90000"/>
              </a:lnSpc>
              <a:spcBef>
                <a:spcPts val="500"/>
              </a:spcBef>
              <a:spcAft>
                <a:spcPts val="0"/>
              </a:spcAft>
              <a:buSzPts val="1600"/>
              <a:buNone/>
              <a:defRPr>
                <a:solidFill>
                  <a:schemeClr val="lt1"/>
                </a:solidFill>
              </a:defRPr>
            </a:lvl3pPr>
            <a:lvl4pPr marL="1828800" lvl="3" indent="-228600" algn="l">
              <a:lnSpc>
                <a:spcPct val="90000"/>
              </a:lnSpc>
              <a:spcBef>
                <a:spcPts val="500"/>
              </a:spcBef>
              <a:spcAft>
                <a:spcPts val="0"/>
              </a:spcAft>
              <a:buSzPts val="1400"/>
              <a:buNone/>
              <a:defRPr>
                <a:solidFill>
                  <a:schemeClr val="lt1"/>
                </a:solidFill>
              </a:defRPr>
            </a:lvl4pPr>
            <a:lvl5pPr marL="2286000" lvl="4" indent="-228600" algn="l">
              <a:lnSpc>
                <a:spcPct val="90000"/>
              </a:lnSpc>
              <a:spcBef>
                <a:spcPts val="500"/>
              </a:spcBef>
              <a:spcAft>
                <a:spcPts val="0"/>
              </a:spcAft>
              <a:buSzPts val="1200"/>
              <a:buNone/>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83" name="Google Shape;383;p90"/>
          <p:cNvPicPr preferRelativeResize="0"/>
          <p:nvPr/>
        </p:nvPicPr>
        <p:blipFill rotWithShape="1">
          <a:blip r:embed="rId3">
            <a:alphaModFix/>
          </a:blip>
          <a:srcRect t="9484" b="9483"/>
          <a:stretch/>
        </p:blipFill>
        <p:spPr>
          <a:xfrm>
            <a:off x="10705689" y="6010603"/>
            <a:ext cx="1247090" cy="671464"/>
          </a:xfrm>
          <a:prstGeom prst="rect">
            <a:avLst/>
          </a:prstGeom>
          <a:solidFill>
            <a:schemeClr val="lt1"/>
          </a:solidFill>
          <a:ln>
            <a:noFill/>
          </a:ln>
        </p:spPr>
      </p:pic>
      <p:sp>
        <p:nvSpPr>
          <p:cNvPr id="384" name="Google Shape;384;p90"/>
          <p:cNvSpPr txBox="1"/>
          <p:nvPr/>
        </p:nvSpPr>
        <p:spPr>
          <a:xfrm>
            <a:off x="669925" y="2561646"/>
            <a:ext cx="5359400" cy="810204"/>
          </a:xfrm>
          <a:prstGeom prst="rect">
            <a:avLst/>
          </a:prstGeom>
          <a:noFill/>
          <a:ln>
            <a:noFill/>
          </a:ln>
        </p:spPr>
        <p:txBody>
          <a:bodyPr spcFirstLastPara="1" wrap="square" lIns="72000" tIns="72000" rIns="72000" bIns="72000" anchor="t" anchorCtr="0">
            <a:spAutoFit/>
          </a:bodyPr>
          <a:lstStyle/>
          <a:p>
            <a:pPr marL="0" marR="0" lvl="0" indent="0" algn="l" rtl="0">
              <a:lnSpc>
                <a:spcPct val="90000"/>
              </a:lnSpc>
              <a:spcBef>
                <a:spcPts val="0"/>
              </a:spcBef>
              <a:spcAft>
                <a:spcPts val="0"/>
              </a:spcAft>
              <a:buClr>
                <a:schemeClr val="accent1"/>
              </a:buClr>
              <a:buSzPts val="4800"/>
              <a:buFont typeface="Arial"/>
              <a:buNone/>
            </a:pPr>
            <a:r>
              <a:rPr lang="en-US" sz="4800" b="1" cap="none">
                <a:solidFill>
                  <a:schemeClr val="lt1"/>
                </a:solidFill>
                <a:latin typeface="Roboto"/>
                <a:ea typeface="Roboto"/>
                <a:cs typeface="Roboto"/>
                <a:sym typeface="Roboto"/>
              </a:rPr>
              <a:t>THANK YOU</a:t>
            </a:r>
            <a:endParaRPr/>
          </a:p>
        </p:txBody>
      </p:sp>
      <p:sp>
        <p:nvSpPr>
          <p:cNvPr id="385" name="Google Shape;385;p90"/>
          <p:cNvSpPr txBox="1"/>
          <p:nvPr/>
        </p:nvSpPr>
        <p:spPr>
          <a:xfrm>
            <a:off x="9520873" y="6127559"/>
            <a:ext cx="1164345" cy="360850"/>
          </a:xfrm>
          <a:prstGeom prst="rect">
            <a:avLst/>
          </a:prstGeom>
          <a:noFill/>
          <a:ln>
            <a:noFill/>
          </a:ln>
        </p:spPr>
        <p:txBody>
          <a:bodyPr spcFirstLastPara="1" wrap="square" lIns="72000" tIns="72000" rIns="72000" bIns="72000" anchor="t" anchorCtr="0">
            <a:spAutoFit/>
          </a:bodyPr>
          <a:lstStyle/>
          <a:p>
            <a:pPr marL="0" marR="0" lvl="0" indent="0" algn="ctr" rtl="0">
              <a:spcBef>
                <a:spcPts val="0"/>
              </a:spcBef>
              <a:spcAft>
                <a:spcPts val="0"/>
              </a:spcAft>
              <a:buClr>
                <a:schemeClr val="accent1"/>
              </a:buClr>
              <a:buSzPts val="1400"/>
              <a:buFont typeface="Arial"/>
              <a:buNone/>
            </a:pPr>
            <a:r>
              <a:rPr lang="en-US" sz="1400" b="0" i="0">
                <a:solidFill>
                  <a:schemeClr val="lt1"/>
                </a:solidFill>
                <a:latin typeface="Roboto Condensed"/>
                <a:ea typeface="Roboto Condensed"/>
                <a:cs typeface="Roboto Condensed"/>
                <a:sym typeface="Roboto Condensed"/>
              </a:rPr>
              <a:t>www.gbif.org</a:t>
            </a:r>
            <a:endParaRPr sz="1400" b="0" i="0">
              <a:solidFill>
                <a:schemeClr val="lt1"/>
              </a:solidFill>
              <a:latin typeface="Roboto Condensed"/>
              <a:ea typeface="Roboto Condensed"/>
              <a:cs typeface="Roboto Condensed"/>
              <a:sym typeface="Roboto Condense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lient Logo ">
  <p:cSld name="Client Logo ">
    <p:spTree>
      <p:nvGrpSpPr>
        <p:cNvPr id="1" name="Shape 386"/>
        <p:cNvGrpSpPr/>
        <p:nvPr/>
      </p:nvGrpSpPr>
      <p:grpSpPr>
        <a:xfrm>
          <a:off x="0" y="0"/>
          <a:ext cx="0" cy="0"/>
          <a:chOff x="0" y="0"/>
          <a:chExt cx="0" cy="0"/>
        </a:xfrm>
      </p:grpSpPr>
      <p:sp>
        <p:nvSpPr>
          <p:cNvPr id="387" name="Google Shape;387;p9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88" name="Google Shape;388;p91"/>
          <p:cNvSpPr>
            <a:spLocks noGrp="1"/>
          </p:cNvSpPr>
          <p:nvPr>
            <p:ph type="pic" idx="2"/>
          </p:nvPr>
        </p:nvSpPr>
        <p:spPr>
          <a:xfrm>
            <a:off x="507998" y="1196975"/>
            <a:ext cx="2703511" cy="1536700"/>
          </a:xfrm>
          <a:prstGeom prst="rect">
            <a:avLst/>
          </a:prstGeom>
          <a:noFill/>
          <a:ln w="19050" cap="flat" cmpd="sng">
            <a:solidFill>
              <a:srgbClr val="F2F2F2"/>
            </a:solidFill>
            <a:prstDash val="solid"/>
            <a:round/>
            <a:headEnd type="none" w="sm" len="sm"/>
            <a:tailEnd type="none" w="sm" len="sm"/>
          </a:ln>
        </p:spPr>
      </p:sp>
      <p:sp>
        <p:nvSpPr>
          <p:cNvPr id="389" name="Google Shape;389;p91"/>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390" name="Google Shape;390;p91"/>
          <p:cNvSpPr>
            <a:spLocks noGrp="1"/>
          </p:cNvSpPr>
          <p:nvPr>
            <p:ph type="pic" idx="3"/>
          </p:nvPr>
        </p:nvSpPr>
        <p:spPr>
          <a:xfrm>
            <a:off x="3323752" y="1196975"/>
            <a:ext cx="2703511" cy="1536700"/>
          </a:xfrm>
          <a:prstGeom prst="rect">
            <a:avLst/>
          </a:prstGeom>
          <a:noFill/>
          <a:ln w="19050" cap="flat" cmpd="sng">
            <a:solidFill>
              <a:srgbClr val="F2F2F2"/>
            </a:solidFill>
            <a:prstDash val="solid"/>
            <a:round/>
            <a:headEnd type="none" w="sm" len="sm"/>
            <a:tailEnd type="none" w="sm" len="sm"/>
          </a:ln>
        </p:spPr>
      </p:sp>
      <p:sp>
        <p:nvSpPr>
          <p:cNvPr id="391" name="Google Shape;391;p91"/>
          <p:cNvSpPr>
            <a:spLocks noGrp="1"/>
          </p:cNvSpPr>
          <p:nvPr>
            <p:ph type="pic" idx="4"/>
          </p:nvPr>
        </p:nvSpPr>
        <p:spPr>
          <a:xfrm>
            <a:off x="6139506" y="1196975"/>
            <a:ext cx="2703511" cy="1536700"/>
          </a:xfrm>
          <a:prstGeom prst="rect">
            <a:avLst/>
          </a:prstGeom>
          <a:noFill/>
          <a:ln w="19050" cap="flat" cmpd="sng">
            <a:solidFill>
              <a:srgbClr val="F2F2F2"/>
            </a:solidFill>
            <a:prstDash val="solid"/>
            <a:round/>
            <a:headEnd type="none" w="sm" len="sm"/>
            <a:tailEnd type="none" w="sm" len="sm"/>
          </a:ln>
        </p:spPr>
      </p:sp>
      <p:sp>
        <p:nvSpPr>
          <p:cNvPr id="392" name="Google Shape;392;p91"/>
          <p:cNvSpPr>
            <a:spLocks noGrp="1"/>
          </p:cNvSpPr>
          <p:nvPr>
            <p:ph type="pic" idx="5"/>
          </p:nvPr>
        </p:nvSpPr>
        <p:spPr>
          <a:xfrm>
            <a:off x="8955260" y="1196975"/>
            <a:ext cx="2703511" cy="1536700"/>
          </a:xfrm>
          <a:prstGeom prst="rect">
            <a:avLst/>
          </a:prstGeom>
          <a:noFill/>
          <a:ln w="19050" cap="flat" cmpd="sng">
            <a:solidFill>
              <a:srgbClr val="F2F2F2"/>
            </a:solidFill>
            <a:prstDash val="solid"/>
            <a:round/>
            <a:headEnd type="none" w="sm" len="sm"/>
            <a:tailEnd type="none" w="sm" len="sm"/>
          </a:ln>
        </p:spPr>
      </p:sp>
      <p:sp>
        <p:nvSpPr>
          <p:cNvPr id="393" name="Google Shape;393;p91"/>
          <p:cNvSpPr>
            <a:spLocks noGrp="1"/>
          </p:cNvSpPr>
          <p:nvPr>
            <p:ph type="pic" idx="6"/>
          </p:nvPr>
        </p:nvSpPr>
        <p:spPr>
          <a:xfrm>
            <a:off x="507998" y="2822575"/>
            <a:ext cx="2703511" cy="1536700"/>
          </a:xfrm>
          <a:prstGeom prst="rect">
            <a:avLst/>
          </a:prstGeom>
          <a:noFill/>
          <a:ln w="19050" cap="flat" cmpd="sng">
            <a:solidFill>
              <a:srgbClr val="F2F2F2"/>
            </a:solidFill>
            <a:prstDash val="solid"/>
            <a:round/>
            <a:headEnd type="none" w="sm" len="sm"/>
            <a:tailEnd type="none" w="sm" len="sm"/>
          </a:ln>
        </p:spPr>
      </p:sp>
      <p:sp>
        <p:nvSpPr>
          <p:cNvPr id="394" name="Google Shape;394;p91"/>
          <p:cNvSpPr>
            <a:spLocks noGrp="1"/>
          </p:cNvSpPr>
          <p:nvPr>
            <p:ph type="pic" idx="7"/>
          </p:nvPr>
        </p:nvSpPr>
        <p:spPr>
          <a:xfrm>
            <a:off x="3323752" y="2822575"/>
            <a:ext cx="2703511" cy="1536700"/>
          </a:xfrm>
          <a:prstGeom prst="rect">
            <a:avLst/>
          </a:prstGeom>
          <a:noFill/>
          <a:ln w="19050" cap="flat" cmpd="sng">
            <a:solidFill>
              <a:srgbClr val="F2F2F2"/>
            </a:solidFill>
            <a:prstDash val="solid"/>
            <a:round/>
            <a:headEnd type="none" w="sm" len="sm"/>
            <a:tailEnd type="none" w="sm" len="sm"/>
          </a:ln>
        </p:spPr>
      </p:sp>
      <p:sp>
        <p:nvSpPr>
          <p:cNvPr id="395" name="Google Shape;395;p91"/>
          <p:cNvSpPr>
            <a:spLocks noGrp="1"/>
          </p:cNvSpPr>
          <p:nvPr>
            <p:ph type="pic" idx="8"/>
          </p:nvPr>
        </p:nvSpPr>
        <p:spPr>
          <a:xfrm>
            <a:off x="6139506" y="2822575"/>
            <a:ext cx="2703511" cy="1536700"/>
          </a:xfrm>
          <a:prstGeom prst="rect">
            <a:avLst/>
          </a:prstGeom>
          <a:noFill/>
          <a:ln w="19050" cap="flat" cmpd="sng">
            <a:solidFill>
              <a:srgbClr val="F2F2F2"/>
            </a:solidFill>
            <a:prstDash val="solid"/>
            <a:round/>
            <a:headEnd type="none" w="sm" len="sm"/>
            <a:tailEnd type="none" w="sm" len="sm"/>
          </a:ln>
        </p:spPr>
      </p:sp>
      <p:sp>
        <p:nvSpPr>
          <p:cNvPr id="396" name="Google Shape;396;p91"/>
          <p:cNvSpPr>
            <a:spLocks noGrp="1"/>
          </p:cNvSpPr>
          <p:nvPr>
            <p:ph type="pic" idx="9"/>
          </p:nvPr>
        </p:nvSpPr>
        <p:spPr>
          <a:xfrm>
            <a:off x="8955260" y="2822575"/>
            <a:ext cx="2703511" cy="1536700"/>
          </a:xfrm>
          <a:prstGeom prst="rect">
            <a:avLst/>
          </a:prstGeom>
          <a:noFill/>
          <a:ln w="19050" cap="flat" cmpd="sng">
            <a:solidFill>
              <a:srgbClr val="F2F2F2"/>
            </a:solidFill>
            <a:prstDash val="solid"/>
            <a:round/>
            <a:headEnd type="none" w="sm" len="sm"/>
            <a:tailEnd type="none" w="sm" len="sm"/>
          </a:ln>
        </p:spPr>
      </p:sp>
      <p:sp>
        <p:nvSpPr>
          <p:cNvPr id="397" name="Google Shape;397;p91"/>
          <p:cNvSpPr>
            <a:spLocks noGrp="1"/>
          </p:cNvSpPr>
          <p:nvPr>
            <p:ph type="pic" idx="13"/>
          </p:nvPr>
        </p:nvSpPr>
        <p:spPr>
          <a:xfrm>
            <a:off x="507998" y="4448175"/>
            <a:ext cx="2703511" cy="1536700"/>
          </a:xfrm>
          <a:prstGeom prst="rect">
            <a:avLst/>
          </a:prstGeom>
          <a:noFill/>
          <a:ln w="19050" cap="flat" cmpd="sng">
            <a:solidFill>
              <a:srgbClr val="F2F2F2"/>
            </a:solidFill>
            <a:prstDash val="solid"/>
            <a:round/>
            <a:headEnd type="none" w="sm" len="sm"/>
            <a:tailEnd type="none" w="sm" len="sm"/>
          </a:ln>
        </p:spPr>
      </p:sp>
      <p:sp>
        <p:nvSpPr>
          <p:cNvPr id="398" name="Google Shape;398;p91"/>
          <p:cNvSpPr>
            <a:spLocks noGrp="1"/>
          </p:cNvSpPr>
          <p:nvPr>
            <p:ph type="pic" idx="14"/>
          </p:nvPr>
        </p:nvSpPr>
        <p:spPr>
          <a:xfrm>
            <a:off x="3323752" y="4448175"/>
            <a:ext cx="2703511" cy="1536700"/>
          </a:xfrm>
          <a:prstGeom prst="rect">
            <a:avLst/>
          </a:prstGeom>
          <a:noFill/>
          <a:ln w="19050" cap="flat" cmpd="sng">
            <a:solidFill>
              <a:srgbClr val="F2F2F2"/>
            </a:solidFill>
            <a:prstDash val="solid"/>
            <a:round/>
            <a:headEnd type="none" w="sm" len="sm"/>
            <a:tailEnd type="none" w="sm" len="sm"/>
          </a:ln>
        </p:spPr>
      </p:sp>
      <p:sp>
        <p:nvSpPr>
          <p:cNvPr id="399" name="Google Shape;399;p91"/>
          <p:cNvSpPr>
            <a:spLocks noGrp="1"/>
          </p:cNvSpPr>
          <p:nvPr>
            <p:ph type="pic" idx="15"/>
          </p:nvPr>
        </p:nvSpPr>
        <p:spPr>
          <a:xfrm>
            <a:off x="6139506" y="4448175"/>
            <a:ext cx="2703511" cy="1536700"/>
          </a:xfrm>
          <a:prstGeom prst="rect">
            <a:avLst/>
          </a:prstGeom>
          <a:noFill/>
          <a:ln w="19050" cap="flat" cmpd="sng">
            <a:solidFill>
              <a:srgbClr val="F2F2F2"/>
            </a:solidFill>
            <a:prstDash val="solid"/>
            <a:round/>
            <a:headEnd type="none" w="sm" len="sm"/>
            <a:tailEnd type="none" w="sm" len="sm"/>
          </a:ln>
        </p:spPr>
      </p:sp>
      <p:sp>
        <p:nvSpPr>
          <p:cNvPr id="400" name="Google Shape;400;p91"/>
          <p:cNvSpPr>
            <a:spLocks noGrp="1"/>
          </p:cNvSpPr>
          <p:nvPr>
            <p:ph type="pic" idx="16"/>
          </p:nvPr>
        </p:nvSpPr>
        <p:spPr>
          <a:xfrm>
            <a:off x="8955260" y="4448175"/>
            <a:ext cx="2703511" cy="1536700"/>
          </a:xfrm>
          <a:prstGeom prst="rect">
            <a:avLst/>
          </a:prstGeom>
          <a:noFill/>
          <a:ln w="19050" cap="flat" cmpd="sng">
            <a:solidFill>
              <a:srgbClr val="F2F2F2"/>
            </a:solidFill>
            <a:prstDash val="solid"/>
            <a:round/>
            <a:headEnd type="none" w="sm" len="sm"/>
            <a:tailEnd type="none" w="sm" len="sm"/>
          </a:ln>
        </p:spPr>
      </p:sp>
      <p:sp>
        <p:nvSpPr>
          <p:cNvPr id="401" name="Google Shape;401;p91"/>
          <p:cNvSpPr txBox="1">
            <a:spLocks noGrp="1"/>
          </p:cNvSpPr>
          <p:nvPr>
            <p:ph type="title"/>
          </p:nvPr>
        </p:nvSpPr>
        <p:spPr>
          <a:xfrm>
            <a:off x="507999" y="457201"/>
            <a:ext cx="11123614" cy="57150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accent6"/>
              </a:buClr>
              <a:buSzPts val="2400"/>
              <a:buFont typeface="Roboto"/>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402" name="Google Shape;402;p91"/>
          <p:cNvCxnSpPr/>
          <p:nvPr/>
        </p:nvCxnSpPr>
        <p:spPr>
          <a:xfrm>
            <a:off x="11642724" y="742951"/>
            <a:ext cx="389331" cy="0"/>
          </a:xfrm>
          <a:prstGeom prst="straightConnector1">
            <a:avLst/>
          </a:prstGeom>
          <a:noFill/>
          <a:ln w="25400" cap="rnd" cmpd="sng">
            <a:solidFill>
              <a:schemeClr val="accent5"/>
            </a:solidFill>
            <a:prstDash val="solid"/>
            <a:round/>
            <a:headEnd type="none" w="sm" len="sm"/>
            <a:tailEnd type="none" w="sm" len="sm"/>
          </a:ln>
        </p:spPr>
      </p:cxnSp>
      <p:cxnSp>
        <p:nvCxnSpPr>
          <p:cNvPr id="403" name="Google Shape;403;p91"/>
          <p:cNvCxnSpPr/>
          <p:nvPr/>
        </p:nvCxnSpPr>
        <p:spPr>
          <a:xfrm>
            <a:off x="90535" y="742951"/>
            <a:ext cx="417463" cy="0"/>
          </a:xfrm>
          <a:prstGeom prst="straightConnector1">
            <a:avLst/>
          </a:prstGeom>
          <a:noFill/>
          <a:ln w="25400" cap="rnd" cmpd="sng">
            <a:solidFill>
              <a:schemeClr val="accent5"/>
            </a:solidFill>
            <a:prstDash val="solid"/>
            <a:round/>
            <a:headEnd type="none" w="sm" len="sm"/>
            <a:tailEnd type="none" w="sm" len="sm"/>
          </a:ln>
        </p:spPr>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Client Logo ">
  <p:cSld name="1_Client Logo ">
    <p:spTree>
      <p:nvGrpSpPr>
        <p:cNvPr id="1" name="Shape 404"/>
        <p:cNvGrpSpPr/>
        <p:nvPr/>
      </p:nvGrpSpPr>
      <p:grpSpPr>
        <a:xfrm>
          <a:off x="0" y="0"/>
          <a:ext cx="0" cy="0"/>
          <a:chOff x="0" y="0"/>
          <a:chExt cx="0" cy="0"/>
        </a:xfrm>
      </p:grpSpPr>
      <p:sp>
        <p:nvSpPr>
          <p:cNvPr id="405" name="Google Shape;405;p9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06" name="Google Shape;406;p92"/>
          <p:cNvSpPr/>
          <p:nvPr/>
        </p:nvSpPr>
        <p:spPr>
          <a:xfrm>
            <a:off x="0" y="0"/>
            <a:ext cx="12192000" cy="6858000"/>
          </a:xfrm>
          <a:custGeom>
            <a:avLst/>
            <a:gdLst/>
            <a:ahLst/>
            <a:cxnLst/>
            <a:rect l="l" t="t" r="r" b="b"/>
            <a:pathLst>
              <a:path w="12192000" h="6858000" extrusionOk="0">
                <a:moveTo>
                  <a:pt x="246063" y="280657"/>
                </a:moveTo>
                <a:lnTo>
                  <a:pt x="246063" y="6572816"/>
                </a:lnTo>
                <a:lnTo>
                  <a:pt x="11945935" y="6572816"/>
                </a:lnTo>
                <a:lnTo>
                  <a:pt x="11945935" y="280657"/>
                </a:lnTo>
                <a:close/>
                <a:moveTo>
                  <a:pt x="0" y="0"/>
                </a:moveTo>
                <a:lnTo>
                  <a:pt x="12192000" y="0"/>
                </a:lnTo>
                <a:lnTo>
                  <a:pt x="1219200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07" name="Google Shape;407;p92"/>
          <p:cNvSpPr>
            <a:spLocks noGrp="1"/>
          </p:cNvSpPr>
          <p:nvPr>
            <p:ph type="pic" idx="2"/>
          </p:nvPr>
        </p:nvSpPr>
        <p:spPr>
          <a:xfrm>
            <a:off x="571372" y="1196975"/>
            <a:ext cx="2700000" cy="1863096"/>
          </a:xfrm>
          <a:prstGeom prst="rect">
            <a:avLst/>
          </a:prstGeom>
          <a:noFill/>
          <a:ln>
            <a:noFill/>
          </a:ln>
        </p:spPr>
      </p:sp>
      <p:sp>
        <p:nvSpPr>
          <p:cNvPr id="408" name="Google Shape;408;p92"/>
          <p:cNvSpPr txBox="1">
            <a:spLocks noGrp="1"/>
          </p:cNvSpPr>
          <p:nvPr>
            <p:ph type="title"/>
          </p:nvPr>
        </p:nvSpPr>
        <p:spPr>
          <a:xfrm>
            <a:off x="1268489" y="457201"/>
            <a:ext cx="9659857" cy="571500"/>
          </a:xfrm>
          <a:prstGeom prst="rect">
            <a:avLst/>
          </a:prstGeom>
          <a:noFill/>
          <a:ln>
            <a:noFill/>
          </a:ln>
        </p:spPr>
        <p:txBody>
          <a:bodyPr spcFirstLastPara="1" wrap="square" lIns="72000" tIns="72000" rIns="72000" bIns="72000" anchor="ctr" anchorCtr="0">
            <a:normAutofit/>
          </a:bodyPr>
          <a:lstStyle>
            <a:lvl1pPr lvl="0" algn="ctr">
              <a:lnSpc>
                <a:spcPct val="90000"/>
              </a:lnSpc>
              <a:spcBef>
                <a:spcPts val="0"/>
              </a:spcBef>
              <a:spcAft>
                <a:spcPts val="0"/>
              </a:spcAft>
              <a:buClr>
                <a:schemeClr val="accent6"/>
              </a:buClr>
              <a:buSzPts val="2400"/>
              <a:buFont typeface="Roboto"/>
              <a:buNone/>
              <a:defRPr>
                <a:solidFill>
                  <a:schemeClr val="accent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409" name="Google Shape;409;p92"/>
          <p:cNvCxnSpPr/>
          <p:nvPr/>
        </p:nvCxnSpPr>
        <p:spPr>
          <a:xfrm>
            <a:off x="10928346" y="742951"/>
            <a:ext cx="1103709" cy="0"/>
          </a:xfrm>
          <a:prstGeom prst="straightConnector1">
            <a:avLst/>
          </a:prstGeom>
          <a:noFill/>
          <a:ln w="25400" cap="rnd" cmpd="sng">
            <a:solidFill>
              <a:schemeClr val="accent2"/>
            </a:solidFill>
            <a:prstDash val="solid"/>
            <a:round/>
            <a:headEnd type="none" w="sm" len="sm"/>
            <a:tailEnd type="none" w="sm" len="sm"/>
          </a:ln>
        </p:spPr>
      </p:cxnSp>
      <p:cxnSp>
        <p:nvCxnSpPr>
          <p:cNvPr id="410" name="Google Shape;410;p92"/>
          <p:cNvCxnSpPr/>
          <p:nvPr/>
        </p:nvCxnSpPr>
        <p:spPr>
          <a:xfrm>
            <a:off x="90535" y="742951"/>
            <a:ext cx="1177954" cy="0"/>
          </a:xfrm>
          <a:prstGeom prst="straightConnector1">
            <a:avLst/>
          </a:prstGeom>
          <a:noFill/>
          <a:ln w="25400" cap="rnd" cmpd="sng">
            <a:solidFill>
              <a:schemeClr val="accent2"/>
            </a:solidFill>
            <a:prstDash val="solid"/>
            <a:round/>
            <a:headEnd type="none" w="sm" len="sm"/>
            <a:tailEnd type="none" w="sm" len="sm"/>
          </a:ln>
        </p:spPr>
      </p:cxnSp>
      <p:sp>
        <p:nvSpPr>
          <p:cNvPr id="411" name="Google Shape;411;p92"/>
          <p:cNvSpPr txBox="1">
            <a:spLocks noGrp="1"/>
          </p:cNvSpPr>
          <p:nvPr>
            <p:ph type="body" idx="1"/>
          </p:nvPr>
        </p:nvSpPr>
        <p:spPr>
          <a:xfrm>
            <a:off x="571372" y="314086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2" name="Google Shape;412;p92"/>
          <p:cNvSpPr>
            <a:spLocks noGrp="1"/>
          </p:cNvSpPr>
          <p:nvPr>
            <p:ph type="pic" idx="3"/>
          </p:nvPr>
        </p:nvSpPr>
        <p:spPr>
          <a:xfrm>
            <a:off x="3354284" y="1196975"/>
            <a:ext cx="2700000" cy="1863096"/>
          </a:xfrm>
          <a:prstGeom prst="rect">
            <a:avLst/>
          </a:prstGeom>
          <a:noFill/>
          <a:ln>
            <a:noFill/>
          </a:ln>
        </p:spPr>
      </p:sp>
      <p:sp>
        <p:nvSpPr>
          <p:cNvPr id="413" name="Google Shape;413;p92"/>
          <p:cNvSpPr txBox="1">
            <a:spLocks noGrp="1"/>
          </p:cNvSpPr>
          <p:nvPr>
            <p:ph type="body" idx="4"/>
          </p:nvPr>
        </p:nvSpPr>
        <p:spPr>
          <a:xfrm>
            <a:off x="3354284" y="314086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4" name="Google Shape;414;p92"/>
          <p:cNvSpPr>
            <a:spLocks noGrp="1"/>
          </p:cNvSpPr>
          <p:nvPr>
            <p:ph type="pic" idx="5"/>
          </p:nvPr>
        </p:nvSpPr>
        <p:spPr>
          <a:xfrm>
            <a:off x="6137196" y="1196975"/>
            <a:ext cx="2700000" cy="1863096"/>
          </a:xfrm>
          <a:prstGeom prst="rect">
            <a:avLst/>
          </a:prstGeom>
          <a:noFill/>
          <a:ln>
            <a:noFill/>
          </a:ln>
        </p:spPr>
      </p:sp>
      <p:sp>
        <p:nvSpPr>
          <p:cNvPr id="415" name="Google Shape;415;p92"/>
          <p:cNvSpPr txBox="1">
            <a:spLocks noGrp="1"/>
          </p:cNvSpPr>
          <p:nvPr>
            <p:ph type="body" idx="6"/>
          </p:nvPr>
        </p:nvSpPr>
        <p:spPr>
          <a:xfrm>
            <a:off x="6137196" y="314086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6" name="Google Shape;416;p92"/>
          <p:cNvSpPr>
            <a:spLocks noGrp="1"/>
          </p:cNvSpPr>
          <p:nvPr>
            <p:ph type="pic" idx="7"/>
          </p:nvPr>
        </p:nvSpPr>
        <p:spPr>
          <a:xfrm>
            <a:off x="8920108" y="1196975"/>
            <a:ext cx="2700000" cy="1863096"/>
          </a:xfrm>
          <a:prstGeom prst="rect">
            <a:avLst/>
          </a:prstGeom>
          <a:noFill/>
          <a:ln>
            <a:noFill/>
          </a:ln>
        </p:spPr>
      </p:sp>
      <p:sp>
        <p:nvSpPr>
          <p:cNvPr id="417" name="Google Shape;417;p92"/>
          <p:cNvSpPr txBox="1">
            <a:spLocks noGrp="1"/>
          </p:cNvSpPr>
          <p:nvPr>
            <p:ph type="body" idx="8"/>
          </p:nvPr>
        </p:nvSpPr>
        <p:spPr>
          <a:xfrm>
            <a:off x="8920108" y="314086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8" name="Google Shape;418;p92"/>
          <p:cNvSpPr>
            <a:spLocks noGrp="1"/>
          </p:cNvSpPr>
          <p:nvPr>
            <p:ph type="pic" idx="9"/>
          </p:nvPr>
        </p:nvSpPr>
        <p:spPr>
          <a:xfrm>
            <a:off x="571372" y="3797555"/>
            <a:ext cx="2700000" cy="1863096"/>
          </a:xfrm>
          <a:prstGeom prst="rect">
            <a:avLst/>
          </a:prstGeom>
          <a:noFill/>
          <a:ln>
            <a:noFill/>
          </a:ln>
        </p:spPr>
      </p:sp>
      <p:sp>
        <p:nvSpPr>
          <p:cNvPr id="419" name="Google Shape;419;p92"/>
          <p:cNvSpPr txBox="1">
            <a:spLocks noGrp="1"/>
          </p:cNvSpPr>
          <p:nvPr>
            <p:ph type="body" idx="13"/>
          </p:nvPr>
        </p:nvSpPr>
        <p:spPr>
          <a:xfrm>
            <a:off x="571372" y="574144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0" name="Google Shape;420;p92"/>
          <p:cNvSpPr>
            <a:spLocks noGrp="1"/>
          </p:cNvSpPr>
          <p:nvPr>
            <p:ph type="pic" idx="14"/>
          </p:nvPr>
        </p:nvSpPr>
        <p:spPr>
          <a:xfrm>
            <a:off x="3354284" y="3797555"/>
            <a:ext cx="2700000" cy="1863096"/>
          </a:xfrm>
          <a:prstGeom prst="rect">
            <a:avLst/>
          </a:prstGeom>
          <a:noFill/>
          <a:ln>
            <a:noFill/>
          </a:ln>
        </p:spPr>
      </p:sp>
      <p:sp>
        <p:nvSpPr>
          <p:cNvPr id="421" name="Google Shape;421;p92"/>
          <p:cNvSpPr txBox="1">
            <a:spLocks noGrp="1"/>
          </p:cNvSpPr>
          <p:nvPr>
            <p:ph type="body" idx="15"/>
          </p:nvPr>
        </p:nvSpPr>
        <p:spPr>
          <a:xfrm>
            <a:off x="3354284" y="574144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2" name="Google Shape;422;p92"/>
          <p:cNvSpPr>
            <a:spLocks noGrp="1"/>
          </p:cNvSpPr>
          <p:nvPr>
            <p:ph type="pic" idx="16"/>
          </p:nvPr>
        </p:nvSpPr>
        <p:spPr>
          <a:xfrm>
            <a:off x="6137196" y="3797555"/>
            <a:ext cx="2700000" cy="1863096"/>
          </a:xfrm>
          <a:prstGeom prst="rect">
            <a:avLst/>
          </a:prstGeom>
          <a:noFill/>
          <a:ln>
            <a:noFill/>
          </a:ln>
        </p:spPr>
      </p:sp>
      <p:sp>
        <p:nvSpPr>
          <p:cNvPr id="423" name="Google Shape;423;p92"/>
          <p:cNvSpPr txBox="1">
            <a:spLocks noGrp="1"/>
          </p:cNvSpPr>
          <p:nvPr>
            <p:ph type="body" idx="17"/>
          </p:nvPr>
        </p:nvSpPr>
        <p:spPr>
          <a:xfrm>
            <a:off x="6137196" y="574144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4" name="Google Shape;424;p92"/>
          <p:cNvSpPr>
            <a:spLocks noGrp="1"/>
          </p:cNvSpPr>
          <p:nvPr>
            <p:ph type="pic" idx="18"/>
          </p:nvPr>
        </p:nvSpPr>
        <p:spPr>
          <a:xfrm>
            <a:off x="8920108" y="3797555"/>
            <a:ext cx="2700000" cy="1863096"/>
          </a:xfrm>
          <a:prstGeom prst="rect">
            <a:avLst/>
          </a:prstGeom>
          <a:noFill/>
          <a:ln>
            <a:noFill/>
          </a:ln>
        </p:spPr>
      </p:sp>
      <p:sp>
        <p:nvSpPr>
          <p:cNvPr id="425" name="Google Shape;425;p92"/>
          <p:cNvSpPr txBox="1">
            <a:spLocks noGrp="1"/>
          </p:cNvSpPr>
          <p:nvPr>
            <p:ph type="body" idx="19"/>
          </p:nvPr>
        </p:nvSpPr>
        <p:spPr>
          <a:xfrm>
            <a:off x="8920108" y="5741448"/>
            <a:ext cx="2700000" cy="540000"/>
          </a:xfrm>
          <a:prstGeom prst="rect">
            <a:avLst/>
          </a:prstGeom>
          <a:solidFill>
            <a:schemeClr val="accent3"/>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1200"/>
              <a:buNone/>
              <a:defRPr sz="12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426"/>
        <p:cNvGrpSpPr/>
        <p:nvPr/>
      </p:nvGrpSpPr>
      <p:grpSpPr>
        <a:xfrm>
          <a:off x="0" y="0"/>
          <a:ext cx="0" cy="0"/>
          <a:chOff x="0" y="0"/>
          <a:chExt cx="0" cy="0"/>
        </a:xfrm>
      </p:grpSpPr>
      <p:pic>
        <p:nvPicPr>
          <p:cNvPr id="427" name="Google Shape;427;p93"/>
          <p:cNvPicPr preferRelativeResize="0"/>
          <p:nvPr/>
        </p:nvPicPr>
        <p:blipFill rotWithShape="1">
          <a:blip r:embed="rId2">
            <a:alphaModFix/>
          </a:blip>
          <a:srcRect b="1575"/>
          <a:stretch/>
        </p:blipFill>
        <p:spPr>
          <a:xfrm>
            <a:off x="0" y="0"/>
            <a:ext cx="12192000" cy="6858000"/>
          </a:xfrm>
          <a:prstGeom prst="rect">
            <a:avLst/>
          </a:prstGeom>
          <a:noFill/>
          <a:ln>
            <a:noFill/>
          </a:ln>
        </p:spPr>
      </p:pic>
      <p:sp>
        <p:nvSpPr>
          <p:cNvPr id="428" name="Google Shape;428;p93"/>
          <p:cNvSpPr/>
          <p:nvPr/>
        </p:nvSpPr>
        <p:spPr>
          <a:xfrm>
            <a:off x="0" y="0"/>
            <a:ext cx="12192000" cy="6858000"/>
          </a:xfrm>
          <a:prstGeom prst="rect">
            <a:avLst/>
          </a:prstGeom>
          <a:solidFill>
            <a:schemeClr val="accent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29" name="Google Shape;429;p93"/>
          <p:cNvSpPr/>
          <p:nvPr/>
        </p:nvSpPr>
        <p:spPr>
          <a:xfrm>
            <a:off x="643865" y="0"/>
            <a:ext cx="10904270" cy="6858000"/>
          </a:xfrm>
          <a:prstGeom prst="parallelogram">
            <a:avLst>
              <a:gd name="adj" fmla="val 25000"/>
            </a:avLst>
          </a:prstGeom>
          <a:solidFill>
            <a:schemeClr val="accent5">
              <a:alpha val="90980"/>
            </a:schemeClr>
          </a:solidFill>
          <a:ln>
            <a:noFill/>
          </a:ln>
          <a:effectLst>
            <a:outerShdw blurRad="63500" sx="102000" sy="102000" algn="ctr" rotWithShape="0">
              <a:srgbClr val="000000">
                <a:alpha val="980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Roboto"/>
              <a:ea typeface="Roboto"/>
              <a:cs typeface="Roboto"/>
              <a:sym typeface="Roboto"/>
            </a:endParaRPr>
          </a:p>
        </p:txBody>
      </p:sp>
      <p:sp>
        <p:nvSpPr>
          <p:cNvPr id="430" name="Google Shape;430;p93"/>
          <p:cNvSpPr txBox="1">
            <a:spLocks noGrp="1"/>
          </p:cNvSpPr>
          <p:nvPr>
            <p:ph type="body" idx="1"/>
          </p:nvPr>
        </p:nvSpPr>
        <p:spPr>
          <a:xfrm>
            <a:off x="2362200" y="1485106"/>
            <a:ext cx="7467600" cy="3887787"/>
          </a:xfrm>
          <a:prstGeom prst="rect">
            <a:avLst/>
          </a:prstGeom>
          <a:solidFill>
            <a:schemeClr val="lt1"/>
          </a:solidFill>
          <a:ln>
            <a:noFill/>
          </a:ln>
        </p:spPr>
        <p:txBody>
          <a:bodyPr spcFirstLastPara="1" wrap="square" lIns="72000" tIns="72000" rIns="72000" bIns="72000" anchor="ctr" anchorCtr="0">
            <a:normAutofit/>
          </a:bodyPr>
          <a:lstStyle>
            <a:lvl1pPr marL="457200" lvl="0" indent="-228600" algn="ctr">
              <a:lnSpc>
                <a:spcPct val="90000"/>
              </a:lnSpc>
              <a:spcBef>
                <a:spcPts val="1000"/>
              </a:spcBef>
              <a:spcAft>
                <a:spcPts val="0"/>
              </a:spcAft>
              <a:buSzPts val="2000"/>
              <a:buNone/>
              <a:defRPr/>
            </a:lvl1pPr>
            <a:lvl2pPr marL="914400" lvl="1" indent="-228600" algn="ctr">
              <a:lnSpc>
                <a:spcPct val="90000"/>
              </a:lnSpc>
              <a:spcBef>
                <a:spcPts val="500"/>
              </a:spcBef>
              <a:spcAft>
                <a:spcPts val="0"/>
              </a:spcAft>
              <a:buSzPts val="1800"/>
              <a:buNone/>
              <a:defRPr/>
            </a:lvl2pPr>
            <a:lvl3pPr marL="1371600" lvl="2" indent="-228600" algn="ctr">
              <a:lnSpc>
                <a:spcPct val="90000"/>
              </a:lnSpc>
              <a:spcBef>
                <a:spcPts val="500"/>
              </a:spcBef>
              <a:spcAft>
                <a:spcPts val="0"/>
              </a:spcAft>
              <a:buSzPts val="1600"/>
              <a:buNone/>
              <a:defRPr/>
            </a:lvl3pPr>
            <a:lvl4pPr marL="1828800" lvl="3" indent="-228600" algn="ctr">
              <a:lnSpc>
                <a:spcPct val="90000"/>
              </a:lnSpc>
              <a:spcBef>
                <a:spcPts val="500"/>
              </a:spcBef>
              <a:spcAft>
                <a:spcPts val="0"/>
              </a:spcAft>
              <a:buSzPts val="1400"/>
              <a:buNone/>
              <a:defRPr/>
            </a:lvl4pPr>
            <a:lvl5pPr marL="2286000" lvl="4" indent="-228600" algn="ctr">
              <a:lnSpc>
                <a:spcPct val="90000"/>
              </a:lnSpc>
              <a:spcBef>
                <a:spcPts val="500"/>
              </a:spcBef>
              <a:spcAft>
                <a:spcPts val="0"/>
              </a:spcAft>
              <a:buSzPts val="12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1"/>
        <p:cNvGrpSpPr/>
        <p:nvPr/>
      </p:nvGrpSpPr>
      <p:grpSpPr>
        <a:xfrm>
          <a:off x="0" y="0"/>
          <a:ext cx="0" cy="0"/>
          <a:chOff x="0" y="0"/>
          <a:chExt cx="0" cy="0"/>
        </a:xfrm>
      </p:grpSpPr>
      <p:sp>
        <p:nvSpPr>
          <p:cNvPr id="432" name="Google Shape;432;p94"/>
          <p:cNvSpPr txBox="1">
            <a:spLocks noGrp="1"/>
          </p:cNvSpPr>
          <p:nvPr>
            <p:ph type="title"/>
          </p:nvPr>
        </p:nvSpPr>
        <p:spPr>
          <a:xfrm>
            <a:off x="246062" y="438936"/>
            <a:ext cx="11698287" cy="60802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p94"/>
          <p:cNvSpPr txBox="1">
            <a:spLocks noGrp="1"/>
          </p:cNvSpPr>
          <p:nvPr>
            <p:ph type="body" idx="1"/>
          </p:nvPr>
        </p:nvSpPr>
        <p:spPr>
          <a:xfrm>
            <a:off x="246064" y="1206500"/>
            <a:ext cx="5792786"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solidFill>
                  <a:schemeClr val="accent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4" name="Google Shape;434;p94"/>
          <p:cNvSpPr txBox="1">
            <a:spLocks noGrp="1"/>
          </p:cNvSpPr>
          <p:nvPr>
            <p:ph type="body" idx="2"/>
          </p:nvPr>
        </p:nvSpPr>
        <p:spPr>
          <a:xfrm>
            <a:off x="246064" y="2227261"/>
            <a:ext cx="5801840" cy="37576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5" name="Google Shape;435;p94"/>
          <p:cNvSpPr txBox="1">
            <a:spLocks noGrp="1"/>
          </p:cNvSpPr>
          <p:nvPr>
            <p:ph type="body" idx="3"/>
          </p:nvPr>
        </p:nvSpPr>
        <p:spPr>
          <a:xfrm>
            <a:off x="6172200" y="1206500"/>
            <a:ext cx="577215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solidFill>
                  <a:schemeClr val="accent1"/>
                </a:solidFill>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6" name="Google Shape;436;p94"/>
          <p:cNvSpPr txBox="1">
            <a:spLocks noGrp="1"/>
          </p:cNvSpPr>
          <p:nvPr>
            <p:ph type="body" idx="4"/>
          </p:nvPr>
        </p:nvSpPr>
        <p:spPr>
          <a:xfrm>
            <a:off x="6172200" y="2227261"/>
            <a:ext cx="5772150" cy="37576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37" name="Google Shape;437;p94"/>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38" name="Google Shape;438;p94"/>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39" name="Google Shape;439;p94"/>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0"/>
        <p:cNvGrpSpPr/>
        <p:nvPr/>
      </p:nvGrpSpPr>
      <p:grpSpPr>
        <a:xfrm>
          <a:off x="0" y="0"/>
          <a:ext cx="0" cy="0"/>
          <a:chOff x="0" y="0"/>
          <a:chExt cx="0" cy="0"/>
        </a:xfrm>
      </p:grpSpPr>
      <p:sp>
        <p:nvSpPr>
          <p:cNvPr id="441" name="Google Shape;441;p95"/>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2" name="Google Shape;442;p95"/>
          <p:cNvSpPr txBox="1">
            <a:spLocks noGrp="1"/>
          </p:cNvSpPr>
          <p:nvPr>
            <p:ph type="body" idx="1"/>
          </p:nvPr>
        </p:nvSpPr>
        <p:spPr>
          <a:xfrm>
            <a:off x="255116" y="1196975"/>
            <a:ext cx="5764684" cy="4787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3" name="Google Shape;443;p95"/>
          <p:cNvSpPr txBox="1">
            <a:spLocks noGrp="1"/>
          </p:cNvSpPr>
          <p:nvPr>
            <p:ph type="body" idx="2"/>
          </p:nvPr>
        </p:nvSpPr>
        <p:spPr>
          <a:xfrm>
            <a:off x="6172199" y="1196975"/>
            <a:ext cx="5764683" cy="47879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44" name="Google Shape;444;p95"/>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45" name="Google Shape;445;p95"/>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46" name="Google Shape;446;p95"/>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47"/>
        <p:cNvGrpSpPr/>
        <p:nvPr/>
      </p:nvGrpSpPr>
      <p:grpSpPr>
        <a:xfrm>
          <a:off x="0" y="0"/>
          <a:ext cx="0" cy="0"/>
          <a:chOff x="0" y="0"/>
          <a:chExt cx="0" cy="0"/>
        </a:xfrm>
      </p:grpSpPr>
      <p:sp>
        <p:nvSpPr>
          <p:cNvPr id="448" name="Google Shape;448;p96"/>
          <p:cNvSpPr txBox="1">
            <a:spLocks noGrp="1"/>
          </p:cNvSpPr>
          <p:nvPr>
            <p:ph type="title"/>
          </p:nvPr>
        </p:nvSpPr>
        <p:spPr>
          <a:xfrm>
            <a:off x="255116" y="1196975"/>
            <a:ext cx="11689234" cy="2852737"/>
          </a:xfrm>
          <a:prstGeom prst="rect">
            <a:avLst/>
          </a:prstGeom>
          <a:noFill/>
          <a:ln>
            <a:noFill/>
          </a:ln>
        </p:spPr>
        <p:txBody>
          <a:bodyPr spcFirstLastPara="1" wrap="square" lIns="72000" tIns="72000" rIns="72000" bIns="72000" anchor="b" anchorCtr="0">
            <a:normAutofit/>
          </a:bodyPr>
          <a:lstStyle>
            <a:lvl1pPr lvl="0" algn="ctr">
              <a:lnSpc>
                <a:spcPct val="90000"/>
              </a:lnSpc>
              <a:spcBef>
                <a:spcPts val="0"/>
              </a:spcBef>
              <a:spcAft>
                <a:spcPts val="0"/>
              </a:spcAft>
              <a:buClr>
                <a:schemeClr val="accent1"/>
              </a:buClr>
              <a:buSzPts val="7200"/>
              <a:buFont typeface="Roboto"/>
              <a:buNone/>
              <a:defRPr sz="72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9" name="Google Shape;449;p96"/>
          <p:cNvSpPr txBox="1">
            <a:spLocks noGrp="1"/>
          </p:cNvSpPr>
          <p:nvPr>
            <p:ph type="body" idx="1"/>
          </p:nvPr>
        </p:nvSpPr>
        <p:spPr>
          <a:xfrm>
            <a:off x="255116" y="4268771"/>
            <a:ext cx="11689234" cy="150018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SzPts val="2400"/>
              <a:buNone/>
              <a:defRPr sz="2400">
                <a:solidFill>
                  <a:schemeClr val="dk2"/>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cxnSp>
        <p:nvCxnSpPr>
          <p:cNvPr id="450" name="Google Shape;450;p96"/>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51" name="Google Shape;451;p96"/>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52" name="Google Shape;452;p96"/>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53"/>
        <p:cNvGrpSpPr/>
        <p:nvPr/>
      </p:nvGrpSpPr>
      <p:grpSpPr>
        <a:xfrm>
          <a:off x="0" y="0"/>
          <a:ext cx="0" cy="0"/>
          <a:chOff x="0" y="0"/>
          <a:chExt cx="0" cy="0"/>
        </a:xfrm>
      </p:grpSpPr>
      <p:sp>
        <p:nvSpPr>
          <p:cNvPr id="454" name="Google Shape;454;p97"/>
          <p:cNvSpPr txBox="1">
            <a:spLocks noGrp="1"/>
          </p:cNvSpPr>
          <p:nvPr>
            <p:ph type="title"/>
          </p:nvPr>
        </p:nvSpPr>
        <p:spPr>
          <a:xfrm>
            <a:off x="255116" y="457200"/>
            <a:ext cx="3932237" cy="1600200"/>
          </a:xfrm>
          <a:prstGeom prst="rect">
            <a:avLst/>
          </a:prstGeom>
          <a:noFill/>
          <a:ln>
            <a:noFill/>
          </a:ln>
        </p:spPr>
        <p:txBody>
          <a:bodyPr spcFirstLastPara="1" wrap="square" lIns="72000" tIns="72000" rIns="72000" bIns="72000" anchor="b" anchorCtr="0">
            <a:normAutofit/>
          </a:bodyPr>
          <a:lstStyle>
            <a:lvl1pPr lvl="0" algn="l">
              <a:lnSpc>
                <a:spcPct val="90000"/>
              </a:lnSpc>
              <a:spcBef>
                <a:spcPts val="0"/>
              </a:spcBef>
              <a:spcAft>
                <a:spcPts val="0"/>
              </a:spcAft>
              <a:buClr>
                <a:schemeClr val="dk2"/>
              </a:buClr>
              <a:buSzPts val="2400"/>
              <a:buFont typeface="Roboto"/>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5" name="Google Shape;455;p97"/>
          <p:cNvSpPr txBox="1">
            <a:spLocks noGrp="1"/>
          </p:cNvSpPr>
          <p:nvPr>
            <p:ph type="body" idx="1"/>
          </p:nvPr>
        </p:nvSpPr>
        <p:spPr>
          <a:xfrm>
            <a:off x="5772150" y="472167"/>
            <a:ext cx="6172200" cy="5512707"/>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SzPts val="2000"/>
              <a:buChar char="•"/>
              <a:defRPr sz="2000"/>
            </a:lvl1pPr>
            <a:lvl2pPr marL="914400" lvl="1" indent="-342900" algn="l">
              <a:lnSpc>
                <a:spcPct val="90000"/>
              </a:lnSpc>
              <a:spcBef>
                <a:spcPts val="500"/>
              </a:spcBef>
              <a:spcAft>
                <a:spcPts val="0"/>
              </a:spcAft>
              <a:buSzPts val="1800"/>
              <a:buChar char="•"/>
              <a:defRPr sz="1800"/>
            </a:lvl2pPr>
            <a:lvl3pPr marL="1371600" lvl="2" indent="-330200" algn="l">
              <a:lnSpc>
                <a:spcPct val="90000"/>
              </a:lnSpc>
              <a:spcBef>
                <a:spcPts val="500"/>
              </a:spcBef>
              <a:spcAft>
                <a:spcPts val="0"/>
              </a:spcAft>
              <a:buSzPts val="1600"/>
              <a:buChar char="•"/>
              <a:defRPr sz="1600"/>
            </a:lvl3pPr>
            <a:lvl4pPr marL="1828800" lvl="3" indent="-317500" algn="l">
              <a:lnSpc>
                <a:spcPct val="90000"/>
              </a:lnSpc>
              <a:spcBef>
                <a:spcPts val="500"/>
              </a:spcBef>
              <a:spcAft>
                <a:spcPts val="0"/>
              </a:spcAft>
              <a:buSzPts val="1400"/>
              <a:buChar char="•"/>
              <a:defRPr sz="1400"/>
            </a:lvl4pPr>
            <a:lvl5pPr marL="2286000" lvl="4" indent="-304800" algn="l">
              <a:lnSpc>
                <a:spcPct val="90000"/>
              </a:lnSpc>
              <a:spcBef>
                <a:spcPts val="500"/>
              </a:spcBef>
              <a:spcAft>
                <a:spcPts val="0"/>
              </a:spcAft>
              <a:buSzPts val="1200"/>
              <a:buChar char="•"/>
              <a:defRPr sz="12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56" name="Google Shape;456;p97"/>
          <p:cNvSpPr txBox="1">
            <a:spLocks noGrp="1"/>
          </p:cNvSpPr>
          <p:nvPr>
            <p:ph type="body" idx="2"/>
          </p:nvPr>
        </p:nvSpPr>
        <p:spPr>
          <a:xfrm>
            <a:off x="255116" y="2216134"/>
            <a:ext cx="3932237" cy="37687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solidFill>
                  <a:schemeClr val="accent1"/>
                </a:solidFill>
              </a:defRPr>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457" name="Google Shape;457;p97"/>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58" name="Google Shape;458;p97"/>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59" name="Google Shape;459;p97"/>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60"/>
        <p:cNvGrpSpPr/>
        <p:nvPr/>
      </p:nvGrpSpPr>
      <p:grpSpPr>
        <a:xfrm>
          <a:off x="0" y="0"/>
          <a:ext cx="0" cy="0"/>
          <a:chOff x="0" y="0"/>
          <a:chExt cx="0" cy="0"/>
        </a:xfrm>
      </p:grpSpPr>
      <p:sp>
        <p:nvSpPr>
          <p:cNvPr id="461" name="Google Shape;461;p98"/>
          <p:cNvSpPr txBox="1">
            <a:spLocks noGrp="1"/>
          </p:cNvSpPr>
          <p:nvPr>
            <p:ph type="title"/>
          </p:nvPr>
        </p:nvSpPr>
        <p:spPr>
          <a:xfrm>
            <a:off x="255116" y="457200"/>
            <a:ext cx="3932237" cy="1600200"/>
          </a:xfrm>
          <a:prstGeom prst="rect">
            <a:avLst/>
          </a:prstGeom>
          <a:noFill/>
          <a:ln>
            <a:noFill/>
          </a:ln>
        </p:spPr>
        <p:txBody>
          <a:bodyPr spcFirstLastPara="1" wrap="square" lIns="72000" tIns="72000" rIns="72000" bIns="72000" anchor="b" anchorCtr="0">
            <a:normAutofit/>
          </a:bodyPr>
          <a:lstStyle>
            <a:lvl1pPr lvl="0" algn="l">
              <a:lnSpc>
                <a:spcPct val="90000"/>
              </a:lnSpc>
              <a:spcBef>
                <a:spcPts val="0"/>
              </a:spcBef>
              <a:spcAft>
                <a:spcPts val="0"/>
              </a:spcAft>
              <a:buClr>
                <a:schemeClr val="dk2"/>
              </a:buClr>
              <a:buSzPts val="3200"/>
              <a:buFont typeface="Roboto"/>
              <a:buNone/>
              <a:defRPr sz="32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2" name="Google Shape;462;p98"/>
          <p:cNvSpPr>
            <a:spLocks noGrp="1"/>
          </p:cNvSpPr>
          <p:nvPr>
            <p:ph type="pic" idx="2"/>
          </p:nvPr>
        </p:nvSpPr>
        <p:spPr>
          <a:xfrm>
            <a:off x="5734049" y="457200"/>
            <a:ext cx="6210799" cy="5528990"/>
          </a:xfrm>
          <a:prstGeom prst="rect">
            <a:avLst/>
          </a:prstGeom>
          <a:noFill/>
          <a:ln>
            <a:noFill/>
          </a:ln>
        </p:spPr>
      </p:sp>
      <p:sp>
        <p:nvSpPr>
          <p:cNvPr id="463" name="Google Shape;463;p98"/>
          <p:cNvSpPr txBox="1">
            <a:spLocks noGrp="1"/>
          </p:cNvSpPr>
          <p:nvPr>
            <p:ph type="body" idx="1"/>
          </p:nvPr>
        </p:nvSpPr>
        <p:spPr>
          <a:xfrm>
            <a:off x="255116" y="2216134"/>
            <a:ext cx="3932237" cy="37687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464" name="Google Shape;464;p98"/>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65" name="Google Shape;465;p98"/>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66" name="Google Shape;466;p98"/>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67"/>
        <p:cNvGrpSpPr/>
        <p:nvPr/>
      </p:nvGrpSpPr>
      <p:grpSpPr>
        <a:xfrm>
          <a:off x="0" y="0"/>
          <a:ext cx="0" cy="0"/>
          <a:chOff x="0" y="0"/>
          <a:chExt cx="0" cy="0"/>
        </a:xfrm>
      </p:grpSpPr>
      <p:sp>
        <p:nvSpPr>
          <p:cNvPr id="468" name="Google Shape;468;p99"/>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9" name="Google Shape;469;p99"/>
          <p:cNvSpPr txBox="1">
            <a:spLocks noGrp="1"/>
          </p:cNvSpPr>
          <p:nvPr>
            <p:ph type="body" idx="1"/>
          </p:nvPr>
        </p:nvSpPr>
        <p:spPr>
          <a:xfrm rot="5400000">
            <a:off x="3696065" y="-2253042"/>
            <a:ext cx="4780177" cy="1169828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0" name="Google Shape;470;p99"/>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71" name="Google Shape;471;p99"/>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72" name="Google Shape;472;p99"/>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73"/>
        <p:cNvGrpSpPr/>
        <p:nvPr/>
      </p:nvGrpSpPr>
      <p:grpSpPr>
        <a:xfrm>
          <a:off x="0" y="0"/>
          <a:ext cx="0" cy="0"/>
          <a:chOff x="0" y="0"/>
          <a:chExt cx="0" cy="0"/>
        </a:xfrm>
      </p:grpSpPr>
      <p:sp>
        <p:nvSpPr>
          <p:cNvPr id="474" name="Google Shape;474;p100"/>
          <p:cNvSpPr txBox="1">
            <a:spLocks noGrp="1"/>
          </p:cNvSpPr>
          <p:nvPr>
            <p:ph type="title"/>
          </p:nvPr>
        </p:nvSpPr>
        <p:spPr>
          <a:xfrm rot="5400000">
            <a:off x="7844695" y="1906588"/>
            <a:ext cx="5527675" cy="2628900"/>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5" name="Google Shape;475;p100"/>
          <p:cNvSpPr txBox="1">
            <a:spLocks noGrp="1"/>
          </p:cNvSpPr>
          <p:nvPr>
            <p:ph type="body" idx="1"/>
          </p:nvPr>
        </p:nvSpPr>
        <p:spPr>
          <a:xfrm rot="5400000">
            <a:off x="1879009" y="-1163676"/>
            <a:ext cx="5491715" cy="873346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76" name="Google Shape;476;p100"/>
          <p:cNvCxnSpPr/>
          <p:nvPr/>
        </p:nvCxnSpPr>
        <p:spPr>
          <a:xfrm>
            <a:off x="0" y="6172200"/>
            <a:ext cx="12192000" cy="0"/>
          </a:xfrm>
          <a:prstGeom prst="straightConnector1">
            <a:avLst/>
          </a:prstGeom>
          <a:noFill/>
          <a:ln w="25400" cap="rnd" cmpd="sng">
            <a:solidFill>
              <a:schemeClr val="lt2"/>
            </a:solidFill>
            <a:prstDash val="solid"/>
            <a:round/>
            <a:headEnd type="none" w="sm" len="sm"/>
            <a:tailEnd type="none" w="sm" len="sm"/>
          </a:ln>
        </p:spPr>
      </p:cxnSp>
      <p:sp>
        <p:nvSpPr>
          <p:cNvPr id="477" name="Google Shape;477;p100"/>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478" name="Google Shape;478;p100"/>
          <p:cNvPicPr preferRelativeResize="0"/>
          <p:nvPr/>
        </p:nvPicPr>
        <p:blipFill rotWithShape="1">
          <a:blip r:embed="rId2">
            <a:alphaModFix/>
          </a:blip>
          <a:srcRect t="9484" b="9483"/>
          <a:stretch/>
        </p:blipFill>
        <p:spPr>
          <a:xfrm>
            <a:off x="10944910" y="6172200"/>
            <a:ext cx="1247090" cy="671464"/>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able Slide">
  <p:cSld name="Table Slide">
    <p:spTree>
      <p:nvGrpSpPr>
        <p:cNvPr id="1" name="Shape 479"/>
        <p:cNvGrpSpPr/>
        <p:nvPr/>
      </p:nvGrpSpPr>
      <p:grpSpPr>
        <a:xfrm>
          <a:off x="0" y="0"/>
          <a:ext cx="0" cy="0"/>
          <a:chOff x="0" y="0"/>
          <a:chExt cx="0" cy="0"/>
        </a:xfrm>
      </p:grpSpPr>
      <p:sp>
        <p:nvSpPr>
          <p:cNvPr id="480" name="Google Shape;480;p101"/>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lvl="0" algn="l">
              <a:lnSpc>
                <a:spcPct val="90000"/>
              </a:lnSpc>
              <a:spcBef>
                <a:spcPts val="0"/>
              </a:spcBef>
              <a:spcAft>
                <a:spcPts val="0"/>
              </a:spcAft>
              <a:buClr>
                <a:schemeClr val="dk2"/>
              </a:buClr>
              <a:buSzPts val="2400"/>
              <a:buFont typeface="Roboto"/>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1" name="Google Shape;481;p101"/>
          <p:cNvSpPr txBox="1">
            <a:spLocks noGrp="1"/>
          </p:cNvSpPr>
          <p:nvPr>
            <p:ph type="body" idx="1"/>
          </p:nvPr>
        </p:nvSpPr>
        <p:spPr>
          <a:xfrm>
            <a:off x="2880000" y="1355544"/>
            <a:ext cx="8352000" cy="334800"/>
          </a:xfrm>
          <a:prstGeom prst="rect">
            <a:avLst/>
          </a:prstGeom>
          <a:noFill/>
          <a:ln>
            <a:noFill/>
          </a:ln>
        </p:spPr>
        <p:txBody>
          <a:bodyPr spcFirstLastPara="1" wrap="square" lIns="91425" tIns="45700" rIns="91425" bIns="45700" anchor="t" anchorCtr="0">
            <a:normAutofit/>
          </a:bodyPr>
          <a:lstStyle>
            <a:lvl1pPr marL="457200" lvl="0" indent="-412750" algn="l">
              <a:lnSpc>
                <a:spcPct val="89655"/>
              </a:lnSpc>
              <a:spcBef>
                <a:spcPts val="1000"/>
              </a:spcBef>
              <a:spcAft>
                <a:spcPts val="0"/>
              </a:spcAft>
              <a:buSzPts val="2900"/>
              <a:buChar char="•"/>
              <a:defRPr sz="2900" b="0" cap="none">
                <a:solidFill>
                  <a:schemeClr val="dk2"/>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2" name="Google Shape;482;p101"/>
          <p:cNvSpPr txBox="1">
            <a:spLocks noGrp="1"/>
          </p:cNvSpPr>
          <p:nvPr>
            <p:ph type="body" idx="2"/>
          </p:nvPr>
        </p:nvSpPr>
        <p:spPr>
          <a:xfrm>
            <a:off x="2880782" y="2193925"/>
            <a:ext cx="8352000" cy="540000"/>
          </a:xfrm>
          <a:prstGeom prst="rect">
            <a:avLst/>
          </a:prstGeom>
          <a:noFill/>
          <a:ln>
            <a:noFill/>
          </a:ln>
        </p:spPr>
        <p:txBody>
          <a:bodyPr spcFirstLastPara="1" wrap="square" lIns="91425" tIns="45700" rIns="91425" bIns="45700" anchor="t" anchorCtr="0">
            <a:normAutofit/>
          </a:bodyPr>
          <a:lstStyle>
            <a:lvl1pPr marL="457200" lvl="0" indent="-330200" algn="l">
              <a:lnSpc>
                <a:spcPct val="112500"/>
              </a:lnSpc>
              <a:spcBef>
                <a:spcPts val="1000"/>
              </a:spcBef>
              <a:spcAft>
                <a:spcPts val="0"/>
              </a:spcAft>
              <a:buSzPts val="1600"/>
              <a:buChar char="•"/>
              <a:defRPr sz="1600" b="0">
                <a:solidFill>
                  <a:schemeClr val="dk2"/>
                </a:solidFill>
              </a:defRPr>
            </a:lvl1pPr>
            <a:lvl2pPr marL="914400" lvl="1" indent="-330200" algn="l">
              <a:lnSpc>
                <a:spcPct val="112500"/>
              </a:lnSpc>
              <a:spcBef>
                <a:spcPts val="500"/>
              </a:spcBef>
              <a:spcAft>
                <a:spcPts val="0"/>
              </a:spcAft>
              <a:buSzPts val="1600"/>
              <a:buChar char="•"/>
              <a:defRPr sz="1600" b="1">
                <a:solidFill>
                  <a:schemeClr val="dk2"/>
                </a:solidFill>
              </a:defRPr>
            </a:lvl2pPr>
            <a:lvl3pPr marL="1371600" lvl="2" indent="-330200" algn="l">
              <a:lnSpc>
                <a:spcPct val="112500"/>
              </a:lnSpc>
              <a:spcBef>
                <a:spcPts val="500"/>
              </a:spcBef>
              <a:spcAft>
                <a:spcPts val="0"/>
              </a:spcAft>
              <a:buSzPts val="1600"/>
              <a:buChar char="•"/>
              <a:defRPr sz="1600">
                <a:solidFill>
                  <a:schemeClr val="dk2"/>
                </a:solidFill>
              </a:defRPr>
            </a:lvl3pPr>
            <a:lvl4pPr marL="1828800" lvl="3" indent="-330200" algn="l">
              <a:lnSpc>
                <a:spcPct val="112500"/>
              </a:lnSpc>
              <a:spcBef>
                <a:spcPts val="500"/>
              </a:spcBef>
              <a:spcAft>
                <a:spcPts val="0"/>
              </a:spcAft>
              <a:buSzPts val="1600"/>
              <a:buChar char="•"/>
              <a:defRPr sz="1600">
                <a:solidFill>
                  <a:schemeClr val="dk2"/>
                </a:solidFill>
              </a:defRPr>
            </a:lvl4pPr>
            <a:lvl5pPr marL="2286000" lvl="4" indent="-330200" algn="l">
              <a:lnSpc>
                <a:spcPct val="112500"/>
              </a:lnSpc>
              <a:spcBef>
                <a:spcPts val="500"/>
              </a:spcBef>
              <a:spcAft>
                <a:spcPts val="0"/>
              </a:spcAft>
              <a:buSzPts val="1600"/>
              <a:buChar char="•"/>
              <a:defRPr sz="16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9"/>
        <p:cNvGrpSpPr/>
        <p:nvPr/>
      </p:nvGrpSpPr>
      <p:grpSpPr>
        <a:xfrm>
          <a:off x="0" y="0"/>
          <a:ext cx="0" cy="0"/>
          <a:chOff x="0" y="0"/>
          <a:chExt cx="0" cy="0"/>
        </a:xfrm>
      </p:grpSpPr>
      <p:sp>
        <p:nvSpPr>
          <p:cNvPr id="10" name="Google Shape;10;p54"/>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lvl1pPr marR="0" lvl="0" algn="l" rtl="0">
              <a:lnSpc>
                <a:spcPct val="90000"/>
              </a:lnSpc>
              <a:spcBef>
                <a:spcPts val="0"/>
              </a:spcBef>
              <a:spcAft>
                <a:spcPts val="0"/>
              </a:spcAft>
              <a:buClr>
                <a:schemeClr val="dk2"/>
              </a:buClr>
              <a:buSzPts val="2400"/>
              <a:buFont typeface="Roboto"/>
              <a:buNone/>
              <a:defRPr sz="2400" b="1" i="0" u="none" strike="noStrike" cap="none">
                <a:solidFill>
                  <a:schemeClr val="dk2"/>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54"/>
          <p:cNvSpPr txBox="1">
            <a:spLocks noGrp="1"/>
          </p:cNvSpPr>
          <p:nvPr>
            <p:ph type="body" idx="1"/>
          </p:nvPr>
        </p:nvSpPr>
        <p:spPr>
          <a:xfrm>
            <a:off x="237010" y="1206013"/>
            <a:ext cx="11698287" cy="4780177"/>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chemeClr val="accent1"/>
              </a:buClr>
              <a:buSzPts val="2000"/>
              <a:buFont typeface="Arial"/>
              <a:buChar char="•"/>
              <a:defRPr sz="2000" b="0" i="0" u="none" strike="noStrike" cap="none">
                <a:solidFill>
                  <a:schemeClr val="dk2"/>
                </a:solidFill>
                <a:latin typeface="Roboto"/>
                <a:ea typeface="Roboto"/>
                <a:cs typeface="Roboto"/>
                <a:sym typeface="Roboto"/>
              </a:defRPr>
            </a:lvl1pPr>
            <a:lvl2pPr marL="914400" marR="0" lvl="1" indent="-342900" algn="l" rtl="0">
              <a:lnSpc>
                <a:spcPct val="90000"/>
              </a:lnSpc>
              <a:spcBef>
                <a:spcPts val="500"/>
              </a:spcBef>
              <a:spcAft>
                <a:spcPts val="0"/>
              </a:spcAft>
              <a:buClr>
                <a:schemeClr val="accent1"/>
              </a:buClr>
              <a:buSzPts val="1800"/>
              <a:buFont typeface="Arial"/>
              <a:buChar char="•"/>
              <a:defRPr sz="1800" b="0" i="0" u="none" strike="noStrike" cap="none">
                <a:solidFill>
                  <a:schemeClr val="dk2"/>
                </a:solidFill>
                <a:latin typeface="Roboto"/>
                <a:ea typeface="Roboto"/>
                <a:cs typeface="Roboto"/>
                <a:sym typeface="Roboto"/>
              </a:defRPr>
            </a:lvl2pPr>
            <a:lvl3pPr marL="1371600" marR="0" lvl="2" indent="-330200" algn="l" rtl="0">
              <a:lnSpc>
                <a:spcPct val="90000"/>
              </a:lnSpc>
              <a:spcBef>
                <a:spcPts val="500"/>
              </a:spcBef>
              <a:spcAft>
                <a:spcPts val="0"/>
              </a:spcAft>
              <a:buClr>
                <a:schemeClr val="accent1"/>
              </a:buClr>
              <a:buSzPts val="1600"/>
              <a:buFont typeface="Arial"/>
              <a:buChar char="•"/>
              <a:defRPr sz="1600" b="0" i="0" u="none" strike="noStrike" cap="none">
                <a:solidFill>
                  <a:schemeClr val="dk2"/>
                </a:solidFill>
                <a:latin typeface="Roboto"/>
                <a:ea typeface="Roboto"/>
                <a:cs typeface="Roboto"/>
                <a:sym typeface="Roboto"/>
              </a:defRPr>
            </a:lvl3pPr>
            <a:lvl4pPr marL="1828800" marR="0" lvl="3" indent="-317500" algn="l" rtl="0">
              <a:lnSpc>
                <a:spcPct val="90000"/>
              </a:lnSpc>
              <a:spcBef>
                <a:spcPts val="500"/>
              </a:spcBef>
              <a:spcAft>
                <a:spcPts val="0"/>
              </a:spcAft>
              <a:buClr>
                <a:schemeClr val="accent1"/>
              </a:buClr>
              <a:buSzPts val="1400"/>
              <a:buFont typeface="Arial"/>
              <a:buChar char="•"/>
              <a:defRPr sz="1400" b="0" i="0" u="none" strike="noStrike" cap="none">
                <a:solidFill>
                  <a:schemeClr val="dk2"/>
                </a:solidFill>
                <a:latin typeface="Roboto"/>
                <a:ea typeface="Roboto"/>
                <a:cs typeface="Roboto"/>
                <a:sym typeface="Roboto"/>
              </a:defRPr>
            </a:lvl4pPr>
            <a:lvl5pPr marL="2286000" marR="0" lvl="4" indent="-304800" algn="l" rtl="0">
              <a:lnSpc>
                <a:spcPct val="90000"/>
              </a:lnSpc>
              <a:spcBef>
                <a:spcPts val="500"/>
              </a:spcBef>
              <a:spcAft>
                <a:spcPts val="0"/>
              </a:spcAft>
              <a:buClr>
                <a:schemeClr val="accent1"/>
              </a:buClr>
              <a:buSzPts val="1200"/>
              <a:buFont typeface="Arial"/>
              <a:buChar char="•"/>
              <a:defRPr sz="1200" b="0" i="0" u="none" strike="noStrike" cap="none">
                <a:solidFill>
                  <a:schemeClr val="dk2"/>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12" name="Google Shape;12;p54"/>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rgbClr val="595959"/>
                </a:solidFill>
                <a:latin typeface="Roboto Condensed"/>
                <a:ea typeface="Roboto Condensed"/>
                <a:cs typeface="Roboto Condensed"/>
                <a:sym typeface="Roboto Condensed"/>
              </a:defRPr>
            </a:lvl1pPr>
            <a:lvl2pPr marR="0" lvl="1" algn="l" rtl="0">
              <a:spcBef>
                <a:spcPts val="0"/>
              </a:spcBef>
              <a:spcAft>
                <a:spcPts val="0"/>
              </a:spcAft>
              <a:buSzPts val="1400"/>
              <a:buNone/>
              <a:defRPr sz="1800" b="0" i="0" u="none" strike="noStrike" cap="none">
                <a:solidFill>
                  <a:schemeClr val="dk1"/>
                </a:solidFill>
                <a:latin typeface="Roboto"/>
                <a:ea typeface="Roboto"/>
                <a:cs typeface="Roboto"/>
                <a:sym typeface="Roboto"/>
              </a:defRPr>
            </a:lvl2pPr>
            <a:lvl3pPr marR="0" lvl="2" algn="l" rtl="0">
              <a:spcBef>
                <a:spcPts val="0"/>
              </a:spcBef>
              <a:spcAft>
                <a:spcPts val="0"/>
              </a:spcAft>
              <a:buSzPts val="1400"/>
              <a:buNone/>
              <a:defRPr sz="1800" b="0" i="0" u="none" strike="noStrike" cap="none">
                <a:solidFill>
                  <a:schemeClr val="dk1"/>
                </a:solidFill>
                <a:latin typeface="Roboto"/>
                <a:ea typeface="Roboto"/>
                <a:cs typeface="Roboto"/>
                <a:sym typeface="Roboto"/>
              </a:defRPr>
            </a:lvl3pPr>
            <a:lvl4pPr marR="0" lvl="3" algn="l" rtl="0">
              <a:spcBef>
                <a:spcPts val="0"/>
              </a:spcBef>
              <a:spcAft>
                <a:spcPts val="0"/>
              </a:spcAft>
              <a:buSzPts val="1400"/>
              <a:buNone/>
              <a:defRPr sz="1800" b="0" i="0" u="none" strike="noStrike" cap="none">
                <a:solidFill>
                  <a:schemeClr val="dk1"/>
                </a:solidFill>
                <a:latin typeface="Roboto"/>
                <a:ea typeface="Roboto"/>
                <a:cs typeface="Roboto"/>
                <a:sym typeface="Roboto"/>
              </a:defRPr>
            </a:lvl4pPr>
            <a:lvl5pPr marR="0" lvl="4" algn="l" rtl="0">
              <a:spcBef>
                <a:spcPts val="0"/>
              </a:spcBef>
              <a:spcAft>
                <a:spcPts val="0"/>
              </a:spcAft>
              <a:buSzPts val="1400"/>
              <a:buNone/>
              <a:defRPr sz="1800" b="0" i="0" u="none" strike="noStrike" cap="none">
                <a:solidFill>
                  <a:schemeClr val="dk1"/>
                </a:solidFill>
                <a:latin typeface="Roboto"/>
                <a:ea typeface="Roboto"/>
                <a:cs typeface="Roboto"/>
                <a:sym typeface="Roboto"/>
              </a:defRPr>
            </a:lvl5pPr>
            <a:lvl6pPr marR="0" lvl="5" algn="l" rtl="0">
              <a:spcBef>
                <a:spcPts val="0"/>
              </a:spcBef>
              <a:spcAft>
                <a:spcPts val="0"/>
              </a:spcAft>
              <a:buSzPts val="1400"/>
              <a:buNone/>
              <a:defRPr sz="1800" b="0" i="0" u="none" strike="noStrike" cap="none">
                <a:solidFill>
                  <a:schemeClr val="dk1"/>
                </a:solidFill>
                <a:latin typeface="Roboto"/>
                <a:ea typeface="Roboto"/>
                <a:cs typeface="Roboto"/>
                <a:sym typeface="Roboto"/>
              </a:defRPr>
            </a:lvl6pPr>
            <a:lvl7pPr marR="0" lvl="6" algn="l" rtl="0">
              <a:spcBef>
                <a:spcPts val="0"/>
              </a:spcBef>
              <a:spcAft>
                <a:spcPts val="0"/>
              </a:spcAft>
              <a:buSzPts val="1400"/>
              <a:buNone/>
              <a:defRPr sz="1800" b="0" i="0" u="none" strike="noStrike" cap="none">
                <a:solidFill>
                  <a:schemeClr val="dk1"/>
                </a:solidFill>
                <a:latin typeface="Roboto"/>
                <a:ea typeface="Roboto"/>
                <a:cs typeface="Roboto"/>
                <a:sym typeface="Roboto"/>
              </a:defRPr>
            </a:lvl7pPr>
            <a:lvl8pPr marR="0" lvl="7" algn="l" rtl="0">
              <a:spcBef>
                <a:spcPts val="0"/>
              </a:spcBef>
              <a:spcAft>
                <a:spcPts val="0"/>
              </a:spcAft>
              <a:buSzPts val="1400"/>
              <a:buNone/>
              <a:defRPr sz="1800" b="0" i="0" u="none" strike="noStrike" cap="none">
                <a:solidFill>
                  <a:schemeClr val="dk1"/>
                </a:solidFill>
                <a:latin typeface="Roboto"/>
                <a:ea typeface="Roboto"/>
                <a:cs typeface="Roboto"/>
                <a:sym typeface="Roboto"/>
              </a:defRPr>
            </a:lvl8pPr>
            <a:lvl9pPr marR="0" lvl="8" algn="l" rtl="0">
              <a:spcBef>
                <a:spcPts val="0"/>
              </a:spcBef>
              <a:spcAft>
                <a:spcPts val="0"/>
              </a:spcAft>
              <a:buSzPts val="1400"/>
              <a:buNone/>
              <a:defRPr sz="1800" b="0" i="0" u="none" strike="noStrike" cap="none">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A4A3A4"/>
          </p15:clr>
        </p15:guide>
        <p15:guide id="2" pos="7680">
          <p15:clr>
            <a:srgbClr val="A4A3A4"/>
          </p15:clr>
        </p15:guide>
        <p15:guide id="3" pos="143">
          <p15:clr>
            <a:srgbClr val="F26B43"/>
          </p15:clr>
        </p15:guide>
        <p15:guide id="4" pos="1943">
          <p15:clr>
            <a:srgbClr val="A4A3A4"/>
          </p15:clr>
        </p15:guide>
        <p15:guide id="5" pos="2015">
          <p15:clr>
            <a:srgbClr val="A4A3A4"/>
          </p15:clr>
        </p15:guide>
        <p15:guide id="6" pos="3804">
          <p15:clr>
            <a:srgbClr val="A4A3A4"/>
          </p15:clr>
        </p15:guide>
        <p15:guide id="7" pos="3876">
          <p15:clr>
            <a:srgbClr val="A4A3A4"/>
          </p15:clr>
        </p15:guide>
        <p15:guide id="8" pos="5664">
          <p15:clr>
            <a:srgbClr val="A4A3A4"/>
          </p15:clr>
        </p15:guide>
        <p15:guide id="9" pos="5736">
          <p15:clr>
            <a:srgbClr val="A4A3A4"/>
          </p15:clr>
        </p15:guide>
        <p15:guide id="10" pos="7514">
          <p15:clr>
            <a:srgbClr val="F26B43"/>
          </p15:clr>
        </p15:guide>
        <p15:guide id="11" orient="horz">
          <p15:clr>
            <a:srgbClr val="A4A3A4"/>
          </p15:clr>
        </p15:guide>
        <p15:guide id="12" orient="horz" pos="4320">
          <p15:clr>
            <a:srgbClr val="A4A3A4"/>
          </p15:clr>
        </p15:guide>
        <p15:guide id="13" orient="horz" pos="278">
          <p15:clr>
            <a:srgbClr val="A4A3A4"/>
          </p15:clr>
        </p15:guide>
        <p15:guide id="14" orient="horz" pos="2052">
          <p15:clr>
            <a:srgbClr val="A4A3A4"/>
          </p15:clr>
        </p15:guide>
        <p15:guide id="15" orient="horz" pos="2124">
          <p15:clr>
            <a:srgbClr val="A4A3A4"/>
          </p15:clr>
        </p15:guide>
        <p15:guide id="16" orient="horz" pos="754">
          <p15:clr>
            <a:srgbClr val="F26B43"/>
          </p15:clr>
        </p15:guide>
        <p15:guide id="17" orient="horz" pos="3770">
          <p15:clr>
            <a:srgbClr val="F26B43"/>
          </p15:clr>
        </p15:guide>
        <p15:guide id="18" orient="horz" pos="640">
          <p15:clr>
            <a:srgbClr val="A4A3A4"/>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notesSlide" Target="../notesSlides/notesSlide1.xml"/><Relationship Id="rId16" Type="http://schemas.openxmlformats.org/officeDocument/2006/relationships/image" Target="../media/image24.png"/><Relationship Id="rId20"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23.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1.png"/><Relationship Id="rId5" Type="http://schemas.microsoft.com/office/2007/relationships/hdphoto" Target="../media/hdphoto1.wdp"/><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11.png"/><Relationship Id="rId7" Type="http://schemas.openxmlformats.org/officeDocument/2006/relationships/image" Target="../media/image17.png"/><Relationship Id="rId12" Type="http://schemas.openxmlformats.org/officeDocument/2006/relationships/image" Target="../media/image41.png"/><Relationship Id="rId17" Type="http://schemas.openxmlformats.org/officeDocument/2006/relationships/image" Target="../media/image46.png"/><Relationship Id="rId2" Type="http://schemas.openxmlformats.org/officeDocument/2006/relationships/notesSlide" Target="../notesSlides/notesSlide8.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2.png"/><Relationship Id="rId5" Type="http://schemas.openxmlformats.org/officeDocument/2006/relationships/image" Target="../media/image13.png"/><Relationship Id="rId15" Type="http://schemas.openxmlformats.org/officeDocument/2006/relationships/image" Target="../media/image44.png"/><Relationship Id="rId10" Type="http://schemas.openxmlformats.org/officeDocument/2006/relationships/image" Target="../media/image40.png"/><Relationship Id="rId19" Type="http://schemas.openxmlformats.org/officeDocument/2006/relationships/image" Target="../media/image48.png"/><Relationship Id="rId4" Type="http://schemas.openxmlformats.org/officeDocument/2006/relationships/image" Target="../media/image37.png"/><Relationship Id="rId9" Type="http://schemas.openxmlformats.org/officeDocument/2006/relationships/image" Target="../media/image39.png"/><Relationship Id="rId14" Type="http://schemas.openxmlformats.org/officeDocument/2006/relationships/image" Target="../media/image43.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47.png"/><Relationship Id="rId3" Type="http://schemas.openxmlformats.org/officeDocument/2006/relationships/image" Target="../media/image50.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57.png"/><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image" Target="../media/image55.png"/><Relationship Id="rId14"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9.png"/><Relationship Id="rId3" Type="http://schemas.openxmlformats.org/officeDocument/2006/relationships/image" Target="../media/image60.jpg"/><Relationship Id="rId7" Type="http://schemas.openxmlformats.org/officeDocument/2006/relationships/image" Target="../media/image54.png"/><Relationship Id="rId12"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62.png"/><Relationship Id="rId10" Type="http://schemas.openxmlformats.org/officeDocument/2006/relationships/image" Target="../media/image57.png"/><Relationship Id="rId4" Type="http://schemas.openxmlformats.org/officeDocument/2006/relationships/image" Target="../media/image6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65.jpg"/><Relationship Id="rId7"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jpg"/><Relationship Id="rId4" Type="http://schemas.openxmlformats.org/officeDocument/2006/relationships/image" Target="../media/image66.jpg"/></Relationships>
</file>

<file path=ppt/slides/_rels/slide1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hyperlink" Target="https://sfdora.org/signers/?_organization_country=norway"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74.svg"/></Relationships>
</file>

<file path=ppt/slides/_rels/slide1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forskningsradet.no/no/Artikkel/Apen_tilgang_til_forskningsdata/1254001013535"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75.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www.consilium.europa.eu/en/meetings/compet/2016/05/26-27/" TargetMode="External"/><Relationship Id="rId7"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79.png"/><Relationship Id="rId5" Type="http://schemas.openxmlformats.org/officeDocument/2006/relationships/hyperlink" Target="https://www.regjeringen.no/contentassets/72e9794a183647e5b53ec39ba8cf516a/rapport-nasjonale-retningslinjer-for-apen-tilgang-til-forskningsresultater.pdf" TargetMode="External"/><Relationship Id="rId4" Type="http://schemas.openxmlformats.org/officeDocument/2006/relationships/hyperlink" Target="http://inspire.ec.europa.eu/"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84.jpg"/></Relationships>
</file>

<file path=ppt/slides/_rels/slide27.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s://www.force11.org/group/joint-declaration-data-citation-principles-final"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7.png"/></Relationships>
</file>

<file path=ppt/slides/_rels/slide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hyperlink" Target="https://www.gida-global.org/car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gida-global.org/care"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doi.org/10.3897/rio.3.e12431"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hyperlink" Target="https://commons.wikimedia.org/wiki/File:NOAA_Central_Library_Card_Catalog_1.jpg"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www.slideshare.net/EUDAT/introduction-to-metadata-57336324" TargetMode="External"/><Relationship Id="rId4" Type="http://schemas.openxmlformats.org/officeDocument/2006/relationships/hyperlink" Target="http://www.flickr.com/photos/centralasian/8071729256"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digitalbevaring.dk/"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s://digitalbevaring.dk/"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s://digitalbevaring.dk/"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44.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98.jpg"/></Relationships>
</file>

<file path=ppt/slides/_rels/slide45.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98.jpg"/></Relationships>
</file>

<file path=ppt/slides/_rels/slide46.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98.jpg"/></Relationships>
</file>

<file path=ppt/slides/_rels/slide47.xml.rels><?xml version="1.0" encoding="UTF-8" standalone="yes"?>
<Relationships xmlns="http://schemas.openxmlformats.org/package/2006/relationships"><Relationship Id="rId3" Type="http://schemas.openxmlformats.org/officeDocument/2006/relationships/hyperlink" Target="https://www.gbif.org/data-paper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98.jpg"/></Relationships>
</file>

<file path=ppt/slides/_rels/slide48.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5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51.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108.png"/></Relationships>
</file>

<file path=ppt/slides/_rels/slide5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7"/>
        <p:cNvGrpSpPr/>
        <p:nvPr/>
      </p:nvGrpSpPr>
      <p:grpSpPr>
        <a:xfrm>
          <a:off x="0" y="0"/>
          <a:ext cx="0" cy="0"/>
          <a:chOff x="0" y="0"/>
          <a:chExt cx="0" cy="0"/>
        </a:xfrm>
      </p:grpSpPr>
      <p:pic>
        <p:nvPicPr>
          <p:cNvPr id="488" name="Google Shape;488;p1" descr="data publishing (2).png"/>
          <p:cNvPicPr preferRelativeResize="0"/>
          <p:nvPr/>
        </p:nvPicPr>
        <p:blipFill rotWithShape="1">
          <a:blip r:embed="rId3">
            <a:alphaModFix/>
          </a:blip>
          <a:srcRect/>
          <a:stretch/>
        </p:blipFill>
        <p:spPr>
          <a:xfrm>
            <a:off x="16861" y="0"/>
            <a:ext cx="5009892" cy="6860898"/>
          </a:xfrm>
          <a:prstGeom prst="rect">
            <a:avLst/>
          </a:prstGeom>
          <a:noFill/>
          <a:ln>
            <a:noFill/>
          </a:ln>
        </p:spPr>
      </p:pic>
      <p:pic>
        <p:nvPicPr>
          <p:cNvPr id="489" name="Google Shape;489;p1" descr="Screen Shot 2016-12-13 at 15.42.24 .png"/>
          <p:cNvPicPr preferRelativeResize="0"/>
          <p:nvPr/>
        </p:nvPicPr>
        <p:blipFill rotWithShape="1">
          <a:blip r:embed="rId4">
            <a:alphaModFix/>
          </a:blip>
          <a:srcRect/>
          <a:stretch/>
        </p:blipFill>
        <p:spPr>
          <a:xfrm>
            <a:off x="1448584" y="4780050"/>
            <a:ext cx="2111686" cy="1368610"/>
          </a:xfrm>
          <a:prstGeom prst="rect">
            <a:avLst/>
          </a:prstGeom>
          <a:noFill/>
          <a:ln>
            <a:noFill/>
          </a:ln>
        </p:spPr>
      </p:pic>
      <p:pic>
        <p:nvPicPr>
          <p:cNvPr id="490" name="Google Shape;490;p1" descr="-2.png"/>
          <p:cNvPicPr preferRelativeResize="0"/>
          <p:nvPr/>
        </p:nvPicPr>
        <p:blipFill rotWithShape="1">
          <a:blip r:embed="rId5">
            <a:alphaModFix/>
          </a:blip>
          <a:srcRect/>
          <a:stretch/>
        </p:blipFill>
        <p:spPr>
          <a:xfrm rot="1047154">
            <a:off x="195785" y="454744"/>
            <a:ext cx="987178" cy="494762"/>
          </a:xfrm>
          <a:prstGeom prst="rect">
            <a:avLst/>
          </a:prstGeom>
          <a:noFill/>
          <a:ln w="9525" cap="flat" cmpd="sng">
            <a:solidFill>
              <a:srgbClr val="7F7F7F"/>
            </a:solidFill>
            <a:prstDash val="solid"/>
            <a:round/>
            <a:headEnd type="none" w="sm" len="sm"/>
            <a:tailEnd type="none" w="sm" len="sm"/>
          </a:ln>
        </p:spPr>
      </p:pic>
      <p:pic>
        <p:nvPicPr>
          <p:cNvPr id="491" name="Google Shape;491;p1" descr="Screen Shot 2017-02-28 at 12.41.51 .png"/>
          <p:cNvPicPr preferRelativeResize="0"/>
          <p:nvPr/>
        </p:nvPicPr>
        <p:blipFill rotWithShape="1">
          <a:blip r:embed="rId6">
            <a:alphaModFix/>
          </a:blip>
          <a:srcRect/>
          <a:stretch/>
        </p:blipFill>
        <p:spPr>
          <a:xfrm>
            <a:off x="2021337" y="-1437"/>
            <a:ext cx="1244291" cy="1255812"/>
          </a:xfrm>
          <a:prstGeom prst="rect">
            <a:avLst/>
          </a:prstGeom>
          <a:noFill/>
          <a:ln>
            <a:noFill/>
          </a:ln>
        </p:spPr>
      </p:pic>
      <p:pic>
        <p:nvPicPr>
          <p:cNvPr id="492" name="Google Shape;492;p1" descr="GBIF_NO_transp.png"/>
          <p:cNvPicPr preferRelativeResize="0"/>
          <p:nvPr/>
        </p:nvPicPr>
        <p:blipFill rotWithShape="1">
          <a:blip r:embed="rId7">
            <a:alphaModFix/>
          </a:blip>
          <a:srcRect/>
          <a:stretch/>
        </p:blipFill>
        <p:spPr>
          <a:xfrm>
            <a:off x="1488843" y="5669682"/>
            <a:ext cx="451963" cy="451963"/>
          </a:xfrm>
          <a:prstGeom prst="rect">
            <a:avLst/>
          </a:prstGeom>
          <a:noFill/>
          <a:ln>
            <a:noFill/>
          </a:ln>
        </p:spPr>
      </p:pic>
      <p:pic>
        <p:nvPicPr>
          <p:cNvPr id="493" name="Google Shape;493;p1" descr="-4.png"/>
          <p:cNvPicPr preferRelativeResize="0"/>
          <p:nvPr/>
        </p:nvPicPr>
        <p:blipFill rotWithShape="1">
          <a:blip r:embed="rId8">
            <a:alphaModFix/>
          </a:blip>
          <a:srcRect/>
          <a:stretch/>
        </p:blipFill>
        <p:spPr>
          <a:xfrm>
            <a:off x="1723082" y="1546014"/>
            <a:ext cx="815358" cy="965811"/>
          </a:xfrm>
          <a:prstGeom prst="rect">
            <a:avLst/>
          </a:prstGeom>
          <a:noFill/>
          <a:ln>
            <a:noFill/>
          </a:ln>
        </p:spPr>
      </p:pic>
      <p:pic>
        <p:nvPicPr>
          <p:cNvPr id="494" name="Google Shape;494;p1" descr="Screen Shot 2017-02-28 at 12.41.51 .png"/>
          <p:cNvPicPr preferRelativeResize="0"/>
          <p:nvPr/>
        </p:nvPicPr>
        <p:blipFill rotWithShape="1">
          <a:blip r:embed="rId6">
            <a:alphaModFix/>
          </a:blip>
          <a:srcRect/>
          <a:stretch/>
        </p:blipFill>
        <p:spPr>
          <a:xfrm>
            <a:off x="2889624" y="1685495"/>
            <a:ext cx="754979" cy="761969"/>
          </a:xfrm>
          <a:prstGeom prst="rect">
            <a:avLst/>
          </a:prstGeom>
          <a:noFill/>
          <a:ln>
            <a:noFill/>
          </a:ln>
        </p:spPr>
      </p:pic>
      <p:pic>
        <p:nvPicPr>
          <p:cNvPr id="495" name="Google Shape;495;p1" descr="-5.png"/>
          <p:cNvPicPr preferRelativeResize="0"/>
          <p:nvPr/>
        </p:nvPicPr>
        <p:blipFill rotWithShape="1">
          <a:blip r:embed="rId9">
            <a:alphaModFix/>
          </a:blip>
          <a:srcRect/>
          <a:stretch/>
        </p:blipFill>
        <p:spPr>
          <a:xfrm>
            <a:off x="2804728" y="1300955"/>
            <a:ext cx="1008196" cy="912417"/>
          </a:xfrm>
          <a:prstGeom prst="rect">
            <a:avLst/>
          </a:prstGeom>
          <a:noFill/>
          <a:ln>
            <a:noFill/>
          </a:ln>
        </p:spPr>
      </p:pic>
      <p:sp>
        <p:nvSpPr>
          <p:cNvPr id="496" name="Google Shape;496;p1"/>
          <p:cNvSpPr/>
          <p:nvPr/>
        </p:nvSpPr>
        <p:spPr>
          <a:xfrm>
            <a:off x="4432905" y="1969478"/>
            <a:ext cx="6641496" cy="2299673"/>
          </a:xfrm>
          <a:prstGeom prst="rect">
            <a:avLst/>
          </a:prstGeom>
          <a:noFill/>
          <a:ln>
            <a:noFill/>
          </a:ln>
        </p:spPr>
        <p:txBody>
          <a:bodyPr spcFirstLastPara="1" wrap="square" lIns="82850" tIns="41425" rIns="82850" bIns="41425" anchor="t" anchorCtr="0">
            <a:spAutoFit/>
          </a:bodyPr>
          <a:lstStyle/>
          <a:p>
            <a:pPr marL="0" marR="0" lvl="0" indent="0" algn="r" rtl="0">
              <a:spcBef>
                <a:spcPts val="0"/>
              </a:spcBef>
              <a:spcAft>
                <a:spcPts val="0"/>
              </a:spcAft>
              <a:buNone/>
            </a:pPr>
            <a:r>
              <a:rPr lang="en-US" sz="4800" b="1">
                <a:solidFill>
                  <a:schemeClr val="accent2"/>
                </a:solidFill>
                <a:latin typeface="Roboto"/>
                <a:ea typeface="Roboto"/>
                <a:cs typeface="Roboto"/>
                <a:sym typeface="Roboto"/>
              </a:rPr>
              <a:t>What is Open Science and why is it important for students?</a:t>
            </a:r>
            <a:endParaRPr/>
          </a:p>
        </p:txBody>
      </p:sp>
      <p:pic>
        <p:nvPicPr>
          <p:cNvPr id="497" name="Google Shape;497;p1" descr="GBIF_NO_2_transp.png"/>
          <p:cNvPicPr preferRelativeResize="0"/>
          <p:nvPr/>
        </p:nvPicPr>
        <p:blipFill rotWithShape="1">
          <a:blip r:embed="rId10">
            <a:alphaModFix/>
          </a:blip>
          <a:srcRect/>
          <a:stretch/>
        </p:blipFill>
        <p:spPr>
          <a:xfrm>
            <a:off x="5848249" y="4479700"/>
            <a:ext cx="5226152" cy="1668960"/>
          </a:xfrm>
          <a:prstGeom prst="rect">
            <a:avLst/>
          </a:prstGeom>
          <a:noFill/>
          <a:ln>
            <a:noFill/>
          </a:ln>
        </p:spPr>
      </p:pic>
      <p:pic>
        <p:nvPicPr>
          <p:cNvPr id="498" name="Google Shape;498;p1"/>
          <p:cNvPicPr preferRelativeResize="0"/>
          <p:nvPr/>
        </p:nvPicPr>
        <p:blipFill rotWithShape="1">
          <a:blip r:embed="rId11">
            <a:alphaModFix/>
          </a:blip>
          <a:srcRect/>
          <a:stretch/>
        </p:blipFill>
        <p:spPr>
          <a:xfrm rot="5400000">
            <a:off x="1758215" y="620449"/>
            <a:ext cx="2144441" cy="976472"/>
          </a:xfrm>
          <a:prstGeom prst="rect">
            <a:avLst/>
          </a:prstGeom>
          <a:noFill/>
          <a:ln>
            <a:noFill/>
          </a:ln>
        </p:spPr>
      </p:pic>
      <p:pic>
        <p:nvPicPr>
          <p:cNvPr id="499" name="Google Shape;499;p1"/>
          <p:cNvPicPr preferRelativeResize="0"/>
          <p:nvPr/>
        </p:nvPicPr>
        <p:blipFill rotWithShape="1">
          <a:blip r:embed="rId12">
            <a:alphaModFix/>
          </a:blip>
          <a:srcRect/>
          <a:stretch/>
        </p:blipFill>
        <p:spPr>
          <a:xfrm rot="-7203158">
            <a:off x="871159" y="752771"/>
            <a:ext cx="1591594" cy="730317"/>
          </a:xfrm>
          <a:prstGeom prst="rect">
            <a:avLst/>
          </a:prstGeom>
          <a:noFill/>
          <a:ln>
            <a:noFill/>
          </a:ln>
        </p:spPr>
      </p:pic>
      <p:pic>
        <p:nvPicPr>
          <p:cNvPr id="500" name="Google Shape;500;p1"/>
          <p:cNvPicPr preferRelativeResize="0"/>
          <p:nvPr/>
        </p:nvPicPr>
        <p:blipFill rotWithShape="1">
          <a:blip r:embed="rId13">
            <a:alphaModFix/>
          </a:blip>
          <a:srcRect/>
          <a:stretch/>
        </p:blipFill>
        <p:spPr>
          <a:xfrm>
            <a:off x="2352615" y="1810523"/>
            <a:ext cx="1333996" cy="1264934"/>
          </a:xfrm>
          <a:prstGeom prst="rect">
            <a:avLst/>
          </a:prstGeom>
          <a:noFill/>
          <a:ln>
            <a:noFill/>
          </a:ln>
        </p:spPr>
      </p:pic>
      <p:pic>
        <p:nvPicPr>
          <p:cNvPr id="501" name="Google Shape;501;p1"/>
          <p:cNvPicPr preferRelativeResize="0"/>
          <p:nvPr/>
        </p:nvPicPr>
        <p:blipFill rotWithShape="1">
          <a:blip r:embed="rId14">
            <a:alphaModFix/>
          </a:blip>
          <a:srcRect/>
          <a:stretch/>
        </p:blipFill>
        <p:spPr>
          <a:xfrm>
            <a:off x="507110" y="822769"/>
            <a:ext cx="1158193" cy="1107837"/>
          </a:xfrm>
          <a:prstGeom prst="rect">
            <a:avLst/>
          </a:prstGeom>
          <a:noFill/>
          <a:ln>
            <a:noFill/>
          </a:ln>
        </p:spPr>
      </p:pic>
      <p:pic>
        <p:nvPicPr>
          <p:cNvPr id="502" name="Google Shape;502;p1"/>
          <p:cNvPicPr preferRelativeResize="0"/>
          <p:nvPr/>
        </p:nvPicPr>
        <p:blipFill rotWithShape="1">
          <a:blip r:embed="rId15">
            <a:alphaModFix/>
          </a:blip>
          <a:srcRect/>
          <a:stretch/>
        </p:blipFill>
        <p:spPr>
          <a:xfrm>
            <a:off x="1317405" y="1580646"/>
            <a:ext cx="1204402" cy="1404379"/>
          </a:xfrm>
          <a:prstGeom prst="rect">
            <a:avLst/>
          </a:prstGeom>
          <a:noFill/>
          <a:ln>
            <a:noFill/>
          </a:ln>
        </p:spPr>
      </p:pic>
      <p:pic>
        <p:nvPicPr>
          <p:cNvPr id="503" name="Google Shape;503;p1"/>
          <p:cNvPicPr preferRelativeResize="0"/>
          <p:nvPr/>
        </p:nvPicPr>
        <p:blipFill rotWithShape="1">
          <a:blip r:embed="rId16">
            <a:alphaModFix/>
          </a:blip>
          <a:srcRect/>
          <a:stretch/>
        </p:blipFill>
        <p:spPr>
          <a:xfrm>
            <a:off x="2031839" y="4693277"/>
            <a:ext cx="1568691" cy="1524572"/>
          </a:xfrm>
          <a:prstGeom prst="rect">
            <a:avLst/>
          </a:prstGeom>
          <a:noFill/>
          <a:ln>
            <a:noFill/>
          </a:ln>
        </p:spPr>
      </p:pic>
      <p:pic>
        <p:nvPicPr>
          <p:cNvPr id="504" name="Google Shape;504;p1"/>
          <p:cNvPicPr preferRelativeResize="0"/>
          <p:nvPr/>
        </p:nvPicPr>
        <p:blipFill rotWithShape="1">
          <a:blip r:embed="rId17">
            <a:alphaModFix/>
          </a:blip>
          <a:srcRect/>
          <a:stretch/>
        </p:blipFill>
        <p:spPr>
          <a:xfrm>
            <a:off x="1783238" y="28692"/>
            <a:ext cx="1025388" cy="1636012"/>
          </a:xfrm>
          <a:prstGeom prst="rect">
            <a:avLst/>
          </a:prstGeom>
          <a:noFill/>
          <a:ln>
            <a:noFill/>
          </a:ln>
        </p:spPr>
      </p:pic>
      <p:pic>
        <p:nvPicPr>
          <p:cNvPr id="505" name="Google Shape;505;p1"/>
          <p:cNvPicPr preferRelativeResize="0"/>
          <p:nvPr/>
        </p:nvPicPr>
        <p:blipFill rotWithShape="1">
          <a:blip r:embed="rId18">
            <a:alphaModFix/>
          </a:blip>
          <a:srcRect/>
          <a:stretch/>
        </p:blipFill>
        <p:spPr>
          <a:xfrm>
            <a:off x="2900889" y="100044"/>
            <a:ext cx="1468512" cy="1572235"/>
          </a:xfrm>
          <a:prstGeom prst="rect">
            <a:avLst/>
          </a:prstGeom>
          <a:noFill/>
          <a:ln>
            <a:noFill/>
          </a:ln>
        </p:spPr>
      </p:pic>
      <p:pic>
        <p:nvPicPr>
          <p:cNvPr id="506" name="Google Shape;506;p1"/>
          <p:cNvPicPr preferRelativeResize="0"/>
          <p:nvPr/>
        </p:nvPicPr>
        <p:blipFill rotWithShape="1">
          <a:blip r:embed="rId19">
            <a:alphaModFix/>
          </a:blip>
          <a:srcRect/>
          <a:stretch/>
        </p:blipFill>
        <p:spPr>
          <a:xfrm>
            <a:off x="3373081" y="1552361"/>
            <a:ext cx="550961" cy="550961"/>
          </a:xfrm>
          <a:prstGeom prst="rect">
            <a:avLst/>
          </a:prstGeom>
          <a:noFill/>
          <a:ln>
            <a:noFill/>
          </a:ln>
        </p:spPr>
      </p:pic>
      <p:pic>
        <p:nvPicPr>
          <p:cNvPr id="507" name="Google Shape;507;p1"/>
          <p:cNvPicPr preferRelativeResize="0"/>
          <p:nvPr/>
        </p:nvPicPr>
        <p:blipFill rotWithShape="1">
          <a:blip r:embed="rId20">
            <a:alphaModFix/>
          </a:blip>
          <a:srcRect/>
          <a:stretch/>
        </p:blipFill>
        <p:spPr>
          <a:xfrm>
            <a:off x="550492" y="126805"/>
            <a:ext cx="449980" cy="44998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511"/>
        <p:cNvGrpSpPr/>
        <p:nvPr/>
      </p:nvGrpSpPr>
      <p:grpSpPr>
        <a:xfrm>
          <a:off x="0" y="0"/>
          <a:ext cx="0" cy="0"/>
          <a:chOff x="0" y="0"/>
          <a:chExt cx="0" cy="0"/>
        </a:xfrm>
      </p:grpSpPr>
      <p:pic>
        <p:nvPicPr>
          <p:cNvPr id="2" name="Google Shape;585;p8" descr="A close - up of a computer screen&#10;&#10;Description automatically generated with low confidence">
            <a:extLst>
              <a:ext uri="{FF2B5EF4-FFF2-40B4-BE49-F238E27FC236}">
                <a16:creationId xmlns:a16="http://schemas.microsoft.com/office/drawing/2014/main" id="{3B5282E8-D7EA-1C63-0860-05DA31032398}"/>
              </a:ext>
            </a:extLst>
          </p:cNvPr>
          <p:cNvPicPr preferRelativeResize="0"/>
          <p:nvPr/>
        </p:nvPicPr>
        <p:blipFill rotWithShape="1">
          <a:blip r:embed="rId3">
            <a:alphaModFix/>
          </a:blip>
          <a:srcRect/>
          <a:stretch/>
        </p:blipFill>
        <p:spPr>
          <a:xfrm>
            <a:off x="3323063" y="1442225"/>
            <a:ext cx="8720979" cy="5261442"/>
          </a:xfrm>
          <a:prstGeom prst="rect">
            <a:avLst/>
          </a:prstGeom>
          <a:noFill/>
          <a:ln>
            <a:noFill/>
          </a:ln>
        </p:spPr>
      </p:pic>
      <p:sp>
        <p:nvSpPr>
          <p:cNvPr id="512" name="Google Shape;512;p2"/>
          <p:cNvSpPr txBox="1">
            <a:spLocks noGrp="1"/>
          </p:cNvSpPr>
          <p:nvPr>
            <p:ph type="title"/>
          </p:nvPr>
        </p:nvSpPr>
        <p:spPr>
          <a:xfrm>
            <a:off x="255495" y="551329"/>
            <a:ext cx="11520906" cy="805639"/>
          </a:xfrm>
          <a:prstGeom prst="rect">
            <a:avLst/>
          </a:prstGeom>
          <a:noFill/>
          <a:ln>
            <a:noFill/>
          </a:ln>
        </p:spPr>
        <p:txBody>
          <a:bodyPr spcFirstLastPara="1" wrap="square" lIns="91425" tIns="91425" rIns="91425" bIns="91425" anchor="t" anchorCtr="0">
            <a:normAutofit/>
          </a:bodyPr>
          <a:lstStyle/>
          <a:p>
            <a:pPr marL="0" lvl="0" indent="0" algn="l" rtl="0">
              <a:lnSpc>
                <a:spcPct val="90000"/>
              </a:lnSpc>
              <a:spcBef>
                <a:spcPts val="0"/>
              </a:spcBef>
              <a:spcAft>
                <a:spcPts val="0"/>
              </a:spcAft>
              <a:buClr>
                <a:schemeClr val="dk2"/>
              </a:buClr>
              <a:buSzPts val="2800"/>
              <a:buFont typeface="Roboto"/>
              <a:buNone/>
            </a:pPr>
            <a:r>
              <a:rPr lang="en-US" sz="3600" dirty="0">
                <a:solidFill>
                  <a:srgbClr val="92D050"/>
                </a:solidFill>
              </a:rPr>
              <a:t>WHY TEACH STUDENTS OPEN SCIENCE ?</a:t>
            </a:r>
            <a:endParaRPr dirty="0">
              <a:solidFill>
                <a:srgbClr val="92D050"/>
              </a:solidFill>
            </a:endParaRPr>
          </a:p>
        </p:txBody>
      </p:sp>
      <p:pic>
        <p:nvPicPr>
          <p:cNvPr id="514" name="Google Shape;514;p2"/>
          <p:cNvPicPr preferRelativeResize="0"/>
          <p:nvPr/>
        </p:nvPicPr>
        <p:blipFill rotWithShape="1">
          <a:blip r:embed="rId4">
            <a:alphaModFix/>
            <a:extLst>
              <a:ext uri="{BEBA8EAE-BF5A-486C-A8C5-ECC9F3942E4B}">
                <a14:imgProps xmlns:a14="http://schemas.microsoft.com/office/drawing/2010/main">
                  <a14:imgLayer r:embed="rId5">
                    <a14:imgEffect>
                      <a14:brightnessContrast bright="77000"/>
                    </a14:imgEffect>
                  </a14:imgLayer>
                </a14:imgProps>
              </a:ext>
            </a:extLst>
          </a:blip>
          <a:srcRect/>
          <a:stretch/>
        </p:blipFill>
        <p:spPr>
          <a:xfrm rot="1664139">
            <a:off x="10758297" y="3687487"/>
            <a:ext cx="501733" cy="501733"/>
          </a:xfrm>
          <a:prstGeom prst="rect">
            <a:avLst/>
          </a:prstGeom>
          <a:noFill/>
          <a:ln>
            <a:noFill/>
          </a:ln>
        </p:spPr>
      </p:pic>
      <p:sp>
        <p:nvSpPr>
          <p:cNvPr id="515" name="Google Shape;515;p2"/>
          <p:cNvSpPr txBox="1">
            <a:spLocks noGrp="1"/>
          </p:cNvSpPr>
          <p:nvPr>
            <p:ph type="body" idx="1"/>
          </p:nvPr>
        </p:nvSpPr>
        <p:spPr>
          <a:xfrm>
            <a:off x="360146" y="1554597"/>
            <a:ext cx="5285279" cy="3538056"/>
          </a:xfrm>
          <a:prstGeom prst="rect">
            <a:avLst/>
          </a:prstGeom>
          <a:noFill/>
          <a:ln>
            <a:noFill/>
          </a:ln>
        </p:spPr>
        <p:txBody>
          <a:bodyPr spcFirstLastPara="1" wrap="square" lIns="91425" tIns="91425" rIns="91425" bIns="91425" anchor="t" anchorCtr="0">
            <a:normAutofit/>
          </a:bodyPr>
          <a:lstStyle/>
          <a:p>
            <a:pPr marL="456854" lvl="0" indent="-342641" algn="l" rtl="0">
              <a:lnSpc>
                <a:spcPct val="90000"/>
              </a:lnSpc>
              <a:spcBef>
                <a:spcPts val="0"/>
              </a:spcBef>
              <a:spcAft>
                <a:spcPts val="0"/>
              </a:spcAft>
              <a:buSzPts val="1800"/>
              <a:buChar char="●"/>
            </a:pPr>
            <a:r>
              <a:rPr lang="en-US" sz="2400" dirty="0">
                <a:solidFill>
                  <a:schemeClr val="bg1">
                    <a:lumMod val="95000"/>
                  </a:schemeClr>
                </a:solidFill>
              </a:rPr>
              <a:t>We are in the middle of an </a:t>
            </a:r>
            <a:r>
              <a:rPr lang="en-US" sz="2400" b="1" dirty="0">
                <a:solidFill>
                  <a:schemeClr val="accent3">
                    <a:lumMod val="40000"/>
                    <a:lumOff val="60000"/>
                  </a:schemeClr>
                </a:solidFill>
              </a:rPr>
              <a:t>ongoing paradigm shift </a:t>
            </a:r>
            <a:r>
              <a:rPr lang="en-US" sz="2400" dirty="0">
                <a:solidFill>
                  <a:schemeClr val="bg1">
                    <a:lumMod val="95000"/>
                  </a:schemeClr>
                </a:solidFill>
              </a:rPr>
              <a:t>in scientific practice (and impact metrics).</a:t>
            </a:r>
            <a:endParaRPr sz="2400" dirty="0">
              <a:solidFill>
                <a:schemeClr val="bg1">
                  <a:lumMod val="95000"/>
                </a:schemeClr>
              </a:solidFill>
            </a:endParaRPr>
          </a:p>
          <a:p>
            <a:pPr marL="456854" lvl="0" indent="-342641" algn="l" rtl="0">
              <a:lnSpc>
                <a:spcPct val="90000"/>
              </a:lnSpc>
              <a:spcBef>
                <a:spcPts val="1089"/>
              </a:spcBef>
              <a:spcAft>
                <a:spcPts val="1089"/>
              </a:spcAft>
              <a:buSzPts val="1800"/>
              <a:buChar char="●"/>
            </a:pPr>
            <a:r>
              <a:rPr lang="en-US" sz="2400" dirty="0">
                <a:solidFill>
                  <a:schemeClr val="bg1">
                    <a:lumMod val="95000"/>
                  </a:schemeClr>
                </a:solidFill>
              </a:rPr>
              <a:t>Young scientists will (already today) </a:t>
            </a:r>
            <a:r>
              <a:rPr lang="en-US" sz="2400" b="1" dirty="0">
                <a:solidFill>
                  <a:schemeClr val="accent3">
                    <a:lumMod val="40000"/>
                    <a:lumOff val="60000"/>
                  </a:schemeClr>
                </a:solidFill>
              </a:rPr>
              <a:t>need different skills</a:t>
            </a:r>
            <a:r>
              <a:rPr lang="en-US" sz="2400" dirty="0">
                <a:solidFill>
                  <a:schemeClr val="bg1">
                    <a:lumMod val="95000"/>
                  </a:schemeClr>
                </a:solidFill>
              </a:rPr>
              <a:t>, than was needed previously – to succeed in academia.</a:t>
            </a:r>
            <a:endParaRPr sz="2400" dirty="0">
              <a:solidFill>
                <a:schemeClr val="bg1">
                  <a:lumMod val="95000"/>
                </a:schemeClr>
              </a:solidFill>
            </a:endParaRPr>
          </a:p>
        </p:txBody>
      </p:sp>
      <p:pic>
        <p:nvPicPr>
          <p:cNvPr id="6" name="Picture 5" descr="A cartoon of a person dancing&#10;&#10;AI-generated content may be incorrect.">
            <a:extLst>
              <a:ext uri="{FF2B5EF4-FFF2-40B4-BE49-F238E27FC236}">
                <a16:creationId xmlns:a16="http://schemas.microsoft.com/office/drawing/2014/main" id="{CF6DF832-BAB7-9317-5C96-C092FA9636A6}"/>
              </a:ext>
            </a:extLst>
          </p:cNvPr>
          <p:cNvPicPr>
            <a:picLocks noChangeAspect="1"/>
          </p:cNvPicPr>
          <p:nvPr/>
        </p:nvPicPr>
        <p:blipFill>
          <a:blip r:embed="rId6"/>
          <a:stretch>
            <a:fillRect/>
          </a:stretch>
        </p:blipFill>
        <p:spPr>
          <a:xfrm rot="392763">
            <a:off x="9956619" y="3814458"/>
            <a:ext cx="1427503" cy="267430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559"/>
        <p:cNvGrpSpPr/>
        <p:nvPr/>
      </p:nvGrpSpPr>
      <p:grpSpPr>
        <a:xfrm>
          <a:off x="0" y="0"/>
          <a:ext cx="0" cy="0"/>
          <a:chOff x="0" y="0"/>
          <a:chExt cx="0" cy="0"/>
        </a:xfrm>
      </p:grpSpPr>
      <p:pic>
        <p:nvPicPr>
          <p:cNvPr id="560" name="Google Shape;560;p5"/>
          <p:cNvPicPr preferRelativeResize="0"/>
          <p:nvPr/>
        </p:nvPicPr>
        <p:blipFill rotWithShape="1">
          <a:blip r:embed="rId3">
            <a:alphaModFix/>
          </a:blip>
          <a:srcRect/>
          <a:stretch/>
        </p:blipFill>
        <p:spPr>
          <a:xfrm>
            <a:off x="1534923" y="2121047"/>
            <a:ext cx="8802264" cy="4011158"/>
          </a:xfrm>
          <a:prstGeom prst="rect">
            <a:avLst/>
          </a:prstGeom>
          <a:noFill/>
          <a:ln>
            <a:noFill/>
          </a:ln>
        </p:spPr>
      </p:pic>
      <p:pic>
        <p:nvPicPr>
          <p:cNvPr id="561" name="Google Shape;561;p5"/>
          <p:cNvPicPr preferRelativeResize="0"/>
          <p:nvPr/>
        </p:nvPicPr>
        <p:blipFill rotWithShape="1">
          <a:blip r:embed="rId4">
            <a:alphaModFix/>
          </a:blip>
          <a:srcRect/>
          <a:stretch/>
        </p:blipFill>
        <p:spPr>
          <a:xfrm>
            <a:off x="1373907" y="234041"/>
            <a:ext cx="6991686" cy="172952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566"/>
        <p:cNvGrpSpPr/>
        <p:nvPr/>
      </p:nvGrpSpPr>
      <p:grpSpPr>
        <a:xfrm>
          <a:off x="0" y="0"/>
          <a:ext cx="0" cy="0"/>
          <a:chOff x="0" y="0"/>
          <a:chExt cx="0" cy="0"/>
        </a:xfrm>
      </p:grpSpPr>
      <p:sp>
        <p:nvSpPr>
          <p:cNvPr id="567" name="Google Shape;567;p6"/>
          <p:cNvSpPr txBox="1">
            <a:spLocks noGrp="1"/>
          </p:cNvSpPr>
          <p:nvPr>
            <p:ph type="title"/>
          </p:nvPr>
        </p:nvSpPr>
        <p:spPr>
          <a:xfrm>
            <a:off x="415601" y="479807"/>
            <a:ext cx="10735731" cy="1108200"/>
          </a:xfrm>
          <a:prstGeom prst="rect">
            <a:avLst/>
          </a:prstGeom>
          <a:noFill/>
          <a:ln>
            <a:noFill/>
          </a:ln>
        </p:spPr>
        <p:txBody>
          <a:bodyPr spcFirstLastPara="1" wrap="square" lIns="91425" tIns="91425" rIns="91425" bIns="91425" anchor="t" anchorCtr="0">
            <a:normAutofit/>
          </a:bodyPr>
          <a:lstStyle/>
          <a:p>
            <a:pPr marL="0" lvl="0" indent="0" algn="l" rtl="0">
              <a:lnSpc>
                <a:spcPct val="90000"/>
              </a:lnSpc>
              <a:spcBef>
                <a:spcPts val="0"/>
              </a:spcBef>
              <a:spcAft>
                <a:spcPts val="0"/>
              </a:spcAft>
              <a:buClr>
                <a:schemeClr val="dk2"/>
              </a:buClr>
              <a:buSzPts val="2800"/>
              <a:buFont typeface="Roboto"/>
              <a:buNone/>
            </a:pPr>
            <a:r>
              <a:rPr lang="en-US" sz="5400" dirty="0">
                <a:solidFill>
                  <a:srgbClr val="92D050"/>
                </a:solidFill>
              </a:rPr>
              <a:t>WHAT IS OPEN SCIENCE?</a:t>
            </a:r>
            <a:endParaRPr dirty="0">
              <a:solidFill>
                <a:srgbClr val="92D050"/>
              </a:solidFill>
            </a:endParaRPr>
          </a:p>
        </p:txBody>
      </p:sp>
      <p:sp>
        <p:nvSpPr>
          <p:cNvPr id="568" name="Google Shape;568;p6"/>
          <p:cNvSpPr txBox="1">
            <a:spLocks noGrp="1"/>
          </p:cNvSpPr>
          <p:nvPr>
            <p:ph type="body" idx="1"/>
          </p:nvPr>
        </p:nvSpPr>
        <p:spPr>
          <a:xfrm>
            <a:off x="415599" y="1806222"/>
            <a:ext cx="10921473" cy="3742276"/>
          </a:xfrm>
          <a:prstGeom prst="rect">
            <a:avLst/>
          </a:prstGeom>
          <a:noFill/>
          <a:ln>
            <a:noFill/>
          </a:ln>
        </p:spPr>
        <p:txBody>
          <a:bodyPr spcFirstLastPara="1" wrap="square" lIns="91425" tIns="91425" rIns="91425" bIns="91425" anchor="t" anchorCtr="0">
            <a:noAutofit/>
          </a:bodyPr>
          <a:lstStyle/>
          <a:p>
            <a:pPr marL="464057" lvl="0" indent="-342900" algn="l" rtl="0">
              <a:lnSpc>
                <a:spcPct val="90000"/>
              </a:lnSpc>
              <a:spcBef>
                <a:spcPts val="0"/>
              </a:spcBef>
              <a:spcAft>
                <a:spcPts val="0"/>
              </a:spcAft>
              <a:buSzPts val="1800"/>
              <a:buChar char="●"/>
            </a:pPr>
            <a:r>
              <a:rPr lang="en-US" sz="2400" b="1" dirty="0">
                <a:solidFill>
                  <a:schemeClr val="accent3">
                    <a:lumMod val="40000"/>
                    <a:lumOff val="60000"/>
                  </a:schemeClr>
                </a:solidFill>
              </a:rPr>
              <a:t>Open science </a:t>
            </a:r>
            <a:r>
              <a:rPr lang="en-US" sz="2400" dirty="0">
                <a:solidFill>
                  <a:schemeClr val="bg1">
                    <a:lumMod val="95000"/>
                  </a:schemeClr>
                </a:solidFill>
              </a:rPr>
              <a:t>is the movement to make scientific research (</a:t>
            </a:r>
            <a:r>
              <a:rPr lang="en-US" sz="2400" i="1" dirty="0">
                <a:solidFill>
                  <a:schemeClr val="bg1">
                    <a:lumMod val="95000"/>
                  </a:schemeClr>
                </a:solidFill>
              </a:rPr>
              <a:t>including </a:t>
            </a:r>
            <a:r>
              <a:rPr lang="en-US" sz="2400" i="1" dirty="0">
                <a:solidFill>
                  <a:schemeClr val="accent3">
                    <a:lumMod val="40000"/>
                    <a:lumOff val="60000"/>
                  </a:schemeClr>
                </a:solidFill>
              </a:rPr>
              <a:t>publications</a:t>
            </a:r>
            <a:r>
              <a:rPr lang="en-US" sz="2400" i="1" dirty="0">
                <a:solidFill>
                  <a:schemeClr val="bg1">
                    <a:lumMod val="95000"/>
                  </a:schemeClr>
                </a:solidFill>
              </a:rPr>
              <a:t>, </a:t>
            </a:r>
            <a:r>
              <a:rPr lang="en-US" sz="2400" b="1" i="1" u="sng" dirty="0">
                <a:solidFill>
                  <a:schemeClr val="accent3">
                    <a:lumMod val="40000"/>
                    <a:lumOff val="60000"/>
                  </a:schemeClr>
                </a:solidFill>
              </a:rPr>
              <a:t>data</a:t>
            </a:r>
            <a:r>
              <a:rPr lang="en-US" sz="2400" i="1" dirty="0">
                <a:solidFill>
                  <a:schemeClr val="bg1">
                    <a:lumMod val="95000"/>
                  </a:schemeClr>
                </a:solidFill>
              </a:rPr>
              <a:t>, </a:t>
            </a:r>
            <a:r>
              <a:rPr lang="en-US" sz="2400" i="1" dirty="0">
                <a:solidFill>
                  <a:schemeClr val="accent3">
                    <a:lumMod val="40000"/>
                    <a:lumOff val="60000"/>
                  </a:schemeClr>
                </a:solidFill>
              </a:rPr>
              <a:t>physical samples</a:t>
            </a:r>
            <a:r>
              <a:rPr lang="en-US" sz="2400" i="1" dirty="0">
                <a:solidFill>
                  <a:schemeClr val="bg1">
                    <a:lumMod val="95000"/>
                  </a:schemeClr>
                </a:solidFill>
              </a:rPr>
              <a:t>, and </a:t>
            </a:r>
            <a:r>
              <a:rPr lang="en-US" sz="2400" i="1" dirty="0">
                <a:solidFill>
                  <a:schemeClr val="accent3">
                    <a:lumMod val="40000"/>
                    <a:lumOff val="60000"/>
                  </a:schemeClr>
                </a:solidFill>
              </a:rPr>
              <a:t>software</a:t>
            </a:r>
            <a:r>
              <a:rPr lang="en-US" sz="2400" dirty="0">
                <a:solidFill>
                  <a:schemeClr val="bg1">
                    <a:lumMod val="95000"/>
                  </a:schemeClr>
                </a:solidFill>
              </a:rPr>
              <a:t>) and its dissemination accessible to all levels of an inquiring society, amateur or professional (Woelfle </a:t>
            </a:r>
            <a:r>
              <a:rPr lang="en-US" sz="2400" i="1" dirty="0">
                <a:solidFill>
                  <a:schemeClr val="bg1">
                    <a:lumMod val="95000"/>
                  </a:schemeClr>
                </a:solidFill>
              </a:rPr>
              <a:t>et al</a:t>
            </a:r>
            <a:r>
              <a:rPr lang="en-US" sz="2400" dirty="0">
                <a:solidFill>
                  <a:schemeClr val="bg1">
                    <a:lumMod val="95000"/>
                  </a:schemeClr>
                </a:solidFill>
              </a:rPr>
              <a:t>. 2011).</a:t>
            </a:r>
            <a:endParaRPr dirty="0">
              <a:solidFill>
                <a:schemeClr val="bg1">
                  <a:lumMod val="95000"/>
                </a:schemeClr>
              </a:solidFill>
            </a:endParaRPr>
          </a:p>
          <a:p>
            <a:pPr marL="464057" lvl="0" indent="-342900" algn="l" rtl="0">
              <a:lnSpc>
                <a:spcPct val="90000"/>
              </a:lnSpc>
              <a:spcBef>
                <a:spcPts val="1200"/>
              </a:spcBef>
              <a:spcAft>
                <a:spcPts val="0"/>
              </a:spcAft>
              <a:buSzPts val="1800"/>
              <a:buChar char="●"/>
            </a:pPr>
            <a:r>
              <a:rPr lang="en-US" sz="2400" b="1" dirty="0">
                <a:solidFill>
                  <a:schemeClr val="accent3">
                    <a:lumMod val="40000"/>
                    <a:lumOff val="60000"/>
                  </a:schemeClr>
                </a:solidFill>
              </a:rPr>
              <a:t>Open science </a:t>
            </a:r>
            <a:r>
              <a:rPr lang="en-US" sz="2400" dirty="0">
                <a:solidFill>
                  <a:schemeClr val="bg1">
                    <a:lumMod val="95000"/>
                  </a:schemeClr>
                </a:solidFill>
              </a:rPr>
              <a:t>is transparent and accessible knowledge that is shared and developed through </a:t>
            </a:r>
            <a:r>
              <a:rPr lang="en-US" sz="2400" b="1" i="1" dirty="0">
                <a:solidFill>
                  <a:schemeClr val="accent3">
                    <a:lumMod val="40000"/>
                    <a:lumOff val="60000"/>
                  </a:schemeClr>
                </a:solidFill>
              </a:rPr>
              <a:t>collaborative networks </a:t>
            </a:r>
            <a:r>
              <a:rPr lang="en-US" sz="2400" dirty="0">
                <a:solidFill>
                  <a:schemeClr val="bg1">
                    <a:lumMod val="95000"/>
                  </a:schemeClr>
                </a:solidFill>
              </a:rPr>
              <a:t>(Vicente-Saez </a:t>
            </a:r>
            <a:r>
              <a:rPr lang="en-US" sz="2400" i="1" dirty="0">
                <a:solidFill>
                  <a:schemeClr val="bg1">
                    <a:lumMod val="95000"/>
                  </a:schemeClr>
                </a:solidFill>
              </a:rPr>
              <a:t>et al</a:t>
            </a:r>
            <a:r>
              <a:rPr lang="en-US" sz="2400" dirty="0">
                <a:solidFill>
                  <a:schemeClr val="bg1">
                    <a:lumMod val="95000"/>
                  </a:schemeClr>
                </a:solidFill>
              </a:rPr>
              <a:t>. 2018).</a:t>
            </a:r>
            <a:endParaRPr dirty="0">
              <a:solidFill>
                <a:schemeClr val="bg1">
                  <a:lumMod val="95000"/>
                </a:schemeClr>
              </a:solidFill>
            </a:endParaRPr>
          </a:p>
          <a:p>
            <a:pPr marL="464057" lvl="0" indent="-342900" algn="l" rtl="0">
              <a:lnSpc>
                <a:spcPct val="90000"/>
              </a:lnSpc>
              <a:spcBef>
                <a:spcPts val="1200"/>
              </a:spcBef>
              <a:spcAft>
                <a:spcPts val="1200"/>
              </a:spcAft>
              <a:buSzPts val="1800"/>
              <a:buChar char="●"/>
            </a:pPr>
            <a:r>
              <a:rPr lang="en-US" sz="2400" b="1" dirty="0">
                <a:solidFill>
                  <a:schemeClr val="accent3">
                    <a:lumMod val="40000"/>
                    <a:lumOff val="60000"/>
                  </a:schemeClr>
                </a:solidFill>
              </a:rPr>
              <a:t>Open Science </a:t>
            </a:r>
            <a:r>
              <a:rPr lang="en-US" sz="2400" dirty="0">
                <a:solidFill>
                  <a:schemeClr val="bg1">
                    <a:lumMod val="95000"/>
                  </a:schemeClr>
                </a:solidFill>
              </a:rPr>
              <a:t>can be seen as a </a:t>
            </a:r>
            <a:r>
              <a:rPr lang="en-US" sz="2400" b="1" i="1" dirty="0">
                <a:solidFill>
                  <a:schemeClr val="accent3">
                    <a:lumMod val="40000"/>
                    <a:lumOff val="60000"/>
                  </a:schemeClr>
                </a:solidFill>
              </a:rPr>
              <a:t>continuation of</a:t>
            </a:r>
            <a:r>
              <a:rPr lang="en-US" sz="2400" dirty="0">
                <a:solidFill>
                  <a:schemeClr val="bg1">
                    <a:lumMod val="95000"/>
                  </a:schemeClr>
                </a:solidFill>
              </a:rPr>
              <a:t>, rather than a revolution in, practices begun in the 17th century with the advent of the </a:t>
            </a:r>
            <a:r>
              <a:rPr lang="en-US" sz="2400" b="1" i="1" dirty="0">
                <a:solidFill>
                  <a:schemeClr val="accent3">
                    <a:lumMod val="40000"/>
                    <a:lumOff val="60000"/>
                  </a:schemeClr>
                </a:solidFill>
              </a:rPr>
              <a:t>academic journal</a:t>
            </a:r>
            <a:r>
              <a:rPr lang="en-US" sz="2400" i="1" dirty="0">
                <a:solidFill>
                  <a:schemeClr val="bg1">
                    <a:lumMod val="95000"/>
                  </a:schemeClr>
                </a:solidFill>
              </a:rPr>
              <a:t> </a:t>
            </a:r>
            <a:r>
              <a:rPr lang="en-US" sz="2400" dirty="0">
                <a:solidFill>
                  <a:schemeClr val="bg1">
                    <a:lumMod val="95000"/>
                  </a:schemeClr>
                </a:solidFill>
              </a:rPr>
              <a:t>(David 2004).</a:t>
            </a:r>
            <a:endParaRPr dirty="0">
              <a:solidFill>
                <a:schemeClr val="bg1">
                  <a:lumMod val="95000"/>
                </a:schemeClr>
              </a:solidFill>
            </a:endParaRPr>
          </a:p>
        </p:txBody>
      </p:sp>
      <p:sp>
        <p:nvSpPr>
          <p:cNvPr id="569" name="Google Shape;569;p6"/>
          <p:cNvSpPr/>
          <p:nvPr/>
        </p:nvSpPr>
        <p:spPr>
          <a:xfrm>
            <a:off x="415600" y="5766713"/>
            <a:ext cx="11360800" cy="877163"/>
          </a:xfrm>
          <a:prstGeom prst="rect">
            <a:avLst/>
          </a:prstGeom>
          <a:noFill/>
          <a:ln>
            <a:noFill/>
          </a:ln>
        </p:spPr>
        <p:txBody>
          <a:bodyPr spcFirstLastPara="1" wrap="square" lIns="91425" tIns="45700" rIns="91425" bIns="45700" anchor="t" anchorCtr="0">
            <a:spAutoFit/>
          </a:bodyPr>
          <a:lstStyle/>
          <a:p>
            <a:pPr marL="171450" marR="0" lvl="0" indent="-171450" algn="l" rtl="0">
              <a:spcBef>
                <a:spcPts val="0"/>
              </a:spcBef>
              <a:spcAft>
                <a:spcPts val="0"/>
              </a:spcAft>
              <a:buClr>
                <a:srgbClr val="7F7F7F"/>
              </a:buClr>
              <a:buSzPts val="900"/>
              <a:buFont typeface="Arial"/>
              <a:buChar char="•"/>
            </a:pPr>
            <a:r>
              <a:rPr lang="en-US" sz="900" dirty="0">
                <a:solidFill>
                  <a:schemeClr val="bg1">
                    <a:lumMod val="95000"/>
                  </a:schemeClr>
                </a:solidFill>
                <a:latin typeface="Roboto"/>
                <a:ea typeface="Roboto"/>
                <a:cs typeface="Roboto"/>
                <a:sym typeface="Roboto"/>
              </a:rPr>
              <a:t>Woelfle, M.; </a:t>
            </a:r>
            <a:r>
              <a:rPr lang="en-US" sz="900" dirty="0" err="1">
                <a:solidFill>
                  <a:schemeClr val="bg1">
                    <a:lumMod val="95000"/>
                  </a:schemeClr>
                </a:solidFill>
                <a:latin typeface="Roboto"/>
                <a:ea typeface="Roboto"/>
                <a:cs typeface="Roboto"/>
                <a:sym typeface="Roboto"/>
              </a:rPr>
              <a:t>Olliaro</a:t>
            </a:r>
            <a:r>
              <a:rPr lang="en-US" sz="900" dirty="0">
                <a:solidFill>
                  <a:schemeClr val="bg1">
                    <a:lumMod val="95000"/>
                  </a:schemeClr>
                </a:solidFill>
                <a:latin typeface="Roboto"/>
                <a:ea typeface="Roboto"/>
                <a:cs typeface="Roboto"/>
                <a:sym typeface="Roboto"/>
              </a:rPr>
              <a:t>, P.; Todd, M. H. (2011). "Open science is a research accelerator". Nature Chemistry. 3 (10): 745–748. doi:10.1038/nchem.1149</a:t>
            </a:r>
            <a:endParaRPr dirty="0">
              <a:solidFill>
                <a:schemeClr val="bg1">
                  <a:lumMod val="95000"/>
                </a:schemeClr>
              </a:solidFill>
            </a:endParaRPr>
          </a:p>
          <a:p>
            <a:pPr marL="171450" marR="0" lvl="0" indent="-171450" algn="l" rtl="0">
              <a:spcBef>
                <a:spcPts val="600"/>
              </a:spcBef>
              <a:spcAft>
                <a:spcPts val="0"/>
              </a:spcAft>
              <a:buClr>
                <a:srgbClr val="7F7F7F"/>
              </a:buClr>
              <a:buSzPts val="900"/>
              <a:buFont typeface="Arial"/>
              <a:buChar char="•"/>
            </a:pPr>
            <a:r>
              <a:rPr lang="en-US" sz="900" dirty="0">
                <a:solidFill>
                  <a:schemeClr val="bg1">
                    <a:lumMod val="95000"/>
                  </a:schemeClr>
                </a:solidFill>
                <a:latin typeface="Roboto"/>
                <a:ea typeface="Roboto"/>
                <a:cs typeface="Roboto"/>
                <a:sym typeface="Roboto"/>
              </a:rPr>
              <a:t>Vicente-Saez, Ruben; Martinez-Fuentes, Clara (2018). "Open Science now: A systematic literature review for an integrated definition". Journal of Business Research. 88: 428–436. doi:10.1016/j.jbusres.2017.12.043</a:t>
            </a:r>
            <a:endParaRPr dirty="0">
              <a:solidFill>
                <a:schemeClr val="bg1">
                  <a:lumMod val="95000"/>
                </a:schemeClr>
              </a:solidFill>
            </a:endParaRPr>
          </a:p>
          <a:p>
            <a:pPr marL="171450" marR="0" lvl="0" indent="-171450" algn="l" rtl="0">
              <a:spcBef>
                <a:spcPts val="600"/>
              </a:spcBef>
              <a:spcAft>
                <a:spcPts val="0"/>
              </a:spcAft>
              <a:buClr>
                <a:srgbClr val="7F7F7F"/>
              </a:buClr>
              <a:buSzPts val="900"/>
              <a:buFont typeface="Arial"/>
              <a:buChar char="•"/>
            </a:pPr>
            <a:r>
              <a:rPr lang="en-US" sz="900" dirty="0">
                <a:solidFill>
                  <a:schemeClr val="bg1">
                    <a:lumMod val="95000"/>
                  </a:schemeClr>
                </a:solidFill>
                <a:latin typeface="Roboto"/>
                <a:ea typeface="Roboto"/>
                <a:cs typeface="Roboto"/>
                <a:sym typeface="Roboto"/>
              </a:rPr>
              <a:t>David, P. A. (2004). "Understanding the emergence of 'open science' institutions: Functionalist economics in historical context". Industrial and Corporate Change. 13 (4): 571–589. doi:10.1093/</a:t>
            </a:r>
            <a:r>
              <a:rPr lang="en-US" sz="900" dirty="0" err="1">
                <a:solidFill>
                  <a:schemeClr val="bg1">
                    <a:lumMod val="95000"/>
                  </a:schemeClr>
                </a:solidFill>
                <a:latin typeface="Roboto"/>
                <a:ea typeface="Roboto"/>
                <a:cs typeface="Roboto"/>
                <a:sym typeface="Roboto"/>
              </a:rPr>
              <a:t>icc</a:t>
            </a:r>
            <a:r>
              <a:rPr lang="en-US" sz="900" dirty="0">
                <a:solidFill>
                  <a:schemeClr val="bg1">
                    <a:lumMod val="95000"/>
                  </a:schemeClr>
                </a:solidFill>
                <a:latin typeface="Roboto"/>
                <a:ea typeface="Roboto"/>
                <a:cs typeface="Roboto"/>
                <a:sym typeface="Roboto"/>
              </a:rPr>
              <a:t>/dth023</a:t>
            </a:r>
            <a:endParaRPr dirty="0">
              <a:solidFill>
                <a:schemeClr val="bg1">
                  <a:lumMod val="95000"/>
                </a:schemeClr>
              </a:solidFill>
            </a:endParaRPr>
          </a:p>
          <a:p>
            <a:pPr marL="171450" marR="0" lvl="0" indent="-171450" algn="l" rtl="0">
              <a:spcBef>
                <a:spcPts val="600"/>
              </a:spcBef>
              <a:spcAft>
                <a:spcPts val="0"/>
              </a:spcAft>
              <a:buClr>
                <a:srgbClr val="7F7F7F"/>
              </a:buClr>
              <a:buSzPts val="900"/>
              <a:buFont typeface="Arial"/>
              <a:buChar char="•"/>
            </a:pPr>
            <a:r>
              <a:rPr lang="en-US" sz="900" dirty="0">
                <a:solidFill>
                  <a:schemeClr val="bg1">
                    <a:lumMod val="95000"/>
                  </a:schemeClr>
                </a:solidFill>
                <a:latin typeface="Roboto"/>
                <a:ea typeface="Roboto"/>
                <a:cs typeface="Roboto"/>
                <a:sym typeface="Roboto"/>
              </a:rPr>
              <a:t>https://</a:t>
            </a:r>
            <a:r>
              <a:rPr lang="en-US" sz="900" dirty="0" err="1">
                <a:solidFill>
                  <a:schemeClr val="bg1">
                    <a:lumMod val="95000"/>
                  </a:schemeClr>
                </a:solidFill>
                <a:latin typeface="Roboto"/>
                <a:ea typeface="Roboto"/>
                <a:cs typeface="Roboto"/>
                <a:sym typeface="Roboto"/>
              </a:rPr>
              <a:t>en.wikipedia.org</a:t>
            </a:r>
            <a:r>
              <a:rPr lang="en-US" sz="900" dirty="0">
                <a:solidFill>
                  <a:schemeClr val="bg1">
                    <a:lumMod val="95000"/>
                  </a:schemeClr>
                </a:solidFill>
                <a:latin typeface="Roboto"/>
                <a:ea typeface="Roboto"/>
                <a:cs typeface="Roboto"/>
                <a:sym typeface="Roboto"/>
              </a:rPr>
              <a:t>/wiki/</a:t>
            </a:r>
            <a:r>
              <a:rPr lang="en-US" sz="900" dirty="0" err="1">
                <a:solidFill>
                  <a:schemeClr val="bg1">
                    <a:lumMod val="95000"/>
                  </a:schemeClr>
                </a:solidFill>
                <a:latin typeface="Roboto"/>
                <a:ea typeface="Roboto"/>
                <a:cs typeface="Roboto"/>
                <a:sym typeface="Roboto"/>
              </a:rPr>
              <a:t>Open_science</a:t>
            </a:r>
            <a:endParaRPr sz="900" dirty="0">
              <a:solidFill>
                <a:schemeClr val="bg1">
                  <a:lumMod val="95000"/>
                </a:schemeClr>
              </a:solidFill>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575"/>
        <p:cNvGrpSpPr/>
        <p:nvPr/>
      </p:nvGrpSpPr>
      <p:grpSpPr>
        <a:xfrm>
          <a:off x="0" y="0"/>
          <a:ext cx="0" cy="0"/>
          <a:chOff x="0" y="0"/>
          <a:chExt cx="0" cy="0"/>
        </a:xfrm>
      </p:grpSpPr>
      <p:sp>
        <p:nvSpPr>
          <p:cNvPr id="576" name="Google Shape;576;p7"/>
          <p:cNvSpPr/>
          <p:nvPr/>
        </p:nvSpPr>
        <p:spPr>
          <a:xfrm>
            <a:off x="587297" y="490075"/>
            <a:ext cx="7813288" cy="5494413"/>
          </a:xfrm>
          <a:prstGeom prst="rect">
            <a:avLst/>
          </a:prstGeom>
          <a:noFill/>
          <a:ln>
            <a:noFill/>
          </a:ln>
        </p:spPr>
        <p:txBody>
          <a:bodyPr spcFirstLastPara="1" wrap="square" lIns="78100" tIns="39050" rIns="78100" bIns="39050" anchor="t" anchorCtr="0">
            <a:noAutofit/>
          </a:bodyPr>
          <a:lstStyle/>
          <a:p>
            <a:pPr marL="0" marR="0" lvl="0" indent="0" algn="l" rtl="0">
              <a:spcBef>
                <a:spcPts val="0"/>
              </a:spcBef>
              <a:spcAft>
                <a:spcPts val="1200"/>
              </a:spcAft>
              <a:buNone/>
            </a:pPr>
            <a:r>
              <a:rPr lang="en-US" sz="2540" b="1" i="1" dirty="0">
                <a:solidFill>
                  <a:srgbClr val="92D050"/>
                </a:solidFill>
                <a:latin typeface="Arial"/>
                <a:ea typeface="Arial"/>
                <a:cs typeface="Arial"/>
                <a:sym typeface="Arial"/>
              </a:rPr>
              <a:t>Open Access (OA)</a:t>
            </a:r>
            <a:r>
              <a:rPr lang="en-US" sz="2540" b="1" i="1" dirty="0">
                <a:solidFill>
                  <a:schemeClr val="bg1">
                    <a:lumMod val="95000"/>
                  </a:schemeClr>
                </a:solidFill>
                <a:latin typeface="Arial"/>
                <a:ea typeface="Arial"/>
                <a:cs typeface="Arial"/>
                <a:sym typeface="Arial"/>
              </a:rPr>
              <a:t>:</a:t>
            </a:r>
            <a:r>
              <a:rPr lang="en-US" sz="2540" b="1" i="1" dirty="0">
                <a:solidFill>
                  <a:schemeClr val="accent3">
                    <a:lumMod val="40000"/>
                    <a:lumOff val="60000"/>
                  </a:schemeClr>
                </a:solidFill>
                <a:latin typeface="Arial"/>
                <a:ea typeface="Arial"/>
                <a:cs typeface="Arial"/>
                <a:sym typeface="Arial"/>
              </a:rPr>
              <a:t> </a:t>
            </a:r>
            <a:r>
              <a:rPr lang="en-US" sz="2540" dirty="0">
                <a:solidFill>
                  <a:schemeClr val="bg1">
                    <a:lumMod val="95000"/>
                  </a:schemeClr>
                </a:solidFill>
                <a:latin typeface="Arial"/>
                <a:ea typeface="Arial"/>
                <a:cs typeface="Arial"/>
                <a:sym typeface="Arial"/>
              </a:rPr>
              <a:t>Research results distributed online and free of costs or other barriers – often meaning free access to research articles.</a:t>
            </a:r>
            <a:endParaRPr sz="2540" dirty="0">
              <a:solidFill>
                <a:schemeClr val="bg1">
                  <a:lumMod val="95000"/>
                </a:schemeClr>
              </a:solidFill>
              <a:latin typeface="Arial"/>
              <a:ea typeface="Arial"/>
              <a:cs typeface="Arial"/>
              <a:sym typeface="Arial"/>
            </a:endParaRPr>
          </a:p>
          <a:p>
            <a:pPr marL="0" marR="0" lvl="0" indent="0" algn="l" rtl="0">
              <a:spcBef>
                <a:spcPts val="1200"/>
              </a:spcBef>
              <a:spcAft>
                <a:spcPts val="1200"/>
              </a:spcAft>
              <a:buNone/>
            </a:pPr>
            <a:r>
              <a:rPr lang="en-US" sz="2540" b="1" i="1" dirty="0">
                <a:solidFill>
                  <a:srgbClr val="92D050"/>
                </a:solidFill>
                <a:latin typeface="Arial"/>
                <a:ea typeface="Arial"/>
                <a:cs typeface="Arial"/>
                <a:sym typeface="Arial"/>
              </a:rPr>
              <a:t>Open Science</a:t>
            </a:r>
            <a:r>
              <a:rPr lang="en-US" sz="2540" i="1" dirty="0">
                <a:solidFill>
                  <a:schemeClr val="bg1">
                    <a:lumMod val="95000"/>
                  </a:schemeClr>
                </a:solidFill>
                <a:latin typeface="Arial"/>
                <a:ea typeface="Arial"/>
                <a:cs typeface="Arial"/>
                <a:sym typeface="Arial"/>
              </a:rPr>
              <a:t>: </a:t>
            </a:r>
            <a:r>
              <a:rPr lang="en-US" sz="2540" dirty="0">
                <a:solidFill>
                  <a:schemeClr val="bg1">
                    <a:lumMod val="95000"/>
                  </a:schemeClr>
                </a:solidFill>
                <a:latin typeface="Roboto"/>
                <a:ea typeface="Roboto"/>
                <a:cs typeface="Roboto"/>
                <a:sym typeface="Roboto"/>
              </a:rPr>
              <a:t>R</a:t>
            </a:r>
            <a:r>
              <a:rPr lang="en-US" sz="2540" dirty="0">
                <a:solidFill>
                  <a:schemeClr val="bg1">
                    <a:lumMod val="95000"/>
                  </a:schemeClr>
                </a:solidFill>
                <a:latin typeface="Arial"/>
                <a:ea typeface="Arial"/>
                <a:cs typeface="Arial"/>
                <a:sym typeface="Arial"/>
              </a:rPr>
              <a:t>esearchers to </a:t>
            </a:r>
            <a:r>
              <a:rPr lang="en-US" sz="2540" dirty="0">
                <a:solidFill>
                  <a:schemeClr val="bg1">
                    <a:lumMod val="95000"/>
                  </a:schemeClr>
                </a:solidFill>
                <a:latin typeface="Roboto"/>
                <a:ea typeface="Roboto"/>
                <a:cs typeface="Roboto"/>
                <a:sym typeface="Roboto"/>
              </a:rPr>
              <a:t>share their methods, computer code and research data in central data repositories.</a:t>
            </a:r>
            <a:endParaRPr sz="2540" dirty="0">
              <a:solidFill>
                <a:schemeClr val="bg1">
                  <a:lumMod val="95000"/>
                </a:schemeClr>
              </a:solidFill>
              <a:latin typeface="Roboto"/>
              <a:ea typeface="Roboto"/>
              <a:cs typeface="Roboto"/>
              <a:sym typeface="Roboto"/>
            </a:endParaRPr>
          </a:p>
          <a:p>
            <a:pPr marL="0" marR="0" lvl="0" indent="0" algn="l" rtl="0">
              <a:spcBef>
                <a:spcPts val="1200"/>
              </a:spcBef>
              <a:spcAft>
                <a:spcPts val="1200"/>
              </a:spcAft>
              <a:buNone/>
            </a:pPr>
            <a:r>
              <a:rPr lang="en-US" sz="2540" b="1" i="1" dirty="0">
                <a:solidFill>
                  <a:srgbClr val="92D050"/>
                </a:solidFill>
                <a:latin typeface="Arial"/>
                <a:ea typeface="Arial"/>
                <a:cs typeface="Arial"/>
                <a:sym typeface="Arial"/>
              </a:rPr>
              <a:t>Open Data</a:t>
            </a:r>
            <a:r>
              <a:rPr lang="en-US" sz="2540" b="1" i="1" dirty="0">
                <a:solidFill>
                  <a:schemeClr val="bg1">
                    <a:lumMod val="95000"/>
                  </a:schemeClr>
                </a:solidFill>
                <a:latin typeface="Arial"/>
                <a:ea typeface="Arial"/>
                <a:cs typeface="Arial"/>
                <a:sym typeface="Arial"/>
              </a:rPr>
              <a:t>:</a:t>
            </a:r>
            <a:r>
              <a:rPr lang="en-US" sz="2540" i="1" dirty="0">
                <a:solidFill>
                  <a:schemeClr val="bg1">
                    <a:lumMod val="95000"/>
                  </a:schemeClr>
                </a:solidFill>
                <a:latin typeface="Arial"/>
                <a:ea typeface="Arial"/>
                <a:cs typeface="Arial"/>
                <a:sym typeface="Arial"/>
              </a:rPr>
              <a:t> </a:t>
            </a:r>
            <a:r>
              <a:rPr lang="en-US" sz="2540" dirty="0">
                <a:solidFill>
                  <a:schemeClr val="bg1">
                    <a:lumMod val="95000"/>
                  </a:schemeClr>
                </a:solidFill>
                <a:latin typeface="Roboto"/>
                <a:ea typeface="Roboto"/>
                <a:cs typeface="Roboto"/>
                <a:sym typeface="Roboto"/>
              </a:rPr>
              <a:t>is freely available to everyone to use and re-publish as they wish, without restrictions from copyright, patents or other mechanisms of control.</a:t>
            </a:r>
            <a:endParaRPr sz="2540" dirty="0">
              <a:solidFill>
                <a:schemeClr val="bg1">
                  <a:lumMod val="95000"/>
                </a:schemeClr>
              </a:solidFill>
              <a:latin typeface="Roboto"/>
              <a:ea typeface="Roboto"/>
              <a:cs typeface="Roboto"/>
              <a:sym typeface="Roboto"/>
            </a:endParaRPr>
          </a:p>
          <a:p>
            <a:pPr marL="0" marR="0" lvl="0" indent="0" algn="l" rtl="0">
              <a:spcBef>
                <a:spcPts val="1200"/>
              </a:spcBef>
              <a:spcAft>
                <a:spcPts val="1200"/>
              </a:spcAft>
              <a:buNone/>
            </a:pPr>
            <a:r>
              <a:rPr lang="en-US" sz="2540" b="1" dirty="0">
                <a:solidFill>
                  <a:srgbClr val="92D050"/>
                </a:solidFill>
                <a:latin typeface="Roboto"/>
                <a:ea typeface="Roboto"/>
                <a:cs typeface="Roboto"/>
                <a:sym typeface="Roboto"/>
              </a:rPr>
              <a:t>FAIR data principles</a:t>
            </a:r>
            <a:r>
              <a:rPr lang="en-US" sz="2540" dirty="0">
                <a:solidFill>
                  <a:schemeClr val="bg1">
                    <a:lumMod val="95000"/>
                  </a:schemeClr>
                </a:solidFill>
                <a:latin typeface="Roboto"/>
                <a:ea typeface="Roboto"/>
                <a:cs typeface="Roboto"/>
                <a:sym typeface="Roboto"/>
              </a:rPr>
              <a:t>: </a:t>
            </a:r>
            <a:r>
              <a:rPr lang="en-US" sz="2540" b="1" dirty="0">
                <a:solidFill>
                  <a:schemeClr val="bg1">
                    <a:lumMod val="95000"/>
                  </a:schemeClr>
                </a:solidFill>
                <a:latin typeface="Roboto"/>
                <a:ea typeface="Roboto"/>
                <a:cs typeface="Roboto"/>
                <a:sym typeface="Roboto"/>
              </a:rPr>
              <a:t>findable</a:t>
            </a:r>
            <a:r>
              <a:rPr lang="en-US" sz="2540" dirty="0">
                <a:solidFill>
                  <a:schemeClr val="bg1">
                    <a:lumMod val="95000"/>
                  </a:schemeClr>
                </a:solidFill>
                <a:latin typeface="Roboto"/>
                <a:ea typeface="Roboto"/>
                <a:cs typeface="Roboto"/>
                <a:sym typeface="Roboto"/>
              </a:rPr>
              <a:t>, </a:t>
            </a:r>
            <a:r>
              <a:rPr lang="en-US" sz="2540" b="1" dirty="0">
                <a:solidFill>
                  <a:schemeClr val="bg1">
                    <a:lumMod val="95000"/>
                  </a:schemeClr>
                </a:solidFill>
                <a:latin typeface="Roboto"/>
                <a:ea typeface="Roboto"/>
                <a:cs typeface="Roboto"/>
                <a:sym typeface="Roboto"/>
              </a:rPr>
              <a:t>accessible</a:t>
            </a:r>
            <a:r>
              <a:rPr lang="en-US" sz="2540" dirty="0">
                <a:solidFill>
                  <a:schemeClr val="bg1">
                    <a:lumMod val="95000"/>
                  </a:schemeClr>
                </a:solidFill>
                <a:latin typeface="Roboto"/>
                <a:ea typeface="Roboto"/>
                <a:cs typeface="Roboto"/>
                <a:sym typeface="Roboto"/>
              </a:rPr>
              <a:t>, </a:t>
            </a:r>
            <a:r>
              <a:rPr lang="en-US" sz="2540" b="1" dirty="0">
                <a:solidFill>
                  <a:schemeClr val="bg1">
                    <a:lumMod val="95000"/>
                  </a:schemeClr>
                </a:solidFill>
                <a:latin typeface="Roboto"/>
                <a:ea typeface="Roboto"/>
                <a:cs typeface="Roboto"/>
                <a:sym typeface="Roboto"/>
              </a:rPr>
              <a:t>interoperable</a:t>
            </a:r>
            <a:r>
              <a:rPr lang="en-US" sz="2540" dirty="0">
                <a:solidFill>
                  <a:schemeClr val="bg1">
                    <a:lumMod val="95000"/>
                  </a:schemeClr>
                </a:solidFill>
                <a:latin typeface="Roboto"/>
                <a:ea typeface="Roboto"/>
                <a:cs typeface="Roboto"/>
                <a:sym typeface="Roboto"/>
              </a:rPr>
              <a:t> and </a:t>
            </a:r>
            <a:r>
              <a:rPr lang="en-US" sz="2540" b="1" dirty="0">
                <a:solidFill>
                  <a:schemeClr val="bg1">
                    <a:lumMod val="95000"/>
                  </a:schemeClr>
                </a:solidFill>
                <a:latin typeface="Roboto"/>
                <a:ea typeface="Roboto"/>
                <a:cs typeface="Roboto"/>
                <a:sym typeface="Roboto"/>
              </a:rPr>
              <a:t>reusable.</a:t>
            </a:r>
            <a:endParaRPr sz="2540" dirty="0">
              <a:solidFill>
                <a:schemeClr val="bg1">
                  <a:lumMod val="95000"/>
                </a:schemeClr>
              </a:solidFill>
              <a:latin typeface="Roboto"/>
              <a:ea typeface="Roboto"/>
              <a:cs typeface="Roboto"/>
              <a:sym typeface="Roboto"/>
            </a:endParaRPr>
          </a:p>
        </p:txBody>
      </p:sp>
      <p:pic>
        <p:nvPicPr>
          <p:cNvPr id="5" name="Picture 4" descr="A black and orange logo&#10;&#10;AI-generated content may be incorrect.">
            <a:extLst>
              <a:ext uri="{FF2B5EF4-FFF2-40B4-BE49-F238E27FC236}">
                <a16:creationId xmlns:a16="http://schemas.microsoft.com/office/drawing/2014/main" id="{73247CBA-CEBF-687A-249C-87404FBB5358}"/>
              </a:ext>
            </a:extLst>
          </p:cNvPr>
          <p:cNvPicPr>
            <a:picLocks noChangeAspect="1"/>
          </p:cNvPicPr>
          <p:nvPr/>
        </p:nvPicPr>
        <p:blipFill>
          <a:blip r:embed="rId3"/>
          <a:stretch>
            <a:fillRect/>
          </a:stretch>
        </p:blipFill>
        <p:spPr>
          <a:xfrm>
            <a:off x="8524032" y="609022"/>
            <a:ext cx="3154826" cy="492941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583"/>
        <p:cNvGrpSpPr/>
        <p:nvPr/>
      </p:nvGrpSpPr>
      <p:grpSpPr>
        <a:xfrm>
          <a:off x="0" y="0"/>
          <a:ext cx="0" cy="0"/>
          <a:chOff x="0" y="0"/>
          <a:chExt cx="0" cy="0"/>
        </a:xfrm>
      </p:grpSpPr>
      <p:sp>
        <p:nvSpPr>
          <p:cNvPr id="584" name="Google Shape;584;p8"/>
          <p:cNvSpPr txBox="1">
            <a:spLocks noGrp="1"/>
          </p:cNvSpPr>
          <p:nvPr>
            <p:ph type="title"/>
          </p:nvPr>
        </p:nvSpPr>
        <p:spPr>
          <a:xfrm>
            <a:off x="203616" y="256033"/>
            <a:ext cx="11695776" cy="889507"/>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Clr>
                <a:schemeClr val="lt1"/>
              </a:buClr>
              <a:buSzPts val="2800"/>
              <a:buFont typeface="Roboto"/>
              <a:buNone/>
            </a:pPr>
            <a:r>
              <a:rPr lang="en-US" sz="4800">
                <a:solidFill>
                  <a:schemeClr val="lt1"/>
                </a:solidFill>
              </a:rPr>
              <a:t>WHY OPEN RESEARCH DATA?</a:t>
            </a:r>
            <a:endParaRPr/>
          </a:p>
        </p:txBody>
      </p:sp>
      <p:pic>
        <p:nvPicPr>
          <p:cNvPr id="585" name="Google Shape;585;p8" descr="A close - up of a computer screen&#10;&#10;Description automatically generated with low confidence"/>
          <p:cNvPicPr preferRelativeResize="0"/>
          <p:nvPr/>
        </p:nvPicPr>
        <p:blipFill rotWithShape="1">
          <a:blip r:embed="rId3">
            <a:alphaModFix/>
          </a:blip>
          <a:srcRect/>
          <a:stretch/>
        </p:blipFill>
        <p:spPr>
          <a:xfrm>
            <a:off x="203616" y="1096772"/>
            <a:ext cx="10375900" cy="5651500"/>
          </a:xfrm>
          <a:prstGeom prst="rect">
            <a:avLst/>
          </a:prstGeom>
          <a:noFill/>
          <a:ln>
            <a:noFill/>
          </a:ln>
        </p:spPr>
      </p:pic>
      <p:pic>
        <p:nvPicPr>
          <p:cNvPr id="586" name="Google Shape;586;p8" descr="A person looking through a microscope&#10;&#10;Description automatically generated"/>
          <p:cNvPicPr preferRelativeResize="0"/>
          <p:nvPr/>
        </p:nvPicPr>
        <p:blipFill rotWithShape="1">
          <a:blip r:embed="rId4">
            <a:alphaModFix/>
          </a:blip>
          <a:srcRect/>
          <a:stretch/>
        </p:blipFill>
        <p:spPr>
          <a:xfrm>
            <a:off x="7461099" y="2251277"/>
            <a:ext cx="4606723" cy="46067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590"/>
        <p:cNvGrpSpPr/>
        <p:nvPr/>
      </p:nvGrpSpPr>
      <p:grpSpPr>
        <a:xfrm>
          <a:off x="0" y="0"/>
          <a:ext cx="0" cy="0"/>
          <a:chOff x="0" y="0"/>
          <a:chExt cx="0" cy="0"/>
        </a:xfrm>
      </p:grpSpPr>
      <p:sp>
        <p:nvSpPr>
          <p:cNvPr id="591" name="Google Shape;591;p9"/>
          <p:cNvSpPr txBox="1">
            <a:spLocks noGrp="1"/>
          </p:cNvSpPr>
          <p:nvPr>
            <p:ph type="title"/>
          </p:nvPr>
        </p:nvSpPr>
        <p:spPr>
          <a:xfrm>
            <a:off x="555171" y="377952"/>
            <a:ext cx="9801133" cy="950975"/>
          </a:xfrm>
          <a:prstGeom prst="rect">
            <a:avLst/>
          </a:prstGeom>
          <a:noFill/>
          <a:ln>
            <a:noFill/>
          </a:ln>
        </p:spPr>
        <p:txBody>
          <a:bodyPr spcFirstLastPara="1" wrap="square" lIns="91425" tIns="91425" rIns="91425" bIns="91425" anchor="t" anchorCtr="0">
            <a:normAutofit/>
          </a:bodyPr>
          <a:lstStyle/>
          <a:p>
            <a:pPr marL="0" lvl="0" indent="0" algn="l" rtl="0">
              <a:lnSpc>
                <a:spcPct val="90000"/>
              </a:lnSpc>
              <a:spcBef>
                <a:spcPts val="0"/>
              </a:spcBef>
              <a:spcAft>
                <a:spcPts val="0"/>
              </a:spcAft>
              <a:buClr>
                <a:srgbClr val="FFFF00"/>
              </a:buClr>
              <a:buSzPts val="2800"/>
              <a:buFont typeface="Roboto"/>
              <a:buNone/>
            </a:pPr>
            <a:r>
              <a:rPr lang="en-US" sz="4800">
                <a:solidFill>
                  <a:srgbClr val="FFFF00"/>
                </a:solidFill>
              </a:rPr>
              <a:t>WHY OPEN RESEARCH DATA?</a:t>
            </a:r>
            <a:endParaRPr/>
          </a:p>
        </p:txBody>
      </p:sp>
      <p:sp>
        <p:nvSpPr>
          <p:cNvPr id="592" name="Google Shape;592;p9"/>
          <p:cNvSpPr txBox="1">
            <a:spLocks noGrp="1"/>
          </p:cNvSpPr>
          <p:nvPr>
            <p:ph type="body" idx="1"/>
          </p:nvPr>
        </p:nvSpPr>
        <p:spPr>
          <a:xfrm>
            <a:off x="555170" y="1524000"/>
            <a:ext cx="9363529" cy="4843497"/>
          </a:xfrm>
          <a:prstGeom prst="rect">
            <a:avLst/>
          </a:prstGeom>
          <a:noFill/>
          <a:ln>
            <a:noFill/>
          </a:ln>
        </p:spPr>
        <p:txBody>
          <a:bodyPr spcFirstLastPara="1" wrap="square" lIns="91425" tIns="91425" rIns="91425" bIns="91425" anchor="t" anchorCtr="0">
            <a:normAutofit/>
          </a:bodyPr>
          <a:lstStyle/>
          <a:p>
            <a:pPr marL="456854" lvl="0" indent="-342641" algn="l" rtl="0">
              <a:lnSpc>
                <a:spcPct val="90000"/>
              </a:lnSpc>
              <a:spcBef>
                <a:spcPts val="0"/>
              </a:spcBef>
              <a:spcAft>
                <a:spcPts val="0"/>
              </a:spcAft>
              <a:buSzPts val="1800"/>
              <a:buFont typeface="Noto Sans Symbols"/>
              <a:buChar char="❖"/>
            </a:pPr>
            <a:r>
              <a:rPr lang="en-US" sz="3200">
                <a:solidFill>
                  <a:srgbClr val="E6F2DB"/>
                </a:solidFill>
              </a:rPr>
              <a:t>We are in the middle of an ongoing</a:t>
            </a:r>
            <a:r>
              <a:rPr lang="en-US" sz="3200" b="1">
                <a:solidFill>
                  <a:srgbClr val="E6F2DB"/>
                </a:solidFill>
              </a:rPr>
              <a:t> </a:t>
            </a:r>
            <a:r>
              <a:rPr lang="en-US" sz="3200" b="1">
                <a:solidFill>
                  <a:srgbClr val="FFFF00"/>
                </a:solidFill>
              </a:rPr>
              <a:t>paradigm shift </a:t>
            </a:r>
            <a:r>
              <a:rPr lang="en-US" sz="3200">
                <a:solidFill>
                  <a:srgbClr val="E6F2DB"/>
                </a:solidFill>
              </a:rPr>
              <a:t>in scientific practice (</a:t>
            </a:r>
            <a:r>
              <a:rPr lang="en-US" sz="3200" i="1">
                <a:solidFill>
                  <a:srgbClr val="E6F2DB"/>
                </a:solidFill>
              </a:rPr>
              <a:t>and impact metrics</a:t>
            </a:r>
            <a:r>
              <a:rPr lang="en-US" sz="3200">
                <a:solidFill>
                  <a:srgbClr val="E6F2DB"/>
                </a:solidFill>
              </a:rPr>
              <a:t>).</a:t>
            </a:r>
            <a:endParaRPr/>
          </a:p>
          <a:p>
            <a:pPr marL="456854" lvl="0" indent="-342641" algn="l" rtl="0">
              <a:lnSpc>
                <a:spcPct val="90000"/>
              </a:lnSpc>
              <a:spcBef>
                <a:spcPts val="1539"/>
              </a:spcBef>
              <a:spcAft>
                <a:spcPts val="0"/>
              </a:spcAft>
              <a:buSzPts val="1800"/>
              <a:buFont typeface="Noto Sans Symbols"/>
              <a:buChar char="❖"/>
            </a:pPr>
            <a:r>
              <a:rPr lang="en-US" sz="3200">
                <a:solidFill>
                  <a:srgbClr val="E6F2DB"/>
                </a:solidFill>
              </a:rPr>
              <a:t>Researchers will need to develop </a:t>
            </a:r>
            <a:r>
              <a:rPr lang="en-US" sz="3200" b="1">
                <a:solidFill>
                  <a:srgbClr val="FFFF00"/>
                </a:solidFill>
              </a:rPr>
              <a:t>different</a:t>
            </a:r>
            <a:r>
              <a:rPr lang="en-US" sz="3200">
                <a:solidFill>
                  <a:srgbClr val="E6F2DB"/>
                </a:solidFill>
              </a:rPr>
              <a:t> </a:t>
            </a:r>
            <a:r>
              <a:rPr lang="en-US" sz="3200" b="1">
                <a:solidFill>
                  <a:srgbClr val="FFFF00"/>
                </a:solidFill>
              </a:rPr>
              <a:t>approaches</a:t>
            </a:r>
            <a:r>
              <a:rPr lang="en-US" sz="3200">
                <a:solidFill>
                  <a:srgbClr val="E6F2DB"/>
                </a:solidFill>
              </a:rPr>
              <a:t>, than they needed in the past – </a:t>
            </a:r>
            <a:r>
              <a:rPr lang="en-US" sz="3200" i="1">
                <a:solidFill>
                  <a:srgbClr val="E6F2DB"/>
                </a:solidFill>
              </a:rPr>
              <a:t>to remain relevant</a:t>
            </a:r>
            <a:r>
              <a:rPr lang="en-US" sz="3200">
                <a:solidFill>
                  <a:srgbClr val="E6F2DB"/>
                </a:solidFill>
              </a:rPr>
              <a:t>.</a:t>
            </a:r>
            <a:endParaRPr/>
          </a:p>
          <a:p>
            <a:pPr marL="456854" lvl="0" indent="-342641" algn="l" rtl="0">
              <a:lnSpc>
                <a:spcPct val="90000"/>
              </a:lnSpc>
              <a:spcBef>
                <a:spcPts val="1539"/>
              </a:spcBef>
              <a:spcAft>
                <a:spcPts val="0"/>
              </a:spcAft>
              <a:buSzPts val="1800"/>
              <a:buFont typeface="Noto Sans Symbols"/>
              <a:buChar char="❖"/>
            </a:pPr>
            <a:r>
              <a:rPr lang="en-US" sz="3200">
                <a:solidFill>
                  <a:srgbClr val="E6F2DB"/>
                </a:solidFill>
              </a:rPr>
              <a:t>Society is gaining Big Data maturity and will </a:t>
            </a:r>
            <a:r>
              <a:rPr lang="en-US" sz="3200" b="1">
                <a:solidFill>
                  <a:srgbClr val="FFFF00"/>
                </a:solidFill>
              </a:rPr>
              <a:t>expect new services </a:t>
            </a:r>
            <a:r>
              <a:rPr lang="en-US" sz="3200">
                <a:solidFill>
                  <a:srgbClr val="E6F2DB"/>
                </a:solidFill>
              </a:rPr>
              <a:t>from marine sciences.</a:t>
            </a:r>
            <a:endParaRPr/>
          </a:p>
          <a:p>
            <a:pPr marL="456854" lvl="0" indent="-342641" algn="l" rtl="0">
              <a:lnSpc>
                <a:spcPct val="90000"/>
              </a:lnSpc>
              <a:spcBef>
                <a:spcPts val="1539"/>
              </a:spcBef>
              <a:spcAft>
                <a:spcPts val="1539"/>
              </a:spcAft>
              <a:buSzPts val="1800"/>
              <a:buFont typeface="Noto Sans Symbols"/>
              <a:buChar char="❖"/>
            </a:pPr>
            <a:r>
              <a:rPr lang="en-US" sz="3200">
                <a:solidFill>
                  <a:srgbClr val="E6F2DB"/>
                </a:solidFill>
              </a:rPr>
              <a:t>The open science wave is moving </a:t>
            </a:r>
            <a:r>
              <a:rPr lang="en-US" sz="3200" b="1" u="sng">
                <a:solidFill>
                  <a:srgbClr val="FFFF00"/>
                </a:solidFill>
              </a:rPr>
              <a:t>fast</a:t>
            </a:r>
            <a:r>
              <a:rPr lang="en-US" sz="3200">
                <a:solidFill>
                  <a:srgbClr val="E6F2DB"/>
                </a:solidFill>
              </a:rPr>
              <a:t>!</a:t>
            </a:r>
            <a:endParaRPr/>
          </a:p>
        </p:txBody>
      </p:sp>
      <p:pic>
        <p:nvPicPr>
          <p:cNvPr id="593" name="Google Shape;593;p9"/>
          <p:cNvPicPr preferRelativeResize="0"/>
          <p:nvPr/>
        </p:nvPicPr>
        <p:blipFill rotWithShape="1">
          <a:blip r:embed="rId3">
            <a:alphaModFix/>
          </a:blip>
          <a:srcRect/>
          <a:stretch/>
        </p:blipFill>
        <p:spPr>
          <a:xfrm>
            <a:off x="9770054" y="34722"/>
            <a:ext cx="2213595" cy="68822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597"/>
        <p:cNvGrpSpPr/>
        <p:nvPr/>
      </p:nvGrpSpPr>
      <p:grpSpPr>
        <a:xfrm>
          <a:off x="0" y="0"/>
          <a:ext cx="0" cy="0"/>
          <a:chOff x="0" y="0"/>
          <a:chExt cx="0" cy="0"/>
        </a:xfrm>
      </p:grpSpPr>
      <p:sp>
        <p:nvSpPr>
          <p:cNvPr id="598" name="Google Shape;598;p10"/>
          <p:cNvSpPr txBox="1">
            <a:spLocks noGrp="1"/>
          </p:cNvSpPr>
          <p:nvPr>
            <p:ph type="title"/>
          </p:nvPr>
        </p:nvSpPr>
        <p:spPr>
          <a:xfrm>
            <a:off x="5270355" y="726363"/>
            <a:ext cx="6506047" cy="1064627"/>
          </a:xfrm>
          <a:prstGeom prst="rect">
            <a:avLst/>
          </a:prstGeom>
          <a:noFill/>
          <a:ln>
            <a:noFill/>
          </a:ln>
        </p:spPr>
        <p:txBody>
          <a:bodyPr spcFirstLastPara="1" wrap="square" lIns="91425" tIns="91425" rIns="91425" bIns="91425" anchor="t" anchorCtr="0">
            <a:normAutofit/>
          </a:bodyPr>
          <a:lstStyle/>
          <a:p>
            <a:pPr marL="0" lvl="0" indent="0" algn="l" rtl="0">
              <a:lnSpc>
                <a:spcPct val="90000"/>
              </a:lnSpc>
              <a:spcBef>
                <a:spcPts val="0"/>
              </a:spcBef>
              <a:spcAft>
                <a:spcPts val="0"/>
              </a:spcAft>
              <a:buClr>
                <a:schemeClr val="lt1"/>
              </a:buClr>
              <a:buSzPts val="2800"/>
              <a:buFont typeface="Roboto"/>
              <a:buNone/>
            </a:pPr>
            <a:r>
              <a:rPr lang="en-US" sz="5400">
                <a:solidFill>
                  <a:schemeClr val="lt1"/>
                </a:solidFill>
              </a:rPr>
              <a:t>OPPORTUNITIES</a:t>
            </a:r>
            <a:endParaRPr sz="4800">
              <a:solidFill>
                <a:schemeClr val="lt1"/>
              </a:solidFill>
            </a:endParaRPr>
          </a:p>
        </p:txBody>
      </p:sp>
      <p:sp>
        <p:nvSpPr>
          <p:cNvPr id="599" name="Google Shape;599;p10"/>
          <p:cNvSpPr txBox="1">
            <a:spLocks noGrp="1"/>
          </p:cNvSpPr>
          <p:nvPr>
            <p:ph type="body" idx="1"/>
          </p:nvPr>
        </p:nvSpPr>
        <p:spPr>
          <a:xfrm>
            <a:off x="4914646" y="1913090"/>
            <a:ext cx="6861756" cy="4397477"/>
          </a:xfrm>
          <a:prstGeom prst="rect">
            <a:avLst/>
          </a:prstGeom>
          <a:noFill/>
          <a:ln>
            <a:noFill/>
          </a:ln>
        </p:spPr>
        <p:txBody>
          <a:bodyPr spcFirstLastPara="1" wrap="square" lIns="91425" tIns="91425" rIns="91425" bIns="91425" anchor="t" anchorCtr="0">
            <a:normAutofit fontScale="92500" lnSpcReduction="10000"/>
          </a:bodyPr>
          <a:lstStyle/>
          <a:p>
            <a:pPr marL="456854" lvl="0" indent="-342641" algn="l" rtl="0">
              <a:lnSpc>
                <a:spcPct val="90000"/>
              </a:lnSpc>
              <a:spcBef>
                <a:spcPts val="0"/>
              </a:spcBef>
              <a:spcAft>
                <a:spcPts val="0"/>
              </a:spcAft>
              <a:buSzPct val="60810"/>
              <a:buChar char="●"/>
            </a:pPr>
            <a:r>
              <a:rPr lang="en-US" sz="3200">
                <a:solidFill>
                  <a:schemeClr val="lt1"/>
                </a:solidFill>
              </a:rPr>
              <a:t>Enables </a:t>
            </a:r>
            <a:r>
              <a:rPr lang="en-US" sz="3200">
                <a:solidFill>
                  <a:srgbClr val="FFFF00"/>
                </a:solidFill>
              </a:rPr>
              <a:t>new research methodologies </a:t>
            </a:r>
            <a:r>
              <a:rPr lang="en-US" sz="3200">
                <a:solidFill>
                  <a:schemeClr val="lt1"/>
                </a:solidFill>
              </a:rPr>
              <a:t>that were not possible before.</a:t>
            </a:r>
            <a:endParaRPr/>
          </a:p>
          <a:p>
            <a:pPr marL="456854" lvl="0" indent="-342641" algn="l" rtl="0">
              <a:lnSpc>
                <a:spcPct val="90000"/>
              </a:lnSpc>
              <a:spcBef>
                <a:spcPts val="2400"/>
              </a:spcBef>
              <a:spcAft>
                <a:spcPts val="0"/>
              </a:spcAft>
              <a:buSzPct val="60810"/>
              <a:buChar char="●"/>
            </a:pPr>
            <a:r>
              <a:rPr lang="en-US" sz="3200">
                <a:solidFill>
                  <a:schemeClr val="lt1"/>
                </a:solidFill>
              </a:rPr>
              <a:t>Skills for open research and open data are in </a:t>
            </a:r>
            <a:r>
              <a:rPr lang="en-US" sz="3200">
                <a:solidFill>
                  <a:srgbClr val="FFFF00"/>
                </a:solidFill>
              </a:rPr>
              <a:t>increasing demand</a:t>
            </a:r>
            <a:r>
              <a:rPr lang="en-US" sz="3200">
                <a:solidFill>
                  <a:schemeClr val="lt1"/>
                </a:solidFill>
              </a:rPr>
              <a:t>!</a:t>
            </a:r>
            <a:endParaRPr/>
          </a:p>
          <a:p>
            <a:pPr marL="456854" lvl="0" indent="-342641" algn="l" rtl="0">
              <a:lnSpc>
                <a:spcPct val="90000"/>
              </a:lnSpc>
              <a:spcBef>
                <a:spcPts val="2400"/>
              </a:spcBef>
              <a:spcAft>
                <a:spcPts val="0"/>
              </a:spcAft>
              <a:buSzPct val="60810"/>
              <a:buChar char="●"/>
            </a:pPr>
            <a:r>
              <a:rPr lang="en-US" sz="3200">
                <a:solidFill>
                  <a:schemeClr val="lt1"/>
                </a:solidFill>
              </a:rPr>
              <a:t>Funding opportunities.</a:t>
            </a:r>
            <a:endParaRPr/>
          </a:p>
          <a:p>
            <a:pPr marL="456854" lvl="0" indent="-342641" algn="l" rtl="0">
              <a:lnSpc>
                <a:spcPct val="90000"/>
              </a:lnSpc>
              <a:spcBef>
                <a:spcPts val="2400"/>
              </a:spcBef>
              <a:spcAft>
                <a:spcPts val="2400"/>
              </a:spcAft>
              <a:buSzPct val="60810"/>
              <a:buChar char="●"/>
            </a:pPr>
            <a:r>
              <a:rPr lang="en-US" sz="3200">
                <a:solidFill>
                  <a:schemeClr val="lt1"/>
                </a:solidFill>
              </a:rPr>
              <a:t>GBIF brings </a:t>
            </a:r>
            <a:r>
              <a:rPr lang="en-US" sz="3200">
                <a:solidFill>
                  <a:srgbClr val="FFFF00"/>
                </a:solidFill>
              </a:rPr>
              <a:t>new benefits and opportunities </a:t>
            </a:r>
            <a:r>
              <a:rPr lang="en-US" sz="3200">
                <a:solidFill>
                  <a:schemeClr val="lt1"/>
                </a:solidFill>
              </a:rPr>
              <a:t>for our museums.</a:t>
            </a:r>
            <a:endParaRPr/>
          </a:p>
        </p:txBody>
      </p:sp>
      <p:pic>
        <p:nvPicPr>
          <p:cNvPr id="600" name="Google Shape;600;p10" descr="data publishing (2).png"/>
          <p:cNvPicPr preferRelativeResize="0"/>
          <p:nvPr/>
        </p:nvPicPr>
        <p:blipFill rotWithShape="1">
          <a:blip r:embed="rId3">
            <a:alphaModFix/>
          </a:blip>
          <a:srcRect/>
          <a:stretch/>
        </p:blipFill>
        <p:spPr>
          <a:xfrm>
            <a:off x="0" y="383978"/>
            <a:ext cx="5270355" cy="6442395"/>
          </a:xfrm>
          <a:prstGeom prst="rect">
            <a:avLst/>
          </a:prstGeom>
          <a:noFill/>
          <a:ln>
            <a:noFill/>
          </a:ln>
        </p:spPr>
      </p:pic>
      <p:pic>
        <p:nvPicPr>
          <p:cNvPr id="601" name="Google Shape;601;p10" descr="Screen Shot 2016-12-13 at 15.42.24 .png"/>
          <p:cNvPicPr preferRelativeResize="0"/>
          <p:nvPr/>
        </p:nvPicPr>
        <p:blipFill rotWithShape="1">
          <a:blip r:embed="rId4">
            <a:alphaModFix/>
          </a:blip>
          <a:srcRect/>
          <a:stretch/>
        </p:blipFill>
        <p:spPr>
          <a:xfrm>
            <a:off x="1685730" y="4801573"/>
            <a:ext cx="2125267" cy="1508995"/>
          </a:xfrm>
          <a:prstGeom prst="rect">
            <a:avLst/>
          </a:prstGeom>
          <a:noFill/>
          <a:ln>
            <a:noFill/>
          </a:ln>
        </p:spPr>
      </p:pic>
      <p:pic>
        <p:nvPicPr>
          <p:cNvPr id="602" name="Google Shape;602;p10" descr="-2.png"/>
          <p:cNvPicPr preferRelativeResize="0"/>
          <p:nvPr/>
        </p:nvPicPr>
        <p:blipFill rotWithShape="1">
          <a:blip r:embed="rId5">
            <a:alphaModFix/>
          </a:blip>
          <a:srcRect/>
          <a:stretch/>
        </p:blipFill>
        <p:spPr>
          <a:xfrm rot="1047154">
            <a:off x="1251668" y="305422"/>
            <a:ext cx="1088181" cy="545384"/>
          </a:xfrm>
          <a:prstGeom prst="rect">
            <a:avLst/>
          </a:prstGeom>
          <a:noFill/>
          <a:ln w="9525" cap="flat" cmpd="sng">
            <a:solidFill>
              <a:srgbClr val="7F7F7F"/>
            </a:solidFill>
            <a:prstDash val="solid"/>
            <a:round/>
            <a:headEnd type="none" w="sm" len="sm"/>
            <a:tailEnd type="none" w="sm" len="sm"/>
          </a:ln>
        </p:spPr>
      </p:pic>
      <p:pic>
        <p:nvPicPr>
          <p:cNvPr id="603" name="Google Shape;603;p10" descr="-4.png"/>
          <p:cNvPicPr preferRelativeResize="0"/>
          <p:nvPr/>
        </p:nvPicPr>
        <p:blipFill rotWithShape="1">
          <a:blip r:embed="rId6">
            <a:alphaModFix/>
          </a:blip>
          <a:srcRect/>
          <a:stretch/>
        </p:blipFill>
        <p:spPr>
          <a:xfrm>
            <a:off x="3436604" y="264848"/>
            <a:ext cx="898781" cy="1064628"/>
          </a:xfrm>
          <a:prstGeom prst="rect">
            <a:avLst/>
          </a:prstGeom>
          <a:noFill/>
          <a:ln>
            <a:noFill/>
          </a:ln>
        </p:spPr>
      </p:pic>
      <p:pic>
        <p:nvPicPr>
          <p:cNvPr id="604" name="Google Shape;604;p10" descr="-5.png"/>
          <p:cNvPicPr preferRelativeResize="0"/>
          <p:nvPr/>
        </p:nvPicPr>
        <p:blipFill rotWithShape="1">
          <a:blip r:embed="rId7">
            <a:alphaModFix/>
          </a:blip>
          <a:srcRect/>
          <a:stretch/>
        </p:blipFill>
        <p:spPr>
          <a:xfrm>
            <a:off x="3036945" y="1434061"/>
            <a:ext cx="1111349" cy="1005771"/>
          </a:xfrm>
          <a:prstGeom prst="rect">
            <a:avLst/>
          </a:prstGeom>
          <a:noFill/>
          <a:ln>
            <a:noFill/>
          </a:ln>
        </p:spPr>
      </p:pic>
      <p:pic>
        <p:nvPicPr>
          <p:cNvPr id="605" name="Google Shape;605;p10"/>
          <p:cNvPicPr preferRelativeResize="0"/>
          <p:nvPr/>
        </p:nvPicPr>
        <p:blipFill rotWithShape="1">
          <a:blip r:embed="rId8">
            <a:alphaModFix/>
          </a:blip>
          <a:srcRect/>
          <a:stretch/>
        </p:blipFill>
        <p:spPr>
          <a:xfrm rot="6325977">
            <a:off x="1671223" y="924170"/>
            <a:ext cx="2363849" cy="1076380"/>
          </a:xfrm>
          <a:prstGeom prst="rect">
            <a:avLst/>
          </a:prstGeom>
          <a:noFill/>
          <a:ln>
            <a:noFill/>
          </a:ln>
        </p:spPr>
      </p:pic>
      <p:pic>
        <p:nvPicPr>
          <p:cNvPr id="606" name="Google Shape;606;p10"/>
          <p:cNvPicPr preferRelativeResize="0"/>
          <p:nvPr/>
        </p:nvPicPr>
        <p:blipFill rotWithShape="1">
          <a:blip r:embed="rId9">
            <a:alphaModFix/>
          </a:blip>
          <a:srcRect/>
          <a:stretch/>
        </p:blipFill>
        <p:spPr>
          <a:xfrm rot="-7203158">
            <a:off x="972291" y="1053185"/>
            <a:ext cx="1754438" cy="805039"/>
          </a:xfrm>
          <a:prstGeom prst="rect">
            <a:avLst/>
          </a:prstGeom>
          <a:noFill/>
          <a:ln>
            <a:noFill/>
          </a:ln>
        </p:spPr>
      </p:pic>
      <p:pic>
        <p:nvPicPr>
          <p:cNvPr id="607" name="Google Shape;607;p10"/>
          <p:cNvPicPr preferRelativeResize="0"/>
          <p:nvPr/>
        </p:nvPicPr>
        <p:blipFill rotWithShape="1">
          <a:blip r:embed="rId10">
            <a:alphaModFix/>
          </a:blip>
          <a:srcRect/>
          <a:stretch/>
        </p:blipFill>
        <p:spPr>
          <a:xfrm>
            <a:off x="2232638" y="2389224"/>
            <a:ext cx="804308" cy="762668"/>
          </a:xfrm>
          <a:prstGeom prst="rect">
            <a:avLst/>
          </a:prstGeom>
          <a:noFill/>
          <a:ln>
            <a:noFill/>
          </a:ln>
        </p:spPr>
      </p:pic>
      <p:pic>
        <p:nvPicPr>
          <p:cNvPr id="608" name="Google Shape;608;p10"/>
          <p:cNvPicPr preferRelativeResize="0"/>
          <p:nvPr/>
        </p:nvPicPr>
        <p:blipFill rotWithShape="1">
          <a:blip r:embed="rId11">
            <a:alphaModFix/>
          </a:blip>
          <a:srcRect/>
          <a:stretch/>
        </p:blipFill>
        <p:spPr>
          <a:xfrm>
            <a:off x="175247" y="562817"/>
            <a:ext cx="1276693" cy="1221185"/>
          </a:xfrm>
          <a:prstGeom prst="rect">
            <a:avLst/>
          </a:prstGeom>
          <a:noFill/>
          <a:ln>
            <a:noFill/>
          </a:ln>
        </p:spPr>
      </p:pic>
      <p:pic>
        <p:nvPicPr>
          <p:cNvPr id="609" name="Google Shape;609;p10"/>
          <p:cNvPicPr preferRelativeResize="0"/>
          <p:nvPr/>
        </p:nvPicPr>
        <p:blipFill rotWithShape="1">
          <a:blip r:embed="rId12">
            <a:alphaModFix/>
          </a:blip>
          <a:srcRect/>
          <a:stretch/>
        </p:blipFill>
        <p:spPr>
          <a:xfrm>
            <a:off x="1453782" y="1913091"/>
            <a:ext cx="1130300" cy="1317973"/>
          </a:xfrm>
          <a:prstGeom prst="rect">
            <a:avLst/>
          </a:prstGeom>
          <a:noFill/>
          <a:ln>
            <a:noFill/>
          </a:ln>
        </p:spPr>
      </p:pic>
      <p:pic>
        <p:nvPicPr>
          <p:cNvPr id="610" name="Google Shape;610;p10"/>
          <p:cNvPicPr preferRelativeResize="0"/>
          <p:nvPr/>
        </p:nvPicPr>
        <p:blipFill rotWithShape="1">
          <a:blip r:embed="rId13">
            <a:alphaModFix/>
          </a:blip>
          <a:srcRect/>
          <a:stretch/>
        </p:blipFill>
        <p:spPr>
          <a:xfrm>
            <a:off x="1342339" y="4762502"/>
            <a:ext cx="1575429" cy="1548067"/>
          </a:xfrm>
          <a:prstGeom prst="rect">
            <a:avLst/>
          </a:prstGeom>
          <a:noFill/>
          <a:ln>
            <a:noFill/>
          </a:ln>
        </p:spPr>
      </p:pic>
      <p:pic>
        <p:nvPicPr>
          <p:cNvPr id="611" name="Google Shape;611;p10"/>
          <p:cNvPicPr preferRelativeResize="0"/>
          <p:nvPr/>
        </p:nvPicPr>
        <p:blipFill rotWithShape="1">
          <a:blip r:embed="rId14">
            <a:alphaModFix/>
          </a:blip>
          <a:srcRect/>
          <a:stretch/>
        </p:blipFill>
        <p:spPr>
          <a:xfrm>
            <a:off x="2264890" y="383978"/>
            <a:ext cx="751728" cy="1199386"/>
          </a:xfrm>
          <a:prstGeom prst="rect">
            <a:avLst/>
          </a:prstGeom>
          <a:noFill/>
          <a:ln>
            <a:noFill/>
          </a:ln>
        </p:spPr>
      </p:pic>
      <p:pic>
        <p:nvPicPr>
          <p:cNvPr id="612" name="Google Shape;612;p10"/>
          <p:cNvPicPr preferRelativeResize="0"/>
          <p:nvPr/>
        </p:nvPicPr>
        <p:blipFill rotWithShape="1">
          <a:blip r:embed="rId15">
            <a:alphaModFix/>
          </a:blip>
          <a:srcRect/>
          <a:stretch/>
        </p:blipFill>
        <p:spPr>
          <a:xfrm>
            <a:off x="2754095" y="1021369"/>
            <a:ext cx="1618762" cy="1733098"/>
          </a:xfrm>
          <a:prstGeom prst="rect">
            <a:avLst/>
          </a:prstGeom>
          <a:noFill/>
          <a:ln>
            <a:noFill/>
          </a:ln>
        </p:spPr>
      </p:pic>
      <p:pic>
        <p:nvPicPr>
          <p:cNvPr id="613" name="Google Shape;613;p10"/>
          <p:cNvPicPr preferRelativeResize="0"/>
          <p:nvPr/>
        </p:nvPicPr>
        <p:blipFill rotWithShape="1">
          <a:blip r:embed="rId16">
            <a:alphaModFix/>
          </a:blip>
          <a:srcRect/>
          <a:stretch/>
        </p:blipFill>
        <p:spPr>
          <a:xfrm>
            <a:off x="851447" y="1741116"/>
            <a:ext cx="607332" cy="607332"/>
          </a:xfrm>
          <a:prstGeom prst="rect">
            <a:avLst/>
          </a:prstGeom>
          <a:noFill/>
          <a:ln>
            <a:noFill/>
          </a:ln>
        </p:spPr>
      </p:pic>
      <p:pic>
        <p:nvPicPr>
          <p:cNvPr id="614" name="Google Shape;614;p10"/>
          <p:cNvPicPr preferRelativeResize="0"/>
          <p:nvPr/>
        </p:nvPicPr>
        <p:blipFill rotWithShape="1">
          <a:blip r:embed="rId17">
            <a:alphaModFix/>
          </a:blip>
          <a:srcRect/>
          <a:stretch/>
        </p:blipFill>
        <p:spPr>
          <a:xfrm>
            <a:off x="552068" y="139778"/>
            <a:ext cx="496020" cy="496020"/>
          </a:xfrm>
          <a:prstGeom prst="rect">
            <a:avLst/>
          </a:prstGeom>
          <a:noFill/>
          <a:ln>
            <a:noFill/>
          </a:ln>
        </p:spPr>
      </p:pic>
      <p:pic>
        <p:nvPicPr>
          <p:cNvPr id="615" name="Google Shape;615;p10"/>
          <p:cNvPicPr preferRelativeResize="0"/>
          <p:nvPr/>
        </p:nvPicPr>
        <p:blipFill rotWithShape="1">
          <a:blip r:embed="rId18">
            <a:alphaModFix/>
          </a:blip>
          <a:srcRect/>
          <a:stretch/>
        </p:blipFill>
        <p:spPr>
          <a:xfrm>
            <a:off x="2955055" y="-49787"/>
            <a:ext cx="1371600" cy="1371600"/>
          </a:xfrm>
          <a:prstGeom prst="rect">
            <a:avLst/>
          </a:prstGeom>
          <a:noFill/>
          <a:ln>
            <a:noFill/>
          </a:ln>
        </p:spPr>
      </p:pic>
      <p:pic>
        <p:nvPicPr>
          <p:cNvPr id="616" name="Google Shape;616;p10"/>
          <p:cNvPicPr preferRelativeResize="0"/>
          <p:nvPr/>
        </p:nvPicPr>
        <p:blipFill rotWithShape="1">
          <a:blip r:embed="rId18">
            <a:alphaModFix/>
          </a:blip>
          <a:srcRect/>
          <a:stretch/>
        </p:blipFill>
        <p:spPr>
          <a:xfrm>
            <a:off x="2003762" y="5483965"/>
            <a:ext cx="939948" cy="939948"/>
          </a:xfrm>
          <a:prstGeom prst="rect">
            <a:avLst/>
          </a:prstGeom>
          <a:noFill/>
          <a:ln>
            <a:noFill/>
          </a:ln>
        </p:spPr>
      </p:pic>
      <p:pic>
        <p:nvPicPr>
          <p:cNvPr id="617" name="Google Shape;617;p10"/>
          <p:cNvPicPr preferRelativeResize="0"/>
          <p:nvPr/>
        </p:nvPicPr>
        <p:blipFill rotWithShape="1">
          <a:blip r:embed="rId19">
            <a:alphaModFix/>
          </a:blip>
          <a:srcRect/>
          <a:stretch/>
        </p:blipFill>
        <p:spPr>
          <a:xfrm>
            <a:off x="1458587" y="4812723"/>
            <a:ext cx="939739" cy="671242"/>
          </a:xfrm>
          <a:prstGeom prst="rect">
            <a:avLst/>
          </a:prstGeom>
          <a:noFill/>
          <a:ln>
            <a:noFill/>
          </a:ln>
        </p:spPr>
      </p:pic>
      <p:pic>
        <p:nvPicPr>
          <p:cNvPr id="618" name="Google Shape;618;p10"/>
          <p:cNvPicPr preferRelativeResize="0"/>
          <p:nvPr/>
        </p:nvPicPr>
        <p:blipFill rotWithShape="1">
          <a:blip r:embed="rId19">
            <a:alphaModFix/>
          </a:blip>
          <a:srcRect/>
          <a:stretch/>
        </p:blipFill>
        <p:spPr>
          <a:xfrm>
            <a:off x="1481847" y="5059474"/>
            <a:ext cx="494376" cy="671242"/>
          </a:xfrm>
          <a:prstGeom prst="rect">
            <a:avLst/>
          </a:prstGeom>
          <a:noFill/>
          <a:ln>
            <a:noFill/>
          </a:ln>
        </p:spPr>
      </p:pic>
      <p:pic>
        <p:nvPicPr>
          <p:cNvPr id="619" name="Google Shape;619;p10"/>
          <p:cNvPicPr preferRelativeResize="0"/>
          <p:nvPr/>
        </p:nvPicPr>
        <p:blipFill rotWithShape="1">
          <a:blip r:embed="rId20">
            <a:alphaModFix/>
          </a:blip>
          <a:srcRect/>
          <a:stretch/>
        </p:blipFill>
        <p:spPr>
          <a:xfrm rot="-1838231">
            <a:off x="888620" y="4798047"/>
            <a:ext cx="1854200" cy="977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23" name="Picture 22" descr="A close up of a fish bowl&#10;&#10;AI-generated content may be incorrect.">
            <a:extLst>
              <a:ext uri="{FF2B5EF4-FFF2-40B4-BE49-F238E27FC236}">
                <a16:creationId xmlns:a16="http://schemas.microsoft.com/office/drawing/2014/main" id="{861CB3EB-E8A5-DA43-3E7E-B36E1E5433F1}"/>
              </a:ext>
            </a:extLst>
          </p:cNvPr>
          <p:cNvPicPr>
            <a:picLocks noChangeAspect="1"/>
          </p:cNvPicPr>
          <p:nvPr/>
        </p:nvPicPr>
        <p:blipFill>
          <a:blip r:embed="rId3"/>
          <a:stretch>
            <a:fillRect/>
          </a:stretch>
        </p:blipFill>
        <p:spPr>
          <a:xfrm>
            <a:off x="4154468" y="1251443"/>
            <a:ext cx="7242078" cy="6138103"/>
          </a:xfrm>
          <a:prstGeom prst="rect">
            <a:avLst/>
          </a:prstGeom>
        </p:spPr>
      </p:pic>
      <p:pic>
        <p:nvPicPr>
          <p:cNvPr id="19" name="Picture 18" descr="A goldfish jumping out of a fish bowl&#10;&#10;AI-generated content may be incorrect.">
            <a:extLst>
              <a:ext uri="{FF2B5EF4-FFF2-40B4-BE49-F238E27FC236}">
                <a16:creationId xmlns:a16="http://schemas.microsoft.com/office/drawing/2014/main" id="{ABB13CC0-12E8-F4CB-45F8-F16CD2DD5A75}"/>
              </a:ext>
            </a:extLst>
          </p:cNvPr>
          <p:cNvPicPr>
            <a:picLocks noChangeAspect="1"/>
          </p:cNvPicPr>
          <p:nvPr/>
        </p:nvPicPr>
        <p:blipFill>
          <a:blip r:embed="rId4"/>
          <a:stretch>
            <a:fillRect/>
          </a:stretch>
        </p:blipFill>
        <p:spPr>
          <a:xfrm flipH="1">
            <a:off x="747894" y="1537939"/>
            <a:ext cx="4350759" cy="5794842"/>
          </a:xfrm>
          <a:prstGeom prst="rect">
            <a:avLst/>
          </a:prstGeom>
        </p:spPr>
      </p:pic>
      <p:sp>
        <p:nvSpPr>
          <p:cNvPr id="5" name="Google Shape;522;p3">
            <a:extLst>
              <a:ext uri="{FF2B5EF4-FFF2-40B4-BE49-F238E27FC236}">
                <a16:creationId xmlns:a16="http://schemas.microsoft.com/office/drawing/2014/main" id="{23D02CF8-3057-333B-3265-2D34BBBDA8A2}"/>
              </a:ext>
            </a:extLst>
          </p:cNvPr>
          <p:cNvSpPr/>
          <p:nvPr/>
        </p:nvSpPr>
        <p:spPr>
          <a:xfrm>
            <a:off x="1219200" y="483470"/>
            <a:ext cx="9523141"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i="1" dirty="0">
                <a:solidFill>
                  <a:srgbClr val="92D050"/>
                </a:solidFill>
                <a:latin typeface="Roboto"/>
                <a:ea typeface="Roboto"/>
                <a:cs typeface="Roboto"/>
                <a:sym typeface="Roboto"/>
              </a:rPr>
              <a:t>Open science is expanding your possibilities…</a:t>
            </a:r>
            <a:endParaRPr sz="2000" dirty="0">
              <a:solidFill>
                <a:srgbClr val="92D050"/>
              </a:solidFill>
            </a:endParaRPr>
          </a:p>
        </p:txBody>
      </p:sp>
      <p:sp>
        <p:nvSpPr>
          <p:cNvPr id="6" name="Google Shape;523;p3">
            <a:extLst>
              <a:ext uri="{FF2B5EF4-FFF2-40B4-BE49-F238E27FC236}">
                <a16:creationId xmlns:a16="http://schemas.microsoft.com/office/drawing/2014/main" id="{49E1B557-39F8-168A-432F-0B5CE7834506}"/>
              </a:ext>
            </a:extLst>
          </p:cNvPr>
          <p:cNvSpPr/>
          <p:nvPr/>
        </p:nvSpPr>
        <p:spPr>
          <a:xfrm>
            <a:off x="5679687" y="3569359"/>
            <a:ext cx="3746809"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dirty="0">
                <a:solidFill>
                  <a:schemeClr val="accent1"/>
                </a:solidFill>
                <a:latin typeface="Roboto"/>
                <a:ea typeface="Roboto"/>
                <a:cs typeface="Roboto"/>
                <a:sym typeface="Roboto"/>
              </a:rPr>
              <a:t>Open science </a:t>
            </a:r>
            <a:endParaRPr sz="1600" dirty="0">
              <a:solidFill>
                <a:schemeClr val="accent1"/>
              </a:solidFill>
            </a:endParaRPr>
          </a:p>
        </p:txBody>
      </p:sp>
      <p:sp>
        <p:nvSpPr>
          <p:cNvPr id="7" name="Google Shape;524;p3">
            <a:extLst>
              <a:ext uri="{FF2B5EF4-FFF2-40B4-BE49-F238E27FC236}">
                <a16:creationId xmlns:a16="http://schemas.microsoft.com/office/drawing/2014/main" id="{007C71E9-B70A-53EA-6733-765BC22D4536}"/>
              </a:ext>
            </a:extLst>
          </p:cNvPr>
          <p:cNvSpPr/>
          <p:nvPr/>
        </p:nvSpPr>
        <p:spPr>
          <a:xfrm>
            <a:off x="1801022" y="5418904"/>
            <a:ext cx="2247731" cy="3853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04" dirty="0">
                <a:solidFill>
                  <a:srgbClr val="7F7F7F"/>
                </a:solidFill>
                <a:latin typeface="Roboto"/>
                <a:ea typeface="Roboto"/>
                <a:cs typeface="Roboto"/>
                <a:sym typeface="Roboto"/>
              </a:rPr>
              <a:t>Traditional science</a:t>
            </a:r>
            <a:endParaRPr dirty="0"/>
          </a:p>
        </p:txBody>
      </p:sp>
      <p:pic>
        <p:nvPicPr>
          <p:cNvPr id="8" name="Google Shape;525;p3">
            <a:extLst>
              <a:ext uri="{FF2B5EF4-FFF2-40B4-BE49-F238E27FC236}">
                <a16:creationId xmlns:a16="http://schemas.microsoft.com/office/drawing/2014/main" id="{D54C4637-211D-46D7-20AB-9BEA58FA7F99}"/>
              </a:ext>
            </a:extLst>
          </p:cNvPr>
          <p:cNvPicPr preferRelativeResize="0"/>
          <p:nvPr/>
        </p:nvPicPr>
        <p:blipFill rotWithShape="1">
          <a:blip r:embed="rId5">
            <a:alphaModFix/>
            <a:extLst>
              <a:ext uri="{BEBA8EAE-BF5A-486C-A8C5-ECC9F3942E4B}">
                <a14:imgProps xmlns:a14="http://schemas.microsoft.com/office/drawing/2010/main">
                  <a14:imgLayer r:embed="rId6">
                    <a14:imgEffect>
                      <a14:brightnessContrast bright="100000"/>
                    </a14:imgEffect>
                  </a14:imgLayer>
                </a14:imgProps>
              </a:ext>
            </a:extLst>
          </a:blip>
          <a:srcRect/>
          <a:stretch/>
        </p:blipFill>
        <p:spPr>
          <a:xfrm rot="-1138790">
            <a:off x="2445227" y="1470483"/>
            <a:ext cx="501733" cy="501733"/>
          </a:xfrm>
          <a:prstGeom prst="rect">
            <a:avLst/>
          </a:prstGeom>
          <a:noFill/>
          <a:ln>
            <a:noFill/>
          </a:ln>
        </p:spPr>
      </p:pic>
      <p:pic>
        <p:nvPicPr>
          <p:cNvPr id="10" name="Google Shape;527;p3">
            <a:extLst>
              <a:ext uri="{FF2B5EF4-FFF2-40B4-BE49-F238E27FC236}">
                <a16:creationId xmlns:a16="http://schemas.microsoft.com/office/drawing/2014/main" id="{597EEB80-A460-3808-C600-EB41C0E6737F}"/>
              </a:ext>
            </a:extLst>
          </p:cNvPr>
          <p:cNvPicPr preferRelativeResize="0"/>
          <p:nvPr/>
        </p:nvPicPr>
        <p:blipFill rotWithShape="1">
          <a:blip r:embed="rId7">
            <a:alphaModFix/>
          </a:blip>
          <a:srcRect/>
          <a:stretch/>
        </p:blipFill>
        <p:spPr>
          <a:xfrm rot="398168">
            <a:off x="2421072" y="5841154"/>
            <a:ext cx="1240666" cy="829867"/>
          </a:xfrm>
          <a:prstGeom prst="rect">
            <a:avLst/>
          </a:prstGeom>
          <a:noFill/>
          <a:ln>
            <a:noFill/>
          </a:ln>
        </p:spPr>
      </p:pic>
      <p:pic>
        <p:nvPicPr>
          <p:cNvPr id="11" name="Google Shape;528;p3">
            <a:extLst>
              <a:ext uri="{FF2B5EF4-FFF2-40B4-BE49-F238E27FC236}">
                <a16:creationId xmlns:a16="http://schemas.microsoft.com/office/drawing/2014/main" id="{47453C82-3307-71A6-8337-38B8DF9C8AA9}"/>
              </a:ext>
            </a:extLst>
          </p:cNvPr>
          <p:cNvPicPr preferRelativeResize="0"/>
          <p:nvPr/>
        </p:nvPicPr>
        <p:blipFill rotWithShape="1">
          <a:blip r:embed="rId8">
            <a:alphaModFix/>
          </a:blip>
          <a:srcRect/>
          <a:stretch/>
        </p:blipFill>
        <p:spPr>
          <a:xfrm>
            <a:off x="7019797" y="4435360"/>
            <a:ext cx="635830" cy="628477"/>
          </a:xfrm>
          <a:prstGeom prst="rect">
            <a:avLst/>
          </a:prstGeom>
          <a:noFill/>
          <a:ln>
            <a:noFill/>
          </a:ln>
        </p:spPr>
      </p:pic>
      <p:pic>
        <p:nvPicPr>
          <p:cNvPr id="12" name="Google Shape;529;p3">
            <a:extLst>
              <a:ext uri="{FF2B5EF4-FFF2-40B4-BE49-F238E27FC236}">
                <a16:creationId xmlns:a16="http://schemas.microsoft.com/office/drawing/2014/main" id="{0BC5B52F-AA0E-1883-977C-07B3D5CDFBA4}"/>
              </a:ext>
            </a:extLst>
          </p:cNvPr>
          <p:cNvPicPr preferRelativeResize="0"/>
          <p:nvPr/>
        </p:nvPicPr>
        <p:blipFill rotWithShape="1">
          <a:blip r:embed="rId9">
            <a:alphaModFix/>
          </a:blip>
          <a:srcRect/>
          <a:stretch/>
        </p:blipFill>
        <p:spPr>
          <a:xfrm>
            <a:off x="6442960" y="5096875"/>
            <a:ext cx="535050" cy="527366"/>
          </a:xfrm>
          <a:prstGeom prst="rect">
            <a:avLst/>
          </a:prstGeom>
          <a:noFill/>
          <a:ln>
            <a:noFill/>
          </a:ln>
        </p:spPr>
      </p:pic>
      <p:pic>
        <p:nvPicPr>
          <p:cNvPr id="13" name="Google Shape;530;p3">
            <a:extLst>
              <a:ext uri="{FF2B5EF4-FFF2-40B4-BE49-F238E27FC236}">
                <a16:creationId xmlns:a16="http://schemas.microsoft.com/office/drawing/2014/main" id="{0A96E01C-E8FB-B01F-0D6F-B122C7F1FB61}"/>
              </a:ext>
            </a:extLst>
          </p:cNvPr>
          <p:cNvPicPr preferRelativeResize="0"/>
          <p:nvPr/>
        </p:nvPicPr>
        <p:blipFill rotWithShape="1">
          <a:blip r:embed="rId10">
            <a:alphaModFix/>
          </a:blip>
          <a:srcRect/>
          <a:stretch/>
        </p:blipFill>
        <p:spPr>
          <a:xfrm>
            <a:off x="7083390" y="5461049"/>
            <a:ext cx="421720" cy="453251"/>
          </a:xfrm>
          <a:prstGeom prst="rect">
            <a:avLst/>
          </a:prstGeom>
          <a:noFill/>
          <a:ln>
            <a:noFill/>
          </a:ln>
        </p:spPr>
      </p:pic>
      <p:pic>
        <p:nvPicPr>
          <p:cNvPr id="14" name="Google Shape;531;p3">
            <a:extLst>
              <a:ext uri="{FF2B5EF4-FFF2-40B4-BE49-F238E27FC236}">
                <a16:creationId xmlns:a16="http://schemas.microsoft.com/office/drawing/2014/main" id="{0DC5A3EC-693C-5E10-3D60-C9E76ED2D594}"/>
              </a:ext>
            </a:extLst>
          </p:cNvPr>
          <p:cNvPicPr preferRelativeResize="0"/>
          <p:nvPr/>
        </p:nvPicPr>
        <p:blipFill rotWithShape="1">
          <a:blip r:embed="rId11">
            <a:alphaModFix/>
          </a:blip>
          <a:srcRect/>
          <a:stretch/>
        </p:blipFill>
        <p:spPr>
          <a:xfrm>
            <a:off x="5941722" y="4408921"/>
            <a:ext cx="698788" cy="536167"/>
          </a:xfrm>
          <a:prstGeom prst="rect">
            <a:avLst/>
          </a:prstGeom>
          <a:noFill/>
          <a:ln>
            <a:noFill/>
          </a:ln>
        </p:spPr>
      </p:pic>
      <p:pic>
        <p:nvPicPr>
          <p:cNvPr id="15" name="Google Shape;532;p3">
            <a:extLst>
              <a:ext uri="{FF2B5EF4-FFF2-40B4-BE49-F238E27FC236}">
                <a16:creationId xmlns:a16="http://schemas.microsoft.com/office/drawing/2014/main" id="{EA99B14D-7D01-E014-7A40-6F4224AE322B}"/>
              </a:ext>
            </a:extLst>
          </p:cNvPr>
          <p:cNvPicPr preferRelativeResize="0"/>
          <p:nvPr/>
        </p:nvPicPr>
        <p:blipFill rotWithShape="1">
          <a:blip r:embed="rId12">
            <a:alphaModFix/>
          </a:blip>
          <a:srcRect/>
          <a:stretch/>
        </p:blipFill>
        <p:spPr>
          <a:xfrm>
            <a:off x="8727737" y="4805189"/>
            <a:ext cx="875272" cy="555369"/>
          </a:xfrm>
          <a:prstGeom prst="rect">
            <a:avLst/>
          </a:prstGeom>
          <a:noFill/>
          <a:ln>
            <a:noFill/>
          </a:ln>
        </p:spPr>
      </p:pic>
      <p:pic>
        <p:nvPicPr>
          <p:cNvPr id="16" name="Google Shape;533;p3">
            <a:extLst>
              <a:ext uri="{FF2B5EF4-FFF2-40B4-BE49-F238E27FC236}">
                <a16:creationId xmlns:a16="http://schemas.microsoft.com/office/drawing/2014/main" id="{2FF284B4-6E43-004A-5114-ED9F7C605578}"/>
              </a:ext>
            </a:extLst>
          </p:cNvPr>
          <p:cNvPicPr preferRelativeResize="0"/>
          <p:nvPr/>
        </p:nvPicPr>
        <p:blipFill rotWithShape="1">
          <a:blip r:embed="rId13">
            <a:alphaModFix/>
          </a:blip>
          <a:srcRect/>
          <a:stretch/>
        </p:blipFill>
        <p:spPr>
          <a:xfrm>
            <a:off x="7880094" y="4370521"/>
            <a:ext cx="875273" cy="875273"/>
          </a:xfrm>
          <a:prstGeom prst="rect">
            <a:avLst/>
          </a:prstGeom>
          <a:noFill/>
          <a:ln>
            <a:noFill/>
          </a:ln>
        </p:spPr>
      </p:pic>
      <p:pic>
        <p:nvPicPr>
          <p:cNvPr id="17" name="Google Shape;534;p3">
            <a:extLst>
              <a:ext uri="{FF2B5EF4-FFF2-40B4-BE49-F238E27FC236}">
                <a16:creationId xmlns:a16="http://schemas.microsoft.com/office/drawing/2014/main" id="{6B383E8E-E449-C5E5-8E7F-7A5669667523}"/>
              </a:ext>
            </a:extLst>
          </p:cNvPr>
          <p:cNvPicPr preferRelativeResize="0"/>
          <p:nvPr/>
        </p:nvPicPr>
        <p:blipFill rotWithShape="1">
          <a:blip r:embed="rId14">
            <a:alphaModFix/>
          </a:blip>
          <a:srcRect/>
          <a:stretch/>
        </p:blipFill>
        <p:spPr>
          <a:xfrm>
            <a:off x="7865327" y="5276900"/>
            <a:ext cx="738760" cy="527366"/>
          </a:xfrm>
          <a:prstGeom prst="rect">
            <a:avLst/>
          </a:prstGeom>
          <a:noFill/>
          <a:ln>
            <a:noFill/>
          </a:ln>
        </p:spPr>
      </p:pic>
    </p:spTree>
    <p:extLst>
      <p:ext uri="{BB962C8B-B14F-4D97-AF65-F5344CB8AC3E}">
        <p14:creationId xmlns:p14="http://schemas.microsoft.com/office/powerpoint/2010/main" val="991721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520"/>
        <p:cNvGrpSpPr/>
        <p:nvPr/>
      </p:nvGrpSpPr>
      <p:grpSpPr>
        <a:xfrm>
          <a:off x="0" y="0"/>
          <a:ext cx="0" cy="0"/>
          <a:chOff x="0" y="0"/>
          <a:chExt cx="0" cy="0"/>
        </a:xfrm>
      </p:grpSpPr>
      <p:pic>
        <p:nvPicPr>
          <p:cNvPr id="521" name="Google Shape;521;p3" descr="expanding-service.jpg"/>
          <p:cNvPicPr preferRelativeResize="0"/>
          <p:nvPr/>
        </p:nvPicPr>
        <p:blipFill rotWithShape="1">
          <a:blip r:embed="rId3">
            <a:alphaModFix/>
          </a:blip>
          <a:srcRect/>
          <a:stretch/>
        </p:blipFill>
        <p:spPr>
          <a:xfrm>
            <a:off x="1700707" y="756917"/>
            <a:ext cx="9233963" cy="6101083"/>
          </a:xfrm>
          <a:prstGeom prst="rect">
            <a:avLst/>
          </a:prstGeom>
          <a:noFill/>
          <a:ln>
            <a:noFill/>
          </a:ln>
        </p:spPr>
      </p:pic>
      <p:sp>
        <p:nvSpPr>
          <p:cNvPr id="522" name="Google Shape;522;p3"/>
          <p:cNvSpPr/>
          <p:nvPr/>
        </p:nvSpPr>
        <p:spPr>
          <a:xfrm>
            <a:off x="451951" y="332276"/>
            <a:ext cx="6601487" cy="4830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39" i="1">
                <a:solidFill>
                  <a:schemeClr val="dk1"/>
                </a:solidFill>
                <a:latin typeface="Roboto"/>
                <a:ea typeface="Roboto"/>
                <a:cs typeface="Roboto"/>
                <a:sym typeface="Roboto"/>
              </a:rPr>
              <a:t>Open science is expanding your possibilities…</a:t>
            </a:r>
            <a:endParaRPr/>
          </a:p>
        </p:txBody>
      </p:sp>
      <p:sp>
        <p:nvSpPr>
          <p:cNvPr id="523" name="Google Shape;523;p3"/>
          <p:cNvSpPr/>
          <p:nvPr/>
        </p:nvSpPr>
        <p:spPr>
          <a:xfrm>
            <a:off x="6317689" y="3359225"/>
            <a:ext cx="307007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rgbClr val="7F7F7F"/>
                </a:solidFill>
                <a:latin typeface="Roboto"/>
                <a:ea typeface="Roboto"/>
                <a:cs typeface="Roboto"/>
                <a:sym typeface="Roboto"/>
              </a:rPr>
              <a:t>Open science </a:t>
            </a:r>
            <a:endParaRPr/>
          </a:p>
        </p:txBody>
      </p:sp>
      <p:sp>
        <p:nvSpPr>
          <p:cNvPr id="524" name="Google Shape;524;p3"/>
          <p:cNvSpPr/>
          <p:nvPr/>
        </p:nvSpPr>
        <p:spPr>
          <a:xfrm>
            <a:off x="2386760" y="4984611"/>
            <a:ext cx="2247731" cy="3853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904">
                <a:solidFill>
                  <a:srgbClr val="7F7F7F"/>
                </a:solidFill>
                <a:latin typeface="Roboto"/>
                <a:ea typeface="Roboto"/>
                <a:cs typeface="Roboto"/>
                <a:sym typeface="Roboto"/>
              </a:rPr>
              <a:t>Traditional science</a:t>
            </a:r>
            <a:endParaRPr/>
          </a:p>
        </p:txBody>
      </p:sp>
      <p:pic>
        <p:nvPicPr>
          <p:cNvPr id="525" name="Google Shape;525;p3"/>
          <p:cNvPicPr preferRelativeResize="0"/>
          <p:nvPr/>
        </p:nvPicPr>
        <p:blipFill rotWithShape="1">
          <a:blip r:embed="rId4">
            <a:alphaModFix/>
          </a:blip>
          <a:srcRect/>
          <a:stretch/>
        </p:blipFill>
        <p:spPr>
          <a:xfrm rot="-1138790">
            <a:off x="3820647" y="995549"/>
            <a:ext cx="501733" cy="501733"/>
          </a:xfrm>
          <a:prstGeom prst="rect">
            <a:avLst/>
          </a:prstGeom>
          <a:noFill/>
          <a:ln>
            <a:noFill/>
          </a:ln>
        </p:spPr>
      </p:pic>
      <p:pic>
        <p:nvPicPr>
          <p:cNvPr id="526" name="Google Shape;526;p3"/>
          <p:cNvPicPr preferRelativeResize="0"/>
          <p:nvPr/>
        </p:nvPicPr>
        <p:blipFill rotWithShape="1">
          <a:blip r:embed="rId5">
            <a:alphaModFix/>
          </a:blip>
          <a:srcRect/>
          <a:stretch/>
        </p:blipFill>
        <p:spPr>
          <a:xfrm>
            <a:off x="5470865" y="1774604"/>
            <a:ext cx="4763720" cy="1836615"/>
          </a:xfrm>
          <a:prstGeom prst="rect">
            <a:avLst/>
          </a:prstGeom>
          <a:noFill/>
          <a:ln>
            <a:noFill/>
          </a:ln>
        </p:spPr>
      </p:pic>
      <p:pic>
        <p:nvPicPr>
          <p:cNvPr id="527" name="Google Shape;527;p3"/>
          <p:cNvPicPr preferRelativeResize="0"/>
          <p:nvPr/>
        </p:nvPicPr>
        <p:blipFill rotWithShape="1">
          <a:blip r:embed="rId6">
            <a:alphaModFix/>
          </a:blip>
          <a:srcRect/>
          <a:stretch/>
        </p:blipFill>
        <p:spPr>
          <a:xfrm rot="398168">
            <a:off x="2890293" y="5319604"/>
            <a:ext cx="1240666" cy="829867"/>
          </a:xfrm>
          <a:prstGeom prst="rect">
            <a:avLst/>
          </a:prstGeom>
          <a:noFill/>
          <a:ln>
            <a:noFill/>
          </a:ln>
        </p:spPr>
      </p:pic>
      <p:pic>
        <p:nvPicPr>
          <p:cNvPr id="528" name="Google Shape;528;p3"/>
          <p:cNvPicPr preferRelativeResize="0"/>
          <p:nvPr/>
        </p:nvPicPr>
        <p:blipFill rotWithShape="1">
          <a:blip r:embed="rId7">
            <a:alphaModFix/>
          </a:blip>
          <a:srcRect/>
          <a:stretch/>
        </p:blipFill>
        <p:spPr>
          <a:xfrm>
            <a:off x="7271826" y="4448329"/>
            <a:ext cx="457353" cy="457353"/>
          </a:xfrm>
          <a:prstGeom prst="rect">
            <a:avLst/>
          </a:prstGeom>
          <a:noFill/>
          <a:ln>
            <a:noFill/>
          </a:ln>
        </p:spPr>
      </p:pic>
      <p:pic>
        <p:nvPicPr>
          <p:cNvPr id="529" name="Google Shape;529;p3"/>
          <p:cNvPicPr preferRelativeResize="0"/>
          <p:nvPr/>
        </p:nvPicPr>
        <p:blipFill rotWithShape="1">
          <a:blip r:embed="rId8">
            <a:alphaModFix/>
          </a:blip>
          <a:srcRect/>
          <a:stretch/>
        </p:blipFill>
        <p:spPr>
          <a:xfrm>
            <a:off x="6640510" y="5023749"/>
            <a:ext cx="421720" cy="421720"/>
          </a:xfrm>
          <a:prstGeom prst="rect">
            <a:avLst/>
          </a:prstGeom>
          <a:noFill/>
          <a:ln>
            <a:noFill/>
          </a:ln>
        </p:spPr>
      </p:pic>
      <p:pic>
        <p:nvPicPr>
          <p:cNvPr id="530" name="Google Shape;530;p3"/>
          <p:cNvPicPr preferRelativeResize="0"/>
          <p:nvPr/>
        </p:nvPicPr>
        <p:blipFill rotWithShape="1">
          <a:blip r:embed="rId9">
            <a:alphaModFix/>
          </a:blip>
          <a:srcRect/>
          <a:stretch/>
        </p:blipFill>
        <p:spPr>
          <a:xfrm>
            <a:off x="7083390" y="5461049"/>
            <a:ext cx="421720" cy="453251"/>
          </a:xfrm>
          <a:prstGeom prst="rect">
            <a:avLst/>
          </a:prstGeom>
          <a:noFill/>
          <a:ln>
            <a:noFill/>
          </a:ln>
        </p:spPr>
      </p:pic>
      <p:pic>
        <p:nvPicPr>
          <p:cNvPr id="531" name="Google Shape;531;p3"/>
          <p:cNvPicPr preferRelativeResize="0"/>
          <p:nvPr/>
        </p:nvPicPr>
        <p:blipFill rotWithShape="1">
          <a:blip r:embed="rId10">
            <a:alphaModFix/>
          </a:blip>
          <a:srcRect/>
          <a:stretch/>
        </p:blipFill>
        <p:spPr>
          <a:xfrm>
            <a:off x="5752828" y="4369515"/>
            <a:ext cx="698788" cy="536167"/>
          </a:xfrm>
          <a:prstGeom prst="rect">
            <a:avLst/>
          </a:prstGeom>
          <a:noFill/>
          <a:ln>
            <a:noFill/>
          </a:ln>
        </p:spPr>
      </p:pic>
      <p:pic>
        <p:nvPicPr>
          <p:cNvPr id="532" name="Google Shape;532;p3"/>
          <p:cNvPicPr preferRelativeResize="0"/>
          <p:nvPr/>
        </p:nvPicPr>
        <p:blipFill rotWithShape="1">
          <a:blip r:embed="rId11">
            <a:alphaModFix/>
          </a:blip>
          <a:srcRect/>
          <a:stretch/>
        </p:blipFill>
        <p:spPr>
          <a:xfrm>
            <a:off x="9298454" y="4283240"/>
            <a:ext cx="693026" cy="393765"/>
          </a:xfrm>
          <a:prstGeom prst="rect">
            <a:avLst/>
          </a:prstGeom>
          <a:noFill/>
          <a:ln>
            <a:noFill/>
          </a:ln>
        </p:spPr>
      </p:pic>
      <p:pic>
        <p:nvPicPr>
          <p:cNvPr id="533" name="Google Shape;533;p3"/>
          <p:cNvPicPr preferRelativeResize="0"/>
          <p:nvPr/>
        </p:nvPicPr>
        <p:blipFill rotWithShape="1">
          <a:blip r:embed="rId12">
            <a:alphaModFix/>
          </a:blip>
          <a:srcRect/>
          <a:stretch/>
        </p:blipFill>
        <p:spPr>
          <a:xfrm>
            <a:off x="8165452" y="4359336"/>
            <a:ext cx="875273" cy="875273"/>
          </a:xfrm>
          <a:prstGeom prst="rect">
            <a:avLst/>
          </a:prstGeom>
          <a:noFill/>
          <a:ln>
            <a:noFill/>
          </a:ln>
        </p:spPr>
      </p:pic>
      <p:pic>
        <p:nvPicPr>
          <p:cNvPr id="534" name="Google Shape;534;p3"/>
          <p:cNvPicPr preferRelativeResize="0"/>
          <p:nvPr/>
        </p:nvPicPr>
        <p:blipFill rotWithShape="1">
          <a:blip r:embed="rId13">
            <a:alphaModFix/>
          </a:blip>
          <a:srcRect/>
          <a:stretch/>
        </p:blipFill>
        <p:spPr>
          <a:xfrm>
            <a:off x="8040340" y="5340757"/>
            <a:ext cx="600334" cy="43149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24"/>
        <p:cNvGrpSpPr/>
        <p:nvPr/>
      </p:nvGrpSpPr>
      <p:grpSpPr>
        <a:xfrm>
          <a:off x="0" y="0"/>
          <a:ext cx="0" cy="0"/>
          <a:chOff x="0" y="0"/>
          <a:chExt cx="0" cy="0"/>
        </a:xfrm>
      </p:grpSpPr>
      <p:sp>
        <p:nvSpPr>
          <p:cNvPr id="625" name="Google Shape;625;p11"/>
          <p:cNvSpPr txBox="1"/>
          <p:nvPr/>
        </p:nvSpPr>
        <p:spPr>
          <a:xfrm>
            <a:off x="1088020" y="695146"/>
            <a:ext cx="10093123" cy="1060920"/>
          </a:xfrm>
          <a:prstGeom prst="rect">
            <a:avLst/>
          </a:prstGeom>
          <a:noFill/>
          <a:ln>
            <a:noFill/>
          </a:ln>
        </p:spPr>
        <p:txBody>
          <a:bodyPr spcFirstLastPara="1" wrap="square" lIns="82925" tIns="82925" rIns="82925" bIns="82925" anchor="t" anchorCtr="0">
            <a:normAutofit fontScale="92500"/>
          </a:bodyPr>
          <a:lstStyle/>
          <a:p>
            <a:pPr marL="0" marR="0" lvl="0" indent="0" algn="l" rtl="0">
              <a:spcBef>
                <a:spcPts val="0"/>
              </a:spcBef>
              <a:spcAft>
                <a:spcPts val="0"/>
              </a:spcAft>
              <a:buClr>
                <a:srgbClr val="92D050"/>
              </a:buClr>
              <a:buSzPct val="56056"/>
              <a:buFont typeface="Arial"/>
              <a:buNone/>
            </a:pPr>
            <a:r>
              <a:rPr lang="en-US" sz="5400" b="1" cap="none">
                <a:solidFill>
                  <a:srgbClr val="92D050"/>
                </a:solidFill>
                <a:latin typeface="Arial"/>
                <a:ea typeface="Arial"/>
                <a:cs typeface="Arial"/>
                <a:sym typeface="Arial"/>
              </a:rPr>
              <a:t>INCENTIVES FOR DATA REUSE</a:t>
            </a:r>
            <a:endParaRPr/>
          </a:p>
        </p:txBody>
      </p:sp>
      <p:sp>
        <p:nvSpPr>
          <p:cNvPr id="626" name="Google Shape;626;p11"/>
          <p:cNvSpPr txBox="1"/>
          <p:nvPr/>
        </p:nvSpPr>
        <p:spPr>
          <a:xfrm>
            <a:off x="1482769" y="1887005"/>
            <a:ext cx="4427917" cy="4275849"/>
          </a:xfrm>
          <a:prstGeom prst="rect">
            <a:avLst/>
          </a:prstGeom>
          <a:noFill/>
          <a:ln>
            <a:noFill/>
          </a:ln>
        </p:spPr>
        <p:txBody>
          <a:bodyPr spcFirstLastPara="1" wrap="square" lIns="82925" tIns="82925" rIns="82925" bIns="82925" anchor="t" anchorCtr="0">
            <a:normAutofit/>
          </a:bodyPr>
          <a:lstStyle/>
          <a:p>
            <a:pPr marL="121156" marR="0" lvl="0" indent="0" algn="ctr" rtl="0">
              <a:lnSpc>
                <a:spcPct val="90000"/>
              </a:lnSpc>
              <a:spcBef>
                <a:spcPts val="0"/>
              </a:spcBef>
              <a:spcAft>
                <a:spcPts val="0"/>
              </a:spcAft>
              <a:buClr>
                <a:schemeClr val="lt1"/>
              </a:buClr>
              <a:buSzPts val="1800"/>
              <a:buFont typeface="Arial"/>
              <a:buNone/>
            </a:pPr>
            <a:r>
              <a:rPr lang="en-US" sz="3266" i="1">
                <a:solidFill>
                  <a:schemeClr val="lt1"/>
                </a:solidFill>
                <a:latin typeface="Arial Narrow"/>
                <a:ea typeface="Arial Narrow"/>
                <a:cs typeface="Arial Narrow"/>
                <a:sym typeface="Arial Narrow"/>
              </a:rPr>
              <a:t>To incentivize the sharing of useful data, the scientific enterprise needs a well-defined </a:t>
            </a:r>
            <a:r>
              <a:rPr lang="en-US" sz="3266" b="1" i="1">
                <a:solidFill>
                  <a:srgbClr val="FFFF00"/>
                </a:solidFill>
                <a:latin typeface="Arial Narrow"/>
                <a:ea typeface="Arial Narrow"/>
                <a:cs typeface="Arial Narrow"/>
                <a:sym typeface="Arial Narrow"/>
              </a:rPr>
              <a:t>system that links individuals with reuse of data sets they generate</a:t>
            </a:r>
            <a:endParaRPr/>
          </a:p>
          <a:p>
            <a:pPr marL="121156" marR="0" lvl="0" indent="0" algn="ctr" rtl="0">
              <a:lnSpc>
                <a:spcPct val="90000"/>
              </a:lnSpc>
              <a:spcBef>
                <a:spcPts val="0"/>
              </a:spcBef>
              <a:spcAft>
                <a:spcPts val="0"/>
              </a:spcAft>
              <a:buClr>
                <a:schemeClr val="dk1"/>
              </a:buClr>
              <a:buSzPts val="1800"/>
              <a:buFont typeface="Arial"/>
              <a:buNone/>
            </a:pPr>
            <a:endParaRPr sz="3266">
              <a:solidFill>
                <a:schemeClr val="lt1"/>
              </a:solidFill>
              <a:latin typeface="Arial Narrow"/>
              <a:ea typeface="Arial Narrow"/>
              <a:cs typeface="Arial Narrow"/>
              <a:sym typeface="Arial Narrow"/>
            </a:endParaRPr>
          </a:p>
          <a:p>
            <a:pPr marL="121156" marR="0" lvl="0" indent="0" algn="ctr" rtl="0">
              <a:lnSpc>
                <a:spcPct val="90000"/>
              </a:lnSpc>
              <a:spcBef>
                <a:spcPts val="0"/>
              </a:spcBef>
              <a:spcAft>
                <a:spcPts val="0"/>
              </a:spcAft>
              <a:buClr>
                <a:schemeClr val="lt1"/>
              </a:buClr>
              <a:buSzPts val="1800"/>
              <a:buFont typeface="Arial"/>
              <a:buNone/>
            </a:pPr>
            <a:r>
              <a:rPr lang="en-US" sz="1814">
                <a:solidFill>
                  <a:schemeClr val="lt1"/>
                </a:solidFill>
                <a:latin typeface="Arial Narrow"/>
                <a:ea typeface="Arial Narrow"/>
                <a:cs typeface="Arial Narrow"/>
                <a:sym typeface="Arial Narrow"/>
              </a:rPr>
              <a:t>Pierce </a:t>
            </a:r>
            <a:r>
              <a:rPr lang="en-US" sz="1814" i="1">
                <a:solidFill>
                  <a:schemeClr val="lt1"/>
                </a:solidFill>
                <a:latin typeface="Arial Narrow"/>
                <a:ea typeface="Arial Narrow"/>
                <a:cs typeface="Arial Narrow"/>
                <a:sym typeface="Arial Narrow"/>
              </a:rPr>
              <a:t>et al</a:t>
            </a:r>
            <a:r>
              <a:rPr lang="en-US" sz="1814">
                <a:solidFill>
                  <a:schemeClr val="lt1"/>
                </a:solidFill>
                <a:latin typeface="Arial Narrow"/>
                <a:ea typeface="Arial Narrow"/>
                <a:cs typeface="Arial Narrow"/>
                <a:sym typeface="Arial Narrow"/>
              </a:rPr>
              <a:t>. Credit data generators for data reuse, </a:t>
            </a:r>
            <a:r>
              <a:rPr lang="en-US" sz="1814" i="1">
                <a:solidFill>
                  <a:schemeClr val="lt1"/>
                </a:solidFill>
                <a:latin typeface="Arial Narrow"/>
                <a:ea typeface="Arial Narrow"/>
                <a:cs typeface="Arial Narrow"/>
                <a:sym typeface="Arial Narrow"/>
              </a:rPr>
              <a:t>Nature</a:t>
            </a:r>
            <a:r>
              <a:rPr lang="en-US" sz="1814">
                <a:solidFill>
                  <a:schemeClr val="lt1"/>
                </a:solidFill>
                <a:latin typeface="Arial Narrow"/>
                <a:ea typeface="Arial Narrow"/>
                <a:cs typeface="Arial Narrow"/>
                <a:sym typeface="Arial Narrow"/>
              </a:rPr>
              <a:t> 6 June 2019</a:t>
            </a:r>
            <a:endParaRPr/>
          </a:p>
        </p:txBody>
      </p:sp>
      <p:pic>
        <p:nvPicPr>
          <p:cNvPr id="627" name="Google Shape;627;p11" descr="A picture containing object, clock&#10;&#10;Description automatically generated"/>
          <p:cNvPicPr preferRelativeResize="0"/>
          <p:nvPr/>
        </p:nvPicPr>
        <p:blipFill rotWithShape="1">
          <a:blip r:embed="rId3">
            <a:alphaModFix/>
          </a:blip>
          <a:srcRect/>
          <a:stretch/>
        </p:blipFill>
        <p:spPr>
          <a:xfrm>
            <a:off x="6176830" y="1783913"/>
            <a:ext cx="4532401" cy="4275849"/>
          </a:xfrm>
          <a:prstGeom prst="rect">
            <a:avLst/>
          </a:prstGeom>
          <a:noFill/>
          <a:ln>
            <a:noFill/>
          </a:ln>
        </p:spPr>
      </p:pic>
      <p:pic>
        <p:nvPicPr>
          <p:cNvPr id="628" name="Google Shape;628;p11" descr="A picture containing building&#10;&#10;Description automatically generated"/>
          <p:cNvPicPr preferRelativeResize="0"/>
          <p:nvPr/>
        </p:nvPicPr>
        <p:blipFill rotWithShape="1">
          <a:blip r:embed="rId4">
            <a:alphaModFix/>
          </a:blip>
          <a:srcRect/>
          <a:stretch/>
        </p:blipFill>
        <p:spPr>
          <a:xfrm>
            <a:off x="6659309" y="2949888"/>
            <a:ext cx="3625493" cy="38924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41"/>
        <p:cNvGrpSpPr/>
        <p:nvPr/>
      </p:nvGrpSpPr>
      <p:grpSpPr>
        <a:xfrm>
          <a:off x="0" y="0"/>
          <a:ext cx="0" cy="0"/>
          <a:chOff x="0" y="0"/>
          <a:chExt cx="0" cy="0"/>
        </a:xfrm>
      </p:grpSpPr>
      <p:pic>
        <p:nvPicPr>
          <p:cNvPr id="642" name="Google Shape;642;p13"/>
          <p:cNvPicPr preferRelativeResize="0"/>
          <p:nvPr/>
        </p:nvPicPr>
        <p:blipFill rotWithShape="1">
          <a:blip r:embed="rId3">
            <a:alphaModFix/>
          </a:blip>
          <a:srcRect/>
          <a:stretch/>
        </p:blipFill>
        <p:spPr>
          <a:xfrm>
            <a:off x="5604970" y="3978947"/>
            <a:ext cx="3635675" cy="2348963"/>
          </a:xfrm>
          <a:prstGeom prst="rect">
            <a:avLst/>
          </a:prstGeom>
          <a:noFill/>
          <a:ln>
            <a:noFill/>
          </a:ln>
        </p:spPr>
      </p:pic>
      <p:pic>
        <p:nvPicPr>
          <p:cNvPr id="643" name="Google Shape;643;p13"/>
          <p:cNvPicPr preferRelativeResize="0"/>
          <p:nvPr/>
        </p:nvPicPr>
        <p:blipFill rotWithShape="1">
          <a:blip r:embed="rId4">
            <a:alphaModFix/>
          </a:blip>
          <a:srcRect/>
          <a:stretch/>
        </p:blipFill>
        <p:spPr>
          <a:xfrm>
            <a:off x="5516141" y="3984730"/>
            <a:ext cx="3724506" cy="2343180"/>
          </a:xfrm>
          <a:prstGeom prst="rect">
            <a:avLst/>
          </a:prstGeom>
          <a:noFill/>
          <a:ln>
            <a:noFill/>
          </a:ln>
        </p:spPr>
      </p:pic>
      <p:sp>
        <p:nvSpPr>
          <p:cNvPr id="644" name="Google Shape;644;p13"/>
          <p:cNvSpPr txBox="1">
            <a:spLocks noGrp="1"/>
          </p:cNvSpPr>
          <p:nvPr>
            <p:ph type="title"/>
          </p:nvPr>
        </p:nvSpPr>
        <p:spPr>
          <a:xfrm>
            <a:off x="867697" y="640736"/>
            <a:ext cx="10456606" cy="719873"/>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lt1"/>
              </a:buClr>
              <a:buSzPts val="2800"/>
              <a:buFont typeface="Roboto"/>
              <a:buNone/>
            </a:pPr>
            <a:r>
              <a:rPr lang="en-US" sz="3200" dirty="0">
                <a:solidFill>
                  <a:srgbClr val="92D050"/>
                </a:solidFill>
              </a:rPr>
              <a:t>DATA CITATION - A NEW CURRENCY OF SCIENCE</a:t>
            </a:r>
            <a:endParaRPr dirty="0">
              <a:solidFill>
                <a:srgbClr val="92D050"/>
              </a:solidFill>
            </a:endParaRPr>
          </a:p>
        </p:txBody>
      </p:sp>
      <p:sp>
        <p:nvSpPr>
          <p:cNvPr id="645" name="Google Shape;645;p13"/>
          <p:cNvSpPr txBox="1">
            <a:spLocks noGrp="1"/>
          </p:cNvSpPr>
          <p:nvPr>
            <p:ph type="body" idx="1"/>
          </p:nvPr>
        </p:nvSpPr>
        <p:spPr>
          <a:xfrm>
            <a:off x="535259" y="1460304"/>
            <a:ext cx="10789044" cy="2455304"/>
          </a:xfrm>
          <a:prstGeom prst="rect">
            <a:avLst/>
          </a:prstGeom>
          <a:noFill/>
          <a:ln>
            <a:noFill/>
          </a:ln>
        </p:spPr>
        <p:txBody>
          <a:bodyPr spcFirstLastPara="1" wrap="square" lIns="91425" tIns="91425" rIns="91425" bIns="91425" anchor="t" anchorCtr="0">
            <a:normAutofit/>
          </a:bodyPr>
          <a:lstStyle/>
          <a:p>
            <a:pPr marL="456854" lvl="0" indent="-342641" algn="l" rtl="0">
              <a:lnSpc>
                <a:spcPct val="90000"/>
              </a:lnSpc>
              <a:spcBef>
                <a:spcPts val="0"/>
              </a:spcBef>
              <a:spcAft>
                <a:spcPts val="0"/>
              </a:spcAft>
              <a:buSzPts val="1800"/>
              <a:buChar char="●"/>
            </a:pPr>
            <a:r>
              <a:rPr lang="en-US" sz="2737" b="1" dirty="0">
                <a:solidFill>
                  <a:schemeClr val="accent3">
                    <a:lumMod val="40000"/>
                    <a:lumOff val="60000"/>
                  </a:schemeClr>
                </a:solidFill>
              </a:rPr>
              <a:t>Peer-reviewed scholarly papers </a:t>
            </a:r>
            <a:r>
              <a:rPr lang="en-US" sz="2737" dirty="0">
                <a:solidFill>
                  <a:schemeClr val="bg1">
                    <a:lumMod val="95000"/>
                  </a:schemeClr>
                </a:solidFill>
              </a:rPr>
              <a:t>in high impact journals still maintain considerable weight for scientific careers.</a:t>
            </a:r>
            <a:endParaRPr dirty="0">
              <a:solidFill>
                <a:schemeClr val="bg1">
                  <a:lumMod val="95000"/>
                </a:schemeClr>
              </a:solidFill>
            </a:endParaRPr>
          </a:p>
          <a:p>
            <a:pPr marL="456854" lvl="0" indent="-342641" algn="l" rtl="0">
              <a:lnSpc>
                <a:spcPct val="90000"/>
              </a:lnSpc>
              <a:spcBef>
                <a:spcPts val="1539"/>
              </a:spcBef>
              <a:spcAft>
                <a:spcPts val="1539"/>
              </a:spcAft>
              <a:buSzPts val="1800"/>
              <a:buChar char="●"/>
            </a:pPr>
            <a:r>
              <a:rPr lang="en-US" sz="2737" dirty="0">
                <a:solidFill>
                  <a:schemeClr val="bg1">
                    <a:lumMod val="95000"/>
                  </a:schemeClr>
                </a:solidFill>
              </a:rPr>
              <a:t>A </a:t>
            </a:r>
            <a:r>
              <a:rPr lang="en-US" sz="2737" b="1" dirty="0">
                <a:solidFill>
                  <a:schemeClr val="accent3">
                    <a:lumMod val="40000"/>
                    <a:lumOff val="60000"/>
                  </a:schemeClr>
                </a:solidFill>
              </a:rPr>
              <a:t>movement</a:t>
            </a:r>
            <a:r>
              <a:rPr lang="en-US" sz="2737" dirty="0">
                <a:solidFill>
                  <a:schemeClr val="bg1">
                    <a:lumMod val="95000"/>
                  </a:schemeClr>
                </a:solidFill>
              </a:rPr>
              <a:t> is under way to </a:t>
            </a:r>
            <a:r>
              <a:rPr lang="en-US" sz="2737" b="1" dirty="0">
                <a:solidFill>
                  <a:schemeClr val="accent3">
                    <a:lumMod val="40000"/>
                    <a:lumOff val="60000"/>
                  </a:schemeClr>
                </a:solidFill>
              </a:rPr>
              <a:t>build similar status for open data</a:t>
            </a:r>
            <a:r>
              <a:rPr lang="en-US" sz="2737" dirty="0">
                <a:solidFill>
                  <a:schemeClr val="bg1">
                    <a:lumMod val="95000"/>
                  </a:schemeClr>
                </a:solidFill>
              </a:rPr>
              <a:t>, open metadata, open material samples, and other open access scientific research products…</a:t>
            </a:r>
            <a:endParaRPr dirty="0">
              <a:solidFill>
                <a:schemeClr val="bg1">
                  <a:lumMod val="95000"/>
                </a:schemeClr>
              </a:solidFill>
            </a:endParaRPr>
          </a:p>
        </p:txBody>
      </p:sp>
      <p:pic>
        <p:nvPicPr>
          <p:cNvPr id="646" name="Google Shape;646;p13"/>
          <p:cNvPicPr preferRelativeResize="0"/>
          <p:nvPr/>
        </p:nvPicPr>
        <p:blipFill rotWithShape="1">
          <a:blip r:embed="rId5">
            <a:alphaModFix/>
          </a:blip>
          <a:srcRect/>
          <a:stretch/>
        </p:blipFill>
        <p:spPr>
          <a:xfrm>
            <a:off x="908037" y="3978669"/>
            <a:ext cx="4176428" cy="2349241"/>
          </a:xfrm>
          <a:prstGeom prst="rect">
            <a:avLst/>
          </a:prstGeom>
          <a:noFill/>
          <a:ln>
            <a:noFill/>
          </a:ln>
        </p:spPr>
      </p:pic>
      <p:pic>
        <p:nvPicPr>
          <p:cNvPr id="648" name="Google Shape;648;p13"/>
          <p:cNvPicPr preferRelativeResize="0"/>
          <p:nvPr/>
        </p:nvPicPr>
        <p:blipFill rotWithShape="1">
          <a:blip r:embed="rId6">
            <a:alphaModFix/>
          </a:blip>
          <a:srcRect/>
          <a:stretch/>
        </p:blipFill>
        <p:spPr>
          <a:xfrm>
            <a:off x="6429162" y="4237032"/>
            <a:ext cx="1919111" cy="1947969"/>
          </a:xfrm>
          <a:prstGeom prst="rect">
            <a:avLst/>
          </a:prstGeom>
          <a:noFill/>
          <a:ln>
            <a:noFill/>
          </a:ln>
        </p:spPr>
      </p:pic>
      <p:pic>
        <p:nvPicPr>
          <p:cNvPr id="649" name="Google Shape;649;p13"/>
          <p:cNvPicPr preferRelativeResize="0"/>
          <p:nvPr/>
        </p:nvPicPr>
        <p:blipFill rotWithShape="1">
          <a:blip r:embed="rId7">
            <a:alphaModFix/>
          </a:blip>
          <a:srcRect/>
          <a:stretch/>
        </p:blipFill>
        <p:spPr>
          <a:xfrm>
            <a:off x="10990894" y="5680062"/>
            <a:ext cx="876065" cy="876065"/>
          </a:xfrm>
          <a:prstGeom prst="rect">
            <a:avLst/>
          </a:prstGeom>
          <a:noFill/>
          <a:ln>
            <a:noFill/>
          </a:ln>
        </p:spPr>
      </p:pic>
      <p:pic>
        <p:nvPicPr>
          <p:cNvPr id="2" name="Picture 1" descr="A black and orange logo&#10;&#10;AI-generated content may be incorrect.">
            <a:extLst>
              <a:ext uri="{FF2B5EF4-FFF2-40B4-BE49-F238E27FC236}">
                <a16:creationId xmlns:a16="http://schemas.microsoft.com/office/drawing/2014/main" id="{C022AE13-0659-6568-AA71-1F1C9F7E30E1}"/>
              </a:ext>
            </a:extLst>
          </p:cNvPr>
          <p:cNvPicPr>
            <a:picLocks noChangeAspect="1"/>
          </p:cNvPicPr>
          <p:nvPr/>
        </p:nvPicPr>
        <p:blipFill>
          <a:blip r:embed="rId8"/>
          <a:stretch>
            <a:fillRect/>
          </a:stretch>
        </p:blipFill>
        <p:spPr>
          <a:xfrm>
            <a:off x="9419498" y="3978669"/>
            <a:ext cx="1571394" cy="245530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Shape 632"/>
        <p:cNvGrpSpPr/>
        <p:nvPr/>
      </p:nvGrpSpPr>
      <p:grpSpPr>
        <a:xfrm>
          <a:off x="0" y="0"/>
          <a:ext cx="0" cy="0"/>
          <a:chOff x="0" y="0"/>
          <a:chExt cx="0" cy="0"/>
        </a:xfrm>
      </p:grpSpPr>
      <p:sp>
        <p:nvSpPr>
          <p:cNvPr id="633" name="Google Shape;633;p12"/>
          <p:cNvSpPr txBox="1">
            <a:spLocks noGrp="1"/>
          </p:cNvSpPr>
          <p:nvPr>
            <p:ph type="title"/>
          </p:nvPr>
        </p:nvSpPr>
        <p:spPr>
          <a:xfrm>
            <a:off x="415600" y="491769"/>
            <a:ext cx="11360800" cy="763599"/>
          </a:xfrm>
          <a:prstGeom prst="rect">
            <a:avLst/>
          </a:prstGeom>
          <a:noFill/>
          <a:ln>
            <a:noFill/>
          </a:ln>
        </p:spPr>
        <p:txBody>
          <a:bodyPr spcFirstLastPara="1" wrap="square" lIns="91425" tIns="91425" rIns="91425" bIns="91425" anchor="t" anchorCtr="0">
            <a:normAutofit/>
          </a:bodyPr>
          <a:lstStyle/>
          <a:p>
            <a:pPr marL="0" lvl="0" indent="0" algn="l" rtl="0">
              <a:lnSpc>
                <a:spcPct val="90000"/>
              </a:lnSpc>
              <a:spcBef>
                <a:spcPts val="0"/>
              </a:spcBef>
              <a:spcAft>
                <a:spcPts val="0"/>
              </a:spcAft>
              <a:buClr>
                <a:schemeClr val="dk2"/>
              </a:buClr>
              <a:buSzPts val="2800"/>
              <a:buFont typeface="Roboto"/>
              <a:buNone/>
            </a:pPr>
            <a:r>
              <a:rPr lang="en-US" sz="3600" dirty="0">
                <a:solidFill>
                  <a:srgbClr val="92D050"/>
                </a:solidFill>
              </a:rPr>
              <a:t>SCIENCE CURRENCIES (CITATION)</a:t>
            </a:r>
            <a:endParaRPr dirty="0">
              <a:solidFill>
                <a:srgbClr val="92D050"/>
              </a:solidFill>
            </a:endParaRPr>
          </a:p>
        </p:txBody>
      </p:sp>
      <p:sp>
        <p:nvSpPr>
          <p:cNvPr id="634" name="Google Shape;634;p12"/>
          <p:cNvSpPr txBox="1">
            <a:spLocks noGrp="1"/>
          </p:cNvSpPr>
          <p:nvPr>
            <p:ph type="body" idx="1"/>
          </p:nvPr>
        </p:nvSpPr>
        <p:spPr>
          <a:xfrm>
            <a:off x="542693" y="1587823"/>
            <a:ext cx="10727473" cy="2713244"/>
          </a:xfrm>
          <a:prstGeom prst="rect">
            <a:avLst/>
          </a:prstGeom>
          <a:noFill/>
          <a:ln>
            <a:noFill/>
          </a:ln>
        </p:spPr>
        <p:txBody>
          <a:bodyPr spcFirstLastPara="1" wrap="square" lIns="91425" tIns="91425" rIns="91425" bIns="91425" anchor="t" anchorCtr="0">
            <a:normAutofit/>
          </a:bodyPr>
          <a:lstStyle/>
          <a:p>
            <a:pPr marL="456854" lvl="0" indent="-342641" algn="l" rtl="0">
              <a:lnSpc>
                <a:spcPct val="90000"/>
              </a:lnSpc>
              <a:spcBef>
                <a:spcPts val="0"/>
              </a:spcBef>
              <a:spcAft>
                <a:spcPts val="0"/>
              </a:spcAft>
              <a:buSzPts val="1800"/>
              <a:buChar char="●"/>
            </a:pPr>
            <a:r>
              <a:rPr lang="en-US" sz="2800" b="1" dirty="0">
                <a:solidFill>
                  <a:schemeClr val="accent3">
                    <a:lumMod val="40000"/>
                    <a:lumOff val="60000"/>
                  </a:schemeClr>
                </a:solidFill>
              </a:rPr>
              <a:t>Peer-reviewed scholarly papers </a:t>
            </a:r>
            <a:r>
              <a:rPr lang="en-US" sz="2800" dirty="0">
                <a:solidFill>
                  <a:schemeClr val="bg1">
                    <a:lumMod val="95000"/>
                  </a:schemeClr>
                </a:solidFill>
              </a:rPr>
              <a:t>in high impact journals (still) maintain considerable weight for scientific careers.</a:t>
            </a:r>
            <a:endParaRPr dirty="0">
              <a:solidFill>
                <a:schemeClr val="bg1">
                  <a:lumMod val="95000"/>
                </a:schemeClr>
              </a:solidFill>
            </a:endParaRPr>
          </a:p>
          <a:p>
            <a:pPr marL="456854" lvl="0" indent="-342641" algn="l" rtl="0">
              <a:lnSpc>
                <a:spcPct val="90000"/>
              </a:lnSpc>
              <a:spcBef>
                <a:spcPts val="1089"/>
              </a:spcBef>
              <a:spcAft>
                <a:spcPts val="1089"/>
              </a:spcAft>
              <a:buSzPts val="1800"/>
              <a:buChar char="●"/>
            </a:pPr>
            <a:r>
              <a:rPr lang="en-US" sz="2800" dirty="0">
                <a:solidFill>
                  <a:schemeClr val="bg1">
                    <a:lumMod val="95000"/>
                  </a:schemeClr>
                </a:solidFill>
              </a:rPr>
              <a:t>A </a:t>
            </a:r>
            <a:r>
              <a:rPr lang="en-US" sz="2800" b="1" dirty="0">
                <a:solidFill>
                  <a:schemeClr val="accent3">
                    <a:lumMod val="40000"/>
                    <a:lumOff val="60000"/>
                  </a:schemeClr>
                </a:solidFill>
              </a:rPr>
              <a:t>movement</a:t>
            </a:r>
            <a:r>
              <a:rPr lang="en-US" sz="2800" dirty="0">
                <a:solidFill>
                  <a:schemeClr val="bg1">
                    <a:lumMod val="95000"/>
                  </a:schemeClr>
                </a:solidFill>
              </a:rPr>
              <a:t> is under way to </a:t>
            </a:r>
            <a:r>
              <a:rPr lang="en-US" sz="2800" b="1" dirty="0">
                <a:solidFill>
                  <a:schemeClr val="accent3">
                    <a:lumMod val="40000"/>
                    <a:lumOff val="60000"/>
                  </a:schemeClr>
                </a:solidFill>
              </a:rPr>
              <a:t>build similar status for open data</a:t>
            </a:r>
            <a:r>
              <a:rPr lang="en-US" sz="2800" dirty="0">
                <a:solidFill>
                  <a:schemeClr val="bg1">
                    <a:lumMod val="95000"/>
                  </a:schemeClr>
                </a:solidFill>
              </a:rPr>
              <a:t>, open metadata, and other open science products…</a:t>
            </a:r>
            <a:endParaRPr dirty="0">
              <a:solidFill>
                <a:schemeClr val="bg1">
                  <a:lumMod val="95000"/>
                </a:schemeClr>
              </a:solidFill>
            </a:endParaRPr>
          </a:p>
        </p:txBody>
      </p:sp>
      <p:pic>
        <p:nvPicPr>
          <p:cNvPr id="635" name="Google Shape;635;p12"/>
          <p:cNvPicPr preferRelativeResize="0"/>
          <p:nvPr/>
        </p:nvPicPr>
        <p:blipFill rotWithShape="1">
          <a:blip r:embed="rId3">
            <a:alphaModFix/>
          </a:blip>
          <a:srcRect/>
          <a:stretch/>
        </p:blipFill>
        <p:spPr>
          <a:xfrm>
            <a:off x="1457280" y="3999571"/>
            <a:ext cx="7894876" cy="2582835"/>
          </a:xfrm>
          <a:prstGeom prst="rect">
            <a:avLst/>
          </a:prstGeom>
          <a:noFill/>
          <a:ln>
            <a:noFill/>
          </a:ln>
        </p:spPr>
      </p:pic>
      <p:pic>
        <p:nvPicPr>
          <p:cNvPr id="2" name="Picture 1" descr="A black and orange logo&#10;&#10;AI-generated content may be incorrect.">
            <a:extLst>
              <a:ext uri="{FF2B5EF4-FFF2-40B4-BE49-F238E27FC236}">
                <a16:creationId xmlns:a16="http://schemas.microsoft.com/office/drawing/2014/main" id="{7BA9306D-07DB-7087-EB40-713480842304}"/>
              </a:ext>
            </a:extLst>
          </p:cNvPr>
          <p:cNvPicPr>
            <a:picLocks noChangeAspect="1"/>
          </p:cNvPicPr>
          <p:nvPr/>
        </p:nvPicPr>
        <p:blipFill>
          <a:blip r:embed="rId4"/>
          <a:stretch>
            <a:fillRect/>
          </a:stretch>
        </p:blipFill>
        <p:spPr>
          <a:xfrm>
            <a:off x="9103854" y="3667116"/>
            <a:ext cx="1865785" cy="291529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54"/>
        <p:cNvGrpSpPr/>
        <p:nvPr/>
      </p:nvGrpSpPr>
      <p:grpSpPr>
        <a:xfrm>
          <a:off x="0" y="0"/>
          <a:ext cx="0" cy="0"/>
          <a:chOff x="0" y="0"/>
          <a:chExt cx="0" cy="0"/>
        </a:xfrm>
      </p:grpSpPr>
      <p:sp>
        <p:nvSpPr>
          <p:cNvPr id="655" name="Google Shape;655;p14"/>
          <p:cNvSpPr txBox="1">
            <a:spLocks noGrp="1"/>
          </p:cNvSpPr>
          <p:nvPr>
            <p:ph type="title"/>
          </p:nvPr>
        </p:nvSpPr>
        <p:spPr>
          <a:xfrm>
            <a:off x="415601" y="593369"/>
            <a:ext cx="9876976" cy="845138"/>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lt1"/>
              </a:buClr>
              <a:buSzPts val="2800"/>
              <a:buFont typeface="Roboto"/>
              <a:buNone/>
            </a:pPr>
            <a:r>
              <a:rPr lang="en-US" sz="3200" dirty="0">
                <a:solidFill>
                  <a:srgbClr val="92D050"/>
                </a:solidFill>
              </a:rPr>
              <a:t>DECLARATION ON RESEARCH ASSESSMENT</a:t>
            </a:r>
            <a:endParaRPr sz="3200" dirty="0">
              <a:solidFill>
                <a:srgbClr val="92D050"/>
              </a:solidFill>
            </a:endParaRPr>
          </a:p>
        </p:txBody>
      </p:sp>
      <p:sp>
        <p:nvSpPr>
          <p:cNvPr id="656" name="Google Shape;656;p14"/>
          <p:cNvSpPr txBox="1">
            <a:spLocks noGrp="1"/>
          </p:cNvSpPr>
          <p:nvPr>
            <p:ph type="body" idx="1"/>
          </p:nvPr>
        </p:nvSpPr>
        <p:spPr>
          <a:xfrm>
            <a:off x="415601" y="1862253"/>
            <a:ext cx="10791375" cy="4650057"/>
          </a:xfrm>
          <a:prstGeom prst="rect">
            <a:avLst/>
          </a:prstGeom>
          <a:noFill/>
          <a:ln>
            <a:noFill/>
          </a:ln>
        </p:spPr>
        <p:txBody>
          <a:bodyPr spcFirstLastPara="1" wrap="square" lIns="91425" tIns="91425" rIns="91425" bIns="91425" anchor="t" anchorCtr="0">
            <a:normAutofit/>
          </a:bodyPr>
          <a:lstStyle/>
          <a:p>
            <a:pPr marL="456854" lvl="0" indent="-342641" algn="l" rtl="0">
              <a:lnSpc>
                <a:spcPct val="90000"/>
              </a:lnSpc>
              <a:spcBef>
                <a:spcPts val="0"/>
              </a:spcBef>
              <a:spcAft>
                <a:spcPts val="0"/>
              </a:spcAft>
              <a:buSzPts val="1800"/>
              <a:buChar char="●"/>
            </a:pPr>
            <a:r>
              <a:rPr lang="en-US" sz="2800" dirty="0">
                <a:solidFill>
                  <a:schemeClr val="accent3">
                    <a:lumMod val="40000"/>
                    <a:lumOff val="60000"/>
                  </a:schemeClr>
                </a:solidFill>
              </a:rPr>
              <a:t>DORA recognizes the need to improve the ways in which the outputs of scholarly research are evaluated.</a:t>
            </a:r>
            <a:endParaRPr sz="2800" dirty="0">
              <a:solidFill>
                <a:schemeClr val="accent3">
                  <a:lumMod val="40000"/>
                  <a:lumOff val="60000"/>
                </a:schemeClr>
              </a:solidFill>
            </a:endParaRPr>
          </a:p>
          <a:p>
            <a:pPr marL="456854" lvl="0" indent="-342641" algn="l" rtl="0">
              <a:lnSpc>
                <a:spcPct val="90000"/>
              </a:lnSpc>
              <a:spcBef>
                <a:spcPts val="2400"/>
              </a:spcBef>
              <a:spcAft>
                <a:spcPts val="0"/>
              </a:spcAft>
              <a:buSzPts val="1800"/>
              <a:buChar char="●"/>
            </a:pPr>
            <a:r>
              <a:rPr lang="en-US" sz="2800" dirty="0">
                <a:solidFill>
                  <a:schemeClr val="bg1">
                    <a:lumMod val="95000"/>
                  </a:schemeClr>
                </a:solidFill>
              </a:rPr>
              <a:t>Worldwide movement covering all scholarly disciplines and all key stakeholders including funders, publishers, professional societies, institutions (universities), and researchers.</a:t>
            </a:r>
            <a:endParaRPr dirty="0">
              <a:solidFill>
                <a:schemeClr val="bg1">
                  <a:lumMod val="95000"/>
                </a:schemeClr>
              </a:solidFill>
            </a:endParaRPr>
          </a:p>
          <a:p>
            <a:pPr marL="456854" lvl="0" indent="-228341" algn="l" rtl="0">
              <a:lnSpc>
                <a:spcPct val="90000"/>
              </a:lnSpc>
              <a:spcBef>
                <a:spcPts val="2400"/>
              </a:spcBef>
              <a:spcAft>
                <a:spcPts val="0"/>
              </a:spcAft>
              <a:buSzPts val="1800"/>
              <a:buNone/>
            </a:pPr>
            <a:endParaRPr sz="1600" dirty="0">
              <a:solidFill>
                <a:schemeClr val="bg1">
                  <a:lumMod val="95000"/>
                </a:schemeClr>
              </a:solidFill>
            </a:endParaRPr>
          </a:p>
          <a:p>
            <a:pPr marL="456854" lvl="0" indent="-342641" algn="l" rtl="0">
              <a:lnSpc>
                <a:spcPct val="90000"/>
              </a:lnSpc>
              <a:spcBef>
                <a:spcPts val="1200"/>
              </a:spcBef>
              <a:spcAft>
                <a:spcPts val="0"/>
              </a:spcAft>
              <a:buSzPts val="1800"/>
              <a:buChar char="●"/>
            </a:pPr>
            <a:r>
              <a:rPr lang="en-US" sz="1600" dirty="0">
                <a:solidFill>
                  <a:schemeClr val="bg1">
                    <a:lumMod val="95000"/>
                  </a:schemeClr>
                </a:solidFill>
              </a:rPr>
              <a:t>Developed in 2012 in San Francisco</a:t>
            </a:r>
            <a:endParaRPr dirty="0">
              <a:solidFill>
                <a:schemeClr val="bg1">
                  <a:lumMod val="95000"/>
                </a:schemeClr>
              </a:solidFill>
            </a:endParaRPr>
          </a:p>
          <a:p>
            <a:pPr marL="456854" lvl="0" indent="-342641" algn="l" rtl="0">
              <a:lnSpc>
                <a:spcPct val="90000"/>
              </a:lnSpc>
              <a:spcBef>
                <a:spcPts val="1200"/>
              </a:spcBef>
              <a:spcAft>
                <a:spcPts val="0"/>
              </a:spcAft>
              <a:buSzPts val="1800"/>
              <a:buChar char="●"/>
            </a:pPr>
            <a:r>
              <a:rPr lang="en-US" sz="1600" dirty="0">
                <a:solidFill>
                  <a:schemeClr val="bg1">
                    <a:lumMod val="95000"/>
                  </a:schemeClr>
                </a:solidFill>
              </a:rPr>
              <a:t>To date (2025-11-20), 23 057 individuals and 3 516 organizations in 168 countries have signed DORA.</a:t>
            </a:r>
            <a:endParaRPr sz="1600" dirty="0">
              <a:solidFill>
                <a:schemeClr val="bg1">
                  <a:lumMod val="95000"/>
                </a:schemeClr>
              </a:solidFill>
            </a:endParaRPr>
          </a:p>
          <a:p>
            <a:pPr marL="456854" lvl="0" indent="-342641" algn="l" rtl="0">
              <a:lnSpc>
                <a:spcPct val="90000"/>
              </a:lnSpc>
              <a:spcBef>
                <a:spcPts val="1200"/>
              </a:spcBef>
              <a:spcAft>
                <a:spcPts val="1200"/>
              </a:spcAft>
              <a:buSzPts val="1800"/>
              <a:buChar char="●"/>
            </a:pPr>
            <a:r>
              <a:rPr lang="en-US" sz="1600" dirty="0">
                <a:solidFill>
                  <a:schemeClr val="bg1">
                    <a:lumMod val="95000"/>
                  </a:schemeClr>
                </a:solidFill>
              </a:rPr>
              <a:t>The Research Council of Norway (RCN) signed DORA in May 2018  [</a:t>
            </a:r>
            <a:r>
              <a:rPr lang="en-US" sz="1600" u="sng" dirty="0">
                <a:solidFill>
                  <a:schemeClr val="bg1">
                    <a:lumMod val="95000"/>
                  </a:schemeClr>
                </a:solidFill>
                <a:hlinkClick r:id="rId3">
                  <a:extLst>
                    <a:ext uri="{A12FA001-AC4F-418D-AE19-62706E023703}">
                      <ahyp:hlinkClr xmlns:ahyp="http://schemas.microsoft.com/office/drawing/2018/hyperlinkcolor" val="tx"/>
                    </a:ext>
                  </a:extLst>
                </a:hlinkClick>
              </a:rPr>
              <a:t>link</a:t>
            </a:r>
            <a:r>
              <a:rPr lang="en-US" sz="1600" dirty="0">
                <a:solidFill>
                  <a:schemeClr val="bg1">
                    <a:lumMod val="95000"/>
                  </a:schemeClr>
                </a:solidFill>
              </a:rPr>
              <a:t>]</a:t>
            </a:r>
            <a:endParaRPr dirty="0">
              <a:solidFill>
                <a:schemeClr val="bg1">
                  <a:lumMod val="95000"/>
                </a:schemeClr>
              </a:solidFill>
            </a:endParaRPr>
          </a:p>
        </p:txBody>
      </p:sp>
      <p:pic>
        <p:nvPicPr>
          <p:cNvPr id="657" name="Google Shape;657;p14"/>
          <p:cNvPicPr preferRelativeResize="0"/>
          <p:nvPr/>
        </p:nvPicPr>
        <p:blipFill rotWithShape="1">
          <a:blip r:embed="rId4">
            <a:alphaModFix/>
          </a:blip>
          <a:srcRect/>
          <a:stretch/>
        </p:blipFill>
        <p:spPr>
          <a:xfrm>
            <a:off x="8770601" y="285194"/>
            <a:ext cx="1095888" cy="1112368"/>
          </a:xfrm>
          <a:prstGeom prst="rect">
            <a:avLst/>
          </a:prstGeom>
          <a:noFill/>
          <a:ln>
            <a:noFill/>
          </a:ln>
        </p:spPr>
      </p:pic>
      <p:pic>
        <p:nvPicPr>
          <p:cNvPr id="658" name="Google Shape;658;p14"/>
          <p:cNvPicPr preferRelativeResize="0"/>
          <p:nvPr/>
        </p:nvPicPr>
        <p:blipFill rotWithShape="1">
          <a:blip r:embed="rId5">
            <a:alphaModFix/>
          </a:blip>
          <a:srcRect/>
          <a:stretch/>
        </p:blipFill>
        <p:spPr>
          <a:xfrm>
            <a:off x="9866489" y="518845"/>
            <a:ext cx="2005894" cy="6450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62"/>
        <p:cNvGrpSpPr/>
        <p:nvPr/>
      </p:nvGrpSpPr>
      <p:grpSpPr>
        <a:xfrm>
          <a:off x="0" y="0"/>
          <a:ext cx="0" cy="0"/>
          <a:chOff x="0" y="0"/>
          <a:chExt cx="0" cy="0"/>
        </a:xfrm>
      </p:grpSpPr>
      <p:sp>
        <p:nvSpPr>
          <p:cNvPr id="663" name="Google Shape;663;p15"/>
          <p:cNvSpPr txBox="1">
            <a:spLocks noGrp="1"/>
          </p:cNvSpPr>
          <p:nvPr>
            <p:ph type="title"/>
          </p:nvPr>
        </p:nvSpPr>
        <p:spPr>
          <a:xfrm>
            <a:off x="1907241" y="2143125"/>
            <a:ext cx="5152465" cy="2571750"/>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Clr>
                <a:srgbClr val="92D050"/>
              </a:buClr>
              <a:buSzPts val="2800"/>
              <a:buFont typeface="Roboto"/>
              <a:buNone/>
            </a:pPr>
            <a:r>
              <a:rPr lang="en-US" sz="4400">
                <a:solidFill>
                  <a:srgbClr val="92D050"/>
                </a:solidFill>
              </a:rPr>
              <a:t>SCIENTIFIC JOURNALS REQUIREMENTS</a:t>
            </a:r>
            <a:endParaRPr/>
          </a:p>
        </p:txBody>
      </p:sp>
      <p:pic>
        <p:nvPicPr>
          <p:cNvPr id="664" name="Google Shape;664;p15" descr="A close-up of a pen writing on a checklist&#10;&#10;Description automatically generated"/>
          <p:cNvPicPr preferRelativeResize="0"/>
          <p:nvPr/>
        </p:nvPicPr>
        <p:blipFill rotWithShape="1">
          <a:blip r:embed="rId3">
            <a:alphaModFix/>
          </a:blip>
          <a:srcRect/>
          <a:stretch/>
        </p:blipFill>
        <p:spPr>
          <a:xfrm>
            <a:off x="5751499" y="13446"/>
            <a:ext cx="6440501" cy="65621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D33725-B944-EE8F-018F-DFFA739A6D5A}"/>
              </a:ext>
            </a:extLst>
          </p:cNvPr>
          <p:cNvSpPr>
            <a:spLocks noGrp="1"/>
          </p:cNvSpPr>
          <p:nvPr>
            <p:ph type="body" idx="1"/>
          </p:nvPr>
        </p:nvSpPr>
        <p:spPr>
          <a:xfrm>
            <a:off x="415600" y="1528395"/>
            <a:ext cx="11360800" cy="4555200"/>
          </a:xfrm>
        </p:spPr>
        <p:txBody>
          <a:bodyPr/>
          <a:lstStyle/>
          <a:p>
            <a:pPr marL="114300" indent="0">
              <a:spcAft>
                <a:spcPts val="1200"/>
              </a:spcAft>
              <a:buNone/>
            </a:pPr>
            <a:r>
              <a:rPr lang="en-US" dirty="0" err="1">
                <a:solidFill>
                  <a:schemeClr val="bg1">
                    <a:lumMod val="95000"/>
                  </a:schemeClr>
                </a:solidFill>
              </a:rPr>
              <a:t>Eg.</a:t>
            </a:r>
            <a:r>
              <a:rPr lang="en-US" dirty="0">
                <a:solidFill>
                  <a:schemeClr val="bg1">
                    <a:lumMod val="95000"/>
                  </a:schemeClr>
                </a:solidFill>
              </a:rPr>
              <a:t> Springer Nature:</a:t>
            </a:r>
          </a:p>
          <a:p>
            <a:pPr>
              <a:spcAft>
                <a:spcPts val="1200"/>
              </a:spcAft>
            </a:pPr>
            <a:r>
              <a:rPr lang="en-US" dirty="0">
                <a:solidFill>
                  <a:schemeClr val="bg1">
                    <a:lumMod val="95000"/>
                  </a:schemeClr>
                </a:solidFill>
              </a:rPr>
              <a:t>All original articles must include a </a:t>
            </a:r>
            <a:r>
              <a:rPr lang="en-US" dirty="0">
                <a:solidFill>
                  <a:srgbClr val="FFFF00"/>
                </a:solidFill>
              </a:rPr>
              <a:t>data availability statement</a:t>
            </a:r>
            <a:r>
              <a:rPr lang="en-US" dirty="0">
                <a:solidFill>
                  <a:schemeClr val="bg1">
                    <a:lumMod val="95000"/>
                  </a:schemeClr>
                </a:solidFill>
              </a:rPr>
              <a:t>.</a:t>
            </a:r>
          </a:p>
          <a:p>
            <a:pPr>
              <a:spcAft>
                <a:spcPts val="1200"/>
              </a:spcAft>
            </a:pPr>
            <a:r>
              <a:rPr lang="en-US" dirty="0">
                <a:solidFill>
                  <a:srgbClr val="FFFF00"/>
                </a:solidFill>
              </a:rPr>
              <a:t>Strongly encourage </a:t>
            </a:r>
            <a:r>
              <a:rPr lang="en-US" dirty="0">
                <a:solidFill>
                  <a:schemeClr val="bg1">
                    <a:lumMod val="95000"/>
                  </a:schemeClr>
                </a:solidFill>
              </a:rPr>
              <a:t>that all datasets supporting the analysis and conclusions of the paper are made publicly </a:t>
            </a:r>
            <a:r>
              <a:rPr lang="en-US" dirty="0">
                <a:solidFill>
                  <a:srgbClr val="FFFF00"/>
                </a:solidFill>
              </a:rPr>
              <a:t>available at the time of publication</a:t>
            </a:r>
            <a:r>
              <a:rPr lang="en-US" dirty="0">
                <a:solidFill>
                  <a:schemeClr val="bg1">
                    <a:lumMod val="95000"/>
                  </a:schemeClr>
                </a:solidFill>
              </a:rPr>
              <a:t>.</a:t>
            </a:r>
          </a:p>
          <a:p>
            <a:pPr>
              <a:spcAft>
                <a:spcPts val="1200"/>
              </a:spcAft>
            </a:pPr>
            <a:r>
              <a:rPr lang="en-US" dirty="0">
                <a:solidFill>
                  <a:srgbClr val="FFFF00"/>
                </a:solidFill>
              </a:rPr>
              <a:t>Peer reviewers are entitled to request access to underlying data </a:t>
            </a:r>
            <a:r>
              <a:rPr lang="en-US" dirty="0">
                <a:solidFill>
                  <a:schemeClr val="bg1">
                    <a:lumMod val="95000"/>
                  </a:schemeClr>
                </a:solidFill>
              </a:rPr>
              <a:t>(and code) when needed to perform their evaluation of a manuscript.</a:t>
            </a:r>
          </a:p>
          <a:p>
            <a:pPr>
              <a:spcAft>
                <a:spcPts val="1200"/>
              </a:spcAft>
            </a:pPr>
            <a:r>
              <a:rPr lang="en-US" dirty="0">
                <a:solidFill>
                  <a:schemeClr val="bg1">
                    <a:lumMod val="95000"/>
                  </a:schemeClr>
                </a:solidFill>
              </a:rPr>
              <a:t>Recognize it is </a:t>
            </a:r>
            <a:r>
              <a:rPr lang="en-US" dirty="0">
                <a:solidFill>
                  <a:srgbClr val="FFFF00"/>
                </a:solidFill>
              </a:rPr>
              <a:t>not always possible to share research data publicly</a:t>
            </a:r>
            <a:r>
              <a:rPr lang="en-US" dirty="0">
                <a:solidFill>
                  <a:schemeClr val="bg1">
                    <a:lumMod val="95000"/>
                  </a:schemeClr>
                </a:solidFill>
              </a:rPr>
              <a:t>, for instance when privacy of research participants could be compromised. (Statement of conditions for access required).</a:t>
            </a:r>
          </a:p>
          <a:p>
            <a:endParaRPr lang="en-US" dirty="0">
              <a:solidFill>
                <a:schemeClr val="bg1">
                  <a:lumMod val="95000"/>
                </a:schemeClr>
              </a:solidFill>
            </a:endParaRPr>
          </a:p>
        </p:txBody>
      </p:sp>
      <p:sp>
        <p:nvSpPr>
          <p:cNvPr id="4" name="Google Shape;670;p16">
            <a:extLst>
              <a:ext uri="{FF2B5EF4-FFF2-40B4-BE49-F238E27FC236}">
                <a16:creationId xmlns:a16="http://schemas.microsoft.com/office/drawing/2014/main" id="{A9E92714-6A91-F68E-3A0F-DDBBC68E27CD}"/>
              </a:ext>
            </a:extLst>
          </p:cNvPr>
          <p:cNvSpPr txBox="1">
            <a:spLocks noGrp="1"/>
          </p:cNvSpPr>
          <p:nvPr>
            <p:ph type="title"/>
          </p:nvPr>
        </p:nvSpPr>
        <p:spPr>
          <a:xfrm>
            <a:off x="699912" y="274637"/>
            <a:ext cx="9510888"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Open research data policies</a:t>
            </a:r>
            <a:endParaRPr sz="4000" dirty="0">
              <a:solidFill>
                <a:srgbClr val="92D050"/>
              </a:solidFill>
            </a:endParaRPr>
          </a:p>
        </p:txBody>
      </p:sp>
      <p:sp>
        <p:nvSpPr>
          <p:cNvPr id="5" name="Google Shape;672;p16">
            <a:extLst>
              <a:ext uri="{FF2B5EF4-FFF2-40B4-BE49-F238E27FC236}">
                <a16:creationId xmlns:a16="http://schemas.microsoft.com/office/drawing/2014/main" id="{742379E4-B721-3AFA-DF2F-CC6959799AE2}"/>
              </a:ext>
            </a:extLst>
          </p:cNvPr>
          <p:cNvSpPr txBox="1">
            <a:spLocks/>
          </p:cNvSpPr>
          <p:nvPr/>
        </p:nvSpPr>
        <p:spPr>
          <a:xfrm>
            <a:off x="699912" y="5764432"/>
            <a:ext cx="5989900"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r>
              <a:rPr lang="en-US" u="sng" dirty="0">
                <a:solidFill>
                  <a:schemeClr val="bg1">
                    <a:lumMod val="95000"/>
                  </a:schemeClr>
                </a:solidFill>
              </a:rPr>
              <a:t>https://</a:t>
            </a:r>
            <a:r>
              <a:rPr lang="en-US" u="sng" dirty="0" err="1">
                <a:solidFill>
                  <a:schemeClr val="bg1">
                    <a:lumMod val="95000"/>
                  </a:schemeClr>
                </a:solidFill>
              </a:rPr>
              <a:t>www.springernature.com</a:t>
            </a:r>
            <a:r>
              <a:rPr lang="en-US" u="sng" dirty="0">
                <a:solidFill>
                  <a:schemeClr val="bg1">
                    <a:lumMod val="95000"/>
                  </a:schemeClr>
                </a:solidFill>
              </a:rPr>
              <a:t>/</a:t>
            </a:r>
            <a:r>
              <a:rPr lang="en-US" u="sng" dirty="0" err="1">
                <a:solidFill>
                  <a:schemeClr val="bg1">
                    <a:lumMod val="95000"/>
                  </a:schemeClr>
                </a:solidFill>
              </a:rPr>
              <a:t>gp</a:t>
            </a:r>
            <a:r>
              <a:rPr lang="en-US" u="sng" dirty="0">
                <a:solidFill>
                  <a:schemeClr val="bg1">
                    <a:lumMod val="95000"/>
                  </a:schemeClr>
                </a:solidFill>
              </a:rPr>
              <a:t>/authors/research-data-policy</a:t>
            </a:r>
            <a:endParaRPr lang="en-US" dirty="0">
              <a:solidFill>
                <a:schemeClr val="bg1">
                  <a:lumMod val="95000"/>
                </a:schemeClr>
              </a:solidFill>
            </a:endParaRPr>
          </a:p>
        </p:txBody>
      </p:sp>
      <p:pic>
        <p:nvPicPr>
          <p:cNvPr id="9" name="Graphic 8">
            <a:extLst>
              <a:ext uri="{FF2B5EF4-FFF2-40B4-BE49-F238E27FC236}">
                <a16:creationId xmlns:a16="http://schemas.microsoft.com/office/drawing/2014/main" id="{ADB92788-937D-7E8D-D923-EDF23BB588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29419" y="4843573"/>
            <a:ext cx="5305849" cy="486032"/>
          </a:xfrm>
          <a:prstGeom prst="rect">
            <a:avLst/>
          </a:prstGeom>
        </p:spPr>
      </p:pic>
    </p:spTree>
    <p:extLst>
      <p:ext uri="{BB962C8B-B14F-4D97-AF65-F5344CB8AC3E}">
        <p14:creationId xmlns:p14="http://schemas.microsoft.com/office/powerpoint/2010/main" val="3154535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78"/>
        <p:cNvGrpSpPr/>
        <p:nvPr/>
      </p:nvGrpSpPr>
      <p:grpSpPr>
        <a:xfrm>
          <a:off x="0" y="0"/>
          <a:ext cx="0" cy="0"/>
          <a:chOff x="0" y="0"/>
          <a:chExt cx="0" cy="0"/>
        </a:xfrm>
      </p:grpSpPr>
      <p:sp>
        <p:nvSpPr>
          <p:cNvPr id="679" name="Google Shape;679;p17"/>
          <p:cNvSpPr txBox="1">
            <a:spLocks noGrp="1"/>
          </p:cNvSpPr>
          <p:nvPr>
            <p:ph type="title"/>
          </p:nvPr>
        </p:nvSpPr>
        <p:spPr>
          <a:xfrm>
            <a:off x="1573307" y="2749923"/>
            <a:ext cx="5147982" cy="1358153"/>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90000"/>
              </a:lnSpc>
              <a:spcBef>
                <a:spcPts val="0"/>
              </a:spcBef>
              <a:spcAft>
                <a:spcPts val="0"/>
              </a:spcAft>
              <a:buClr>
                <a:srgbClr val="92D050"/>
              </a:buClr>
              <a:buSzPct val="70707"/>
              <a:buFont typeface="Roboto"/>
              <a:buNone/>
            </a:pPr>
            <a:r>
              <a:rPr lang="en-US" sz="4400">
                <a:solidFill>
                  <a:srgbClr val="92D050"/>
                </a:solidFill>
              </a:rPr>
              <a:t>RESEARCH FUNDING REQUIREMENTS</a:t>
            </a:r>
            <a:endParaRPr/>
          </a:p>
        </p:txBody>
      </p:sp>
      <p:pic>
        <p:nvPicPr>
          <p:cNvPr id="680" name="Google Shape;680;p17" descr="A close-up of a pen writing on a checklist&#10;&#10;Description automatically generated"/>
          <p:cNvPicPr preferRelativeResize="0"/>
          <p:nvPr/>
        </p:nvPicPr>
        <p:blipFill rotWithShape="1">
          <a:blip r:embed="rId3">
            <a:alphaModFix/>
          </a:blip>
          <a:srcRect/>
          <a:stretch/>
        </p:blipFill>
        <p:spPr>
          <a:xfrm>
            <a:off x="5751499" y="13446"/>
            <a:ext cx="6440501" cy="65621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85"/>
        <p:cNvGrpSpPr/>
        <p:nvPr/>
      </p:nvGrpSpPr>
      <p:grpSpPr>
        <a:xfrm>
          <a:off x="0" y="0"/>
          <a:ext cx="0" cy="0"/>
          <a:chOff x="0" y="0"/>
          <a:chExt cx="0" cy="0"/>
        </a:xfrm>
      </p:grpSpPr>
      <p:sp>
        <p:nvSpPr>
          <p:cNvPr id="686" name="Google Shape;686;p18"/>
          <p:cNvSpPr txBox="1">
            <a:spLocks noGrp="1"/>
          </p:cNvSpPr>
          <p:nvPr>
            <p:ph type="title"/>
          </p:nvPr>
        </p:nvSpPr>
        <p:spPr>
          <a:xfrm>
            <a:off x="1732558" y="489266"/>
            <a:ext cx="8726884" cy="927530"/>
          </a:xfrm>
          <a:prstGeom prst="rect">
            <a:avLst/>
          </a:prstGeom>
          <a:noFill/>
          <a:ln>
            <a:noFill/>
          </a:ln>
        </p:spPr>
        <p:txBody>
          <a:bodyPr spcFirstLastPara="1" wrap="square" lIns="72000" tIns="72000" rIns="72000" bIns="72000" anchor="ctr" anchorCtr="0">
            <a:normAutofit/>
          </a:bodyPr>
          <a:lstStyle/>
          <a:p>
            <a:pPr marL="0" lvl="0" indent="0" algn="l" rtl="0">
              <a:lnSpc>
                <a:spcPct val="90000"/>
              </a:lnSpc>
              <a:spcBef>
                <a:spcPts val="0"/>
              </a:spcBef>
              <a:spcAft>
                <a:spcPts val="0"/>
              </a:spcAft>
              <a:buClr>
                <a:schemeClr val="dk2"/>
              </a:buClr>
              <a:buSzPts val="2400"/>
              <a:buFont typeface="Roboto"/>
              <a:buNone/>
            </a:pPr>
            <a:r>
              <a:rPr lang="en-US"/>
              <a:t>OPEN RESEARCH DATA</a:t>
            </a:r>
            <a:endParaRPr/>
          </a:p>
        </p:txBody>
      </p:sp>
      <p:pic>
        <p:nvPicPr>
          <p:cNvPr id="687" name="Google Shape;687;p18" descr="Screen Shot 2017-03-29 at 12.32.38 .png">
            <a:hlinkClick r:id="rId3"/>
          </p:cNvPr>
          <p:cNvPicPr preferRelativeResize="0"/>
          <p:nvPr/>
        </p:nvPicPr>
        <p:blipFill rotWithShape="1">
          <a:blip r:embed="rId4">
            <a:alphaModFix/>
          </a:blip>
          <a:srcRect t="19014" b="6209"/>
          <a:stretch/>
        </p:blipFill>
        <p:spPr>
          <a:xfrm>
            <a:off x="0" y="1680943"/>
            <a:ext cx="12192000" cy="5177057"/>
          </a:xfrm>
          <a:prstGeom prst="rect">
            <a:avLst/>
          </a:prstGeom>
          <a:noFill/>
          <a:ln>
            <a:noFill/>
          </a:ln>
        </p:spPr>
      </p:pic>
      <p:sp>
        <p:nvSpPr>
          <p:cNvPr id="688" name="Google Shape;688;p18"/>
          <p:cNvSpPr/>
          <p:nvPr/>
        </p:nvSpPr>
        <p:spPr>
          <a:xfrm>
            <a:off x="316089" y="5884467"/>
            <a:ext cx="8893586" cy="334969"/>
          </a:xfrm>
          <a:prstGeom prst="rect">
            <a:avLst/>
          </a:prstGeom>
          <a:noFill/>
          <a:ln>
            <a:noFill/>
          </a:ln>
        </p:spPr>
        <p:txBody>
          <a:bodyPr spcFirstLastPara="1" wrap="square" lIns="82850" tIns="41425" rIns="82850" bIns="41425" anchor="t" anchorCtr="0">
            <a:spAutoFit/>
          </a:bodyPr>
          <a:lstStyle/>
          <a:p>
            <a:pPr marL="0" marR="0" lvl="0" indent="0" algn="l" rtl="0">
              <a:spcBef>
                <a:spcPts val="0"/>
              </a:spcBef>
              <a:spcAft>
                <a:spcPts val="0"/>
              </a:spcAft>
              <a:buNone/>
            </a:pPr>
            <a:r>
              <a:rPr lang="en-US" sz="1633">
                <a:solidFill>
                  <a:schemeClr val="dk1"/>
                </a:solidFill>
                <a:latin typeface="Roboto"/>
                <a:ea typeface="Roboto"/>
                <a:cs typeface="Roboto"/>
                <a:sym typeface="Roboto"/>
              </a:rPr>
              <a:t>Forskningsrådet (</a:t>
            </a:r>
            <a:r>
              <a:rPr lang="en-US" sz="1633" b="1">
                <a:solidFill>
                  <a:schemeClr val="dk1"/>
                </a:solidFill>
                <a:latin typeface="Roboto"/>
                <a:ea typeface="Roboto"/>
                <a:cs typeface="Roboto"/>
                <a:sym typeface="Roboto"/>
              </a:rPr>
              <a:t>2014</a:t>
            </a:r>
            <a:r>
              <a:rPr lang="en-US" sz="1633">
                <a:solidFill>
                  <a:schemeClr val="dk1"/>
                </a:solidFill>
                <a:latin typeface="Roboto"/>
                <a:ea typeface="Roboto"/>
                <a:cs typeface="Roboto"/>
                <a:sym typeface="Roboto"/>
              </a:rPr>
              <a:t>). ISBN: 978-82-12-03361-0</a:t>
            </a:r>
            <a:endParaRPr/>
          </a:p>
        </p:txBody>
      </p:sp>
      <p:sp>
        <p:nvSpPr>
          <p:cNvPr id="689" name="Google Shape;689;p18"/>
          <p:cNvSpPr/>
          <p:nvPr/>
        </p:nvSpPr>
        <p:spPr>
          <a:xfrm>
            <a:off x="316089" y="337801"/>
            <a:ext cx="11476981" cy="1191677"/>
          </a:xfrm>
          <a:prstGeom prst="rect">
            <a:avLst/>
          </a:prstGeom>
          <a:noFill/>
          <a:ln>
            <a:noFill/>
          </a:ln>
        </p:spPr>
        <p:txBody>
          <a:bodyPr spcFirstLastPara="1" wrap="square" lIns="82850" tIns="41425" rIns="82850" bIns="41425" anchor="t" anchorCtr="0">
            <a:spAutoFit/>
          </a:bodyPr>
          <a:lstStyle/>
          <a:p>
            <a:pPr marL="0" marR="0" lvl="0" indent="0" algn="l" rtl="0">
              <a:spcBef>
                <a:spcPts val="0"/>
              </a:spcBef>
              <a:spcAft>
                <a:spcPts val="0"/>
              </a:spcAft>
              <a:buNone/>
            </a:pPr>
            <a:r>
              <a:rPr lang="en-US" sz="2600" i="1">
                <a:solidFill>
                  <a:srgbClr val="F2F2F2"/>
                </a:solidFill>
                <a:latin typeface="Roboto"/>
                <a:ea typeface="Roboto"/>
                <a:cs typeface="Roboto"/>
                <a:sym typeface="Roboto"/>
              </a:rPr>
              <a:t>2014: The Research Council of Norway expects </a:t>
            </a:r>
            <a:r>
              <a:rPr lang="en-US" sz="2600" b="1" i="1" u="sng">
                <a:solidFill>
                  <a:srgbClr val="F2F2F2"/>
                </a:solidFill>
                <a:latin typeface="Roboto"/>
                <a:ea typeface="Roboto"/>
                <a:cs typeface="Roboto"/>
                <a:sym typeface="Roboto"/>
              </a:rPr>
              <a:t>all research data </a:t>
            </a:r>
            <a:r>
              <a:rPr lang="en-US" sz="2600" i="1">
                <a:solidFill>
                  <a:srgbClr val="F2F2F2"/>
                </a:solidFill>
                <a:latin typeface="Roboto"/>
                <a:ea typeface="Roboto"/>
                <a:cs typeface="Roboto"/>
                <a:sym typeface="Roboto"/>
              </a:rPr>
              <a:t>from projects funded by the Research Council </a:t>
            </a:r>
            <a:r>
              <a:rPr lang="en-US" sz="2600" b="1" i="1" u="sng">
                <a:solidFill>
                  <a:srgbClr val="F2F2F2"/>
                </a:solidFill>
                <a:latin typeface="Roboto"/>
                <a:ea typeface="Roboto"/>
                <a:cs typeface="Roboto"/>
                <a:sym typeface="Roboto"/>
              </a:rPr>
              <a:t>to be made freely available as open data</a:t>
            </a:r>
            <a:r>
              <a:rPr lang="en-US" sz="2600" i="1">
                <a:solidFill>
                  <a:srgbClr val="F2F2F2"/>
                </a:solidFill>
                <a:latin typeface="Roboto"/>
                <a:ea typeface="Roboto"/>
                <a:cs typeface="Roboto"/>
                <a:sym typeface="Roboto"/>
              </a:rPr>
              <a:t>. </a:t>
            </a:r>
            <a:endParaRPr/>
          </a:p>
          <a:p>
            <a:pPr marL="0" marR="0" lvl="0" indent="0" algn="l" rtl="0">
              <a:spcBef>
                <a:spcPts val="0"/>
              </a:spcBef>
              <a:spcAft>
                <a:spcPts val="0"/>
              </a:spcAft>
              <a:buNone/>
            </a:pPr>
            <a:r>
              <a:rPr lang="en-US" sz="1800" i="1">
                <a:solidFill>
                  <a:srgbClr val="F2F2F2"/>
                </a:solidFill>
                <a:latin typeface="Roboto"/>
                <a:ea typeface="Roboto"/>
                <a:cs typeface="Roboto"/>
                <a:sym typeface="Roboto"/>
              </a:rPr>
              <a:t>In some situations, there can be valid and justified reasons for exceptions</a:t>
            </a:r>
            <a:r>
              <a:rPr lang="en-US" sz="1800">
                <a:solidFill>
                  <a:srgbClr val="F2F2F2"/>
                </a:solidFill>
                <a:latin typeface="Roboto"/>
                <a:ea typeface="Roboto"/>
                <a:cs typeface="Roboto"/>
                <a:sym typeface="Roboto"/>
              </a:rPr>
              <a:t>. </a:t>
            </a:r>
            <a:endParaRPr/>
          </a:p>
        </p:txBody>
      </p:sp>
      <p:sp>
        <p:nvSpPr>
          <p:cNvPr id="690" name="Google Shape;690;p18"/>
          <p:cNvSpPr txBox="1"/>
          <p:nvPr/>
        </p:nvSpPr>
        <p:spPr>
          <a:xfrm>
            <a:off x="2188509" y="6368734"/>
            <a:ext cx="6205816"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Roboto"/>
                <a:ea typeface="Roboto"/>
                <a:cs typeface="Roboto"/>
                <a:sym typeface="Roboto"/>
              </a:rPr>
              <a:t>https://www.forskningsradet.no/en/research-policy-strategy/open-science/research-data/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694"/>
        <p:cNvGrpSpPr/>
        <p:nvPr/>
      </p:nvGrpSpPr>
      <p:grpSpPr>
        <a:xfrm>
          <a:off x="0" y="0"/>
          <a:ext cx="0" cy="0"/>
          <a:chOff x="0" y="0"/>
          <a:chExt cx="0" cy="0"/>
        </a:xfrm>
      </p:grpSpPr>
      <p:sp>
        <p:nvSpPr>
          <p:cNvPr id="695" name="Google Shape;695;p19"/>
          <p:cNvSpPr txBox="1">
            <a:spLocks noGrp="1"/>
          </p:cNvSpPr>
          <p:nvPr>
            <p:ph type="title"/>
          </p:nvPr>
        </p:nvSpPr>
        <p:spPr>
          <a:xfrm>
            <a:off x="1573307" y="2749923"/>
            <a:ext cx="5147982" cy="1358153"/>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90000"/>
              </a:lnSpc>
              <a:spcBef>
                <a:spcPts val="0"/>
              </a:spcBef>
              <a:spcAft>
                <a:spcPts val="0"/>
              </a:spcAft>
              <a:buClr>
                <a:srgbClr val="92D050"/>
              </a:buClr>
              <a:buSzPct val="70707"/>
              <a:buFont typeface="Roboto"/>
              <a:buNone/>
            </a:pPr>
            <a:r>
              <a:rPr lang="en-US" sz="4400">
                <a:solidFill>
                  <a:srgbClr val="92D050"/>
                </a:solidFill>
              </a:rPr>
              <a:t>UNIVERSITY REQUIREMENTS</a:t>
            </a:r>
            <a:endParaRPr/>
          </a:p>
        </p:txBody>
      </p:sp>
      <p:pic>
        <p:nvPicPr>
          <p:cNvPr id="696" name="Google Shape;696;p19" descr="A close-up of a pen writing on a checklist&#10;&#10;Description automatically generated"/>
          <p:cNvPicPr preferRelativeResize="0"/>
          <p:nvPr/>
        </p:nvPicPr>
        <p:blipFill rotWithShape="1">
          <a:blip r:embed="rId3">
            <a:alphaModFix/>
          </a:blip>
          <a:srcRect/>
          <a:stretch/>
        </p:blipFill>
        <p:spPr>
          <a:xfrm>
            <a:off x="5751499" y="13446"/>
            <a:ext cx="6440501" cy="656216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701"/>
        <p:cNvGrpSpPr/>
        <p:nvPr/>
      </p:nvGrpSpPr>
      <p:grpSpPr>
        <a:xfrm>
          <a:off x="0" y="0"/>
          <a:ext cx="0" cy="0"/>
          <a:chOff x="0" y="0"/>
          <a:chExt cx="0" cy="0"/>
        </a:xfrm>
      </p:grpSpPr>
      <p:sp>
        <p:nvSpPr>
          <p:cNvPr id="702" name="Google Shape;702;p20"/>
          <p:cNvSpPr txBox="1">
            <a:spLocks noGrp="1"/>
          </p:cNvSpPr>
          <p:nvPr>
            <p:ph type="title"/>
          </p:nvPr>
        </p:nvSpPr>
        <p:spPr>
          <a:xfrm>
            <a:off x="403033" y="457201"/>
            <a:ext cx="5299565" cy="755807"/>
          </a:xfrm>
          <a:prstGeom prst="rect">
            <a:avLst/>
          </a:prstGeom>
          <a:noFill/>
          <a:ln>
            <a:noFill/>
          </a:ln>
        </p:spPr>
        <p:txBody>
          <a:bodyPr spcFirstLastPara="1" wrap="square" lIns="72000" tIns="72000" rIns="72000" bIns="72000" anchor="ctr" anchorCtr="0">
            <a:normAutofit/>
          </a:bodyPr>
          <a:lstStyle/>
          <a:p>
            <a:pPr marL="0" lvl="0" indent="0" algn="l" rtl="0">
              <a:lnSpc>
                <a:spcPct val="90000"/>
              </a:lnSpc>
              <a:spcBef>
                <a:spcPts val="0"/>
              </a:spcBef>
              <a:spcAft>
                <a:spcPts val="0"/>
              </a:spcAft>
              <a:buClr>
                <a:srgbClr val="F2F2F2"/>
              </a:buClr>
              <a:buSzPts val="4000"/>
              <a:buFont typeface="Roboto"/>
              <a:buNone/>
            </a:pPr>
            <a:r>
              <a:rPr lang="en-US" sz="4000">
                <a:solidFill>
                  <a:srgbClr val="F2F2F2"/>
                </a:solidFill>
              </a:rPr>
              <a:t>NOR-CAM (2021)</a:t>
            </a:r>
            <a:endParaRPr/>
          </a:p>
        </p:txBody>
      </p:sp>
      <p:pic>
        <p:nvPicPr>
          <p:cNvPr id="703" name="Google Shape;703;p20" descr="A group of wood tools on a shelf&#10;&#10;Description automatically generated"/>
          <p:cNvPicPr preferRelativeResize="0">
            <a:picLocks noGrp="1"/>
          </p:cNvPicPr>
          <p:nvPr>
            <p:ph type="body" idx="1"/>
          </p:nvPr>
        </p:nvPicPr>
        <p:blipFill rotWithShape="1">
          <a:blip r:embed="rId3">
            <a:alphaModFix/>
          </a:blip>
          <a:srcRect/>
          <a:stretch/>
        </p:blipFill>
        <p:spPr>
          <a:xfrm>
            <a:off x="6489403" y="457201"/>
            <a:ext cx="5498739" cy="5257800"/>
          </a:xfrm>
          <a:prstGeom prst="rect">
            <a:avLst/>
          </a:prstGeom>
          <a:noFill/>
          <a:ln>
            <a:noFill/>
          </a:ln>
        </p:spPr>
      </p:pic>
      <p:sp>
        <p:nvSpPr>
          <p:cNvPr id="704" name="Google Shape;704;p20"/>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rgbClr val="F2F2F2"/>
                </a:solidFill>
              </a:rPr>
              <a:t>https://www.uhr.no/en/news-from-uhr/nor-cam-a-toolbox-for-recognition-and-rewards-in-academic-careers.5780.aspx</a:t>
            </a:r>
            <a:endParaRPr/>
          </a:p>
        </p:txBody>
      </p:sp>
      <p:sp>
        <p:nvSpPr>
          <p:cNvPr id="705" name="Google Shape;705;p20"/>
          <p:cNvSpPr txBox="1"/>
          <p:nvPr/>
        </p:nvSpPr>
        <p:spPr>
          <a:xfrm>
            <a:off x="403033" y="1360926"/>
            <a:ext cx="5970872" cy="38779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a:solidFill>
                  <a:srgbClr val="FFFF00"/>
                </a:solidFill>
                <a:latin typeface="Roboto"/>
                <a:ea typeface="Roboto"/>
                <a:cs typeface="Roboto"/>
                <a:sym typeface="Roboto"/>
              </a:rPr>
              <a:t>Guiding principles </a:t>
            </a:r>
            <a:r>
              <a:rPr lang="en-US" sz="1800" b="0" i="0">
                <a:solidFill>
                  <a:srgbClr val="F2F2F2"/>
                </a:solidFill>
                <a:latin typeface="Roboto"/>
                <a:ea typeface="Roboto"/>
                <a:cs typeface="Roboto"/>
                <a:sym typeface="Roboto"/>
              </a:rPr>
              <a:t>for the </a:t>
            </a:r>
            <a:r>
              <a:rPr lang="en-US" sz="1800" b="0" i="0">
                <a:solidFill>
                  <a:srgbClr val="FFFF00"/>
                </a:solidFill>
                <a:latin typeface="Roboto"/>
                <a:ea typeface="Roboto"/>
                <a:cs typeface="Roboto"/>
                <a:sym typeface="Roboto"/>
              </a:rPr>
              <a:t>assessment and evaluation </a:t>
            </a:r>
            <a:r>
              <a:rPr lang="en-US" sz="1800" b="0" i="0">
                <a:solidFill>
                  <a:srgbClr val="F2F2F2"/>
                </a:solidFill>
                <a:latin typeface="Roboto"/>
                <a:ea typeface="Roboto"/>
                <a:cs typeface="Roboto"/>
                <a:sym typeface="Roboto"/>
              </a:rPr>
              <a:t>of research(ers) in light of the transition to Open Science. Proposes a more holistic framework for recognition and rewards</a:t>
            </a:r>
            <a:r>
              <a:rPr lang="en-US" sz="1800" b="1" i="0">
                <a:solidFill>
                  <a:srgbClr val="F2F2F2"/>
                </a:solidFill>
                <a:latin typeface="Roboto"/>
                <a:ea typeface="Roboto"/>
                <a:cs typeface="Roboto"/>
                <a:sym typeface="Roboto"/>
              </a:rPr>
              <a:t> </a:t>
            </a:r>
            <a:r>
              <a:rPr lang="en-US" sz="1800" b="0" i="0">
                <a:solidFill>
                  <a:srgbClr val="F2F2F2"/>
                </a:solidFill>
                <a:latin typeface="Roboto"/>
                <a:ea typeface="Roboto"/>
                <a:cs typeface="Roboto"/>
                <a:sym typeface="Roboto"/>
              </a:rPr>
              <a:t>in academic research assessment.</a:t>
            </a:r>
            <a:endParaRPr/>
          </a:p>
          <a:p>
            <a:pPr marL="0" marR="0" lvl="0" indent="0" algn="l" rtl="0">
              <a:spcBef>
                <a:spcPts val="1200"/>
              </a:spcBef>
              <a:spcAft>
                <a:spcPts val="0"/>
              </a:spcAft>
              <a:buNone/>
            </a:pPr>
            <a:r>
              <a:rPr lang="en-US" sz="1800" b="1" i="0">
                <a:solidFill>
                  <a:srgbClr val="FFFF00"/>
                </a:solidFill>
                <a:latin typeface="Roboto"/>
                <a:ea typeface="Roboto"/>
                <a:cs typeface="Roboto"/>
                <a:sym typeface="Roboto"/>
              </a:rPr>
              <a:t>Academic institutions</a:t>
            </a:r>
            <a:r>
              <a:rPr lang="en-US" sz="1800" b="0" i="0">
                <a:solidFill>
                  <a:srgbClr val="FFFF00"/>
                </a:solidFill>
                <a:latin typeface="Roboto"/>
                <a:ea typeface="Roboto"/>
                <a:cs typeface="Roboto"/>
                <a:sym typeface="Roboto"/>
              </a:rPr>
              <a:t> </a:t>
            </a:r>
            <a:r>
              <a:rPr lang="en-US" sz="1800" b="0" i="0">
                <a:solidFill>
                  <a:srgbClr val="F2F2F2"/>
                </a:solidFill>
                <a:latin typeface="Roboto"/>
                <a:ea typeface="Roboto"/>
                <a:cs typeface="Roboto"/>
                <a:sym typeface="Roboto"/>
              </a:rPr>
              <a:t>when </a:t>
            </a:r>
            <a:r>
              <a:rPr lang="en-US" sz="1800" b="0" i="0">
                <a:solidFill>
                  <a:srgbClr val="FFFF00"/>
                </a:solidFill>
                <a:latin typeface="Roboto"/>
                <a:ea typeface="Roboto"/>
                <a:cs typeface="Roboto"/>
                <a:sym typeface="Roboto"/>
              </a:rPr>
              <a:t>recruiting</a:t>
            </a:r>
            <a:r>
              <a:rPr lang="en-US" sz="1800" b="0" i="0">
                <a:solidFill>
                  <a:srgbClr val="F2F2F2"/>
                </a:solidFill>
                <a:latin typeface="Roboto"/>
                <a:ea typeface="Roboto"/>
                <a:cs typeface="Roboto"/>
                <a:sym typeface="Roboto"/>
              </a:rPr>
              <a:t> academic and scientific staff; in processes related to </a:t>
            </a:r>
            <a:r>
              <a:rPr lang="en-US" sz="1800" b="0" i="0">
                <a:solidFill>
                  <a:srgbClr val="FFFF00"/>
                </a:solidFill>
                <a:latin typeface="Roboto"/>
                <a:ea typeface="Roboto"/>
                <a:cs typeface="Roboto"/>
                <a:sym typeface="Roboto"/>
              </a:rPr>
              <a:t>promotion</a:t>
            </a:r>
            <a:r>
              <a:rPr lang="en-US" sz="1800" b="0" i="0">
                <a:solidFill>
                  <a:srgbClr val="F2F2F2"/>
                </a:solidFill>
                <a:latin typeface="Roboto"/>
                <a:ea typeface="Roboto"/>
                <a:cs typeface="Roboto"/>
                <a:sym typeface="Roboto"/>
              </a:rPr>
              <a:t> from one scientific career stage to the next; </a:t>
            </a:r>
            <a:r>
              <a:rPr lang="en-US" sz="1800" b="0" i="0">
                <a:solidFill>
                  <a:srgbClr val="FFFF00"/>
                </a:solidFill>
                <a:latin typeface="Roboto"/>
                <a:ea typeface="Roboto"/>
                <a:cs typeface="Roboto"/>
                <a:sym typeface="Roboto"/>
              </a:rPr>
              <a:t>career</a:t>
            </a:r>
            <a:r>
              <a:rPr lang="en-US" sz="1800" b="0" i="0">
                <a:solidFill>
                  <a:srgbClr val="F2F2F2"/>
                </a:solidFill>
                <a:latin typeface="Roboto"/>
                <a:ea typeface="Roboto"/>
                <a:cs typeface="Roboto"/>
                <a:sym typeface="Roboto"/>
              </a:rPr>
              <a:t> guidance of employees by department and research leaders</a:t>
            </a:r>
            <a:endParaRPr/>
          </a:p>
          <a:p>
            <a:pPr marL="0" marR="0" lvl="0" indent="0" algn="l" rtl="0">
              <a:spcBef>
                <a:spcPts val="1200"/>
              </a:spcBef>
              <a:spcAft>
                <a:spcPts val="0"/>
              </a:spcAft>
              <a:buNone/>
            </a:pPr>
            <a:r>
              <a:rPr lang="en-US" sz="1800" b="1" i="0">
                <a:solidFill>
                  <a:srgbClr val="FFFF00"/>
                </a:solidFill>
                <a:latin typeface="Roboto"/>
                <a:ea typeface="Roboto"/>
                <a:cs typeface="Roboto"/>
                <a:sym typeface="Roboto"/>
              </a:rPr>
              <a:t>Funders</a:t>
            </a:r>
            <a:r>
              <a:rPr lang="en-US" sz="1800" b="1" i="0">
                <a:solidFill>
                  <a:srgbClr val="F2F2F2"/>
                </a:solidFill>
                <a:latin typeface="Roboto"/>
                <a:ea typeface="Roboto"/>
                <a:cs typeface="Roboto"/>
                <a:sym typeface="Roboto"/>
              </a:rPr>
              <a:t> </a:t>
            </a:r>
            <a:r>
              <a:rPr lang="en-US" sz="1800" b="0" i="0">
                <a:solidFill>
                  <a:srgbClr val="F2F2F2"/>
                </a:solidFill>
                <a:latin typeface="Roboto"/>
                <a:ea typeface="Roboto"/>
                <a:cs typeface="Roboto"/>
                <a:sym typeface="Roboto"/>
              </a:rPr>
              <a:t>when assessing project managers and participants in connection with </a:t>
            </a:r>
            <a:r>
              <a:rPr lang="en-US" sz="1800" b="0" i="0">
                <a:solidFill>
                  <a:srgbClr val="FFFF00"/>
                </a:solidFill>
                <a:latin typeface="Roboto"/>
                <a:ea typeface="Roboto"/>
                <a:cs typeface="Roboto"/>
                <a:sym typeface="Roboto"/>
              </a:rPr>
              <a:t>research applications.</a:t>
            </a:r>
            <a:endParaRPr/>
          </a:p>
          <a:p>
            <a:pPr marL="0" marR="0" lvl="0" indent="0" algn="l" rtl="0">
              <a:spcBef>
                <a:spcPts val="1200"/>
              </a:spcBef>
              <a:spcAft>
                <a:spcPts val="0"/>
              </a:spcAft>
              <a:buNone/>
            </a:pPr>
            <a:r>
              <a:rPr lang="en-US" sz="1800" b="1" i="0">
                <a:solidFill>
                  <a:srgbClr val="FFFF00"/>
                </a:solidFill>
                <a:latin typeface="Roboto"/>
                <a:ea typeface="Roboto"/>
                <a:cs typeface="Roboto"/>
                <a:sym typeface="Roboto"/>
              </a:rPr>
              <a:t>National authorities </a:t>
            </a:r>
            <a:r>
              <a:rPr lang="en-US" sz="1800" b="0" i="0">
                <a:solidFill>
                  <a:srgbClr val="F2F2F2"/>
                </a:solidFill>
                <a:latin typeface="Roboto"/>
                <a:ea typeface="Roboto"/>
                <a:cs typeface="Roboto"/>
                <a:sym typeface="Roboto"/>
              </a:rPr>
              <a:t>when evaluating of Norwegian research and education.</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709"/>
        <p:cNvGrpSpPr/>
        <p:nvPr/>
      </p:nvGrpSpPr>
      <p:grpSpPr>
        <a:xfrm>
          <a:off x="0" y="0"/>
          <a:ext cx="0" cy="0"/>
          <a:chOff x="0" y="0"/>
          <a:chExt cx="0" cy="0"/>
        </a:xfrm>
      </p:grpSpPr>
      <p:pic>
        <p:nvPicPr>
          <p:cNvPr id="710" name="Google Shape;710;p21" descr="A pattern of arrows on a black background&#10;&#10;Description automatically generated"/>
          <p:cNvPicPr preferRelativeResize="0"/>
          <p:nvPr/>
        </p:nvPicPr>
        <p:blipFill rotWithShape="1">
          <a:blip r:embed="rId3">
            <a:alphaModFix/>
          </a:blip>
          <a:srcRect/>
          <a:stretch/>
        </p:blipFill>
        <p:spPr>
          <a:xfrm>
            <a:off x="0" y="0"/>
            <a:ext cx="12191999" cy="6858000"/>
          </a:xfrm>
          <a:prstGeom prst="rect">
            <a:avLst/>
          </a:prstGeom>
          <a:noFill/>
          <a:ln>
            <a:noFill/>
          </a:ln>
        </p:spPr>
      </p:pic>
      <p:sp>
        <p:nvSpPr>
          <p:cNvPr id="711" name="Google Shape;711;p21"/>
          <p:cNvSpPr txBox="1">
            <a:spLocks noGrp="1"/>
          </p:cNvSpPr>
          <p:nvPr>
            <p:ph type="title"/>
          </p:nvPr>
        </p:nvSpPr>
        <p:spPr>
          <a:xfrm>
            <a:off x="3077134" y="1687606"/>
            <a:ext cx="6037729" cy="3482788"/>
          </a:xfrm>
          <a:prstGeom prst="rect">
            <a:avLst/>
          </a:prstGeom>
          <a:solidFill>
            <a:srgbClr val="262626"/>
          </a:solidFill>
          <a:ln>
            <a:noFill/>
          </a:ln>
        </p:spPr>
        <p:txBody>
          <a:bodyPr spcFirstLastPara="1" wrap="square" lIns="91425" tIns="91425" rIns="91425" bIns="91425" anchor="ctr" anchorCtr="0">
            <a:normAutofit/>
          </a:bodyPr>
          <a:lstStyle/>
          <a:p>
            <a:pPr marL="0" lvl="0" indent="0" algn="ctr" rtl="0">
              <a:lnSpc>
                <a:spcPct val="100000"/>
              </a:lnSpc>
              <a:spcBef>
                <a:spcPts val="0"/>
              </a:spcBef>
              <a:spcAft>
                <a:spcPts val="0"/>
              </a:spcAft>
              <a:buClr>
                <a:srgbClr val="92D050"/>
              </a:buClr>
              <a:buSzPts val="2800"/>
              <a:buFont typeface="Roboto"/>
              <a:buNone/>
            </a:pPr>
            <a:r>
              <a:rPr lang="en-US" sz="4400">
                <a:solidFill>
                  <a:srgbClr val="92D050"/>
                </a:solidFill>
              </a:rPr>
              <a:t>GOVERNMENT POLICIES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716"/>
        <p:cNvGrpSpPr/>
        <p:nvPr/>
      </p:nvGrpSpPr>
      <p:grpSpPr>
        <a:xfrm>
          <a:off x="0" y="0"/>
          <a:ext cx="0" cy="0"/>
          <a:chOff x="0" y="0"/>
          <a:chExt cx="0" cy="0"/>
        </a:xfrm>
      </p:grpSpPr>
      <p:pic>
        <p:nvPicPr>
          <p:cNvPr id="717" name="Google Shape;717;p22"/>
          <p:cNvPicPr preferRelativeResize="0">
            <a:picLocks noGrp="1"/>
          </p:cNvPicPr>
          <p:nvPr>
            <p:ph type="body" idx="1"/>
          </p:nvPr>
        </p:nvPicPr>
        <p:blipFill rotWithShape="1">
          <a:blip r:embed="rId3">
            <a:alphaModFix/>
          </a:blip>
          <a:srcRect/>
          <a:stretch/>
        </p:blipFill>
        <p:spPr>
          <a:xfrm rot="387219">
            <a:off x="7663044" y="396092"/>
            <a:ext cx="3787719" cy="5360101"/>
          </a:xfrm>
          <a:prstGeom prst="rect">
            <a:avLst/>
          </a:prstGeom>
          <a:solidFill>
            <a:schemeClr val="lt1"/>
          </a:solidFill>
          <a:ln>
            <a:noFill/>
          </a:ln>
        </p:spPr>
      </p:pic>
      <p:sp>
        <p:nvSpPr>
          <p:cNvPr id="718" name="Google Shape;718;p22"/>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rgbClr val="F2F2F2"/>
                </a:solidFill>
              </a:rPr>
              <a:t>https://www.regjeringen.no/no/aktuelt/norge-skal-bli-verdens-mest-digitaliserte-lan/id3055039/</a:t>
            </a:r>
            <a:endParaRPr/>
          </a:p>
        </p:txBody>
      </p:sp>
      <p:sp>
        <p:nvSpPr>
          <p:cNvPr id="719" name="Google Shape;719;p22"/>
          <p:cNvSpPr txBox="1"/>
          <p:nvPr/>
        </p:nvSpPr>
        <p:spPr>
          <a:xfrm>
            <a:off x="452003" y="1157927"/>
            <a:ext cx="6921806" cy="35702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F2F2F2"/>
                </a:solidFill>
                <a:latin typeface="Helvetica Neue"/>
                <a:ea typeface="Helvetica Neue"/>
                <a:cs typeface="Helvetica Neue"/>
                <a:sym typeface="Helvetica Neue"/>
              </a:rPr>
              <a:t>New national strategy of digitization:</a:t>
            </a:r>
            <a:br>
              <a:rPr lang="en-US" sz="2800">
                <a:solidFill>
                  <a:srgbClr val="F2F2F2"/>
                </a:solidFill>
                <a:latin typeface="Helvetica Neue"/>
                <a:ea typeface="Helvetica Neue"/>
                <a:cs typeface="Helvetica Neue"/>
                <a:sym typeface="Helvetica Neue"/>
              </a:rPr>
            </a:br>
            <a:r>
              <a:rPr lang="en-US" sz="5400">
                <a:solidFill>
                  <a:srgbClr val="F2F2F2"/>
                </a:solidFill>
                <a:latin typeface="Helvetica Neue"/>
                <a:ea typeface="Helvetica Neue"/>
                <a:cs typeface="Helvetica Neue"/>
                <a:sym typeface="Helvetica Neue"/>
              </a:rPr>
              <a:t>Norway shall become the most digitized country in the world</a:t>
            </a:r>
            <a:endParaRPr/>
          </a:p>
          <a:p>
            <a:pPr marL="0" marR="0" lvl="0" indent="0" algn="l" rtl="0">
              <a:spcBef>
                <a:spcPts val="0"/>
              </a:spcBef>
              <a:spcAft>
                <a:spcPts val="0"/>
              </a:spcAft>
              <a:buNone/>
            </a:pPr>
            <a:r>
              <a:rPr lang="en-US" sz="1800">
                <a:solidFill>
                  <a:srgbClr val="F2F2F2"/>
                </a:solidFill>
                <a:latin typeface="Helvetica Neue"/>
                <a:ea typeface="Helvetica Neue"/>
                <a:cs typeface="Helvetica Neue"/>
                <a:sym typeface="Helvetica Neue"/>
              </a:rPr>
              <a:t>Press release | Date: </a:t>
            </a:r>
            <a:r>
              <a:rPr lang="en-US" sz="1800">
                <a:solidFill>
                  <a:srgbClr val="FFFF00"/>
                </a:solidFill>
                <a:latin typeface="Helvetica Neue"/>
                <a:ea typeface="Helvetica Neue"/>
                <a:cs typeface="Helvetica Neue"/>
                <a:sym typeface="Helvetica Neue"/>
              </a:rPr>
              <a:t>2024-09-26</a:t>
            </a:r>
            <a:r>
              <a:rPr lang="en-US" sz="1800">
                <a:solidFill>
                  <a:srgbClr val="F2F2F2"/>
                </a:solidFill>
                <a:latin typeface="Helvetica Neue"/>
                <a:ea typeface="Helvetica Neue"/>
                <a:cs typeface="Helvetica Neue"/>
                <a:sym typeface="Helvetica Neue"/>
              </a:rPr>
              <a:t> | Ministry of Digitization and Public Governance | Office of the Prime Minister</a:t>
            </a:r>
            <a:endParaRPr sz="1800">
              <a:solidFill>
                <a:srgbClr val="F2F2F2"/>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724"/>
        <p:cNvGrpSpPr/>
        <p:nvPr/>
      </p:nvGrpSpPr>
      <p:grpSpPr>
        <a:xfrm>
          <a:off x="0" y="0"/>
          <a:ext cx="0" cy="0"/>
          <a:chOff x="0" y="0"/>
          <a:chExt cx="0" cy="0"/>
        </a:xfrm>
      </p:grpSpPr>
      <p:sp>
        <p:nvSpPr>
          <p:cNvPr id="725" name="Google Shape;725;p23"/>
          <p:cNvSpPr/>
          <p:nvPr/>
        </p:nvSpPr>
        <p:spPr>
          <a:xfrm>
            <a:off x="5298594" y="5324810"/>
            <a:ext cx="5645675" cy="704342"/>
          </a:xfrm>
          <a:prstGeom prst="rect">
            <a:avLst/>
          </a:prstGeom>
          <a:noFill/>
          <a:ln>
            <a:noFill/>
          </a:ln>
        </p:spPr>
        <p:txBody>
          <a:bodyPr spcFirstLastPara="1" wrap="square" lIns="82850" tIns="41425" rIns="82850" bIns="41425" anchor="t" anchorCtr="0">
            <a:spAutoFit/>
          </a:bodyPr>
          <a:lstStyle/>
          <a:p>
            <a:pPr marL="0" marR="0" lvl="0" indent="0" algn="r" rtl="0">
              <a:spcBef>
                <a:spcPts val="544"/>
              </a:spcBef>
              <a:spcAft>
                <a:spcPts val="0"/>
              </a:spcAft>
              <a:buNone/>
            </a:pPr>
            <a:r>
              <a:rPr lang="en-US" sz="1600" u="sng" dirty="0">
                <a:solidFill>
                  <a:schemeClr val="bg1">
                    <a:lumMod val="95000"/>
                  </a:schemeClr>
                </a:solidFill>
                <a:latin typeface="Roboto"/>
                <a:ea typeface="Roboto"/>
                <a:cs typeface="Roboto"/>
                <a:sym typeface="Roboto"/>
                <a:hlinkClick r:id="rId3">
                  <a:extLst>
                    <a:ext uri="{A12FA001-AC4F-418D-AE19-62706E023703}">
                      <ahyp:hlinkClr xmlns:ahyp="http://schemas.microsoft.com/office/drawing/2018/hyperlinkcolor" val="tx"/>
                    </a:ext>
                  </a:extLst>
                </a:hlinkClick>
              </a:rPr>
              <a:t>EU (2016) Competitiveness Council, 26-27/05/2016</a:t>
            </a:r>
            <a:endParaRPr sz="1600" dirty="0">
              <a:solidFill>
                <a:schemeClr val="bg1">
                  <a:lumMod val="95000"/>
                </a:schemeClr>
              </a:solidFill>
              <a:latin typeface="Roboto"/>
              <a:ea typeface="Roboto"/>
              <a:cs typeface="Roboto"/>
              <a:sym typeface="Roboto"/>
            </a:endParaRPr>
          </a:p>
          <a:p>
            <a:pPr marL="0" marR="0" lvl="0" indent="0" algn="r" rtl="0">
              <a:spcBef>
                <a:spcPts val="544"/>
              </a:spcBef>
              <a:spcAft>
                <a:spcPts val="0"/>
              </a:spcAft>
              <a:buNone/>
            </a:pPr>
            <a:r>
              <a:rPr lang="en-US" sz="1600" u="sng" dirty="0">
                <a:solidFill>
                  <a:schemeClr val="bg1">
                    <a:lumMod val="95000"/>
                  </a:schemeClr>
                </a:solidFill>
                <a:latin typeface="Roboto"/>
                <a:ea typeface="Roboto"/>
                <a:cs typeface="Roboto"/>
                <a:sym typeface="Roboto"/>
                <a:hlinkClick r:id="rId4">
                  <a:extLst>
                    <a:ext uri="{A12FA001-AC4F-418D-AE19-62706E023703}">
                      <ahyp:hlinkClr xmlns:ahyp="http://schemas.microsoft.com/office/drawing/2018/hyperlinkcolor" val="tx"/>
                    </a:ext>
                  </a:extLst>
                </a:hlinkClick>
              </a:rPr>
              <a:t>EU (2007) INSPIRE Directive</a:t>
            </a:r>
            <a:endParaRPr sz="1600" dirty="0">
              <a:solidFill>
                <a:schemeClr val="bg1">
                  <a:lumMod val="95000"/>
                </a:schemeClr>
              </a:solidFill>
              <a:latin typeface="Roboto"/>
              <a:ea typeface="Roboto"/>
              <a:cs typeface="Roboto"/>
              <a:sym typeface="Roboto"/>
            </a:endParaRPr>
          </a:p>
        </p:txBody>
      </p:sp>
      <p:sp>
        <p:nvSpPr>
          <p:cNvPr id="726" name="Google Shape;726;p23"/>
          <p:cNvSpPr/>
          <p:nvPr/>
        </p:nvSpPr>
        <p:spPr>
          <a:xfrm>
            <a:off x="643467" y="3627000"/>
            <a:ext cx="10509955" cy="1691343"/>
          </a:xfrm>
          <a:prstGeom prst="rect">
            <a:avLst/>
          </a:prstGeom>
          <a:noFill/>
          <a:ln>
            <a:noFill/>
          </a:ln>
        </p:spPr>
        <p:txBody>
          <a:bodyPr spcFirstLastPara="1" wrap="square" lIns="82850" tIns="41425" rIns="82850" bIns="41425" anchor="t" anchorCtr="0">
            <a:spAutoFit/>
          </a:bodyPr>
          <a:lstStyle/>
          <a:p>
            <a:pPr marL="0" marR="0" lvl="0" indent="0" algn="l" rtl="0">
              <a:spcBef>
                <a:spcPts val="0"/>
              </a:spcBef>
              <a:spcAft>
                <a:spcPts val="0"/>
              </a:spcAft>
              <a:buNone/>
            </a:pPr>
            <a:r>
              <a:rPr lang="en-US" sz="2400" i="1" dirty="0">
                <a:solidFill>
                  <a:schemeClr val="bg1">
                    <a:lumMod val="95000"/>
                  </a:schemeClr>
                </a:solidFill>
                <a:latin typeface="Roboto"/>
                <a:ea typeface="Roboto"/>
                <a:cs typeface="Roboto"/>
                <a:sym typeface="Roboto"/>
              </a:rPr>
              <a:t>Norway is to be a careful pioneer in open access to research results. </a:t>
            </a:r>
            <a:endParaRPr dirty="0">
              <a:solidFill>
                <a:schemeClr val="bg1">
                  <a:lumMod val="95000"/>
                </a:schemeClr>
              </a:solidFill>
            </a:endParaRPr>
          </a:p>
          <a:p>
            <a:pPr marL="0" marR="0" lvl="0" indent="0" algn="l" rtl="0">
              <a:spcBef>
                <a:spcPts val="0"/>
              </a:spcBef>
              <a:spcAft>
                <a:spcPts val="0"/>
              </a:spcAft>
              <a:buNone/>
            </a:pPr>
            <a:r>
              <a:rPr lang="en-US" sz="2177" i="1" dirty="0">
                <a:solidFill>
                  <a:schemeClr val="bg1">
                    <a:lumMod val="95000"/>
                  </a:schemeClr>
                </a:solidFill>
                <a:latin typeface="Roboto"/>
                <a:ea typeface="Roboto"/>
                <a:cs typeface="Roboto"/>
                <a:sym typeface="Roboto"/>
              </a:rPr>
              <a:t>Norway to follow the ambition of EU on </a:t>
            </a:r>
            <a:r>
              <a:rPr lang="en-US" sz="2177" b="1" i="1" dirty="0">
                <a:solidFill>
                  <a:schemeClr val="bg1">
                    <a:lumMod val="95000"/>
                  </a:schemeClr>
                </a:solidFill>
                <a:latin typeface="Roboto"/>
                <a:ea typeface="Roboto"/>
                <a:cs typeface="Roboto"/>
                <a:sym typeface="Roboto"/>
              </a:rPr>
              <a:t>full open access to publicly funded research</a:t>
            </a:r>
            <a:r>
              <a:rPr lang="en-US" sz="2177" i="1" dirty="0">
                <a:solidFill>
                  <a:schemeClr val="bg1">
                    <a:lumMod val="95000"/>
                  </a:schemeClr>
                </a:solidFill>
                <a:latin typeface="Roboto"/>
                <a:ea typeface="Roboto"/>
                <a:cs typeface="Roboto"/>
                <a:sym typeface="Roboto"/>
              </a:rPr>
              <a:t>.</a:t>
            </a:r>
            <a:endParaRPr dirty="0">
              <a:solidFill>
                <a:schemeClr val="bg1">
                  <a:lumMod val="95000"/>
                </a:schemeClr>
              </a:solidFill>
            </a:endParaRPr>
          </a:p>
          <a:p>
            <a:pPr marL="0" marR="0" lvl="0" indent="0" algn="l" rtl="0">
              <a:spcBef>
                <a:spcPts val="0"/>
              </a:spcBef>
              <a:spcAft>
                <a:spcPts val="0"/>
              </a:spcAft>
              <a:buNone/>
            </a:pPr>
            <a:endParaRPr sz="1270" i="1" dirty="0">
              <a:solidFill>
                <a:schemeClr val="bg1">
                  <a:lumMod val="95000"/>
                </a:schemeClr>
              </a:solidFill>
              <a:latin typeface="Roboto"/>
              <a:ea typeface="Roboto"/>
              <a:cs typeface="Roboto"/>
              <a:sym typeface="Roboto"/>
            </a:endParaRPr>
          </a:p>
          <a:p>
            <a:pPr marL="0" marR="0" lvl="0" indent="0" algn="l" rtl="0">
              <a:spcBef>
                <a:spcPts val="0"/>
              </a:spcBef>
              <a:spcAft>
                <a:spcPts val="0"/>
              </a:spcAft>
              <a:buNone/>
            </a:pPr>
            <a:r>
              <a:rPr lang="en-US" sz="1400" i="1" dirty="0">
                <a:solidFill>
                  <a:schemeClr val="bg1">
                    <a:lumMod val="95000"/>
                  </a:schemeClr>
                </a:solidFill>
                <a:latin typeface="Roboto"/>
                <a:ea typeface="Roboto"/>
                <a:cs typeface="Roboto"/>
                <a:sym typeface="Roboto"/>
              </a:rPr>
              <a:t>Results of research supported by public and public-private funds </a:t>
            </a:r>
            <a:r>
              <a:rPr lang="en-US" sz="1400" i="1" u="sng" dirty="0">
                <a:solidFill>
                  <a:schemeClr val="bg1">
                    <a:lumMod val="95000"/>
                  </a:schemeClr>
                </a:solidFill>
                <a:latin typeface="Roboto"/>
                <a:ea typeface="Roboto"/>
                <a:cs typeface="Roboto"/>
                <a:sym typeface="Roboto"/>
              </a:rPr>
              <a:t>freely available </a:t>
            </a:r>
            <a:r>
              <a:rPr lang="en-US" sz="1400" i="1" dirty="0">
                <a:solidFill>
                  <a:schemeClr val="bg1">
                    <a:lumMod val="95000"/>
                  </a:schemeClr>
                </a:solidFill>
                <a:latin typeface="Roboto"/>
                <a:ea typeface="Roboto"/>
                <a:cs typeface="Roboto"/>
                <a:sym typeface="Roboto"/>
              </a:rPr>
              <a:t>to and </a:t>
            </a:r>
            <a:r>
              <a:rPr lang="en-US" sz="1400" i="1" u="sng" dirty="0">
                <a:solidFill>
                  <a:schemeClr val="bg1">
                    <a:lumMod val="95000"/>
                  </a:schemeClr>
                </a:solidFill>
                <a:latin typeface="Roboto"/>
                <a:ea typeface="Roboto"/>
                <a:cs typeface="Roboto"/>
                <a:sym typeface="Roboto"/>
              </a:rPr>
              <a:t>reusable</a:t>
            </a:r>
            <a:r>
              <a:rPr lang="en-US" sz="1400" i="1" dirty="0">
                <a:solidFill>
                  <a:schemeClr val="bg1">
                    <a:lumMod val="95000"/>
                  </a:schemeClr>
                </a:solidFill>
                <a:latin typeface="Roboto"/>
                <a:ea typeface="Roboto"/>
                <a:cs typeface="Roboto"/>
                <a:sym typeface="Roboto"/>
              </a:rPr>
              <a:t> by anyone. </a:t>
            </a:r>
          </a:p>
          <a:p>
            <a:pPr marL="0" marR="0" lvl="0" indent="0" algn="l" rtl="0">
              <a:spcBef>
                <a:spcPts val="0"/>
              </a:spcBef>
              <a:spcAft>
                <a:spcPts val="0"/>
              </a:spcAft>
              <a:buNone/>
            </a:pPr>
            <a:endParaRPr lang="en-US" sz="1400" i="1" dirty="0">
              <a:solidFill>
                <a:schemeClr val="bg1">
                  <a:lumMod val="95000"/>
                </a:schemeClr>
              </a:solidFill>
              <a:latin typeface="Roboto"/>
              <a:ea typeface="Roboto"/>
              <a:cs typeface="Roboto"/>
              <a:sym typeface="Roboto"/>
            </a:endParaRPr>
          </a:p>
          <a:p>
            <a:r>
              <a:rPr lang="en-US" sz="1800" u="sng" dirty="0">
                <a:solidFill>
                  <a:schemeClr val="bg1">
                    <a:lumMod val="95000"/>
                  </a:schemeClr>
                </a:solidFill>
                <a:latin typeface="Roboto"/>
                <a:ea typeface="Roboto"/>
                <a:cs typeface="Roboto"/>
                <a:sym typeface="Roboto"/>
                <a:hlinkClick r:id="rId5">
                  <a:extLst>
                    <a:ext uri="{A12FA001-AC4F-418D-AE19-62706E023703}">
                      <ahyp:hlinkClr xmlns:ahyp="http://schemas.microsoft.com/office/drawing/2018/hyperlinkcolor" val="tx"/>
                    </a:ext>
                  </a:extLst>
                </a:hlinkClick>
              </a:rPr>
              <a:t>Kunnskapsdepartementet (2016)</a:t>
            </a:r>
            <a:endParaRPr lang="en-US" sz="1800" u="sng" dirty="0">
              <a:solidFill>
                <a:schemeClr val="bg1">
                  <a:lumMod val="95000"/>
                </a:schemeClr>
              </a:solidFill>
              <a:latin typeface="Roboto"/>
              <a:ea typeface="Roboto"/>
              <a:cs typeface="Roboto"/>
              <a:sym typeface="Roboto"/>
              <a:hlinkClick r:id="rId3">
                <a:extLst>
                  <a:ext uri="{A12FA001-AC4F-418D-AE19-62706E023703}">
                    <ahyp:hlinkClr xmlns:ahyp="http://schemas.microsoft.com/office/drawing/2018/hyperlinkcolor" val="tx"/>
                  </a:ext>
                </a:extLst>
              </a:hlinkClick>
            </a:endParaRPr>
          </a:p>
        </p:txBody>
      </p:sp>
      <p:pic>
        <p:nvPicPr>
          <p:cNvPr id="727" name="Google Shape;727;p23" descr="Screen Shot 2017-03-29 at 14.01.29 .png"/>
          <p:cNvPicPr preferRelativeResize="0"/>
          <p:nvPr/>
        </p:nvPicPr>
        <p:blipFill rotWithShape="1">
          <a:blip r:embed="rId6">
            <a:alphaModFix/>
          </a:blip>
          <a:srcRect/>
          <a:stretch/>
        </p:blipFill>
        <p:spPr>
          <a:xfrm>
            <a:off x="643467" y="183538"/>
            <a:ext cx="10300802" cy="3301414"/>
          </a:xfrm>
          <a:prstGeom prst="rect">
            <a:avLst/>
          </a:prstGeom>
          <a:noFill/>
          <a:ln>
            <a:noFill/>
          </a:ln>
        </p:spPr>
      </p:pic>
      <p:pic>
        <p:nvPicPr>
          <p:cNvPr id="728" name="Google Shape;728;p23" descr="170px-Open_Access_logo_PLoS_white.svg.png"/>
          <p:cNvPicPr preferRelativeResize="0"/>
          <p:nvPr/>
        </p:nvPicPr>
        <p:blipFill rotWithShape="1">
          <a:blip r:embed="rId7">
            <a:alphaModFix/>
          </a:blip>
          <a:srcRect/>
          <a:stretch/>
        </p:blipFill>
        <p:spPr>
          <a:xfrm>
            <a:off x="956059" y="711735"/>
            <a:ext cx="1522457" cy="238219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733"/>
        <p:cNvGrpSpPr/>
        <p:nvPr/>
      </p:nvGrpSpPr>
      <p:grpSpPr>
        <a:xfrm>
          <a:off x="0" y="0"/>
          <a:ext cx="0" cy="0"/>
          <a:chOff x="0" y="0"/>
          <a:chExt cx="0" cy="0"/>
        </a:xfrm>
      </p:grpSpPr>
      <p:sp>
        <p:nvSpPr>
          <p:cNvPr id="734" name="Google Shape;734;p24"/>
          <p:cNvSpPr txBox="1">
            <a:spLocks noGrp="1"/>
          </p:cNvSpPr>
          <p:nvPr>
            <p:ph type="title"/>
          </p:nvPr>
        </p:nvSpPr>
        <p:spPr>
          <a:xfrm>
            <a:off x="788458" y="2578938"/>
            <a:ext cx="5147982" cy="1358153"/>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90000"/>
              </a:lnSpc>
              <a:spcBef>
                <a:spcPts val="0"/>
              </a:spcBef>
              <a:spcAft>
                <a:spcPts val="0"/>
              </a:spcAft>
              <a:buClr>
                <a:srgbClr val="92D050"/>
              </a:buClr>
              <a:buSzPct val="70707"/>
              <a:buFont typeface="Roboto"/>
              <a:buNone/>
            </a:pPr>
            <a:r>
              <a:rPr lang="en-US" sz="4400" dirty="0">
                <a:solidFill>
                  <a:srgbClr val="92D050"/>
                </a:solidFill>
              </a:rPr>
              <a:t>REPRODUCIBILITY CRISIS</a:t>
            </a:r>
            <a:endParaRPr dirty="0"/>
          </a:p>
        </p:txBody>
      </p:sp>
      <p:pic>
        <p:nvPicPr>
          <p:cNvPr id="735" name="Google Shape;735;p24" descr="A person holding a blue domino&#10;&#10;Description automatically generated"/>
          <p:cNvPicPr preferRelativeResize="0"/>
          <p:nvPr/>
        </p:nvPicPr>
        <p:blipFill rotWithShape="1">
          <a:blip r:embed="rId3">
            <a:alphaModFix/>
          </a:blip>
          <a:srcRect/>
          <a:stretch/>
        </p:blipFill>
        <p:spPr>
          <a:xfrm>
            <a:off x="2983691" y="1559859"/>
            <a:ext cx="9208310" cy="517711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740"/>
        <p:cNvGrpSpPr/>
        <p:nvPr/>
      </p:nvGrpSpPr>
      <p:grpSpPr>
        <a:xfrm>
          <a:off x="0" y="0"/>
          <a:ext cx="0" cy="0"/>
          <a:chOff x="0" y="0"/>
          <a:chExt cx="0" cy="0"/>
        </a:xfrm>
      </p:grpSpPr>
      <p:pic>
        <p:nvPicPr>
          <p:cNvPr id="741" name="Google Shape;741;p25"/>
          <p:cNvPicPr preferRelativeResize="0"/>
          <p:nvPr/>
        </p:nvPicPr>
        <p:blipFill rotWithShape="1">
          <a:blip r:embed="rId3">
            <a:alphaModFix/>
          </a:blip>
          <a:srcRect/>
          <a:stretch/>
        </p:blipFill>
        <p:spPr>
          <a:xfrm>
            <a:off x="8108576" y="0"/>
            <a:ext cx="4083424" cy="6858000"/>
          </a:xfrm>
          <a:prstGeom prst="rect">
            <a:avLst/>
          </a:prstGeom>
          <a:noFill/>
          <a:ln>
            <a:noFill/>
          </a:ln>
        </p:spPr>
      </p:pic>
      <p:sp>
        <p:nvSpPr>
          <p:cNvPr id="742" name="Google Shape;742;p25"/>
          <p:cNvSpPr txBox="1">
            <a:spLocks noGrp="1"/>
          </p:cNvSpPr>
          <p:nvPr>
            <p:ph type="title"/>
          </p:nvPr>
        </p:nvSpPr>
        <p:spPr>
          <a:xfrm>
            <a:off x="236365" y="457201"/>
            <a:ext cx="8201225" cy="923079"/>
          </a:xfrm>
          <a:prstGeom prst="rect">
            <a:avLst/>
          </a:prstGeom>
          <a:noFill/>
          <a:ln>
            <a:noFill/>
          </a:ln>
        </p:spPr>
        <p:txBody>
          <a:bodyPr spcFirstLastPara="1" wrap="square" lIns="72000" tIns="72000" rIns="72000" bIns="72000" anchor="ctr" anchorCtr="0">
            <a:normAutofit/>
          </a:bodyPr>
          <a:lstStyle/>
          <a:p>
            <a:pPr marL="0" lvl="0" indent="0" algn="l" rtl="0">
              <a:lnSpc>
                <a:spcPct val="90000"/>
              </a:lnSpc>
              <a:spcBef>
                <a:spcPts val="0"/>
              </a:spcBef>
              <a:spcAft>
                <a:spcPts val="0"/>
              </a:spcAft>
              <a:buClr>
                <a:schemeClr val="dk2"/>
              </a:buClr>
              <a:buSzPts val="4000"/>
              <a:buFont typeface="Roboto"/>
              <a:buNone/>
            </a:pPr>
            <a:r>
              <a:rPr lang="en-US" sz="4000" dirty="0">
                <a:solidFill>
                  <a:srgbClr val="92D050"/>
                </a:solidFill>
              </a:rPr>
              <a:t>REPRODUCIBILITY CRISIS</a:t>
            </a:r>
            <a:endParaRPr dirty="0">
              <a:solidFill>
                <a:srgbClr val="92D050"/>
              </a:solidFill>
            </a:endParaRPr>
          </a:p>
        </p:txBody>
      </p:sp>
      <p:sp>
        <p:nvSpPr>
          <p:cNvPr id="743" name="Google Shape;743;p25"/>
          <p:cNvSpPr txBox="1">
            <a:spLocks noGrp="1"/>
          </p:cNvSpPr>
          <p:nvPr>
            <p:ph type="body" idx="1"/>
          </p:nvPr>
        </p:nvSpPr>
        <p:spPr>
          <a:xfrm>
            <a:off x="383822" y="2207941"/>
            <a:ext cx="7523603" cy="164568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800"/>
              <a:buChar char="•"/>
            </a:pPr>
            <a:r>
              <a:rPr lang="en-US" sz="2800" dirty="0">
                <a:solidFill>
                  <a:srgbClr val="FFC000"/>
                </a:solidFill>
                <a:latin typeface="Arial"/>
                <a:ea typeface="Arial"/>
                <a:cs typeface="Arial"/>
                <a:sym typeface="Arial"/>
              </a:rPr>
              <a:t>"</a:t>
            </a:r>
            <a:r>
              <a:rPr lang="en-US" sz="2800" b="1" i="1" dirty="0">
                <a:solidFill>
                  <a:srgbClr val="FFC000"/>
                </a:solidFill>
                <a:latin typeface="Arial"/>
                <a:ea typeface="Arial"/>
                <a:cs typeface="Arial"/>
                <a:sym typeface="Arial"/>
              </a:rPr>
              <a:t>Scientific irreproducibility </a:t>
            </a:r>
            <a:r>
              <a:rPr lang="en-US" sz="2800" i="1" dirty="0">
                <a:solidFill>
                  <a:srgbClr val="FFC000"/>
                </a:solidFill>
                <a:latin typeface="Arial"/>
                <a:ea typeface="Arial"/>
                <a:cs typeface="Arial"/>
                <a:sym typeface="Arial"/>
              </a:rPr>
              <a:t>— the inability to repeat others' experiments and reach the same conclusion</a:t>
            </a:r>
            <a:r>
              <a:rPr lang="en-US" sz="2800" dirty="0">
                <a:solidFill>
                  <a:srgbClr val="FFC000"/>
                </a:solidFill>
                <a:latin typeface="Arial"/>
                <a:ea typeface="Arial"/>
                <a:cs typeface="Arial"/>
                <a:sym typeface="Arial"/>
              </a:rPr>
              <a:t>” (Nature 2016)</a:t>
            </a:r>
            <a:endParaRPr sz="2800" dirty="0">
              <a:solidFill>
                <a:srgbClr val="FFC000"/>
              </a:solidFill>
            </a:endParaRPr>
          </a:p>
          <a:p>
            <a:pPr marL="228600" lvl="0" indent="-50800" algn="l" rtl="0">
              <a:lnSpc>
                <a:spcPct val="90000"/>
              </a:lnSpc>
              <a:spcBef>
                <a:spcPts val="1000"/>
              </a:spcBef>
              <a:spcAft>
                <a:spcPts val="0"/>
              </a:spcAft>
              <a:buSzPts val="2800"/>
              <a:buNone/>
            </a:pPr>
            <a:endParaRPr sz="2800" dirty="0"/>
          </a:p>
        </p:txBody>
      </p:sp>
      <p:sp>
        <p:nvSpPr>
          <p:cNvPr id="744" name="Google Shape;744;p25"/>
          <p:cNvSpPr/>
          <p:nvPr/>
        </p:nvSpPr>
        <p:spPr>
          <a:xfrm>
            <a:off x="484397" y="3853627"/>
            <a:ext cx="7523603"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bg1">
                    <a:lumMod val="95000"/>
                  </a:schemeClr>
                </a:solidFill>
                <a:latin typeface="Roboto"/>
                <a:ea typeface="Roboto"/>
                <a:cs typeface="Roboto"/>
                <a:sym typeface="Roboto"/>
              </a:rPr>
              <a:t>Baker (2016) 1,500 scientists lift the lid on reproducibility. Nature. doi:10.1038/533452a</a:t>
            </a:r>
            <a:endParaRPr dirty="0">
              <a:solidFill>
                <a:schemeClr val="bg1">
                  <a:lumMod val="95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749"/>
        <p:cNvGrpSpPr/>
        <p:nvPr/>
      </p:nvGrpSpPr>
      <p:grpSpPr>
        <a:xfrm>
          <a:off x="0" y="0"/>
          <a:ext cx="0" cy="0"/>
          <a:chOff x="0" y="0"/>
          <a:chExt cx="0" cy="0"/>
        </a:xfrm>
      </p:grpSpPr>
      <p:pic>
        <p:nvPicPr>
          <p:cNvPr id="750" name="Google Shape;750;p26"/>
          <p:cNvPicPr preferRelativeResize="0"/>
          <p:nvPr/>
        </p:nvPicPr>
        <p:blipFill rotWithShape="1">
          <a:blip r:embed="rId3">
            <a:alphaModFix/>
          </a:blip>
          <a:srcRect/>
          <a:stretch/>
        </p:blipFill>
        <p:spPr>
          <a:xfrm>
            <a:off x="10443809" y="0"/>
            <a:ext cx="553950" cy="6858000"/>
          </a:xfrm>
          <a:prstGeom prst="rect">
            <a:avLst/>
          </a:prstGeom>
          <a:noFill/>
          <a:ln>
            <a:noFill/>
          </a:ln>
        </p:spPr>
      </p:pic>
      <p:pic>
        <p:nvPicPr>
          <p:cNvPr id="751" name="Google Shape;751;p26"/>
          <p:cNvPicPr preferRelativeResize="0"/>
          <p:nvPr/>
        </p:nvPicPr>
        <p:blipFill rotWithShape="1">
          <a:blip r:embed="rId3">
            <a:alphaModFix/>
          </a:blip>
          <a:srcRect/>
          <a:stretch/>
        </p:blipFill>
        <p:spPr>
          <a:xfrm>
            <a:off x="7723420" y="11024"/>
            <a:ext cx="553925" cy="6858000"/>
          </a:xfrm>
          <a:prstGeom prst="rect">
            <a:avLst/>
          </a:prstGeom>
          <a:noFill/>
          <a:ln>
            <a:noFill/>
          </a:ln>
        </p:spPr>
      </p:pic>
      <p:pic>
        <p:nvPicPr>
          <p:cNvPr id="752" name="Google Shape;752;p26"/>
          <p:cNvPicPr preferRelativeResize="0"/>
          <p:nvPr/>
        </p:nvPicPr>
        <p:blipFill rotWithShape="1">
          <a:blip r:embed="rId3">
            <a:alphaModFix/>
          </a:blip>
          <a:srcRect/>
          <a:stretch/>
        </p:blipFill>
        <p:spPr>
          <a:xfrm>
            <a:off x="9914502" y="-11024"/>
            <a:ext cx="553950" cy="6858000"/>
          </a:xfrm>
          <a:prstGeom prst="rect">
            <a:avLst/>
          </a:prstGeom>
          <a:noFill/>
          <a:ln>
            <a:noFill/>
          </a:ln>
        </p:spPr>
      </p:pic>
      <p:pic>
        <p:nvPicPr>
          <p:cNvPr id="753" name="Google Shape;753;p26"/>
          <p:cNvPicPr preferRelativeResize="0"/>
          <p:nvPr/>
        </p:nvPicPr>
        <p:blipFill rotWithShape="1">
          <a:blip r:embed="rId3">
            <a:alphaModFix/>
          </a:blip>
          <a:srcRect/>
          <a:stretch/>
        </p:blipFill>
        <p:spPr>
          <a:xfrm>
            <a:off x="8277345" y="11024"/>
            <a:ext cx="553925" cy="6858000"/>
          </a:xfrm>
          <a:prstGeom prst="rect">
            <a:avLst/>
          </a:prstGeom>
          <a:noFill/>
          <a:ln>
            <a:noFill/>
          </a:ln>
        </p:spPr>
      </p:pic>
      <p:pic>
        <p:nvPicPr>
          <p:cNvPr id="754" name="Google Shape;754;p26"/>
          <p:cNvPicPr preferRelativeResize="0"/>
          <p:nvPr/>
        </p:nvPicPr>
        <p:blipFill rotWithShape="1">
          <a:blip r:embed="rId3">
            <a:alphaModFix/>
          </a:blip>
          <a:srcRect/>
          <a:stretch/>
        </p:blipFill>
        <p:spPr>
          <a:xfrm>
            <a:off x="8831270" y="0"/>
            <a:ext cx="553925" cy="6858000"/>
          </a:xfrm>
          <a:prstGeom prst="rect">
            <a:avLst/>
          </a:prstGeom>
          <a:noFill/>
          <a:ln>
            <a:noFill/>
          </a:ln>
        </p:spPr>
      </p:pic>
      <p:pic>
        <p:nvPicPr>
          <p:cNvPr id="755" name="Google Shape;755;p26"/>
          <p:cNvPicPr preferRelativeResize="0"/>
          <p:nvPr/>
        </p:nvPicPr>
        <p:blipFill rotWithShape="1">
          <a:blip r:embed="rId3">
            <a:alphaModFix/>
          </a:blip>
          <a:srcRect/>
          <a:stretch/>
        </p:blipFill>
        <p:spPr>
          <a:xfrm>
            <a:off x="9384040" y="-11024"/>
            <a:ext cx="553950" cy="6858000"/>
          </a:xfrm>
          <a:prstGeom prst="rect">
            <a:avLst/>
          </a:prstGeom>
          <a:noFill/>
          <a:ln>
            <a:noFill/>
          </a:ln>
        </p:spPr>
      </p:pic>
      <p:pic>
        <p:nvPicPr>
          <p:cNvPr id="756" name="Google Shape;756;p26" descr="reproducibility-graphic-online1.jpg"/>
          <p:cNvPicPr preferRelativeResize="0"/>
          <p:nvPr/>
        </p:nvPicPr>
        <p:blipFill rotWithShape="1">
          <a:blip r:embed="rId4">
            <a:alphaModFix/>
          </a:blip>
          <a:srcRect/>
          <a:stretch/>
        </p:blipFill>
        <p:spPr>
          <a:xfrm>
            <a:off x="0" y="-11024"/>
            <a:ext cx="7746858" cy="6858000"/>
          </a:xfrm>
          <a:prstGeom prst="rect">
            <a:avLst/>
          </a:prstGeom>
          <a:noFill/>
          <a:ln>
            <a:noFill/>
          </a:ln>
        </p:spPr>
      </p:pic>
      <p:sp>
        <p:nvSpPr>
          <p:cNvPr id="757" name="Google Shape;757;p26"/>
          <p:cNvSpPr/>
          <p:nvPr/>
        </p:nvSpPr>
        <p:spPr>
          <a:xfrm>
            <a:off x="6004592" y="2235200"/>
            <a:ext cx="4777581" cy="3663307"/>
          </a:xfrm>
          <a:prstGeom prst="rect">
            <a:avLst/>
          </a:prstGeom>
          <a:noFill/>
          <a:ln>
            <a:noFill/>
          </a:ln>
        </p:spPr>
        <p:txBody>
          <a:bodyPr spcFirstLastPara="1" wrap="square" lIns="78100" tIns="39050" rIns="78100" bIns="39050" anchor="t" anchorCtr="0">
            <a:noAutofit/>
          </a:bodyPr>
          <a:lstStyle/>
          <a:p>
            <a:pPr marL="0" marR="0" lvl="0" indent="0" algn="r" rtl="0">
              <a:spcBef>
                <a:spcPts val="0"/>
              </a:spcBef>
              <a:spcAft>
                <a:spcPts val="0"/>
              </a:spcAft>
              <a:buNone/>
            </a:pPr>
            <a:r>
              <a:rPr lang="en-US" sz="2052" dirty="0">
                <a:solidFill>
                  <a:srgbClr val="C00000"/>
                </a:solidFill>
                <a:latin typeface="Arial"/>
                <a:ea typeface="Arial"/>
                <a:cs typeface="Arial"/>
                <a:sym typeface="Arial"/>
              </a:rPr>
              <a:t>"</a:t>
            </a:r>
            <a:r>
              <a:rPr lang="en-US" sz="2052" b="1" i="1" dirty="0">
                <a:solidFill>
                  <a:srgbClr val="C00000"/>
                </a:solidFill>
                <a:latin typeface="Arial"/>
                <a:ea typeface="Arial"/>
                <a:cs typeface="Arial"/>
                <a:sym typeface="Arial"/>
              </a:rPr>
              <a:t>Scientific irreproducibility </a:t>
            </a:r>
            <a:r>
              <a:rPr lang="en-US" sz="2052" i="1" dirty="0">
                <a:solidFill>
                  <a:srgbClr val="C00000"/>
                </a:solidFill>
                <a:latin typeface="Arial"/>
                <a:ea typeface="Arial"/>
                <a:cs typeface="Arial"/>
                <a:sym typeface="Arial"/>
              </a:rPr>
              <a:t>— the inability to repeat others' experiments and reach the same conclusion — is a growing concern</a:t>
            </a:r>
            <a:r>
              <a:rPr lang="en-US" sz="2052" dirty="0">
                <a:solidFill>
                  <a:srgbClr val="C00000"/>
                </a:solidFill>
                <a:latin typeface="Arial"/>
                <a:ea typeface="Arial"/>
                <a:cs typeface="Arial"/>
                <a:sym typeface="Arial"/>
              </a:rPr>
              <a:t>”.</a:t>
            </a:r>
            <a:endParaRPr sz="2052" dirty="0">
              <a:solidFill>
                <a:srgbClr val="C00000"/>
              </a:solidFill>
              <a:latin typeface="Arial"/>
              <a:ea typeface="Arial"/>
              <a:cs typeface="Arial"/>
              <a:sym typeface="Arial"/>
            </a:endParaRPr>
          </a:p>
          <a:p>
            <a:pPr marL="0" marR="0" lvl="0" indent="0" algn="r" rtl="0">
              <a:spcBef>
                <a:spcPts val="0"/>
              </a:spcBef>
              <a:spcAft>
                <a:spcPts val="0"/>
              </a:spcAft>
              <a:buNone/>
            </a:pPr>
            <a:endParaRPr sz="1710" dirty="0">
              <a:solidFill>
                <a:srgbClr val="000000"/>
              </a:solidFill>
              <a:latin typeface="Arial"/>
              <a:ea typeface="Arial"/>
              <a:cs typeface="Arial"/>
              <a:sym typeface="Arial"/>
            </a:endParaRPr>
          </a:p>
          <a:p>
            <a:pPr marL="0" marR="0" lvl="0" indent="0" algn="r" rtl="0">
              <a:spcBef>
                <a:spcPts val="0"/>
              </a:spcBef>
              <a:spcAft>
                <a:spcPts val="0"/>
              </a:spcAft>
              <a:buNone/>
            </a:pPr>
            <a:endParaRPr sz="1539" dirty="0">
              <a:solidFill>
                <a:srgbClr val="000000"/>
              </a:solidFill>
              <a:latin typeface="Arial"/>
              <a:ea typeface="Arial"/>
              <a:cs typeface="Arial"/>
              <a:sym typeface="Arial"/>
            </a:endParaRPr>
          </a:p>
          <a:p>
            <a:pPr marL="0" marR="0" lvl="0" indent="0" algn="r" rtl="0">
              <a:spcBef>
                <a:spcPts val="0"/>
              </a:spcBef>
              <a:spcAft>
                <a:spcPts val="0"/>
              </a:spcAft>
              <a:buNone/>
            </a:pPr>
            <a:r>
              <a:rPr lang="en-US" sz="1539" dirty="0">
                <a:solidFill>
                  <a:srgbClr val="000000"/>
                </a:solidFill>
                <a:latin typeface="Arial"/>
                <a:ea typeface="Arial"/>
                <a:cs typeface="Arial"/>
                <a:sym typeface="Arial"/>
              </a:rPr>
              <a:t>Baker (2016) </a:t>
            </a:r>
            <a:r>
              <a:rPr lang="en-US" sz="1539" b="1" dirty="0">
                <a:solidFill>
                  <a:srgbClr val="000000"/>
                </a:solidFill>
                <a:latin typeface="Arial"/>
                <a:ea typeface="Arial"/>
                <a:cs typeface="Arial"/>
                <a:sym typeface="Arial"/>
              </a:rPr>
              <a:t>Nature</a:t>
            </a:r>
            <a:r>
              <a:rPr lang="en-US" sz="1539" dirty="0">
                <a:solidFill>
                  <a:srgbClr val="000000"/>
                </a:solidFill>
                <a:latin typeface="Arial"/>
                <a:ea typeface="Arial"/>
                <a:cs typeface="Arial"/>
                <a:sym typeface="Arial"/>
              </a:rPr>
              <a:t> doi:10.1038/533452a</a:t>
            </a:r>
            <a:endParaRPr sz="2100" dirty="0">
              <a:solidFill>
                <a:schemeClr val="dk1"/>
              </a:solidFill>
              <a:latin typeface="Roboto"/>
              <a:ea typeface="Roboto"/>
              <a:cs typeface="Roboto"/>
              <a:sym typeface="Roboto"/>
            </a:endParaRPr>
          </a:p>
          <a:p>
            <a:pPr marL="0" marR="0" lvl="0" indent="0" algn="r" rtl="0">
              <a:spcBef>
                <a:spcPts val="0"/>
              </a:spcBef>
              <a:spcAft>
                <a:spcPts val="0"/>
              </a:spcAft>
              <a:buNone/>
            </a:pPr>
            <a:endParaRPr sz="1539" dirty="0">
              <a:solidFill>
                <a:srgbClr val="000000"/>
              </a:solidFill>
              <a:latin typeface="Arial"/>
              <a:ea typeface="Arial"/>
              <a:cs typeface="Arial"/>
              <a:sym typeface="Arial"/>
            </a:endParaRPr>
          </a:p>
          <a:p>
            <a:pPr marL="0" marR="0" lvl="0" indent="0" algn="r" rtl="0">
              <a:spcBef>
                <a:spcPts val="0"/>
              </a:spcBef>
              <a:spcAft>
                <a:spcPts val="0"/>
              </a:spcAft>
              <a:buNone/>
            </a:pPr>
            <a:r>
              <a:rPr lang="en-US" sz="1100" b="1" i="1" dirty="0">
                <a:solidFill>
                  <a:srgbClr val="7F7F7F"/>
                </a:solidFill>
                <a:latin typeface="Arial"/>
                <a:ea typeface="Arial"/>
                <a:cs typeface="Arial"/>
                <a:sym typeface="Arial"/>
              </a:rPr>
              <a:t>Open Science solution</a:t>
            </a:r>
            <a:r>
              <a:rPr lang="en-US" sz="1100" i="1" dirty="0">
                <a:solidFill>
                  <a:srgbClr val="7F7F7F"/>
                </a:solidFill>
                <a:latin typeface="Arial"/>
                <a:ea typeface="Arial"/>
                <a:cs typeface="Arial"/>
                <a:sym typeface="Arial"/>
              </a:rPr>
              <a:t>: </a:t>
            </a:r>
            <a:r>
              <a:rPr lang="en-US" sz="1100" dirty="0">
                <a:solidFill>
                  <a:srgbClr val="7F7F7F"/>
                </a:solidFill>
                <a:latin typeface="Arial"/>
                <a:ea typeface="Arial"/>
                <a:cs typeface="Arial"/>
                <a:sym typeface="Arial"/>
              </a:rPr>
              <a:t>researchers to share their </a:t>
            </a:r>
            <a:r>
              <a:rPr lang="en-US" sz="1100" b="1" dirty="0">
                <a:solidFill>
                  <a:srgbClr val="7F7F7F"/>
                </a:solidFill>
                <a:latin typeface="Arial"/>
                <a:ea typeface="Arial"/>
                <a:cs typeface="Arial"/>
                <a:sym typeface="Arial"/>
              </a:rPr>
              <a:t>methods</a:t>
            </a:r>
            <a:r>
              <a:rPr lang="en-US" sz="1100" dirty="0">
                <a:solidFill>
                  <a:srgbClr val="7F7F7F"/>
                </a:solidFill>
                <a:latin typeface="Arial"/>
                <a:ea typeface="Arial"/>
                <a:cs typeface="Arial"/>
                <a:sym typeface="Arial"/>
              </a:rPr>
              <a:t>, </a:t>
            </a:r>
            <a:r>
              <a:rPr lang="en-US" sz="1100" b="1" dirty="0">
                <a:solidFill>
                  <a:srgbClr val="7F7F7F"/>
                </a:solidFill>
                <a:latin typeface="Arial"/>
                <a:ea typeface="Arial"/>
                <a:cs typeface="Arial"/>
                <a:sym typeface="Arial"/>
              </a:rPr>
              <a:t>data</a:t>
            </a:r>
            <a:r>
              <a:rPr lang="en-US" sz="1100" dirty="0">
                <a:solidFill>
                  <a:srgbClr val="7F7F7F"/>
                </a:solidFill>
                <a:latin typeface="Arial"/>
                <a:ea typeface="Arial"/>
                <a:cs typeface="Arial"/>
                <a:sym typeface="Arial"/>
              </a:rPr>
              <a:t>, computer </a:t>
            </a:r>
            <a:r>
              <a:rPr lang="en-US" sz="1100" b="1" dirty="0">
                <a:solidFill>
                  <a:srgbClr val="7F7F7F"/>
                </a:solidFill>
                <a:latin typeface="Arial"/>
                <a:ea typeface="Arial"/>
                <a:cs typeface="Arial"/>
                <a:sym typeface="Arial"/>
              </a:rPr>
              <a:t>code</a:t>
            </a:r>
            <a:r>
              <a:rPr lang="en-US" sz="1100" dirty="0">
                <a:solidFill>
                  <a:srgbClr val="7F7F7F"/>
                </a:solidFill>
                <a:latin typeface="Arial"/>
                <a:ea typeface="Arial"/>
                <a:cs typeface="Arial"/>
                <a:sym typeface="Arial"/>
              </a:rPr>
              <a:t> and results in central data repositories.</a:t>
            </a:r>
            <a:endParaRPr sz="2100" dirty="0">
              <a:solidFill>
                <a:schemeClr val="dk1"/>
              </a:solidFill>
              <a:latin typeface="Roboto"/>
              <a:ea typeface="Roboto"/>
              <a:cs typeface="Roboto"/>
              <a:sym typeface="Roboto"/>
            </a:endParaRPr>
          </a:p>
          <a:p>
            <a:pPr marL="0" marR="0" lvl="0" indent="0" algn="r" rtl="0">
              <a:spcBef>
                <a:spcPts val="0"/>
              </a:spcBef>
              <a:spcAft>
                <a:spcPts val="0"/>
              </a:spcAft>
              <a:buNone/>
            </a:pPr>
            <a:endParaRPr sz="1100" dirty="0">
              <a:solidFill>
                <a:srgbClr val="7F7F7F"/>
              </a:solidFill>
              <a:latin typeface="Arial"/>
              <a:ea typeface="Arial"/>
              <a:cs typeface="Arial"/>
              <a:sym typeface="Arial"/>
            </a:endParaRPr>
          </a:p>
          <a:p>
            <a:pPr marL="0" marR="0" lvl="0" indent="0" algn="r" rtl="0">
              <a:spcBef>
                <a:spcPts val="0"/>
              </a:spcBef>
              <a:spcAft>
                <a:spcPts val="0"/>
              </a:spcAft>
              <a:buNone/>
            </a:pPr>
            <a:r>
              <a:rPr lang="en-US" sz="1100" i="1" dirty="0">
                <a:solidFill>
                  <a:srgbClr val="7F7F7F"/>
                </a:solidFill>
                <a:latin typeface="Arial"/>
                <a:ea typeface="Arial"/>
                <a:cs typeface="Arial"/>
                <a:sym typeface="Arial"/>
              </a:rPr>
              <a:t>Note that we </a:t>
            </a:r>
            <a:r>
              <a:rPr lang="en-US" sz="1100" i="1" u="sng" dirty="0">
                <a:solidFill>
                  <a:srgbClr val="7F7F7F"/>
                </a:solidFill>
                <a:latin typeface="Arial"/>
                <a:ea typeface="Arial"/>
                <a:cs typeface="Arial"/>
                <a:sym typeface="Arial"/>
              </a:rPr>
              <a:t>also</a:t>
            </a:r>
            <a:r>
              <a:rPr lang="en-US" sz="1100" i="1" dirty="0">
                <a:solidFill>
                  <a:srgbClr val="7F7F7F"/>
                </a:solidFill>
                <a:latin typeface="Arial"/>
                <a:ea typeface="Arial"/>
                <a:cs typeface="Arial"/>
                <a:sym typeface="Arial"/>
              </a:rPr>
              <a:t> need herbarium </a:t>
            </a:r>
            <a:r>
              <a:rPr lang="en-US" sz="1100" b="1" i="1" dirty="0">
                <a:solidFill>
                  <a:srgbClr val="7F7F7F"/>
                </a:solidFill>
                <a:latin typeface="Arial"/>
                <a:ea typeface="Arial"/>
                <a:cs typeface="Arial"/>
                <a:sym typeface="Arial"/>
              </a:rPr>
              <a:t>specimen</a:t>
            </a:r>
            <a:r>
              <a:rPr lang="en-US" sz="1100" i="1" dirty="0">
                <a:solidFill>
                  <a:srgbClr val="7F7F7F"/>
                </a:solidFill>
                <a:latin typeface="Arial"/>
                <a:ea typeface="Arial"/>
                <a:cs typeface="Arial"/>
                <a:sym typeface="Arial"/>
              </a:rPr>
              <a:t> and bio-repositories (</a:t>
            </a:r>
            <a:r>
              <a:rPr lang="en-US" sz="1100" i="1" dirty="0" err="1">
                <a:solidFill>
                  <a:srgbClr val="7F7F7F"/>
                </a:solidFill>
                <a:latin typeface="Arial"/>
                <a:ea typeface="Arial"/>
                <a:cs typeface="Arial"/>
                <a:sym typeface="Arial"/>
              </a:rPr>
              <a:t>eg.</a:t>
            </a:r>
            <a:r>
              <a:rPr lang="en-US" sz="1100" i="1" dirty="0">
                <a:solidFill>
                  <a:srgbClr val="7F7F7F"/>
                </a:solidFill>
                <a:latin typeface="Arial"/>
                <a:ea typeface="Arial"/>
                <a:cs typeface="Arial"/>
                <a:sym typeface="Arial"/>
              </a:rPr>
              <a:t> museums).</a:t>
            </a:r>
            <a:endParaRPr sz="2100" dirty="0">
              <a:solidFill>
                <a:schemeClr val="dk1"/>
              </a:solidFill>
              <a:latin typeface="Roboto"/>
              <a:ea typeface="Roboto"/>
              <a:cs typeface="Roboto"/>
              <a:sym typeface="Roboto"/>
            </a:endParaRPr>
          </a:p>
        </p:txBody>
      </p:sp>
      <p:pic>
        <p:nvPicPr>
          <p:cNvPr id="2" name="Google Shape;750;p26">
            <a:extLst>
              <a:ext uri="{FF2B5EF4-FFF2-40B4-BE49-F238E27FC236}">
                <a16:creationId xmlns:a16="http://schemas.microsoft.com/office/drawing/2014/main" id="{1D54925C-C19B-E11F-0896-9C4C971F3B5E}"/>
              </a:ext>
            </a:extLst>
          </p:cNvPr>
          <p:cNvPicPr preferRelativeResize="0"/>
          <p:nvPr/>
        </p:nvPicPr>
        <p:blipFill rotWithShape="1">
          <a:blip r:embed="rId3">
            <a:alphaModFix/>
          </a:blip>
          <a:srcRect/>
          <a:stretch/>
        </p:blipFill>
        <p:spPr>
          <a:xfrm>
            <a:off x="10973140" y="11024"/>
            <a:ext cx="602031" cy="6858000"/>
          </a:xfrm>
          <a:prstGeom prst="rect">
            <a:avLst/>
          </a:prstGeom>
          <a:noFill/>
          <a:ln>
            <a:noFill/>
          </a:ln>
        </p:spPr>
      </p:pic>
      <p:pic>
        <p:nvPicPr>
          <p:cNvPr id="3" name="Google Shape;750;p26">
            <a:extLst>
              <a:ext uri="{FF2B5EF4-FFF2-40B4-BE49-F238E27FC236}">
                <a16:creationId xmlns:a16="http://schemas.microsoft.com/office/drawing/2014/main" id="{FE1CA686-BD28-CB02-0353-98D28A37D1D6}"/>
              </a:ext>
            </a:extLst>
          </p:cNvPr>
          <p:cNvPicPr preferRelativeResize="0"/>
          <p:nvPr/>
        </p:nvPicPr>
        <p:blipFill rotWithShape="1">
          <a:blip r:embed="rId3">
            <a:alphaModFix/>
          </a:blip>
          <a:srcRect/>
          <a:stretch/>
        </p:blipFill>
        <p:spPr>
          <a:xfrm>
            <a:off x="11527066" y="11024"/>
            <a:ext cx="664934"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Shape 762"/>
        <p:cNvGrpSpPr/>
        <p:nvPr/>
      </p:nvGrpSpPr>
      <p:grpSpPr>
        <a:xfrm>
          <a:off x="0" y="0"/>
          <a:ext cx="0" cy="0"/>
          <a:chOff x="0" y="0"/>
          <a:chExt cx="0" cy="0"/>
        </a:xfrm>
      </p:grpSpPr>
      <p:pic>
        <p:nvPicPr>
          <p:cNvPr id="763" name="Google Shape;763;p27"/>
          <p:cNvPicPr preferRelativeResize="0"/>
          <p:nvPr/>
        </p:nvPicPr>
        <p:blipFill rotWithShape="1">
          <a:blip r:embed="rId3">
            <a:alphaModFix/>
          </a:blip>
          <a:srcRect/>
          <a:stretch/>
        </p:blipFill>
        <p:spPr>
          <a:xfrm>
            <a:off x="7709210" y="1524000"/>
            <a:ext cx="4482791" cy="4140820"/>
          </a:xfrm>
          <a:prstGeom prst="rect">
            <a:avLst/>
          </a:prstGeom>
          <a:noFill/>
          <a:ln>
            <a:noFill/>
          </a:ln>
        </p:spPr>
      </p:pic>
      <p:sp>
        <p:nvSpPr>
          <p:cNvPr id="764" name="Google Shape;764;p27"/>
          <p:cNvSpPr txBox="1">
            <a:spLocks noGrp="1"/>
          </p:cNvSpPr>
          <p:nvPr>
            <p:ph type="title"/>
          </p:nvPr>
        </p:nvSpPr>
        <p:spPr>
          <a:xfrm>
            <a:off x="428979" y="598858"/>
            <a:ext cx="10922962" cy="1106682"/>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chemeClr val="dk2"/>
              </a:buClr>
              <a:buSzPts val="2800"/>
              <a:buFont typeface="Roboto"/>
              <a:buNone/>
            </a:pPr>
            <a:r>
              <a:rPr lang="en-US" sz="3600" dirty="0">
                <a:solidFill>
                  <a:srgbClr val="92D050"/>
                </a:solidFill>
              </a:rPr>
              <a:t>WILL ANYBODY TRUST CLOSED SCIENCE AGAIN?</a:t>
            </a:r>
            <a:endParaRPr dirty="0">
              <a:solidFill>
                <a:srgbClr val="92D050"/>
              </a:solidFill>
            </a:endParaRPr>
          </a:p>
        </p:txBody>
      </p:sp>
      <p:sp>
        <p:nvSpPr>
          <p:cNvPr id="765" name="Google Shape;765;p27"/>
          <p:cNvSpPr txBox="1">
            <a:spLocks noGrp="1"/>
          </p:cNvSpPr>
          <p:nvPr>
            <p:ph type="body" idx="1"/>
          </p:nvPr>
        </p:nvSpPr>
        <p:spPr>
          <a:xfrm>
            <a:off x="428980" y="1970370"/>
            <a:ext cx="7280230" cy="3783659"/>
          </a:xfrm>
          <a:prstGeom prst="rect">
            <a:avLst/>
          </a:prstGeom>
          <a:noFill/>
          <a:ln>
            <a:noFill/>
          </a:ln>
        </p:spPr>
        <p:txBody>
          <a:bodyPr spcFirstLastPara="1" wrap="square" lIns="91425" tIns="91425" rIns="91425" bIns="91425" anchor="t" anchorCtr="0">
            <a:normAutofit/>
          </a:bodyPr>
          <a:lstStyle/>
          <a:p>
            <a:pPr marL="456854" lvl="0" indent="-342641" algn="l" rtl="0">
              <a:lnSpc>
                <a:spcPct val="90000"/>
              </a:lnSpc>
              <a:spcBef>
                <a:spcPts val="0"/>
              </a:spcBef>
              <a:spcAft>
                <a:spcPts val="1800"/>
              </a:spcAft>
              <a:buSzPts val="1800"/>
              <a:buChar char="●"/>
            </a:pPr>
            <a:r>
              <a:rPr lang="en-US" sz="2400" dirty="0">
                <a:solidFill>
                  <a:schemeClr val="bg1">
                    <a:lumMod val="95000"/>
                  </a:schemeClr>
                </a:solidFill>
              </a:rPr>
              <a:t>Studies indicates that </a:t>
            </a:r>
            <a:r>
              <a:rPr lang="en-US" sz="2400" b="1" dirty="0">
                <a:solidFill>
                  <a:schemeClr val="bg1">
                    <a:lumMod val="95000"/>
                  </a:schemeClr>
                </a:solidFill>
              </a:rPr>
              <a:t>p-hacking</a:t>
            </a:r>
            <a:r>
              <a:rPr lang="en-US" sz="2400" dirty="0">
                <a:solidFill>
                  <a:schemeClr val="bg1">
                    <a:lumMod val="95000"/>
                  </a:schemeClr>
                </a:solidFill>
              </a:rPr>
              <a:t> is a significant problem - sometimes even without the scientist even being aware of it.</a:t>
            </a:r>
          </a:p>
          <a:p>
            <a:pPr marL="456854" lvl="0" indent="-342641" algn="l" rtl="0">
              <a:lnSpc>
                <a:spcPct val="90000"/>
              </a:lnSpc>
              <a:spcBef>
                <a:spcPts val="0"/>
              </a:spcBef>
              <a:spcAft>
                <a:spcPts val="1800"/>
              </a:spcAft>
              <a:buSzPts val="1800"/>
              <a:buChar char="●"/>
            </a:pPr>
            <a:r>
              <a:rPr lang="en-US" sz="2400" b="1" dirty="0">
                <a:solidFill>
                  <a:schemeClr val="bg1">
                    <a:lumMod val="95000"/>
                  </a:schemeClr>
                </a:solidFill>
              </a:rPr>
              <a:t>Pre-registered (open) data </a:t>
            </a:r>
            <a:r>
              <a:rPr lang="en-US" sz="2400" dirty="0">
                <a:solidFill>
                  <a:schemeClr val="bg1">
                    <a:lumMod val="95000"/>
                  </a:schemeClr>
                </a:solidFill>
              </a:rPr>
              <a:t>provides a good insurance against suspicion of both data dredging (and plain data falsification).</a:t>
            </a:r>
            <a:endParaRPr lang="en-US" sz="1800" baseline="30000" dirty="0">
              <a:solidFill>
                <a:schemeClr val="bg1">
                  <a:lumMod val="95000"/>
                </a:schemeClr>
              </a:solidFill>
            </a:endParaRPr>
          </a:p>
          <a:p>
            <a:pPr marL="456854" lvl="0" indent="-342641" algn="l" rtl="0">
              <a:lnSpc>
                <a:spcPct val="90000"/>
              </a:lnSpc>
              <a:spcBef>
                <a:spcPts val="0"/>
              </a:spcBef>
              <a:spcAft>
                <a:spcPts val="1800"/>
              </a:spcAft>
              <a:buSzPts val="1800"/>
              <a:buChar char="●"/>
            </a:pPr>
            <a:r>
              <a:rPr lang="en-US" sz="1600" b="1" dirty="0">
                <a:solidFill>
                  <a:schemeClr val="accent3">
                    <a:lumMod val="40000"/>
                    <a:lumOff val="60000"/>
                  </a:schemeClr>
                </a:solidFill>
              </a:rPr>
              <a:t>“p-hacking” </a:t>
            </a:r>
            <a:r>
              <a:rPr lang="en-US" sz="1600" dirty="0">
                <a:solidFill>
                  <a:schemeClr val="accent3">
                    <a:lumMod val="40000"/>
                    <a:lumOff val="60000"/>
                  </a:schemeClr>
                </a:solidFill>
              </a:rPr>
              <a:t>(data dredging, data fishing, …) occurs when researchers collect or select data or statistical analyses until non-significant results become significant.</a:t>
            </a:r>
            <a:endParaRPr sz="1800" dirty="0">
              <a:solidFill>
                <a:schemeClr val="accent3">
                  <a:lumMod val="40000"/>
                  <a:lumOff val="60000"/>
                </a:schemeClr>
              </a:solidFill>
            </a:endParaRPr>
          </a:p>
        </p:txBody>
      </p:sp>
      <p:sp>
        <p:nvSpPr>
          <p:cNvPr id="766" name="Google Shape;766;p27"/>
          <p:cNvSpPr/>
          <p:nvPr/>
        </p:nvSpPr>
        <p:spPr>
          <a:xfrm>
            <a:off x="428979" y="6091834"/>
            <a:ext cx="10186097" cy="4832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70" dirty="0">
                <a:solidFill>
                  <a:schemeClr val="bg1">
                    <a:lumMod val="95000"/>
                  </a:schemeClr>
                </a:solidFill>
                <a:latin typeface="Helvetica Neue"/>
                <a:ea typeface="Helvetica Neue"/>
                <a:cs typeface="Helvetica Neue"/>
                <a:sym typeface="Helvetica Neue"/>
              </a:rPr>
              <a:t>Ioannidis (2005). "Why Most Published Research Findings Are False". </a:t>
            </a:r>
            <a:r>
              <a:rPr lang="en-US" sz="1270" dirty="0" err="1">
                <a:solidFill>
                  <a:schemeClr val="bg1">
                    <a:lumMod val="95000"/>
                  </a:schemeClr>
                </a:solidFill>
                <a:latin typeface="Helvetica Neue"/>
                <a:ea typeface="Helvetica Neue"/>
                <a:cs typeface="Helvetica Neue"/>
                <a:sym typeface="Helvetica Neue"/>
              </a:rPr>
              <a:t>PLoS</a:t>
            </a:r>
            <a:r>
              <a:rPr lang="en-US" sz="1270" dirty="0">
                <a:solidFill>
                  <a:schemeClr val="bg1">
                    <a:lumMod val="95000"/>
                  </a:schemeClr>
                </a:solidFill>
                <a:latin typeface="Helvetica Neue"/>
                <a:ea typeface="Helvetica Neue"/>
                <a:cs typeface="Helvetica Neue"/>
                <a:sym typeface="Helvetica Neue"/>
              </a:rPr>
              <a:t> Medicine. doi:10.1371/journal.pmed.0020124. </a:t>
            </a:r>
            <a:endParaRPr dirty="0">
              <a:solidFill>
                <a:schemeClr val="bg1">
                  <a:lumMod val="95000"/>
                </a:schemeClr>
              </a:solidFill>
            </a:endParaRPr>
          </a:p>
          <a:p>
            <a:pPr marL="0" marR="0" lvl="0" indent="0" algn="l" rtl="0">
              <a:spcBef>
                <a:spcPts val="0"/>
              </a:spcBef>
              <a:spcAft>
                <a:spcPts val="0"/>
              </a:spcAft>
              <a:buNone/>
            </a:pPr>
            <a:r>
              <a:rPr lang="en-US" sz="1270" dirty="0">
                <a:solidFill>
                  <a:schemeClr val="bg1">
                    <a:lumMod val="95000"/>
                  </a:schemeClr>
                </a:solidFill>
                <a:latin typeface="Helvetica Neue"/>
                <a:ea typeface="Helvetica Neue"/>
                <a:cs typeface="Helvetica Neue"/>
                <a:sym typeface="Helvetica Neue"/>
              </a:rPr>
              <a:t>Head </a:t>
            </a:r>
            <a:r>
              <a:rPr lang="en-US" sz="1270" i="1" dirty="0">
                <a:solidFill>
                  <a:schemeClr val="bg1">
                    <a:lumMod val="95000"/>
                  </a:schemeClr>
                </a:solidFill>
                <a:latin typeface="Helvetica Neue"/>
                <a:ea typeface="Helvetica Neue"/>
                <a:cs typeface="Helvetica Neue"/>
                <a:sym typeface="Helvetica Neue"/>
              </a:rPr>
              <a:t>et al</a:t>
            </a:r>
            <a:r>
              <a:rPr lang="en-US" sz="1270" dirty="0">
                <a:solidFill>
                  <a:schemeClr val="bg1">
                    <a:lumMod val="95000"/>
                  </a:schemeClr>
                </a:solidFill>
                <a:latin typeface="Helvetica Neue"/>
                <a:ea typeface="Helvetica Neue"/>
                <a:cs typeface="Helvetica Neue"/>
                <a:sym typeface="Helvetica Neue"/>
              </a:rPr>
              <a:t>. (2015) The Extent and Consequences of P-Hacking in Science. </a:t>
            </a:r>
            <a:r>
              <a:rPr lang="en-US" sz="1270" dirty="0" err="1">
                <a:solidFill>
                  <a:schemeClr val="bg1">
                    <a:lumMod val="95000"/>
                  </a:schemeClr>
                </a:solidFill>
                <a:latin typeface="Helvetica Neue"/>
                <a:ea typeface="Helvetica Neue"/>
                <a:cs typeface="Helvetica Neue"/>
                <a:sym typeface="Helvetica Neue"/>
              </a:rPr>
              <a:t>PLoS</a:t>
            </a:r>
            <a:r>
              <a:rPr lang="en-US" sz="1270" dirty="0">
                <a:solidFill>
                  <a:schemeClr val="bg1">
                    <a:lumMod val="95000"/>
                  </a:schemeClr>
                </a:solidFill>
                <a:latin typeface="Helvetica Neue"/>
                <a:ea typeface="Helvetica Neue"/>
                <a:cs typeface="Helvetica Neue"/>
                <a:sym typeface="Helvetica Neue"/>
              </a:rPr>
              <a:t> Biol. doi:10.1371/journal.pbio.1002106</a:t>
            </a:r>
            <a:endParaRPr dirty="0">
              <a:solidFill>
                <a:schemeClr val="bg1">
                  <a:lumMod val="9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771"/>
        <p:cNvGrpSpPr/>
        <p:nvPr/>
      </p:nvGrpSpPr>
      <p:grpSpPr>
        <a:xfrm>
          <a:off x="0" y="0"/>
          <a:ext cx="0" cy="0"/>
          <a:chOff x="0" y="0"/>
          <a:chExt cx="0" cy="0"/>
        </a:xfrm>
      </p:grpSpPr>
      <p:sp>
        <p:nvSpPr>
          <p:cNvPr id="772" name="Google Shape;772;p28"/>
          <p:cNvSpPr/>
          <p:nvPr/>
        </p:nvSpPr>
        <p:spPr>
          <a:xfrm>
            <a:off x="463990" y="2381904"/>
            <a:ext cx="5403410" cy="2094189"/>
          </a:xfrm>
          <a:prstGeom prst="rect">
            <a:avLst/>
          </a:prstGeom>
          <a:noFill/>
          <a:ln>
            <a:noFill/>
          </a:ln>
        </p:spPr>
        <p:txBody>
          <a:bodyPr spcFirstLastPara="1" wrap="square" lIns="82825" tIns="41400" rIns="82825" bIns="41400" anchor="t" anchorCtr="0">
            <a:spAutoFit/>
          </a:bodyPr>
          <a:lstStyle/>
          <a:p>
            <a:pPr marL="0" marR="0" lvl="0" indent="0" algn="r" rtl="0">
              <a:spcBef>
                <a:spcPts val="0"/>
              </a:spcBef>
              <a:spcAft>
                <a:spcPts val="0"/>
              </a:spcAft>
              <a:buNone/>
            </a:pPr>
            <a:r>
              <a:rPr lang="en-US" sz="4355" b="1" i="1" dirty="0">
                <a:solidFill>
                  <a:srgbClr val="92D050"/>
                </a:solidFill>
                <a:latin typeface="Roboto"/>
                <a:ea typeface="Roboto"/>
                <a:cs typeface="Roboto"/>
                <a:sym typeface="Roboto"/>
              </a:rPr>
              <a:t>Reuse of research data and other research products</a:t>
            </a:r>
            <a:endParaRPr dirty="0">
              <a:solidFill>
                <a:srgbClr val="92D050"/>
              </a:solidFill>
            </a:endParaRPr>
          </a:p>
        </p:txBody>
      </p:sp>
      <p:pic>
        <p:nvPicPr>
          <p:cNvPr id="773" name="Google Shape;773;p28" descr="-1.gif"/>
          <p:cNvPicPr preferRelativeResize="0"/>
          <p:nvPr/>
        </p:nvPicPr>
        <p:blipFill rotWithShape="1">
          <a:blip r:embed="rId3">
            <a:alphaModFix/>
          </a:blip>
          <a:srcRect/>
          <a:stretch/>
        </p:blipFill>
        <p:spPr>
          <a:xfrm>
            <a:off x="5139459" y="953454"/>
            <a:ext cx="7052541" cy="495109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786;p30">
            <a:extLst>
              <a:ext uri="{FF2B5EF4-FFF2-40B4-BE49-F238E27FC236}">
                <a16:creationId xmlns:a16="http://schemas.microsoft.com/office/drawing/2014/main" id="{278D29C4-3407-FEBE-39E9-6FD184902BF3}"/>
              </a:ext>
            </a:extLst>
          </p:cNvPr>
          <p:cNvSpPr txBox="1">
            <a:spLocks noGrp="1"/>
          </p:cNvSpPr>
          <p:nvPr>
            <p:ph type="title"/>
          </p:nvPr>
        </p:nvSpPr>
        <p:spPr>
          <a:xfrm>
            <a:off x="530579" y="274637"/>
            <a:ext cx="9680222"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Data Citation Principles</a:t>
            </a:r>
            <a:endParaRPr sz="4000" dirty="0">
              <a:solidFill>
                <a:srgbClr val="92D050"/>
              </a:solidFill>
            </a:endParaRPr>
          </a:p>
        </p:txBody>
      </p:sp>
      <p:sp>
        <p:nvSpPr>
          <p:cNvPr id="5" name="Google Shape;787;p30">
            <a:extLst>
              <a:ext uri="{FF2B5EF4-FFF2-40B4-BE49-F238E27FC236}">
                <a16:creationId xmlns:a16="http://schemas.microsoft.com/office/drawing/2014/main" id="{0B68C14D-D5C3-9126-7FBC-971D5D64A27C}"/>
              </a:ext>
            </a:extLst>
          </p:cNvPr>
          <p:cNvSpPr txBox="1">
            <a:spLocks noGrp="1"/>
          </p:cNvSpPr>
          <p:nvPr>
            <p:ph type="body" idx="1"/>
          </p:nvPr>
        </p:nvSpPr>
        <p:spPr>
          <a:xfrm>
            <a:off x="451555" y="1263805"/>
            <a:ext cx="10735733" cy="4842032"/>
          </a:xfrm>
          <a:prstGeom prst="rect">
            <a:avLst/>
          </a:prstGeom>
          <a:noFill/>
          <a:ln>
            <a:noFill/>
          </a:ln>
        </p:spPr>
        <p:txBody>
          <a:bodyPr spcFirstLastPara="1" wrap="square" lIns="91425" tIns="91425" rIns="91425" bIns="91425" anchor="t" anchorCtr="0">
            <a:noAutofit/>
          </a:bodyPr>
          <a:lstStyle/>
          <a:p>
            <a:pPr marL="322948" lvl="0" indent="-322948" algn="l" rtl="0">
              <a:lnSpc>
                <a:spcPct val="100000"/>
              </a:lnSpc>
              <a:spcBef>
                <a:spcPts val="640"/>
              </a:spcBef>
              <a:spcAft>
                <a:spcPts val="0"/>
              </a:spcAft>
              <a:buSzPts val="1800"/>
              <a:buFont typeface="Arial"/>
              <a:buAutoNum type="arabicPeriod"/>
            </a:pPr>
            <a:r>
              <a:rPr lang="en-US" dirty="0">
                <a:solidFill>
                  <a:schemeClr val="bg1">
                    <a:lumMod val="95000"/>
                  </a:schemeClr>
                </a:solidFill>
              </a:rPr>
              <a:t>Data to be legitimate </a:t>
            </a:r>
            <a:r>
              <a:rPr lang="en-US" b="1" dirty="0">
                <a:solidFill>
                  <a:schemeClr val="accent3">
                    <a:lumMod val="40000"/>
                    <a:lumOff val="60000"/>
                  </a:schemeClr>
                </a:solidFill>
              </a:rPr>
              <a:t>citable</a:t>
            </a:r>
            <a:r>
              <a:rPr lang="en-US" dirty="0">
                <a:solidFill>
                  <a:schemeClr val="bg1">
                    <a:lumMod val="95000"/>
                  </a:schemeClr>
                </a:solidFill>
              </a:rPr>
              <a:t> products of research.</a:t>
            </a:r>
            <a:endParaRPr sz="2400" dirty="0">
              <a:solidFill>
                <a:schemeClr val="bg1">
                  <a:lumMod val="95000"/>
                </a:schemeClr>
              </a:solidFill>
            </a:endParaRPr>
          </a:p>
          <a:p>
            <a:pPr marL="322948" lvl="0" indent="-322948" algn="l" rtl="0">
              <a:lnSpc>
                <a:spcPct val="100000"/>
              </a:lnSpc>
              <a:spcBef>
                <a:spcPts val="1153"/>
              </a:spcBef>
              <a:spcAft>
                <a:spcPts val="0"/>
              </a:spcAft>
              <a:buSzPts val="1800"/>
              <a:buFont typeface="Arial"/>
              <a:buAutoNum type="arabicPeriod"/>
            </a:pPr>
            <a:r>
              <a:rPr lang="en-US" dirty="0">
                <a:solidFill>
                  <a:schemeClr val="bg1">
                    <a:lumMod val="95000"/>
                  </a:schemeClr>
                </a:solidFill>
              </a:rPr>
              <a:t> Data citations giving </a:t>
            </a:r>
            <a:r>
              <a:rPr lang="en-US" b="1" dirty="0">
                <a:solidFill>
                  <a:schemeClr val="accent3">
                    <a:lumMod val="40000"/>
                    <a:lumOff val="60000"/>
                  </a:schemeClr>
                </a:solidFill>
              </a:rPr>
              <a:t>scholarly credit </a:t>
            </a:r>
            <a:r>
              <a:rPr lang="en-US" dirty="0">
                <a:solidFill>
                  <a:schemeClr val="bg1">
                    <a:lumMod val="95000"/>
                  </a:schemeClr>
                </a:solidFill>
              </a:rPr>
              <a:t>and attribution.</a:t>
            </a:r>
            <a:endParaRPr sz="2400" dirty="0">
              <a:solidFill>
                <a:schemeClr val="bg1">
                  <a:lumMod val="95000"/>
                </a:schemeClr>
              </a:solidFill>
            </a:endParaRPr>
          </a:p>
          <a:p>
            <a:pPr marL="322948" lvl="0" indent="-322948" algn="l" rtl="0">
              <a:lnSpc>
                <a:spcPct val="100000"/>
              </a:lnSpc>
              <a:spcBef>
                <a:spcPts val="1153"/>
              </a:spcBef>
              <a:spcAft>
                <a:spcPts val="0"/>
              </a:spcAft>
              <a:buSzPts val="1800"/>
              <a:buFont typeface="Arial"/>
              <a:buAutoNum type="arabicPeriod"/>
            </a:pPr>
            <a:r>
              <a:rPr lang="en-US" dirty="0">
                <a:solidFill>
                  <a:schemeClr val="bg1">
                    <a:lumMod val="95000"/>
                  </a:schemeClr>
                </a:solidFill>
              </a:rPr>
              <a:t> In scholarly literature, whenever claims are based on data, </a:t>
            </a:r>
            <a:r>
              <a:rPr lang="en-US" b="1" dirty="0">
                <a:solidFill>
                  <a:schemeClr val="accent3">
                    <a:lumMod val="40000"/>
                    <a:lumOff val="60000"/>
                  </a:schemeClr>
                </a:solidFill>
              </a:rPr>
              <a:t>data should always be cited</a:t>
            </a:r>
            <a:r>
              <a:rPr lang="en-US" dirty="0">
                <a:solidFill>
                  <a:schemeClr val="bg1">
                    <a:lumMod val="95000"/>
                  </a:schemeClr>
                </a:solidFill>
              </a:rPr>
              <a:t>.</a:t>
            </a:r>
            <a:endParaRPr sz="2400" dirty="0">
              <a:solidFill>
                <a:schemeClr val="bg1">
                  <a:lumMod val="95000"/>
                </a:schemeClr>
              </a:solidFill>
            </a:endParaRPr>
          </a:p>
          <a:p>
            <a:pPr marL="322948" lvl="0" indent="-322948" algn="l" rtl="0">
              <a:lnSpc>
                <a:spcPct val="100000"/>
              </a:lnSpc>
              <a:spcBef>
                <a:spcPts val="1153"/>
              </a:spcBef>
              <a:spcAft>
                <a:spcPts val="0"/>
              </a:spcAft>
              <a:buSzPts val="1800"/>
              <a:buFont typeface="Arial"/>
              <a:buAutoNum type="arabicPeriod"/>
            </a:pPr>
            <a:r>
              <a:rPr lang="en-US" dirty="0">
                <a:solidFill>
                  <a:schemeClr val="bg1">
                    <a:lumMod val="95000"/>
                  </a:schemeClr>
                </a:solidFill>
              </a:rPr>
              <a:t> Persistent method for </a:t>
            </a:r>
            <a:r>
              <a:rPr lang="en-US" b="1" dirty="0">
                <a:solidFill>
                  <a:schemeClr val="accent3">
                    <a:lumMod val="40000"/>
                    <a:lumOff val="60000"/>
                  </a:schemeClr>
                </a:solidFill>
              </a:rPr>
              <a:t>identification of data</a:t>
            </a:r>
            <a:r>
              <a:rPr lang="en-US" dirty="0">
                <a:solidFill>
                  <a:schemeClr val="bg1">
                    <a:lumMod val="95000"/>
                  </a:schemeClr>
                </a:solidFill>
              </a:rPr>
              <a:t>, that is machine actionable, globally unique, universal.</a:t>
            </a:r>
            <a:endParaRPr sz="2400" dirty="0">
              <a:solidFill>
                <a:schemeClr val="bg1">
                  <a:lumMod val="95000"/>
                </a:schemeClr>
              </a:solidFill>
            </a:endParaRPr>
          </a:p>
          <a:p>
            <a:pPr marL="322948" lvl="0" indent="-322948" algn="l" rtl="0">
              <a:lnSpc>
                <a:spcPct val="100000"/>
              </a:lnSpc>
              <a:spcBef>
                <a:spcPts val="1153"/>
              </a:spcBef>
              <a:spcAft>
                <a:spcPts val="0"/>
              </a:spcAft>
              <a:buSzPts val="1800"/>
              <a:buFont typeface="Arial"/>
              <a:buAutoNum type="arabicPeriod"/>
            </a:pPr>
            <a:r>
              <a:rPr lang="en-US" dirty="0">
                <a:solidFill>
                  <a:schemeClr val="bg1">
                    <a:lumMod val="95000"/>
                  </a:schemeClr>
                </a:solidFill>
              </a:rPr>
              <a:t> Data citation facilitate </a:t>
            </a:r>
            <a:r>
              <a:rPr lang="en-US" b="1" dirty="0">
                <a:solidFill>
                  <a:schemeClr val="accent3">
                    <a:lumMod val="40000"/>
                    <a:lumOff val="60000"/>
                  </a:schemeClr>
                </a:solidFill>
              </a:rPr>
              <a:t>access to data </a:t>
            </a:r>
            <a:r>
              <a:rPr lang="en-US" dirty="0">
                <a:solidFill>
                  <a:schemeClr val="bg1">
                    <a:lumMod val="95000"/>
                  </a:schemeClr>
                </a:solidFill>
              </a:rPr>
              <a:t>or at least to </a:t>
            </a:r>
            <a:r>
              <a:rPr lang="en-US" b="1" dirty="0">
                <a:solidFill>
                  <a:schemeClr val="accent3">
                    <a:lumMod val="40000"/>
                    <a:lumOff val="60000"/>
                  </a:schemeClr>
                </a:solidFill>
              </a:rPr>
              <a:t>metadata</a:t>
            </a:r>
            <a:r>
              <a:rPr lang="en-US" dirty="0">
                <a:solidFill>
                  <a:schemeClr val="bg1">
                    <a:lumMod val="95000"/>
                  </a:schemeClr>
                </a:solidFill>
              </a:rPr>
              <a:t>.</a:t>
            </a:r>
            <a:endParaRPr sz="2400" dirty="0">
              <a:solidFill>
                <a:schemeClr val="bg1">
                  <a:lumMod val="95000"/>
                </a:schemeClr>
              </a:solidFill>
            </a:endParaRPr>
          </a:p>
          <a:p>
            <a:pPr marL="322948" lvl="0" indent="-322948" algn="l" rtl="0">
              <a:lnSpc>
                <a:spcPct val="100000"/>
              </a:lnSpc>
              <a:spcBef>
                <a:spcPts val="1153"/>
              </a:spcBef>
              <a:spcAft>
                <a:spcPts val="0"/>
              </a:spcAft>
              <a:buSzPts val="1800"/>
              <a:buFont typeface="Arial"/>
              <a:buAutoNum type="arabicPeriod"/>
            </a:pPr>
            <a:r>
              <a:rPr lang="en-US" dirty="0">
                <a:solidFill>
                  <a:schemeClr val="bg1">
                    <a:lumMod val="95000"/>
                  </a:schemeClr>
                </a:solidFill>
              </a:rPr>
              <a:t> </a:t>
            </a:r>
            <a:r>
              <a:rPr lang="en-US" b="1" dirty="0">
                <a:solidFill>
                  <a:schemeClr val="accent3">
                    <a:lumMod val="40000"/>
                    <a:lumOff val="60000"/>
                  </a:schemeClr>
                </a:solidFill>
              </a:rPr>
              <a:t>Unique identifiers </a:t>
            </a:r>
            <a:r>
              <a:rPr lang="en-US" dirty="0">
                <a:solidFill>
                  <a:schemeClr val="bg1">
                    <a:lumMod val="95000"/>
                  </a:schemeClr>
                </a:solidFill>
              </a:rPr>
              <a:t>that persist even beyond the lifespan of the data.</a:t>
            </a:r>
            <a:endParaRPr sz="2400" dirty="0">
              <a:solidFill>
                <a:schemeClr val="bg1">
                  <a:lumMod val="95000"/>
                </a:schemeClr>
              </a:solidFill>
            </a:endParaRPr>
          </a:p>
          <a:p>
            <a:pPr marL="322948" lvl="0" indent="-322948" algn="l" rtl="0">
              <a:lnSpc>
                <a:spcPct val="100000"/>
              </a:lnSpc>
              <a:spcBef>
                <a:spcPts val="1153"/>
              </a:spcBef>
              <a:spcAft>
                <a:spcPts val="0"/>
              </a:spcAft>
              <a:buSzPts val="1800"/>
              <a:buFont typeface="Arial"/>
              <a:buAutoNum type="arabicPeriod"/>
            </a:pPr>
            <a:r>
              <a:rPr lang="en-US" dirty="0">
                <a:solidFill>
                  <a:schemeClr val="bg1">
                    <a:lumMod val="95000"/>
                  </a:schemeClr>
                </a:solidFill>
              </a:rPr>
              <a:t> Data citation identify and access the specific data that </a:t>
            </a:r>
            <a:r>
              <a:rPr lang="en-US" b="1" dirty="0">
                <a:solidFill>
                  <a:schemeClr val="accent3">
                    <a:lumMod val="40000"/>
                    <a:lumOff val="60000"/>
                  </a:schemeClr>
                </a:solidFill>
              </a:rPr>
              <a:t>support verification </a:t>
            </a:r>
            <a:r>
              <a:rPr lang="en-US" dirty="0">
                <a:solidFill>
                  <a:schemeClr val="bg1">
                    <a:lumMod val="95000"/>
                  </a:schemeClr>
                </a:solidFill>
              </a:rPr>
              <a:t>of the claim (provenance, time-slice, version).</a:t>
            </a:r>
            <a:endParaRPr sz="2400" dirty="0">
              <a:solidFill>
                <a:schemeClr val="bg1">
                  <a:lumMod val="95000"/>
                </a:schemeClr>
              </a:solidFill>
            </a:endParaRPr>
          </a:p>
          <a:p>
            <a:pPr marL="322948" lvl="0" indent="-322948" algn="l" rtl="0">
              <a:lnSpc>
                <a:spcPct val="100000"/>
              </a:lnSpc>
              <a:spcBef>
                <a:spcPts val="1153"/>
              </a:spcBef>
              <a:spcAft>
                <a:spcPts val="513"/>
              </a:spcAft>
              <a:buSzPts val="1800"/>
              <a:buFont typeface="Arial"/>
              <a:buAutoNum type="arabicPeriod"/>
            </a:pPr>
            <a:r>
              <a:rPr lang="en-US" dirty="0">
                <a:solidFill>
                  <a:schemeClr val="bg1">
                    <a:lumMod val="95000"/>
                  </a:schemeClr>
                </a:solidFill>
              </a:rPr>
              <a:t> Flexible, but attention to </a:t>
            </a:r>
            <a:r>
              <a:rPr lang="en-US" b="1" dirty="0">
                <a:solidFill>
                  <a:schemeClr val="accent3">
                    <a:lumMod val="40000"/>
                    <a:lumOff val="60000"/>
                  </a:schemeClr>
                </a:solidFill>
              </a:rPr>
              <a:t>interoperability</a:t>
            </a:r>
            <a:r>
              <a:rPr lang="en-US" dirty="0">
                <a:solidFill>
                  <a:schemeClr val="bg1">
                    <a:lumMod val="95000"/>
                  </a:schemeClr>
                </a:solidFill>
              </a:rPr>
              <a:t> of practices across communities.</a:t>
            </a:r>
            <a:endParaRPr sz="2400" dirty="0">
              <a:solidFill>
                <a:schemeClr val="bg1">
                  <a:lumMod val="95000"/>
                </a:schemeClr>
              </a:solidFill>
            </a:endParaRPr>
          </a:p>
        </p:txBody>
      </p:sp>
      <p:sp>
        <p:nvSpPr>
          <p:cNvPr id="6" name="Google Shape;788;p30">
            <a:extLst>
              <a:ext uri="{FF2B5EF4-FFF2-40B4-BE49-F238E27FC236}">
                <a16:creationId xmlns:a16="http://schemas.microsoft.com/office/drawing/2014/main" id="{FB39CA8C-9024-6B8C-69EA-AA59EB1F9027}"/>
              </a:ext>
            </a:extLst>
          </p:cNvPr>
          <p:cNvSpPr txBox="1">
            <a:spLocks/>
          </p:cNvSpPr>
          <p:nvPr/>
        </p:nvSpPr>
        <p:spPr>
          <a:xfrm>
            <a:off x="683941" y="6328471"/>
            <a:ext cx="10735733"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lgn="r">
              <a:spcBef>
                <a:spcPts val="180"/>
              </a:spcBef>
              <a:buClr>
                <a:schemeClr val="dk1"/>
              </a:buClr>
              <a:buSzPts val="1800"/>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Data Citation Synthesis Group: Joint Declaration of Data Citation Principles. Martone M. (ed.) San Diego CA: FORCE11; 2014</a:t>
            </a:r>
            <a:endParaRPr lang="en-US" dirty="0">
              <a:solidFill>
                <a:schemeClr val="bg1">
                  <a:lumMod val="95000"/>
                </a:schemeClr>
              </a:solidFill>
            </a:endParaRPr>
          </a:p>
        </p:txBody>
      </p:sp>
      <p:pic>
        <p:nvPicPr>
          <p:cNvPr id="7" name="Google Shape;789;p30" descr="force11-website-logo.png">
            <a:hlinkClick r:id="rId3"/>
            <a:extLst>
              <a:ext uri="{FF2B5EF4-FFF2-40B4-BE49-F238E27FC236}">
                <a16:creationId xmlns:a16="http://schemas.microsoft.com/office/drawing/2014/main" id="{16AD7C43-AEF0-8CE5-2FC7-CC660866358B}"/>
              </a:ext>
            </a:extLst>
          </p:cNvPr>
          <p:cNvPicPr preferRelativeResize="0"/>
          <p:nvPr/>
        </p:nvPicPr>
        <p:blipFill rotWithShape="1">
          <a:blip r:embed="rId4">
            <a:alphaModFix/>
            <a:extLst>
              <a:ext uri="{BEBA8EAE-BF5A-486C-A8C5-ECC9F3942E4B}">
                <a14:imgProps xmlns:a14="http://schemas.microsoft.com/office/drawing/2010/main">
                  <a14:imgLayer r:embed="rId5">
                    <a14:imgEffect>
                      <a14:sharpenSoften amount="-11000"/>
                    </a14:imgEffect>
                    <a14:imgEffect>
                      <a14:colorTemperature colorTemp="1500"/>
                    </a14:imgEffect>
                    <a14:imgEffect>
                      <a14:saturation sat="113000"/>
                    </a14:imgEffect>
                    <a14:imgEffect>
                      <a14:brightnessContrast bright="100000" contrast="20000"/>
                    </a14:imgEffect>
                  </a14:imgLayer>
                </a14:imgProps>
              </a:ext>
            </a:extLst>
          </a:blip>
          <a:srcRect/>
          <a:stretch/>
        </p:blipFill>
        <p:spPr>
          <a:xfrm>
            <a:off x="7224890" y="666044"/>
            <a:ext cx="4323644" cy="1079859"/>
          </a:xfrm>
          <a:prstGeom prst="rect">
            <a:avLst/>
          </a:prstGeom>
          <a:noFill/>
          <a:ln>
            <a:noFill/>
          </a:ln>
        </p:spPr>
      </p:pic>
    </p:spTree>
    <p:extLst>
      <p:ext uri="{BB962C8B-B14F-4D97-AF65-F5344CB8AC3E}">
        <p14:creationId xmlns:p14="http://schemas.microsoft.com/office/powerpoint/2010/main" val="2049121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C0C0C"/>
        </a:solidFill>
        <a:effectLst/>
      </p:bgPr>
    </p:bg>
    <p:spTree>
      <p:nvGrpSpPr>
        <p:cNvPr id="1" name="Shape 794"/>
        <p:cNvGrpSpPr/>
        <p:nvPr/>
      </p:nvGrpSpPr>
      <p:grpSpPr>
        <a:xfrm>
          <a:off x="0" y="0"/>
          <a:ext cx="0" cy="0"/>
          <a:chOff x="0" y="0"/>
          <a:chExt cx="0" cy="0"/>
        </a:xfrm>
      </p:grpSpPr>
      <p:pic>
        <p:nvPicPr>
          <p:cNvPr id="795" name="Google Shape;795;p31"/>
          <p:cNvPicPr preferRelativeResize="0"/>
          <p:nvPr/>
        </p:nvPicPr>
        <p:blipFill rotWithShape="1">
          <a:blip r:embed="rId3">
            <a:alphaModFix/>
          </a:blip>
          <a:srcRect/>
          <a:stretch/>
        </p:blipFill>
        <p:spPr>
          <a:xfrm>
            <a:off x="0" y="737041"/>
            <a:ext cx="12192000" cy="4133850"/>
          </a:xfrm>
          <a:prstGeom prst="rect">
            <a:avLst/>
          </a:prstGeom>
          <a:noFill/>
          <a:ln>
            <a:noFill/>
          </a:ln>
        </p:spPr>
      </p:pic>
      <p:sp>
        <p:nvSpPr>
          <p:cNvPr id="796" name="Google Shape;796;p31"/>
          <p:cNvSpPr txBox="1"/>
          <p:nvPr/>
        </p:nvSpPr>
        <p:spPr>
          <a:xfrm>
            <a:off x="459129" y="5043741"/>
            <a:ext cx="11273741" cy="10772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a:solidFill>
                  <a:schemeClr val="lt1"/>
                </a:solidFill>
                <a:latin typeface="Roboto"/>
                <a:ea typeface="Roboto"/>
                <a:cs typeface="Roboto"/>
                <a:sym typeface="Roboto"/>
              </a:rPr>
              <a:t>FAIR data is about </a:t>
            </a:r>
            <a:r>
              <a:rPr lang="en-US" sz="4400" b="1" i="1">
                <a:solidFill>
                  <a:srgbClr val="FFFF00"/>
                </a:solidFill>
                <a:latin typeface="Roboto"/>
                <a:ea typeface="Roboto"/>
                <a:cs typeface="Roboto"/>
                <a:sym typeface="Roboto"/>
              </a:rPr>
              <a:t>machine-readable</a:t>
            </a:r>
            <a:r>
              <a:rPr lang="en-US" sz="4400">
                <a:solidFill>
                  <a:schemeClr val="lt1"/>
                </a:solidFill>
                <a:latin typeface="Roboto"/>
                <a:ea typeface="Roboto"/>
                <a:cs typeface="Roboto"/>
                <a:sym typeface="Roboto"/>
              </a:rPr>
              <a:t> data</a:t>
            </a:r>
            <a:endParaRPr/>
          </a:p>
          <a:p>
            <a:pPr marL="0" marR="0" lvl="0" indent="0" algn="ctr" rtl="0">
              <a:spcBef>
                <a:spcPts val="0"/>
              </a:spcBef>
              <a:spcAft>
                <a:spcPts val="0"/>
              </a:spcAft>
              <a:buNone/>
            </a:pPr>
            <a:r>
              <a:rPr lang="en-US" sz="2000" i="1">
                <a:solidFill>
                  <a:schemeClr val="lt1"/>
                </a:solidFill>
                <a:latin typeface="Helvetica Neue"/>
                <a:ea typeface="Helvetica Neue"/>
                <a:cs typeface="Helvetica Neue"/>
                <a:sym typeface="Helvetica Neue"/>
              </a:rPr>
              <a:t>researchers need to do more than simply post their data on the web for it to be </a:t>
            </a:r>
            <a:r>
              <a:rPr lang="en-US" sz="2000" b="1" i="1">
                <a:solidFill>
                  <a:srgbClr val="FFFF00"/>
                </a:solidFill>
                <a:latin typeface="Helvetica Neue"/>
                <a:ea typeface="Helvetica Neue"/>
                <a:cs typeface="Helvetica Neue"/>
                <a:sym typeface="Helvetica Neue"/>
              </a:rPr>
              <a:t>re-usable</a:t>
            </a:r>
            <a:r>
              <a:rPr lang="en-US" sz="2000" i="1">
                <a:solidFill>
                  <a:schemeClr val="lt1"/>
                </a:solidFill>
                <a:latin typeface="Helvetica Neue"/>
                <a:ea typeface="Helvetica Neue"/>
                <a:cs typeface="Helvetica Neue"/>
                <a:sym typeface="Helvetica Neue"/>
              </a:rPr>
              <a:t>.</a:t>
            </a:r>
            <a:r>
              <a:rPr lang="en-US" sz="2000">
                <a:solidFill>
                  <a:schemeClr val="lt1"/>
                </a:solidFill>
                <a:latin typeface="Roboto"/>
                <a:ea typeface="Roboto"/>
                <a:cs typeface="Roboto"/>
                <a:sym typeface="Roboto"/>
              </a:rPr>
              <a:t> </a:t>
            </a:r>
            <a:endParaRPr sz="2000">
              <a:solidFill>
                <a:schemeClr val="lt1"/>
              </a:solidFill>
              <a:latin typeface="Roboto"/>
              <a:ea typeface="Roboto"/>
              <a:cs typeface="Roboto"/>
              <a:sym typeface="Roboto"/>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Google Shape;809;p33">
            <a:extLst>
              <a:ext uri="{FF2B5EF4-FFF2-40B4-BE49-F238E27FC236}">
                <a16:creationId xmlns:a16="http://schemas.microsoft.com/office/drawing/2014/main" id="{4A5B24E2-6A95-27FB-1523-AD52225CD071}"/>
              </a:ext>
            </a:extLst>
          </p:cNvPr>
          <p:cNvSpPr txBox="1">
            <a:spLocks noGrp="1"/>
          </p:cNvSpPr>
          <p:nvPr>
            <p:ph type="title"/>
          </p:nvPr>
        </p:nvSpPr>
        <p:spPr>
          <a:xfrm>
            <a:off x="271407" y="274637"/>
            <a:ext cx="8953275"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400" dirty="0">
                <a:solidFill>
                  <a:srgbClr val="92D050"/>
                </a:solidFill>
              </a:rPr>
              <a:t>What is FAIR Data?</a:t>
            </a:r>
            <a:endParaRPr sz="4400" dirty="0">
              <a:solidFill>
                <a:srgbClr val="92D050"/>
              </a:solidFill>
            </a:endParaRPr>
          </a:p>
        </p:txBody>
      </p:sp>
      <p:sp>
        <p:nvSpPr>
          <p:cNvPr id="7" name="Google Shape;810;p33">
            <a:extLst>
              <a:ext uri="{FF2B5EF4-FFF2-40B4-BE49-F238E27FC236}">
                <a16:creationId xmlns:a16="http://schemas.microsoft.com/office/drawing/2014/main" id="{13EC788E-D8EE-EB71-A915-4270EE53670E}"/>
              </a:ext>
            </a:extLst>
          </p:cNvPr>
          <p:cNvSpPr txBox="1">
            <a:spLocks/>
          </p:cNvSpPr>
          <p:nvPr/>
        </p:nvSpPr>
        <p:spPr>
          <a:xfrm>
            <a:off x="147918" y="1108197"/>
            <a:ext cx="8953275" cy="516209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0"/>
              </a:spcBef>
              <a:spcAft>
                <a:spcPts val="0"/>
              </a:spcAft>
              <a:buClr>
                <a:schemeClr val="accent1"/>
              </a:buClr>
              <a:buSzPts val="1800"/>
              <a:buFont typeface="Arial"/>
              <a:buChar char="●"/>
              <a:defRPr sz="2000" b="0" i="0" u="none" strike="noStrike" cap="none">
                <a:solidFill>
                  <a:schemeClr val="dk2"/>
                </a:solidFill>
                <a:latin typeface="Roboto"/>
                <a:ea typeface="Roboto"/>
                <a:cs typeface="Roboto"/>
                <a:sym typeface="Roboto"/>
              </a:defRPr>
            </a:lvl1pPr>
            <a:lvl2pPr marL="914400" marR="0" lvl="1" indent="-317500" algn="l" rtl="0">
              <a:lnSpc>
                <a:spcPct val="90000"/>
              </a:lnSpc>
              <a:spcBef>
                <a:spcPts val="1598"/>
              </a:spcBef>
              <a:spcAft>
                <a:spcPts val="0"/>
              </a:spcAft>
              <a:buClr>
                <a:schemeClr val="accent1"/>
              </a:buClr>
              <a:buSzPts val="1400"/>
              <a:buFont typeface="Arial"/>
              <a:buChar char="○"/>
              <a:defRPr sz="1800" b="0" i="0" u="none" strike="noStrike" cap="none">
                <a:solidFill>
                  <a:schemeClr val="dk2"/>
                </a:solidFill>
                <a:latin typeface="Roboto"/>
                <a:ea typeface="Roboto"/>
                <a:cs typeface="Roboto"/>
                <a:sym typeface="Roboto"/>
              </a:defRPr>
            </a:lvl2pPr>
            <a:lvl3pPr marL="1371600" marR="0" lvl="2" indent="-317500" algn="l" rtl="0">
              <a:lnSpc>
                <a:spcPct val="90000"/>
              </a:lnSpc>
              <a:spcBef>
                <a:spcPts val="1598"/>
              </a:spcBef>
              <a:spcAft>
                <a:spcPts val="0"/>
              </a:spcAft>
              <a:buClr>
                <a:schemeClr val="accent1"/>
              </a:buClr>
              <a:buSzPts val="1400"/>
              <a:buFont typeface="Arial"/>
              <a:buChar char="■"/>
              <a:defRPr sz="1600" b="0" i="0" u="none" strike="noStrike" cap="none">
                <a:solidFill>
                  <a:schemeClr val="dk2"/>
                </a:solidFill>
                <a:latin typeface="Roboto"/>
                <a:ea typeface="Roboto"/>
                <a:cs typeface="Roboto"/>
                <a:sym typeface="Roboto"/>
              </a:defRPr>
            </a:lvl3pPr>
            <a:lvl4pPr marL="1828800" marR="0" lvl="3" indent="-317500" algn="l" rtl="0">
              <a:lnSpc>
                <a:spcPct val="90000"/>
              </a:lnSpc>
              <a:spcBef>
                <a:spcPts val="1598"/>
              </a:spcBef>
              <a:spcAft>
                <a:spcPts val="0"/>
              </a:spcAft>
              <a:buClr>
                <a:schemeClr val="accent1"/>
              </a:buClr>
              <a:buSzPts val="1400"/>
              <a:buFont typeface="Arial"/>
              <a:buChar char="●"/>
              <a:defRPr sz="1400" b="0" i="0" u="none" strike="noStrike" cap="none">
                <a:solidFill>
                  <a:schemeClr val="dk2"/>
                </a:solidFill>
                <a:latin typeface="Roboto"/>
                <a:ea typeface="Roboto"/>
                <a:cs typeface="Roboto"/>
                <a:sym typeface="Roboto"/>
              </a:defRPr>
            </a:lvl4pPr>
            <a:lvl5pPr marL="2286000" marR="0" lvl="4" indent="-317500" algn="l" rtl="0">
              <a:lnSpc>
                <a:spcPct val="90000"/>
              </a:lnSpc>
              <a:spcBef>
                <a:spcPts val="1598"/>
              </a:spcBef>
              <a:spcAft>
                <a:spcPts val="0"/>
              </a:spcAft>
              <a:buClr>
                <a:schemeClr val="accent1"/>
              </a:buClr>
              <a:buSzPts val="1400"/>
              <a:buFont typeface="Arial"/>
              <a:buChar char="○"/>
              <a:defRPr sz="1200" b="0" i="0" u="none" strike="noStrike" cap="none">
                <a:solidFill>
                  <a:schemeClr val="dk2"/>
                </a:solidFill>
                <a:latin typeface="Roboto"/>
                <a:ea typeface="Roboto"/>
                <a:cs typeface="Roboto"/>
                <a:sym typeface="Roboto"/>
              </a:defRPr>
            </a:lvl5pPr>
            <a:lvl6pPr marL="2743200" marR="0" lvl="5" indent="-317500" algn="l" rtl="0">
              <a:lnSpc>
                <a:spcPct val="90000"/>
              </a:lnSpc>
              <a:spcBef>
                <a:spcPts val="1598"/>
              </a:spcBef>
              <a:spcAft>
                <a:spcPts val="0"/>
              </a:spcAft>
              <a:buClr>
                <a:schemeClr val="dk1"/>
              </a:buClr>
              <a:buSzPts val="1400"/>
              <a:buFont typeface="Arial"/>
              <a:buChar char="■"/>
              <a:defRPr sz="1800" b="0" i="0" u="none" strike="noStrike" cap="none">
                <a:solidFill>
                  <a:schemeClr val="dk1"/>
                </a:solidFill>
                <a:latin typeface="Roboto"/>
                <a:ea typeface="Roboto"/>
                <a:cs typeface="Roboto"/>
                <a:sym typeface="Roboto"/>
              </a:defRPr>
            </a:lvl6pPr>
            <a:lvl7pPr marL="3200400" marR="0" lvl="6" indent="-317500" algn="l" rtl="0">
              <a:lnSpc>
                <a:spcPct val="90000"/>
              </a:lnSpc>
              <a:spcBef>
                <a:spcPts val="1598"/>
              </a:spcBef>
              <a:spcAft>
                <a:spcPts val="0"/>
              </a:spcAft>
              <a:buClr>
                <a:schemeClr val="dk1"/>
              </a:buClr>
              <a:buSzPts val="1400"/>
              <a:buFont typeface="Arial"/>
              <a:buChar char="●"/>
              <a:defRPr sz="1800" b="0" i="0" u="none" strike="noStrike" cap="none">
                <a:solidFill>
                  <a:schemeClr val="dk1"/>
                </a:solidFill>
                <a:latin typeface="Roboto"/>
                <a:ea typeface="Roboto"/>
                <a:cs typeface="Roboto"/>
                <a:sym typeface="Roboto"/>
              </a:defRPr>
            </a:lvl7pPr>
            <a:lvl8pPr marL="3657600" marR="0" lvl="7" indent="-317500" algn="l" rtl="0">
              <a:lnSpc>
                <a:spcPct val="90000"/>
              </a:lnSpc>
              <a:spcBef>
                <a:spcPts val="1598"/>
              </a:spcBef>
              <a:spcAft>
                <a:spcPts val="0"/>
              </a:spcAft>
              <a:buClr>
                <a:schemeClr val="dk1"/>
              </a:buClr>
              <a:buSzPts val="1400"/>
              <a:buFont typeface="Arial"/>
              <a:buChar char="○"/>
              <a:defRPr sz="1800" b="0" i="0" u="none" strike="noStrike" cap="none">
                <a:solidFill>
                  <a:schemeClr val="dk1"/>
                </a:solidFill>
                <a:latin typeface="Roboto"/>
                <a:ea typeface="Roboto"/>
                <a:cs typeface="Roboto"/>
                <a:sym typeface="Roboto"/>
              </a:defRPr>
            </a:lvl8pPr>
            <a:lvl9pPr marL="4114800" marR="0" lvl="8" indent="-317500" algn="l" rtl="0">
              <a:lnSpc>
                <a:spcPct val="90000"/>
              </a:lnSpc>
              <a:spcBef>
                <a:spcPts val="1598"/>
              </a:spcBef>
              <a:spcAft>
                <a:spcPts val="1598"/>
              </a:spcAft>
              <a:buClr>
                <a:schemeClr val="dk1"/>
              </a:buClr>
              <a:buSzPts val="1400"/>
              <a:buFont typeface="Arial"/>
              <a:buChar char="■"/>
              <a:defRPr sz="1800" b="0" i="0" u="none" strike="noStrike" cap="none">
                <a:solidFill>
                  <a:schemeClr val="dk1"/>
                </a:solidFill>
                <a:latin typeface="Roboto"/>
                <a:ea typeface="Roboto"/>
                <a:cs typeface="Roboto"/>
                <a:sym typeface="Roboto"/>
              </a:defRPr>
            </a:lvl9pPr>
          </a:lstStyle>
          <a:p>
            <a:pPr marL="457203" indent="-228602">
              <a:lnSpc>
                <a:spcPct val="100000"/>
              </a:lnSpc>
              <a:spcBef>
                <a:spcPts val="640"/>
              </a:spcBef>
              <a:buClr>
                <a:schemeClr val="dk1"/>
              </a:buClr>
              <a:buFont typeface="Arial"/>
              <a:buNone/>
            </a:pPr>
            <a:r>
              <a:rPr lang="en-US" b="1" dirty="0">
                <a:solidFill>
                  <a:schemeClr val="accent3"/>
                </a:solidFill>
              </a:rPr>
              <a:t>FINDABLE</a:t>
            </a:r>
            <a:endParaRPr lang="en-US" dirty="0">
              <a:solidFill>
                <a:schemeClr val="accent3"/>
              </a:solidFill>
            </a:endParaRPr>
          </a:p>
          <a:p>
            <a:pPr marL="914406" lvl="1" indent="-406403">
              <a:lnSpc>
                <a:spcPct val="100000"/>
              </a:lnSpc>
              <a:spcBef>
                <a:spcPts val="560"/>
              </a:spcBef>
              <a:buSzPts val="2800"/>
              <a:buFont typeface="Arial"/>
              <a:buChar char="•"/>
            </a:pPr>
            <a:r>
              <a:rPr lang="en-US" sz="2400" dirty="0">
                <a:solidFill>
                  <a:schemeClr val="bg1">
                    <a:lumMod val="95000"/>
                  </a:schemeClr>
                </a:solidFill>
              </a:rPr>
              <a:t>Data and supplementary materials have sufficiently rich </a:t>
            </a:r>
            <a:r>
              <a:rPr lang="en-US" sz="2400" b="1" u="sng" dirty="0">
                <a:solidFill>
                  <a:schemeClr val="bg1">
                    <a:lumMod val="95000"/>
                  </a:schemeClr>
                </a:solidFill>
              </a:rPr>
              <a:t>metadata</a:t>
            </a:r>
            <a:r>
              <a:rPr lang="en-US" sz="2400" dirty="0">
                <a:solidFill>
                  <a:schemeClr val="bg1">
                    <a:lumMod val="95000"/>
                  </a:schemeClr>
                </a:solidFill>
              </a:rPr>
              <a:t> and a unique and </a:t>
            </a:r>
            <a:r>
              <a:rPr lang="en-US" sz="2400" b="1" u="sng" dirty="0">
                <a:solidFill>
                  <a:schemeClr val="bg1">
                    <a:lumMod val="95000"/>
                  </a:schemeClr>
                </a:solidFill>
              </a:rPr>
              <a:t>persistent identifier</a:t>
            </a:r>
            <a:r>
              <a:rPr lang="en-US" sz="2400" dirty="0">
                <a:solidFill>
                  <a:schemeClr val="bg1">
                    <a:lumMod val="95000"/>
                  </a:schemeClr>
                </a:solidFill>
              </a:rPr>
              <a:t>.</a:t>
            </a:r>
            <a:endParaRPr lang="en-US" dirty="0">
              <a:solidFill>
                <a:schemeClr val="bg1">
                  <a:lumMod val="95000"/>
                </a:schemeClr>
              </a:solidFill>
            </a:endParaRPr>
          </a:p>
          <a:p>
            <a:pPr marL="457203" indent="-228602">
              <a:lnSpc>
                <a:spcPct val="100000"/>
              </a:lnSpc>
              <a:spcBef>
                <a:spcPts val="640"/>
              </a:spcBef>
              <a:buClr>
                <a:schemeClr val="dk1"/>
              </a:buClr>
              <a:buFont typeface="Arial"/>
              <a:buNone/>
            </a:pPr>
            <a:r>
              <a:rPr lang="en-US" b="1" dirty="0">
                <a:solidFill>
                  <a:schemeClr val="accent3"/>
                </a:solidFill>
              </a:rPr>
              <a:t>ACCESSIBLE</a:t>
            </a:r>
            <a:endParaRPr lang="en-US" dirty="0">
              <a:solidFill>
                <a:schemeClr val="accent3"/>
              </a:solidFill>
            </a:endParaRPr>
          </a:p>
          <a:p>
            <a:pPr marL="914406" lvl="1" indent="-406403">
              <a:lnSpc>
                <a:spcPct val="100000"/>
              </a:lnSpc>
              <a:spcBef>
                <a:spcPts val="560"/>
              </a:spcBef>
              <a:buSzPts val="2800"/>
              <a:buFont typeface="Arial"/>
              <a:buChar char="•"/>
            </a:pPr>
            <a:r>
              <a:rPr lang="en-US" sz="2400" dirty="0">
                <a:solidFill>
                  <a:schemeClr val="bg1">
                    <a:lumMod val="95000"/>
                  </a:schemeClr>
                </a:solidFill>
              </a:rPr>
              <a:t>Metadata and data are </a:t>
            </a:r>
            <a:r>
              <a:rPr lang="en-US" sz="2400" b="1" u="sng" dirty="0">
                <a:solidFill>
                  <a:schemeClr val="bg1">
                    <a:lumMod val="95000"/>
                  </a:schemeClr>
                </a:solidFill>
              </a:rPr>
              <a:t>understandable</a:t>
            </a:r>
            <a:r>
              <a:rPr lang="en-US" sz="2400" u="sng" dirty="0">
                <a:solidFill>
                  <a:schemeClr val="bg1">
                    <a:lumMod val="95000"/>
                  </a:schemeClr>
                </a:solidFill>
              </a:rPr>
              <a:t> to humans and </a:t>
            </a:r>
            <a:r>
              <a:rPr lang="en-US" sz="2400" b="1" u="sng" dirty="0">
                <a:solidFill>
                  <a:schemeClr val="bg1">
                    <a:lumMod val="95000"/>
                  </a:schemeClr>
                </a:solidFill>
              </a:rPr>
              <a:t>machines</a:t>
            </a:r>
            <a:r>
              <a:rPr lang="en-US" sz="2400" dirty="0">
                <a:solidFill>
                  <a:schemeClr val="bg1">
                    <a:lumMod val="95000"/>
                  </a:schemeClr>
                </a:solidFill>
              </a:rPr>
              <a:t>. Data is deposited in a trusted </a:t>
            </a:r>
            <a:r>
              <a:rPr lang="en-US" sz="2400" b="1" dirty="0">
                <a:solidFill>
                  <a:schemeClr val="bg1">
                    <a:lumMod val="95000"/>
                  </a:schemeClr>
                </a:solidFill>
              </a:rPr>
              <a:t>repository</a:t>
            </a:r>
            <a:r>
              <a:rPr lang="en-US" sz="2400" dirty="0">
                <a:solidFill>
                  <a:schemeClr val="bg1">
                    <a:lumMod val="95000"/>
                  </a:schemeClr>
                </a:solidFill>
              </a:rPr>
              <a:t>.</a:t>
            </a:r>
            <a:endParaRPr lang="en-US" dirty="0">
              <a:solidFill>
                <a:schemeClr val="bg1">
                  <a:lumMod val="95000"/>
                </a:schemeClr>
              </a:solidFill>
            </a:endParaRPr>
          </a:p>
          <a:p>
            <a:pPr marL="457203" indent="-228602">
              <a:lnSpc>
                <a:spcPct val="100000"/>
              </a:lnSpc>
              <a:spcBef>
                <a:spcPts val="640"/>
              </a:spcBef>
              <a:buClr>
                <a:schemeClr val="dk1"/>
              </a:buClr>
              <a:buFont typeface="Arial"/>
              <a:buNone/>
            </a:pPr>
            <a:r>
              <a:rPr lang="en-US" b="1" dirty="0">
                <a:solidFill>
                  <a:schemeClr val="accent3"/>
                </a:solidFill>
              </a:rPr>
              <a:t>INTEROPERABLE</a:t>
            </a:r>
            <a:endParaRPr lang="en-US" dirty="0">
              <a:solidFill>
                <a:schemeClr val="accent3"/>
              </a:solidFill>
            </a:endParaRPr>
          </a:p>
          <a:p>
            <a:pPr marL="914406" lvl="1" indent="-406403">
              <a:lnSpc>
                <a:spcPct val="100000"/>
              </a:lnSpc>
              <a:spcBef>
                <a:spcPts val="560"/>
              </a:spcBef>
              <a:buSzPts val="2800"/>
              <a:buFont typeface="Arial"/>
              <a:buChar char="•"/>
            </a:pPr>
            <a:r>
              <a:rPr lang="en-US" sz="2400" dirty="0">
                <a:solidFill>
                  <a:schemeClr val="bg1">
                    <a:lumMod val="95000"/>
                  </a:schemeClr>
                </a:solidFill>
              </a:rPr>
              <a:t>Metadata use a formal, accessible, shared, and broadly applicable language for </a:t>
            </a:r>
            <a:r>
              <a:rPr lang="en-US" sz="2400" b="1" u="sng" dirty="0">
                <a:solidFill>
                  <a:schemeClr val="bg1">
                    <a:lumMod val="95000"/>
                  </a:schemeClr>
                </a:solidFill>
              </a:rPr>
              <a:t>knowledge representation</a:t>
            </a:r>
            <a:r>
              <a:rPr lang="en-US" sz="2400" dirty="0">
                <a:solidFill>
                  <a:schemeClr val="bg1">
                    <a:lumMod val="95000"/>
                  </a:schemeClr>
                </a:solidFill>
              </a:rPr>
              <a:t>.</a:t>
            </a:r>
            <a:endParaRPr lang="en-US" dirty="0">
              <a:solidFill>
                <a:schemeClr val="bg1">
                  <a:lumMod val="95000"/>
                </a:schemeClr>
              </a:solidFill>
            </a:endParaRPr>
          </a:p>
          <a:p>
            <a:pPr marL="457203" indent="-228602">
              <a:lnSpc>
                <a:spcPct val="100000"/>
              </a:lnSpc>
              <a:spcBef>
                <a:spcPts val="640"/>
              </a:spcBef>
              <a:buClr>
                <a:schemeClr val="dk1"/>
              </a:buClr>
              <a:buFont typeface="Arial"/>
              <a:buNone/>
            </a:pPr>
            <a:r>
              <a:rPr lang="en-US" b="1" dirty="0">
                <a:solidFill>
                  <a:schemeClr val="accent3"/>
                </a:solidFill>
              </a:rPr>
              <a:t>REUSABLE</a:t>
            </a:r>
            <a:endParaRPr lang="en-US" dirty="0">
              <a:solidFill>
                <a:schemeClr val="accent3"/>
              </a:solidFill>
            </a:endParaRPr>
          </a:p>
          <a:p>
            <a:pPr marL="914406" lvl="1" indent="-406403">
              <a:lnSpc>
                <a:spcPct val="100000"/>
              </a:lnSpc>
              <a:spcBef>
                <a:spcPts val="560"/>
              </a:spcBef>
              <a:buSzPts val="2800"/>
              <a:buFont typeface="Arial"/>
              <a:buChar char="•"/>
            </a:pPr>
            <a:r>
              <a:rPr lang="en-US" sz="2400" dirty="0">
                <a:solidFill>
                  <a:schemeClr val="bg1">
                    <a:lumMod val="95000"/>
                  </a:schemeClr>
                </a:solidFill>
              </a:rPr>
              <a:t>Data and collections have a </a:t>
            </a:r>
            <a:r>
              <a:rPr lang="en-US" sz="2400" b="1" u="sng" dirty="0">
                <a:solidFill>
                  <a:schemeClr val="bg1">
                    <a:lumMod val="95000"/>
                  </a:schemeClr>
                </a:solidFill>
              </a:rPr>
              <a:t>clear usage licenses</a:t>
            </a:r>
            <a:r>
              <a:rPr lang="en-US" sz="2400" b="1" dirty="0">
                <a:solidFill>
                  <a:schemeClr val="bg1">
                    <a:lumMod val="95000"/>
                  </a:schemeClr>
                </a:solidFill>
              </a:rPr>
              <a:t> </a:t>
            </a:r>
            <a:r>
              <a:rPr lang="en-US" sz="2400" dirty="0">
                <a:solidFill>
                  <a:schemeClr val="bg1">
                    <a:lumMod val="95000"/>
                  </a:schemeClr>
                </a:solidFill>
              </a:rPr>
              <a:t>and provide accurate information on </a:t>
            </a:r>
            <a:r>
              <a:rPr lang="en-US" sz="2400" b="1" u="sng" dirty="0">
                <a:solidFill>
                  <a:schemeClr val="bg1">
                    <a:lumMod val="95000"/>
                  </a:schemeClr>
                </a:solidFill>
              </a:rPr>
              <a:t>provenance</a:t>
            </a:r>
            <a:r>
              <a:rPr lang="en-US" sz="2400" dirty="0">
                <a:solidFill>
                  <a:schemeClr val="bg1">
                    <a:lumMod val="95000"/>
                  </a:schemeClr>
                </a:solidFill>
              </a:rPr>
              <a:t>.</a:t>
            </a:r>
            <a:endParaRPr lang="en-US" dirty="0">
              <a:solidFill>
                <a:schemeClr val="bg1">
                  <a:lumMod val="95000"/>
                </a:schemeClr>
              </a:solidFill>
            </a:endParaRPr>
          </a:p>
        </p:txBody>
      </p:sp>
      <p:sp>
        <p:nvSpPr>
          <p:cNvPr id="8" name="Google Shape;811;p33">
            <a:extLst>
              <a:ext uri="{FF2B5EF4-FFF2-40B4-BE49-F238E27FC236}">
                <a16:creationId xmlns:a16="http://schemas.microsoft.com/office/drawing/2014/main" id="{3ECF0868-EC11-89D0-0BDE-4304AA69DD65}"/>
              </a:ext>
            </a:extLst>
          </p:cNvPr>
          <p:cNvSpPr txBox="1">
            <a:spLocks/>
          </p:cNvSpPr>
          <p:nvPr/>
        </p:nvSpPr>
        <p:spPr>
          <a:xfrm>
            <a:off x="2199503" y="6325467"/>
            <a:ext cx="6789035"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lvl="0" indent="-228600">
              <a:buSzPts val="1400"/>
              <a:defRPr/>
            </a:pPr>
            <a:r>
              <a:rPr lang="en-US" dirty="0">
                <a:solidFill>
                  <a:schemeClr val="bg1">
                    <a:lumMod val="95000"/>
                  </a:schemeClr>
                </a:solidFill>
              </a:rPr>
              <a:t>https://</a:t>
            </a:r>
            <a:r>
              <a:rPr lang="en-US" dirty="0" err="1">
                <a:solidFill>
                  <a:schemeClr val="bg1">
                    <a:lumMod val="95000"/>
                  </a:schemeClr>
                </a:solidFill>
              </a:rPr>
              <a:t>www.go-fair.org</a:t>
            </a:r>
            <a:r>
              <a:rPr lang="en-US" dirty="0">
                <a:solidFill>
                  <a:schemeClr val="bg1">
                    <a:lumMod val="95000"/>
                  </a:schemeClr>
                </a:solidFill>
              </a:rPr>
              <a:t>/</a:t>
            </a:r>
          </a:p>
        </p:txBody>
      </p:sp>
      <p:pic>
        <p:nvPicPr>
          <p:cNvPr id="9" name="Google Shape;812;p33" descr="-111 copy.jpg">
            <a:extLst>
              <a:ext uri="{FF2B5EF4-FFF2-40B4-BE49-F238E27FC236}">
                <a16:creationId xmlns:a16="http://schemas.microsoft.com/office/drawing/2014/main" id="{D50350D0-49A6-7D41-543D-15EBE535BD14}"/>
              </a:ext>
            </a:extLst>
          </p:cNvPr>
          <p:cNvPicPr preferRelativeResize="0"/>
          <p:nvPr/>
        </p:nvPicPr>
        <p:blipFill rotWithShape="1">
          <a:blip r:embed="rId3">
            <a:alphaModFix/>
          </a:blip>
          <a:srcRect/>
          <a:stretch/>
        </p:blipFill>
        <p:spPr>
          <a:xfrm>
            <a:off x="9224683" y="0"/>
            <a:ext cx="2967318" cy="6859441"/>
          </a:xfrm>
          <a:prstGeom prst="rect">
            <a:avLst/>
          </a:prstGeom>
          <a:noFill/>
          <a:ln>
            <a:noFill/>
          </a:ln>
        </p:spPr>
      </p:pic>
    </p:spTree>
    <p:extLst>
      <p:ext uri="{BB962C8B-B14F-4D97-AF65-F5344CB8AC3E}">
        <p14:creationId xmlns:p14="http://schemas.microsoft.com/office/powerpoint/2010/main" val="2301687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01;p32">
            <a:extLst>
              <a:ext uri="{FF2B5EF4-FFF2-40B4-BE49-F238E27FC236}">
                <a16:creationId xmlns:a16="http://schemas.microsoft.com/office/drawing/2014/main" id="{24E6D535-DDC8-48DF-C5CB-ABD1E6309B97}"/>
              </a:ext>
            </a:extLst>
          </p:cNvPr>
          <p:cNvSpPr txBox="1">
            <a:spLocks noGrp="1"/>
          </p:cNvSpPr>
          <p:nvPr>
            <p:ph type="title"/>
          </p:nvPr>
        </p:nvSpPr>
        <p:spPr>
          <a:xfrm>
            <a:off x="236366" y="457201"/>
            <a:ext cx="2811634" cy="1615439"/>
          </a:xfrm>
          <a:prstGeom prst="rect">
            <a:avLst/>
          </a:prstGeom>
          <a:noFill/>
          <a:ln>
            <a:noFill/>
          </a:ln>
        </p:spPr>
        <p:txBody>
          <a:bodyPr spcFirstLastPara="1" wrap="square" lIns="72000" tIns="72000" rIns="72000" bIns="72000" anchor="ctr" anchorCtr="0">
            <a:normAutofit fontScale="90000"/>
          </a:bodyPr>
          <a:lstStyle/>
          <a:p>
            <a:pPr marL="0" lvl="0" indent="0" algn="l" rtl="0">
              <a:lnSpc>
                <a:spcPct val="90000"/>
              </a:lnSpc>
              <a:spcBef>
                <a:spcPts val="0"/>
              </a:spcBef>
              <a:spcAft>
                <a:spcPts val="0"/>
              </a:spcAft>
              <a:buClr>
                <a:schemeClr val="lt1"/>
              </a:buClr>
              <a:buSzPct val="100000"/>
              <a:buFont typeface="Roboto"/>
              <a:buNone/>
            </a:pPr>
            <a:r>
              <a:rPr lang="en-US" sz="4000" dirty="0">
                <a:solidFill>
                  <a:schemeClr val="lt1"/>
                </a:solidFill>
              </a:rPr>
              <a:t>FAIR DATA PRINCIPLES</a:t>
            </a:r>
            <a:endParaRPr dirty="0"/>
          </a:p>
        </p:txBody>
      </p:sp>
      <p:pic>
        <p:nvPicPr>
          <p:cNvPr id="5" name="Google Shape;802;p32">
            <a:extLst>
              <a:ext uri="{FF2B5EF4-FFF2-40B4-BE49-F238E27FC236}">
                <a16:creationId xmlns:a16="http://schemas.microsoft.com/office/drawing/2014/main" id="{432D49D2-566E-A741-5DD2-1003BE3D45EA}"/>
              </a:ext>
            </a:extLst>
          </p:cNvPr>
          <p:cNvPicPr preferRelativeResize="0">
            <a:picLocks noGrp="1"/>
          </p:cNvPicPr>
          <p:nvPr>
            <p:ph type="body" idx="1"/>
          </p:nvPr>
        </p:nvPicPr>
        <p:blipFill rotWithShape="1">
          <a:blip r:embed="rId2">
            <a:alphaModFix/>
          </a:blip>
          <a:srcRect/>
          <a:stretch/>
        </p:blipFill>
        <p:spPr>
          <a:xfrm>
            <a:off x="3278303" y="96625"/>
            <a:ext cx="8799245" cy="6599435"/>
          </a:xfrm>
          <a:prstGeom prst="rect">
            <a:avLst/>
          </a:prstGeom>
          <a:noFill/>
          <a:ln>
            <a:noFill/>
          </a:ln>
        </p:spPr>
      </p:pic>
    </p:spTree>
    <p:extLst>
      <p:ext uri="{BB962C8B-B14F-4D97-AF65-F5344CB8AC3E}">
        <p14:creationId xmlns:p14="http://schemas.microsoft.com/office/powerpoint/2010/main" val="25450328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8" name="Google Shape;778;p29"/>
          <p:cNvSpPr txBox="1">
            <a:spLocks noGrp="1"/>
          </p:cNvSpPr>
          <p:nvPr>
            <p:ph type="title"/>
          </p:nvPr>
        </p:nvSpPr>
        <p:spPr>
          <a:xfrm>
            <a:off x="236365" y="457201"/>
            <a:ext cx="11701463" cy="558799"/>
          </a:xfrm>
          <a:prstGeom prst="rect">
            <a:avLst/>
          </a:prstGeom>
          <a:noFill/>
          <a:ln>
            <a:noFill/>
          </a:ln>
        </p:spPr>
        <p:txBody>
          <a:bodyPr spcFirstLastPara="1" wrap="square" lIns="72000" tIns="72000" rIns="72000" bIns="72000" anchor="ctr" anchorCtr="0">
            <a:normAutofit/>
          </a:bodyPr>
          <a:lstStyle/>
          <a:p>
            <a:pPr marL="0" lvl="0" indent="0" algn="l" rtl="0">
              <a:lnSpc>
                <a:spcPct val="90000"/>
              </a:lnSpc>
              <a:spcBef>
                <a:spcPts val="0"/>
              </a:spcBef>
              <a:spcAft>
                <a:spcPts val="0"/>
              </a:spcAft>
              <a:buClr>
                <a:schemeClr val="dk2"/>
              </a:buClr>
              <a:buSzPts val="2400"/>
              <a:buFont typeface="Roboto"/>
              <a:buNone/>
            </a:pPr>
            <a:r>
              <a:rPr lang="en-US"/>
              <a:t>CARE DATA PRINCIPLES</a:t>
            </a:r>
            <a:endParaRPr/>
          </a:p>
        </p:txBody>
      </p:sp>
      <p:pic>
        <p:nvPicPr>
          <p:cNvPr id="779" name="Google Shape;779;p29"/>
          <p:cNvPicPr preferRelativeResize="0">
            <a:picLocks noGrp="1"/>
          </p:cNvPicPr>
          <p:nvPr>
            <p:ph type="body" idx="1"/>
          </p:nvPr>
        </p:nvPicPr>
        <p:blipFill rotWithShape="1">
          <a:blip r:embed="rId3">
            <a:alphaModFix/>
          </a:blip>
          <a:srcRect/>
          <a:stretch/>
        </p:blipFill>
        <p:spPr>
          <a:xfrm>
            <a:off x="0" y="0"/>
            <a:ext cx="12192000" cy="6858000"/>
          </a:xfrm>
          <a:prstGeom prst="rect">
            <a:avLst/>
          </a:prstGeom>
          <a:noFill/>
          <a:ln>
            <a:noFill/>
          </a:ln>
        </p:spPr>
      </p:pic>
      <p:sp>
        <p:nvSpPr>
          <p:cNvPr id="780" name="Google Shape;780;p29"/>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u="sng">
                <a:solidFill>
                  <a:srgbClr val="F2F2F2"/>
                </a:solidFill>
                <a:hlinkClick r:id="rId4">
                  <a:extLst>
                    <a:ext uri="{A12FA001-AC4F-418D-AE19-62706E023703}">
                      <ahyp:hlinkClr xmlns:ahyp="http://schemas.microsoft.com/office/drawing/2018/hyperlinkcolor" val="tx"/>
                    </a:ext>
                  </a:extLst>
                </a:hlinkClick>
              </a:rPr>
              <a:t>https://www.gida-global.org/care</a:t>
            </a:r>
            <a:r>
              <a:rPr lang="en-US">
                <a:solidFill>
                  <a:srgbClr val="F2F2F2"/>
                </a:solidFill>
              </a:rPr>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816"/>
        <p:cNvGrpSpPr/>
        <p:nvPr/>
      </p:nvGrpSpPr>
      <p:grpSpPr>
        <a:xfrm>
          <a:off x="0" y="0"/>
          <a:ext cx="0" cy="0"/>
          <a:chOff x="0" y="0"/>
          <a:chExt cx="0" cy="0"/>
        </a:xfrm>
      </p:grpSpPr>
      <p:sp>
        <p:nvSpPr>
          <p:cNvPr id="817" name="Google Shape;817;p34"/>
          <p:cNvSpPr txBox="1">
            <a:spLocks noGrp="1"/>
          </p:cNvSpPr>
          <p:nvPr>
            <p:ph type="title"/>
          </p:nvPr>
        </p:nvSpPr>
        <p:spPr>
          <a:xfrm>
            <a:off x="236365" y="300251"/>
            <a:ext cx="11701500" cy="715800"/>
          </a:xfrm>
          <a:prstGeom prst="rect">
            <a:avLst/>
          </a:prstGeom>
          <a:noFill/>
          <a:ln>
            <a:noFill/>
          </a:ln>
        </p:spPr>
        <p:txBody>
          <a:bodyPr spcFirstLastPara="1" wrap="square" lIns="72000" tIns="72000" rIns="72000" bIns="72000" anchor="ctr" anchorCtr="0">
            <a:normAutofit/>
          </a:bodyPr>
          <a:lstStyle/>
          <a:p>
            <a:pPr marL="0" lvl="0" indent="0" algn="l" rtl="0">
              <a:lnSpc>
                <a:spcPct val="90000"/>
              </a:lnSpc>
              <a:spcBef>
                <a:spcPts val="0"/>
              </a:spcBef>
              <a:spcAft>
                <a:spcPts val="0"/>
              </a:spcAft>
              <a:buClr>
                <a:srgbClr val="F2F2F2"/>
              </a:buClr>
              <a:buSzPts val="3200"/>
              <a:buFont typeface="Roboto"/>
              <a:buNone/>
            </a:pPr>
            <a:r>
              <a:rPr lang="en-US" sz="3200">
                <a:solidFill>
                  <a:srgbClr val="F2F2F2"/>
                </a:solidFill>
              </a:rPr>
              <a:t>CARE DATA PRINCIPLES</a:t>
            </a:r>
            <a:endParaRPr/>
          </a:p>
        </p:txBody>
      </p:sp>
      <p:sp>
        <p:nvSpPr>
          <p:cNvPr id="818" name="Google Shape;818;p34"/>
          <p:cNvSpPr txBox="1">
            <a:spLocks noGrp="1"/>
          </p:cNvSpPr>
          <p:nvPr>
            <p:ph type="body" idx="1"/>
          </p:nvPr>
        </p:nvSpPr>
        <p:spPr>
          <a:xfrm>
            <a:off x="237010" y="1206013"/>
            <a:ext cx="6723300" cy="4780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000"/>
              <a:buChar char="•"/>
            </a:pPr>
            <a:r>
              <a:rPr lang="en-US">
                <a:solidFill>
                  <a:srgbClr val="F2F2F2"/>
                </a:solidFill>
              </a:rPr>
              <a:t>CARE is an acronym which stands for:</a:t>
            </a:r>
            <a:endParaRPr/>
          </a:p>
          <a:p>
            <a:pPr marL="685800" lvl="1" indent="-228600" algn="l" rtl="0">
              <a:lnSpc>
                <a:spcPct val="90000"/>
              </a:lnSpc>
              <a:spcBef>
                <a:spcPts val="500"/>
              </a:spcBef>
              <a:spcAft>
                <a:spcPts val="0"/>
              </a:spcAft>
              <a:buSzPts val="2800"/>
              <a:buChar char="•"/>
            </a:pPr>
            <a:r>
              <a:rPr lang="en-US" sz="2800" b="1">
                <a:solidFill>
                  <a:srgbClr val="F2F2F2"/>
                </a:solidFill>
              </a:rPr>
              <a:t>Collective</a:t>
            </a:r>
            <a:r>
              <a:rPr lang="en-US" sz="2800">
                <a:solidFill>
                  <a:srgbClr val="F2F2F2"/>
                </a:solidFill>
              </a:rPr>
              <a:t> Benefit, </a:t>
            </a:r>
            <a:endParaRPr/>
          </a:p>
          <a:p>
            <a:pPr marL="685800" lvl="1" indent="-228600" algn="l" rtl="0">
              <a:lnSpc>
                <a:spcPct val="90000"/>
              </a:lnSpc>
              <a:spcBef>
                <a:spcPts val="500"/>
              </a:spcBef>
              <a:spcAft>
                <a:spcPts val="0"/>
              </a:spcAft>
              <a:buSzPts val="2800"/>
              <a:buChar char="•"/>
            </a:pPr>
            <a:r>
              <a:rPr lang="en-US" sz="2800" b="1">
                <a:solidFill>
                  <a:srgbClr val="F2F2F2"/>
                </a:solidFill>
              </a:rPr>
              <a:t>Authority</a:t>
            </a:r>
            <a:r>
              <a:rPr lang="en-US" sz="2800">
                <a:solidFill>
                  <a:srgbClr val="F2F2F2"/>
                </a:solidFill>
              </a:rPr>
              <a:t> to Control, </a:t>
            </a:r>
            <a:endParaRPr/>
          </a:p>
          <a:p>
            <a:pPr marL="685800" lvl="1" indent="-228600" algn="l" rtl="0">
              <a:lnSpc>
                <a:spcPct val="90000"/>
              </a:lnSpc>
              <a:spcBef>
                <a:spcPts val="500"/>
              </a:spcBef>
              <a:spcAft>
                <a:spcPts val="0"/>
              </a:spcAft>
              <a:buSzPts val="2800"/>
              <a:buChar char="•"/>
            </a:pPr>
            <a:r>
              <a:rPr lang="en-US" sz="2800" b="1">
                <a:solidFill>
                  <a:srgbClr val="F2F2F2"/>
                </a:solidFill>
              </a:rPr>
              <a:t>Responsibility</a:t>
            </a:r>
            <a:r>
              <a:rPr lang="en-US" sz="2800">
                <a:solidFill>
                  <a:srgbClr val="F2F2F2"/>
                </a:solidFill>
              </a:rPr>
              <a:t>, </a:t>
            </a:r>
            <a:endParaRPr/>
          </a:p>
          <a:p>
            <a:pPr marL="685800" lvl="1" indent="-228600" algn="l" rtl="0">
              <a:lnSpc>
                <a:spcPct val="90000"/>
              </a:lnSpc>
              <a:spcBef>
                <a:spcPts val="500"/>
              </a:spcBef>
              <a:spcAft>
                <a:spcPts val="0"/>
              </a:spcAft>
              <a:buSzPts val="2800"/>
              <a:buChar char="•"/>
            </a:pPr>
            <a:r>
              <a:rPr lang="en-US" sz="2800" b="1">
                <a:solidFill>
                  <a:srgbClr val="F2F2F2"/>
                </a:solidFill>
              </a:rPr>
              <a:t>Ethics</a:t>
            </a:r>
            <a:endParaRPr/>
          </a:p>
          <a:p>
            <a:pPr marL="228600" lvl="0" indent="-228600" algn="l" rtl="0">
              <a:lnSpc>
                <a:spcPct val="90000"/>
              </a:lnSpc>
              <a:spcBef>
                <a:spcPts val="1000"/>
              </a:spcBef>
              <a:spcAft>
                <a:spcPts val="0"/>
              </a:spcAft>
              <a:buSzPts val="2000"/>
              <a:buChar char="•"/>
            </a:pPr>
            <a:r>
              <a:rPr lang="en-US">
                <a:solidFill>
                  <a:srgbClr val="F2F2F2"/>
                </a:solidFill>
              </a:rPr>
              <a:t>CARE was created by the International Indigenous Data Sovereignty Interest Group, a group that is a part of the Research Data Alliance.</a:t>
            </a:r>
            <a:endParaRPr/>
          </a:p>
          <a:p>
            <a:pPr marL="228600" lvl="0" indent="-228600" algn="l" rtl="0">
              <a:lnSpc>
                <a:spcPct val="90000"/>
              </a:lnSpc>
              <a:spcBef>
                <a:spcPts val="1000"/>
              </a:spcBef>
              <a:spcAft>
                <a:spcPts val="0"/>
              </a:spcAft>
              <a:buSzPts val="2000"/>
              <a:buChar char="•"/>
            </a:pPr>
            <a:r>
              <a:rPr lang="en-US">
                <a:solidFill>
                  <a:srgbClr val="F2F2F2"/>
                </a:solidFill>
              </a:rPr>
              <a:t>Resolve </a:t>
            </a:r>
            <a:r>
              <a:rPr lang="en-US" b="1">
                <a:solidFill>
                  <a:srgbClr val="FFFF00"/>
                </a:solidFill>
              </a:rPr>
              <a:t>Indigenous Peoples’ rights </a:t>
            </a:r>
            <a:r>
              <a:rPr lang="en-US">
                <a:solidFill>
                  <a:srgbClr val="F2F2F2"/>
                </a:solidFill>
              </a:rPr>
              <a:t>to and interests in their data across the data lifecycle.</a:t>
            </a:r>
            <a:endParaRPr/>
          </a:p>
          <a:p>
            <a:pPr marL="228600" lvl="0" indent="-228600" algn="l" rtl="0">
              <a:lnSpc>
                <a:spcPct val="90000"/>
              </a:lnSpc>
              <a:spcBef>
                <a:spcPts val="1000"/>
              </a:spcBef>
              <a:spcAft>
                <a:spcPts val="0"/>
              </a:spcAft>
              <a:buSzPts val="2000"/>
              <a:buChar char="•"/>
            </a:pPr>
            <a:r>
              <a:rPr lang="en-US">
                <a:solidFill>
                  <a:srgbClr val="F2F2F2"/>
                </a:solidFill>
              </a:rPr>
              <a:t>Building on </a:t>
            </a:r>
            <a:r>
              <a:rPr lang="en-US" b="1">
                <a:solidFill>
                  <a:srgbClr val="F2F2F2"/>
                </a:solidFill>
              </a:rPr>
              <a:t>FAIR</a:t>
            </a:r>
            <a:r>
              <a:rPr lang="en-US">
                <a:solidFill>
                  <a:srgbClr val="F2F2F2"/>
                </a:solidFill>
              </a:rPr>
              <a:t> data principles while ensuring indigenous interests.</a:t>
            </a:r>
            <a:endParaRPr>
              <a:solidFill>
                <a:srgbClr val="F2F2F2"/>
              </a:solidFill>
            </a:endParaRPr>
          </a:p>
        </p:txBody>
      </p:sp>
      <p:sp>
        <p:nvSpPr>
          <p:cNvPr id="819" name="Google Shape;819;p34"/>
          <p:cNvSpPr txBox="1">
            <a:spLocks noGrp="1"/>
          </p:cNvSpPr>
          <p:nvPr>
            <p:ph type="ftr" idx="11"/>
          </p:nvPr>
        </p:nvSpPr>
        <p:spPr>
          <a:xfrm>
            <a:off x="255116" y="6330935"/>
            <a:ext cx="87366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u="sng">
                <a:solidFill>
                  <a:srgbClr val="F2F2F2"/>
                </a:solidFill>
                <a:hlinkClick r:id="rId3">
                  <a:extLst>
                    <a:ext uri="{A12FA001-AC4F-418D-AE19-62706E023703}">
                      <ahyp:hlinkClr xmlns:ahyp="http://schemas.microsoft.com/office/drawing/2018/hyperlinkcolor" val="tx"/>
                    </a:ext>
                  </a:extLst>
                </a:hlinkClick>
              </a:rPr>
              <a:t>https://www.gida-global.org/care</a:t>
            </a:r>
            <a:r>
              <a:rPr lang="en-US">
                <a:solidFill>
                  <a:srgbClr val="F2F2F2"/>
                </a:solidFill>
              </a:rPr>
              <a:t> </a:t>
            </a:r>
            <a:endParaRPr/>
          </a:p>
        </p:txBody>
      </p:sp>
      <p:pic>
        <p:nvPicPr>
          <p:cNvPr id="820" name="Google Shape;820;p34"/>
          <p:cNvPicPr preferRelativeResize="0"/>
          <p:nvPr/>
        </p:nvPicPr>
        <p:blipFill rotWithShape="1">
          <a:blip r:embed="rId4">
            <a:alphaModFix/>
          </a:blip>
          <a:srcRect/>
          <a:stretch/>
        </p:blipFill>
        <p:spPr>
          <a:xfrm>
            <a:off x="7136963" y="0"/>
            <a:ext cx="5055036" cy="68579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824"/>
        <p:cNvGrpSpPr/>
        <p:nvPr/>
      </p:nvGrpSpPr>
      <p:grpSpPr>
        <a:xfrm>
          <a:off x="0" y="0"/>
          <a:ext cx="0" cy="0"/>
          <a:chOff x="0" y="0"/>
          <a:chExt cx="0" cy="0"/>
        </a:xfrm>
      </p:grpSpPr>
      <p:pic>
        <p:nvPicPr>
          <p:cNvPr id="825" name="Google Shape;825;p35" descr="A black and white circular pattern&#10;&#10;Description automatically generated"/>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26" name="Google Shape;826;p35"/>
          <p:cNvSpPr txBox="1">
            <a:spLocks noGrp="1"/>
          </p:cNvSpPr>
          <p:nvPr>
            <p:ph type="title"/>
          </p:nvPr>
        </p:nvSpPr>
        <p:spPr>
          <a:xfrm>
            <a:off x="4543985" y="2433919"/>
            <a:ext cx="3104029" cy="2003610"/>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Clr>
                <a:srgbClr val="92D050"/>
              </a:buClr>
              <a:buSzPts val="2800"/>
              <a:buFont typeface="Roboto"/>
              <a:buNone/>
            </a:pPr>
            <a:r>
              <a:rPr lang="en-US" sz="6600">
                <a:solidFill>
                  <a:srgbClr val="92D050"/>
                </a:solidFill>
              </a:rPr>
              <a:t>META-</a:t>
            </a:r>
            <a:br>
              <a:rPr lang="en-US" sz="6600">
                <a:solidFill>
                  <a:srgbClr val="92D050"/>
                </a:solidFill>
              </a:rPr>
            </a:br>
            <a:r>
              <a:rPr lang="en-US" sz="6600">
                <a:solidFill>
                  <a:srgbClr val="92D050"/>
                </a:solidFill>
              </a:rPr>
              <a:t>DATA</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33;p36">
            <a:extLst>
              <a:ext uri="{FF2B5EF4-FFF2-40B4-BE49-F238E27FC236}">
                <a16:creationId xmlns:a16="http://schemas.microsoft.com/office/drawing/2014/main" id="{74A64FAF-4120-0266-CF9C-5A7D2565C984}"/>
              </a:ext>
            </a:extLst>
          </p:cNvPr>
          <p:cNvSpPr txBox="1">
            <a:spLocks/>
          </p:cNvSpPr>
          <p:nvPr/>
        </p:nvSpPr>
        <p:spPr>
          <a:xfrm>
            <a:off x="3131797" y="6407151"/>
            <a:ext cx="5989800"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lgn="r">
              <a:spcBef>
                <a:spcPts val="180"/>
              </a:spcBef>
              <a:buClr>
                <a:schemeClr val="dk1"/>
              </a:buClr>
              <a:buSzPts val="1800"/>
            </a:pPr>
            <a:r>
              <a:rPr lang="en-US"/>
              <a:t>Penev </a:t>
            </a:r>
            <a:r>
              <a:rPr lang="en-US" i="1"/>
              <a:t>et al</a:t>
            </a:r>
            <a:r>
              <a:rPr lang="en-US"/>
              <a:t>. (2017) </a:t>
            </a:r>
            <a:r>
              <a:rPr lang="en-US" u="sng">
                <a:solidFill>
                  <a:schemeClr val="accent5"/>
                </a:solidFill>
                <a:hlinkClick r:id="rId2">
                  <a:extLst>
                    <a:ext uri="{A12FA001-AC4F-418D-AE19-62706E023703}">
                      <ahyp:hlinkClr xmlns:ahyp="http://schemas.microsoft.com/office/drawing/2018/hyperlinkcolor" val="tx"/>
                    </a:ext>
                  </a:extLst>
                </a:hlinkClick>
              </a:rPr>
              <a:t>https://doi.org/10.3897/rio.3.e12431</a:t>
            </a:r>
            <a:endParaRPr lang="en-US" dirty="0"/>
          </a:p>
        </p:txBody>
      </p:sp>
      <p:sp>
        <p:nvSpPr>
          <p:cNvPr id="5" name="Google Shape;831;p36">
            <a:extLst>
              <a:ext uri="{FF2B5EF4-FFF2-40B4-BE49-F238E27FC236}">
                <a16:creationId xmlns:a16="http://schemas.microsoft.com/office/drawing/2014/main" id="{787C34B2-83B0-6CC3-98AF-DB7494DD4222}"/>
              </a:ext>
            </a:extLst>
          </p:cNvPr>
          <p:cNvSpPr txBox="1">
            <a:spLocks/>
          </p:cNvSpPr>
          <p:nvPr/>
        </p:nvSpPr>
        <p:spPr>
          <a:xfrm>
            <a:off x="383822" y="274637"/>
            <a:ext cx="9826978" cy="793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2800"/>
              <a:buFont typeface="Roboto"/>
              <a:buNone/>
              <a:defRPr sz="2400" b="1" i="0" u="none" strike="noStrike" cap="none">
                <a:solidFill>
                  <a:schemeClr val="dk2"/>
                </a:solidFill>
                <a:latin typeface="Roboto"/>
                <a:ea typeface="Roboto"/>
                <a:cs typeface="Roboto"/>
                <a:sym typeface="Roboto"/>
              </a:defRPr>
            </a:lvl1pPr>
            <a:lvl2pPr marR="0" lvl="1"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1800" b="0" i="0" u="none" strike="noStrike" cap="none">
                <a:solidFill>
                  <a:srgbClr val="000000"/>
                </a:solidFill>
                <a:latin typeface="Arial"/>
                <a:ea typeface="Arial"/>
                <a:cs typeface="Arial"/>
                <a:sym typeface="Arial"/>
              </a:defRPr>
            </a:lvl9pPr>
          </a:lstStyle>
          <a:p>
            <a:pPr>
              <a:lnSpc>
                <a:spcPct val="100000"/>
              </a:lnSpc>
              <a:buClr>
                <a:srgbClr val="328127"/>
              </a:buClr>
              <a:buFont typeface="Arial"/>
              <a:buNone/>
            </a:pPr>
            <a:r>
              <a:rPr lang="en-US" sz="4000" dirty="0">
                <a:solidFill>
                  <a:srgbClr val="92D050"/>
                </a:solidFill>
              </a:rPr>
              <a:t>Why publish open data?</a:t>
            </a:r>
          </a:p>
        </p:txBody>
      </p:sp>
      <p:sp>
        <p:nvSpPr>
          <p:cNvPr id="6" name="Google Shape;832;p36">
            <a:extLst>
              <a:ext uri="{FF2B5EF4-FFF2-40B4-BE49-F238E27FC236}">
                <a16:creationId xmlns:a16="http://schemas.microsoft.com/office/drawing/2014/main" id="{63F85D13-2E22-DFF3-23F4-A7DB5D69C8C6}"/>
              </a:ext>
            </a:extLst>
          </p:cNvPr>
          <p:cNvSpPr txBox="1">
            <a:spLocks noGrp="1"/>
          </p:cNvSpPr>
          <p:nvPr>
            <p:ph type="body" idx="1"/>
          </p:nvPr>
        </p:nvSpPr>
        <p:spPr>
          <a:xfrm>
            <a:off x="383821" y="1343377"/>
            <a:ext cx="10982989" cy="4782747"/>
          </a:xfrm>
          <a:prstGeom prst="rect">
            <a:avLst/>
          </a:prstGeom>
          <a:noFill/>
          <a:ln>
            <a:noFill/>
          </a:ln>
        </p:spPr>
        <p:txBody>
          <a:bodyPr spcFirstLastPara="1" wrap="square" lIns="91425" tIns="91425" rIns="91425" bIns="91425" anchor="t" anchorCtr="0">
            <a:noAutofit/>
          </a:bodyPr>
          <a:lstStyle/>
          <a:p>
            <a:pPr marL="457203" lvl="0" indent="-368302" algn="l" rtl="0">
              <a:lnSpc>
                <a:spcPct val="100000"/>
              </a:lnSpc>
              <a:spcBef>
                <a:spcPts val="640"/>
              </a:spcBef>
              <a:spcAft>
                <a:spcPts val="0"/>
              </a:spcAft>
              <a:buSzPts val="2200"/>
              <a:buChar char="●"/>
            </a:pPr>
            <a:r>
              <a:rPr lang="en-US" sz="2200" dirty="0">
                <a:solidFill>
                  <a:schemeClr val="bg1">
                    <a:lumMod val="95000"/>
                  </a:schemeClr>
                </a:solidFill>
              </a:rPr>
              <a:t>Data produced using </a:t>
            </a:r>
            <a:r>
              <a:rPr lang="en-US" sz="2200" b="1" dirty="0">
                <a:solidFill>
                  <a:schemeClr val="accent3">
                    <a:lumMod val="40000"/>
                    <a:lumOff val="60000"/>
                  </a:schemeClr>
                </a:solidFill>
              </a:rPr>
              <a:t>public funds </a:t>
            </a:r>
            <a:r>
              <a:rPr lang="en-US" sz="2200" dirty="0">
                <a:solidFill>
                  <a:schemeClr val="bg1">
                    <a:lumMod val="95000"/>
                  </a:schemeClr>
                </a:solidFill>
              </a:rPr>
              <a:t>should be regarded as a common good, and should be made available for inspection, interpretation and re-use by third parties.</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Needless </a:t>
            </a:r>
            <a:r>
              <a:rPr lang="en-US" sz="2200" b="1" dirty="0">
                <a:solidFill>
                  <a:schemeClr val="accent3">
                    <a:lumMod val="40000"/>
                    <a:lumOff val="60000"/>
                  </a:schemeClr>
                </a:solidFill>
              </a:rPr>
              <a:t>duplication</a:t>
            </a:r>
            <a:r>
              <a:rPr lang="en-US" sz="2200" dirty="0">
                <a:solidFill>
                  <a:schemeClr val="bg1">
                    <a:lumMod val="95000"/>
                  </a:schemeClr>
                </a:solidFill>
              </a:rPr>
              <a:t> of data-collecting </a:t>
            </a:r>
            <a:r>
              <a:rPr lang="en-US" sz="2200" b="1" dirty="0">
                <a:solidFill>
                  <a:schemeClr val="accent3">
                    <a:lumMod val="40000"/>
                    <a:lumOff val="60000"/>
                  </a:schemeClr>
                </a:solidFill>
              </a:rPr>
              <a:t>efforts and costs </a:t>
            </a:r>
            <a:r>
              <a:rPr lang="en-US" sz="2200" dirty="0">
                <a:solidFill>
                  <a:schemeClr val="bg1">
                    <a:lumMod val="95000"/>
                  </a:schemeClr>
                </a:solidFill>
              </a:rPr>
              <a:t>will be reduced.</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Open data increases transparency and overall </a:t>
            </a:r>
            <a:r>
              <a:rPr lang="en-US" sz="2200" b="1" dirty="0">
                <a:solidFill>
                  <a:schemeClr val="accent3">
                    <a:lumMod val="40000"/>
                    <a:lumOff val="60000"/>
                  </a:schemeClr>
                </a:solidFill>
              </a:rPr>
              <a:t>quality of research</a:t>
            </a:r>
            <a:r>
              <a:rPr lang="en-US" sz="2200" dirty="0">
                <a:solidFill>
                  <a:schemeClr val="bg1">
                    <a:lumMod val="95000"/>
                  </a:schemeClr>
                </a:solidFill>
              </a:rPr>
              <a:t>.</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Published data can be re-</a:t>
            </a:r>
            <a:r>
              <a:rPr lang="en-US" sz="2200" dirty="0" err="1">
                <a:solidFill>
                  <a:schemeClr val="bg1">
                    <a:lumMod val="95000"/>
                  </a:schemeClr>
                </a:solidFill>
              </a:rPr>
              <a:t>analysed</a:t>
            </a:r>
            <a:r>
              <a:rPr lang="en-US" sz="2200" dirty="0">
                <a:solidFill>
                  <a:schemeClr val="bg1">
                    <a:lumMod val="95000"/>
                  </a:schemeClr>
                </a:solidFill>
              </a:rPr>
              <a:t>, verified, and </a:t>
            </a:r>
            <a:r>
              <a:rPr lang="en-US" sz="2200" b="1" dirty="0">
                <a:solidFill>
                  <a:schemeClr val="accent3">
                    <a:lumMod val="40000"/>
                    <a:lumOff val="60000"/>
                  </a:schemeClr>
                </a:solidFill>
              </a:rPr>
              <a:t>improved by others</a:t>
            </a:r>
            <a:r>
              <a:rPr lang="en-US" sz="2200" dirty="0">
                <a:solidFill>
                  <a:schemeClr val="bg1">
                    <a:lumMod val="95000"/>
                  </a:schemeClr>
                </a:solidFill>
              </a:rPr>
              <a:t>.</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Data publication increase </a:t>
            </a:r>
            <a:r>
              <a:rPr lang="en-US" sz="2200" b="1" dirty="0">
                <a:solidFill>
                  <a:schemeClr val="accent3">
                    <a:lumMod val="40000"/>
                    <a:lumOff val="60000"/>
                  </a:schemeClr>
                </a:solidFill>
              </a:rPr>
              <a:t>recognition and opportunities </a:t>
            </a:r>
            <a:r>
              <a:rPr lang="en-US" sz="2200" dirty="0">
                <a:solidFill>
                  <a:schemeClr val="bg1">
                    <a:lumMod val="95000"/>
                  </a:schemeClr>
                </a:solidFill>
              </a:rPr>
              <a:t>for collaboration.</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Published data can be </a:t>
            </a:r>
            <a:r>
              <a:rPr lang="en-US" sz="2200" b="1" dirty="0">
                <a:solidFill>
                  <a:schemeClr val="accent3">
                    <a:lumMod val="40000"/>
                    <a:lumOff val="60000"/>
                  </a:schemeClr>
                </a:solidFill>
              </a:rPr>
              <a:t>cited and re-used</a:t>
            </a:r>
            <a:r>
              <a:rPr lang="en-US" sz="2200" dirty="0">
                <a:solidFill>
                  <a:schemeClr val="bg1">
                    <a:lumMod val="95000"/>
                  </a:schemeClr>
                </a:solidFill>
              </a:rPr>
              <a:t>, alone or in combination with other data.</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Data owners and collection managers can </a:t>
            </a:r>
            <a:r>
              <a:rPr lang="en-US" sz="2200" b="1" dirty="0">
                <a:solidFill>
                  <a:schemeClr val="accent3">
                    <a:lumMod val="40000"/>
                    <a:lumOff val="60000"/>
                  </a:schemeClr>
                </a:solidFill>
              </a:rPr>
              <a:t>trace data use and citation</a:t>
            </a:r>
            <a:r>
              <a:rPr lang="en-US" sz="2200" dirty="0">
                <a:solidFill>
                  <a:schemeClr val="bg1">
                    <a:lumMod val="95000"/>
                  </a:schemeClr>
                </a:solidFill>
              </a:rPr>
              <a:t>.</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Data creators, their institutions and funding agencies can </a:t>
            </a:r>
            <a:r>
              <a:rPr lang="en-US" sz="2200" b="1" dirty="0">
                <a:solidFill>
                  <a:schemeClr val="accent3">
                    <a:lumMod val="40000"/>
                    <a:lumOff val="60000"/>
                  </a:schemeClr>
                </a:solidFill>
              </a:rPr>
              <a:t>be credited</a:t>
            </a:r>
            <a:r>
              <a:rPr lang="en-US" sz="2200" dirty="0">
                <a:solidFill>
                  <a:schemeClr val="bg1">
                    <a:lumMod val="95000"/>
                  </a:schemeClr>
                </a:solidFill>
              </a:rPr>
              <a:t>.</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Data can be </a:t>
            </a:r>
            <a:r>
              <a:rPr lang="en-US" sz="2200" b="1" dirty="0">
                <a:solidFill>
                  <a:schemeClr val="accent3">
                    <a:lumMod val="40000"/>
                    <a:lumOff val="60000"/>
                  </a:schemeClr>
                </a:solidFill>
              </a:rPr>
              <a:t>integrated with other datasets </a:t>
            </a:r>
            <a:r>
              <a:rPr lang="en-US" sz="2200" dirty="0">
                <a:solidFill>
                  <a:schemeClr val="bg1">
                    <a:lumMod val="95000"/>
                  </a:schemeClr>
                </a:solidFill>
              </a:rPr>
              <a:t>across space and time.</a:t>
            </a:r>
            <a:endParaRPr sz="2200" dirty="0">
              <a:solidFill>
                <a:schemeClr val="bg1">
                  <a:lumMod val="95000"/>
                </a:schemeClr>
              </a:solidFill>
            </a:endParaRPr>
          </a:p>
          <a:p>
            <a:pPr marL="457203" lvl="0" indent="-368302" algn="l" rtl="0">
              <a:lnSpc>
                <a:spcPct val="100000"/>
              </a:lnSpc>
              <a:spcBef>
                <a:spcPts val="0"/>
              </a:spcBef>
              <a:spcAft>
                <a:spcPts val="0"/>
              </a:spcAft>
              <a:buSzPts val="2200"/>
              <a:buChar char="●"/>
            </a:pPr>
            <a:r>
              <a:rPr lang="en-US" sz="2200" dirty="0">
                <a:solidFill>
                  <a:schemeClr val="bg1">
                    <a:lumMod val="95000"/>
                  </a:schemeClr>
                </a:solidFill>
              </a:rPr>
              <a:t>Open data increases potential for interdisciplinary research and </a:t>
            </a:r>
            <a:r>
              <a:rPr lang="en-US" sz="2200" b="1" dirty="0">
                <a:solidFill>
                  <a:schemeClr val="accent3">
                    <a:lumMod val="40000"/>
                    <a:lumOff val="60000"/>
                  </a:schemeClr>
                </a:solidFill>
              </a:rPr>
              <a:t>re-use in new contexts not envisioned by the data creator</a:t>
            </a:r>
            <a:r>
              <a:rPr lang="en-US" sz="2200" dirty="0">
                <a:solidFill>
                  <a:schemeClr val="bg1">
                    <a:lumMod val="95000"/>
                  </a:schemeClr>
                </a:solidFill>
              </a:rPr>
              <a:t>.</a:t>
            </a:r>
            <a:endParaRPr sz="2200" dirty="0">
              <a:solidFill>
                <a:schemeClr val="bg1">
                  <a:lumMod val="95000"/>
                </a:schemeClr>
              </a:solidFill>
            </a:endParaRPr>
          </a:p>
        </p:txBody>
      </p:sp>
    </p:spTree>
    <p:extLst>
      <p:ext uri="{BB962C8B-B14F-4D97-AF65-F5344CB8AC3E}">
        <p14:creationId xmlns:p14="http://schemas.microsoft.com/office/powerpoint/2010/main" val="10284207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38;p37">
            <a:extLst>
              <a:ext uri="{FF2B5EF4-FFF2-40B4-BE49-F238E27FC236}">
                <a16:creationId xmlns:a16="http://schemas.microsoft.com/office/drawing/2014/main" id="{6EA6805A-DB97-EAAD-58A2-5F3465977DDA}"/>
              </a:ext>
            </a:extLst>
          </p:cNvPr>
          <p:cNvSpPr txBox="1">
            <a:spLocks noGrp="1"/>
          </p:cNvSpPr>
          <p:nvPr>
            <p:ph type="title"/>
          </p:nvPr>
        </p:nvSpPr>
        <p:spPr>
          <a:xfrm>
            <a:off x="496711" y="274637"/>
            <a:ext cx="7438299"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800" dirty="0">
                <a:solidFill>
                  <a:srgbClr val="92D050"/>
                </a:solidFill>
              </a:rPr>
              <a:t>Why metadata?</a:t>
            </a:r>
            <a:endParaRPr sz="4800" dirty="0">
              <a:solidFill>
                <a:srgbClr val="92D050"/>
              </a:solidFill>
            </a:endParaRPr>
          </a:p>
        </p:txBody>
      </p:sp>
      <p:sp>
        <p:nvSpPr>
          <p:cNvPr id="5" name="Google Shape;839;p37">
            <a:extLst>
              <a:ext uri="{FF2B5EF4-FFF2-40B4-BE49-F238E27FC236}">
                <a16:creationId xmlns:a16="http://schemas.microsoft.com/office/drawing/2014/main" id="{65270DDE-579A-AC95-D0ED-4E712622D59A}"/>
              </a:ext>
            </a:extLst>
          </p:cNvPr>
          <p:cNvSpPr txBox="1">
            <a:spLocks noGrp="1"/>
          </p:cNvSpPr>
          <p:nvPr>
            <p:ph type="body" idx="1"/>
          </p:nvPr>
        </p:nvSpPr>
        <p:spPr>
          <a:xfrm>
            <a:off x="316089" y="1625600"/>
            <a:ext cx="7346589" cy="4500600"/>
          </a:xfrm>
          <a:prstGeom prst="rect">
            <a:avLst/>
          </a:prstGeom>
          <a:noFill/>
          <a:ln>
            <a:noFill/>
          </a:ln>
        </p:spPr>
        <p:txBody>
          <a:bodyPr spcFirstLastPara="1" wrap="square" lIns="91425" tIns="91425" rIns="91425" bIns="91425" anchor="t" anchorCtr="0">
            <a:noAutofit/>
          </a:bodyPr>
          <a:lstStyle/>
          <a:p>
            <a:pPr marL="457203" marR="0" lvl="0" indent="-228602" algn="l" rtl="0">
              <a:lnSpc>
                <a:spcPct val="100000"/>
              </a:lnSpc>
              <a:spcBef>
                <a:spcPts val="640"/>
              </a:spcBef>
              <a:spcAft>
                <a:spcPts val="0"/>
              </a:spcAft>
              <a:buClr>
                <a:schemeClr val="dk1"/>
              </a:buClr>
              <a:buSzPts val="1800"/>
              <a:buFont typeface="Arial"/>
              <a:buNone/>
            </a:pPr>
            <a:r>
              <a:rPr lang="en-US" dirty="0">
                <a:solidFill>
                  <a:schemeClr val="bg1">
                    <a:lumMod val="95000"/>
                  </a:schemeClr>
                </a:solidFill>
              </a:rPr>
              <a:t>In general, metadata should allow a prospective end user of data to:</a:t>
            </a:r>
            <a:br>
              <a:rPr lang="en-US" dirty="0">
                <a:solidFill>
                  <a:schemeClr val="bg1">
                    <a:lumMod val="95000"/>
                  </a:schemeClr>
                </a:solidFill>
              </a:rPr>
            </a:br>
            <a:br>
              <a:rPr lang="en-US" dirty="0">
                <a:solidFill>
                  <a:schemeClr val="bg1">
                    <a:lumMod val="95000"/>
                  </a:schemeClr>
                </a:solidFill>
              </a:rPr>
            </a:br>
            <a:r>
              <a:rPr lang="en-US" dirty="0">
                <a:solidFill>
                  <a:schemeClr val="bg1">
                    <a:lumMod val="95000"/>
                  </a:schemeClr>
                </a:solidFill>
              </a:rPr>
              <a:t>1. identify/discover its existence,</a:t>
            </a:r>
            <a:br>
              <a:rPr lang="en-US" dirty="0">
                <a:solidFill>
                  <a:schemeClr val="bg1">
                    <a:lumMod val="95000"/>
                  </a:schemeClr>
                </a:solidFill>
              </a:rPr>
            </a:br>
            <a:r>
              <a:rPr lang="en-US" dirty="0">
                <a:solidFill>
                  <a:schemeClr val="bg1">
                    <a:lumMod val="95000"/>
                  </a:schemeClr>
                </a:solidFill>
              </a:rPr>
              <a:t>2. learn how to access or acquire the data,</a:t>
            </a:r>
            <a:br>
              <a:rPr lang="en-US" dirty="0">
                <a:solidFill>
                  <a:schemeClr val="bg1">
                    <a:lumMod val="95000"/>
                  </a:schemeClr>
                </a:solidFill>
              </a:rPr>
            </a:br>
            <a:r>
              <a:rPr lang="en-US" dirty="0">
                <a:solidFill>
                  <a:schemeClr val="bg1">
                    <a:lumMod val="95000"/>
                  </a:schemeClr>
                </a:solidFill>
              </a:rPr>
              <a:t>3. understand its fitness-for-use,</a:t>
            </a:r>
            <a:br>
              <a:rPr lang="en-US" dirty="0">
                <a:solidFill>
                  <a:schemeClr val="bg1">
                    <a:lumMod val="95000"/>
                  </a:schemeClr>
                </a:solidFill>
              </a:rPr>
            </a:br>
            <a:r>
              <a:rPr lang="en-US" dirty="0">
                <a:solidFill>
                  <a:schemeClr val="bg1">
                    <a:lumMod val="95000"/>
                  </a:schemeClr>
                </a:solidFill>
              </a:rPr>
              <a:t>4. learn how to transfer (obtain a copy of) the data, and</a:t>
            </a:r>
            <a:br>
              <a:rPr lang="en-US" dirty="0">
                <a:solidFill>
                  <a:schemeClr val="bg1">
                    <a:lumMod val="95000"/>
                  </a:schemeClr>
                </a:solidFill>
              </a:rPr>
            </a:br>
            <a:r>
              <a:rPr lang="en-US" dirty="0">
                <a:solidFill>
                  <a:schemeClr val="bg1">
                    <a:lumMod val="95000"/>
                  </a:schemeClr>
                </a:solidFill>
              </a:rPr>
              <a:t>5. learn how the data should be used.</a:t>
            </a:r>
            <a:br>
              <a:rPr lang="en-US" dirty="0">
                <a:solidFill>
                  <a:schemeClr val="bg1">
                    <a:lumMod val="95000"/>
                  </a:schemeClr>
                </a:solidFill>
              </a:rPr>
            </a:br>
            <a:endParaRPr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endParaRPr dirty="0">
              <a:solidFill>
                <a:schemeClr val="bg1">
                  <a:lumMod val="95000"/>
                </a:schemeClr>
              </a:solidFill>
            </a:endParaRPr>
          </a:p>
        </p:txBody>
      </p:sp>
      <p:sp>
        <p:nvSpPr>
          <p:cNvPr id="6" name="Google Shape;840;p37">
            <a:extLst>
              <a:ext uri="{FF2B5EF4-FFF2-40B4-BE49-F238E27FC236}">
                <a16:creationId xmlns:a16="http://schemas.microsoft.com/office/drawing/2014/main" id="{328E0064-F8D2-5615-B00A-7D710D755C09}"/>
              </a:ext>
            </a:extLst>
          </p:cNvPr>
          <p:cNvSpPr txBox="1">
            <a:spLocks/>
          </p:cNvSpPr>
          <p:nvPr/>
        </p:nvSpPr>
        <p:spPr>
          <a:xfrm>
            <a:off x="496711" y="6391813"/>
            <a:ext cx="7608886"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SzPts val="1800"/>
            </a:pPr>
            <a:r>
              <a:rPr lang="en-US" dirty="0">
                <a:solidFill>
                  <a:schemeClr val="bg1">
                    <a:lumMod val="95000"/>
                  </a:schemeClr>
                </a:solidFill>
              </a:rPr>
              <a:t>Photo CC BY-SA </a:t>
            </a:r>
            <a:r>
              <a:rPr lang="en-US" u="sng" dirty="0">
                <a:solidFill>
                  <a:schemeClr val="bg1">
                    <a:lumMod val="95000"/>
                  </a:schemeClr>
                </a:solidFill>
                <a:hlinkClick r:id="rId2">
                  <a:extLst>
                    <a:ext uri="{A12FA001-AC4F-418D-AE19-62706E023703}">
                      <ahyp:hlinkClr xmlns:ahyp="http://schemas.microsoft.com/office/drawing/2018/hyperlinkcolor" val="tx"/>
                    </a:ext>
                  </a:extLst>
                </a:hlinkClick>
              </a:rPr>
              <a:t>Jennifer Fagan-Fry (NOAA)</a:t>
            </a:r>
            <a:endParaRPr lang="en-US" dirty="0">
              <a:solidFill>
                <a:schemeClr val="bg1">
                  <a:lumMod val="95000"/>
                </a:schemeClr>
              </a:solidFill>
            </a:endParaRPr>
          </a:p>
        </p:txBody>
      </p:sp>
      <p:pic>
        <p:nvPicPr>
          <p:cNvPr id="7" name="Google Shape;841;p37">
            <a:extLst>
              <a:ext uri="{FF2B5EF4-FFF2-40B4-BE49-F238E27FC236}">
                <a16:creationId xmlns:a16="http://schemas.microsoft.com/office/drawing/2014/main" id="{BA94E496-05C2-FA4F-2504-A27266DF481C}"/>
              </a:ext>
            </a:extLst>
          </p:cNvPr>
          <p:cNvPicPr preferRelativeResize="0"/>
          <p:nvPr/>
        </p:nvPicPr>
        <p:blipFill rotWithShape="1">
          <a:blip r:embed="rId3">
            <a:alphaModFix/>
          </a:blip>
          <a:srcRect/>
          <a:stretch/>
        </p:blipFill>
        <p:spPr>
          <a:xfrm>
            <a:off x="8105597" y="0"/>
            <a:ext cx="4086403" cy="6858001"/>
          </a:xfrm>
          <a:prstGeom prst="rect">
            <a:avLst/>
          </a:prstGeom>
          <a:noFill/>
          <a:ln>
            <a:noFill/>
          </a:ln>
        </p:spPr>
      </p:pic>
    </p:spTree>
    <p:extLst>
      <p:ext uri="{BB962C8B-B14F-4D97-AF65-F5344CB8AC3E}">
        <p14:creationId xmlns:p14="http://schemas.microsoft.com/office/powerpoint/2010/main" val="3702371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46;p38">
            <a:extLst>
              <a:ext uri="{FF2B5EF4-FFF2-40B4-BE49-F238E27FC236}">
                <a16:creationId xmlns:a16="http://schemas.microsoft.com/office/drawing/2014/main" id="{7D68887C-4FF5-AB22-06C1-B0E35E3E9119}"/>
              </a:ext>
            </a:extLst>
          </p:cNvPr>
          <p:cNvSpPr txBox="1">
            <a:spLocks noGrp="1"/>
          </p:cNvSpPr>
          <p:nvPr>
            <p:ph type="title"/>
          </p:nvPr>
        </p:nvSpPr>
        <p:spPr>
          <a:xfrm>
            <a:off x="383823" y="274637"/>
            <a:ext cx="5272614"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What is Metadata?</a:t>
            </a:r>
            <a:endParaRPr sz="4000" dirty="0">
              <a:solidFill>
                <a:srgbClr val="92D050"/>
              </a:solidFill>
            </a:endParaRPr>
          </a:p>
        </p:txBody>
      </p:sp>
      <p:pic>
        <p:nvPicPr>
          <p:cNvPr id="5" name="Google Shape;847;p38">
            <a:extLst>
              <a:ext uri="{FF2B5EF4-FFF2-40B4-BE49-F238E27FC236}">
                <a16:creationId xmlns:a16="http://schemas.microsoft.com/office/drawing/2014/main" id="{E7B4116D-32D2-CDDB-9812-469656C5A481}"/>
              </a:ext>
            </a:extLst>
          </p:cNvPr>
          <p:cNvPicPr preferRelativeResize="0"/>
          <p:nvPr/>
        </p:nvPicPr>
        <p:blipFill rotWithShape="1">
          <a:blip r:embed="rId3">
            <a:alphaModFix/>
          </a:blip>
          <a:srcRect/>
          <a:stretch/>
        </p:blipFill>
        <p:spPr>
          <a:xfrm>
            <a:off x="5925014" y="0"/>
            <a:ext cx="6266985" cy="6857999"/>
          </a:xfrm>
          <a:prstGeom prst="rect">
            <a:avLst/>
          </a:prstGeom>
          <a:noFill/>
          <a:ln>
            <a:noFill/>
          </a:ln>
        </p:spPr>
      </p:pic>
      <p:sp>
        <p:nvSpPr>
          <p:cNvPr id="6" name="Google Shape;848;p38">
            <a:extLst>
              <a:ext uri="{FF2B5EF4-FFF2-40B4-BE49-F238E27FC236}">
                <a16:creationId xmlns:a16="http://schemas.microsoft.com/office/drawing/2014/main" id="{8D005140-F94E-7AFF-DF49-2A5D80A81E5D}"/>
              </a:ext>
            </a:extLst>
          </p:cNvPr>
          <p:cNvSpPr txBox="1">
            <a:spLocks noGrp="1"/>
          </p:cNvSpPr>
          <p:nvPr>
            <p:ph type="body" idx="1"/>
          </p:nvPr>
        </p:nvSpPr>
        <p:spPr>
          <a:xfrm>
            <a:off x="299707" y="1582537"/>
            <a:ext cx="5440846" cy="3044995"/>
          </a:xfrm>
          <a:prstGeom prst="rect">
            <a:avLst/>
          </a:prstGeom>
          <a:noFill/>
          <a:ln>
            <a:noFill/>
          </a:ln>
        </p:spPr>
        <p:txBody>
          <a:bodyPr spcFirstLastPara="1" wrap="square" lIns="91425" tIns="91425" rIns="91425" bIns="91425" anchor="t" anchorCtr="0">
            <a:noAutofit/>
          </a:bodyPr>
          <a:lstStyle/>
          <a:p>
            <a:pPr marL="457203" marR="0" lvl="0" indent="-228602" algn="l" rtl="0">
              <a:lnSpc>
                <a:spcPct val="100000"/>
              </a:lnSpc>
              <a:spcBef>
                <a:spcPts val="640"/>
              </a:spcBef>
              <a:spcAft>
                <a:spcPts val="0"/>
              </a:spcAft>
              <a:buClr>
                <a:schemeClr val="dk1"/>
              </a:buClr>
              <a:buSzPts val="1800"/>
              <a:buFont typeface="Arial"/>
              <a:buNone/>
            </a:pPr>
            <a:r>
              <a:rPr lang="en-US" sz="2400" dirty="0">
                <a:solidFill>
                  <a:schemeClr val="bg1">
                    <a:lumMod val="95000"/>
                  </a:schemeClr>
                </a:solidFill>
              </a:rPr>
              <a:t>Metadata, literally “</a:t>
            </a:r>
            <a:r>
              <a:rPr lang="en-US" sz="2400" b="1" i="1" dirty="0">
                <a:solidFill>
                  <a:schemeClr val="accent3">
                    <a:lumMod val="40000"/>
                    <a:lumOff val="60000"/>
                  </a:schemeClr>
                </a:solidFill>
              </a:rPr>
              <a:t>data about data</a:t>
            </a:r>
            <a:r>
              <a:rPr lang="en-US" sz="2400" dirty="0">
                <a:solidFill>
                  <a:schemeClr val="bg1">
                    <a:lumMod val="95000"/>
                  </a:schemeClr>
                </a:solidFill>
              </a:rPr>
              <a:t>” </a:t>
            </a:r>
          </a:p>
          <a:p>
            <a:pPr marL="457203" marR="0" lvl="0" indent="-228602" algn="l" rtl="0">
              <a:lnSpc>
                <a:spcPct val="100000"/>
              </a:lnSpc>
              <a:spcBef>
                <a:spcPts val="640"/>
              </a:spcBef>
              <a:spcAft>
                <a:spcPts val="0"/>
              </a:spcAft>
              <a:buClr>
                <a:schemeClr val="dk1"/>
              </a:buClr>
              <a:buSzPts val="1800"/>
              <a:buFont typeface="Arial"/>
              <a:buNone/>
            </a:pPr>
            <a:endParaRPr lang="en-US" sz="2400"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r>
              <a:rPr lang="en-US" sz="2400" dirty="0">
                <a:solidFill>
                  <a:schemeClr val="bg1">
                    <a:lumMod val="95000"/>
                  </a:schemeClr>
                </a:solidFill>
              </a:rPr>
              <a:t>An essential component of a data management system, describing such aspects as the “what, where, when, who and how” pertaining to a resource. </a:t>
            </a:r>
            <a:br>
              <a:rPr lang="en-US" sz="2400" dirty="0">
                <a:solidFill>
                  <a:schemeClr val="bg1">
                    <a:lumMod val="95000"/>
                  </a:schemeClr>
                </a:solidFill>
              </a:rPr>
            </a:br>
            <a:endParaRPr sz="2400" dirty="0">
              <a:solidFill>
                <a:schemeClr val="bg1">
                  <a:lumMod val="95000"/>
                </a:schemeClr>
              </a:solidFill>
            </a:endParaRPr>
          </a:p>
        </p:txBody>
      </p:sp>
      <p:sp>
        <p:nvSpPr>
          <p:cNvPr id="7" name="Google Shape;849;p38">
            <a:extLst>
              <a:ext uri="{FF2B5EF4-FFF2-40B4-BE49-F238E27FC236}">
                <a16:creationId xmlns:a16="http://schemas.microsoft.com/office/drawing/2014/main" id="{E0D17821-61DB-DBD1-9060-25A2EAA1EECE}"/>
              </a:ext>
            </a:extLst>
          </p:cNvPr>
          <p:cNvSpPr txBox="1">
            <a:spLocks noGrp="1"/>
          </p:cNvSpPr>
          <p:nvPr>
            <p:ph type="sldNum" idx="12"/>
          </p:nvPr>
        </p:nvSpPr>
        <p:spPr>
          <a:xfrm>
            <a:off x="9008850" y="5745305"/>
            <a:ext cx="497771" cy="476270"/>
          </a:xfrm>
          <a:prstGeom prst="rect">
            <a:avLst/>
          </a:prstGeom>
          <a:noFill/>
          <a:ln>
            <a:noFill/>
          </a:ln>
        </p:spPr>
        <p:txBody>
          <a:bodyPr spcFirstLastPara="1" wrap="square" lIns="82925" tIns="82925" rIns="82925" bIns="82925" anchor="t" anchorCtr="0">
            <a:noAutofit/>
          </a:bodyPr>
          <a:lstStyle/>
          <a:p>
            <a:pPr marL="0" marR="0" lvl="0" indent="0" algn="r" rtl="0">
              <a:lnSpc>
                <a:spcPct val="100000"/>
              </a:lnSpc>
              <a:spcBef>
                <a:spcPts val="0"/>
              </a:spcBef>
              <a:spcAft>
                <a:spcPts val="0"/>
              </a:spcAft>
              <a:buClr>
                <a:srgbClr val="000000"/>
              </a:buClr>
              <a:buSzPts val="1100"/>
              <a:buFont typeface="Arial"/>
              <a:buNone/>
            </a:pPr>
            <a:fld id="{00000000-1234-1234-1234-123412341234}" type="slidenum">
              <a:rPr lang="en-US" sz="1179" b="0" i="0" u="none" strike="noStrike" cap="none">
                <a:solidFill>
                  <a:schemeClr val="dk1"/>
                </a:solidFill>
                <a:latin typeface="Arial Narrow"/>
                <a:ea typeface="Arial Narrow"/>
                <a:cs typeface="Arial Narrow"/>
                <a:sym typeface="Arial Narrow"/>
              </a:rPr>
              <a:t>38</a:t>
            </a:fld>
            <a:endParaRPr sz="1179" b="0" i="0" u="none" strike="noStrike" cap="none">
              <a:solidFill>
                <a:schemeClr val="dk1"/>
              </a:solidFill>
              <a:latin typeface="Arial Narrow"/>
              <a:ea typeface="Arial Narrow"/>
              <a:cs typeface="Arial Narrow"/>
              <a:sym typeface="Arial Narrow"/>
            </a:endParaRPr>
          </a:p>
        </p:txBody>
      </p:sp>
      <p:sp>
        <p:nvSpPr>
          <p:cNvPr id="8" name="Google Shape;850;p38">
            <a:extLst>
              <a:ext uri="{FF2B5EF4-FFF2-40B4-BE49-F238E27FC236}">
                <a16:creationId xmlns:a16="http://schemas.microsoft.com/office/drawing/2014/main" id="{D03ABB18-E0AA-9570-EFCC-8ED23A16002D}"/>
              </a:ext>
            </a:extLst>
          </p:cNvPr>
          <p:cNvSpPr txBox="1">
            <a:spLocks/>
          </p:cNvSpPr>
          <p:nvPr/>
        </p:nvSpPr>
        <p:spPr>
          <a:xfrm>
            <a:off x="383823" y="6061387"/>
            <a:ext cx="9050109"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SzPts val="1800"/>
            </a:pPr>
            <a:r>
              <a:rPr lang="en-US" sz="1000" dirty="0">
                <a:solidFill>
                  <a:srgbClr val="BFBFBF"/>
                </a:solidFill>
              </a:rPr>
              <a:t>Photo: CC-BY by Cea+ </a:t>
            </a:r>
            <a:r>
              <a:rPr lang="en-US" sz="1000" u="sng" dirty="0">
                <a:solidFill>
                  <a:srgbClr val="BFBFBF"/>
                </a:solidFill>
                <a:hlinkClick r:id="rId4">
                  <a:extLst>
                    <a:ext uri="{A12FA001-AC4F-418D-AE19-62706E023703}">
                      <ahyp:hlinkClr xmlns:ahyp="http://schemas.microsoft.com/office/drawing/2018/hyperlinkcolor" val="tx"/>
                    </a:ext>
                  </a:extLst>
                </a:hlinkClick>
              </a:rPr>
              <a:t>http://www.flickr.com/photos/centralasian/8071729256</a:t>
            </a:r>
            <a:r>
              <a:rPr lang="en-US" sz="1000" dirty="0">
                <a:solidFill>
                  <a:srgbClr val="BFBFBF"/>
                </a:solidFill>
              </a:rPr>
              <a:t> </a:t>
            </a:r>
          </a:p>
          <a:p>
            <a:pPr marL="457203" indent="-228602">
              <a:spcBef>
                <a:spcPts val="180"/>
              </a:spcBef>
              <a:buSzPts val="1800"/>
            </a:pPr>
            <a:r>
              <a:rPr lang="en-US" sz="1000" dirty="0">
                <a:solidFill>
                  <a:srgbClr val="BFBFBF"/>
                </a:solidFill>
              </a:rPr>
              <a:t>Slide source CC BY </a:t>
            </a:r>
            <a:r>
              <a:rPr lang="en-US" sz="1000" u="sng" dirty="0">
                <a:solidFill>
                  <a:srgbClr val="BFBFBF"/>
                </a:solidFill>
                <a:hlinkClick r:id="rId5">
                  <a:extLst>
                    <a:ext uri="{A12FA001-AC4F-418D-AE19-62706E023703}">
                      <ahyp:hlinkClr xmlns:ahyp="http://schemas.microsoft.com/office/drawing/2018/hyperlinkcolor" val="tx"/>
                    </a:ext>
                  </a:extLst>
                </a:hlinkClick>
              </a:rPr>
              <a:t>EUDAT</a:t>
            </a:r>
            <a:r>
              <a:rPr lang="en-US" sz="1000" dirty="0">
                <a:solidFill>
                  <a:srgbClr val="BFBFBF"/>
                </a:solidFill>
              </a:rPr>
              <a:t> (2016) |</a:t>
            </a:r>
          </a:p>
        </p:txBody>
      </p:sp>
    </p:spTree>
    <p:extLst>
      <p:ext uri="{BB962C8B-B14F-4D97-AF65-F5344CB8AC3E}">
        <p14:creationId xmlns:p14="http://schemas.microsoft.com/office/powerpoint/2010/main" val="3455371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55;p39">
            <a:extLst>
              <a:ext uri="{FF2B5EF4-FFF2-40B4-BE49-F238E27FC236}">
                <a16:creationId xmlns:a16="http://schemas.microsoft.com/office/drawing/2014/main" id="{49DC3A87-2032-D65C-62E5-9FDB587E27BE}"/>
              </a:ext>
            </a:extLst>
          </p:cNvPr>
          <p:cNvSpPr txBox="1">
            <a:spLocks noGrp="1"/>
          </p:cNvSpPr>
          <p:nvPr>
            <p:ph type="title"/>
          </p:nvPr>
        </p:nvSpPr>
        <p:spPr>
          <a:xfrm>
            <a:off x="406400" y="274636"/>
            <a:ext cx="3059289" cy="167310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Data entropy</a:t>
            </a:r>
            <a:endParaRPr sz="4000" dirty="0">
              <a:solidFill>
                <a:srgbClr val="92D050"/>
              </a:solidFill>
            </a:endParaRPr>
          </a:p>
        </p:txBody>
      </p:sp>
      <p:pic>
        <p:nvPicPr>
          <p:cNvPr id="5" name="Google Shape;856;p39">
            <a:extLst>
              <a:ext uri="{FF2B5EF4-FFF2-40B4-BE49-F238E27FC236}">
                <a16:creationId xmlns:a16="http://schemas.microsoft.com/office/drawing/2014/main" id="{781C573F-D5DB-7766-9FCC-E0F1B9FDA454}"/>
              </a:ext>
            </a:extLst>
          </p:cNvPr>
          <p:cNvPicPr preferRelativeResize="0"/>
          <p:nvPr/>
        </p:nvPicPr>
        <p:blipFill rotWithShape="1">
          <a:blip r:embed="rId3">
            <a:alphaModFix/>
          </a:blip>
          <a:srcRect/>
          <a:stretch/>
        </p:blipFill>
        <p:spPr>
          <a:xfrm>
            <a:off x="2891733" y="274637"/>
            <a:ext cx="8645512" cy="6015069"/>
          </a:xfrm>
          <a:prstGeom prst="rect">
            <a:avLst/>
          </a:prstGeom>
          <a:noFill/>
          <a:ln>
            <a:noFill/>
          </a:ln>
        </p:spPr>
      </p:pic>
      <p:sp>
        <p:nvSpPr>
          <p:cNvPr id="6" name="Google Shape;857;p39">
            <a:extLst>
              <a:ext uri="{FF2B5EF4-FFF2-40B4-BE49-F238E27FC236}">
                <a16:creationId xmlns:a16="http://schemas.microsoft.com/office/drawing/2014/main" id="{09C259FB-6884-C478-7D19-A60AB0CEA92B}"/>
              </a:ext>
            </a:extLst>
          </p:cNvPr>
          <p:cNvSpPr txBox="1">
            <a:spLocks/>
          </p:cNvSpPr>
          <p:nvPr/>
        </p:nvSpPr>
        <p:spPr>
          <a:xfrm>
            <a:off x="743415" y="6391813"/>
            <a:ext cx="8958146"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SzPts val="1800"/>
            </a:pPr>
            <a:r>
              <a:rPr lang="en-US" dirty="0">
                <a:solidFill>
                  <a:schemeClr val="bg1">
                    <a:lumMod val="95000"/>
                  </a:schemeClr>
                </a:solidFill>
              </a:rPr>
              <a:t>Illustration from: The Loss of Information about Data (Metadata) Over Time,  Michener </a:t>
            </a:r>
            <a:r>
              <a:rPr lang="en-US" i="1" dirty="0">
                <a:solidFill>
                  <a:schemeClr val="bg1">
                    <a:lumMod val="95000"/>
                  </a:schemeClr>
                </a:solidFill>
              </a:rPr>
              <a:t>et al</a:t>
            </a:r>
            <a:r>
              <a:rPr lang="en-US" dirty="0">
                <a:solidFill>
                  <a:schemeClr val="bg1">
                    <a:lumMod val="95000"/>
                  </a:schemeClr>
                </a:solidFill>
              </a:rPr>
              <a:t>, 1997</a:t>
            </a:r>
          </a:p>
        </p:txBody>
      </p:sp>
    </p:spTree>
    <p:extLst>
      <p:ext uri="{BB962C8B-B14F-4D97-AF65-F5344CB8AC3E}">
        <p14:creationId xmlns:p14="http://schemas.microsoft.com/office/powerpoint/2010/main" val="18168146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861"/>
        <p:cNvGrpSpPr/>
        <p:nvPr/>
      </p:nvGrpSpPr>
      <p:grpSpPr>
        <a:xfrm>
          <a:off x="0" y="0"/>
          <a:ext cx="0" cy="0"/>
          <a:chOff x="0" y="0"/>
          <a:chExt cx="0" cy="0"/>
        </a:xfrm>
      </p:grpSpPr>
      <p:sp>
        <p:nvSpPr>
          <p:cNvPr id="862" name="Google Shape;862;p40"/>
          <p:cNvSpPr txBox="1">
            <a:spLocks noGrp="1"/>
          </p:cNvSpPr>
          <p:nvPr>
            <p:ph type="title"/>
          </p:nvPr>
        </p:nvSpPr>
        <p:spPr>
          <a:xfrm>
            <a:off x="1179194" y="1687606"/>
            <a:ext cx="6078071" cy="3482788"/>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Clr>
                <a:srgbClr val="92D050"/>
              </a:buClr>
              <a:buSzPts val="2800"/>
              <a:buFont typeface="Roboto"/>
              <a:buNone/>
            </a:pPr>
            <a:r>
              <a:rPr lang="en-US" sz="6600" dirty="0">
                <a:solidFill>
                  <a:srgbClr val="92D050"/>
                </a:solidFill>
              </a:rPr>
              <a:t>DATA MANAGEMENT PLAN</a:t>
            </a:r>
            <a:endParaRPr dirty="0"/>
          </a:p>
        </p:txBody>
      </p:sp>
      <p:pic>
        <p:nvPicPr>
          <p:cNvPr id="863" name="Google Shape;863;p40" descr="whatisdigitalpreservation_hvaderdigitalbevaring_digitalpreservation.png"/>
          <p:cNvPicPr preferRelativeResize="0"/>
          <p:nvPr/>
        </p:nvPicPr>
        <p:blipFill rotWithShape="1">
          <a:blip r:embed="rId3">
            <a:alphaModFix/>
          </a:blip>
          <a:srcRect/>
          <a:stretch/>
        </p:blipFill>
        <p:spPr>
          <a:xfrm>
            <a:off x="7597423" y="1256896"/>
            <a:ext cx="4105736" cy="4184348"/>
          </a:xfrm>
          <a:prstGeom prst="rect">
            <a:avLst/>
          </a:prstGeom>
          <a:noFill/>
          <a:ln>
            <a:noFill/>
          </a:ln>
        </p:spPr>
      </p:pic>
      <p:sp>
        <p:nvSpPr>
          <p:cNvPr id="864" name="Google Shape;864;p40"/>
          <p:cNvSpPr/>
          <p:nvPr/>
        </p:nvSpPr>
        <p:spPr>
          <a:xfrm>
            <a:off x="7729469" y="5553128"/>
            <a:ext cx="2481332" cy="234872"/>
          </a:xfrm>
          <a:prstGeom prst="rect">
            <a:avLst/>
          </a:prstGeom>
          <a:noFill/>
          <a:ln>
            <a:noFill/>
          </a:ln>
        </p:spPr>
        <p:txBody>
          <a:bodyPr spcFirstLastPara="1" wrap="square" lIns="89200" tIns="44600" rIns="89200" bIns="44600" anchor="t" anchorCtr="0">
            <a:noAutofit/>
          </a:bodyPr>
          <a:lstStyle/>
          <a:p>
            <a:pPr marL="0" marR="0" lvl="0" indent="0" algn="r" rtl="0">
              <a:spcBef>
                <a:spcPts val="0"/>
              </a:spcBef>
              <a:spcAft>
                <a:spcPts val="0"/>
              </a:spcAft>
              <a:buNone/>
            </a:pPr>
            <a:r>
              <a:rPr lang="en-US" sz="1100" i="1">
                <a:solidFill>
                  <a:srgbClr val="D8D8D8"/>
                </a:solidFill>
                <a:latin typeface="Arial"/>
                <a:ea typeface="Arial"/>
                <a:cs typeface="Arial"/>
                <a:sym typeface="Arial"/>
              </a:rPr>
              <a:t>Illustration CC BY </a:t>
            </a:r>
            <a:r>
              <a:rPr lang="en-US" sz="1100" i="1" u="sng">
                <a:solidFill>
                  <a:srgbClr val="D8D8D8"/>
                </a:solidFill>
                <a:latin typeface="Arial"/>
                <a:ea typeface="Arial"/>
                <a:cs typeface="Arial"/>
                <a:sym typeface="Arial"/>
                <a:hlinkClick r:id="rId4">
                  <a:extLst>
                    <a:ext uri="{A12FA001-AC4F-418D-AE19-62706E023703}">
                      <ahyp:hlinkClr xmlns:ahyp="http://schemas.microsoft.com/office/drawing/2018/hyperlinkcolor" val="tx"/>
                    </a:ext>
                  </a:extLst>
                </a:hlinkClick>
              </a:rPr>
              <a:t>Jørgen Stamp</a:t>
            </a:r>
            <a:endParaRPr sz="1100">
              <a:solidFill>
                <a:srgbClr val="D8D8D8"/>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71;p41">
            <a:extLst>
              <a:ext uri="{FF2B5EF4-FFF2-40B4-BE49-F238E27FC236}">
                <a16:creationId xmlns:a16="http://schemas.microsoft.com/office/drawing/2014/main" id="{712AD366-A427-615B-F441-323B8B48226E}"/>
              </a:ext>
            </a:extLst>
          </p:cNvPr>
          <p:cNvSpPr txBox="1">
            <a:spLocks noGrp="1"/>
          </p:cNvSpPr>
          <p:nvPr>
            <p:ph type="title"/>
          </p:nvPr>
        </p:nvSpPr>
        <p:spPr>
          <a:xfrm>
            <a:off x="395111" y="491509"/>
            <a:ext cx="9815690"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Data Management Plan (DMP)</a:t>
            </a:r>
            <a:endParaRPr sz="4000" dirty="0">
              <a:solidFill>
                <a:srgbClr val="92D050"/>
              </a:solidFill>
            </a:endParaRPr>
          </a:p>
        </p:txBody>
      </p:sp>
      <p:sp>
        <p:nvSpPr>
          <p:cNvPr id="5" name="Google Shape;872;p41">
            <a:extLst>
              <a:ext uri="{FF2B5EF4-FFF2-40B4-BE49-F238E27FC236}">
                <a16:creationId xmlns:a16="http://schemas.microsoft.com/office/drawing/2014/main" id="{7CCB8118-C313-9EDE-EEDC-DE590BC586D9}"/>
              </a:ext>
            </a:extLst>
          </p:cNvPr>
          <p:cNvSpPr txBox="1">
            <a:spLocks noGrp="1"/>
          </p:cNvSpPr>
          <p:nvPr>
            <p:ph type="body" idx="1"/>
          </p:nvPr>
        </p:nvSpPr>
        <p:spPr>
          <a:xfrm>
            <a:off x="335639" y="1724722"/>
            <a:ext cx="7653867" cy="4334559"/>
          </a:xfrm>
          <a:prstGeom prst="rect">
            <a:avLst/>
          </a:prstGeom>
          <a:noFill/>
          <a:ln>
            <a:noFill/>
          </a:ln>
        </p:spPr>
        <p:txBody>
          <a:bodyPr spcFirstLastPara="1" wrap="square" lIns="91425" tIns="91425" rIns="91425" bIns="91425" anchor="t" anchorCtr="0">
            <a:noAutofit/>
          </a:bodyPr>
          <a:lstStyle/>
          <a:p>
            <a:pPr marL="457203" lvl="0" indent="-228602" algn="l" rtl="0">
              <a:lnSpc>
                <a:spcPct val="100000"/>
              </a:lnSpc>
              <a:spcBef>
                <a:spcPts val="0"/>
              </a:spcBef>
              <a:spcAft>
                <a:spcPts val="0"/>
              </a:spcAft>
              <a:buSzPts val="1800"/>
              <a:buNone/>
            </a:pPr>
            <a:r>
              <a:rPr lang="en-US" sz="1800" dirty="0">
                <a:solidFill>
                  <a:schemeClr val="bg1">
                    <a:lumMod val="95000"/>
                  </a:schemeClr>
                </a:solidFill>
              </a:rPr>
              <a:t>A formal document that outlines </a:t>
            </a:r>
            <a:r>
              <a:rPr lang="en-US" sz="1800" b="1" dirty="0">
                <a:solidFill>
                  <a:schemeClr val="accent3">
                    <a:lumMod val="40000"/>
                    <a:lumOff val="60000"/>
                  </a:schemeClr>
                </a:solidFill>
              </a:rPr>
              <a:t>how data are to be handled </a:t>
            </a:r>
            <a:r>
              <a:rPr lang="en-US" sz="1800" dirty="0">
                <a:solidFill>
                  <a:schemeClr val="bg1">
                    <a:lumMod val="95000"/>
                  </a:schemeClr>
                </a:solidFill>
              </a:rPr>
              <a:t>during a research project, and after the project is completed.</a:t>
            </a:r>
            <a:endParaRPr sz="1800" dirty="0">
              <a:solidFill>
                <a:schemeClr val="bg1">
                  <a:lumMod val="95000"/>
                </a:schemeClr>
              </a:solidFill>
            </a:endParaRPr>
          </a:p>
          <a:p>
            <a:pPr marL="457203" lvl="0" indent="-228602" algn="l" rtl="0">
              <a:lnSpc>
                <a:spcPct val="100000"/>
              </a:lnSpc>
              <a:spcBef>
                <a:spcPts val="1800"/>
              </a:spcBef>
              <a:spcAft>
                <a:spcPts val="0"/>
              </a:spcAft>
              <a:buSzPts val="1800"/>
              <a:buNone/>
            </a:pPr>
            <a:r>
              <a:rPr lang="en-US" sz="1800" dirty="0">
                <a:solidFill>
                  <a:schemeClr val="bg1">
                    <a:lumMod val="95000"/>
                  </a:schemeClr>
                </a:solidFill>
              </a:rPr>
              <a:t>The goal is to </a:t>
            </a:r>
            <a:r>
              <a:rPr lang="en-US" sz="1800" b="1" dirty="0">
                <a:solidFill>
                  <a:schemeClr val="accent3">
                    <a:lumMod val="40000"/>
                    <a:lumOff val="60000"/>
                  </a:schemeClr>
                </a:solidFill>
              </a:rPr>
              <a:t>plan</a:t>
            </a:r>
            <a:r>
              <a:rPr lang="en-US" sz="1800" dirty="0">
                <a:solidFill>
                  <a:schemeClr val="bg1">
                    <a:lumMod val="95000"/>
                  </a:schemeClr>
                </a:solidFill>
              </a:rPr>
              <a:t> data management </a:t>
            </a:r>
            <a:r>
              <a:rPr lang="en-US" sz="1800" b="1" dirty="0">
                <a:solidFill>
                  <a:schemeClr val="accent3">
                    <a:lumMod val="40000"/>
                    <a:lumOff val="60000"/>
                  </a:schemeClr>
                </a:solidFill>
              </a:rPr>
              <a:t>before</a:t>
            </a:r>
            <a:r>
              <a:rPr lang="en-US" sz="1800" dirty="0">
                <a:solidFill>
                  <a:schemeClr val="bg1">
                    <a:lumMod val="95000"/>
                  </a:schemeClr>
                </a:solidFill>
              </a:rPr>
              <a:t> the project begins.</a:t>
            </a:r>
            <a:endParaRPr sz="1800" dirty="0">
              <a:solidFill>
                <a:schemeClr val="bg1">
                  <a:lumMod val="95000"/>
                </a:schemeClr>
              </a:solidFill>
            </a:endParaRPr>
          </a:p>
          <a:p>
            <a:pPr marL="457203" lvl="0" indent="-228602" algn="l" rtl="0">
              <a:lnSpc>
                <a:spcPct val="100000"/>
              </a:lnSpc>
              <a:spcBef>
                <a:spcPts val="1800"/>
              </a:spcBef>
              <a:spcAft>
                <a:spcPts val="0"/>
              </a:spcAft>
              <a:buSzPts val="1800"/>
              <a:buNone/>
            </a:pPr>
            <a:r>
              <a:rPr lang="en-US" sz="1800" dirty="0">
                <a:solidFill>
                  <a:schemeClr val="bg1">
                    <a:lumMod val="95000"/>
                  </a:schemeClr>
                </a:solidFill>
              </a:rPr>
              <a:t>Including a plan for the </a:t>
            </a:r>
            <a:r>
              <a:rPr lang="en-US" sz="1800" b="1" dirty="0">
                <a:solidFill>
                  <a:schemeClr val="accent3">
                    <a:lumMod val="40000"/>
                    <a:lumOff val="60000"/>
                  </a:schemeClr>
                </a:solidFill>
              </a:rPr>
              <a:t>costs</a:t>
            </a:r>
            <a:r>
              <a:rPr lang="en-US" sz="1800" dirty="0">
                <a:solidFill>
                  <a:schemeClr val="bg1">
                    <a:lumMod val="95000"/>
                  </a:schemeClr>
                </a:solidFill>
              </a:rPr>
              <a:t> of data management and archiving.</a:t>
            </a:r>
            <a:endParaRPr sz="1800" dirty="0">
              <a:solidFill>
                <a:schemeClr val="bg1">
                  <a:lumMod val="95000"/>
                </a:schemeClr>
              </a:solidFill>
            </a:endParaRPr>
          </a:p>
          <a:p>
            <a:pPr marL="457203" lvl="0" indent="-228602" algn="l" rtl="0">
              <a:lnSpc>
                <a:spcPct val="100000"/>
              </a:lnSpc>
              <a:spcBef>
                <a:spcPts val="1800"/>
              </a:spcBef>
              <a:spcAft>
                <a:spcPts val="0"/>
              </a:spcAft>
              <a:buSzPts val="1800"/>
              <a:buNone/>
            </a:pPr>
            <a:r>
              <a:rPr lang="en-US" sz="1800" dirty="0">
                <a:solidFill>
                  <a:schemeClr val="bg1">
                    <a:lumMod val="95000"/>
                  </a:schemeClr>
                </a:solidFill>
              </a:rPr>
              <a:t>This </a:t>
            </a:r>
            <a:r>
              <a:rPr lang="en-US" sz="1800" b="1" dirty="0">
                <a:solidFill>
                  <a:schemeClr val="accent3">
                    <a:lumMod val="40000"/>
                    <a:lumOff val="60000"/>
                  </a:schemeClr>
                </a:solidFill>
              </a:rPr>
              <a:t>saves time </a:t>
            </a:r>
            <a:r>
              <a:rPr lang="en-US" sz="1800" dirty="0">
                <a:solidFill>
                  <a:schemeClr val="bg1">
                    <a:lumMod val="95000"/>
                  </a:schemeClr>
                </a:solidFill>
              </a:rPr>
              <a:t>in the long run and promotes </a:t>
            </a:r>
            <a:r>
              <a:rPr lang="en-US" sz="1800" b="1" dirty="0">
                <a:solidFill>
                  <a:schemeClr val="accent3">
                    <a:lumMod val="40000"/>
                    <a:lumOff val="60000"/>
                  </a:schemeClr>
                </a:solidFill>
              </a:rPr>
              <a:t>data fitness for reuse</a:t>
            </a:r>
            <a:r>
              <a:rPr lang="en-US" sz="1800" dirty="0">
                <a:solidFill>
                  <a:schemeClr val="bg1">
                    <a:lumMod val="95000"/>
                  </a:schemeClr>
                </a:solidFill>
              </a:rPr>
              <a:t>.</a:t>
            </a:r>
            <a:endParaRPr sz="1800" dirty="0">
              <a:solidFill>
                <a:schemeClr val="bg1">
                  <a:lumMod val="95000"/>
                </a:schemeClr>
              </a:solidFill>
            </a:endParaRPr>
          </a:p>
          <a:p>
            <a:pPr marL="457203" lvl="0" indent="-228602" algn="l" rtl="0">
              <a:lnSpc>
                <a:spcPct val="100000"/>
              </a:lnSpc>
              <a:spcBef>
                <a:spcPts val="1800"/>
              </a:spcBef>
              <a:spcAft>
                <a:spcPts val="0"/>
              </a:spcAft>
              <a:buSzPts val="1800"/>
              <a:buNone/>
            </a:pPr>
            <a:r>
              <a:rPr lang="en-US" sz="1800" dirty="0">
                <a:solidFill>
                  <a:schemeClr val="bg1">
                    <a:lumMod val="95000"/>
                  </a:schemeClr>
                </a:solidFill>
              </a:rPr>
              <a:t>Reduce </a:t>
            </a:r>
            <a:r>
              <a:rPr lang="en-US" sz="1800" b="1" dirty="0">
                <a:solidFill>
                  <a:schemeClr val="accent3">
                    <a:lumMod val="40000"/>
                    <a:lumOff val="60000"/>
                  </a:schemeClr>
                </a:solidFill>
              </a:rPr>
              <a:t>duplication</a:t>
            </a:r>
            <a:r>
              <a:rPr lang="en-US" sz="1800" dirty="0">
                <a:solidFill>
                  <a:schemeClr val="bg1">
                    <a:lumMod val="95000"/>
                  </a:schemeClr>
                </a:solidFill>
              </a:rPr>
              <a:t> of existing scientific studies.</a:t>
            </a:r>
            <a:endParaRPr sz="1800" dirty="0">
              <a:solidFill>
                <a:schemeClr val="bg1">
                  <a:lumMod val="95000"/>
                </a:schemeClr>
              </a:solidFill>
            </a:endParaRPr>
          </a:p>
          <a:p>
            <a:pPr marL="457203" lvl="0" indent="-228602" algn="l" rtl="0">
              <a:lnSpc>
                <a:spcPct val="100000"/>
              </a:lnSpc>
              <a:spcBef>
                <a:spcPts val="1800"/>
              </a:spcBef>
              <a:spcAft>
                <a:spcPts val="1800"/>
              </a:spcAft>
              <a:buSzPts val="1800"/>
              <a:buNone/>
            </a:pPr>
            <a:r>
              <a:rPr lang="en-US" sz="1800" dirty="0">
                <a:solidFill>
                  <a:schemeClr val="bg1">
                    <a:lumMod val="95000"/>
                  </a:schemeClr>
                </a:solidFill>
              </a:rPr>
              <a:t>Reduce the </a:t>
            </a:r>
            <a:r>
              <a:rPr lang="en-US" sz="1800" b="1" dirty="0">
                <a:solidFill>
                  <a:schemeClr val="accent3">
                    <a:lumMod val="40000"/>
                    <a:lumOff val="60000"/>
                  </a:schemeClr>
                </a:solidFill>
              </a:rPr>
              <a:t>loss of data</a:t>
            </a:r>
            <a:r>
              <a:rPr lang="en-US" sz="1800" dirty="0">
                <a:solidFill>
                  <a:schemeClr val="bg1">
                    <a:lumMod val="95000"/>
                  </a:schemeClr>
                </a:solidFill>
              </a:rPr>
              <a:t>.</a:t>
            </a:r>
            <a:endParaRPr sz="1800" dirty="0">
              <a:solidFill>
                <a:schemeClr val="bg1">
                  <a:lumMod val="95000"/>
                </a:schemeClr>
              </a:solidFill>
            </a:endParaRPr>
          </a:p>
        </p:txBody>
      </p:sp>
      <p:pic>
        <p:nvPicPr>
          <p:cNvPr id="7" name="Google Shape;874;p41" descr="whatisdigitalpreservation_hvaderdigitalbevaring_digitalpreservation.png">
            <a:extLst>
              <a:ext uri="{FF2B5EF4-FFF2-40B4-BE49-F238E27FC236}">
                <a16:creationId xmlns:a16="http://schemas.microsoft.com/office/drawing/2014/main" id="{49618B22-4B90-4C0F-1EE3-A562E60C4379}"/>
              </a:ext>
            </a:extLst>
          </p:cNvPr>
          <p:cNvPicPr preferRelativeResize="0"/>
          <p:nvPr/>
        </p:nvPicPr>
        <p:blipFill rotWithShape="1">
          <a:blip r:embed="rId3">
            <a:alphaModFix/>
          </a:blip>
          <a:srcRect/>
          <a:stretch/>
        </p:blipFill>
        <p:spPr>
          <a:xfrm>
            <a:off x="7597423" y="1256896"/>
            <a:ext cx="4105736" cy="4184348"/>
          </a:xfrm>
          <a:prstGeom prst="rect">
            <a:avLst/>
          </a:prstGeom>
          <a:noFill/>
          <a:ln>
            <a:noFill/>
          </a:ln>
        </p:spPr>
      </p:pic>
      <p:sp>
        <p:nvSpPr>
          <p:cNvPr id="8" name="Google Shape;875;p41">
            <a:extLst>
              <a:ext uri="{FF2B5EF4-FFF2-40B4-BE49-F238E27FC236}">
                <a16:creationId xmlns:a16="http://schemas.microsoft.com/office/drawing/2014/main" id="{3D3B79E1-7474-9DF2-6C33-C7A85E46FACB}"/>
              </a:ext>
            </a:extLst>
          </p:cNvPr>
          <p:cNvSpPr/>
          <p:nvPr/>
        </p:nvSpPr>
        <p:spPr>
          <a:xfrm>
            <a:off x="7729469" y="5553128"/>
            <a:ext cx="2481332" cy="234872"/>
          </a:xfrm>
          <a:prstGeom prst="rect">
            <a:avLst/>
          </a:prstGeom>
          <a:noFill/>
          <a:ln>
            <a:noFill/>
          </a:ln>
        </p:spPr>
        <p:txBody>
          <a:bodyPr spcFirstLastPara="1" wrap="square" lIns="89200" tIns="44600" rIns="89200" bIns="44600" anchor="t" anchorCtr="0">
            <a:noAutofit/>
          </a:bodyPr>
          <a:lstStyle/>
          <a:p>
            <a:pPr marL="0" marR="0" lvl="0" indent="0" algn="r" rtl="0">
              <a:spcBef>
                <a:spcPts val="0"/>
              </a:spcBef>
              <a:spcAft>
                <a:spcPts val="0"/>
              </a:spcAft>
              <a:buNone/>
            </a:pPr>
            <a:r>
              <a:rPr lang="en-US" sz="1100" i="1" dirty="0">
                <a:solidFill>
                  <a:schemeClr val="bg1">
                    <a:lumMod val="95000"/>
                  </a:schemeClr>
                </a:solidFill>
                <a:latin typeface="Arial"/>
                <a:ea typeface="Arial"/>
                <a:cs typeface="Arial"/>
                <a:sym typeface="Arial"/>
              </a:rPr>
              <a:t>Illustration CC BY </a:t>
            </a:r>
            <a:r>
              <a:rPr lang="en-US" sz="1100" i="1" u="sng" dirty="0">
                <a:solidFill>
                  <a:schemeClr val="bg1">
                    <a:lumMod val="95000"/>
                  </a:schemeClr>
                </a:solidFill>
                <a:latin typeface="Arial"/>
                <a:ea typeface="Arial"/>
                <a:cs typeface="Arial"/>
                <a:sym typeface="Arial"/>
                <a:hlinkClick r:id="rId4">
                  <a:extLst>
                    <a:ext uri="{A12FA001-AC4F-418D-AE19-62706E023703}">
                      <ahyp:hlinkClr xmlns:ahyp="http://schemas.microsoft.com/office/drawing/2018/hyperlinkcolor" val="tx"/>
                    </a:ext>
                  </a:extLst>
                </a:hlinkClick>
              </a:rPr>
              <a:t>Jørgen Stamp</a:t>
            </a:r>
            <a:endParaRPr sz="1100" dirty="0">
              <a:solidFill>
                <a:schemeClr val="bg1">
                  <a:lumMod val="95000"/>
                </a:schemeClr>
              </a:solidFill>
              <a:latin typeface="Arial"/>
              <a:ea typeface="Arial"/>
              <a:cs typeface="Arial"/>
              <a:sym typeface="Arial"/>
            </a:endParaRPr>
          </a:p>
        </p:txBody>
      </p:sp>
    </p:spTree>
    <p:extLst>
      <p:ext uri="{BB962C8B-B14F-4D97-AF65-F5344CB8AC3E}">
        <p14:creationId xmlns:p14="http://schemas.microsoft.com/office/powerpoint/2010/main" val="10614040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81;p42">
            <a:extLst>
              <a:ext uri="{FF2B5EF4-FFF2-40B4-BE49-F238E27FC236}">
                <a16:creationId xmlns:a16="http://schemas.microsoft.com/office/drawing/2014/main" id="{6654917A-DE37-1DDE-372A-6E720E507EC3}"/>
              </a:ext>
            </a:extLst>
          </p:cNvPr>
          <p:cNvSpPr txBox="1">
            <a:spLocks noGrp="1"/>
          </p:cNvSpPr>
          <p:nvPr>
            <p:ph type="title"/>
          </p:nvPr>
        </p:nvSpPr>
        <p:spPr>
          <a:xfrm>
            <a:off x="327377" y="274637"/>
            <a:ext cx="9883423"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Why write Data Management Plans?</a:t>
            </a:r>
            <a:endParaRPr sz="4000" dirty="0">
              <a:solidFill>
                <a:srgbClr val="92D050"/>
              </a:solidFill>
            </a:endParaRPr>
          </a:p>
        </p:txBody>
      </p:sp>
      <p:sp>
        <p:nvSpPr>
          <p:cNvPr id="5" name="Google Shape;882;p42">
            <a:extLst>
              <a:ext uri="{FF2B5EF4-FFF2-40B4-BE49-F238E27FC236}">
                <a16:creationId xmlns:a16="http://schemas.microsoft.com/office/drawing/2014/main" id="{CF21A114-9797-200B-F06F-DCC19E4B845F}"/>
              </a:ext>
            </a:extLst>
          </p:cNvPr>
          <p:cNvSpPr txBox="1">
            <a:spLocks noGrp="1"/>
          </p:cNvSpPr>
          <p:nvPr>
            <p:ph type="body" idx="1"/>
          </p:nvPr>
        </p:nvSpPr>
        <p:spPr>
          <a:xfrm>
            <a:off x="237068" y="1185332"/>
            <a:ext cx="6922015" cy="4961857"/>
          </a:xfrm>
          <a:prstGeom prst="rect">
            <a:avLst/>
          </a:prstGeom>
          <a:noFill/>
          <a:ln>
            <a:noFill/>
          </a:ln>
        </p:spPr>
        <p:txBody>
          <a:bodyPr spcFirstLastPara="1" wrap="square" lIns="91425" tIns="91425" rIns="91425" bIns="91425" anchor="t" anchorCtr="0">
            <a:noAutofit/>
          </a:bodyPr>
          <a:lstStyle/>
          <a:p>
            <a:pPr marL="457203" lvl="0" indent="-228602" algn="l" rtl="0">
              <a:lnSpc>
                <a:spcPct val="100000"/>
              </a:lnSpc>
              <a:spcBef>
                <a:spcPts val="0"/>
              </a:spcBef>
              <a:spcAft>
                <a:spcPts val="0"/>
              </a:spcAft>
              <a:buSzPts val="1800"/>
              <a:buNone/>
            </a:pPr>
            <a:r>
              <a:rPr lang="en-US" dirty="0">
                <a:solidFill>
                  <a:schemeClr val="bg1">
                    <a:lumMod val="95000"/>
                  </a:schemeClr>
                </a:solidFill>
              </a:rPr>
              <a:t>A data management plan is a tool for making your research </a:t>
            </a:r>
            <a:r>
              <a:rPr lang="en-US" b="1" dirty="0">
                <a:solidFill>
                  <a:schemeClr val="accent3">
                    <a:lumMod val="40000"/>
                    <a:lumOff val="60000"/>
                  </a:schemeClr>
                </a:solidFill>
              </a:rPr>
              <a:t>reproducible</a:t>
            </a:r>
            <a:r>
              <a:rPr lang="en-US" dirty="0">
                <a:solidFill>
                  <a:schemeClr val="bg1">
                    <a:lumMod val="95000"/>
                  </a:schemeClr>
                </a:solidFill>
              </a:rPr>
              <a:t> and thus </a:t>
            </a:r>
            <a:r>
              <a:rPr lang="en-US" b="1" dirty="0">
                <a:solidFill>
                  <a:schemeClr val="accent3">
                    <a:lumMod val="40000"/>
                    <a:lumOff val="60000"/>
                  </a:schemeClr>
                </a:solidFill>
              </a:rPr>
              <a:t>trustworthy</a:t>
            </a:r>
            <a:r>
              <a:rPr lang="en-US" dirty="0">
                <a:solidFill>
                  <a:schemeClr val="bg1">
                    <a:lumMod val="95000"/>
                  </a:schemeClr>
                </a:solidFill>
              </a:rPr>
              <a:t>.</a:t>
            </a:r>
            <a:endParaRPr dirty="0">
              <a:solidFill>
                <a:schemeClr val="bg1">
                  <a:lumMod val="95000"/>
                </a:schemeClr>
              </a:solidFill>
            </a:endParaRPr>
          </a:p>
          <a:p>
            <a:pPr marL="457203" lvl="0" indent="-228602" algn="l" rtl="0">
              <a:lnSpc>
                <a:spcPct val="100000"/>
              </a:lnSpc>
              <a:spcBef>
                <a:spcPts val="1800"/>
              </a:spcBef>
              <a:spcAft>
                <a:spcPts val="0"/>
              </a:spcAft>
              <a:buSzPts val="1800"/>
              <a:buNone/>
            </a:pPr>
            <a:r>
              <a:rPr lang="en-US" dirty="0">
                <a:solidFill>
                  <a:schemeClr val="bg1">
                    <a:lumMod val="95000"/>
                  </a:schemeClr>
                </a:solidFill>
              </a:rPr>
              <a:t>Good data curation saves you research time, because you, your collaborators, and others, will </a:t>
            </a:r>
            <a:r>
              <a:rPr lang="en-US" b="1" dirty="0">
                <a:solidFill>
                  <a:schemeClr val="accent3">
                    <a:lumMod val="40000"/>
                    <a:lumOff val="60000"/>
                  </a:schemeClr>
                </a:solidFill>
              </a:rPr>
              <a:t>find</a:t>
            </a:r>
            <a:r>
              <a:rPr lang="en-US" dirty="0">
                <a:solidFill>
                  <a:schemeClr val="accent3">
                    <a:lumMod val="40000"/>
                    <a:lumOff val="60000"/>
                  </a:schemeClr>
                </a:solidFill>
              </a:rPr>
              <a:t>, </a:t>
            </a:r>
            <a:r>
              <a:rPr lang="en-US" b="1" dirty="0">
                <a:solidFill>
                  <a:schemeClr val="accent3">
                    <a:lumMod val="40000"/>
                    <a:lumOff val="60000"/>
                  </a:schemeClr>
                </a:solidFill>
              </a:rPr>
              <a:t>understand</a:t>
            </a:r>
            <a:r>
              <a:rPr lang="en-US" dirty="0">
                <a:solidFill>
                  <a:schemeClr val="bg1">
                    <a:lumMod val="95000"/>
                  </a:schemeClr>
                </a:solidFill>
              </a:rPr>
              <a:t>, and get </a:t>
            </a:r>
            <a:r>
              <a:rPr lang="en-US" b="1" dirty="0">
                <a:solidFill>
                  <a:schemeClr val="accent3">
                    <a:lumMod val="40000"/>
                    <a:lumOff val="60000"/>
                  </a:schemeClr>
                </a:solidFill>
              </a:rPr>
              <a:t>access</a:t>
            </a:r>
            <a:r>
              <a:rPr lang="en-US" dirty="0">
                <a:solidFill>
                  <a:schemeClr val="bg1">
                    <a:lumMod val="95000"/>
                  </a:schemeClr>
                </a:solidFill>
              </a:rPr>
              <a:t> to your (own) research data.</a:t>
            </a:r>
            <a:endParaRPr dirty="0">
              <a:solidFill>
                <a:schemeClr val="bg1">
                  <a:lumMod val="95000"/>
                </a:schemeClr>
              </a:solidFill>
            </a:endParaRPr>
          </a:p>
          <a:p>
            <a:pPr marL="457203" lvl="0" indent="-228602" algn="l" rtl="0">
              <a:lnSpc>
                <a:spcPct val="100000"/>
              </a:lnSpc>
              <a:spcBef>
                <a:spcPts val="1800"/>
              </a:spcBef>
              <a:spcAft>
                <a:spcPts val="0"/>
              </a:spcAft>
              <a:buSzPts val="1800"/>
              <a:buNone/>
            </a:pPr>
            <a:r>
              <a:rPr lang="en-US" dirty="0">
                <a:solidFill>
                  <a:schemeClr val="bg1">
                    <a:lumMod val="95000"/>
                  </a:schemeClr>
                </a:solidFill>
              </a:rPr>
              <a:t>Efficient data sharing provides broader distribution and </a:t>
            </a:r>
            <a:r>
              <a:rPr lang="en-US" b="1" dirty="0">
                <a:solidFill>
                  <a:schemeClr val="accent3">
                    <a:lumMod val="40000"/>
                    <a:lumOff val="60000"/>
                  </a:schemeClr>
                </a:solidFill>
              </a:rPr>
              <a:t>impact</a:t>
            </a:r>
            <a:r>
              <a:rPr lang="en-US" dirty="0">
                <a:solidFill>
                  <a:schemeClr val="bg1">
                    <a:lumMod val="95000"/>
                  </a:schemeClr>
                </a:solidFill>
              </a:rPr>
              <a:t> for your research results.</a:t>
            </a:r>
            <a:endParaRPr dirty="0">
              <a:solidFill>
                <a:schemeClr val="bg1">
                  <a:lumMod val="95000"/>
                </a:schemeClr>
              </a:solidFill>
            </a:endParaRPr>
          </a:p>
          <a:p>
            <a:pPr marL="457203" lvl="0" indent="-228602" algn="l" rtl="0">
              <a:lnSpc>
                <a:spcPct val="100000"/>
              </a:lnSpc>
              <a:spcBef>
                <a:spcPts val="1800"/>
              </a:spcBef>
              <a:spcAft>
                <a:spcPts val="1800"/>
              </a:spcAft>
              <a:buSzPts val="1800"/>
              <a:buNone/>
            </a:pPr>
            <a:r>
              <a:rPr lang="en-US" dirty="0">
                <a:solidFill>
                  <a:schemeClr val="bg1">
                    <a:lumMod val="95000"/>
                  </a:schemeClr>
                </a:solidFill>
              </a:rPr>
              <a:t>Open research data, available for reuse, strengthens open and </a:t>
            </a:r>
            <a:r>
              <a:rPr lang="en-US" b="1" dirty="0">
                <a:solidFill>
                  <a:schemeClr val="accent3">
                    <a:lumMod val="40000"/>
                    <a:lumOff val="60000"/>
                  </a:schemeClr>
                </a:solidFill>
              </a:rPr>
              <a:t>curiosity-driven research</a:t>
            </a:r>
            <a:r>
              <a:rPr lang="en-US" dirty="0">
                <a:solidFill>
                  <a:schemeClr val="bg1">
                    <a:lumMod val="95000"/>
                  </a:schemeClr>
                </a:solidFill>
              </a:rPr>
              <a:t>, and scientific breakthrough not originally foreseen by the original data producer.</a:t>
            </a:r>
            <a:endParaRPr dirty="0">
              <a:solidFill>
                <a:schemeClr val="bg1">
                  <a:lumMod val="95000"/>
                </a:schemeClr>
              </a:solidFill>
            </a:endParaRPr>
          </a:p>
        </p:txBody>
      </p:sp>
      <p:pic>
        <p:nvPicPr>
          <p:cNvPr id="9" name="Google Shape;874;p41" descr="whatisdigitalpreservation_hvaderdigitalbevaring_digitalpreservation.png">
            <a:extLst>
              <a:ext uri="{FF2B5EF4-FFF2-40B4-BE49-F238E27FC236}">
                <a16:creationId xmlns:a16="http://schemas.microsoft.com/office/drawing/2014/main" id="{C76592A8-8E0A-9F18-0A59-67DC86CF78E3}"/>
              </a:ext>
            </a:extLst>
          </p:cNvPr>
          <p:cNvPicPr preferRelativeResize="0"/>
          <p:nvPr/>
        </p:nvPicPr>
        <p:blipFill rotWithShape="1">
          <a:blip r:embed="rId3">
            <a:alphaModFix/>
          </a:blip>
          <a:srcRect/>
          <a:stretch/>
        </p:blipFill>
        <p:spPr>
          <a:xfrm>
            <a:off x="7597423" y="1256896"/>
            <a:ext cx="4105736" cy="4184348"/>
          </a:xfrm>
          <a:prstGeom prst="rect">
            <a:avLst/>
          </a:prstGeom>
          <a:noFill/>
          <a:ln>
            <a:noFill/>
          </a:ln>
        </p:spPr>
      </p:pic>
      <p:sp>
        <p:nvSpPr>
          <p:cNvPr id="10" name="Google Shape;875;p41">
            <a:extLst>
              <a:ext uri="{FF2B5EF4-FFF2-40B4-BE49-F238E27FC236}">
                <a16:creationId xmlns:a16="http://schemas.microsoft.com/office/drawing/2014/main" id="{7883FEFC-688B-FE2E-C8F2-DF7EFB735B7D}"/>
              </a:ext>
            </a:extLst>
          </p:cNvPr>
          <p:cNvSpPr/>
          <p:nvPr/>
        </p:nvSpPr>
        <p:spPr>
          <a:xfrm>
            <a:off x="7729469" y="5553128"/>
            <a:ext cx="2481332" cy="234872"/>
          </a:xfrm>
          <a:prstGeom prst="rect">
            <a:avLst/>
          </a:prstGeom>
          <a:noFill/>
          <a:ln>
            <a:noFill/>
          </a:ln>
        </p:spPr>
        <p:txBody>
          <a:bodyPr spcFirstLastPara="1" wrap="square" lIns="89200" tIns="44600" rIns="89200" bIns="44600" anchor="t" anchorCtr="0">
            <a:noAutofit/>
          </a:bodyPr>
          <a:lstStyle/>
          <a:p>
            <a:pPr marL="0" marR="0" lvl="0" indent="0" algn="r" rtl="0">
              <a:spcBef>
                <a:spcPts val="0"/>
              </a:spcBef>
              <a:spcAft>
                <a:spcPts val="0"/>
              </a:spcAft>
              <a:buNone/>
            </a:pPr>
            <a:r>
              <a:rPr lang="en-US" sz="1100" i="1" dirty="0">
                <a:solidFill>
                  <a:schemeClr val="bg1">
                    <a:lumMod val="95000"/>
                  </a:schemeClr>
                </a:solidFill>
                <a:latin typeface="Arial"/>
                <a:ea typeface="Arial"/>
                <a:cs typeface="Arial"/>
                <a:sym typeface="Arial"/>
              </a:rPr>
              <a:t>Illustration CC BY </a:t>
            </a:r>
            <a:r>
              <a:rPr lang="en-US" sz="1100" i="1" u="sng" dirty="0">
                <a:solidFill>
                  <a:schemeClr val="bg1">
                    <a:lumMod val="95000"/>
                  </a:schemeClr>
                </a:solidFill>
                <a:latin typeface="Arial"/>
                <a:ea typeface="Arial"/>
                <a:cs typeface="Arial"/>
                <a:sym typeface="Arial"/>
                <a:hlinkClick r:id="rId4">
                  <a:extLst>
                    <a:ext uri="{A12FA001-AC4F-418D-AE19-62706E023703}">
                      <ahyp:hlinkClr xmlns:ahyp="http://schemas.microsoft.com/office/drawing/2018/hyperlinkcolor" val="tx"/>
                    </a:ext>
                  </a:extLst>
                </a:hlinkClick>
              </a:rPr>
              <a:t>Jørgen Stamp</a:t>
            </a:r>
            <a:endParaRPr sz="1100" dirty="0">
              <a:solidFill>
                <a:schemeClr val="bg1">
                  <a:lumMod val="95000"/>
                </a:schemeClr>
              </a:solidFill>
              <a:latin typeface="Arial"/>
              <a:ea typeface="Arial"/>
              <a:cs typeface="Arial"/>
              <a:sym typeface="Arial"/>
            </a:endParaRPr>
          </a:p>
        </p:txBody>
      </p:sp>
    </p:spTree>
    <p:extLst>
      <p:ext uri="{BB962C8B-B14F-4D97-AF65-F5344CB8AC3E}">
        <p14:creationId xmlns:p14="http://schemas.microsoft.com/office/powerpoint/2010/main" val="5635243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889"/>
        <p:cNvGrpSpPr/>
        <p:nvPr/>
      </p:nvGrpSpPr>
      <p:grpSpPr>
        <a:xfrm>
          <a:off x="0" y="0"/>
          <a:ext cx="0" cy="0"/>
          <a:chOff x="0" y="0"/>
          <a:chExt cx="0" cy="0"/>
        </a:xfrm>
      </p:grpSpPr>
      <p:sp>
        <p:nvSpPr>
          <p:cNvPr id="890" name="Google Shape;890;p43"/>
          <p:cNvSpPr txBox="1">
            <a:spLocks noGrp="1"/>
          </p:cNvSpPr>
          <p:nvPr>
            <p:ph type="title"/>
          </p:nvPr>
        </p:nvSpPr>
        <p:spPr>
          <a:xfrm>
            <a:off x="914400" y="3160059"/>
            <a:ext cx="6078071" cy="2281184"/>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Clr>
                <a:srgbClr val="92D050"/>
              </a:buClr>
              <a:buSzPts val="2800"/>
              <a:buFont typeface="Roboto"/>
              <a:buNone/>
            </a:pPr>
            <a:r>
              <a:rPr lang="en-US" sz="6600">
                <a:solidFill>
                  <a:srgbClr val="92D050"/>
                </a:solidFill>
              </a:rPr>
              <a:t>DATA PAPER</a:t>
            </a:r>
            <a:endParaRPr/>
          </a:p>
        </p:txBody>
      </p:sp>
      <p:pic>
        <p:nvPicPr>
          <p:cNvPr id="891" name="Google Shape;891;p43" descr="A pile of papers on a table&#10;&#10;Description automatically generated"/>
          <p:cNvPicPr preferRelativeResize="0"/>
          <p:nvPr/>
        </p:nvPicPr>
        <p:blipFill rotWithShape="1">
          <a:blip r:embed="rId3">
            <a:alphaModFix/>
          </a:blip>
          <a:srcRect/>
          <a:stretch/>
        </p:blipFill>
        <p:spPr>
          <a:xfrm>
            <a:off x="7207624" y="-17086"/>
            <a:ext cx="4984377" cy="6875085"/>
          </a:xfrm>
          <a:prstGeom prst="rect">
            <a:avLst/>
          </a:prstGeom>
          <a:noFill/>
          <a:ln>
            <a:noFill/>
          </a:ln>
        </p:spPr>
      </p:pic>
      <p:pic>
        <p:nvPicPr>
          <p:cNvPr id="892" name="Google Shape;892;p43" descr="Blue dots on a black background&#10;&#10;Description automatically generated"/>
          <p:cNvPicPr preferRelativeResize="0"/>
          <p:nvPr/>
        </p:nvPicPr>
        <p:blipFill rotWithShape="1">
          <a:blip r:embed="rId4">
            <a:alphaModFix/>
          </a:blip>
          <a:srcRect/>
          <a:stretch/>
        </p:blipFill>
        <p:spPr>
          <a:xfrm>
            <a:off x="-1" y="-1"/>
            <a:ext cx="12384741" cy="685799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Google Shape;897;p44">
            <a:extLst>
              <a:ext uri="{FF2B5EF4-FFF2-40B4-BE49-F238E27FC236}">
                <a16:creationId xmlns:a16="http://schemas.microsoft.com/office/drawing/2014/main" id="{1C1C457E-DAD8-A20F-BBD5-D8A24C1F7A78}"/>
              </a:ext>
            </a:extLst>
          </p:cNvPr>
          <p:cNvSpPr txBox="1">
            <a:spLocks noGrp="1"/>
          </p:cNvSpPr>
          <p:nvPr>
            <p:ph type="title"/>
          </p:nvPr>
        </p:nvSpPr>
        <p:spPr>
          <a:xfrm>
            <a:off x="259645" y="274637"/>
            <a:ext cx="9951155"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400" dirty="0">
                <a:solidFill>
                  <a:srgbClr val="92D050"/>
                </a:solidFill>
              </a:rPr>
              <a:t>What is a «</a:t>
            </a:r>
            <a:r>
              <a:rPr lang="en-US" sz="4400" i="1" dirty="0">
                <a:solidFill>
                  <a:srgbClr val="92D050"/>
                </a:solidFill>
              </a:rPr>
              <a:t>data paper</a:t>
            </a:r>
            <a:r>
              <a:rPr lang="en-US" sz="4400" dirty="0">
                <a:solidFill>
                  <a:srgbClr val="92D050"/>
                </a:solidFill>
              </a:rPr>
              <a:t>»?</a:t>
            </a:r>
            <a:endParaRPr sz="4400" dirty="0">
              <a:solidFill>
                <a:srgbClr val="92D050"/>
              </a:solidFill>
            </a:endParaRPr>
          </a:p>
        </p:txBody>
      </p:sp>
      <p:sp>
        <p:nvSpPr>
          <p:cNvPr id="5" name="Google Shape;898;p44">
            <a:extLst>
              <a:ext uri="{FF2B5EF4-FFF2-40B4-BE49-F238E27FC236}">
                <a16:creationId xmlns:a16="http://schemas.microsoft.com/office/drawing/2014/main" id="{18E06B37-EC6A-B3E3-C21E-373167B004B8}"/>
              </a:ext>
            </a:extLst>
          </p:cNvPr>
          <p:cNvSpPr txBox="1">
            <a:spLocks noGrp="1"/>
          </p:cNvSpPr>
          <p:nvPr>
            <p:ph type="body" idx="1"/>
          </p:nvPr>
        </p:nvSpPr>
        <p:spPr>
          <a:xfrm>
            <a:off x="259645" y="1309688"/>
            <a:ext cx="7672589" cy="4816500"/>
          </a:xfrm>
          <a:prstGeom prst="rect">
            <a:avLst/>
          </a:prstGeom>
          <a:noFill/>
          <a:ln>
            <a:noFill/>
          </a:ln>
        </p:spPr>
        <p:txBody>
          <a:bodyPr spcFirstLastPara="1" wrap="square" lIns="91425" tIns="91425" rIns="91425" bIns="91425" anchor="t" anchorCtr="0">
            <a:noAutofit/>
          </a:bodyPr>
          <a:lstStyle/>
          <a:p>
            <a:pPr marL="457203" marR="0" lvl="0" indent="-228602" algn="l" rtl="0">
              <a:lnSpc>
                <a:spcPct val="100000"/>
              </a:lnSpc>
              <a:spcBef>
                <a:spcPts val="640"/>
              </a:spcBef>
              <a:spcAft>
                <a:spcPts val="0"/>
              </a:spcAft>
              <a:buClr>
                <a:schemeClr val="dk1"/>
              </a:buClr>
              <a:buSzPts val="1800"/>
              <a:buFont typeface="Arial"/>
              <a:buNone/>
            </a:pPr>
            <a:r>
              <a:rPr lang="en-US" sz="2400" dirty="0">
                <a:solidFill>
                  <a:schemeClr val="bg1">
                    <a:lumMod val="95000"/>
                  </a:schemeClr>
                </a:solidFill>
              </a:rPr>
              <a:t>A data paper is a peer reviewed document </a:t>
            </a:r>
            <a:r>
              <a:rPr lang="en-US" sz="2400" b="1" dirty="0">
                <a:solidFill>
                  <a:schemeClr val="accent3">
                    <a:lumMod val="40000"/>
                    <a:lumOff val="60000"/>
                  </a:schemeClr>
                </a:solidFill>
              </a:rPr>
              <a:t>describing a dataset</a:t>
            </a:r>
            <a:r>
              <a:rPr lang="en-US" sz="2400" dirty="0">
                <a:solidFill>
                  <a:schemeClr val="bg1">
                    <a:lumMod val="95000"/>
                  </a:schemeClr>
                </a:solidFill>
              </a:rPr>
              <a:t>, published in a peer reviewed journal. It takes effort to prepare, curate and describe data. Data papers </a:t>
            </a:r>
            <a:r>
              <a:rPr lang="en-US" sz="2400" b="1" dirty="0">
                <a:solidFill>
                  <a:schemeClr val="accent3">
                    <a:lumMod val="40000"/>
                    <a:lumOff val="60000"/>
                  </a:schemeClr>
                </a:solidFill>
              </a:rPr>
              <a:t>provide recognition </a:t>
            </a:r>
            <a:r>
              <a:rPr lang="en-US" sz="2400" dirty="0">
                <a:solidFill>
                  <a:schemeClr val="bg1">
                    <a:lumMod val="95000"/>
                  </a:schemeClr>
                </a:solidFill>
              </a:rPr>
              <a:t>for this effort by means of a scholarly article.</a:t>
            </a:r>
            <a:endParaRPr sz="2400" dirty="0">
              <a:solidFill>
                <a:schemeClr val="bg1">
                  <a:lumMod val="95000"/>
                </a:schemeClr>
              </a:solidFill>
            </a:endParaRPr>
          </a:p>
          <a:p>
            <a:pPr marL="685804" lvl="0" indent="-457203" algn="l" rtl="0">
              <a:lnSpc>
                <a:spcPct val="100000"/>
              </a:lnSpc>
              <a:spcBef>
                <a:spcPts val="1240"/>
              </a:spcBef>
              <a:spcAft>
                <a:spcPts val="0"/>
              </a:spcAft>
              <a:buSzPts val="1800"/>
              <a:buFont typeface="Arial"/>
              <a:buChar char="•"/>
            </a:pPr>
            <a:r>
              <a:rPr lang="en-US" sz="2400" dirty="0">
                <a:solidFill>
                  <a:schemeClr val="bg1">
                    <a:lumMod val="95000"/>
                  </a:schemeClr>
                </a:solidFill>
              </a:rPr>
              <a:t>Getting </a:t>
            </a:r>
            <a:r>
              <a:rPr lang="en-US" sz="2400" b="1" dirty="0">
                <a:solidFill>
                  <a:schemeClr val="accent3">
                    <a:lumMod val="40000"/>
                    <a:lumOff val="60000"/>
                  </a:schemeClr>
                </a:solidFill>
              </a:rPr>
              <a:t>scholarly recognition </a:t>
            </a:r>
            <a:r>
              <a:rPr lang="en-US" sz="2400" dirty="0">
                <a:solidFill>
                  <a:schemeClr val="bg1">
                    <a:lumMod val="95000"/>
                  </a:schemeClr>
                </a:solidFill>
              </a:rPr>
              <a:t>for your datasets.</a:t>
            </a:r>
            <a:endParaRPr sz="2400" dirty="0">
              <a:solidFill>
                <a:schemeClr val="bg1">
                  <a:lumMod val="95000"/>
                </a:schemeClr>
              </a:solidFill>
            </a:endParaRPr>
          </a:p>
          <a:p>
            <a:pPr marL="685804" lvl="0" indent="-457203" algn="l" rtl="0">
              <a:lnSpc>
                <a:spcPct val="100000"/>
              </a:lnSpc>
              <a:spcBef>
                <a:spcPts val="1240"/>
              </a:spcBef>
              <a:spcAft>
                <a:spcPts val="600"/>
              </a:spcAft>
              <a:buSzPts val="1800"/>
              <a:buFont typeface="Arial"/>
              <a:buChar char="•"/>
            </a:pPr>
            <a:r>
              <a:rPr lang="en-US" sz="2400" dirty="0">
                <a:solidFill>
                  <a:schemeClr val="bg1">
                    <a:lumMod val="95000"/>
                  </a:schemeClr>
                </a:solidFill>
              </a:rPr>
              <a:t>Promote and improve the </a:t>
            </a:r>
            <a:r>
              <a:rPr lang="en-US" sz="2400" b="1" dirty="0">
                <a:solidFill>
                  <a:schemeClr val="accent3">
                    <a:lumMod val="40000"/>
                    <a:lumOff val="60000"/>
                  </a:schemeClr>
                </a:solidFill>
              </a:rPr>
              <a:t>fitness for reuse </a:t>
            </a:r>
            <a:r>
              <a:rPr lang="en-US" sz="2400" dirty="0">
                <a:solidFill>
                  <a:schemeClr val="bg1">
                    <a:lumMod val="95000"/>
                  </a:schemeClr>
                </a:solidFill>
              </a:rPr>
              <a:t>of your research data.</a:t>
            </a:r>
            <a:endParaRPr sz="2400" dirty="0">
              <a:solidFill>
                <a:schemeClr val="bg1">
                  <a:lumMod val="95000"/>
                </a:schemeClr>
              </a:solidFill>
            </a:endParaRPr>
          </a:p>
        </p:txBody>
      </p:sp>
      <p:sp>
        <p:nvSpPr>
          <p:cNvPr id="6" name="Google Shape;899;p44">
            <a:extLst>
              <a:ext uri="{FF2B5EF4-FFF2-40B4-BE49-F238E27FC236}">
                <a16:creationId xmlns:a16="http://schemas.microsoft.com/office/drawing/2014/main" id="{E807FE09-C777-A14B-6838-F60074C852D7}"/>
              </a:ext>
            </a:extLst>
          </p:cNvPr>
          <p:cNvSpPr txBox="1">
            <a:spLocks/>
          </p:cNvSpPr>
          <p:nvPr/>
        </p:nvSpPr>
        <p:spPr>
          <a:xfrm>
            <a:off x="2144889" y="6407151"/>
            <a:ext cx="6973444"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SzPts val="1800"/>
            </a:pPr>
            <a:r>
              <a:rPr lang="en-US" sz="1200"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sz="1200" dirty="0">
                <a:solidFill>
                  <a:schemeClr val="bg1">
                    <a:lumMod val="95000"/>
                  </a:schemeClr>
                </a:solidFill>
              </a:rPr>
              <a:t> </a:t>
            </a:r>
          </a:p>
        </p:txBody>
      </p:sp>
      <p:pic>
        <p:nvPicPr>
          <p:cNvPr id="7" name="Google Shape;900;p44" descr="A pile of papers on a table&#10;&#10;Description automatically generated">
            <a:extLst>
              <a:ext uri="{FF2B5EF4-FFF2-40B4-BE49-F238E27FC236}">
                <a16:creationId xmlns:a16="http://schemas.microsoft.com/office/drawing/2014/main" id="{083A2FA2-490F-B4E2-306E-3838934AB597}"/>
              </a:ext>
            </a:extLst>
          </p:cNvPr>
          <p:cNvPicPr preferRelativeResize="0"/>
          <p:nvPr/>
        </p:nvPicPr>
        <p:blipFill rotWithShape="1">
          <a:blip r:embed="rId4">
            <a:alphaModFix/>
          </a:blip>
          <a:srcRect/>
          <a:stretch/>
        </p:blipFill>
        <p:spPr>
          <a:xfrm>
            <a:off x="8523111" y="-17086"/>
            <a:ext cx="3668889" cy="6875085"/>
          </a:xfrm>
          <a:prstGeom prst="rect">
            <a:avLst/>
          </a:prstGeom>
          <a:noFill/>
          <a:ln>
            <a:noFill/>
          </a:ln>
        </p:spPr>
      </p:pic>
    </p:spTree>
    <p:extLst>
      <p:ext uri="{BB962C8B-B14F-4D97-AF65-F5344CB8AC3E}">
        <p14:creationId xmlns:p14="http://schemas.microsoft.com/office/powerpoint/2010/main" val="1509426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52C63F83-D0CD-F121-58DC-180E0C89D3E7}"/>
            </a:ext>
          </a:extLst>
        </p:cNvPr>
        <p:cNvGrpSpPr/>
        <p:nvPr/>
      </p:nvGrpSpPr>
      <p:grpSpPr>
        <a:xfrm>
          <a:off x="0" y="0"/>
          <a:ext cx="0" cy="0"/>
          <a:chOff x="0" y="0"/>
          <a:chExt cx="0" cy="0"/>
        </a:xfrm>
      </p:grpSpPr>
      <p:sp>
        <p:nvSpPr>
          <p:cNvPr id="2" name="Google Shape;905;p45">
            <a:extLst>
              <a:ext uri="{FF2B5EF4-FFF2-40B4-BE49-F238E27FC236}">
                <a16:creationId xmlns:a16="http://schemas.microsoft.com/office/drawing/2014/main" id="{675571A7-236D-CBA3-0733-BE9AC3998751}"/>
              </a:ext>
            </a:extLst>
          </p:cNvPr>
          <p:cNvSpPr txBox="1">
            <a:spLocks noGrp="1"/>
          </p:cNvSpPr>
          <p:nvPr>
            <p:ph type="title"/>
          </p:nvPr>
        </p:nvSpPr>
        <p:spPr>
          <a:xfrm>
            <a:off x="259644" y="274637"/>
            <a:ext cx="9951157"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400" dirty="0">
                <a:solidFill>
                  <a:srgbClr val="92D050"/>
                </a:solidFill>
              </a:rPr>
              <a:t>Data papers explained</a:t>
            </a:r>
            <a:endParaRPr sz="4400" dirty="0">
              <a:solidFill>
                <a:srgbClr val="92D050"/>
              </a:solidFill>
            </a:endParaRPr>
          </a:p>
        </p:txBody>
      </p:sp>
      <p:sp>
        <p:nvSpPr>
          <p:cNvPr id="3" name="Google Shape;906;p45">
            <a:extLst>
              <a:ext uri="{FF2B5EF4-FFF2-40B4-BE49-F238E27FC236}">
                <a16:creationId xmlns:a16="http://schemas.microsoft.com/office/drawing/2014/main" id="{8C044FF6-F02A-22D7-9489-D7A6651765F0}"/>
              </a:ext>
            </a:extLst>
          </p:cNvPr>
          <p:cNvSpPr txBox="1">
            <a:spLocks noGrp="1"/>
          </p:cNvSpPr>
          <p:nvPr>
            <p:ph type="body" idx="1"/>
          </p:nvPr>
        </p:nvSpPr>
        <p:spPr>
          <a:xfrm>
            <a:off x="259645" y="1309688"/>
            <a:ext cx="7943062" cy="4816500"/>
          </a:xfrm>
          <a:prstGeom prst="rect">
            <a:avLst/>
          </a:prstGeom>
          <a:noFill/>
          <a:ln>
            <a:noFill/>
          </a:ln>
        </p:spPr>
        <p:txBody>
          <a:bodyPr spcFirstLastPara="1" wrap="square" lIns="91425" tIns="91425" rIns="91425" bIns="91425" anchor="t" anchorCtr="0">
            <a:noAutofit/>
          </a:bodyPr>
          <a:lstStyle/>
          <a:p>
            <a:pPr marL="457203" marR="0" lvl="0" indent="-228602" algn="l" rtl="0">
              <a:lnSpc>
                <a:spcPct val="100000"/>
              </a:lnSpc>
              <a:spcBef>
                <a:spcPts val="640"/>
              </a:spcBef>
              <a:spcAft>
                <a:spcPts val="0"/>
              </a:spcAft>
              <a:buClr>
                <a:schemeClr val="dk1"/>
              </a:buClr>
              <a:buSzPts val="1800"/>
              <a:buFont typeface="Arial"/>
              <a:buNone/>
            </a:pPr>
            <a:r>
              <a:rPr lang="en-US" dirty="0">
                <a:solidFill>
                  <a:schemeClr val="bg1">
                    <a:lumMod val="95000"/>
                  </a:schemeClr>
                </a:solidFill>
              </a:rPr>
              <a:t>A data paper is a metadata document, describing a particular dataset or a group of datasets, published in the form of a peer-reviewed article in a scholarly journal.</a:t>
            </a:r>
            <a:endParaRPr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r>
              <a:rPr lang="en-US" dirty="0">
                <a:solidFill>
                  <a:schemeClr val="bg1">
                    <a:lumMod val="95000"/>
                  </a:schemeClr>
                </a:solidFill>
              </a:rPr>
              <a:t>Unlike a conventional research article, the primary purpose of a data paper is to </a:t>
            </a:r>
            <a:r>
              <a:rPr lang="en-US" b="1" dirty="0">
                <a:solidFill>
                  <a:schemeClr val="accent3">
                    <a:lumMod val="40000"/>
                    <a:lumOff val="60000"/>
                  </a:schemeClr>
                </a:solidFill>
              </a:rPr>
              <a:t>describe data </a:t>
            </a:r>
            <a:r>
              <a:rPr lang="en-US" dirty="0">
                <a:solidFill>
                  <a:schemeClr val="bg1">
                    <a:lumMod val="95000"/>
                  </a:schemeClr>
                </a:solidFill>
              </a:rPr>
              <a:t>and the circumstances of their collection, rather than to report hypotheses and conclusions.</a:t>
            </a:r>
            <a:endParaRPr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r>
              <a:rPr lang="en-US" dirty="0">
                <a:solidFill>
                  <a:schemeClr val="bg1">
                    <a:lumMod val="95000"/>
                  </a:schemeClr>
                </a:solidFill>
              </a:rPr>
              <a:t>GBIF has been working with partners in academic publishing to promote the data paper as a means of bringing </a:t>
            </a:r>
            <a:r>
              <a:rPr lang="en-US" b="1" dirty="0">
                <a:solidFill>
                  <a:schemeClr val="accent3">
                    <a:lumMod val="40000"/>
                    <a:lumOff val="60000"/>
                  </a:schemeClr>
                </a:solidFill>
              </a:rPr>
              <a:t>credit and recognition</a:t>
            </a:r>
            <a:r>
              <a:rPr lang="en-US" b="1" dirty="0">
                <a:solidFill>
                  <a:schemeClr val="bg1">
                    <a:lumMod val="95000"/>
                  </a:schemeClr>
                </a:solidFill>
              </a:rPr>
              <a:t> </a:t>
            </a:r>
            <a:r>
              <a:rPr lang="en-US" dirty="0">
                <a:solidFill>
                  <a:schemeClr val="bg1">
                    <a:lumMod val="95000"/>
                  </a:schemeClr>
                </a:solidFill>
              </a:rPr>
              <a:t>to all those involved in data publication.</a:t>
            </a:r>
            <a:endParaRPr dirty="0">
              <a:solidFill>
                <a:schemeClr val="bg1">
                  <a:lumMod val="95000"/>
                </a:schemeClr>
              </a:solidFill>
            </a:endParaRPr>
          </a:p>
        </p:txBody>
      </p:sp>
      <p:sp>
        <p:nvSpPr>
          <p:cNvPr id="4" name="Google Shape;907;p45">
            <a:extLst>
              <a:ext uri="{FF2B5EF4-FFF2-40B4-BE49-F238E27FC236}">
                <a16:creationId xmlns:a16="http://schemas.microsoft.com/office/drawing/2014/main" id="{733D3D68-84D3-9763-1B5A-EED3E28BEC7E}"/>
              </a:ext>
            </a:extLst>
          </p:cNvPr>
          <p:cNvSpPr txBox="1">
            <a:spLocks/>
          </p:cNvSpPr>
          <p:nvPr/>
        </p:nvSpPr>
        <p:spPr>
          <a:xfrm>
            <a:off x="2138082" y="6407151"/>
            <a:ext cx="5419165"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SzPts val="1800"/>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dirty="0">
                <a:solidFill>
                  <a:schemeClr val="bg1">
                    <a:lumMod val="95000"/>
                  </a:schemeClr>
                </a:solidFill>
              </a:rPr>
              <a:t> </a:t>
            </a:r>
          </a:p>
        </p:txBody>
      </p:sp>
      <p:pic>
        <p:nvPicPr>
          <p:cNvPr id="5" name="Google Shape;908;p45" descr="A pile of papers on a table&#10;&#10;Description automatically generated">
            <a:extLst>
              <a:ext uri="{FF2B5EF4-FFF2-40B4-BE49-F238E27FC236}">
                <a16:creationId xmlns:a16="http://schemas.microsoft.com/office/drawing/2014/main" id="{B84E9123-9C07-34CA-21CE-8BA1065BC535}"/>
              </a:ext>
            </a:extLst>
          </p:cNvPr>
          <p:cNvPicPr preferRelativeResize="0"/>
          <p:nvPr/>
        </p:nvPicPr>
        <p:blipFill rotWithShape="1">
          <a:blip r:embed="rId4">
            <a:alphaModFix/>
          </a:blip>
          <a:srcRect/>
          <a:stretch/>
        </p:blipFill>
        <p:spPr>
          <a:xfrm>
            <a:off x="8523111" y="-17086"/>
            <a:ext cx="3668889" cy="6875085"/>
          </a:xfrm>
          <a:prstGeom prst="rect">
            <a:avLst/>
          </a:prstGeom>
          <a:noFill/>
          <a:ln>
            <a:noFill/>
          </a:ln>
        </p:spPr>
      </p:pic>
    </p:spTree>
    <p:extLst>
      <p:ext uri="{BB962C8B-B14F-4D97-AF65-F5344CB8AC3E}">
        <p14:creationId xmlns:p14="http://schemas.microsoft.com/office/powerpoint/2010/main" val="1340221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C72CF37-CB9F-ADE8-0FA8-18731074654D}"/>
            </a:ext>
          </a:extLst>
        </p:cNvPr>
        <p:cNvGrpSpPr/>
        <p:nvPr/>
      </p:nvGrpSpPr>
      <p:grpSpPr>
        <a:xfrm>
          <a:off x="0" y="0"/>
          <a:ext cx="0" cy="0"/>
          <a:chOff x="0" y="0"/>
          <a:chExt cx="0" cy="0"/>
        </a:xfrm>
      </p:grpSpPr>
      <p:sp>
        <p:nvSpPr>
          <p:cNvPr id="2" name="Google Shape;913;p46">
            <a:extLst>
              <a:ext uri="{FF2B5EF4-FFF2-40B4-BE49-F238E27FC236}">
                <a16:creationId xmlns:a16="http://schemas.microsoft.com/office/drawing/2014/main" id="{1A606C7D-50FD-7D60-0D70-5E48ABA969AE}"/>
              </a:ext>
            </a:extLst>
          </p:cNvPr>
          <p:cNvSpPr txBox="1">
            <a:spLocks noGrp="1"/>
          </p:cNvSpPr>
          <p:nvPr>
            <p:ph type="title"/>
          </p:nvPr>
        </p:nvSpPr>
        <p:spPr>
          <a:xfrm>
            <a:off x="338667" y="274637"/>
            <a:ext cx="9872133"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400" dirty="0">
                <a:solidFill>
                  <a:srgbClr val="92D050"/>
                </a:solidFill>
              </a:rPr>
              <a:t>Why publish data papers?</a:t>
            </a:r>
            <a:endParaRPr sz="4400" dirty="0">
              <a:solidFill>
                <a:srgbClr val="92D050"/>
              </a:solidFill>
            </a:endParaRPr>
          </a:p>
        </p:txBody>
      </p:sp>
      <p:sp>
        <p:nvSpPr>
          <p:cNvPr id="3" name="Google Shape;914;p46">
            <a:extLst>
              <a:ext uri="{FF2B5EF4-FFF2-40B4-BE49-F238E27FC236}">
                <a16:creationId xmlns:a16="http://schemas.microsoft.com/office/drawing/2014/main" id="{C31AFC70-4DB8-D4A1-C7AF-477F949EA44F}"/>
              </a:ext>
            </a:extLst>
          </p:cNvPr>
          <p:cNvSpPr txBox="1">
            <a:spLocks noGrp="1"/>
          </p:cNvSpPr>
          <p:nvPr>
            <p:ph type="body" idx="1"/>
          </p:nvPr>
        </p:nvSpPr>
        <p:spPr>
          <a:xfrm>
            <a:off x="338668" y="1309688"/>
            <a:ext cx="7729568" cy="4816500"/>
          </a:xfrm>
          <a:prstGeom prst="rect">
            <a:avLst/>
          </a:prstGeom>
          <a:noFill/>
          <a:ln>
            <a:noFill/>
          </a:ln>
        </p:spPr>
        <p:txBody>
          <a:bodyPr spcFirstLastPara="1" wrap="square" lIns="91425" tIns="91425" rIns="91425" bIns="91425" anchor="t" anchorCtr="0">
            <a:noAutofit/>
          </a:bodyPr>
          <a:lstStyle/>
          <a:p>
            <a:pPr marL="457203" marR="0" lvl="0" indent="-228602" algn="l" rtl="0">
              <a:lnSpc>
                <a:spcPct val="100000"/>
              </a:lnSpc>
              <a:spcBef>
                <a:spcPts val="640"/>
              </a:spcBef>
              <a:spcAft>
                <a:spcPts val="0"/>
              </a:spcAft>
              <a:buClr>
                <a:schemeClr val="dk1"/>
              </a:buClr>
              <a:buSzPts val="1800"/>
              <a:buFont typeface="Arial"/>
              <a:buNone/>
            </a:pPr>
            <a:r>
              <a:rPr lang="en-US" dirty="0">
                <a:solidFill>
                  <a:schemeClr val="bg1">
                    <a:lumMod val="95000"/>
                  </a:schemeClr>
                </a:solidFill>
              </a:rPr>
              <a:t>Authoring clear, informative </a:t>
            </a:r>
            <a:r>
              <a:rPr lang="en-US" b="1" dirty="0">
                <a:solidFill>
                  <a:schemeClr val="accent3">
                    <a:lumMod val="40000"/>
                    <a:lumOff val="60000"/>
                  </a:schemeClr>
                </a:solidFill>
              </a:rPr>
              <a:t>metadata</a:t>
            </a:r>
            <a:r>
              <a:rPr lang="en-US" dirty="0">
                <a:solidFill>
                  <a:schemeClr val="bg1">
                    <a:lumMod val="95000"/>
                  </a:schemeClr>
                </a:solidFill>
              </a:rPr>
              <a:t> is an essential step if biodiversity data are going to be discovered and used to inform research and decisions. </a:t>
            </a:r>
            <a:r>
              <a:rPr lang="en-US" b="1" dirty="0">
                <a:solidFill>
                  <a:schemeClr val="accent3">
                    <a:lumMod val="40000"/>
                    <a:lumOff val="60000"/>
                  </a:schemeClr>
                </a:solidFill>
              </a:rPr>
              <a:t>This involves extra work, and data publishers need incentives to do it</a:t>
            </a:r>
            <a:r>
              <a:rPr lang="en-US" dirty="0">
                <a:solidFill>
                  <a:schemeClr val="bg1">
                    <a:lumMod val="95000"/>
                  </a:schemeClr>
                </a:solidFill>
              </a:rPr>
              <a:t>. In the absence of such incentives, too many datasets are published with poorly-documented metadata or, worse still, no metadata at all.</a:t>
            </a:r>
            <a:endParaRPr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r>
              <a:rPr lang="en-US" dirty="0">
                <a:solidFill>
                  <a:schemeClr val="bg1">
                    <a:lumMod val="95000"/>
                  </a:schemeClr>
                </a:solidFill>
              </a:rPr>
              <a:t>Data papers help to overcome barriers to </a:t>
            </a:r>
            <a:r>
              <a:rPr lang="en-US" b="1" dirty="0">
                <a:solidFill>
                  <a:schemeClr val="accent3">
                    <a:lumMod val="40000"/>
                    <a:lumOff val="60000"/>
                  </a:schemeClr>
                </a:solidFill>
              </a:rPr>
              <a:t>authoring of metadata</a:t>
            </a:r>
            <a:r>
              <a:rPr lang="en-US" dirty="0">
                <a:solidFill>
                  <a:schemeClr val="accent3">
                    <a:lumMod val="40000"/>
                    <a:lumOff val="60000"/>
                  </a:schemeClr>
                </a:solidFill>
              </a:rPr>
              <a:t> </a:t>
            </a:r>
            <a:r>
              <a:rPr lang="en-US" dirty="0">
                <a:solidFill>
                  <a:schemeClr val="bg1">
                    <a:lumMod val="95000"/>
                  </a:schemeClr>
                </a:solidFill>
              </a:rPr>
              <a:t>by </a:t>
            </a:r>
            <a:r>
              <a:rPr lang="en-US" b="1" dirty="0">
                <a:solidFill>
                  <a:schemeClr val="accent3">
                    <a:lumMod val="40000"/>
                    <a:lumOff val="60000"/>
                  </a:schemeClr>
                </a:solidFill>
              </a:rPr>
              <a:t>providing clear acknowledgement of all those involved </a:t>
            </a:r>
            <a:r>
              <a:rPr lang="en-US" dirty="0">
                <a:solidFill>
                  <a:schemeClr val="bg1">
                    <a:lumMod val="95000"/>
                  </a:schemeClr>
                </a:solidFill>
              </a:rPr>
              <a:t>in the collection, management, curation and publishing of biodiversity data.</a:t>
            </a:r>
            <a:endParaRPr dirty="0">
              <a:solidFill>
                <a:schemeClr val="bg1">
                  <a:lumMod val="95000"/>
                </a:schemeClr>
              </a:solidFill>
            </a:endParaRPr>
          </a:p>
        </p:txBody>
      </p:sp>
      <p:sp>
        <p:nvSpPr>
          <p:cNvPr id="4" name="Google Shape;915;p46">
            <a:extLst>
              <a:ext uri="{FF2B5EF4-FFF2-40B4-BE49-F238E27FC236}">
                <a16:creationId xmlns:a16="http://schemas.microsoft.com/office/drawing/2014/main" id="{E6221FFB-D2B6-35E3-F2B2-1BABCB18DC7F}"/>
              </a:ext>
            </a:extLst>
          </p:cNvPr>
          <p:cNvSpPr txBox="1">
            <a:spLocks/>
          </p:cNvSpPr>
          <p:nvPr/>
        </p:nvSpPr>
        <p:spPr>
          <a:xfrm>
            <a:off x="2164976" y="6407151"/>
            <a:ext cx="6956721"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SzPts val="1800"/>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dirty="0">
                <a:solidFill>
                  <a:schemeClr val="bg1">
                    <a:lumMod val="95000"/>
                  </a:schemeClr>
                </a:solidFill>
              </a:rPr>
              <a:t> </a:t>
            </a:r>
          </a:p>
        </p:txBody>
      </p:sp>
      <p:pic>
        <p:nvPicPr>
          <p:cNvPr id="5" name="Google Shape;916;p46" descr="A pile of papers on a table&#10;&#10;Description automatically generated">
            <a:extLst>
              <a:ext uri="{FF2B5EF4-FFF2-40B4-BE49-F238E27FC236}">
                <a16:creationId xmlns:a16="http://schemas.microsoft.com/office/drawing/2014/main" id="{21446C80-6077-3F0A-87FA-0E2BD19A8A78}"/>
              </a:ext>
            </a:extLst>
          </p:cNvPr>
          <p:cNvPicPr preferRelativeResize="0"/>
          <p:nvPr/>
        </p:nvPicPr>
        <p:blipFill rotWithShape="1">
          <a:blip r:embed="rId4">
            <a:alphaModFix/>
          </a:blip>
          <a:srcRect/>
          <a:stretch/>
        </p:blipFill>
        <p:spPr>
          <a:xfrm>
            <a:off x="8523111" y="-17086"/>
            <a:ext cx="3668889" cy="6875085"/>
          </a:xfrm>
          <a:prstGeom prst="rect">
            <a:avLst/>
          </a:prstGeom>
          <a:noFill/>
          <a:ln>
            <a:noFill/>
          </a:ln>
        </p:spPr>
      </p:pic>
    </p:spTree>
    <p:extLst>
      <p:ext uri="{BB962C8B-B14F-4D97-AF65-F5344CB8AC3E}">
        <p14:creationId xmlns:p14="http://schemas.microsoft.com/office/powerpoint/2010/main" val="26439728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3EDC172-D97A-838D-F4F6-9079A9D82038}"/>
            </a:ext>
          </a:extLst>
        </p:cNvPr>
        <p:cNvGrpSpPr/>
        <p:nvPr/>
      </p:nvGrpSpPr>
      <p:grpSpPr>
        <a:xfrm>
          <a:off x="0" y="0"/>
          <a:ext cx="0" cy="0"/>
          <a:chOff x="0" y="0"/>
          <a:chExt cx="0" cy="0"/>
        </a:xfrm>
      </p:grpSpPr>
      <p:sp>
        <p:nvSpPr>
          <p:cNvPr id="2" name="Google Shape;921;p47">
            <a:extLst>
              <a:ext uri="{FF2B5EF4-FFF2-40B4-BE49-F238E27FC236}">
                <a16:creationId xmlns:a16="http://schemas.microsoft.com/office/drawing/2014/main" id="{6245F1B0-1AEC-1410-C8D9-D2FA4CA77344}"/>
              </a:ext>
            </a:extLst>
          </p:cNvPr>
          <p:cNvSpPr txBox="1">
            <a:spLocks noGrp="1"/>
          </p:cNvSpPr>
          <p:nvPr>
            <p:ph type="title"/>
          </p:nvPr>
        </p:nvSpPr>
        <p:spPr>
          <a:xfrm>
            <a:off x="316090" y="421646"/>
            <a:ext cx="7819382" cy="793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28127"/>
              </a:buClr>
              <a:buSzPts val="2800"/>
              <a:buFont typeface="Arial"/>
              <a:buNone/>
            </a:pPr>
            <a:r>
              <a:rPr lang="en-US" sz="4000" dirty="0">
                <a:solidFill>
                  <a:srgbClr val="92D050"/>
                </a:solidFill>
              </a:rPr>
              <a:t>By publishing a data paper</a:t>
            </a:r>
            <a:endParaRPr sz="4000" dirty="0">
              <a:solidFill>
                <a:srgbClr val="92D050"/>
              </a:solidFill>
            </a:endParaRPr>
          </a:p>
        </p:txBody>
      </p:sp>
      <p:sp>
        <p:nvSpPr>
          <p:cNvPr id="3" name="Google Shape;922;p47">
            <a:extLst>
              <a:ext uri="{FF2B5EF4-FFF2-40B4-BE49-F238E27FC236}">
                <a16:creationId xmlns:a16="http://schemas.microsoft.com/office/drawing/2014/main" id="{D0BD593F-5D8F-B732-2A57-01E165586B20}"/>
              </a:ext>
            </a:extLst>
          </p:cNvPr>
          <p:cNvSpPr txBox="1">
            <a:spLocks noGrp="1"/>
          </p:cNvSpPr>
          <p:nvPr>
            <p:ph type="body" idx="1"/>
          </p:nvPr>
        </p:nvSpPr>
        <p:spPr>
          <a:xfrm>
            <a:off x="316089" y="1617053"/>
            <a:ext cx="7483205" cy="4509135"/>
          </a:xfrm>
          <a:prstGeom prst="rect">
            <a:avLst/>
          </a:prstGeom>
          <a:noFill/>
          <a:ln>
            <a:noFill/>
          </a:ln>
        </p:spPr>
        <p:txBody>
          <a:bodyPr spcFirstLastPara="1" wrap="square" lIns="91425" tIns="91425" rIns="91425" bIns="91425" anchor="t" anchorCtr="0">
            <a:noAutofit/>
          </a:bodyPr>
          <a:lstStyle/>
          <a:p>
            <a:pPr marL="457203" marR="0" lvl="0" indent="-228602" algn="l" rtl="0">
              <a:lnSpc>
                <a:spcPct val="100000"/>
              </a:lnSpc>
              <a:spcBef>
                <a:spcPts val="640"/>
              </a:spcBef>
              <a:spcAft>
                <a:spcPts val="0"/>
              </a:spcAft>
              <a:buClr>
                <a:schemeClr val="dk1"/>
              </a:buClr>
              <a:buSzPts val="1800"/>
              <a:buFont typeface="Arial"/>
              <a:buNone/>
            </a:pPr>
            <a:r>
              <a:rPr lang="en-US" b="1" dirty="0">
                <a:solidFill>
                  <a:schemeClr val="accent3">
                    <a:lumMod val="40000"/>
                    <a:lumOff val="60000"/>
                  </a:schemeClr>
                </a:solidFill>
              </a:rPr>
              <a:t>Receive credit</a:t>
            </a:r>
            <a:r>
              <a:rPr lang="en-US" dirty="0">
                <a:solidFill>
                  <a:schemeClr val="accent3">
                    <a:lumMod val="40000"/>
                    <a:lumOff val="60000"/>
                  </a:schemeClr>
                </a:solidFill>
              </a:rPr>
              <a:t> </a:t>
            </a:r>
            <a:r>
              <a:rPr lang="en-US" dirty="0">
                <a:solidFill>
                  <a:schemeClr val="bg1">
                    <a:lumMod val="95000"/>
                  </a:schemeClr>
                </a:solidFill>
              </a:rPr>
              <a:t>through indexing and </a:t>
            </a:r>
            <a:r>
              <a:rPr lang="en-US" b="1" dirty="0">
                <a:solidFill>
                  <a:schemeClr val="accent3">
                    <a:lumMod val="40000"/>
                    <a:lumOff val="60000"/>
                  </a:schemeClr>
                </a:solidFill>
              </a:rPr>
              <a:t>citation of the published paper</a:t>
            </a:r>
            <a:r>
              <a:rPr lang="en-US" dirty="0">
                <a:solidFill>
                  <a:schemeClr val="bg1">
                    <a:lumMod val="95000"/>
                  </a:schemeClr>
                </a:solidFill>
              </a:rPr>
              <a:t>, in the same way as with any conventional scholarly publication, offering benefits to authors in terms of recognition and career building.</a:t>
            </a:r>
            <a:endParaRPr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r>
              <a:rPr lang="en-US" b="1" dirty="0">
                <a:solidFill>
                  <a:schemeClr val="accent3">
                    <a:lumMod val="40000"/>
                    <a:lumOff val="60000"/>
                  </a:schemeClr>
                </a:solidFill>
              </a:rPr>
              <a:t>Increase the visibility, usability and credibility</a:t>
            </a:r>
            <a:r>
              <a:rPr lang="en-US" dirty="0">
                <a:solidFill>
                  <a:schemeClr val="accent3">
                    <a:lumMod val="40000"/>
                    <a:lumOff val="60000"/>
                  </a:schemeClr>
                </a:solidFill>
              </a:rPr>
              <a:t> </a:t>
            </a:r>
            <a:r>
              <a:rPr lang="en-US" dirty="0">
                <a:solidFill>
                  <a:schemeClr val="bg1">
                    <a:lumMod val="95000"/>
                  </a:schemeClr>
                </a:solidFill>
              </a:rPr>
              <a:t>of the data resources you publish.</a:t>
            </a:r>
            <a:endParaRPr dirty="0">
              <a:solidFill>
                <a:schemeClr val="bg1">
                  <a:lumMod val="95000"/>
                </a:schemeClr>
              </a:solidFill>
            </a:endParaRPr>
          </a:p>
          <a:p>
            <a:pPr marL="457203" marR="0" lvl="0" indent="-228602" algn="l" rtl="0">
              <a:lnSpc>
                <a:spcPct val="100000"/>
              </a:lnSpc>
              <a:spcBef>
                <a:spcPts val="640"/>
              </a:spcBef>
              <a:spcAft>
                <a:spcPts val="0"/>
              </a:spcAft>
              <a:buClr>
                <a:schemeClr val="dk1"/>
              </a:buClr>
              <a:buSzPts val="1800"/>
              <a:buFont typeface="Arial"/>
              <a:buNone/>
            </a:pPr>
            <a:r>
              <a:rPr lang="en-US" b="1" dirty="0">
                <a:solidFill>
                  <a:schemeClr val="accent3">
                    <a:lumMod val="40000"/>
                    <a:lumOff val="60000"/>
                  </a:schemeClr>
                </a:solidFill>
              </a:rPr>
              <a:t>Track</a:t>
            </a:r>
            <a:r>
              <a:rPr lang="en-US" dirty="0">
                <a:solidFill>
                  <a:schemeClr val="bg1">
                    <a:lumMod val="95000"/>
                  </a:schemeClr>
                </a:solidFill>
              </a:rPr>
              <a:t> more effectively the </a:t>
            </a:r>
            <a:r>
              <a:rPr lang="en-US" b="1" dirty="0">
                <a:solidFill>
                  <a:schemeClr val="accent3">
                    <a:lumMod val="40000"/>
                    <a:lumOff val="60000"/>
                  </a:schemeClr>
                </a:solidFill>
              </a:rPr>
              <a:t>usage</a:t>
            </a:r>
            <a:r>
              <a:rPr lang="en-US" dirty="0">
                <a:solidFill>
                  <a:schemeClr val="bg1">
                    <a:lumMod val="95000"/>
                  </a:schemeClr>
                </a:solidFill>
              </a:rPr>
              <a:t> and </a:t>
            </a:r>
            <a:r>
              <a:rPr lang="en-US" b="1" dirty="0">
                <a:solidFill>
                  <a:schemeClr val="accent3">
                    <a:lumMod val="40000"/>
                    <a:lumOff val="60000"/>
                  </a:schemeClr>
                </a:solidFill>
              </a:rPr>
              <a:t>citations</a:t>
            </a:r>
            <a:r>
              <a:rPr lang="en-US" dirty="0">
                <a:solidFill>
                  <a:schemeClr val="bg1">
                    <a:lumMod val="95000"/>
                  </a:schemeClr>
                </a:solidFill>
              </a:rPr>
              <a:t> of the data you publish.</a:t>
            </a:r>
            <a:endParaRPr dirty="0">
              <a:solidFill>
                <a:schemeClr val="bg1">
                  <a:lumMod val="95000"/>
                </a:schemeClr>
              </a:solidFill>
            </a:endParaRPr>
          </a:p>
        </p:txBody>
      </p:sp>
      <p:sp>
        <p:nvSpPr>
          <p:cNvPr id="4" name="Google Shape;923;p47">
            <a:extLst>
              <a:ext uri="{FF2B5EF4-FFF2-40B4-BE49-F238E27FC236}">
                <a16:creationId xmlns:a16="http://schemas.microsoft.com/office/drawing/2014/main" id="{BB28213A-4F52-A789-A2BA-94E591B303E1}"/>
              </a:ext>
            </a:extLst>
          </p:cNvPr>
          <p:cNvSpPr txBox="1">
            <a:spLocks/>
          </p:cNvSpPr>
          <p:nvPr/>
        </p:nvSpPr>
        <p:spPr>
          <a:xfrm>
            <a:off x="3131797" y="6407151"/>
            <a:ext cx="5989900" cy="3831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3" indent="-228602">
              <a:spcBef>
                <a:spcPts val="180"/>
              </a:spcBef>
              <a:buClr>
                <a:schemeClr val="dk1"/>
              </a:buClr>
              <a:buSzPts val="1800"/>
            </a:pPr>
            <a:r>
              <a:rPr lang="en-US" u="sng" dirty="0">
                <a:solidFill>
                  <a:schemeClr val="bg1">
                    <a:lumMod val="95000"/>
                  </a:schemeClr>
                </a:solidFill>
                <a:hlinkClick r:id="rId3">
                  <a:extLst>
                    <a:ext uri="{A12FA001-AC4F-418D-AE19-62706E023703}">
                      <ahyp:hlinkClr xmlns:ahyp="http://schemas.microsoft.com/office/drawing/2018/hyperlinkcolor" val="tx"/>
                    </a:ext>
                  </a:extLst>
                </a:hlinkClick>
              </a:rPr>
              <a:t>https://www.gbif.org/data-papers</a:t>
            </a:r>
            <a:r>
              <a:rPr lang="en-US" dirty="0">
                <a:solidFill>
                  <a:schemeClr val="bg1">
                    <a:lumMod val="95000"/>
                  </a:schemeClr>
                </a:solidFill>
              </a:rPr>
              <a:t> </a:t>
            </a:r>
          </a:p>
        </p:txBody>
      </p:sp>
      <p:pic>
        <p:nvPicPr>
          <p:cNvPr id="5" name="Google Shape;924;p47" descr="A pile of papers on a table&#10;&#10;Description automatically generated">
            <a:extLst>
              <a:ext uri="{FF2B5EF4-FFF2-40B4-BE49-F238E27FC236}">
                <a16:creationId xmlns:a16="http://schemas.microsoft.com/office/drawing/2014/main" id="{96FF4585-7A62-1996-C924-9D430E0D32E5}"/>
              </a:ext>
            </a:extLst>
          </p:cNvPr>
          <p:cNvPicPr preferRelativeResize="0"/>
          <p:nvPr/>
        </p:nvPicPr>
        <p:blipFill rotWithShape="1">
          <a:blip r:embed="rId4">
            <a:alphaModFix/>
          </a:blip>
          <a:srcRect/>
          <a:stretch/>
        </p:blipFill>
        <p:spPr>
          <a:xfrm>
            <a:off x="8523111" y="-17086"/>
            <a:ext cx="3668889" cy="6875085"/>
          </a:xfrm>
          <a:prstGeom prst="rect">
            <a:avLst/>
          </a:prstGeom>
          <a:noFill/>
          <a:ln>
            <a:noFill/>
          </a:ln>
        </p:spPr>
      </p:pic>
    </p:spTree>
    <p:extLst>
      <p:ext uri="{BB962C8B-B14F-4D97-AF65-F5344CB8AC3E}">
        <p14:creationId xmlns:p14="http://schemas.microsoft.com/office/powerpoint/2010/main" val="37254047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9"/>
        <p:cNvGrpSpPr/>
        <p:nvPr/>
      </p:nvGrpSpPr>
      <p:grpSpPr>
        <a:xfrm>
          <a:off x="0" y="0"/>
          <a:ext cx="0" cy="0"/>
          <a:chOff x="0" y="0"/>
          <a:chExt cx="0" cy="0"/>
        </a:xfrm>
      </p:grpSpPr>
      <p:pic>
        <p:nvPicPr>
          <p:cNvPr id="930" name="Google Shape;930;p48" descr="data-analysis.jp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31" name="Google Shape;931;p48"/>
          <p:cNvSpPr/>
          <p:nvPr/>
        </p:nvSpPr>
        <p:spPr>
          <a:xfrm>
            <a:off x="480193" y="778515"/>
            <a:ext cx="5873724"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chemeClr val="dk1"/>
                </a:solidFill>
                <a:latin typeface="Roboto"/>
                <a:ea typeface="Roboto"/>
                <a:cs typeface="Roboto"/>
                <a:sym typeface="Roboto"/>
              </a:rPr>
              <a:t>Machine-readable data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935"/>
        <p:cNvGrpSpPr/>
        <p:nvPr/>
      </p:nvGrpSpPr>
      <p:grpSpPr>
        <a:xfrm>
          <a:off x="0" y="0"/>
          <a:ext cx="0" cy="0"/>
          <a:chOff x="0" y="0"/>
          <a:chExt cx="0" cy="0"/>
        </a:xfrm>
      </p:grpSpPr>
      <p:sp>
        <p:nvSpPr>
          <p:cNvPr id="936" name="Google Shape;936;p49"/>
          <p:cNvSpPr txBox="1">
            <a:spLocks noGrp="1"/>
          </p:cNvSpPr>
          <p:nvPr>
            <p:ph type="title"/>
          </p:nvPr>
        </p:nvSpPr>
        <p:spPr>
          <a:xfrm>
            <a:off x="415601" y="318305"/>
            <a:ext cx="11360800" cy="885462"/>
          </a:xfrm>
          <a:prstGeom prst="rect">
            <a:avLst/>
          </a:prstGeom>
          <a:noFill/>
          <a:ln>
            <a:noFill/>
          </a:ln>
        </p:spPr>
        <p:txBody>
          <a:bodyPr spcFirstLastPara="1" wrap="square" lIns="91425" tIns="91425" rIns="91425" bIns="91425" anchor="t" anchorCtr="0">
            <a:normAutofit fontScale="90000"/>
          </a:bodyPr>
          <a:lstStyle/>
          <a:p>
            <a:pPr marL="0" lvl="0" indent="0" algn="l" rtl="0">
              <a:lnSpc>
                <a:spcPct val="90000"/>
              </a:lnSpc>
              <a:spcBef>
                <a:spcPts val="0"/>
              </a:spcBef>
              <a:spcAft>
                <a:spcPts val="0"/>
              </a:spcAft>
              <a:buClr>
                <a:schemeClr val="lt1"/>
              </a:buClr>
              <a:buSzPct val="97222"/>
              <a:buFont typeface="Roboto"/>
              <a:buNone/>
            </a:pPr>
            <a:r>
              <a:rPr lang="en-US" sz="3200">
                <a:solidFill>
                  <a:schemeClr val="lt1"/>
                </a:solidFill>
              </a:rPr>
              <a:t>MACHINE-READABILITY REQUIRES PERSISTENT IDENTIFIERS</a:t>
            </a:r>
            <a:endParaRPr/>
          </a:p>
        </p:txBody>
      </p:sp>
      <p:sp>
        <p:nvSpPr>
          <p:cNvPr id="937" name="Google Shape;937;p49"/>
          <p:cNvSpPr txBox="1">
            <a:spLocks noGrp="1"/>
          </p:cNvSpPr>
          <p:nvPr>
            <p:ph type="body" idx="1"/>
          </p:nvPr>
        </p:nvSpPr>
        <p:spPr>
          <a:xfrm>
            <a:off x="415601" y="2106592"/>
            <a:ext cx="11360800" cy="4433103"/>
          </a:xfrm>
          <a:prstGeom prst="rect">
            <a:avLst/>
          </a:prstGeom>
          <a:noFill/>
          <a:ln>
            <a:noFill/>
          </a:ln>
        </p:spPr>
        <p:txBody>
          <a:bodyPr spcFirstLastPara="1" wrap="square" lIns="91425" tIns="91425" rIns="91425" bIns="91425" anchor="t" anchorCtr="0">
            <a:normAutofit/>
          </a:bodyPr>
          <a:lstStyle/>
          <a:p>
            <a:pPr marL="114213" lvl="0" indent="0" algn="l" rtl="0">
              <a:lnSpc>
                <a:spcPct val="90000"/>
              </a:lnSpc>
              <a:spcBef>
                <a:spcPts val="0"/>
              </a:spcBef>
              <a:spcAft>
                <a:spcPts val="0"/>
              </a:spcAft>
              <a:buSzPts val="1800"/>
              <a:buNone/>
            </a:pPr>
            <a:r>
              <a:rPr lang="en-US" sz="3200" i="1">
                <a:solidFill>
                  <a:srgbClr val="FFFF00"/>
                </a:solidFill>
              </a:rPr>
              <a:t>The purpose of identifiers is </a:t>
            </a:r>
            <a:endParaRPr/>
          </a:p>
          <a:p>
            <a:pPr marL="114213" lvl="0" indent="0" algn="l" rtl="0">
              <a:lnSpc>
                <a:spcPct val="90000"/>
              </a:lnSpc>
              <a:spcBef>
                <a:spcPts val="0"/>
              </a:spcBef>
              <a:spcAft>
                <a:spcPts val="0"/>
              </a:spcAft>
              <a:buSzPts val="1800"/>
              <a:buNone/>
            </a:pPr>
            <a:r>
              <a:rPr lang="en-US" sz="3200" i="1">
                <a:solidFill>
                  <a:srgbClr val="FFFF00"/>
                </a:solidFill>
              </a:rPr>
              <a:t>… to name things </a:t>
            </a:r>
            <a:endParaRPr/>
          </a:p>
          <a:p>
            <a:pPr marL="114213" lvl="0" indent="0" algn="l" rtl="0">
              <a:lnSpc>
                <a:spcPct val="90000"/>
              </a:lnSpc>
              <a:spcBef>
                <a:spcPts val="0"/>
              </a:spcBef>
              <a:spcAft>
                <a:spcPts val="0"/>
              </a:spcAft>
              <a:buSzPts val="1800"/>
              <a:buNone/>
            </a:pPr>
            <a:r>
              <a:rPr lang="en-US" sz="3200" i="1">
                <a:solidFill>
                  <a:srgbClr val="FFFF00"/>
                </a:solidFill>
              </a:rPr>
              <a:t>… making it possible to refer to them</a:t>
            </a:r>
            <a:endParaRPr/>
          </a:p>
          <a:p>
            <a:pPr marL="114213" lvl="0" indent="0" algn="l" rtl="0">
              <a:lnSpc>
                <a:spcPct val="90000"/>
              </a:lnSpc>
              <a:spcBef>
                <a:spcPts val="0"/>
              </a:spcBef>
              <a:spcAft>
                <a:spcPts val="0"/>
              </a:spcAft>
              <a:buSzPts val="1800"/>
              <a:buNone/>
            </a:pPr>
            <a:endParaRPr>
              <a:solidFill>
                <a:schemeClr val="lt1"/>
              </a:solidFill>
            </a:endParaRPr>
          </a:p>
          <a:p>
            <a:pPr marL="114213" lvl="0" indent="0" algn="l" rtl="0">
              <a:lnSpc>
                <a:spcPct val="90000"/>
              </a:lnSpc>
              <a:spcBef>
                <a:spcPts val="0"/>
              </a:spcBef>
              <a:spcAft>
                <a:spcPts val="0"/>
              </a:spcAft>
              <a:buSzPts val="1800"/>
              <a:buNone/>
            </a:pPr>
            <a:endParaRPr>
              <a:solidFill>
                <a:schemeClr val="lt1"/>
              </a:solidFill>
            </a:endParaRPr>
          </a:p>
          <a:p>
            <a:pPr marL="114213" lvl="0" indent="0" algn="l" rtl="0">
              <a:lnSpc>
                <a:spcPct val="90000"/>
              </a:lnSpc>
              <a:spcBef>
                <a:spcPts val="0"/>
              </a:spcBef>
              <a:spcAft>
                <a:spcPts val="0"/>
              </a:spcAft>
              <a:buSzPts val="1800"/>
              <a:buNone/>
            </a:pPr>
            <a:endParaRPr>
              <a:solidFill>
                <a:schemeClr val="lt1"/>
              </a:solidFill>
            </a:endParaRPr>
          </a:p>
          <a:p>
            <a:pPr marL="114213" lvl="0" indent="0" algn="l" rtl="0">
              <a:lnSpc>
                <a:spcPct val="90000"/>
              </a:lnSpc>
              <a:spcBef>
                <a:spcPts val="0"/>
              </a:spcBef>
              <a:spcAft>
                <a:spcPts val="0"/>
              </a:spcAft>
              <a:buSzPts val="1800"/>
              <a:buNone/>
            </a:pPr>
            <a:endParaRPr>
              <a:solidFill>
                <a:schemeClr val="lt1"/>
              </a:solidFill>
            </a:endParaRPr>
          </a:p>
          <a:p>
            <a:pPr marL="456854" lvl="0" indent="-342641" algn="l" rtl="0">
              <a:lnSpc>
                <a:spcPct val="90000"/>
              </a:lnSpc>
              <a:spcBef>
                <a:spcPts val="0"/>
              </a:spcBef>
              <a:spcAft>
                <a:spcPts val="0"/>
              </a:spcAft>
              <a:buSzPts val="1800"/>
              <a:buChar char="●"/>
            </a:pPr>
            <a:r>
              <a:rPr lang="en-US" sz="1800">
                <a:solidFill>
                  <a:schemeClr val="lt1"/>
                </a:solidFill>
              </a:rPr>
              <a:t>To uniquely identify something, it needs a </a:t>
            </a:r>
            <a:r>
              <a:rPr lang="en-US" sz="1800" b="1">
                <a:solidFill>
                  <a:schemeClr val="lt1"/>
                </a:solidFill>
              </a:rPr>
              <a:t>persistent identifier</a:t>
            </a:r>
            <a:r>
              <a:rPr lang="en-US" sz="1800">
                <a:solidFill>
                  <a:schemeClr val="lt1"/>
                </a:solidFill>
              </a:rPr>
              <a:t>, a PID.</a:t>
            </a:r>
            <a:endParaRPr/>
          </a:p>
          <a:p>
            <a:pPr marL="456854" lvl="0" indent="-342641" algn="l" rtl="0">
              <a:lnSpc>
                <a:spcPct val="90000"/>
              </a:lnSpc>
              <a:spcBef>
                <a:spcPts val="600"/>
              </a:spcBef>
              <a:spcAft>
                <a:spcPts val="0"/>
              </a:spcAft>
              <a:buSzPts val="1800"/>
              <a:buChar char="●"/>
            </a:pPr>
            <a:r>
              <a:rPr lang="en-US" sz="1800">
                <a:solidFill>
                  <a:schemeClr val="lt1"/>
                </a:solidFill>
              </a:rPr>
              <a:t>A Persistent Identifier is </a:t>
            </a:r>
            <a:r>
              <a:rPr lang="en-US" sz="1800" b="1">
                <a:solidFill>
                  <a:schemeClr val="lt1"/>
                </a:solidFill>
              </a:rPr>
              <a:t>globally unique</a:t>
            </a:r>
            <a:r>
              <a:rPr lang="en-US" sz="1800">
                <a:solidFill>
                  <a:schemeClr val="lt1"/>
                </a:solidFill>
              </a:rPr>
              <a:t>, </a:t>
            </a:r>
            <a:r>
              <a:rPr lang="en-US" sz="1800" b="1">
                <a:solidFill>
                  <a:schemeClr val="lt1"/>
                </a:solidFill>
              </a:rPr>
              <a:t>persistent</a:t>
            </a:r>
            <a:r>
              <a:rPr lang="en-US" sz="1800">
                <a:solidFill>
                  <a:schemeClr val="lt1"/>
                </a:solidFill>
              </a:rPr>
              <a:t>, and </a:t>
            </a:r>
            <a:r>
              <a:rPr lang="en-US" sz="1800" b="1">
                <a:solidFill>
                  <a:schemeClr val="lt1"/>
                </a:solidFill>
              </a:rPr>
              <a:t>resolvable</a:t>
            </a:r>
            <a:r>
              <a:rPr lang="en-US" sz="1800">
                <a:solidFill>
                  <a:schemeClr val="lt1"/>
                </a:solidFill>
              </a:rPr>
              <a:t>“. </a:t>
            </a:r>
            <a:endParaRPr/>
          </a:p>
          <a:p>
            <a:pPr marL="456854" lvl="0" indent="-342641" algn="l" rtl="0">
              <a:lnSpc>
                <a:spcPct val="90000"/>
              </a:lnSpc>
              <a:spcBef>
                <a:spcPts val="600"/>
              </a:spcBef>
              <a:spcAft>
                <a:spcPts val="0"/>
              </a:spcAft>
              <a:buSzPts val="1800"/>
              <a:buChar char="●"/>
            </a:pPr>
            <a:r>
              <a:rPr lang="en-US" sz="1800">
                <a:solidFill>
                  <a:schemeClr val="lt1"/>
                </a:solidFill>
              </a:rPr>
              <a:t>A PID is resolvable when it allows both </a:t>
            </a:r>
            <a:r>
              <a:rPr lang="en-US" sz="1800" b="1">
                <a:solidFill>
                  <a:schemeClr val="lt1"/>
                </a:solidFill>
              </a:rPr>
              <a:t>human and machine </a:t>
            </a:r>
            <a:r>
              <a:rPr lang="en-US" sz="1800">
                <a:solidFill>
                  <a:schemeClr val="lt1"/>
                </a:solidFill>
              </a:rPr>
              <a:t>users to access an object or its representation, and its </a:t>
            </a:r>
            <a:r>
              <a:rPr lang="en-US" sz="1800" i="1">
                <a:solidFill>
                  <a:schemeClr val="lt1"/>
                </a:solidFill>
              </a:rPr>
              <a:t>Kernel</a:t>
            </a:r>
            <a:r>
              <a:rPr lang="en-US" sz="1800">
                <a:solidFill>
                  <a:schemeClr val="lt1"/>
                </a:solidFill>
              </a:rPr>
              <a:t> Information. </a:t>
            </a:r>
            <a:endParaRPr/>
          </a:p>
          <a:p>
            <a:pPr marL="456854" lvl="0" indent="-342641" algn="l" rtl="0">
              <a:lnSpc>
                <a:spcPct val="90000"/>
              </a:lnSpc>
              <a:spcBef>
                <a:spcPts val="600"/>
              </a:spcBef>
              <a:spcAft>
                <a:spcPts val="600"/>
              </a:spcAft>
              <a:buSzPts val="1800"/>
              <a:buChar char="●"/>
            </a:pPr>
            <a:r>
              <a:rPr lang="en-US" sz="1800" b="1">
                <a:solidFill>
                  <a:schemeClr val="lt1"/>
                </a:solidFill>
              </a:rPr>
              <a:t>Kernel Information </a:t>
            </a:r>
            <a:r>
              <a:rPr lang="en-US" sz="1800">
                <a:solidFill>
                  <a:schemeClr val="lt1"/>
                </a:solidFill>
              </a:rPr>
              <a:t>is a structured record that contains information (metadata) about the referred object, such as a pointer to the location where the data for the object can be found.</a:t>
            </a:r>
            <a:endParaRPr sz="1800">
              <a:solidFill>
                <a:schemeClr val="lt1"/>
              </a:solidFill>
            </a:endParaRPr>
          </a:p>
        </p:txBody>
      </p:sp>
      <p:pic>
        <p:nvPicPr>
          <p:cNvPr id="938" name="Google Shape;938;p49"/>
          <p:cNvPicPr preferRelativeResize="0"/>
          <p:nvPr/>
        </p:nvPicPr>
        <p:blipFill rotWithShape="1">
          <a:blip r:embed="rId3">
            <a:alphaModFix/>
          </a:blip>
          <a:srcRect/>
          <a:stretch/>
        </p:blipFill>
        <p:spPr>
          <a:xfrm>
            <a:off x="7549931" y="1203767"/>
            <a:ext cx="4417452" cy="2948649"/>
          </a:xfrm>
          <a:prstGeom prst="rect">
            <a:avLst/>
          </a:prstGeom>
          <a:noFill/>
          <a:ln>
            <a:noFill/>
          </a:ln>
        </p:spPr>
      </p:pic>
      <p:pic>
        <p:nvPicPr>
          <p:cNvPr id="939" name="Google Shape;939;p49"/>
          <p:cNvPicPr preferRelativeResize="0"/>
          <p:nvPr/>
        </p:nvPicPr>
        <p:blipFill rotWithShape="1">
          <a:blip r:embed="rId4">
            <a:alphaModFix/>
          </a:blip>
          <a:srcRect/>
          <a:stretch/>
        </p:blipFill>
        <p:spPr>
          <a:xfrm rot="1861908">
            <a:off x="6436309" y="1991814"/>
            <a:ext cx="4836053" cy="181620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944"/>
        <p:cNvGrpSpPr/>
        <p:nvPr/>
      </p:nvGrpSpPr>
      <p:grpSpPr>
        <a:xfrm>
          <a:off x="0" y="0"/>
          <a:ext cx="0" cy="0"/>
          <a:chOff x="0" y="0"/>
          <a:chExt cx="0" cy="0"/>
        </a:xfrm>
      </p:grpSpPr>
      <p:grpSp>
        <p:nvGrpSpPr>
          <p:cNvPr id="945" name="Google Shape;945;p50"/>
          <p:cNvGrpSpPr/>
          <p:nvPr/>
        </p:nvGrpSpPr>
        <p:grpSpPr>
          <a:xfrm>
            <a:off x="5483645" y="460093"/>
            <a:ext cx="6044801" cy="5937813"/>
            <a:chOff x="3703456" y="494818"/>
            <a:chExt cx="6044801" cy="5937813"/>
          </a:xfrm>
        </p:grpSpPr>
        <p:pic>
          <p:nvPicPr>
            <p:cNvPr id="946" name="Google Shape;946;p50"/>
            <p:cNvPicPr preferRelativeResize="0"/>
            <p:nvPr/>
          </p:nvPicPr>
          <p:blipFill rotWithShape="1">
            <a:blip r:embed="rId3">
              <a:alphaModFix/>
            </a:blip>
            <a:srcRect/>
            <a:stretch/>
          </p:blipFill>
          <p:spPr>
            <a:xfrm>
              <a:off x="3703456" y="494818"/>
              <a:ext cx="6044801" cy="5937813"/>
            </a:xfrm>
            <a:prstGeom prst="rect">
              <a:avLst/>
            </a:prstGeom>
            <a:noFill/>
            <a:ln>
              <a:noFill/>
            </a:ln>
          </p:spPr>
        </p:pic>
        <p:pic>
          <p:nvPicPr>
            <p:cNvPr id="947" name="Google Shape;947;p50"/>
            <p:cNvPicPr preferRelativeResize="0"/>
            <p:nvPr/>
          </p:nvPicPr>
          <p:blipFill rotWithShape="1">
            <a:blip r:embed="rId4">
              <a:alphaModFix/>
            </a:blip>
            <a:srcRect/>
            <a:stretch/>
          </p:blipFill>
          <p:spPr>
            <a:xfrm>
              <a:off x="5006497" y="4535293"/>
              <a:ext cx="1502525" cy="1502525"/>
            </a:xfrm>
            <a:prstGeom prst="rect">
              <a:avLst/>
            </a:prstGeom>
            <a:noFill/>
            <a:ln>
              <a:noFill/>
            </a:ln>
          </p:spPr>
        </p:pic>
        <p:pic>
          <p:nvPicPr>
            <p:cNvPr id="948" name="Google Shape;948;p50"/>
            <p:cNvPicPr preferRelativeResize="0"/>
            <p:nvPr/>
          </p:nvPicPr>
          <p:blipFill rotWithShape="1">
            <a:blip r:embed="rId5">
              <a:alphaModFix/>
            </a:blip>
            <a:srcRect/>
            <a:stretch/>
          </p:blipFill>
          <p:spPr>
            <a:xfrm>
              <a:off x="7731720" y="1896191"/>
              <a:ext cx="1502525" cy="1502525"/>
            </a:xfrm>
            <a:prstGeom prst="rect">
              <a:avLst/>
            </a:prstGeom>
            <a:noFill/>
            <a:ln>
              <a:noFill/>
            </a:ln>
          </p:spPr>
        </p:pic>
        <p:pic>
          <p:nvPicPr>
            <p:cNvPr id="949" name="Google Shape;949;p50"/>
            <p:cNvPicPr preferRelativeResize="0"/>
            <p:nvPr/>
          </p:nvPicPr>
          <p:blipFill rotWithShape="1">
            <a:blip r:embed="rId6">
              <a:alphaModFix/>
            </a:blip>
            <a:srcRect/>
            <a:stretch/>
          </p:blipFill>
          <p:spPr>
            <a:xfrm>
              <a:off x="4049445" y="1209625"/>
              <a:ext cx="1676415" cy="1204923"/>
            </a:xfrm>
            <a:prstGeom prst="rect">
              <a:avLst/>
            </a:prstGeom>
            <a:noFill/>
            <a:ln>
              <a:noFill/>
            </a:ln>
          </p:spPr>
        </p:pic>
      </p:grpSp>
      <p:sp>
        <p:nvSpPr>
          <p:cNvPr id="950" name="Google Shape;950;p50"/>
          <p:cNvSpPr txBox="1"/>
          <p:nvPr/>
        </p:nvSpPr>
        <p:spPr>
          <a:xfrm>
            <a:off x="778885" y="1454550"/>
            <a:ext cx="5147003" cy="42780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a:solidFill>
                  <a:srgbClr val="FFFF00"/>
                </a:solidFill>
                <a:latin typeface="Roboto"/>
                <a:ea typeface="Roboto"/>
                <a:cs typeface="Roboto"/>
                <a:sym typeface="Roboto"/>
              </a:rPr>
              <a:t>ROR</a:t>
            </a:r>
            <a:r>
              <a:rPr lang="en-US" sz="4000">
                <a:solidFill>
                  <a:schemeClr val="lt1"/>
                </a:solidFill>
                <a:latin typeface="Roboto"/>
                <a:ea typeface="Roboto"/>
                <a:cs typeface="Roboto"/>
                <a:sym typeface="Roboto"/>
              </a:rPr>
              <a:t> for institutions</a:t>
            </a:r>
            <a:endParaRPr/>
          </a:p>
          <a:p>
            <a:pPr marL="0" marR="0" lvl="0" indent="0" algn="l" rtl="0">
              <a:spcBef>
                <a:spcPts val="0"/>
              </a:spcBef>
              <a:spcAft>
                <a:spcPts val="0"/>
              </a:spcAft>
              <a:buNone/>
            </a:pPr>
            <a:r>
              <a:rPr lang="en-US" sz="4000">
                <a:solidFill>
                  <a:srgbClr val="FFFF00"/>
                </a:solidFill>
                <a:latin typeface="Roboto"/>
                <a:ea typeface="Roboto"/>
                <a:cs typeface="Roboto"/>
                <a:sym typeface="Roboto"/>
              </a:rPr>
              <a:t>ORCID</a:t>
            </a:r>
            <a:r>
              <a:rPr lang="en-US" sz="4000">
                <a:solidFill>
                  <a:schemeClr val="lt1"/>
                </a:solidFill>
                <a:latin typeface="Roboto"/>
                <a:ea typeface="Roboto"/>
                <a:cs typeface="Roboto"/>
                <a:sym typeface="Roboto"/>
              </a:rPr>
              <a:t> for people</a:t>
            </a:r>
            <a:endParaRPr/>
          </a:p>
          <a:p>
            <a:pPr marL="0" marR="0" lvl="0" indent="0" algn="l" rtl="0">
              <a:spcBef>
                <a:spcPts val="0"/>
              </a:spcBef>
              <a:spcAft>
                <a:spcPts val="0"/>
              </a:spcAft>
              <a:buNone/>
            </a:pPr>
            <a:r>
              <a:rPr lang="en-US" sz="4000" i="1">
                <a:solidFill>
                  <a:srgbClr val="FFFF00"/>
                </a:solidFill>
                <a:latin typeface="Roboto"/>
                <a:ea typeface="Roboto"/>
                <a:cs typeface="Roboto"/>
                <a:sym typeface="Roboto"/>
              </a:rPr>
              <a:t>DOI</a:t>
            </a:r>
            <a:r>
              <a:rPr lang="en-US" sz="4000" i="1">
                <a:solidFill>
                  <a:schemeClr val="lt1"/>
                </a:solidFill>
                <a:latin typeface="Roboto"/>
                <a:ea typeface="Roboto"/>
                <a:cs typeface="Roboto"/>
                <a:sym typeface="Roboto"/>
              </a:rPr>
              <a:t> for datasets</a:t>
            </a:r>
            <a:endParaRPr/>
          </a:p>
          <a:p>
            <a:pPr marL="0" marR="0" lvl="0" indent="0" algn="l" rtl="0">
              <a:spcBef>
                <a:spcPts val="0"/>
              </a:spcBef>
              <a:spcAft>
                <a:spcPts val="0"/>
              </a:spcAft>
              <a:buNone/>
            </a:pPr>
            <a:r>
              <a:rPr lang="en-US" sz="2400" i="1">
                <a:solidFill>
                  <a:srgbClr val="FFFF00"/>
                </a:solidFill>
                <a:latin typeface="Roboto"/>
                <a:ea typeface="Roboto"/>
                <a:cs typeface="Roboto"/>
                <a:sym typeface="Roboto"/>
              </a:rPr>
              <a:t>GRSciColl</a:t>
            </a:r>
            <a:r>
              <a:rPr lang="en-US" sz="2400" i="1">
                <a:solidFill>
                  <a:schemeClr val="lt1"/>
                </a:solidFill>
                <a:latin typeface="Roboto"/>
                <a:ea typeface="Roboto"/>
                <a:cs typeface="Roboto"/>
                <a:sym typeface="Roboto"/>
              </a:rPr>
              <a:t> </a:t>
            </a:r>
            <a:r>
              <a:rPr lang="en-US" sz="2400" i="1">
                <a:solidFill>
                  <a:srgbClr val="FFFF00"/>
                </a:solidFill>
                <a:latin typeface="Roboto"/>
                <a:ea typeface="Roboto"/>
                <a:cs typeface="Roboto"/>
                <a:sym typeface="Roboto"/>
              </a:rPr>
              <a:t>UUID</a:t>
            </a:r>
            <a:r>
              <a:rPr lang="en-US" sz="2400" i="1">
                <a:solidFill>
                  <a:schemeClr val="lt1"/>
                </a:solidFill>
                <a:latin typeface="Roboto"/>
                <a:ea typeface="Roboto"/>
                <a:cs typeface="Roboto"/>
                <a:sym typeface="Roboto"/>
              </a:rPr>
              <a:t> for collections</a:t>
            </a:r>
            <a:endParaRPr/>
          </a:p>
          <a:p>
            <a:pPr marL="0" marR="0" lvl="0" indent="0" algn="l" rtl="0">
              <a:spcBef>
                <a:spcPts val="0"/>
              </a:spcBef>
              <a:spcAft>
                <a:spcPts val="0"/>
              </a:spcAft>
              <a:buNone/>
            </a:pPr>
            <a:endParaRPr sz="2800">
              <a:solidFill>
                <a:schemeClr val="lt1"/>
              </a:solidFill>
              <a:latin typeface="Roboto"/>
              <a:ea typeface="Roboto"/>
              <a:cs typeface="Roboto"/>
              <a:sym typeface="Roboto"/>
            </a:endParaRPr>
          </a:p>
          <a:p>
            <a:pPr marL="0" marR="0" lvl="0" indent="0" algn="l" rtl="0">
              <a:spcBef>
                <a:spcPts val="0"/>
              </a:spcBef>
              <a:spcAft>
                <a:spcPts val="0"/>
              </a:spcAft>
              <a:buNone/>
            </a:pPr>
            <a:r>
              <a:rPr lang="en-US" sz="2400" i="1">
                <a:solidFill>
                  <a:schemeClr val="lt1"/>
                </a:solidFill>
                <a:latin typeface="Roboto"/>
                <a:ea typeface="Roboto"/>
                <a:cs typeface="Roboto"/>
                <a:sym typeface="Roboto"/>
              </a:rPr>
              <a:t>will enable the linking of museum collection specimens to scientific litterature and scientific actors (authors, curators, etc)</a:t>
            </a:r>
            <a:endParaRPr/>
          </a:p>
        </p:txBody>
      </p:sp>
      <p:sp>
        <p:nvSpPr>
          <p:cNvPr id="951" name="Google Shape;951;p50"/>
          <p:cNvSpPr txBox="1"/>
          <p:nvPr/>
        </p:nvSpPr>
        <p:spPr>
          <a:xfrm>
            <a:off x="8076818" y="5740087"/>
            <a:ext cx="3926129" cy="95410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lt1"/>
                </a:solidFill>
                <a:latin typeface="Roboto"/>
                <a:ea typeface="Roboto"/>
                <a:cs typeface="Roboto"/>
                <a:sym typeface="Roboto"/>
              </a:rPr>
              <a:t>Digital Object Identifier (DOI)</a:t>
            </a:r>
            <a:endParaRPr/>
          </a:p>
          <a:p>
            <a:pPr marL="0" marR="0" lvl="0" indent="0" algn="r" rtl="0">
              <a:spcBef>
                <a:spcPts val="0"/>
              </a:spcBef>
              <a:spcAft>
                <a:spcPts val="0"/>
              </a:spcAft>
              <a:buNone/>
            </a:pPr>
            <a:r>
              <a:rPr lang="en-US" sz="1400" b="0" i="0">
                <a:solidFill>
                  <a:schemeClr val="lt1"/>
                </a:solidFill>
                <a:latin typeface="Roboto"/>
                <a:ea typeface="Roboto"/>
                <a:cs typeface="Roboto"/>
                <a:sym typeface="Roboto"/>
              </a:rPr>
              <a:t>Open Researcher and Contributor ID (ORCID)</a:t>
            </a:r>
            <a:endParaRPr/>
          </a:p>
          <a:p>
            <a:pPr marL="0" marR="0" lvl="0" indent="0" algn="r" rtl="0">
              <a:spcBef>
                <a:spcPts val="0"/>
              </a:spcBef>
              <a:spcAft>
                <a:spcPts val="0"/>
              </a:spcAft>
              <a:buNone/>
            </a:pPr>
            <a:r>
              <a:rPr lang="en-US" sz="1400" b="0" i="0">
                <a:solidFill>
                  <a:schemeClr val="lt1"/>
                </a:solidFill>
                <a:latin typeface="Roboto"/>
                <a:ea typeface="Roboto"/>
                <a:cs typeface="Roboto"/>
                <a:sym typeface="Roboto"/>
              </a:rPr>
              <a:t>Research Organisation Registry (ROR)</a:t>
            </a:r>
            <a:endParaRPr/>
          </a:p>
          <a:p>
            <a:pPr marL="0" marR="0" lvl="0" indent="0" algn="r" rtl="0">
              <a:spcBef>
                <a:spcPts val="0"/>
              </a:spcBef>
              <a:spcAft>
                <a:spcPts val="0"/>
              </a:spcAft>
              <a:buNone/>
            </a:pPr>
            <a:r>
              <a:rPr lang="en-US" sz="1400">
                <a:solidFill>
                  <a:schemeClr val="lt1"/>
                </a:solidFill>
                <a:latin typeface="Roboto"/>
                <a:ea typeface="Roboto"/>
                <a:cs typeface="Roboto"/>
                <a:sym typeface="Roboto"/>
              </a:rPr>
              <a:t>Universally Unique Identifier (UUID)</a:t>
            </a:r>
            <a:endParaRPr sz="1400">
              <a:solidFill>
                <a:schemeClr val="lt1"/>
              </a:solidFill>
              <a:latin typeface="Roboto"/>
              <a:ea typeface="Roboto"/>
              <a:cs typeface="Roboto"/>
              <a:sym typeface="Roboto"/>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56"/>
        <p:cNvGrpSpPr/>
        <p:nvPr/>
      </p:nvGrpSpPr>
      <p:grpSpPr>
        <a:xfrm>
          <a:off x="0" y="0"/>
          <a:ext cx="0" cy="0"/>
          <a:chOff x="0" y="0"/>
          <a:chExt cx="0" cy="0"/>
        </a:xfrm>
      </p:grpSpPr>
      <p:sp>
        <p:nvSpPr>
          <p:cNvPr id="957" name="Google Shape;957;p51"/>
          <p:cNvSpPr txBox="1"/>
          <p:nvPr/>
        </p:nvSpPr>
        <p:spPr>
          <a:xfrm>
            <a:off x="1124349" y="6205388"/>
            <a:ext cx="4634651" cy="304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1"/>
              </a:buClr>
              <a:buSzPts val="1400"/>
              <a:buFont typeface="Arial"/>
              <a:buNone/>
            </a:pPr>
            <a:endParaRPr sz="1400">
              <a:solidFill>
                <a:schemeClr val="lt1"/>
              </a:solidFill>
              <a:latin typeface="Roboto"/>
              <a:ea typeface="Roboto"/>
              <a:cs typeface="Roboto"/>
              <a:sym typeface="Roboto"/>
            </a:endParaRPr>
          </a:p>
        </p:txBody>
      </p:sp>
      <p:sp>
        <p:nvSpPr>
          <p:cNvPr id="958" name="Google Shape;958;p51"/>
          <p:cNvSpPr txBox="1">
            <a:spLocks noGrp="1"/>
          </p:cNvSpPr>
          <p:nvPr>
            <p:ph type="body" idx="1"/>
          </p:nvPr>
        </p:nvSpPr>
        <p:spPr>
          <a:xfrm>
            <a:off x="669925" y="3587750"/>
            <a:ext cx="5359400" cy="2133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600"/>
              <a:buNone/>
            </a:pPr>
            <a:r>
              <a:rPr lang="en-US"/>
              <a:t>GBIF Norway</a:t>
            </a:r>
            <a:endParaRPr/>
          </a:p>
          <a:p>
            <a:pPr marL="0" lvl="0" indent="0" algn="l" rtl="0">
              <a:lnSpc>
                <a:spcPct val="90000"/>
              </a:lnSpc>
              <a:spcBef>
                <a:spcPts val="1000"/>
              </a:spcBef>
              <a:spcAft>
                <a:spcPts val="0"/>
              </a:spcAft>
              <a:buSzPts val="1600"/>
              <a:buNone/>
            </a:pPr>
            <a:r>
              <a:rPr lang="en-US"/>
              <a:t>Dag Endresen | Node Manager</a:t>
            </a:r>
            <a:endParaRPr/>
          </a:p>
          <a:p>
            <a:pPr marL="0" lvl="0" indent="0" algn="l" rtl="0">
              <a:lnSpc>
                <a:spcPct val="90000"/>
              </a:lnSpc>
              <a:spcBef>
                <a:spcPts val="1000"/>
              </a:spcBef>
              <a:spcAft>
                <a:spcPts val="0"/>
              </a:spcAft>
              <a:buSzPts val="1600"/>
              <a:buNone/>
            </a:pPr>
            <a:r>
              <a:rPr lang="en-US"/>
              <a:t>helpdesk@gbif.no</a:t>
            </a:r>
            <a:endParaRPr/>
          </a:p>
        </p:txBody>
      </p:sp>
      <p:pic>
        <p:nvPicPr>
          <p:cNvPr id="959" name="Google Shape;959;p51" descr="A picture containing person, person, glasses, wearing&#10;&#10;Description automatically generated"/>
          <p:cNvPicPr preferRelativeResize="0"/>
          <p:nvPr/>
        </p:nvPicPr>
        <p:blipFill rotWithShape="1">
          <a:blip r:embed="rId3">
            <a:alphaModFix/>
          </a:blip>
          <a:srcRect/>
          <a:stretch/>
        </p:blipFill>
        <p:spPr>
          <a:xfrm>
            <a:off x="7121589" y="1243692"/>
            <a:ext cx="3714686" cy="4014107"/>
          </a:xfrm>
          <a:prstGeom prst="ellipse">
            <a:avLst/>
          </a:prstGeom>
          <a:noFill/>
          <a:ln w="190500" cap="rnd" cmpd="sng">
            <a:solidFill>
              <a:srgbClr val="C8C6BD"/>
            </a:solidFill>
            <a:prstDash val="solid"/>
            <a:round/>
            <a:headEnd type="none" w="sm" len="sm"/>
            <a:tailEnd type="none" w="sm" len="sm"/>
          </a:ln>
          <a:effectLst>
            <a:outerShdw blurRad="127000" algn="bl" rotWithShape="0">
              <a:srgbClr val="000000"/>
            </a:outerShdw>
          </a:effectLst>
        </p:spPr>
      </p:pic>
      <p:pic>
        <p:nvPicPr>
          <p:cNvPr id="960" name="Google Shape;960;p51"/>
          <p:cNvPicPr preferRelativeResize="0">
            <a:picLocks noGrp="1"/>
          </p:cNvPicPr>
          <p:nvPr>
            <p:ph type="pic" idx="2"/>
          </p:nvPr>
        </p:nvPicPr>
        <p:blipFill rotWithShape="1">
          <a:blip r:embed="rId4">
            <a:alphaModFix/>
          </a:blip>
          <a:srcRect/>
          <a:stretch/>
        </p:blipFill>
        <p:spPr>
          <a:xfrm>
            <a:off x="3441674" y="3197904"/>
            <a:ext cx="2913291" cy="2913291"/>
          </a:xfrm>
          <a:prstGeom prst="ellipse">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964"/>
        <p:cNvGrpSpPr/>
        <p:nvPr/>
      </p:nvGrpSpPr>
      <p:grpSpPr>
        <a:xfrm>
          <a:off x="0" y="0"/>
          <a:ext cx="0" cy="0"/>
          <a:chOff x="0" y="0"/>
          <a:chExt cx="0" cy="0"/>
        </a:xfrm>
      </p:grpSpPr>
      <p:sp>
        <p:nvSpPr>
          <p:cNvPr id="965" name="Google Shape;965;p52"/>
          <p:cNvSpPr txBox="1">
            <a:spLocks noGrp="1"/>
          </p:cNvSpPr>
          <p:nvPr>
            <p:ph type="title"/>
          </p:nvPr>
        </p:nvSpPr>
        <p:spPr>
          <a:xfrm>
            <a:off x="7270044" y="1891967"/>
            <a:ext cx="4515556" cy="1358153"/>
          </a:xfrm>
          <a:prstGeom prst="rect">
            <a:avLst/>
          </a:prstGeom>
          <a:noFill/>
          <a:ln>
            <a:noFill/>
          </a:ln>
        </p:spPr>
        <p:txBody>
          <a:bodyPr spcFirstLastPara="1" wrap="square" lIns="91425" tIns="91425" rIns="91425" bIns="91425" anchor="t" anchorCtr="0">
            <a:normAutofit/>
          </a:bodyPr>
          <a:lstStyle/>
          <a:p>
            <a:pPr marL="0" lvl="0" indent="0" algn="ctr" rtl="0">
              <a:lnSpc>
                <a:spcPct val="90000"/>
              </a:lnSpc>
              <a:spcBef>
                <a:spcPts val="0"/>
              </a:spcBef>
              <a:spcAft>
                <a:spcPts val="0"/>
              </a:spcAft>
              <a:buClr>
                <a:srgbClr val="92D050"/>
              </a:buClr>
              <a:buSzPts val="2800"/>
              <a:buFont typeface="Roboto"/>
              <a:buNone/>
            </a:pPr>
            <a:r>
              <a:rPr lang="en-US" sz="6600">
                <a:solidFill>
                  <a:srgbClr val="92D050"/>
                </a:solidFill>
              </a:rPr>
              <a:t>EXERCISES</a:t>
            </a:r>
            <a:endParaRPr/>
          </a:p>
        </p:txBody>
      </p:sp>
      <p:pic>
        <p:nvPicPr>
          <p:cNvPr id="966" name="Google Shape;966;p52" descr="A puzzle of a planet&#10;&#10;Description automatically generated"/>
          <p:cNvPicPr preferRelativeResize="0"/>
          <p:nvPr/>
        </p:nvPicPr>
        <p:blipFill rotWithShape="1">
          <a:blip r:embed="rId3">
            <a:alphaModFix/>
          </a:blip>
          <a:srcRect/>
          <a:stretch/>
        </p:blipFill>
        <p:spPr>
          <a:xfrm>
            <a:off x="0" y="15240"/>
            <a:ext cx="8192205" cy="684276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62626"/>
        </a:solidFill>
        <a:effectLst/>
      </p:bgPr>
    </p:bg>
    <p:spTree>
      <p:nvGrpSpPr>
        <p:cNvPr id="1" name="Shape 970"/>
        <p:cNvGrpSpPr/>
        <p:nvPr/>
      </p:nvGrpSpPr>
      <p:grpSpPr>
        <a:xfrm>
          <a:off x="0" y="0"/>
          <a:ext cx="0" cy="0"/>
          <a:chOff x="0" y="0"/>
          <a:chExt cx="0" cy="0"/>
        </a:xfrm>
      </p:grpSpPr>
      <p:sp>
        <p:nvSpPr>
          <p:cNvPr id="971" name="Google Shape;971;p53"/>
          <p:cNvSpPr txBox="1">
            <a:spLocks noGrp="1"/>
          </p:cNvSpPr>
          <p:nvPr>
            <p:ph type="title"/>
          </p:nvPr>
        </p:nvSpPr>
        <p:spPr>
          <a:xfrm>
            <a:off x="236365" y="457201"/>
            <a:ext cx="11701463" cy="672789"/>
          </a:xfrm>
          <a:prstGeom prst="rect">
            <a:avLst/>
          </a:prstGeom>
          <a:noFill/>
          <a:ln>
            <a:noFill/>
          </a:ln>
        </p:spPr>
        <p:txBody>
          <a:bodyPr spcFirstLastPara="1" wrap="square" lIns="72000" tIns="72000" rIns="72000" bIns="72000" anchor="ctr" anchorCtr="0">
            <a:normAutofit/>
          </a:bodyPr>
          <a:lstStyle/>
          <a:p>
            <a:pPr marL="0" lvl="0" indent="0" algn="l" rtl="0">
              <a:lnSpc>
                <a:spcPct val="90000"/>
              </a:lnSpc>
              <a:spcBef>
                <a:spcPts val="0"/>
              </a:spcBef>
              <a:spcAft>
                <a:spcPts val="0"/>
              </a:spcAft>
              <a:buClr>
                <a:srgbClr val="F2F2F2"/>
              </a:buClr>
              <a:buSzPts val="2400"/>
              <a:buFont typeface="Roboto"/>
              <a:buNone/>
            </a:pPr>
            <a:r>
              <a:rPr lang="en-US" sz="3200" dirty="0">
                <a:solidFill>
                  <a:srgbClr val="92D050"/>
                </a:solidFill>
              </a:rPr>
              <a:t>EXERCISES FOR THE OPEN SCIENCE SESSION</a:t>
            </a:r>
            <a:endParaRPr sz="3200" dirty="0">
              <a:solidFill>
                <a:srgbClr val="92D050"/>
              </a:solidFill>
            </a:endParaRPr>
          </a:p>
        </p:txBody>
      </p:sp>
      <p:sp>
        <p:nvSpPr>
          <p:cNvPr id="972" name="Google Shape;972;p53"/>
          <p:cNvSpPr txBox="1">
            <a:spLocks noGrp="1"/>
          </p:cNvSpPr>
          <p:nvPr>
            <p:ph type="body" idx="1"/>
          </p:nvPr>
        </p:nvSpPr>
        <p:spPr>
          <a:xfrm>
            <a:off x="237010" y="1360449"/>
            <a:ext cx="11698287" cy="4625741"/>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SzPts val="2000"/>
              <a:buChar char="•"/>
            </a:pPr>
            <a:r>
              <a:rPr lang="en-US" dirty="0">
                <a:solidFill>
                  <a:srgbClr val="F2F2F2"/>
                </a:solidFill>
              </a:rPr>
              <a:t>Identify 5 data journals and describe why you would choose one journal over the other for documenting a GBIF dataset with a data paper.</a:t>
            </a:r>
            <a:endParaRPr dirty="0"/>
          </a:p>
          <a:p>
            <a:pPr marL="685800" lvl="1" indent="-228600" algn="l" rtl="0">
              <a:lnSpc>
                <a:spcPct val="90000"/>
              </a:lnSpc>
              <a:spcBef>
                <a:spcPts val="500"/>
              </a:spcBef>
              <a:spcAft>
                <a:spcPts val="0"/>
              </a:spcAft>
              <a:buSzPts val="1800"/>
              <a:buChar char="•"/>
            </a:pPr>
            <a:r>
              <a:rPr lang="en-US" dirty="0">
                <a:solidFill>
                  <a:srgbClr val="F2F2F2"/>
                </a:solidFill>
              </a:rPr>
              <a:t>How is a data paper different from a normal research paper?</a:t>
            </a:r>
            <a:endParaRPr dirty="0"/>
          </a:p>
          <a:p>
            <a:pPr marL="685800" lvl="1" indent="-228600" algn="l" rtl="0">
              <a:lnSpc>
                <a:spcPct val="90000"/>
              </a:lnSpc>
              <a:spcBef>
                <a:spcPts val="500"/>
              </a:spcBef>
              <a:spcAft>
                <a:spcPts val="0"/>
              </a:spcAft>
              <a:buSzPts val="1800"/>
              <a:buChar char="•"/>
            </a:pPr>
            <a:r>
              <a:rPr lang="en-US" dirty="0">
                <a:solidFill>
                  <a:srgbClr val="F2F2F2"/>
                </a:solidFill>
              </a:rPr>
              <a:t>Do you know of other relatively new types of research papers related to open science?</a:t>
            </a:r>
            <a:endParaRPr dirty="0"/>
          </a:p>
          <a:p>
            <a:pPr marL="228600" lvl="0" indent="-228600" algn="l" rtl="0">
              <a:lnSpc>
                <a:spcPct val="90000"/>
              </a:lnSpc>
              <a:spcBef>
                <a:spcPts val="1000"/>
              </a:spcBef>
              <a:spcAft>
                <a:spcPts val="0"/>
              </a:spcAft>
              <a:buSzPts val="2000"/>
              <a:buChar char="•"/>
            </a:pPr>
            <a:r>
              <a:rPr lang="en-US" dirty="0">
                <a:solidFill>
                  <a:srgbClr val="F2F2F2"/>
                </a:solidFill>
              </a:rPr>
              <a:t>Identify 5 tools for writing a data management plan and describe the pros and cons of using each of them (for projects generating biodiversity data).</a:t>
            </a:r>
            <a:endParaRPr dirty="0"/>
          </a:p>
          <a:p>
            <a:pPr marL="685800" lvl="1" indent="-228600" algn="l" rtl="0">
              <a:lnSpc>
                <a:spcPct val="90000"/>
              </a:lnSpc>
              <a:spcBef>
                <a:spcPts val="500"/>
              </a:spcBef>
              <a:spcAft>
                <a:spcPts val="0"/>
              </a:spcAft>
              <a:buSzPts val="1800"/>
              <a:buChar char="•"/>
            </a:pPr>
            <a:r>
              <a:rPr lang="en-US" dirty="0">
                <a:solidFill>
                  <a:srgbClr val="F2F2F2"/>
                </a:solidFill>
              </a:rPr>
              <a:t>What are some of the main topics to cover in a data management plan?</a:t>
            </a:r>
            <a:endParaRPr dirty="0"/>
          </a:p>
          <a:p>
            <a:pPr marL="228600" lvl="0" indent="-228600" algn="l" rtl="0">
              <a:lnSpc>
                <a:spcPct val="90000"/>
              </a:lnSpc>
              <a:spcBef>
                <a:spcPts val="1000"/>
              </a:spcBef>
              <a:spcAft>
                <a:spcPts val="0"/>
              </a:spcAft>
              <a:buSzPts val="2000"/>
              <a:buChar char="•"/>
            </a:pPr>
            <a:r>
              <a:rPr lang="en-US" dirty="0">
                <a:solidFill>
                  <a:srgbClr val="F2F2F2"/>
                </a:solidFill>
              </a:rPr>
              <a:t>What data license would you choose for your biodiversity datasets – why?</a:t>
            </a:r>
            <a:endParaRPr dirty="0"/>
          </a:p>
          <a:p>
            <a:pPr marL="685800" lvl="1" indent="-228600" algn="l" rtl="0">
              <a:lnSpc>
                <a:spcPct val="90000"/>
              </a:lnSpc>
              <a:spcBef>
                <a:spcPts val="500"/>
              </a:spcBef>
              <a:spcAft>
                <a:spcPts val="0"/>
              </a:spcAft>
              <a:buSzPts val="1800"/>
              <a:buChar char="•"/>
            </a:pPr>
            <a:r>
              <a:rPr lang="en-US" dirty="0">
                <a:solidFill>
                  <a:srgbClr val="F2F2F2"/>
                </a:solidFill>
              </a:rPr>
              <a:t>Which data licenses are supported by GBIF? For data? – for auxiliary data types such as photos?</a:t>
            </a:r>
            <a:endParaRPr dirty="0"/>
          </a:p>
          <a:p>
            <a:pPr marL="228600" lvl="0" indent="-228600" algn="l" rtl="0">
              <a:lnSpc>
                <a:spcPct val="90000"/>
              </a:lnSpc>
              <a:spcBef>
                <a:spcPts val="1000"/>
              </a:spcBef>
              <a:spcAft>
                <a:spcPts val="0"/>
              </a:spcAft>
              <a:buSzPts val="2000"/>
              <a:buChar char="•"/>
            </a:pPr>
            <a:r>
              <a:rPr lang="en-US" dirty="0">
                <a:solidFill>
                  <a:srgbClr val="F2F2F2"/>
                </a:solidFill>
              </a:rPr>
              <a:t>The FAIR data principles states “as open as possible, as closed as necessary”. When should FAIR data be open and when should it be closed access? (In your opinion).</a:t>
            </a:r>
            <a:endParaRPr dirty="0"/>
          </a:p>
        </p:txBody>
      </p:sp>
      <p:sp>
        <p:nvSpPr>
          <p:cNvPr id="973" name="Google Shape;973;p53"/>
          <p:cNvSpPr txBox="1">
            <a:spLocks noGrp="1"/>
          </p:cNvSpPr>
          <p:nvPr>
            <p:ph type="ftr" idx="11"/>
          </p:nvPr>
        </p:nvSpPr>
        <p:spPr>
          <a:xfrm>
            <a:off x="255116" y="6330935"/>
            <a:ext cx="8736484"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1_Office Theme">
  <a:themeElements>
    <a:clrScheme name="Custom 12">
      <a:dk1>
        <a:srgbClr val="000000"/>
      </a:dk1>
      <a:lt1>
        <a:srgbClr val="FFFFFF"/>
      </a:lt1>
      <a:dk2>
        <a:srgbClr val="221F20"/>
      </a:dk2>
      <a:lt2>
        <a:srgbClr val="E6F3F7"/>
      </a:lt2>
      <a:accent1>
        <a:srgbClr val="509F37"/>
      </a:accent1>
      <a:accent2>
        <a:srgbClr val="125CA2"/>
      </a:accent2>
      <a:accent3>
        <a:srgbClr val="56B9E9"/>
      </a:accent3>
      <a:accent4>
        <a:srgbClr val="636FB1"/>
      </a:accent4>
      <a:accent5>
        <a:srgbClr val="0A6747"/>
      </a:accent5>
      <a:accent6>
        <a:srgbClr val="86C14F"/>
      </a:accent6>
      <a:hlink>
        <a:srgbClr val="2747E9"/>
      </a:hlink>
      <a:folHlink>
        <a:srgbClr val="2747E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5937</Words>
  <Application>Microsoft Macintosh PowerPoint</Application>
  <PresentationFormat>Widescreen</PresentationFormat>
  <Paragraphs>410</Paragraphs>
  <Slides>53</Slides>
  <Notes>50</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Roboto</vt:lpstr>
      <vt:lpstr>Helvetica Neue</vt:lpstr>
      <vt:lpstr>Arial</vt:lpstr>
      <vt:lpstr>Noto Sans Symbols</vt:lpstr>
      <vt:lpstr>Calibri</vt:lpstr>
      <vt:lpstr>Arial Narrow</vt:lpstr>
      <vt:lpstr>Roboto Condensed</vt:lpstr>
      <vt:lpstr>1_Office Theme</vt:lpstr>
      <vt:lpstr>PowerPoint Presentation</vt:lpstr>
      <vt:lpstr>WHY TEACH STUDENTS OPEN SCIENCE ?</vt:lpstr>
      <vt:lpstr>PowerPoint Presentation</vt:lpstr>
      <vt:lpstr>WHAT IS OPEN SCIENCE?</vt:lpstr>
      <vt:lpstr>PowerPoint Presentation</vt:lpstr>
      <vt:lpstr>WHY OPEN RESEARCH DATA?</vt:lpstr>
      <vt:lpstr>WHY OPEN RESEARCH DATA?</vt:lpstr>
      <vt:lpstr>OPPORTUNITIES</vt:lpstr>
      <vt:lpstr>PowerPoint Presentation</vt:lpstr>
      <vt:lpstr>PowerPoint Presentation</vt:lpstr>
      <vt:lpstr>PowerPoint Presentation</vt:lpstr>
      <vt:lpstr>DATA CITATION - A NEW CURRENCY OF SCIENCE</vt:lpstr>
      <vt:lpstr>SCIENCE CURRENCIES (CITATION)</vt:lpstr>
      <vt:lpstr>DECLARATION ON RESEARCH ASSESSMENT</vt:lpstr>
      <vt:lpstr>SCIENTIFIC JOURNALS REQUIREMENTS</vt:lpstr>
      <vt:lpstr>Open research data policies</vt:lpstr>
      <vt:lpstr>RESEARCH FUNDING REQUIREMENTS</vt:lpstr>
      <vt:lpstr>OPEN RESEARCH DATA</vt:lpstr>
      <vt:lpstr>UNIVERSITY REQUIREMENTS</vt:lpstr>
      <vt:lpstr>NOR-CAM (2021)</vt:lpstr>
      <vt:lpstr>GOVERNMENT POLICIES</vt:lpstr>
      <vt:lpstr>PowerPoint Presentation</vt:lpstr>
      <vt:lpstr>PowerPoint Presentation</vt:lpstr>
      <vt:lpstr>REPRODUCIBILITY CRISIS</vt:lpstr>
      <vt:lpstr>REPRODUCIBILITY CRISIS</vt:lpstr>
      <vt:lpstr>PowerPoint Presentation</vt:lpstr>
      <vt:lpstr>WILL ANYBODY TRUST CLOSED SCIENCE AGAIN?</vt:lpstr>
      <vt:lpstr>PowerPoint Presentation</vt:lpstr>
      <vt:lpstr>Data Citation Principles</vt:lpstr>
      <vt:lpstr>PowerPoint Presentation</vt:lpstr>
      <vt:lpstr>What is FAIR Data?</vt:lpstr>
      <vt:lpstr>FAIR DATA PRINCIPLES</vt:lpstr>
      <vt:lpstr>CARE DATA PRINCIPLES</vt:lpstr>
      <vt:lpstr>CARE DATA PRINCIPLES</vt:lpstr>
      <vt:lpstr>META- DATA</vt:lpstr>
      <vt:lpstr>PowerPoint Presentation</vt:lpstr>
      <vt:lpstr>Why metadata?</vt:lpstr>
      <vt:lpstr>What is Metadata?</vt:lpstr>
      <vt:lpstr>Data entropy</vt:lpstr>
      <vt:lpstr>DATA MANAGEMENT PLAN</vt:lpstr>
      <vt:lpstr>Data Management Plan (DMP)</vt:lpstr>
      <vt:lpstr>Why write Data Management Plans?</vt:lpstr>
      <vt:lpstr>DATA PAPER</vt:lpstr>
      <vt:lpstr>What is a «data paper»?</vt:lpstr>
      <vt:lpstr>Data papers explained</vt:lpstr>
      <vt:lpstr>Why publish data papers?</vt:lpstr>
      <vt:lpstr>By publishing a data paper</vt:lpstr>
      <vt:lpstr>PowerPoint Presentation</vt:lpstr>
      <vt:lpstr>MACHINE-READABILITY REQUIRES PERSISTENT IDENTIFIERS</vt:lpstr>
      <vt:lpstr>PowerPoint Presentation</vt:lpstr>
      <vt:lpstr>PowerPoint Presentation</vt:lpstr>
      <vt:lpstr>EXERCISES</vt:lpstr>
      <vt:lpstr>EXERCISES FOR THE OPEN SCIENCE SESSION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Tim Hirsch</dc:creator>
  <cp:lastModifiedBy>Dag Endresen</cp:lastModifiedBy>
  <cp:revision>19</cp:revision>
  <dcterms:created xsi:type="dcterms:W3CDTF">2020-07-01T13:48:56Z</dcterms:created>
  <dcterms:modified xsi:type="dcterms:W3CDTF">2025-11-20T19:03:58Z</dcterms:modified>
</cp:coreProperties>
</file>