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10.jpg" ContentType="image/jpeg"/>
  <Override PartName="/ppt/notesSlides/notesSlide1.xml" ContentType="application/vnd.openxmlformats-officedocument.presentationml.notesSlide+xml"/>
  <Override PartName="/ppt/media/image11.jpg" ContentType="image/jpeg"/>
  <Override PartName="/ppt/notesSlides/notesSlide2.xml" ContentType="application/vnd.openxmlformats-officedocument.presentationml.notesSlide+xml"/>
  <Override PartName="/ppt/media/image12.jpg" ContentType="image/jpeg"/>
  <Override PartName="/ppt/media/image13.jpg" ContentType="image/jpeg"/>
  <Override PartName="/ppt/media/image14.jpg" ContentType="image/jpeg"/>
  <Override PartName="/ppt/media/image15.jpg" ContentType="image/jpe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20.jpg" ContentType="image/jpeg"/>
  <Override PartName="/ppt/notesSlides/notesSlide7.xml" ContentType="application/vnd.openxmlformats-officedocument.presentationml.notesSlide+xml"/>
  <Override PartName="/ppt/media/image23.jpg" ContentType="image/jpeg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90" r:id="rId4"/>
    <p:sldId id="263" r:id="rId5"/>
    <p:sldId id="304" r:id="rId6"/>
    <p:sldId id="306" r:id="rId7"/>
    <p:sldId id="298" r:id="rId8"/>
    <p:sldId id="303" r:id="rId9"/>
    <p:sldId id="299" r:id="rId10"/>
    <p:sldId id="300" r:id="rId11"/>
    <p:sldId id="265" r:id="rId12"/>
    <p:sldId id="301" r:id="rId13"/>
    <p:sldId id="305" r:id="rId14"/>
    <p:sldId id="268" r:id="rId15"/>
    <p:sldId id="297" r:id="rId16"/>
    <p:sldId id="266" r:id="rId17"/>
    <p:sldId id="269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4" r:id="rId28"/>
    <p:sldId id="295" r:id="rId29"/>
    <p:sldId id="292" r:id="rId30"/>
    <p:sldId id="291" r:id="rId31"/>
    <p:sldId id="296" r:id="rId32"/>
  </p:sldIdLst>
  <p:sldSz cx="10693400" cy="7569200"/>
  <p:notesSz cx="10693400" cy="7569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3"/>
    <p:restoredTop sz="95988"/>
  </p:normalViewPr>
  <p:slideViewPr>
    <p:cSldViewPr>
      <p:cViewPr varScale="1">
        <p:scale>
          <a:sx n="101" d="100"/>
          <a:sy n="101" d="100"/>
        </p:scale>
        <p:origin x="1064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AB12D-EA18-AC4D-81B3-95574EA341E7}" type="datetimeFigureOut">
              <a:rPr lang="en-US" smtClean="0"/>
              <a:t>10/19/25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6150"/>
            <a:ext cx="3609975" cy="2554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69975" y="3643313"/>
            <a:ext cx="8553450" cy="29797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18978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57900" y="718978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19FCF-9A5D-B24D-97E4-CDF97A01B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1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b.uio.no/english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b.uio.no/english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b.uio.no/english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b.uio.no/english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jordtours.com/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www.uio.no</a:t>
            </a:r>
            <a:r>
              <a:rPr lang="en-US" dirty="0"/>
              <a:t>/om/</a:t>
            </a:r>
            <a:r>
              <a:rPr lang="en-US" dirty="0" err="1"/>
              <a:t>regelverk</a:t>
            </a:r>
            <a:r>
              <a:rPr lang="en-US" dirty="0"/>
              <a:t>/</a:t>
            </a:r>
            <a:r>
              <a:rPr lang="en-US" dirty="0" err="1"/>
              <a:t>eiendom</a:t>
            </a:r>
            <a:r>
              <a:rPr lang="en-US" dirty="0"/>
              <a:t>/</a:t>
            </a:r>
            <a:r>
              <a:rPr lang="en-US" dirty="0" err="1"/>
              <a:t>leie-lokaler</a:t>
            </a:r>
            <a:r>
              <a:rPr lang="en-US" dirty="0"/>
              <a:t>/</a:t>
            </a:r>
            <a:r>
              <a:rPr lang="en-US" dirty="0" err="1"/>
              <a:t>gamle-festsal</a:t>
            </a:r>
            <a:r>
              <a:rPr lang="en-US" dirty="0"/>
              <a:t>/</a:t>
            </a:r>
            <a:r>
              <a:rPr lang="en-US" dirty="0" err="1"/>
              <a:t>index.html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no.wikipedia.org</a:t>
            </a:r>
            <a:r>
              <a:rPr lang="en-US" dirty="0"/>
              <a:t>/wiki/</a:t>
            </a:r>
            <a:r>
              <a:rPr lang="en-US" dirty="0" err="1"/>
              <a:t>Gamle_Festsal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www.uio.no</a:t>
            </a:r>
            <a:r>
              <a:rPr lang="en-US" dirty="0"/>
              <a:t>/om/</a:t>
            </a:r>
            <a:r>
              <a:rPr lang="en-US" dirty="0" err="1"/>
              <a:t>finn-fram</a:t>
            </a:r>
            <a:r>
              <a:rPr lang="en-US" dirty="0"/>
              <a:t>/</a:t>
            </a:r>
            <a:r>
              <a:rPr lang="en-US" dirty="0" err="1"/>
              <a:t>omrader</a:t>
            </a:r>
            <a:r>
              <a:rPr lang="en-US" dirty="0"/>
              <a:t>/</a:t>
            </a:r>
            <a:r>
              <a:rPr lang="en-US" dirty="0" err="1"/>
              <a:t>sentrum</a:t>
            </a:r>
            <a:r>
              <a:rPr lang="en-US" dirty="0"/>
              <a:t>/se02/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19FCF-9A5D-B24D-97E4-CDF97A01B3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59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E1902-4206-F357-61D5-06D5506B2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8D6A2-3047-987D-FF1A-D672AB162A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4B332E-DC9D-48DB-B825-0FE11D37D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www.uio.no</a:t>
            </a:r>
            <a:r>
              <a:rPr lang="en-US" dirty="0"/>
              <a:t>/om/</a:t>
            </a:r>
            <a:r>
              <a:rPr lang="en-US" dirty="0" err="1"/>
              <a:t>regelverk</a:t>
            </a:r>
            <a:r>
              <a:rPr lang="en-US" dirty="0"/>
              <a:t>/</a:t>
            </a:r>
            <a:r>
              <a:rPr lang="en-US" dirty="0" err="1"/>
              <a:t>eiendom</a:t>
            </a:r>
            <a:r>
              <a:rPr lang="en-US" dirty="0"/>
              <a:t>/</a:t>
            </a:r>
            <a:r>
              <a:rPr lang="en-US" dirty="0" err="1"/>
              <a:t>leie-lokaler</a:t>
            </a:r>
            <a:r>
              <a:rPr lang="en-US" dirty="0"/>
              <a:t>/</a:t>
            </a:r>
            <a:r>
              <a:rPr lang="en-US" dirty="0" err="1"/>
              <a:t>gamle-festsal</a:t>
            </a:r>
            <a:r>
              <a:rPr lang="en-US" dirty="0"/>
              <a:t>/</a:t>
            </a:r>
            <a:r>
              <a:rPr lang="en-US" dirty="0" err="1"/>
              <a:t>index.html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no.wikipedia.org</a:t>
            </a:r>
            <a:r>
              <a:rPr lang="en-US" dirty="0"/>
              <a:t>/wiki/</a:t>
            </a:r>
            <a:r>
              <a:rPr lang="en-US" dirty="0" err="1"/>
              <a:t>Gamle_Festsal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www.uio.no</a:t>
            </a:r>
            <a:r>
              <a:rPr lang="en-US" dirty="0"/>
              <a:t>/om/</a:t>
            </a:r>
            <a:r>
              <a:rPr lang="en-US" dirty="0" err="1"/>
              <a:t>finn-fram</a:t>
            </a:r>
            <a:r>
              <a:rPr lang="en-US" dirty="0"/>
              <a:t>/</a:t>
            </a:r>
            <a:r>
              <a:rPr lang="en-US" dirty="0" err="1"/>
              <a:t>omrader</a:t>
            </a:r>
            <a:r>
              <a:rPr lang="en-US" dirty="0"/>
              <a:t>/</a:t>
            </a:r>
            <a:r>
              <a:rPr lang="en-US" dirty="0" err="1"/>
              <a:t>sentrum</a:t>
            </a:r>
            <a:r>
              <a:rPr lang="en-US" dirty="0"/>
              <a:t>/se02/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486F18-B268-C637-0E26-B9DEDC0BA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19FCF-9A5D-B24D-97E4-CDF97A01B3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929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AF0C0-1A3E-7C16-34C8-A4E497B11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7984ED-DED1-535E-E6AF-9BF7B14AA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4CA56B-3D05-F5D5-37AD-F6530E79E3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https://www.ub.uio.no/english/</a:t>
            </a:r>
            <a:r>
              <a:rPr lang="en-GB" sz="12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noProof="0" dirty="0">
                <a:latin typeface="Calibri"/>
                <a:cs typeface="Calibri"/>
              </a:rPr>
              <a:t>https://</a:t>
            </a:r>
            <a:r>
              <a:rPr lang="en-GB" sz="1200" noProof="0" dirty="0" err="1">
                <a:latin typeface="Calibri"/>
                <a:cs typeface="Calibri"/>
              </a:rPr>
              <a:t>www.uio.no</a:t>
            </a:r>
            <a:r>
              <a:rPr lang="en-GB" sz="1200" noProof="0" dirty="0">
                <a:latin typeface="Calibri"/>
                <a:cs typeface="Calibri"/>
              </a:rPr>
              <a:t>/om/</a:t>
            </a:r>
            <a:r>
              <a:rPr lang="en-GB" sz="1200" noProof="0" dirty="0" err="1">
                <a:latin typeface="Calibri"/>
                <a:cs typeface="Calibri"/>
              </a:rPr>
              <a:t>finn-fram</a:t>
            </a:r>
            <a:r>
              <a:rPr lang="en-GB" sz="1200" noProof="0" dirty="0">
                <a:latin typeface="Calibri"/>
                <a:cs typeface="Calibri"/>
              </a:rPr>
              <a:t>/</a:t>
            </a:r>
            <a:r>
              <a:rPr lang="en-GB" sz="1200" noProof="0" dirty="0" err="1">
                <a:latin typeface="Calibri"/>
                <a:cs typeface="Calibri"/>
              </a:rPr>
              <a:t>omrader</a:t>
            </a:r>
            <a:r>
              <a:rPr lang="en-GB" sz="1200" noProof="0" dirty="0">
                <a:latin typeface="Calibri"/>
                <a:cs typeface="Calibri"/>
              </a:rPr>
              <a:t>/</a:t>
            </a:r>
            <a:r>
              <a:rPr lang="en-GB" sz="1200" noProof="0" dirty="0" err="1">
                <a:latin typeface="Calibri"/>
                <a:cs typeface="Calibri"/>
              </a:rPr>
              <a:t>blindern</a:t>
            </a:r>
            <a:r>
              <a:rPr lang="en-GB" sz="1200" noProof="0" dirty="0">
                <a:latin typeface="Calibri"/>
                <a:cs typeface="Calibri"/>
              </a:rPr>
              <a:t>/bl27/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9EFB3D-7DED-0D43-06F0-C459BE4D84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19FCF-9A5D-B24D-97E4-CDF97A01B3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74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087A7-711E-8841-FDD1-26D5B878B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933392-6F95-0BEA-4CC1-6FF0A7CAC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4AB161-E096-4F93-0305-FCD9C2A987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https://www.ub.uio.no/english/</a:t>
            </a:r>
            <a:r>
              <a:rPr lang="en-GB" sz="12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noProof="0" dirty="0">
                <a:latin typeface="Calibri"/>
                <a:cs typeface="Calibri"/>
              </a:rPr>
              <a:t>https://</a:t>
            </a:r>
            <a:r>
              <a:rPr lang="en-GB" sz="1200" noProof="0" dirty="0" err="1">
                <a:latin typeface="Calibri"/>
                <a:cs typeface="Calibri"/>
              </a:rPr>
              <a:t>www.uio.no</a:t>
            </a:r>
            <a:r>
              <a:rPr lang="en-GB" sz="1200" noProof="0" dirty="0">
                <a:latin typeface="Calibri"/>
                <a:cs typeface="Calibri"/>
              </a:rPr>
              <a:t>/om/</a:t>
            </a:r>
            <a:r>
              <a:rPr lang="en-GB" sz="1200" noProof="0" dirty="0" err="1">
                <a:latin typeface="Calibri"/>
                <a:cs typeface="Calibri"/>
              </a:rPr>
              <a:t>finn-fram</a:t>
            </a:r>
            <a:r>
              <a:rPr lang="en-GB" sz="1200" noProof="0" dirty="0">
                <a:latin typeface="Calibri"/>
                <a:cs typeface="Calibri"/>
              </a:rPr>
              <a:t>/</a:t>
            </a:r>
            <a:r>
              <a:rPr lang="en-GB" sz="1200" noProof="0" dirty="0" err="1">
                <a:latin typeface="Calibri"/>
                <a:cs typeface="Calibri"/>
              </a:rPr>
              <a:t>omrader</a:t>
            </a:r>
            <a:r>
              <a:rPr lang="en-GB" sz="1200" noProof="0" dirty="0">
                <a:latin typeface="Calibri"/>
                <a:cs typeface="Calibri"/>
              </a:rPr>
              <a:t>/</a:t>
            </a:r>
            <a:r>
              <a:rPr lang="en-GB" sz="1200" noProof="0" dirty="0" err="1">
                <a:latin typeface="Calibri"/>
                <a:cs typeface="Calibri"/>
              </a:rPr>
              <a:t>blindern</a:t>
            </a:r>
            <a:r>
              <a:rPr lang="en-GB" sz="1200" noProof="0" dirty="0">
                <a:latin typeface="Calibri"/>
                <a:cs typeface="Calibri"/>
              </a:rPr>
              <a:t>/bl27/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47D52-8248-63F4-4145-F241C96021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19FCF-9A5D-B24D-97E4-CDF97A01B3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92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https://www.ub.uio.no/english/</a:t>
            </a:r>
            <a:r>
              <a:rPr lang="en-GB" sz="12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noProof="0" dirty="0">
                <a:latin typeface="Calibri"/>
                <a:cs typeface="Calibri"/>
              </a:rPr>
              <a:t>https://</a:t>
            </a:r>
            <a:r>
              <a:rPr lang="en-GB" sz="1200" noProof="0" dirty="0" err="1">
                <a:latin typeface="Calibri"/>
                <a:cs typeface="Calibri"/>
              </a:rPr>
              <a:t>www.uio.no</a:t>
            </a:r>
            <a:r>
              <a:rPr lang="en-GB" sz="1200" noProof="0" dirty="0">
                <a:latin typeface="Calibri"/>
                <a:cs typeface="Calibri"/>
              </a:rPr>
              <a:t>/om/</a:t>
            </a:r>
            <a:r>
              <a:rPr lang="en-GB" sz="1200" noProof="0" dirty="0" err="1">
                <a:latin typeface="Calibri"/>
                <a:cs typeface="Calibri"/>
              </a:rPr>
              <a:t>finn-fram</a:t>
            </a:r>
            <a:r>
              <a:rPr lang="en-GB" sz="1200" noProof="0" dirty="0">
                <a:latin typeface="Calibri"/>
                <a:cs typeface="Calibri"/>
              </a:rPr>
              <a:t>/</a:t>
            </a:r>
            <a:r>
              <a:rPr lang="en-GB" sz="1200" noProof="0" dirty="0" err="1">
                <a:latin typeface="Calibri"/>
                <a:cs typeface="Calibri"/>
              </a:rPr>
              <a:t>omrader</a:t>
            </a:r>
            <a:r>
              <a:rPr lang="en-GB" sz="1200" noProof="0" dirty="0">
                <a:latin typeface="Calibri"/>
                <a:cs typeface="Calibri"/>
              </a:rPr>
              <a:t>/</a:t>
            </a:r>
            <a:r>
              <a:rPr lang="en-GB" sz="1200" noProof="0" dirty="0" err="1">
                <a:latin typeface="Calibri"/>
                <a:cs typeface="Calibri"/>
              </a:rPr>
              <a:t>blindern</a:t>
            </a:r>
            <a:r>
              <a:rPr lang="en-GB" sz="1200" noProof="0" dirty="0">
                <a:latin typeface="Calibri"/>
                <a:cs typeface="Calibri"/>
              </a:rPr>
              <a:t>/bl27/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19FCF-9A5D-B24D-97E4-CDF97A01B3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39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8E81-AC03-56C8-B6CB-4DB98FD28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0F2DF0-0B5B-4942-851C-E1FBE79468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AB80E3-7852-9D85-8094-6F6AF1A8BE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https://www.ub.uio.no/english/</a:t>
            </a:r>
            <a:r>
              <a:rPr lang="en-GB" sz="12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noProof="0" dirty="0">
                <a:latin typeface="Calibri"/>
                <a:cs typeface="Calibri"/>
              </a:rPr>
              <a:t>https://</a:t>
            </a:r>
            <a:r>
              <a:rPr lang="en-GB" sz="1200" noProof="0" dirty="0" err="1">
                <a:latin typeface="Calibri"/>
                <a:cs typeface="Calibri"/>
              </a:rPr>
              <a:t>www.uio.no</a:t>
            </a:r>
            <a:r>
              <a:rPr lang="en-GB" sz="1200" noProof="0" dirty="0">
                <a:latin typeface="Calibri"/>
                <a:cs typeface="Calibri"/>
              </a:rPr>
              <a:t>/om/</a:t>
            </a:r>
            <a:r>
              <a:rPr lang="en-GB" sz="1200" noProof="0" dirty="0" err="1">
                <a:latin typeface="Calibri"/>
                <a:cs typeface="Calibri"/>
              </a:rPr>
              <a:t>finn-fram</a:t>
            </a:r>
            <a:r>
              <a:rPr lang="en-GB" sz="1200" noProof="0" dirty="0">
                <a:latin typeface="Calibri"/>
                <a:cs typeface="Calibri"/>
              </a:rPr>
              <a:t>/</a:t>
            </a:r>
            <a:r>
              <a:rPr lang="en-GB" sz="1200" noProof="0" dirty="0" err="1">
                <a:latin typeface="Calibri"/>
                <a:cs typeface="Calibri"/>
              </a:rPr>
              <a:t>omrader</a:t>
            </a:r>
            <a:r>
              <a:rPr lang="en-GB" sz="1200" noProof="0" dirty="0">
                <a:latin typeface="Calibri"/>
                <a:cs typeface="Calibri"/>
              </a:rPr>
              <a:t>/</a:t>
            </a:r>
            <a:r>
              <a:rPr lang="en-GB" sz="1200" noProof="0" dirty="0" err="1">
                <a:latin typeface="Calibri"/>
                <a:cs typeface="Calibri"/>
              </a:rPr>
              <a:t>blindern</a:t>
            </a:r>
            <a:r>
              <a:rPr lang="en-GB" sz="1200" noProof="0" dirty="0">
                <a:latin typeface="Calibri"/>
                <a:cs typeface="Calibri"/>
              </a:rPr>
              <a:t>/bl27/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F4A5C-E67C-FAB7-B64F-A1DAF19A5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19FCF-9A5D-B24D-97E4-CDF97A01B3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26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www.uio.no</a:t>
            </a:r>
            <a:r>
              <a:rPr lang="en-US" dirty="0"/>
              <a:t>/</a:t>
            </a:r>
            <a:r>
              <a:rPr lang="en-US" dirty="0" err="1"/>
              <a:t>english</a:t>
            </a:r>
            <a:r>
              <a:rPr lang="en-US" dirty="0"/>
              <a:t>/research/strategic-research-areas/life-science/about/building/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19FCF-9A5D-B24D-97E4-CDF97A01B3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41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152400">
              <a:lnSpc>
                <a:spcPct val="100000"/>
              </a:lnSpc>
              <a:spcBef>
                <a:spcPts val="10"/>
              </a:spcBef>
            </a:pP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lang="en-US"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legendary</a:t>
            </a:r>
            <a:r>
              <a:rPr lang="en-US"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tour</a:t>
            </a:r>
            <a:r>
              <a:rPr lang="en-US"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takes</a:t>
            </a:r>
            <a:r>
              <a:rPr lang="en-US" sz="1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through</a:t>
            </a:r>
            <a:r>
              <a:rPr lang="en-US" sz="1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Norway’s</a:t>
            </a:r>
            <a:r>
              <a:rPr lang="en-US"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spc="-20" dirty="0">
                <a:solidFill>
                  <a:srgbClr val="FFFFFF"/>
                </a:solidFill>
                <a:latin typeface="Arial"/>
                <a:cs typeface="Arial"/>
              </a:rPr>
              <a:t>most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breathtaking</a:t>
            </a:r>
            <a:r>
              <a:rPr lang="en-US"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spc="-10" dirty="0">
                <a:solidFill>
                  <a:srgbClr val="FFFFFF"/>
                </a:solidFill>
                <a:latin typeface="Arial"/>
                <a:cs typeface="Arial"/>
              </a:rPr>
              <a:t>UNESCO-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protected</a:t>
            </a:r>
            <a:r>
              <a:rPr lang="en-US"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fjord</a:t>
            </a:r>
            <a:r>
              <a:rPr lang="en-US"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mountain</a:t>
            </a:r>
            <a:r>
              <a:rPr lang="en-US"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spc="-10" dirty="0">
                <a:solidFill>
                  <a:srgbClr val="FFFFFF"/>
                </a:solidFill>
                <a:latin typeface="Arial"/>
                <a:cs typeface="Arial"/>
              </a:rPr>
              <a:t>scenery,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well as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trip</a:t>
            </a:r>
            <a:r>
              <a:rPr lang="en-US"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Europe’s</a:t>
            </a:r>
            <a:r>
              <a:rPr lang="en-US"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top</a:t>
            </a:r>
            <a:r>
              <a:rPr lang="en-US"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scenic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rail</a:t>
            </a:r>
            <a:r>
              <a:rPr lang="en-US"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spc="-10" dirty="0">
                <a:solidFill>
                  <a:srgbClr val="FFFFFF"/>
                </a:solidFill>
                <a:latin typeface="Arial"/>
                <a:cs typeface="Arial"/>
              </a:rPr>
              <a:t>journey.</a:t>
            </a:r>
            <a:endParaRPr lang="en-US"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lang="en-US" sz="1200" dirty="0">
              <a:latin typeface="Arial"/>
              <a:cs typeface="Arial"/>
            </a:endParaRPr>
          </a:p>
          <a:p>
            <a:pPr marR="118110">
              <a:lnSpc>
                <a:spcPct val="100000"/>
              </a:lnSpc>
              <a:spcBef>
                <a:spcPts val="5"/>
              </a:spcBef>
            </a:pP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lang="en-US"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Norway</a:t>
            </a:r>
            <a:r>
              <a:rPr lang="en-US"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lang="en-US"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US"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nutshell®</a:t>
            </a:r>
            <a:r>
              <a:rPr lang="en-US"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tour</a:t>
            </a:r>
            <a:r>
              <a:rPr lang="en-US"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takes</a:t>
            </a:r>
            <a:r>
              <a:rPr lang="en-US"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lang="en-US"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through</a:t>
            </a:r>
            <a:r>
              <a:rPr lang="en-US" sz="1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r>
              <a:rPr lang="en-US"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Norway's</a:t>
            </a:r>
            <a:r>
              <a:rPr lang="en-US"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lang="en-US" sz="1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beautiful</a:t>
            </a:r>
            <a:r>
              <a:rPr lang="en-US"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fjord</a:t>
            </a:r>
            <a:r>
              <a:rPr lang="en-US" sz="1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scenery.</a:t>
            </a:r>
            <a:r>
              <a:rPr lang="en-US"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lang="en-US"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will experience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scenic</a:t>
            </a:r>
            <a:r>
              <a:rPr lang="en-US" sz="1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Bergen</a:t>
            </a:r>
            <a:r>
              <a:rPr lang="en-US" sz="1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Railway, the</a:t>
            </a:r>
            <a:r>
              <a:rPr lang="en-US" sz="1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breathtaking</a:t>
            </a:r>
            <a:r>
              <a:rPr lang="en-US" sz="12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Arial"/>
                <a:cs typeface="Arial"/>
              </a:rPr>
              <a:t>Flåm</a:t>
            </a:r>
            <a:r>
              <a:rPr lang="en-US"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Railway, 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lang="en-US" sz="1200" dirty="0" err="1">
                <a:solidFill>
                  <a:srgbClr val="FFFFFF"/>
                </a:solidFill>
                <a:latin typeface="Arial"/>
                <a:cs typeface="Arial"/>
              </a:rPr>
              <a:t>Aurlandsfjord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lang="en-US" sz="1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lang="en-US"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narrow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lang="en-US"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dramatic</a:t>
            </a:r>
            <a:r>
              <a:rPr lang="en-US"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spc="-10" dirty="0">
                <a:solidFill>
                  <a:srgbClr val="FFFFFF"/>
                </a:solidFill>
                <a:latin typeface="Arial"/>
                <a:cs typeface="Arial"/>
              </a:rPr>
              <a:t>UNESCO-protected </a:t>
            </a:r>
            <a:r>
              <a:rPr lang="en-US" sz="1200" dirty="0" err="1">
                <a:solidFill>
                  <a:srgbClr val="FFFFFF"/>
                </a:solidFill>
                <a:latin typeface="Arial"/>
                <a:cs typeface="Arial"/>
              </a:rPr>
              <a:t>Nærøyfjord</a:t>
            </a:r>
            <a:r>
              <a:rPr lang="en-US" sz="1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bus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trip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through</a:t>
            </a:r>
            <a:r>
              <a:rPr lang="en-US" sz="1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lang="en-US"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beautiful</a:t>
            </a:r>
            <a:r>
              <a:rPr lang="en-US"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scenery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Western</a:t>
            </a:r>
            <a:r>
              <a:rPr lang="en-US"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spc="-10" dirty="0">
                <a:solidFill>
                  <a:srgbClr val="FFFFFF"/>
                </a:solidFill>
                <a:latin typeface="Arial"/>
                <a:cs typeface="Arial"/>
              </a:rPr>
              <a:t>Norway.</a:t>
            </a:r>
            <a:endParaRPr lang="en-US"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lang="en-US" sz="1200" dirty="0">
              <a:latin typeface="Arial"/>
              <a:cs typeface="Arial"/>
            </a:endParaRPr>
          </a:p>
          <a:p>
            <a:pPr marR="257175">
              <a:lnSpc>
                <a:spcPct val="100000"/>
              </a:lnSpc>
            </a:pP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lang="en-US"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trip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available</a:t>
            </a:r>
            <a:r>
              <a:rPr lang="en-US" sz="12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US"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day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tour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lang="en-US"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tour</a:t>
            </a:r>
            <a:r>
              <a:rPr lang="en-US" sz="1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lang="en-US"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spc="-10" dirty="0">
                <a:solidFill>
                  <a:srgbClr val="FFFFFF"/>
                </a:solidFill>
                <a:latin typeface="Arial"/>
                <a:cs typeface="Arial"/>
              </a:rPr>
              <a:t>overnight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stays</a:t>
            </a:r>
            <a:r>
              <a:rPr lang="en-US"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lang="en-US"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route.</a:t>
            </a:r>
            <a:r>
              <a:rPr lang="en-US" sz="1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lang="en-US"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lang="en-US"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start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tour</a:t>
            </a:r>
            <a:r>
              <a:rPr lang="en-US" sz="12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Oslo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lang="en-US"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end</a:t>
            </a:r>
            <a:r>
              <a:rPr lang="en-US" sz="12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lang="en-US"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spc="-25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lang="en-US" sz="1200" spc="-10" dirty="0">
                <a:solidFill>
                  <a:srgbClr val="FFFFFF"/>
                </a:solidFill>
                <a:latin typeface="Arial"/>
                <a:cs typeface="Arial"/>
              </a:rPr>
              <a:t>Bergen.</a:t>
            </a:r>
            <a:endParaRPr lang="en-US"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lang="en-US"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Website</a:t>
            </a:r>
            <a:r>
              <a:rPr lang="en-US" sz="1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lang="en-US"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/>
                <a:cs typeface="Arial"/>
              </a:rPr>
              <a:t>photos:</a:t>
            </a:r>
            <a:r>
              <a:rPr lang="en-US" sz="12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2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3"/>
              </a:rPr>
              <a:t>www.fjordtours.com</a:t>
            </a:r>
            <a:endParaRPr lang="en-US" sz="1200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919FCF-9A5D-B24D-97E4-CDF97A01B36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333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481" y="2346452"/>
            <a:ext cx="9094788" cy="1589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962" y="4238752"/>
            <a:ext cx="7489825" cy="1892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987" y="1740916"/>
            <a:ext cx="4654391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10371" y="1740916"/>
            <a:ext cx="4654391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6646" y="162000"/>
            <a:ext cx="5367121" cy="2035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69389" y="1363472"/>
            <a:ext cx="8041640" cy="525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7915" y="7039356"/>
            <a:ext cx="3423920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987" y="7039356"/>
            <a:ext cx="2460942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10/19/25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03820" y="7039356"/>
            <a:ext cx="2460942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uio.no/om/finn-fram/omrader/sentrum/se02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finn-fram/omrader/sentrum/se02/" TargetMode="External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b.uio.no/english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ub.uio.no/english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ub.uio.no/english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ub.uio.no/english/" TargetMode="Externa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hyperlink" Target="https://www.visitoslo.com/en/oslo/practical-information/accessibility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0.png"/><Relationship Id="rId3" Type="http://schemas.openxmlformats.org/officeDocument/2006/relationships/hyperlink" Target="https://www.nhm.uio.no/english/about/organization/research-%20collections/people/hugode/" TargetMode="External"/><Relationship Id="rId7" Type="http://schemas.openxmlformats.org/officeDocument/2006/relationships/image" Target="../media/image57.jpg"/><Relationship Id="rId12" Type="http://schemas.openxmlformats.org/officeDocument/2006/relationships/image" Target="../media/image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11" Type="http://schemas.openxmlformats.org/officeDocument/2006/relationships/hyperlink" Target="https://www.artsdatabanken.no/pages/240195" TargetMode="External"/><Relationship Id="rId5" Type="http://schemas.openxmlformats.org/officeDocument/2006/relationships/image" Target="../media/image55.png"/><Relationship Id="rId10" Type="http://schemas.openxmlformats.org/officeDocument/2006/relationships/image" Target="../media/image59.png"/><Relationship Id="rId4" Type="http://schemas.openxmlformats.org/officeDocument/2006/relationships/hyperlink" Target="https://www.nhm.uio.no/english/about/organization/research-%20collections/people/dtendres/" TargetMode="External"/><Relationship Id="rId9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3907" cy="75636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27500" y="2032259"/>
            <a:ext cx="5943599" cy="213334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67310" marR="5080" indent="-55244">
              <a:lnSpc>
                <a:spcPct val="100600"/>
              </a:lnSpc>
              <a:spcBef>
                <a:spcPts val="75"/>
              </a:spcBef>
              <a:tabLst>
                <a:tab pos="2798445" algn="l"/>
              </a:tabLst>
            </a:pPr>
            <a:r>
              <a:rPr sz="3200" spc="-30" dirty="0"/>
              <a:t>Expression</a:t>
            </a:r>
            <a:r>
              <a:rPr lang="nb-NO" sz="3200" spc="-110" dirty="0"/>
              <a:t> </a:t>
            </a:r>
            <a:r>
              <a:rPr sz="3200" spc="-25" dirty="0"/>
              <a:t>of</a:t>
            </a:r>
            <a:r>
              <a:rPr lang="nb-NO" sz="3200" spc="-25" dirty="0"/>
              <a:t> </a:t>
            </a:r>
            <a:r>
              <a:rPr sz="3200" spc="-45" dirty="0"/>
              <a:t>interest</a:t>
            </a:r>
            <a:r>
              <a:rPr lang="nb-NO" sz="3200" spc="-50" dirty="0"/>
              <a:t> </a:t>
            </a:r>
            <a:r>
              <a:rPr sz="3200" dirty="0"/>
              <a:t>to</a:t>
            </a:r>
            <a:r>
              <a:rPr lang="nb-NO" sz="3200" spc="-50" dirty="0"/>
              <a:t> </a:t>
            </a:r>
            <a:r>
              <a:rPr sz="3200" spc="-50" dirty="0"/>
              <a:t>host </a:t>
            </a:r>
            <a:r>
              <a:rPr lang="nb-NO" sz="5400" spc="150" dirty="0"/>
              <a:t>GBIF GB33 </a:t>
            </a:r>
            <a:r>
              <a:rPr sz="5400" spc="-229" dirty="0"/>
              <a:t>2026</a:t>
            </a:r>
            <a:r>
              <a:rPr sz="5400" spc="45" dirty="0"/>
              <a:t> </a:t>
            </a:r>
            <a:br>
              <a:rPr lang="nb-NO" sz="5400" spc="45" dirty="0"/>
            </a:br>
            <a:r>
              <a:rPr sz="5400" dirty="0"/>
              <a:t>in</a:t>
            </a:r>
            <a:r>
              <a:rPr sz="5400" spc="45" dirty="0"/>
              <a:t> </a:t>
            </a:r>
            <a:r>
              <a:rPr sz="5400" dirty="0"/>
              <a:t>Oslo,</a:t>
            </a:r>
            <a:r>
              <a:rPr sz="5400" spc="45" dirty="0"/>
              <a:t> </a:t>
            </a:r>
            <a:r>
              <a:rPr sz="5400" spc="-10" dirty="0"/>
              <a:t>Norway</a:t>
            </a:r>
            <a:endParaRPr dirty="0"/>
          </a:p>
        </p:txBody>
      </p:sp>
      <p:grpSp>
        <p:nvGrpSpPr>
          <p:cNvPr id="4" name="object 4"/>
          <p:cNvGrpSpPr/>
          <p:nvPr/>
        </p:nvGrpSpPr>
        <p:grpSpPr>
          <a:xfrm>
            <a:off x="5644670" y="209422"/>
            <a:ext cx="4790694" cy="1383665"/>
            <a:chOff x="5532119" y="0"/>
            <a:chExt cx="5161788" cy="14538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2119" y="211835"/>
              <a:ext cx="2101596" cy="66903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9352" y="0"/>
              <a:ext cx="2924555" cy="1453895"/>
            </a:xfrm>
            <a:prstGeom prst="rect">
              <a:avLst/>
            </a:prstGeom>
          </p:spPr>
        </p:pic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64F20B5E-1907-FF7C-8C1F-4532FF0E4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36" y="203200"/>
            <a:ext cx="2239263" cy="952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ack and grey text&#10;&#10;AI-generated content may be incorrect.">
            <a:extLst>
              <a:ext uri="{FF2B5EF4-FFF2-40B4-BE49-F238E27FC236}">
                <a16:creationId xmlns:a16="http://schemas.microsoft.com/office/drawing/2014/main" id="{31778922-104A-788C-63BF-92B51BA6D5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08" y="372297"/>
            <a:ext cx="2388713" cy="7017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3907" cy="756360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8500" y="889000"/>
            <a:ext cx="929640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4800" spc="-50" noProof="0" dirty="0"/>
              <a:t>2026 is GBIF's 25th anniversary and a great opportunity to celebrate!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0693908" cy="756208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139044" y="635995"/>
            <a:ext cx="76200" cy="5035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475"/>
              </a:lnSpc>
            </a:pPr>
            <a:r>
              <a:rPr sz="400" b="1" spc="-10" dirty="0">
                <a:solidFill>
                  <a:srgbClr val="FFFFFF"/>
                </a:solidFill>
                <a:latin typeface="Calibri"/>
                <a:cs typeface="Calibri"/>
              </a:rPr>
              <a:t>PHOTO:</a:t>
            </a:r>
            <a:r>
              <a:rPr sz="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" b="1" spc="-10" dirty="0">
                <a:solidFill>
                  <a:srgbClr val="FFFFFF"/>
                </a:solidFill>
                <a:latin typeface="Calibri"/>
                <a:cs typeface="Calibri"/>
              </a:rPr>
              <a:t>KONSTANTANT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02640" y="898016"/>
            <a:ext cx="545846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nb-NO" b="1" spc="-190" dirty="0">
                <a:solidFill>
                  <a:srgbClr val="FFFFFF"/>
                </a:solidFill>
                <a:latin typeface="Cambria"/>
                <a:cs typeface="Cambria"/>
              </a:rPr>
              <a:t>GB33 Suggested </a:t>
            </a:r>
            <a:r>
              <a:rPr lang="nb-NO" b="1" spc="-190" dirty="0">
                <a:solidFill>
                  <a:srgbClr val="FFFFFF"/>
                </a:solidFill>
              </a:rPr>
              <a:t>d</a:t>
            </a:r>
            <a:r>
              <a:rPr b="1" spc="-190" dirty="0">
                <a:solidFill>
                  <a:srgbClr val="FFFFFF"/>
                </a:solidFill>
                <a:latin typeface="Cambria"/>
                <a:cs typeface="Cambria"/>
              </a:rPr>
              <a:t>ate</a:t>
            </a:r>
            <a:r>
              <a:rPr lang="nb-NO" b="1" spc="-190" dirty="0">
                <a:solidFill>
                  <a:srgbClr val="FFFFFF"/>
                </a:solidFill>
                <a:latin typeface="Cambria"/>
                <a:cs typeface="Cambria"/>
              </a:rPr>
              <a:t>s</a:t>
            </a:r>
            <a:endParaRPr b="1" spc="-310" dirty="0">
              <a:solidFill>
                <a:srgbClr val="FFFFFF"/>
              </a:solidFill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2640" y="2032000"/>
            <a:ext cx="5839460" cy="150361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2800" spc="-10" noProof="0" dirty="0">
                <a:solidFill>
                  <a:srgbClr val="FFFFFF"/>
                </a:solidFill>
                <a:latin typeface="Arial"/>
                <a:cs typeface="Arial"/>
              </a:rPr>
              <a:t>28th to 30th September 2026*</a:t>
            </a:r>
            <a:endParaRPr lang="en-GB" sz="2800" noProof="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lang="en-GB" sz="2800" noProof="0" dirty="0">
              <a:latin typeface="Arial"/>
              <a:cs typeface="Arial"/>
            </a:endParaRPr>
          </a:p>
          <a:p>
            <a:pPr marL="12700" marR="58419">
              <a:lnSpc>
                <a:spcPct val="100000"/>
              </a:lnSpc>
            </a:pPr>
            <a:r>
              <a:rPr lang="en-GB" sz="2000" noProof="0" dirty="0">
                <a:solidFill>
                  <a:srgbClr val="FFFFFF"/>
                </a:solidFill>
                <a:latin typeface="Arial"/>
                <a:cs typeface="Arial"/>
              </a:rPr>
              <a:t>*</a:t>
            </a:r>
            <a:r>
              <a:rPr lang="en-GB" sz="2000" i="1" noProof="0" dirty="0">
                <a:solidFill>
                  <a:srgbClr val="FFFFFF"/>
                </a:solidFill>
                <a:latin typeface="Arial"/>
                <a:cs typeface="Arial"/>
              </a:rPr>
              <a:t>Week</a:t>
            </a:r>
            <a:r>
              <a:rPr lang="en-GB" sz="2000" i="1" spc="-55" noProof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000" i="1" noProof="0" dirty="0">
                <a:solidFill>
                  <a:srgbClr val="FFFFFF"/>
                </a:solidFill>
                <a:latin typeface="Arial"/>
                <a:cs typeface="Arial"/>
              </a:rPr>
              <a:t>40</a:t>
            </a:r>
            <a:r>
              <a:rPr lang="en-GB" sz="2000" i="1" spc="-35" noProof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000" i="1" noProof="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lang="en-GB" sz="2000" i="1" spc="-35" noProof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000" i="1" noProof="0" dirty="0">
                <a:solidFill>
                  <a:srgbClr val="FFFFFF"/>
                </a:solidFill>
                <a:latin typeface="Arial"/>
                <a:cs typeface="Arial"/>
              </a:rPr>
              <a:t>school</a:t>
            </a:r>
            <a:r>
              <a:rPr lang="en-GB" sz="2000" i="1" spc="-35" noProof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000" i="1" noProof="0" dirty="0">
                <a:solidFill>
                  <a:srgbClr val="FFFFFF"/>
                </a:solidFill>
                <a:latin typeface="Arial"/>
                <a:cs typeface="Arial"/>
              </a:rPr>
              <a:t>autumn holidays</a:t>
            </a:r>
            <a:r>
              <a:rPr lang="en-GB" sz="2000" i="1" spc="-50" noProof="0" dirty="0">
                <a:solidFill>
                  <a:srgbClr val="FFFFFF"/>
                </a:solidFill>
                <a:latin typeface="Arial"/>
                <a:cs typeface="Arial"/>
              </a:rPr>
              <a:t> in Oslo </a:t>
            </a:r>
          </a:p>
          <a:p>
            <a:pPr marL="12700" marR="58419">
              <a:lnSpc>
                <a:spcPct val="100000"/>
              </a:lnSpc>
            </a:pPr>
            <a:r>
              <a:rPr lang="en-GB" sz="2000" i="1" spc="-25" noProof="0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lang="en-GB" sz="2000" i="1" noProof="0" dirty="0">
                <a:solidFill>
                  <a:srgbClr val="FFFFFF"/>
                </a:solidFill>
                <a:latin typeface="Arial"/>
                <a:cs typeface="Arial"/>
              </a:rPr>
              <a:t>hotel</a:t>
            </a:r>
            <a:r>
              <a:rPr lang="en-GB" sz="2000" i="1" spc="-40" noProof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000" i="1" noProof="0" dirty="0">
                <a:solidFill>
                  <a:srgbClr val="FFFFFF"/>
                </a:solidFill>
                <a:latin typeface="Arial"/>
                <a:cs typeface="Arial"/>
              </a:rPr>
              <a:t>prices</a:t>
            </a:r>
            <a:r>
              <a:rPr lang="en-GB" sz="2000" i="1" spc="-35" noProof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000" i="1" noProof="0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lang="en-GB" sz="2000" i="1" spc="-40" noProof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000" i="1" spc="-20" noProof="0" dirty="0">
                <a:solidFill>
                  <a:srgbClr val="FFFFFF"/>
                </a:solidFill>
                <a:latin typeface="Arial"/>
                <a:cs typeface="Arial"/>
              </a:rPr>
              <a:t>lower</a:t>
            </a:r>
            <a:endParaRPr lang="en-GB" sz="2000" noProof="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3907" cy="75636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8716" rIns="0" bIns="0" rtlCol="0">
            <a:spAutoFit/>
          </a:bodyPr>
          <a:lstStyle/>
          <a:p>
            <a:pPr marL="394970">
              <a:lnSpc>
                <a:spcPct val="100000"/>
              </a:lnSpc>
              <a:spcBef>
                <a:spcPts val="100"/>
              </a:spcBef>
            </a:pPr>
            <a:r>
              <a:rPr sz="4800" spc="-580" dirty="0">
                <a:solidFill>
                  <a:srgbClr val="FFFFFF"/>
                </a:solidFill>
              </a:rPr>
              <a:t>V</a:t>
            </a:r>
            <a:r>
              <a:rPr sz="4800" spc="-30" dirty="0">
                <a:solidFill>
                  <a:srgbClr val="FFFFFF"/>
                </a:solidFill>
              </a:rPr>
              <a:t>e</a:t>
            </a:r>
            <a:r>
              <a:rPr sz="4800" spc="-105" dirty="0">
                <a:solidFill>
                  <a:srgbClr val="FFFFFF"/>
                </a:solidFill>
              </a:rPr>
              <a:t>n</a:t>
            </a:r>
            <a:r>
              <a:rPr sz="4800" spc="-30" dirty="0">
                <a:solidFill>
                  <a:srgbClr val="FFFFFF"/>
                </a:solidFill>
              </a:rPr>
              <a:t>ue</a:t>
            </a:r>
            <a:r>
              <a:rPr sz="4800" spc="-114" dirty="0">
                <a:solidFill>
                  <a:srgbClr val="FFFFFF"/>
                </a:solidFill>
              </a:rPr>
              <a:t> </a:t>
            </a:r>
            <a:r>
              <a:rPr sz="4800" spc="-35" dirty="0">
                <a:solidFill>
                  <a:srgbClr val="FFFFFF"/>
                </a:solidFill>
              </a:rPr>
              <a:t>Options</a:t>
            </a:r>
            <a:endParaRPr sz="4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BFD839-18DE-8870-33B0-BECEB921F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7" b="9022"/>
          <a:stretch>
            <a:fillRect/>
          </a:stretch>
        </p:blipFill>
        <p:spPr>
          <a:xfrm>
            <a:off x="10452" y="27066"/>
            <a:ext cx="10682948" cy="6195934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A24D32EF-2001-E9D4-62F8-615BC6007818}"/>
              </a:ext>
            </a:extLst>
          </p:cNvPr>
          <p:cNvSpPr txBox="1"/>
          <p:nvPr/>
        </p:nvSpPr>
        <p:spPr>
          <a:xfrm>
            <a:off x="310692" y="6389477"/>
            <a:ext cx="5036008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4000" noProof="0" dirty="0">
                <a:solidFill>
                  <a:srgbClr val="808285"/>
                </a:solidFill>
                <a:latin typeface="Calibri"/>
                <a:cs typeface="Calibri"/>
              </a:rPr>
              <a:t>Oslo Botanical Garden</a:t>
            </a:r>
            <a:endParaRPr lang="en-GB" sz="4000" noProof="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en-GB" sz="14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https://www.uio.no/om/finn-fram/omrader/</a:t>
            </a:r>
            <a:r>
              <a:rPr lang="en-GB" sz="1400" u="sng" spc="-10" dirty="0" err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toyen</a:t>
            </a:r>
            <a:endParaRPr lang="en-GB" sz="1400" noProof="0" dirty="0">
              <a:latin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DDBA0A-65A9-745D-1E4E-43B03E526544}"/>
              </a:ext>
            </a:extLst>
          </p:cNvPr>
          <p:cNvSpPr txBox="1"/>
          <p:nvPr/>
        </p:nvSpPr>
        <p:spPr>
          <a:xfrm>
            <a:off x="5346700" y="6578139"/>
            <a:ext cx="4741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latin typeface="Calibri"/>
                <a:cs typeface="Calibri"/>
              </a:rPr>
              <a:t>Welcome reception at the Botanical Garden and Natural History Museum, Sunday 2026-09-27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40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uilding with a glass door&#10;&#10;AI-generated content may be incorrect.">
            <a:extLst>
              <a:ext uri="{FF2B5EF4-FFF2-40B4-BE49-F238E27FC236}">
                <a16:creationId xmlns:a16="http://schemas.microsoft.com/office/drawing/2014/main" id="{A6A2AC4D-1F24-5A51-6933-5FFF346CF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9"/>
          <a:stretch>
            <a:fillRect/>
          </a:stretch>
        </p:blipFill>
        <p:spPr>
          <a:xfrm>
            <a:off x="12700" y="0"/>
            <a:ext cx="10693400" cy="6380530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79296006-4AFE-3BD2-B003-C33AD85BB00E}"/>
              </a:ext>
            </a:extLst>
          </p:cNvPr>
          <p:cNvSpPr txBox="1"/>
          <p:nvPr/>
        </p:nvSpPr>
        <p:spPr>
          <a:xfrm>
            <a:off x="310692" y="6389477"/>
            <a:ext cx="5036008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4000" noProof="0" dirty="0">
                <a:solidFill>
                  <a:srgbClr val="808285"/>
                </a:solidFill>
                <a:latin typeface="Calibri"/>
                <a:cs typeface="Calibri"/>
              </a:rPr>
              <a:t>Oslo Climate House</a:t>
            </a:r>
            <a:endParaRPr lang="en-GB" sz="4000" noProof="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en-GB" sz="14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https://</a:t>
            </a:r>
            <a:r>
              <a:rPr lang="en-GB" sz="1400" u="sng" spc="-10" noProof="0" dirty="0" err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www.nhm.uio.no</a:t>
            </a:r>
            <a:r>
              <a:rPr lang="en-GB" sz="14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/</a:t>
            </a:r>
            <a:r>
              <a:rPr lang="en-GB" sz="1400" u="sng" spc="-10" noProof="0" dirty="0" err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english</a:t>
            </a:r>
            <a:r>
              <a:rPr lang="en-GB" sz="14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/exhibitions/climate-house/</a:t>
            </a:r>
            <a:endParaRPr lang="en-GB" sz="1400" noProof="0" dirty="0">
              <a:latin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A91C22-69EE-09D2-A798-A1E5273906C0}"/>
              </a:ext>
            </a:extLst>
          </p:cNvPr>
          <p:cNvSpPr txBox="1"/>
          <p:nvPr/>
        </p:nvSpPr>
        <p:spPr>
          <a:xfrm>
            <a:off x="5346700" y="6578139"/>
            <a:ext cx="4741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latin typeface="Calibri"/>
                <a:cs typeface="Calibri"/>
              </a:rPr>
              <a:t>Welcome reception at the Botanical Garden and Natural History Museum, Sunday 2026-09-27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558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D2C2A-81FB-2546-1FB9-C1FC5C476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C922F3C7-9AAD-FED3-DBA3-3CFB950FE455}"/>
              </a:ext>
            </a:extLst>
          </p:cNvPr>
          <p:cNvSpPr/>
          <p:nvPr/>
        </p:nvSpPr>
        <p:spPr>
          <a:xfrm>
            <a:off x="336804" y="6480047"/>
            <a:ext cx="4888865" cy="0"/>
          </a:xfrm>
          <a:custGeom>
            <a:avLst/>
            <a:gdLst/>
            <a:ahLst/>
            <a:cxnLst/>
            <a:rect l="l" t="t" r="r" b="b"/>
            <a:pathLst>
              <a:path w="4888865">
                <a:moveTo>
                  <a:pt x="0" y="0"/>
                </a:moveTo>
                <a:lnTo>
                  <a:pt x="4888738" y="0"/>
                </a:lnTo>
              </a:path>
            </a:pathLst>
          </a:custGeom>
          <a:ln w="6350">
            <a:solidFill>
              <a:srgbClr val="221F1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Picture 23" descr="A room with a chandelier and chairs&#10;&#10;AI-generated content may be incorrect.">
            <a:extLst>
              <a:ext uri="{FF2B5EF4-FFF2-40B4-BE49-F238E27FC236}">
                <a16:creationId xmlns:a16="http://schemas.microsoft.com/office/drawing/2014/main" id="{7946614C-13CB-28C3-7455-2A171AA4E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6223000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5FC63F40-F137-01F6-C5E1-7E4A6F9B6F53}"/>
              </a:ext>
            </a:extLst>
          </p:cNvPr>
          <p:cNvSpPr txBox="1"/>
          <p:nvPr/>
        </p:nvSpPr>
        <p:spPr>
          <a:xfrm>
            <a:off x="310692" y="6389477"/>
            <a:ext cx="5036008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4000" noProof="0" dirty="0">
                <a:solidFill>
                  <a:srgbClr val="808285"/>
                </a:solidFill>
                <a:latin typeface="Calibri"/>
                <a:cs typeface="Calibri"/>
              </a:rPr>
              <a:t>UiO </a:t>
            </a:r>
            <a:r>
              <a:rPr lang="en-GB" sz="4000" noProof="0" dirty="0" err="1">
                <a:solidFill>
                  <a:srgbClr val="808285"/>
                </a:solidFill>
                <a:latin typeface="Calibri"/>
                <a:cs typeface="Calibri"/>
              </a:rPr>
              <a:t>Gamle</a:t>
            </a:r>
            <a:r>
              <a:rPr lang="en-GB" sz="4000" noProof="0" dirty="0">
                <a:solidFill>
                  <a:srgbClr val="808285"/>
                </a:solidFill>
                <a:latin typeface="Calibri"/>
                <a:cs typeface="Calibri"/>
              </a:rPr>
              <a:t> </a:t>
            </a:r>
            <a:r>
              <a:rPr lang="en-GB" sz="4000" noProof="0" dirty="0" err="1">
                <a:solidFill>
                  <a:srgbClr val="808285"/>
                </a:solidFill>
                <a:latin typeface="Calibri"/>
                <a:cs typeface="Calibri"/>
              </a:rPr>
              <a:t>Festsal</a:t>
            </a:r>
            <a:endParaRPr lang="en-GB" sz="4000" noProof="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en-GB" sz="14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https://www.uio.no/om/finn-fram/omrader/sentrum/se02/</a:t>
            </a:r>
            <a:r>
              <a:rPr lang="en-GB" sz="14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lang="en-GB" sz="1400" noProof="0" dirty="0"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CD1F6A-CB4B-7942-EFD5-E776AF997DF7}"/>
              </a:ext>
            </a:extLst>
          </p:cNvPr>
          <p:cNvSpPr txBox="1"/>
          <p:nvPr/>
        </p:nvSpPr>
        <p:spPr>
          <a:xfrm>
            <a:off x="5346700" y="6578139"/>
            <a:ext cx="4741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latin typeface="Calibri"/>
                <a:cs typeface="Calibri"/>
              </a:rPr>
              <a:t>Venue option 1: University campus city centre</a:t>
            </a:r>
          </a:p>
          <a:p>
            <a:r>
              <a:rPr lang="en-GB" dirty="0">
                <a:latin typeface="Calibri"/>
                <a:cs typeface="Calibri"/>
              </a:rPr>
              <a:t>Auditorium capacity </a:t>
            </a:r>
            <a:r>
              <a:rPr lang="en-GB" b="1" dirty="0">
                <a:latin typeface="Calibri"/>
                <a:cs typeface="Calibri"/>
              </a:rPr>
              <a:t>240 people (+ 80 gallery)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2735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2B3E7-65E2-3D05-F257-630607058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4A99CC8-0724-57E2-71D4-07084E87FB83}"/>
              </a:ext>
            </a:extLst>
          </p:cNvPr>
          <p:cNvSpPr txBox="1"/>
          <p:nvPr/>
        </p:nvSpPr>
        <p:spPr>
          <a:xfrm>
            <a:off x="310692" y="6389477"/>
            <a:ext cx="5036008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4000" noProof="0" dirty="0">
                <a:solidFill>
                  <a:srgbClr val="808285"/>
                </a:solidFill>
                <a:latin typeface="Calibri"/>
                <a:cs typeface="Calibri"/>
              </a:rPr>
              <a:t>UiO </a:t>
            </a:r>
            <a:r>
              <a:rPr lang="en-GB" sz="4000" noProof="0" dirty="0" err="1">
                <a:solidFill>
                  <a:srgbClr val="808285"/>
                </a:solidFill>
                <a:latin typeface="Calibri"/>
                <a:cs typeface="Calibri"/>
              </a:rPr>
              <a:t>Gamle</a:t>
            </a:r>
            <a:r>
              <a:rPr lang="en-GB" sz="4000" noProof="0" dirty="0">
                <a:solidFill>
                  <a:srgbClr val="808285"/>
                </a:solidFill>
                <a:latin typeface="Calibri"/>
                <a:cs typeface="Calibri"/>
              </a:rPr>
              <a:t> </a:t>
            </a:r>
            <a:r>
              <a:rPr lang="en-GB" sz="4000" noProof="0" dirty="0" err="1">
                <a:solidFill>
                  <a:srgbClr val="808285"/>
                </a:solidFill>
                <a:latin typeface="Calibri"/>
                <a:cs typeface="Calibri"/>
              </a:rPr>
              <a:t>Festsal</a:t>
            </a:r>
            <a:endParaRPr lang="en-GB" sz="4000" noProof="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en-GB" sz="14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https://www.uio.no/om/finn-fram/omrader/sentrum/se02/</a:t>
            </a:r>
            <a:r>
              <a:rPr lang="en-GB" sz="14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lang="en-GB" sz="1400" noProof="0" dirty="0"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BC3E4F7F-4B78-5BFD-B50B-140866922C97}"/>
              </a:ext>
            </a:extLst>
          </p:cNvPr>
          <p:cNvSpPr/>
          <p:nvPr/>
        </p:nvSpPr>
        <p:spPr>
          <a:xfrm>
            <a:off x="336804" y="6480047"/>
            <a:ext cx="4888865" cy="0"/>
          </a:xfrm>
          <a:custGeom>
            <a:avLst/>
            <a:gdLst/>
            <a:ahLst/>
            <a:cxnLst/>
            <a:rect l="l" t="t" r="r" b="b"/>
            <a:pathLst>
              <a:path w="4888865">
                <a:moveTo>
                  <a:pt x="0" y="0"/>
                </a:moveTo>
                <a:lnTo>
                  <a:pt x="4888738" y="0"/>
                </a:lnTo>
              </a:path>
            </a:pathLst>
          </a:custGeom>
          <a:ln w="6350">
            <a:solidFill>
              <a:srgbClr val="221F1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room with a chandelier and a bench&#10;&#10;AI-generated content may be incorrect.">
            <a:extLst>
              <a:ext uri="{FF2B5EF4-FFF2-40B4-BE49-F238E27FC236}">
                <a16:creationId xmlns:a16="http://schemas.microsoft.com/office/drawing/2014/main" id="{3FAEEA3D-71AB-3A96-4B74-A99EF20FE5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79" y="54302"/>
            <a:ext cx="5104424" cy="3712308"/>
          </a:xfrm>
          <a:prstGeom prst="rect">
            <a:avLst/>
          </a:prstGeom>
        </p:spPr>
      </p:pic>
      <p:pic>
        <p:nvPicPr>
          <p:cNvPr id="6" name="Picture 5" descr="A high angle view of a building&#10;&#10;AI-generated content may be incorrect.">
            <a:extLst>
              <a:ext uri="{FF2B5EF4-FFF2-40B4-BE49-F238E27FC236}">
                <a16:creationId xmlns:a16="http://schemas.microsoft.com/office/drawing/2014/main" id="{8E2B6F46-3A9B-6933-180A-DB4B64AD37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512" y="54299"/>
            <a:ext cx="5557478" cy="3712307"/>
          </a:xfrm>
          <a:prstGeom prst="rect">
            <a:avLst/>
          </a:prstGeom>
        </p:spPr>
      </p:pic>
      <p:pic>
        <p:nvPicPr>
          <p:cNvPr id="9" name="Picture 8" descr="A hallway with columns and a staircase&#10;&#10;AI-generated content may be incorrect.">
            <a:extLst>
              <a:ext uri="{FF2B5EF4-FFF2-40B4-BE49-F238E27FC236}">
                <a16:creationId xmlns:a16="http://schemas.microsoft.com/office/drawing/2014/main" id="{E7BD2EB6-1188-49E3-3D65-6A57F3CB81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512" y="3823268"/>
            <a:ext cx="5557478" cy="3695132"/>
          </a:xfrm>
          <a:prstGeom prst="rect">
            <a:avLst/>
          </a:prstGeom>
        </p:spPr>
      </p:pic>
      <p:pic>
        <p:nvPicPr>
          <p:cNvPr id="11" name="Picture 10" descr="A building with many doors&#10;&#10;AI-generated content may be incorrect.">
            <a:extLst>
              <a:ext uri="{FF2B5EF4-FFF2-40B4-BE49-F238E27FC236}">
                <a16:creationId xmlns:a16="http://schemas.microsoft.com/office/drawing/2014/main" id="{F648F9CD-DD84-4E06-2704-3E6CB3C60C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3" y="3837924"/>
            <a:ext cx="5065531" cy="246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63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F743A-ABE8-DA2F-B4C4-914EE18E1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6BC2BD1-E3F5-993A-90FC-2049ECCF867A}"/>
              </a:ext>
            </a:extLst>
          </p:cNvPr>
          <p:cNvSpPr txBox="1"/>
          <p:nvPr/>
        </p:nvSpPr>
        <p:spPr>
          <a:xfrm>
            <a:off x="310692" y="6451600"/>
            <a:ext cx="4655008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200" noProof="0" dirty="0">
                <a:solidFill>
                  <a:srgbClr val="808285"/>
                </a:solidFill>
                <a:latin typeface="Calibri"/>
                <a:cs typeface="Calibri"/>
              </a:rPr>
              <a:t>UiO University Library</a:t>
            </a:r>
            <a:endParaRPr lang="en-GB" sz="3200" noProof="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en-GB" sz="16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3"/>
              </a:rPr>
              <a:t>https://www.ub.uio.no/english/</a:t>
            </a:r>
            <a:r>
              <a:rPr lang="en-GB" sz="16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lang="en-GB" sz="1600" noProof="0" dirty="0"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C4F559A8-113E-7F61-F621-87326F14C94D}"/>
              </a:ext>
            </a:extLst>
          </p:cNvPr>
          <p:cNvSpPr/>
          <p:nvPr/>
        </p:nvSpPr>
        <p:spPr>
          <a:xfrm>
            <a:off x="336804" y="6480047"/>
            <a:ext cx="4888865" cy="0"/>
          </a:xfrm>
          <a:custGeom>
            <a:avLst/>
            <a:gdLst/>
            <a:ahLst/>
            <a:cxnLst/>
            <a:rect l="l" t="t" r="r" b="b"/>
            <a:pathLst>
              <a:path w="4888865">
                <a:moveTo>
                  <a:pt x="0" y="0"/>
                </a:moveTo>
                <a:lnTo>
                  <a:pt x="4888738" y="0"/>
                </a:lnTo>
              </a:path>
            </a:pathLst>
          </a:custGeom>
          <a:ln w="6350">
            <a:solidFill>
              <a:srgbClr val="221F1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building with many columns&#10;&#10;AI-generated content may be incorrect.">
            <a:extLst>
              <a:ext uri="{FF2B5EF4-FFF2-40B4-BE49-F238E27FC236}">
                <a16:creationId xmlns:a16="http://schemas.microsoft.com/office/drawing/2014/main" id="{015C8CE3-3CD8-45CE-6E96-550B3D0B3E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2"/>
          <a:stretch>
            <a:fillRect/>
          </a:stretch>
        </p:blipFill>
        <p:spPr>
          <a:xfrm>
            <a:off x="0" y="0"/>
            <a:ext cx="10693400" cy="63960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B7582A-4FAF-116B-3C09-9B826FF29604}"/>
              </a:ext>
            </a:extLst>
          </p:cNvPr>
          <p:cNvSpPr txBox="1"/>
          <p:nvPr/>
        </p:nvSpPr>
        <p:spPr>
          <a:xfrm>
            <a:off x="4999636" y="6663314"/>
            <a:ext cx="47418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latin typeface="Calibri"/>
                <a:cs typeface="Calibri"/>
              </a:rPr>
              <a:t>Venue option 2: University campus </a:t>
            </a:r>
            <a:r>
              <a:rPr lang="en-GB" sz="1800" noProof="0" dirty="0" err="1">
                <a:latin typeface="Calibri"/>
                <a:cs typeface="Calibri"/>
              </a:rPr>
              <a:t>Blindern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293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AE32E-7874-0FA2-F208-2A33B874F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FAFDD381-EC48-5F05-DC34-82718F574376}"/>
              </a:ext>
            </a:extLst>
          </p:cNvPr>
          <p:cNvSpPr/>
          <p:nvPr/>
        </p:nvSpPr>
        <p:spPr>
          <a:xfrm>
            <a:off x="336804" y="6480047"/>
            <a:ext cx="4888865" cy="0"/>
          </a:xfrm>
          <a:custGeom>
            <a:avLst/>
            <a:gdLst/>
            <a:ahLst/>
            <a:cxnLst/>
            <a:rect l="l" t="t" r="r" b="b"/>
            <a:pathLst>
              <a:path w="4888865">
                <a:moveTo>
                  <a:pt x="0" y="0"/>
                </a:moveTo>
                <a:lnTo>
                  <a:pt x="4888738" y="0"/>
                </a:lnTo>
              </a:path>
            </a:pathLst>
          </a:custGeom>
          <a:ln w="6350">
            <a:solidFill>
              <a:srgbClr val="221F1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 descr="A high angle view of a building&#10;&#10;AI-generated content may be incorrect.">
            <a:extLst>
              <a:ext uri="{FF2B5EF4-FFF2-40B4-BE49-F238E27FC236}">
                <a16:creationId xmlns:a16="http://schemas.microsoft.com/office/drawing/2014/main" id="{53D2C58D-50DB-3DB1-8C59-CA7906648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0693401" cy="6461359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0187F87D-E73F-9B3D-8045-6AF7FBDD3E91}"/>
              </a:ext>
            </a:extLst>
          </p:cNvPr>
          <p:cNvSpPr txBox="1"/>
          <p:nvPr/>
        </p:nvSpPr>
        <p:spPr>
          <a:xfrm>
            <a:off x="310692" y="6451600"/>
            <a:ext cx="4655008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200" noProof="0" dirty="0">
                <a:solidFill>
                  <a:srgbClr val="808285"/>
                </a:solidFill>
                <a:latin typeface="Calibri"/>
                <a:cs typeface="Calibri"/>
              </a:rPr>
              <a:t>UiO University Library</a:t>
            </a:r>
            <a:endParaRPr lang="en-GB" sz="3200" noProof="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en-GB" sz="16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https://www.ub.uio.no/english/</a:t>
            </a:r>
            <a:r>
              <a:rPr lang="en-GB" sz="16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lang="en-GB" sz="1600" noProof="0" dirty="0"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8D60A5-F486-B58D-F479-B30D98D7DDFA}"/>
              </a:ext>
            </a:extLst>
          </p:cNvPr>
          <p:cNvSpPr txBox="1"/>
          <p:nvPr/>
        </p:nvSpPr>
        <p:spPr>
          <a:xfrm>
            <a:off x="4999636" y="6663314"/>
            <a:ext cx="47418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latin typeface="Calibri"/>
                <a:cs typeface="Calibri"/>
              </a:rPr>
              <a:t>Venue option 2: University campus </a:t>
            </a:r>
            <a:r>
              <a:rPr lang="en-GB" sz="1800" noProof="0" dirty="0" err="1">
                <a:latin typeface="Calibri"/>
                <a:cs typeface="Calibri"/>
              </a:rPr>
              <a:t>Blindern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413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336804" y="6480047"/>
            <a:ext cx="4888865" cy="0"/>
          </a:xfrm>
          <a:custGeom>
            <a:avLst/>
            <a:gdLst/>
            <a:ahLst/>
            <a:cxnLst/>
            <a:rect l="l" t="t" r="r" b="b"/>
            <a:pathLst>
              <a:path w="4888865">
                <a:moveTo>
                  <a:pt x="0" y="0"/>
                </a:moveTo>
                <a:lnTo>
                  <a:pt x="4888738" y="0"/>
                </a:lnTo>
              </a:path>
            </a:pathLst>
          </a:custGeom>
          <a:ln w="6350">
            <a:solidFill>
              <a:srgbClr val="221F1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Picture 23" descr="A auditorium with a desk and chairs&#10;&#10;AI-generated content may be incorrect.">
            <a:extLst>
              <a:ext uri="{FF2B5EF4-FFF2-40B4-BE49-F238E27FC236}">
                <a16:creationId xmlns:a16="http://schemas.microsoft.com/office/drawing/2014/main" id="{7530DC6E-B016-B644-7F42-001E19DF8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2" b="7219"/>
          <a:stretch>
            <a:fillRect/>
          </a:stretch>
        </p:blipFill>
        <p:spPr>
          <a:xfrm>
            <a:off x="-1" y="0"/>
            <a:ext cx="10684251" cy="6070597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0831C30E-EAF8-4475-6B7E-0416F5C5811A}"/>
              </a:ext>
            </a:extLst>
          </p:cNvPr>
          <p:cNvSpPr txBox="1"/>
          <p:nvPr/>
        </p:nvSpPr>
        <p:spPr>
          <a:xfrm>
            <a:off x="310692" y="6451600"/>
            <a:ext cx="4655008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200" noProof="0" dirty="0">
                <a:solidFill>
                  <a:srgbClr val="808285"/>
                </a:solidFill>
                <a:latin typeface="Calibri"/>
                <a:cs typeface="Calibri"/>
              </a:rPr>
              <a:t>UiO University Library</a:t>
            </a:r>
            <a:endParaRPr lang="en-GB" sz="3200" noProof="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en-GB" sz="16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https://www.ub.uio.no/english/</a:t>
            </a:r>
            <a:r>
              <a:rPr lang="en-GB" sz="16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lang="en-GB" sz="1600" noProof="0" dirty="0"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ACA10A-DC12-6851-9D48-0D3407399E25}"/>
              </a:ext>
            </a:extLst>
          </p:cNvPr>
          <p:cNvSpPr txBox="1"/>
          <p:nvPr/>
        </p:nvSpPr>
        <p:spPr>
          <a:xfrm>
            <a:off x="4965700" y="6537885"/>
            <a:ext cx="4741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latin typeface="Calibri"/>
                <a:cs typeface="Calibri"/>
              </a:rPr>
              <a:t>Venue option 2: University campus </a:t>
            </a:r>
            <a:r>
              <a:rPr lang="en-GB" sz="1800" noProof="0" dirty="0" err="1">
                <a:latin typeface="Calibri"/>
                <a:cs typeface="Calibri"/>
              </a:rPr>
              <a:t>Blindern</a:t>
            </a:r>
            <a:endParaRPr lang="en-GB" sz="1800" noProof="0" dirty="0">
              <a:latin typeface="Calibri"/>
              <a:cs typeface="Calibri"/>
            </a:endParaRPr>
          </a:p>
          <a:p>
            <a:r>
              <a:rPr lang="en-GB" dirty="0">
                <a:latin typeface="Calibri"/>
                <a:cs typeface="Calibri"/>
              </a:rPr>
              <a:t>Auditorium capacity </a:t>
            </a:r>
            <a:r>
              <a:rPr lang="en-GB" b="1" dirty="0">
                <a:latin typeface="Calibri"/>
                <a:cs typeface="Calibri"/>
              </a:rPr>
              <a:t>456 people</a:t>
            </a:r>
            <a:endParaRPr lang="en-U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94CAF-5F84-24EE-7279-7DCC010D9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E0907096-D393-41BF-891C-17D2601442CB}"/>
              </a:ext>
            </a:extLst>
          </p:cNvPr>
          <p:cNvSpPr/>
          <p:nvPr/>
        </p:nvSpPr>
        <p:spPr>
          <a:xfrm>
            <a:off x="336804" y="6480047"/>
            <a:ext cx="4888865" cy="0"/>
          </a:xfrm>
          <a:custGeom>
            <a:avLst/>
            <a:gdLst/>
            <a:ahLst/>
            <a:cxnLst/>
            <a:rect l="l" t="t" r="r" b="b"/>
            <a:pathLst>
              <a:path w="4888865">
                <a:moveTo>
                  <a:pt x="0" y="0"/>
                </a:moveTo>
                <a:lnTo>
                  <a:pt x="4888738" y="0"/>
                </a:lnTo>
              </a:path>
            </a:pathLst>
          </a:custGeom>
          <a:ln w="6350">
            <a:solidFill>
              <a:srgbClr val="221F1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 descr="An aerial view of a city&#10;&#10;AI-generated content may be incorrect.">
            <a:extLst>
              <a:ext uri="{FF2B5EF4-FFF2-40B4-BE49-F238E27FC236}">
                <a16:creationId xmlns:a16="http://schemas.microsoft.com/office/drawing/2014/main" id="{8FA2D004-9D81-B516-FE3C-E13B5308D1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267" y="-1"/>
            <a:ext cx="5046133" cy="7569200"/>
          </a:xfrm>
          <a:prstGeom prst="rect">
            <a:avLst/>
          </a:prstGeom>
        </p:spPr>
      </p:pic>
      <p:pic>
        <p:nvPicPr>
          <p:cNvPr id="9" name="Picture 8" descr="A floor plan of a building&#10;&#10;AI-generated content may be incorrect.">
            <a:extLst>
              <a:ext uri="{FF2B5EF4-FFF2-40B4-BE49-F238E27FC236}">
                <a16:creationId xmlns:a16="http://schemas.microsoft.com/office/drawing/2014/main" id="{344A6898-470D-34F3-7044-F4F7AAFAA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6" t="13011"/>
          <a:stretch>
            <a:fillRect/>
          </a:stretch>
        </p:blipFill>
        <p:spPr>
          <a:xfrm>
            <a:off x="237917" y="279400"/>
            <a:ext cx="4727783" cy="5596717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601EFE6B-42A8-12BB-BCC5-34DB8DF08DC0}"/>
              </a:ext>
            </a:extLst>
          </p:cNvPr>
          <p:cNvSpPr/>
          <p:nvPr/>
        </p:nvSpPr>
        <p:spPr>
          <a:xfrm rot="5400000">
            <a:off x="6146800" y="3536949"/>
            <a:ext cx="1638300" cy="495300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E159846C-B829-70BB-6F4A-8B04C41E2E72}"/>
              </a:ext>
            </a:extLst>
          </p:cNvPr>
          <p:cNvSpPr txBox="1"/>
          <p:nvPr/>
        </p:nvSpPr>
        <p:spPr>
          <a:xfrm>
            <a:off x="310692" y="6451600"/>
            <a:ext cx="4655008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200" noProof="0" dirty="0">
                <a:solidFill>
                  <a:srgbClr val="808285"/>
                </a:solidFill>
                <a:latin typeface="Calibri"/>
                <a:cs typeface="Calibri"/>
              </a:rPr>
              <a:t>UiO University Library</a:t>
            </a:r>
            <a:endParaRPr lang="en-GB" sz="3200" noProof="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en-GB" sz="16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5"/>
              </a:rPr>
              <a:t>https://www.ub.uio.no/english/</a:t>
            </a:r>
            <a:r>
              <a:rPr lang="en-GB" sz="1600" u="sng" spc="-10" noProof="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lang="en-GB" sz="1600" noProof="0" dirty="0"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87AA64-C728-FE82-7C89-51641885815A}"/>
              </a:ext>
            </a:extLst>
          </p:cNvPr>
          <p:cNvSpPr txBox="1"/>
          <p:nvPr/>
        </p:nvSpPr>
        <p:spPr>
          <a:xfrm>
            <a:off x="304246" y="5918200"/>
            <a:ext cx="47418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noProof="0" dirty="0">
                <a:latin typeface="Calibri"/>
                <a:cs typeface="Calibri"/>
              </a:rPr>
              <a:t>Many meeting rooms available 10 to 50 people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386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ng shot of a building&#10;&#10;AI-generated content may be incorrect.">
            <a:extLst>
              <a:ext uri="{FF2B5EF4-FFF2-40B4-BE49-F238E27FC236}">
                <a16:creationId xmlns:a16="http://schemas.microsoft.com/office/drawing/2014/main" id="{505BCC41-7BED-FCC5-C345-4F919C88B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6458814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DAB98719-C720-54D3-4F41-CD2AAADCBF0B}"/>
              </a:ext>
            </a:extLst>
          </p:cNvPr>
          <p:cNvSpPr txBox="1"/>
          <p:nvPr/>
        </p:nvSpPr>
        <p:spPr>
          <a:xfrm>
            <a:off x="300980" y="6671965"/>
            <a:ext cx="465500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200" noProof="0" dirty="0">
                <a:solidFill>
                  <a:srgbClr val="808285"/>
                </a:solidFill>
                <a:latin typeface="Calibri"/>
                <a:cs typeface="Calibri"/>
              </a:rPr>
              <a:t>UiO Life Science Building</a:t>
            </a:r>
            <a:endParaRPr lang="en-GB" sz="3200" noProof="0" dirty="0"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DC4D57-B03D-289C-67A8-6DC9FD170163}"/>
              </a:ext>
            </a:extLst>
          </p:cNvPr>
          <p:cNvSpPr txBox="1"/>
          <p:nvPr/>
        </p:nvSpPr>
        <p:spPr>
          <a:xfrm>
            <a:off x="5194300" y="6671965"/>
            <a:ext cx="5345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Norway's largest university and hospital building 97,500 square meters,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move-in starts in 2026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96E451-C7EF-F357-BC42-A91318F7C123}"/>
              </a:ext>
            </a:extLst>
          </p:cNvPr>
          <p:cNvSpPr txBox="1"/>
          <p:nvPr/>
        </p:nvSpPr>
        <p:spPr>
          <a:xfrm>
            <a:off x="300980" y="5955363"/>
            <a:ext cx="5452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chemeClr val="bg1">
                    <a:lumMod val="85000"/>
                  </a:schemeClr>
                </a:solidFill>
                <a:effectLst/>
                <a:latin typeface="Helvetica" pitchFamily="2" charset="0"/>
              </a:rPr>
              <a:t>Photo: Ratio </a:t>
            </a:r>
            <a:r>
              <a:rPr lang="en-US" b="0" i="0" dirty="0" err="1">
                <a:solidFill>
                  <a:schemeClr val="bg1">
                    <a:lumMod val="85000"/>
                  </a:schemeClr>
                </a:solidFill>
                <a:effectLst/>
                <a:latin typeface="Helvetica" pitchFamily="2" charset="0"/>
              </a:rPr>
              <a:t>arkitekter</a:t>
            </a:r>
            <a:r>
              <a:rPr lang="en-US" b="0" i="0" dirty="0">
                <a:solidFill>
                  <a:schemeClr val="bg1">
                    <a:lumMod val="85000"/>
                  </a:schemeClr>
                </a:solidFill>
                <a:effectLst/>
                <a:latin typeface="Helvetica" pitchFamily="2" charset="0"/>
              </a:rPr>
              <a:t>/KVANT-1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945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3907" cy="75636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05992" y="6085433"/>
            <a:ext cx="39306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15" dirty="0">
                <a:solidFill>
                  <a:srgbClr val="FFFFFF"/>
                </a:solidFill>
                <a:latin typeface="Cambria"/>
                <a:cs typeface="Cambria"/>
              </a:rPr>
              <a:t>Accommodation</a:t>
            </a:r>
            <a:endParaRPr sz="4800">
              <a:latin typeface="Cambria"/>
              <a:cs typeface="Cambr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06195" y="981455"/>
            <a:ext cx="8924290" cy="4790440"/>
            <a:chOff x="806195" y="981455"/>
            <a:chExt cx="8924290" cy="4790440"/>
          </a:xfrm>
        </p:grpSpPr>
        <p:sp>
          <p:nvSpPr>
            <p:cNvPr id="5" name="object 5"/>
            <p:cNvSpPr/>
            <p:nvPr/>
          </p:nvSpPr>
          <p:spPr>
            <a:xfrm>
              <a:off x="9717024" y="2784348"/>
              <a:ext cx="13335" cy="88265"/>
            </a:xfrm>
            <a:custGeom>
              <a:avLst/>
              <a:gdLst/>
              <a:ahLst/>
              <a:cxnLst/>
              <a:rect l="l" t="t" r="r" b="b"/>
              <a:pathLst>
                <a:path w="13334" h="88264">
                  <a:moveTo>
                    <a:pt x="10286" y="0"/>
                  </a:moveTo>
                  <a:lnTo>
                    <a:pt x="2921" y="0"/>
                  </a:lnTo>
                  <a:lnTo>
                    <a:pt x="0" y="3175"/>
                  </a:lnTo>
                  <a:lnTo>
                    <a:pt x="0" y="84962"/>
                  </a:lnTo>
                  <a:lnTo>
                    <a:pt x="2921" y="88137"/>
                  </a:lnTo>
                  <a:lnTo>
                    <a:pt x="10286" y="88137"/>
                  </a:lnTo>
                  <a:lnTo>
                    <a:pt x="13334" y="84962"/>
                  </a:lnTo>
                  <a:lnTo>
                    <a:pt x="13334" y="3175"/>
                  </a:lnTo>
                  <a:lnTo>
                    <a:pt x="102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6195" y="981455"/>
              <a:ext cx="4902835" cy="4790440"/>
            </a:xfrm>
            <a:custGeom>
              <a:avLst/>
              <a:gdLst/>
              <a:ahLst/>
              <a:cxnLst/>
              <a:rect l="l" t="t" r="r" b="b"/>
              <a:pathLst>
                <a:path w="4902835" h="4790440">
                  <a:moveTo>
                    <a:pt x="2451354" y="0"/>
                  </a:moveTo>
                  <a:lnTo>
                    <a:pt x="2376424" y="1142"/>
                  </a:lnTo>
                  <a:lnTo>
                    <a:pt x="2302002" y="4317"/>
                  </a:lnTo>
                  <a:lnTo>
                    <a:pt x="2228215" y="9778"/>
                  </a:lnTo>
                  <a:lnTo>
                    <a:pt x="2155063" y="17272"/>
                  </a:lnTo>
                  <a:lnTo>
                    <a:pt x="2082546" y="26924"/>
                  </a:lnTo>
                  <a:lnTo>
                    <a:pt x="2010664" y="38607"/>
                  </a:lnTo>
                  <a:lnTo>
                    <a:pt x="1939671" y="52324"/>
                  </a:lnTo>
                  <a:lnTo>
                    <a:pt x="1869313" y="67945"/>
                  </a:lnTo>
                  <a:lnTo>
                    <a:pt x="1799717" y="85597"/>
                  </a:lnTo>
                  <a:lnTo>
                    <a:pt x="1730883" y="105155"/>
                  </a:lnTo>
                  <a:lnTo>
                    <a:pt x="1663065" y="126491"/>
                  </a:lnTo>
                  <a:lnTo>
                    <a:pt x="1596009" y="149859"/>
                  </a:lnTo>
                  <a:lnTo>
                    <a:pt x="1529842" y="175005"/>
                  </a:lnTo>
                  <a:lnTo>
                    <a:pt x="1464691" y="201929"/>
                  </a:lnTo>
                  <a:lnTo>
                    <a:pt x="1400556" y="230631"/>
                  </a:lnTo>
                  <a:lnTo>
                    <a:pt x="1337310" y="260984"/>
                  </a:lnTo>
                  <a:lnTo>
                    <a:pt x="1275207" y="293115"/>
                  </a:lnTo>
                  <a:lnTo>
                    <a:pt x="1214120" y="327025"/>
                  </a:lnTo>
                  <a:lnTo>
                    <a:pt x="1154176" y="362457"/>
                  </a:lnTo>
                  <a:lnTo>
                    <a:pt x="1095375" y="399541"/>
                  </a:lnTo>
                  <a:lnTo>
                    <a:pt x="1037590" y="438150"/>
                  </a:lnTo>
                  <a:lnTo>
                    <a:pt x="981202" y="478408"/>
                  </a:lnTo>
                  <a:lnTo>
                    <a:pt x="925957" y="520064"/>
                  </a:lnTo>
                  <a:lnTo>
                    <a:pt x="871982" y="563244"/>
                  </a:lnTo>
                  <a:lnTo>
                    <a:pt x="819276" y="607948"/>
                  </a:lnTo>
                  <a:lnTo>
                    <a:pt x="767969" y="654050"/>
                  </a:lnTo>
                  <a:lnTo>
                    <a:pt x="717931" y="701420"/>
                  </a:lnTo>
                  <a:lnTo>
                    <a:pt x="669417" y="750315"/>
                  </a:lnTo>
                  <a:lnTo>
                    <a:pt x="622300" y="800480"/>
                  </a:lnTo>
                  <a:lnTo>
                    <a:pt x="576580" y="851915"/>
                  </a:lnTo>
                  <a:lnTo>
                    <a:pt x="532257" y="904620"/>
                  </a:lnTo>
                  <a:lnTo>
                    <a:pt x="489585" y="958595"/>
                  </a:lnTo>
                  <a:lnTo>
                    <a:pt x="448475" y="1013713"/>
                  </a:lnTo>
                  <a:lnTo>
                    <a:pt x="408914" y="1070102"/>
                  </a:lnTo>
                  <a:lnTo>
                    <a:pt x="370979" y="1127632"/>
                  </a:lnTo>
                  <a:lnTo>
                    <a:pt x="334683" y="1186179"/>
                  </a:lnTo>
                  <a:lnTo>
                    <a:pt x="300075" y="1245869"/>
                  </a:lnTo>
                  <a:lnTo>
                    <a:pt x="267169" y="1306576"/>
                  </a:lnTo>
                  <a:lnTo>
                    <a:pt x="236029" y="1368297"/>
                  </a:lnTo>
                  <a:lnTo>
                    <a:pt x="206654" y="1431035"/>
                  </a:lnTo>
                  <a:lnTo>
                    <a:pt x="179082" y="1494663"/>
                  </a:lnTo>
                  <a:lnTo>
                    <a:pt x="153365" y="1559305"/>
                  </a:lnTo>
                  <a:lnTo>
                    <a:pt x="129514" y="1624710"/>
                  </a:lnTo>
                  <a:lnTo>
                    <a:pt x="107569" y="1691131"/>
                  </a:lnTo>
                  <a:lnTo>
                    <a:pt x="87566" y="1758314"/>
                  </a:lnTo>
                  <a:lnTo>
                    <a:pt x="69532" y="1826259"/>
                  </a:lnTo>
                  <a:lnTo>
                    <a:pt x="53492" y="1894966"/>
                  </a:lnTo>
                  <a:lnTo>
                    <a:pt x="39497" y="1964435"/>
                  </a:lnTo>
                  <a:lnTo>
                    <a:pt x="27559" y="2034666"/>
                  </a:lnTo>
                  <a:lnTo>
                    <a:pt x="17729" y="2105532"/>
                  </a:lnTo>
                  <a:lnTo>
                    <a:pt x="10020" y="2177033"/>
                  </a:lnTo>
                  <a:lnTo>
                    <a:pt x="4470" y="2249042"/>
                  </a:lnTo>
                  <a:lnTo>
                    <a:pt x="1117" y="2321686"/>
                  </a:lnTo>
                  <a:lnTo>
                    <a:pt x="0" y="2394966"/>
                  </a:lnTo>
                  <a:lnTo>
                    <a:pt x="1117" y="2468244"/>
                  </a:lnTo>
                  <a:lnTo>
                    <a:pt x="4470" y="2540889"/>
                  </a:lnTo>
                  <a:lnTo>
                    <a:pt x="10020" y="2612897"/>
                  </a:lnTo>
                  <a:lnTo>
                    <a:pt x="17729" y="2684398"/>
                  </a:lnTo>
                  <a:lnTo>
                    <a:pt x="27559" y="2755265"/>
                  </a:lnTo>
                  <a:lnTo>
                    <a:pt x="39497" y="2825495"/>
                  </a:lnTo>
                  <a:lnTo>
                    <a:pt x="53492" y="2894965"/>
                  </a:lnTo>
                  <a:lnTo>
                    <a:pt x="69532" y="2963671"/>
                  </a:lnTo>
                  <a:lnTo>
                    <a:pt x="87566" y="3031616"/>
                  </a:lnTo>
                  <a:lnTo>
                    <a:pt x="107569" y="3098800"/>
                  </a:lnTo>
                  <a:lnTo>
                    <a:pt x="129514" y="3165093"/>
                  </a:lnTo>
                  <a:lnTo>
                    <a:pt x="153365" y="3230626"/>
                  </a:lnTo>
                  <a:lnTo>
                    <a:pt x="179082" y="3295268"/>
                  </a:lnTo>
                  <a:lnTo>
                    <a:pt x="206654" y="3358895"/>
                  </a:lnTo>
                  <a:lnTo>
                    <a:pt x="236029" y="3421633"/>
                  </a:lnTo>
                  <a:lnTo>
                    <a:pt x="267169" y="3483355"/>
                  </a:lnTo>
                  <a:lnTo>
                    <a:pt x="300075" y="3544061"/>
                  </a:lnTo>
                  <a:lnTo>
                    <a:pt x="334683" y="3603752"/>
                  </a:lnTo>
                  <a:lnTo>
                    <a:pt x="370979" y="3662299"/>
                  </a:lnTo>
                  <a:lnTo>
                    <a:pt x="408914" y="3719829"/>
                  </a:lnTo>
                  <a:lnTo>
                    <a:pt x="448475" y="3776091"/>
                  </a:lnTo>
                  <a:lnTo>
                    <a:pt x="489585" y="3831335"/>
                  </a:lnTo>
                  <a:lnTo>
                    <a:pt x="532257" y="3885310"/>
                  </a:lnTo>
                  <a:lnTo>
                    <a:pt x="576580" y="3938016"/>
                  </a:lnTo>
                  <a:lnTo>
                    <a:pt x="622300" y="3989451"/>
                  </a:lnTo>
                  <a:lnTo>
                    <a:pt x="669417" y="4039616"/>
                  </a:lnTo>
                  <a:lnTo>
                    <a:pt x="717931" y="4088383"/>
                  </a:lnTo>
                  <a:lnTo>
                    <a:pt x="767969" y="4135881"/>
                  </a:lnTo>
                  <a:lnTo>
                    <a:pt x="819276" y="4181982"/>
                  </a:lnTo>
                  <a:lnTo>
                    <a:pt x="871982" y="4226686"/>
                  </a:lnTo>
                  <a:lnTo>
                    <a:pt x="925957" y="4269867"/>
                  </a:lnTo>
                  <a:lnTo>
                    <a:pt x="981202" y="4311523"/>
                  </a:lnTo>
                  <a:lnTo>
                    <a:pt x="1037590" y="4351782"/>
                  </a:lnTo>
                  <a:lnTo>
                    <a:pt x="1095375" y="4390389"/>
                  </a:lnTo>
                  <a:lnTo>
                    <a:pt x="1154176" y="4427474"/>
                  </a:lnTo>
                  <a:lnTo>
                    <a:pt x="1214120" y="4462907"/>
                  </a:lnTo>
                  <a:lnTo>
                    <a:pt x="1275207" y="4496688"/>
                  </a:lnTo>
                  <a:lnTo>
                    <a:pt x="1337310" y="4528947"/>
                  </a:lnTo>
                  <a:lnTo>
                    <a:pt x="1400556" y="4559300"/>
                  </a:lnTo>
                  <a:lnTo>
                    <a:pt x="1464691" y="4588002"/>
                  </a:lnTo>
                  <a:lnTo>
                    <a:pt x="1529842" y="4614926"/>
                  </a:lnTo>
                  <a:lnTo>
                    <a:pt x="1596009" y="4640072"/>
                  </a:lnTo>
                  <a:lnTo>
                    <a:pt x="1663065" y="4663439"/>
                  </a:lnTo>
                  <a:lnTo>
                    <a:pt x="1730883" y="4684776"/>
                  </a:lnTo>
                  <a:lnTo>
                    <a:pt x="1799717" y="4704333"/>
                  </a:lnTo>
                  <a:lnTo>
                    <a:pt x="1869313" y="4721986"/>
                  </a:lnTo>
                  <a:lnTo>
                    <a:pt x="1939671" y="4737608"/>
                  </a:lnTo>
                  <a:lnTo>
                    <a:pt x="2010664" y="4751324"/>
                  </a:lnTo>
                  <a:lnTo>
                    <a:pt x="2082546" y="4763008"/>
                  </a:lnTo>
                  <a:lnTo>
                    <a:pt x="2155063" y="4772533"/>
                  </a:lnTo>
                  <a:lnTo>
                    <a:pt x="2228215" y="4780153"/>
                  </a:lnTo>
                  <a:lnTo>
                    <a:pt x="2302002" y="4785486"/>
                  </a:lnTo>
                  <a:lnTo>
                    <a:pt x="2376424" y="4788788"/>
                  </a:lnTo>
                  <a:lnTo>
                    <a:pt x="2451354" y="4789932"/>
                  </a:lnTo>
                  <a:lnTo>
                    <a:pt x="2526284" y="4788788"/>
                  </a:lnTo>
                  <a:lnTo>
                    <a:pt x="2600706" y="4785486"/>
                  </a:lnTo>
                  <a:lnTo>
                    <a:pt x="2674493" y="4780153"/>
                  </a:lnTo>
                  <a:lnTo>
                    <a:pt x="2747645" y="4772533"/>
                  </a:lnTo>
                  <a:lnTo>
                    <a:pt x="2820162" y="4763008"/>
                  </a:lnTo>
                  <a:lnTo>
                    <a:pt x="2892044" y="4751324"/>
                  </a:lnTo>
                  <a:lnTo>
                    <a:pt x="2963037" y="4737608"/>
                  </a:lnTo>
                  <a:lnTo>
                    <a:pt x="3033395" y="4721986"/>
                  </a:lnTo>
                  <a:lnTo>
                    <a:pt x="3102991" y="4704333"/>
                  </a:lnTo>
                  <a:lnTo>
                    <a:pt x="3171825" y="4684776"/>
                  </a:lnTo>
                  <a:lnTo>
                    <a:pt x="3239643" y="4663439"/>
                  </a:lnTo>
                  <a:lnTo>
                    <a:pt x="3306699" y="4640072"/>
                  </a:lnTo>
                  <a:lnTo>
                    <a:pt x="3372866" y="4614926"/>
                  </a:lnTo>
                  <a:lnTo>
                    <a:pt x="3438016" y="4588002"/>
                  </a:lnTo>
                  <a:lnTo>
                    <a:pt x="3502152" y="4559300"/>
                  </a:lnTo>
                  <a:lnTo>
                    <a:pt x="3565398" y="4528947"/>
                  </a:lnTo>
                  <a:lnTo>
                    <a:pt x="3627501" y="4496688"/>
                  </a:lnTo>
                  <a:lnTo>
                    <a:pt x="3688588" y="4462907"/>
                  </a:lnTo>
                  <a:lnTo>
                    <a:pt x="3748531" y="4427474"/>
                  </a:lnTo>
                  <a:lnTo>
                    <a:pt x="3807332" y="4390389"/>
                  </a:lnTo>
                  <a:lnTo>
                    <a:pt x="3865117" y="4351782"/>
                  </a:lnTo>
                  <a:lnTo>
                    <a:pt x="3921505" y="4311523"/>
                  </a:lnTo>
                  <a:lnTo>
                    <a:pt x="3976751" y="4269867"/>
                  </a:lnTo>
                  <a:lnTo>
                    <a:pt x="4030726" y="4226686"/>
                  </a:lnTo>
                  <a:lnTo>
                    <a:pt x="4083430" y="4181982"/>
                  </a:lnTo>
                  <a:lnTo>
                    <a:pt x="4134739" y="4135881"/>
                  </a:lnTo>
                  <a:lnTo>
                    <a:pt x="4184777" y="4088383"/>
                  </a:lnTo>
                  <a:lnTo>
                    <a:pt x="4233291" y="4039616"/>
                  </a:lnTo>
                  <a:lnTo>
                    <a:pt x="4280408" y="3989451"/>
                  </a:lnTo>
                  <a:lnTo>
                    <a:pt x="4326128" y="3938016"/>
                  </a:lnTo>
                  <a:lnTo>
                    <a:pt x="4370451" y="3885310"/>
                  </a:lnTo>
                  <a:lnTo>
                    <a:pt x="4413123" y="3831335"/>
                  </a:lnTo>
                  <a:lnTo>
                    <a:pt x="4454270" y="3776091"/>
                  </a:lnTo>
                  <a:lnTo>
                    <a:pt x="4493768" y="3719829"/>
                  </a:lnTo>
                  <a:lnTo>
                    <a:pt x="4531741" y="3662299"/>
                  </a:lnTo>
                  <a:lnTo>
                    <a:pt x="4568063" y="3603752"/>
                  </a:lnTo>
                  <a:lnTo>
                    <a:pt x="4602607" y="3544061"/>
                  </a:lnTo>
                  <a:lnTo>
                    <a:pt x="4635500" y="3483355"/>
                  </a:lnTo>
                  <a:lnTo>
                    <a:pt x="4666742" y="3421633"/>
                  </a:lnTo>
                  <a:lnTo>
                    <a:pt x="4696079" y="3358895"/>
                  </a:lnTo>
                  <a:lnTo>
                    <a:pt x="4723638" y="3295268"/>
                  </a:lnTo>
                  <a:lnTo>
                    <a:pt x="4749292" y="3230626"/>
                  </a:lnTo>
                  <a:lnTo>
                    <a:pt x="4773168" y="3165093"/>
                  </a:lnTo>
                  <a:lnTo>
                    <a:pt x="4795139" y="3098800"/>
                  </a:lnTo>
                  <a:lnTo>
                    <a:pt x="4815078" y="3031616"/>
                  </a:lnTo>
                  <a:lnTo>
                    <a:pt x="4833239" y="2963671"/>
                  </a:lnTo>
                  <a:lnTo>
                    <a:pt x="4849241" y="2894965"/>
                  </a:lnTo>
                  <a:lnTo>
                    <a:pt x="4863211" y="2825495"/>
                  </a:lnTo>
                  <a:lnTo>
                    <a:pt x="4875149" y="2755265"/>
                  </a:lnTo>
                  <a:lnTo>
                    <a:pt x="4884928" y="2684398"/>
                  </a:lnTo>
                  <a:lnTo>
                    <a:pt x="4892675" y="2612897"/>
                  </a:lnTo>
                  <a:lnTo>
                    <a:pt x="4898263" y="2540889"/>
                  </a:lnTo>
                  <a:lnTo>
                    <a:pt x="4901565" y="2468244"/>
                  </a:lnTo>
                  <a:lnTo>
                    <a:pt x="4902708" y="2394966"/>
                  </a:lnTo>
                  <a:lnTo>
                    <a:pt x="4901565" y="2321686"/>
                  </a:lnTo>
                  <a:lnTo>
                    <a:pt x="4898263" y="2249042"/>
                  </a:lnTo>
                  <a:lnTo>
                    <a:pt x="4892675" y="2177033"/>
                  </a:lnTo>
                  <a:lnTo>
                    <a:pt x="4884928" y="2105532"/>
                  </a:lnTo>
                  <a:lnTo>
                    <a:pt x="4875149" y="2034666"/>
                  </a:lnTo>
                  <a:lnTo>
                    <a:pt x="4863211" y="1964435"/>
                  </a:lnTo>
                  <a:lnTo>
                    <a:pt x="4849241" y="1894966"/>
                  </a:lnTo>
                  <a:lnTo>
                    <a:pt x="4833239" y="1826259"/>
                  </a:lnTo>
                  <a:lnTo>
                    <a:pt x="4815078" y="1758314"/>
                  </a:lnTo>
                  <a:lnTo>
                    <a:pt x="4795139" y="1691131"/>
                  </a:lnTo>
                  <a:lnTo>
                    <a:pt x="4773168" y="1624710"/>
                  </a:lnTo>
                  <a:lnTo>
                    <a:pt x="4749292" y="1559305"/>
                  </a:lnTo>
                  <a:lnTo>
                    <a:pt x="4723638" y="1494663"/>
                  </a:lnTo>
                  <a:lnTo>
                    <a:pt x="4696079" y="1431035"/>
                  </a:lnTo>
                  <a:lnTo>
                    <a:pt x="4666742" y="1368297"/>
                  </a:lnTo>
                  <a:lnTo>
                    <a:pt x="4635500" y="1306576"/>
                  </a:lnTo>
                  <a:lnTo>
                    <a:pt x="4602607" y="1245869"/>
                  </a:lnTo>
                  <a:lnTo>
                    <a:pt x="4568063" y="1186179"/>
                  </a:lnTo>
                  <a:lnTo>
                    <a:pt x="4531741" y="1127632"/>
                  </a:lnTo>
                  <a:lnTo>
                    <a:pt x="4493768" y="1070102"/>
                  </a:lnTo>
                  <a:lnTo>
                    <a:pt x="4454270" y="1013713"/>
                  </a:lnTo>
                  <a:lnTo>
                    <a:pt x="4413123" y="958595"/>
                  </a:lnTo>
                  <a:lnTo>
                    <a:pt x="4370451" y="904620"/>
                  </a:lnTo>
                  <a:lnTo>
                    <a:pt x="4326128" y="851915"/>
                  </a:lnTo>
                  <a:lnTo>
                    <a:pt x="4280408" y="800480"/>
                  </a:lnTo>
                  <a:lnTo>
                    <a:pt x="4233291" y="750315"/>
                  </a:lnTo>
                  <a:lnTo>
                    <a:pt x="4184777" y="701420"/>
                  </a:lnTo>
                  <a:lnTo>
                    <a:pt x="4134739" y="654050"/>
                  </a:lnTo>
                  <a:lnTo>
                    <a:pt x="4083430" y="607948"/>
                  </a:lnTo>
                  <a:lnTo>
                    <a:pt x="4030726" y="563244"/>
                  </a:lnTo>
                  <a:lnTo>
                    <a:pt x="3976751" y="520064"/>
                  </a:lnTo>
                  <a:lnTo>
                    <a:pt x="3921505" y="478408"/>
                  </a:lnTo>
                  <a:lnTo>
                    <a:pt x="3865117" y="438150"/>
                  </a:lnTo>
                  <a:lnTo>
                    <a:pt x="3807332" y="399541"/>
                  </a:lnTo>
                  <a:lnTo>
                    <a:pt x="3748531" y="362457"/>
                  </a:lnTo>
                  <a:lnTo>
                    <a:pt x="3688588" y="327025"/>
                  </a:lnTo>
                  <a:lnTo>
                    <a:pt x="3627501" y="293115"/>
                  </a:lnTo>
                  <a:lnTo>
                    <a:pt x="3565398" y="260984"/>
                  </a:lnTo>
                  <a:lnTo>
                    <a:pt x="3502152" y="230631"/>
                  </a:lnTo>
                  <a:lnTo>
                    <a:pt x="3438016" y="201929"/>
                  </a:lnTo>
                  <a:lnTo>
                    <a:pt x="3372866" y="175005"/>
                  </a:lnTo>
                  <a:lnTo>
                    <a:pt x="3306699" y="149859"/>
                  </a:lnTo>
                  <a:lnTo>
                    <a:pt x="3239643" y="126491"/>
                  </a:lnTo>
                  <a:lnTo>
                    <a:pt x="3171825" y="105155"/>
                  </a:lnTo>
                  <a:lnTo>
                    <a:pt x="3102991" y="85597"/>
                  </a:lnTo>
                  <a:lnTo>
                    <a:pt x="3033395" y="67945"/>
                  </a:lnTo>
                  <a:lnTo>
                    <a:pt x="2963037" y="52324"/>
                  </a:lnTo>
                  <a:lnTo>
                    <a:pt x="2892044" y="38607"/>
                  </a:lnTo>
                  <a:lnTo>
                    <a:pt x="2820162" y="26924"/>
                  </a:lnTo>
                  <a:lnTo>
                    <a:pt x="2747645" y="17272"/>
                  </a:lnTo>
                  <a:lnTo>
                    <a:pt x="2674493" y="9778"/>
                  </a:lnTo>
                  <a:lnTo>
                    <a:pt x="2600706" y="4317"/>
                  </a:lnTo>
                  <a:lnTo>
                    <a:pt x="2526284" y="1142"/>
                  </a:lnTo>
                  <a:lnTo>
                    <a:pt x="2451354" y="0"/>
                  </a:lnTo>
                  <a:close/>
                </a:path>
              </a:pathLst>
            </a:custGeom>
            <a:solidFill>
              <a:srgbClr val="000000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75715" y="1879600"/>
            <a:ext cx="4147185" cy="28341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17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000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hotel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rooms</a:t>
            </a:r>
            <a:r>
              <a:rPr sz="20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nb-NO" sz="2000" b="1" spc="-20" dirty="0">
                <a:solidFill>
                  <a:srgbClr val="FFFFFF"/>
                </a:solidFill>
                <a:latin typeface="Arial"/>
                <a:cs typeface="Arial"/>
              </a:rPr>
              <a:t>Oslo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 marL="179705" marR="177165"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000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rooms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within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min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walk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 Oslo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Central</a:t>
            </a:r>
            <a:r>
              <a:rPr sz="20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Station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2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lang="nb-NO" sz="2000" b="1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000" b="1" spc="-10" dirty="0" err="1">
                <a:solidFill>
                  <a:srgbClr val="FFFFFF"/>
                </a:solidFill>
                <a:latin typeface="Arial"/>
                <a:cs typeface="Arial"/>
              </a:rPr>
              <a:t>ates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include</a:t>
            </a:r>
            <a:r>
              <a:rPr sz="20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breakfast</a:t>
            </a:r>
            <a:r>
              <a:rPr sz="2000" b="1" spc="-95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000" b="1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nb-NO" sz="2000" b="1" spc="135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lang="nb-NO" sz="2000" b="1" spc="-1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additional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hotel</a:t>
            </a:r>
            <a:r>
              <a:rPr sz="2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tax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lang="nb-NO" sz="2000" b="1" spc="-1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/>
            <a:r>
              <a:rPr lang="en-US" sz="2000" b="1" spc="-10" dirty="0">
                <a:solidFill>
                  <a:srgbClr val="FFFFFF"/>
                </a:solidFill>
                <a:latin typeface="Arial"/>
                <a:cs typeface="Arial"/>
              </a:rPr>
              <a:t>Wi-</a:t>
            </a:r>
            <a:r>
              <a:rPr lang="en-US" sz="2000" b="1" dirty="0">
                <a:solidFill>
                  <a:srgbClr val="FFFFFF"/>
                </a:solidFill>
                <a:latin typeface="Arial"/>
                <a:cs typeface="Arial"/>
              </a:rPr>
              <a:t>Fi</a:t>
            </a:r>
            <a:r>
              <a:rPr lang="en-US" sz="2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b="1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lang="en-US" sz="20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b="1" spc="-10" dirty="0">
                <a:solidFill>
                  <a:srgbClr val="FFFFFF"/>
                </a:solidFill>
                <a:latin typeface="Arial"/>
                <a:cs typeface="Arial"/>
              </a:rPr>
              <a:t>always</a:t>
            </a:r>
            <a:r>
              <a:rPr lang="en-US"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b="1" spc="-20" dirty="0">
                <a:solidFill>
                  <a:srgbClr val="FFFFFF"/>
                </a:solidFill>
                <a:latin typeface="Arial"/>
                <a:cs typeface="Arial"/>
              </a:rPr>
              <a:t>free.</a:t>
            </a:r>
          </a:p>
          <a:p>
            <a:pPr algn="ctr"/>
            <a:endParaRPr lang="en-US" sz="2000" b="1" spc="-20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endParaRPr sz="20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98481" y="652020"/>
            <a:ext cx="76200" cy="6673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475"/>
              </a:lnSpc>
            </a:pPr>
            <a:r>
              <a:rPr sz="400" b="1" spc="-10" dirty="0">
                <a:solidFill>
                  <a:srgbClr val="FFFFFF"/>
                </a:solidFill>
                <a:latin typeface="Calibri"/>
                <a:cs typeface="Calibri"/>
              </a:rPr>
              <a:t>PHOTO:</a:t>
            </a:r>
            <a:r>
              <a:rPr sz="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" b="1" spc="-10" dirty="0">
                <a:solidFill>
                  <a:srgbClr val="FFFFFF"/>
                </a:solidFill>
                <a:latin typeface="Calibri"/>
                <a:cs typeface="Calibri"/>
              </a:rPr>
              <a:t>SOLOVIOVALIUDMYLA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15906" y="7007149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888888"/>
                </a:solidFill>
                <a:latin typeface="Calibri"/>
                <a:cs typeface="Calibri"/>
              </a:rPr>
              <a:t>13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420FC-8C23-D07F-7A99-7EE3A033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B578DAB-2F77-5A98-2A41-07947094D156}"/>
              </a:ext>
            </a:extLst>
          </p:cNvPr>
          <p:cNvSpPr txBox="1"/>
          <p:nvPr/>
        </p:nvSpPr>
        <p:spPr>
          <a:xfrm>
            <a:off x="622300" y="4024333"/>
            <a:ext cx="8153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solidFill>
                  <a:srgbClr val="808285"/>
                </a:solidFill>
                <a:latin typeface="Calibri"/>
                <a:cs typeface="Calibri"/>
              </a:rPr>
              <a:t>CLARION</a:t>
            </a:r>
            <a:r>
              <a:rPr sz="5400" spc="-100" dirty="0">
                <a:solidFill>
                  <a:srgbClr val="808285"/>
                </a:solidFill>
                <a:latin typeface="Calibri"/>
                <a:cs typeface="Calibri"/>
              </a:rPr>
              <a:t> </a:t>
            </a:r>
            <a:r>
              <a:rPr sz="5400" dirty="0">
                <a:solidFill>
                  <a:srgbClr val="808285"/>
                </a:solidFill>
                <a:latin typeface="Calibri"/>
                <a:cs typeface="Calibri"/>
              </a:rPr>
              <a:t>HOTEL</a:t>
            </a:r>
            <a:r>
              <a:rPr sz="5400" spc="-70" dirty="0">
                <a:solidFill>
                  <a:srgbClr val="808285"/>
                </a:solidFill>
                <a:latin typeface="Calibri"/>
                <a:cs typeface="Calibri"/>
              </a:rPr>
              <a:t> </a:t>
            </a:r>
            <a:r>
              <a:rPr sz="5400" spc="-20" dirty="0">
                <a:solidFill>
                  <a:srgbClr val="808285"/>
                </a:solidFill>
                <a:latin typeface="Calibri"/>
                <a:cs typeface="Calibri"/>
              </a:rPr>
              <a:t>OSLO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D8E5A82F-9B5D-F22F-6EC9-3402348E8D8C}"/>
              </a:ext>
            </a:extLst>
          </p:cNvPr>
          <p:cNvSpPr txBox="1"/>
          <p:nvPr/>
        </p:nvSpPr>
        <p:spPr>
          <a:xfrm>
            <a:off x="1231900" y="5080000"/>
            <a:ext cx="5105400" cy="17668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86995" indent="-285750">
              <a:lnSpc>
                <a:spcPct val="118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2400" noProof="0" dirty="0">
                <a:latin typeface="Calibri"/>
                <a:cs typeface="Calibri"/>
              </a:rPr>
              <a:t>255 rooms</a:t>
            </a:r>
          </a:p>
          <a:p>
            <a:pPr marL="298450" marR="86995" indent="-285750">
              <a:lnSpc>
                <a:spcPct val="118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2400" noProof="0" dirty="0">
                <a:latin typeface="Calibri"/>
                <a:cs typeface="Calibri"/>
              </a:rPr>
              <a:t>50 km to Oslo airport</a:t>
            </a:r>
          </a:p>
          <a:p>
            <a:pPr marL="298450" marR="86995" indent="-285750">
              <a:lnSpc>
                <a:spcPct val="118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2400" noProof="0" dirty="0">
                <a:latin typeface="Calibri"/>
                <a:cs typeface="Calibri"/>
              </a:rPr>
              <a:t>500 m to Oslo Central Station</a:t>
            </a:r>
          </a:p>
          <a:p>
            <a:pPr marL="298450" marR="86995" indent="-285750">
              <a:lnSpc>
                <a:spcPct val="118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2400" noProof="0" dirty="0">
                <a:latin typeface="Calibri"/>
                <a:cs typeface="Calibri"/>
              </a:rPr>
              <a:t>20% discount (block reservation)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8211809-C087-1B1D-4CFC-27FE122BD123}"/>
              </a:ext>
            </a:extLst>
          </p:cNvPr>
          <p:cNvSpPr/>
          <p:nvPr/>
        </p:nvSpPr>
        <p:spPr>
          <a:xfrm>
            <a:off x="336804" y="6480047"/>
            <a:ext cx="4888865" cy="0"/>
          </a:xfrm>
          <a:custGeom>
            <a:avLst/>
            <a:gdLst/>
            <a:ahLst/>
            <a:cxnLst/>
            <a:rect l="l" t="t" r="r" b="b"/>
            <a:pathLst>
              <a:path w="4888865">
                <a:moveTo>
                  <a:pt x="0" y="0"/>
                </a:moveTo>
                <a:lnTo>
                  <a:pt x="4888738" y="0"/>
                </a:lnTo>
              </a:path>
            </a:pathLst>
          </a:custGeom>
          <a:ln w="6350">
            <a:solidFill>
              <a:srgbClr val="221F1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Picture 27" descr="A group of buildings next to a river&#10;&#10;AI-generated content may be incorrect.">
            <a:extLst>
              <a:ext uri="{FF2B5EF4-FFF2-40B4-BE49-F238E27FC236}">
                <a16:creationId xmlns:a16="http://schemas.microsoft.com/office/drawing/2014/main" id="{39F9DBD2-603E-0ECE-1C1E-53039952C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815" y="250459"/>
            <a:ext cx="5205220" cy="3333096"/>
          </a:xfrm>
          <a:prstGeom prst="rect">
            <a:avLst/>
          </a:prstGeom>
        </p:spPr>
      </p:pic>
      <p:pic>
        <p:nvPicPr>
          <p:cNvPr id="30" name="Picture 29" descr="A room with two beds and a window&#10;&#10;AI-generated content may be incorrect.">
            <a:extLst>
              <a:ext uri="{FF2B5EF4-FFF2-40B4-BE49-F238E27FC236}">
                <a16:creationId xmlns:a16="http://schemas.microsoft.com/office/drawing/2014/main" id="{40989518-6A15-2305-1172-91D237D35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95" y="250459"/>
            <a:ext cx="4995741" cy="3333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78743C-E9DA-D992-B822-365EE31ABC4E}"/>
              </a:ext>
            </a:extLst>
          </p:cNvPr>
          <p:cNvSpPr txBox="1"/>
          <p:nvPr/>
        </p:nvSpPr>
        <p:spPr>
          <a:xfrm>
            <a:off x="7099300" y="5272289"/>
            <a:ext cx="2743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3200" noProof="0" dirty="0">
                <a:latin typeface="Calibri"/>
                <a:cs typeface="Calibri"/>
              </a:rPr>
              <a:t>block reservation prepared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37448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320040" y="6188964"/>
            <a:ext cx="4888865" cy="0"/>
          </a:xfrm>
          <a:custGeom>
            <a:avLst/>
            <a:gdLst/>
            <a:ahLst/>
            <a:cxnLst/>
            <a:rect l="l" t="t" r="r" b="b"/>
            <a:pathLst>
              <a:path w="4888865">
                <a:moveTo>
                  <a:pt x="0" y="0"/>
                </a:moveTo>
                <a:lnTo>
                  <a:pt x="4888738" y="0"/>
                </a:lnTo>
              </a:path>
            </a:pathLst>
          </a:custGeom>
          <a:ln w="6350">
            <a:solidFill>
              <a:srgbClr val="221F1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Picture 17" descr="A building with lights on it&#10;&#10;AI-generated content may be incorrect.">
            <a:extLst>
              <a:ext uri="{FF2B5EF4-FFF2-40B4-BE49-F238E27FC236}">
                <a16:creationId xmlns:a16="http://schemas.microsoft.com/office/drawing/2014/main" id="{2290686D-257A-951D-F783-BC8348E4A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84" y="122730"/>
            <a:ext cx="5021262" cy="3365814"/>
          </a:xfrm>
          <a:prstGeom prst="rect">
            <a:avLst/>
          </a:prstGeom>
        </p:spPr>
      </p:pic>
      <p:pic>
        <p:nvPicPr>
          <p:cNvPr id="20" name="Picture 19" descr="A long shot of a lobby&#10;&#10;AI-generated content may be incorrect.">
            <a:extLst>
              <a:ext uri="{FF2B5EF4-FFF2-40B4-BE49-F238E27FC236}">
                <a16:creationId xmlns:a16="http://schemas.microsoft.com/office/drawing/2014/main" id="{5DEC472C-E15E-3864-0194-1897196103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011" y="155945"/>
            <a:ext cx="5096276" cy="3332599"/>
          </a:xfrm>
          <a:prstGeom prst="rect">
            <a:avLst/>
          </a:prstGeom>
        </p:spPr>
      </p:pic>
      <p:sp>
        <p:nvSpPr>
          <p:cNvPr id="14" name="object 2">
            <a:extLst>
              <a:ext uri="{FF2B5EF4-FFF2-40B4-BE49-F238E27FC236}">
                <a16:creationId xmlns:a16="http://schemas.microsoft.com/office/drawing/2014/main" id="{5F0293E4-FE3A-4A2F-F9CC-8073C7418DCD}"/>
              </a:ext>
            </a:extLst>
          </p:cNvPr>
          <p:cNvSpPr txBox="1"/>
          <p:nvPr/>
        </p:nvSpPr>
        <p:spPr>
          <a:xfrm>
            <a:off x="622300" y="4024333"/>
            <a:ext cx="929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solidFill>
                  <a:srgbClr val="808285"/>
                </a:solidFill>
                <a:latin typeface="Calibri"/>
                <a:cs typeface="Calibri"/>
              </a:rPr>
              <a:t>CLARION</a:t>
            </a:r>
            <a:r>
              <a:rPr sz="5400" spc="-100" dirty="0">
                <a:solidFill>
                  <a:srgbClr val="808285"/>
                </a:solidFill>
                <a:latin typeface="Calibri"/>
                <a:cs typeface="Calibri"/>
              </a:rPr>
              <a:t> </a:t>
            </a:r>
            <a:r>
              <a:rPr sz="5400" dirty="0">
                <a:solidFill>
                  <a:srgbClr val="808285"/>
                </a:solidFill>
                <a:latin typeface="Calibri"/>
                <a:cs typeface="Calibri"/>
              </a:rPr>
              <a:t>HOTEL</a:t>
            </a:r>
            <a:r>
              <a:rPr sz="5400" spc="-70" dirty="0">
                <a:solidFill>
                  <a:srgbClr val="808285"/>
                </a:solidFill>
                <a:latin typeface="Calibri"/>
                <a:cs typeface="Calibri"/>
              </a:rPr>
              <a:t> </a:t>
            </a:r>
            <a:r>
              <a:rPr lang="nb-NO" sz="5400" spc="-20" dirty="0">
                <a:solidFill>
                  <a:srgbClr val="808285"/>
                </a:solidFill>
                <a:latin typeface="Calibri"/>
                <a:cs typeface="Calibri"/>
              </a:rPr>
              <a:t>THE HUB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B4050D61-A5C8-910A-2FE9-E8892EEE3DFA}"/>
              </a:ext>
            </a:extLst>
          </p:cNvPr>
          <p:cNvSpPr txBox="1"/>
          <p:nvPr/>
        </p:nvSpPr>
        <p:spPr>
          <a:xfrm>
            <a:off x="1231900" y="5080000"/>
            <a:ext cx="5105400" cy="17668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86995" indent="-285750">
              <a:lnSpc>
                <a:spcPct val="118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2400" noProof="0" dirty="0">
                <a:latin typeface="Calibri"/>
                <a:cs typeface="Calibri"/>
              </a:rPr>
              <a:t>810 rooms</a:t>
            </a:r>
          </a:p>
          <a:p>
            <a:pPr marL="298450" marR="86995" indent="-285750">
              <a:lnSpc>
                <a:spcPct val="118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2400" noProof="0" dirty="0">
                <a:latin typeface="Calibri"/>
                <a:cs typeface="Calibri"/>
              </a:rPr>
              <a:t>50 km to Oslo airport</a:t>
            </a:r>
          </a:p>
          <a:p>
            <a:pPr marL="298450" marR="86995" indent="-285750">
              <a:lnSpc>
                <a:spcPct val="118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2400" noProof="0" dirty="0">
                <a:latin typeface="Calibri"/>
                <a:cs typeface="Calibri"/>
              </a:rPr>
              <a:t>150 m to Oslo Central Station</a:t>
            </a:r>
          </a:p>
          <a:p>
            <a:pPr marL="298450" marR="86995" indent="-285750">
              <a:lnSpc>
                <a:spcPct val="118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2400" noProof="0" dirty="0">
                <a:latin typeface="Calibri"/>
                <a:cs typeface="Calibri"/>
              </a:rPr>
              <a:t>20% discount (block reservation)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56AF37-65D9-0FE3-CD0B-860D3EE45624}"/>
              </a:ext>
            </a:extLst>
          </p:cNvPr>
          <p:cNvSpPr txBox="1"/>
          <p:nvPr/>
        </p:nvSpPr>
        <p:spPr>
          <a:xfrm>
            <a:off x="7099300" y="5272289"/>
            <a:ext cx="2743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3200" noProof="0" dirty="0">
                <a:latin typeface="Calibri"/>
                <a:cs typeface="Calibri"/>
              </a:rPr>
              <a:t>block reservation prepared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94307"/>
            <a:ext cx="10693907" cy="726930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698863" y="7099198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FFFFFF"/>
                </a:solidFill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3895" cy="75636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9072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100"/>
              </a:spcBef>
            </a:pPr>
            <a:r>
              <a:rPr sz="4800" spc="-55" dirty="0">
                <a:solidFill>
                  <a:srgbClr val="FFFFFF"/>
                </a:solidFill>
              </a:rPr>
              <a:t>Transportation</a:t>
            </a:r>
            <a:endParaRPr sz="4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9367" y="-1"/>
            <a:ext cx="5844527" cy="756361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1300" y="431800"/>
            <a:ext cx="425827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25" dirty="0"/>
              <a:t>Oslo</a:t>
            </a:r>
            <a:r>
              <a:rPr sz="5400" spc="-160" dirty="0"/>
              <a:t> </a:t>
            </a:r>
            <a:r>
              <a:rPr sz="5400" spc="-10" dirty="0"/>
              <a:t>Airport</a:t>
            </a:r>
            <a:endParaRPr sz="5400" dirty="0"/>
          </a:p>
        </p:txBody>
      </p:sp>
      <p:sp>
        <p:nvSpPr>
          <p:cNvPr id="4" name="object 4"/>
          <p:cNvSpPr txBox="1"/>
          <p:nvPr/>
        </p:nvSpPr>
        <p:spPr>
          <a:xfrm>
            <a:off x="241300" y="1538477"/>
            <a:ext cx="4343400" cy="3508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98880">
              <a:spcBef>
                <a:spcPts val="720"/>
              </a:spcBef>
            </a:pPr>
            <a:r>
              <a:rPr dirty="0">
                <a:latin typeface="Arial"/>
                <a:cs typeface="Arial"/>
              </a:rPr>
              <a:t>Direct routes to 112 international</a:t>
            </a:r>
            <a:r>
              <a:rPr lang="nb-NO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destinations.</a:t>
            </a: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>
                <a:latin typeface="Arial"/>
                <a:cs typeface="Arial"/>
              </a:rPr>
              <a:t>Airport</a:t>
            </a:r>
            <a:r>
              <a:rPr spc="-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train</a:t>
            </a:r>
            <a:r>
              <a:rPr spc="-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19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min</a:t>
            </a:r>
            <a:r>
              <a:rPr spc="-1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Oslo</a:t>
            </a:r>
            <a:r>
              <a:rPr spc="-1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Central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Station</a:t>
            </a: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>
                <a:latin typeface="Arial"/>
                <a:cs typeface="Arial"/>
              </a:rPr>
              <a:t>One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Europe’s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most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modern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airports,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new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terminal</a:t>
            </a:r>
            <a:r>
              <a:rPr spc="-5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opened</a:t>
            </a:r>
            <a:r>
              <a:rPr spc="-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2017.</a:t>
            </a:r>
            <a:endParaRPr lang="nb-NO" spc="-1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pc="-10" dirty="0">
                <a:latin typeface="Arial"/>
                <a:cs typeface="Arial"/>
              </a:rPr>
              <a:t>Eco-</a:t>
            </a:r>
            <a:r>
              <a:rPr dirty="0">
                <a:latin typeface="Arial"/>
                <a:cs typeface="Arial"/>
              </a:rPr>
              <a:t>friendly</a:t>
            </a:r>
            <a:r>
              <a:rPr spc="-5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terminals;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snow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collected</a:t>
            </a:r>
            <a:r>
              <a:rPr spc="-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winter</a:t>
            </a:r>
            <a:r>
              <a:rPr spc="-1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cools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the</a:t>
            </a:r>
            <a:r>
              <a:rPr spc="-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airport</a:t>
            </a:r>
            <a:r>
              <a:rPr spc="-3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in </a:t>
            </a:r>
            <a:r>
              <a:rPr spc="-10" dirty="0">
                <a:latin typeface="Arial"/>
                <a:cs typeface="Arial"/>
              </a:rPr>
              <a:t>summer.</a:t>
            </a:r>
            <a:endParaRPr lang="nb-NO" spc="-10" dirty="0">
              <a:latin typeface="Arial"/>
              <a:cs typeface="Arial"/>
            </a:endParaRPr>
          </a:p>
          <a:p>
            <a:pPr marL="12700">
              <a:spcBef>
                <a:spcPts val="720"/>
              </a:spcBef>
            </a:pPr>
            <a:r>
              <a:rPr lang="en-US" dirty="0">
                <a:latin typeface="Arial"/>
                <a:cs typeface="Arial"/>
              </a:rPr>
              <a:t>Contactless and self-service check-in, bag-drop and boarding.</a:t>
            </a:r>
          </a:p>
          <a:p>
            <a:pPr marL="12700">
              <a:spcBef>
                <a:spcPts val="720"/>
              </a:spcBef>
            </a:pPr>
            <a:r>
              <a:rPr lang="en-US" dirty="0">
                <a:latin typeface="Arial"/>
                <a:cs typeface="Arial"/>
              </a:rPr>
              <a:t>Europe’s most punctual major airport according to Eurocontrol statistics.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0"/>
            <a:ext cx="7420356" cy="593293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029200" y="5975603"/>
            <a:ext cx="394970" cy="94615"/>
            <a:chOff x="5029200" y="5975603"/>
            <a:chExt cx="394970" cy="94615"/>
          </a:xfrm>
        </p:grpSpPr>
        <p:sp>
          <p:nvSpPr>
            <p:cNvPr id="4" name="object 4"/>
            <p:cNvSpPr/>
            <p:nvPr/>
          </p:nvSpPr>
          <p:spPr>
            <a:xfrm>
              <a:off x="5029200" y="5981826"/>
              <a:ext cx="389890" cy="88265"/>
            </a:xfrm>
            <a:custGeom>
              <a:avLst/>
              <a:gdLst/>
              <a:ahLst/>
              <a:cxnLst/>
              <a:rect l="l" t="t" r="r" b="b"/>
              <a:pathLst>
                <a:path w="389889" h="88264">
                  <a:moveTo>
                    <a:pt x="318008" y="54610"/>
                  </a:moveTo>
                  <a:lnTo>
                    <a:pt x="140335" y="54610"/>
                  </a:lnTo>
                  <a:lnTo>
                    <a:pt x="152146" y="54991"/>
                  </a:lnTo>
                  <a:lnTo>
                    <a:pt x="158115" y="56007"/>
                  </a:lnTo>
                  <a:lnTo>
                    <a:pt x="166243" y="59563"/>
                  </a:lnTo>
                  <a:lnTo>
                    <a:pt x="175514" y="70231"/>
                  </a:lnTo>
                  <a:lnTo>
                    <a:pt x="174117" y="83312"/>
                  </a:lnTo>
                  <a:lnTo>
                    <a:pt x="178562" y="87376"/>
                  </a:lnTo>
                  <a:lnTo>
                    <a:pt x="186309" y="87884"/>
                  </a:lnTo>
                  <a:lnTo>
                    <a:pt x="198628" y="83947"/>
                  </a:lnTo>
                  <a:lnTo>
                    <a:pt x="231267" y="69977"/>
                  </a:lnTo>
                  <a:lnTo>
                    <a:pt x="251587" y="60579"/>
                  </a:lnTo>
                  <a:lnTo>
                    <a:pt x="262001" y="57023"/>
                  </a:lnTo>
                  <a:lnTo>
                    <a:pt x="274701" y="55499"/>
                  </a:lnTo>
                  <a:lnTo>
                    <a:pt x="314960" y="55499"/>
                  </a:lnTo>
                  <a:lnTo>
                    <a:pt x="318008" y="54610"/>
                  </a:lnTo>
                  <a:close/>
                </a:path>
                <a:path w="389889" h="88264">
                  <a:moveTo>
                    <a:pt x="389763" y="39116"/>
                  </a:moveTo>
                  <a:lnTo>
                    <a:pt x="323723" y="39116"/>
                  </a:lnTo>
                  <a:lnTo>
                    <a:pt x="309499" y="23495"/>
                  </a:lnTo>
                  <a:lnTo>
                    <a:pt x="314833" y="19812"/>
                  </a:lnTo>
                  <a:lnTo>
                    <a:pt x="125730" y="19812"/>
                  </a:lnTo>
                  <a:lnTo>
                    <a:pt x="107823" y="15367"/>
                  </a:lnTo>
                  <a:lnTo>
                    <a:pt x="100965" y="7620"/>
                  </a:lnTo>
                  <a:lnTo>
                    <a:pt x="94107" y="4191"/>
                  </a:lnTo>
                  <a:lnTo>
                    <a:pt x="81788" y="127"/>
                  </a:lnTo>
                  <a:lnTo>
                    <a:pt x="70739" y="0"/>
                  </a:lnTo>
                  <a:lnTo>
                    <a:pt x="59563" y="2286"/>
                  </a:lnTo>
                  <a:lnTo>
                    <a:pt x="47244" y="5461"/>
                  </a:lnTo>
                  <a:lnTo>
                    <a:pt x="35306" y="8128"/>
                  </a:lnTo>
                  <a:lnTo>
                    <a:pt x="25527" y="11176"/>
                  </a:lnTo>
                  <a:lnTo>
                    <a:pt x="17145" y="16256"/>
                  </a:lnTo>
                  <a:lnTo>
                    <a:pt x="8890" y="25273"/>
                  </a:lnTo>
                  <a:lnTo>
                    <a:pt x="3683" y="32385"/>
                  </a:lnTo>
                  <a:lnTo>
                    <a:pt x="0" y="35687"/>
                  </a:lnTo>
                  <a:lnTo>
                    <a:pt x="5461" y="46482"/>
                  </a:lnTo>
                  <a:lnTo>
                    <a:pt x="10160" y="49022"/>
                  </a:lnTo>
                  <a:lnTo>
                    <a:pt x="14859" y="54991"/>
                  </a:lnTo>
                  <a:lnTo>
                    <a:pt x="16383" y="62611"/>
                  </a:lnTo>
                  <a:lnTo>
                    <a:pt x="18034" y="64389"/>
                  </a:lnTo>
                  <a:lnTo>
                    <a:pt x="27432" y="69342"/>
                  </a:lnTo>
                  <a:lnTo>
                    <a:pt x="37846" y="67691"/>
                  </a:lnTo>
                  <a:lnTo>
                    <a:pt x="58801" y="57658"/>
                  </a:lnTo>
                  <a:lnTo>
                    <a:pt x="71247" y="53340"/>
                  </a:lnTo>
                  <a:lnTo>
                    <a:pt x="82677" y="51308"/>
                  </a:lnTo>
                  <a:lnTo>
                    <a:pt x="329311" y="51308"/>
                  </a:lnTo>
                  <a:lnTo>
                    <a:pt x="335915" y="49149"/>
                  </a:lnTo>
                  <a:lnTo>
                    <a:pt x="347345" y="46101"/>
                  </a:lnTo>
                  <a:lnTo>
                    <a:pt x="358775" y="44577"/>
                  </a:lnTo>
                  <a:lnTo>
                    <a:pt x="382397" y="44577"/>
                  </a:lnTo>
                  <a:lnTo>
                    <a:pt x="389128" y="40894"/>
                  </a:lnTo>
                  <a:lnTo>
                    <a:pt x="389763" y="39116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11877" y="5975603"/>
              <a:ext cx="312038" cy="6362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7746874" y="-25400"/>
            <a:ext cx="2945765" cy="7594600"/>
          </a:xfrm>
          <a:custGeom>
            <a:avLst/>
            <a:gdLst/>
            <a:ahLst/>
            <a:cxnLst/>
            <a:rect l="l" t="t" r="r" b="b"/>
            <a:pathLst>
              <a:path w="2945765" h="7560309">
                <a:moveTo>
                  <a:pt x="2945511" y="0"/>
                </a:moveTo>
                <a:lnTo>
                  <a:pt x="0" y="0"/>
                </a:lnTo>
                <a:lnTo>
                  <a:pt x="0" y="7560183"/>
                </a:lnTo>
                <a:lnTo>
                  <a:pt x="2945511" y="7560183"/>
                </a:lnTo>
                <a:lnTo>
                  <a:pt x="2945511" y="0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061325" y="1119886"/>
            <a:ext cx="231520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OUTSIDE</a:t>
            </a:r>
            <a:r>
              <a:rPr sz="20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"/>
                <a:cs typeface="Arial"/>
              </a:rPr>
              <a:t>EUROPE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61" y="761"/>
            <a:ext cx="157480" cy="266700"/>
          </a:xfrm>
          <a:custGeom>
            <a:avLst/>
            <a:gdLst/>
            <a:ahLst/>
            <a:cxnLst/>
            <a:rect l="l" t="t" r="r" b="b"/>
            <a:pathLst>
              <a:path w="157480" h="266700">
                <a:moveTo>
                  <a:pt x="156870" y="0"/>
                </a:moveTo>
                <a:lnTo>
                  <a:pt x="119825" y="58420"/>
                </a:lnTo>
                <a:lnTo>
                  <a:pt x="96212" y="97027"/>
                </a:lnTo>
                <a:lnTo>
                  <a:pt x="73049" y="135890"/>
                </a:lnTo>
                <a:lnTo>
                  <a:pt x="50342" y="175132"/>
                </a:lnTo>
                <a:lnTo>
                  <a:pt x="28094" y="214629"/>
                </a:lnTo>
                <a:lnTo>
                  <a:pt x="6308" y="254380"/>
                </a:lnTo>
                <a:lnTo>
                  <a:pt x="0" y="266319"/>
                </a:lnTo>
              </a:path>
            </a:pathLst>
          </a:custGeom>
          <a:ln w="11149">
            <a:solidFill>
              <a:srgbClr val="9294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" name="object 33"/>
          <p:cNvGrpSpPr/>
          <p:nvPr/>
        </p:nvGrpSpPr>
        <p:grpSpPr>
          <a:xfrm>
            <a:off x="-4952" y="-6032"/>
            <a:ext cx="7108825" cy="5821045"/>
            <a:chOff x="-4952" y="-6032"/>
            <a:chExt cx="7108825" cy="5821045"/>
          </a:xfrm>
        </p:grpSpPr>
        <p:sp>
          <p:nvSpPr>
            <p:cNvPr id="34" name="object 34"/>
            <p:cNvSpPr/>
            <p:nvPr/>
          </p:nvSpPr>
          <p:spPr>
            <a:xfrm>
              <a:off x="762" y="761"/>
              <a:ext cx="7097395" cy="5808345"/>
            </a:xfrm>
            <a:custGeom>
              <a:avLst/>
              <a:gdLst/>
              <a:ahLst/>
              <a:cxnLst/>
              <a:rect l="l" t="t" r="r" b="b"/>
              <a:pathLst>
                <a:path w="7097395" h="5808345">
                  <a:moveTo>
                    <a:pt x="3328416" y="5807456"/>
                  </a:moveTo>
                  <a:lnTo>
                    <a:pt x="3376803" y="5807202"/>
                  </a:lnTo>
                  <a:lnTo>
                    <a:pt x="3424936" y="5806313"/>
                  </a:lnTo>
                  <a:lnTo>
                    <a:pt x="3472941" y="5804789"/>
                  </a:lnTo>
                  <a:lnTo>
                    <a:pt x="3520821" y="5802630"/>
                  </a:lnTo>
                  <a:lnTo>
                    <a:pt x="3568573" y="5799963"/>
                  </a:lnTo>
                  <a:lnTo>
                    <a:pt x="3616198" y="5796661"/>
                  </a:lnTo>
                  <a:lnTo>
                    <a:pt x="3663568" y="5792724"/>
                  </a:lnTo>
                  <a:lnTo>
                    <a:pt x="3710813" y="5788279"/>
                  </a:lnTo>
                  <a:lnTo>
                    <a:pt x="3757803" y="5783326"/>
                  </a:lnTo>
                  <a:lnTo>
                    <a:pt x="3804666" y="5777611"/>
                  </a:lnTo>
                  <a:lnTo>
                    <a:pt x="3851402" y="5771515"/>
                  </a:lnTo>
                  <a:lnTo>
                    <a:pt x="3898011" y="5764657"/>
                  </a:lnTo>
                  <a:lnTo>
                    <a:pt x="3944366" y="5757418"/>
                  </a:lnTo>
                  <a:lnTo>
                    <a:pt x="3990466" y="5749544"/>
                  </a:lnTo>
                  <a:lnTo>
                    <a:pt x="4036441" y="5741035"/>
                  </a:lnTo>
                  <a:lnTo>
                    <a:pt x="4082161" y="5732018"/>
                  </a:lnTo>
                  <a:lnTo>
                    <a:pt x="4127754" y="5722493"/>
                  </a:lnTo>
                  <a:lnTo>
                    <a:pt x="4173092" y="5712460"/>
                  </a:lnTo>
                  <a:lnTo>
                    <a:pt x="4218305" y="5701792"/>
                  </a:lnTo>
                  <a:lnTo>
                    <a:pt x="4263263" y="5690616"/>
                  </a:lnTo>
                  <a:lnTo>
                    <a:pt x="4307967" y="5678932"/>
                  </a:lnTo>
                  <a:lnTo>
                    <a:pt x="4352417" y="5666613"/>
                  </a:lnTo>
                  <a:lnTo>
                    <a:pt x="4396740" y="5653913"/>
                  </a:lnTo>
                  <a:lnTo>
                    <a:pt x="4440809" y="5640578"/>
                  </a:lnTo>
                  <a:lnTo>
                    <a:pt x="4484624" y="5626735"/>
                  </a:lnTo>
                  <a:lnTo>
                    <a:pt x="4528312" y="5612383"/>
                  </a:lnTo>
                  <a:lnTo>
                    <a:pt x="4571619" y="5597525"/>
                  </a:lnTo>
                  <a:lnTo>
                    <a:pt x="4614799" y="5582158"/>
                  </a:lnTo>
                  <a:lnTo>
                    <a:pt x="4657598" y="5566283"/>
                  </a:lnTo>
                  <a:lnTo>
                    <a:pt x="4700270" y="5549900"/>
                  </a:lnTo>
                  <a:lnTo>
                    <a:pt x="4742688" y="5533008"/>
                  </a:lnTo>
                  <a:lnTo>
                    <a:pt x="4784852" y="5515737"/>
                  </a:lnTo>
                  <a:lnTo>
                    <a:pt x="4826635" y="5497830"/>
                  </a:lnTo>
                  <a:lnTo>
                    <a:pt x="4868291" y="5479415"/>
                  </a:lnTo>
                  <a:lnTo>
                    <a:pt x="4909566" y="5460619"/>
                  </a:lnTo>
                  <a:lnTo>
                    <a:pt x="4950714" y="5441315"/>
                  </a:lnTo>
                  <a:lnTo>
                    <a:pt x="4991481" y="5421503"/>
                  </a:lnTo>
                  <a:lnTo>
                    <a:pt x="5031994" y="5401183"/>
                  </a:lnTo>
                  <a:lnTo>
                    <a:pt x="5072253" y="5380482"/>
                  </a:lnTo>
                  <a:lnTo>
                    <a:pt x="5112258" y="5359273"/>
                  </a:lnTo>
                  <a:lnTo>
                    <a:pt x="5152009" y="5337556"/>
                  </a:lnTo>
                  <a:lnTo>
                    <a:pt x="5191379" y="5315458"/>
                  </a:lnTo>
                  <a:lnTo>
                    <a:pt x="5230495" y="5292852"/>
                  </a:lnTo>
                  <a:lnTo>
                    <a:pt x="5269230" y="5269865"/>
                  </a:lnTo>
                  <a:lnTo>
                    <a:pt x="5307711" y="5246370"/>
                  </a:lnTo>
                  <a:lnTo>
                    <a:pt x="5345938" y="5222367"/>
                  </a:lnTo>
                  <a:lnTo>
                    <a:pt x="5383784" y="5197983"/>
                  </a:lnTo>
                  <a:lnTo>
                    <a:pt x="5421376" y="5173218"/>
                  </a:lnTo>
                  <a:lnTo>
                    <a:pt x="5458714" y="5147945"/>
                  </a:lnTo>
                  <a:lnTo>
                    <a:pt x="5495544" y="5122164"/>
                  </a:lnTo>
                  <a:lnTo>
                    <a:pt x="5532247" y="5096129"/>
                  </a:lnTo>
                  <a:lnTo>
                    <a:pt x="5568569" y="5069586"/>
                  </a:lnTo>
                  <a:lnTo>
                    <a:pt x="5604510" y="5042535"/>
                  </a:lnTo>
                  <a:lnTo>
                    <a:pt x="5640070" y="5015230"/>
                  </a:lnTo>
                  <a:lnTo>
                    <a:pt x="5675376" y="4987417"/>
                  </a:lnTo>
                  <a:lnTo>
                    <a:pt x="5710301" y="4959223"/>
                  </a:lnTo>
                  <a:lnTo>
                    <a:pt x="5744972" y="4930648"/>
                  </a:lnTo>
                  <a:lnTo>
                    <a:pt x="5779262" y="4901565"/>
                  </a:lnTo>
                  <a:lnTo>
                    <a:pt x="5813171" y="4872228"/>
                  </a:lnTo>
                  <a:lnTo>
                    <a:pt x="5846699" y="4842383"/>
                  </a:lnTo>
                  <a:lnTo>
                    <a:pt x="5879846" y="4812157"/>
                  </a:lnTo>
                  <a:lnTo>
                    <a:pt x="5912739" y="4781550"/>
                  </a:lnTo>
                  <a:lnTo>
                    <a:pt x="5945124" y="4750562"/>
                  </a:lnTo>
                  <a:lnTo>
                    <a:pt x="5977255" y="4719320"/>
                  </a:lnTo>
                  <a:lnTo>
                    <a:pt x="6009005" y="4687570"/>
                  </a:lnTo>
                  <a:lnTo>
                    <a:pt x="6040247" y="4655439"/>
                  </a:lnTo>
                  <a:lnTo>
                    <a:pt x="6071235" y="4622927"/>
                  </a:lnTo>
                  <a:lnTo>
                    <a:pt x="6101842" y="4590161"/>
                  </a:lnTo>
                  <a:lnTo>
                    <a:pt x="6132068" y="4556887"/>
                  </a:lnTo>
                  <a:lnTo>
                    <a:pt x="6161786" y="4523358"/>
                  </a:lnTo>
                  <a:lnTo>
                    <a:pt x="6191250" y="4489450"/>
                  </a:lnTo>
                  <a:lnTo>
                    <a:pt x="6220206" y="4455160"/>
                  </a:lnTo>
                  <a:lnTo>
                    <a:pt x="6248781" y="4420616"/>
                  </a:lnTo>
                  <a:lnTo>
                    <a:pt x="6276975" y="4385691"/>
                  </a:lnTo>
                  <a:lnTo>
                    <a:pt x="6304788" y="4350385"/>
                  </a:lnTo>
                  <a:lnTo>
                    <a:pt x="6332220" y="4314698"/>
                  </a:lnTo>
                  <a:lnTo>
                    <a:pt x="6359144" y="4278757"/>
                  </a:lnTo>
                  <a:lnTo>
                    <a:pt x="6385687" y="4242435"/>
                  </a:lnTo>
                  <a:lnTo>
                    <a:pt x="6411849" y="4205859"/>
                  </a:lnTo>
                  <a:lnTo>
                    <a:pt x="6437503" y="4168902"/>
                  </a:lnTo>
                  <a:lnTo>
                    <a:pt x="6462776" y="4131564"/>
                  </a:lnTo>
                  <a:lnTo>
                    <a:pt x="6487541" y="4093972"/>
                  </a:lnTo>
                  <a:lnTo>
                    <a:pt x="6511925" y="4056126"/>
                  </a:lnTo>
                  <a:lnTo>
                    <a:pt x="6535928" y="4017899"/>
                  </a:lnTo>
                  <a:lnTo>
                    <a:pt x="6559296" y="3979417"/>
                  </a:lnTo>
                  <a:lnTo>
                    <a:pt x="6582410" y="3940555"/>
                  </a:lnTo>
                  <a:lnTo>
                    <a:pt x="6605016" y="3901440"/>
                  </a:lnTo>
                  <a:lnTo>
                    <a:pt x="6627114" y="3862070"/>
                  </a:lnTo>
                  <a:lnTo>
                    <a:pt x="6648831" y="3822319"/>
                  </a:lnTo>
                  <a:lnTo>
                    <a:pt x="6670040" y="3782441"/>
                  </a:lnTo>
                  <a:lnTo>
                    <a:pt x="6690741" y="3742182"/>
                  </a:lnTo>
                  <a:lnTo>
                    <a:pt x="6711061" y="3701541"/>
                  </a:lnTo>
                  <a:lnTo>
                    <a:pt x="6730873" y="3660775"/>
                  </a:lnTo>
                  <a:lnTo>
                    <a:pt x="6750177" y="3619627"/>
                  </a:lnTo>
                  <a:lnTo>
                    <a:pt x="6768973" y="3578352"/>
                  </a:lnTo>
                  <a:lnTo>
                    <a:pt x="6787261" y="3536696"/>
                  </a:lnTo>
                  <a:lnTo>
                    <a:pt x="6805168" y="3494786"/>
                  </a:lnTo>
                  <a:lnTo>
                    <a:pt x="6822567" y="3452622"/>
                  </a:lnTo>
                  <a:lnTo>
                    <a:pt x="6839458" y="3410330"/>
                  </a:lnTo>
                  <a:lnTo>
                    <a:pt x="6855841" y="3367659"/>
                  </a:lnTo>
                  <a:lnTo>
                    <a:pt x="6871716" y="3324733"/>
                  </a:lnTo>
                  <a:lnTo>
                    <a:pt x="6887083" y="3281553"/>
                  </a:lnTo>
                  <a:lnTo>
                    <a:pt x="6901942" y="3238246"/>
                  </a:lnTo>
                  <a:lnTo>
                    <a:pt x="6916166" y="3194558"/>
                  </a:lnTo>
                  <a:lnTo>
                    <a:pt x="6930009" y="3150742"/>
                  </a:lnTo>
                  <a:lnTo>
                    <a:pt x="6943344" y="3106674"/>
                  </a:lnTo>
                  <a:lnTo>
                    <a:pt x="6956171" y="3062351"/>
                  </a:lnTo>
                  <a:lnTo>
                    <a:pt x="6968363" y="3017901"/>
                  </a:lnTo>
                  <a:lnTo>
                    <a:pt x="6980047" y="2973070"/>
                  </a:lnTo>
                  <a:lnTo>
                    <a:pt x="6991223" y="2928112"/>
                  </a:lnTo>
                  <a:lnTo>
                    <a:pt x="7001891" y="2883027"/>
                  </a:lnTo>
                  <a:lnTo>
                    <a:pt x="7011924" y="2837688"/>
                  </a:lnTo>
                  <a:lnTo>
                    <a:pt x="7021576" y="2792095"/>
                  </a:lnTo>
                  <a:lnTo>
                    <a:pt x="7030466" y="2746248"/>
                  </a:lnTo>
                  <a:lnTo>
                    <a:pt x="7038975" y="2700274"/>
                  </a:lnTo>
                  <a:lnTo>
                    <a:pt x="7046849" y="2654173"/>
                  </a:lnTo>
                  <a:lnTo>
                    <a:pt x="7054215" y="2607817"/>
                  </a:lnTo>
                  <a:lnTo>
                    <a:pt x="7060946" y="2561209"/>
                  </a:lnTo>
                  <a:lnTo>
                    <a:pt x="7067042" y="2514473"/>
                  </a:lnTo>
                  <a:lnTo>
                    <a:pt x="7072757" y="2467610"/>
                  </a:lnTo>
                  <a:lnTo>
                    <a:pt x="7077710" y="2420492"/>
                  </a:lnTo>
                  <a:lnTo>
                    <a:pt x="7082155" y="2373249"/>
                  </a:lnTo>
                  <a:lnTo>
                    <a:pt x="7086092" y="2325878"/>
                  </a:lnTo>
                  <a:lnTo>
                    <a:pt x="7089394" y="2278253"/>
                  </a:lnTo>
                  <a:lnTo>
                    <a:pt x="7092061" y="2230628"/>
                  </a:lnTo>
                  <a:lnTo>
                    <a:pt x="7094220" y="2182622"/>
                  </a:lnTo>
                  <a:lnTo>
                    <a:pt x="7095744" y="2134616"/>
                  </a:lnTo>
                  <a:lnTo>
                    <a:pt x="7096633" y="2086483"/>
                  </a:lnTo>
                  <a:lnTo>
                    <a:pt x="7096887" y="2038096"/>
                  </a:lnTo>
                  <a:lnTo>
                    <a:pt x="7096633" y="1989709"/>
                  </a:lnTo>
                  <a:lnTo>
                    <a:pt x="7095744" y="1941576"/>
                  </a:lnTo>
                  <a:lnTo>
                    <a:pt x="7094220" y="1893570"/>
                  </a:lnTo>
                  <a:lnTo>
                    <a:pt x="7092061" y="1845564"/>
                  </a:lnTo>
                  <a:lnTo>
                    <a:pt x="7089394" y="1797939"/>
                  </a:lnTo>
                  <a:lnTo>
                    <a:pt x="7086092" y="1750314"/>
                  </a:lnTo>
                  <a:lnTo>
                    <a:pt x="7082155" y="1702942"/>
                  </a:lnTo>
                  <a:lnTo>
                    <a:pt x="7077710" y="1655699"/>
                  </a:lnTo>
                  <a:lnTo>
                    <a:pt x="7072757" y="1608582"/>
                  </a:lnTo>
                  <a:lnTo>
                    <a:pt x="7067042" y="1561719"/>
                  </a:lnTo>
                  <a:lnTo>
                    <a:pt x="7060946" y="1514983"/>
                  </a:lnTo>
                  <a:lnTo>
                    <a:pt x="7054215" y="1468374"/>
                  </a:lnTo>
                  <a:lnTo>
                    <a:pt x="7046849" y="1422019"/>
                  </a:lnTo>
                  <a:lnTo>
                    <a:pt x="7038975" y="1375917"/>
                  </a:lnTo>
                  <a:lnTo>
                    <a:pt x="7030466" y="1329944"/>
                  </a:lnTo>
                  <a:lnTo>
                    <a:pt x="7021576" y="1284097"/>
                  </a:lnTo>
                  <a:lnTo>
                    <a:pt x="7011924" y="1238503"/>
                  </a:lnTo>
                  <a:lnTo>
                    <a:pt x="7001891" y="1193164"/>
                  </a:lnTo>
                  <a:lnTo>
                    <a:pt x="6991223" y="1148079"/>
                  </a:lnTo>
                  <a:lnTo>
                    <a:pt x="6980047" y="1103122"/>
                  </a:lnTo>
                  <a:lnTo>
                    <a:pt x="6968363" y="1058291"/>
                  </a:lnTo>
                  <a:lnTo>
                    <a:pt x="6956171" y="1013841"/>
                  </a:lnTo>
                  <a:lnTo>
                    <a:pt x="6943344" y="969518"/>
                  </a:lnTo>
                  <a:lnTo>
                    <a:pt x="6930009" y="925449"/>
                  </a:lnTo>
                  <a:lnTo>
                    <a:pt x="6916166" y="881633"/>
                  </a:lnTo>
                  <a:lnTo>
                    <a:pt x="6901942" y="837946"/>
                  </a:lnTo>
                  <a:lnTo>
                    <a:pt x="6887083" y="794639"/>
                  </a:lnTo>
                  <a:lnTo>
                    <a:pt x="6871716" y="751458"/>
                  </a:lnTo>
                  <a:lnTo>
                    <a:pt x="6855841" y="708532"/>
                  </a:lnTo>
                  <a:lnTo>
                    <a:pt x="6839458" y="665860"/>
                  </a:lnTo>
                  <a:lnTo>
                    <a:pt x="6822567" y="623570"/>
                  </a:lnTo>
                  <a:lnTo>
                    <a:pt x="6805168" y="581405"/>
                  </a:lnTo>
                  <a:lnTo>
                    <a:pt x="6787261" y="539496"/>
                  </a:lnTo>
                  <a:lnTo>
                    <a:pt x="6768973" y="497840"/>
                  </a:lnTo>
                  <a:lnTo>
                    <a:pt x="6750177" y="456438"/>
                  </a:lnTo>
                  <a:lnTo>
                    <a:pt x="6730873" y="415417"/>
                  </a:lnTo>
                  <a:lnTo>
                    <a:pt x="6711061" y="374650"/>
                  </a:lnTo>
                  <a:lnTo>
                    <a:pt x="6690741" y="334009"/>
                  </a:lnTo>
                  <a:lnTo>
                    <a:pt x="6670040" y="293750"/>
                  </a:lnTo>
                  <a:lnTo>
                    <a:pt x="6648831" y="253746"/>
                  </a:lnTo>
                  <a:lnTo>
                    <a:pt x="6627114" y="214122"/>
                  </a:lnTo>
                  <a:lnTo>
                    <a:pt x="6605016" y="174751"/>
                  </a:lnTo>
                  <a:lnTo>
                    <a:pt x="6582410" y="135635"/>
                  </a:lnTo>
                  <a:lnTo>
                    <a:pt x="6559296" y="96774"/>
                  </a:lnTo>
                  <a:lnTo>
                    <a:pt x="6535928" y="58293"/>
                  </a:lnTo>
                  <a:lnTo>
                    <a:pt x="6511925" y="20066"/>
                  </a:lnTo>
                  <a:lnTo>
                    <a:pt x="6498971" y="0"/>
                  </a:lnTo>
                </a:path>
                <a:path w="7097395" h="5808345">
                  <a:moveTo>
                    <a:pt x="0" y="3811524"/>
                  </a:moveTo>
                  <a:lnTo>
                    <a:pt x="27961" y="3863086"/>
                  </a:lnTo>
                  <a:lnTo>
                    <a:pt x="50104" y="3902455"/>
                  </a:lnTo>
                  <a:lnTo>
                    <a:pt x="72703" y="3941572"/>
                  </a:lnTo>
                  <a:lnTo>
                    <a:pt x="95755" y="3980307"/>
                  </a:lnTo>
                  <a:lnTo>
                    <a:pt x="119258" y="4018788"/>
                  </a:lnTo>
                  <a:lnTo>
                    <a:pt x="143205" y="4057015"/>
                  </a:lnTo>
                  <a:lnTo>
                    <a:pt x="167589" y="4094861"/>
                  </a:lnTo>
                  <a:lnTo>
                    <a:pt x="192417" y="4132453"/>
                  </a:lnTo>
                  <a:lnTo>
                    <a:pt x="217690" y="4169791"/>
                  </a:lnTo>
                  <a:lnTo>
                    <a:pt x="243382" y="4206621"/>
                  </a:lnTo>
                  <a:lnTo>
                    <a:pt x="269506" y="4243324"/>
                  </a:lnTo>
                  <a:lnTo>
                    <a:pt x="296049" y="4279646"/>
                  </a:lnTo>
                  <a:lnTo>
                    <a:pt x="323024" y="4315587"/>
                  </a:lnTo>
                  <a:lnTo>
                    <a:pt x="350405" y="4351147"/>
                  </a:lnTo>
                  <a:lnTo>
                    <a:pt x="378206" y="4386453"/>
                  </a:lnTo>
                  <a:lnTo>
                    <a:pt x="406412" y="4421378"/>
                  </a:lnTo>
                  <a:lnTo>
                    <a:pt x="435025" y="4456049"/>
                  </a:lnTo>
                  <a:lnTo>
                    <a:pt x="464045" y="4490339"/>
                  </a:lnTo>
                  <a:lnTo>
                    <a:pt x="493458" y="4524121"/>
                  </a:lnTo>
                  <a:lnTo>
                    <a:pt x="523265" y="4557776"/>
                  </a:lnTo>
                  <a:lnTo>
                    <a:pt x="553466" y="4590923"/>
                  </a:lnTo>
                  <a:lnTo>
                    <a:pt x="584060" y="4623689"/>
                  </a:lnTo>
                  <a:lnTo>
                    <a:pt x="615035" y="4656201"/>
                  </a:lnTo>
                  <a:lnTo>
                    <a:pt x="646391" y="4688332"/>
                  </a:lnTo>
                  <a:lnTo>
                    <a:pt x="678116" y="4720082"/>
                  </a:lnTo>
                  <a:lnTo>
                    <a:pt x="710222" y="4751324"/>
                  </a:lnTo>
                  <a:lnTo>
                    <a:pt x="742696" y="4782312"/>
                  </a:lnTo>
                  <a:lnTo>
                    <a:pt x="775538" y="4812919"/>
                  </a:lnTo>
                  <a:lnTo>
                    <a:pt x="808748" y="4843145"/>
                  </a:lnTo>
                  <a:lnTo>
                    <a:pt x="842314" y="4872863"/>
                  </a:lnTo>
                  <a:lnTo>
                    <a:pt x="876236" y="4902327"/>
                  </a:lnTo>
                  <a:lnTo>
                    <a:pt x="910501" y="4931283"/>
                  </a:lnTo>
                  <a:lnTo>
                    <a:pt x="945121" y="4959858"/>
                  </a:lnTo>
                  <a:lnTo>
                    <a:pt x="980084" y="4988052"/>
                  </a:lnTo>
                  <a:lnTo>
                    <a:pt x="1015390" y="5015865"/>
                  </a:lnTo>
                  <a:lnTo>
                    <a:pt x="1051039" y="5043297"/>
                  </a:lnTo>
                  <a:lnTo>
                    <a:pt x="1087005" y="5070221"/>
                  </a:lnTo>
                  <a:lnTo>
                    <a:pt x="1123315" y="5096764"/>
                  </a:lnTo>
                  <a:lnTo>
                    <a:pt x="1159954" y="5122799"/>
                  </a:lnTo>
                  <a:lnTo>
                    <a:pt x="1196911" y="5148580"/>
                  </a:lnTo>
                  <a:lnTo>
                    <a:pt x="1234186" y="5173853"/>
                  </a:lnTo>
                  <a:lnTo>
                    <a:pt x="1271778" y="5198618"/>
                  </a:lnTo>
                  <a:lnTo>
                    <a:pt x="1309624" y="5223002"/>
                  </a:lnTo>
                  <a:lnTo>
                    <a:pt x="1347851" y="5246878"/>
                  </a:lnTo>
                  <a:lnTo>
                    <a:pt x="1386459" y="5270373"/>
                  </a:lnTo>
                  <a:lnTo>
                    <a:pt x="1425194" y="5293487"/>
                  </a:lnTo>
                  <a:lnTo>
                    <a:pt x="1464310" y="5316093"/>
                  </a:lnTo>
                  <a:lnTo>
                    <a:pt x="1503807" y="5338191"/>
                  </a:lnTo>
                  <a:lnTo>
                    <a:pt x="1543431" y="5359908"/>
                  </a:lnTo>
                  <a:lnTo>
                    <a:pt x="1583436" y="5381117"/>
                  </a:lnTo>
                  <a:lnTo>
                    <a:pt x="1623695" y="5401818"/>
                  </a:lnTo>
                  <a:lnTo>
                    <a:pt x="1664208" y="5422138"/>
                  </a:lnTo>
                  <a:lnTo>
                    <a:pt x="1705102" y="5441823"/>
                  </a:lnTo>
                  <a:lnTo>
                    <a:pt x="1746123" y="5461254"/>
                  </a:lnTo>
                  <a:lnTo>
                    <a:pt x="1787525" y="5480050"/>
                  </a:lnTo>
                  <a:lnTo>
                    <a:pt x="1829181" y="5498338"/>
                  </a:lnTo>
                  <a:lnTo>
                    <a:pt x="1871090" y="5516245"/>
                  </a:lnTo>
                  <a:lnTo>
                    <a:pt x="1913255" y="5533644"/>
                  </a:lnTo>
                  <a:lnTo>
                    <a:pt x="1955673" y="5550535"/>
                  </a:lnTo>
                  <a:lnTo>
                    <a:pt x="1998218" y="5566918"/>
                  </a:lnTo>
                  <a:lnTo>
                    <a:pt x="2041144" y="5582666"/>
                  </a:lnTo>
                  <a:lnTo>
                    <a:pt x="2084324" y="5598033"/>
                  </a:lnTo>
                  <a:lnTo>
                    <a:pt x="2127758" y="5612892"/>
                  </a:lnTo>
                  <a:lnTo>
                    <a:pt x="2171319" y="5627243"/>
                  </a:lnTo>
                  <a:lnTo>
                    <a:pt x="2215134" y="5641086"/>
                  </a:lnTo>
                  <a:lnTo>
                    <a:pt x="2259330" y="5654421"/>
                  </a:lnTo>
                  <a:lnTo>
                    <a:pt x="2303526" y="5667121"/>
                  </a:lnTo>
                  <a:lnTo>
                    <a:pt x="2348103" y="5679440"/>
                  </a:lnTo>
                  <a:lnTo>
                    <a:pt x="2392807" y="5691124"/>
                  </a:lnTo>
                  <a:lnTo>
                    <a:pt x="2437765" y="5702300"/>
                  </a:lnTo>
                  <a:lnTo>
                    <a:pt x="2482977" y="5712968"/>
                  </a:lnTo>
                  <a:lnTo>
                    <a:pt x="2528316" y="5723001"/>
                  </a:lnTo>
                  <a:lnTo>
                    <a:pt x="2573909" y="5732526"/>
                  </a:lnTo>
                  <a:lnTo>
                    <a:pt x="2619756" y="5741543"/>
                  </a:lnTo>
                  <a:lnTo>
                    <a:pt x="2665730" y="5750052"/>
                  </a:lnTo>
                  <a:lnTo>
                    <a:pt x="2711958" y="5757926"/>
                  </a:lnTo>
                  <a:lnTo>
                    <a:pt x="2758313" y="5765165"/>
                  </a:lnTo>
                  <a:lnTo>
                    <a:pt x="2804795" y="5772023"/>
                  </a:lnTo>
                  <a:lnTo>
                    <a:pt x="2851531" y="5778119"/>
                  </a:lnTo>
                  <a:lnTo>
                    <a:pt x="2898394" y="5783707"/>
                  </a:lnTo>
                  <a:lnTo>
                    <a:pt x="2945511" y="5788787"/>
                  </a:lnTo>
                  <a:lnTo>
                    <a:pt x="2992755" y="5793232"/>
                  </a:lnTo>
                  <a:lnTo>
                    <a:pt x="3040253" y="5797169"/>
                  </a:lnTo>
                  <a:lnTo>
                    <a:pt x="3087751" y="5800471"/>
                  </a:lnTo>
                  <a:lnTo>
                    <a:pt x="3135503" y="5803138"/>
                  </a:lnTo>
                  <a:lnTo>
                    <a:pt x="3183382" y="5805297"/>
                  </a:lnTo>
                  <a:lnTo>
                    <a:pt x="3231515" y="5806694"/>
                  </a:lnTo>
                  <a:lnTo>
                    <a:pt x="3279648" y="5807710"/>
                  </a:lnTo>
                  <a:lnTo>
                    <a:pt x="3328035" y="5807964"/>
                  </a:lnTo>
                </a:path>
              </a:pathLst>
            </a:custGeom>
            <a:ln w="11149">
              <a:solidFill>
                <a:srgbClr val="9294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327404" y="0"/>
              <a:ext cx="4018915" cy="3856990"/>
            </a:xfrm>
            <a:custGeom>
              <a:avLst/>
              <a:gdLst/>
              <a:ahLst/>
              <a:cxnLst/>
              <a:rect l="l" t="t" r="r" b="b"/>
              <a:pathLst>
                <a:path w="4018915" h="3856990">
                  <a:moveTo>
                    <a:pt x="2010156" y="3856608"/>
                  </a:moveTo>
                  <a:lnTo>
                    <a:pt x="2058289" y="3856100"/>
                  </a:lnTo>
                  <a:lnTo>
                    <a:pt x="2106041" y="3854322"/>
                  </a:lnTo>
                  <a:lnTo>
                    <a:pt x="2153539" y="3851528"/>
                  </a:lnTo>
                  <a:lnTo>
                    <a:pt x="2200783" y="3847718"/>
                  </a:lnTo>
                  <a:lnTo>
                    <a:pt x="2247773" y="3842765"/>
                  </a:lnTo>
                  <a:lnTo>
                    <a:pt x="2294382" y="3836669"/>
                  </a:lnTo>
                  <a:lnTo>
                    <a:pt x="2340610" y="3829557"/>
                  </a:lnTo>
                  <a:lnTo>
                    <a:pt x="2386457" y="3821429"/>
                  </a:lnTo>
                  <a:lnTo>
                    <a:pt x="2431923" y="3812285"/>
                  </a:lnTo>
                  <a:lnTo>
                    <a:pt x="2477135" y="3801998"/>
                  </a:lnTo>
                  <a:lnTo>
                    <a:pt x="2521839" y="3790822"/>
                  </a:lnTo>
                  <a:lnTo>
                    <a:pt x="2566289" y="3778630"/>
                  </a:lnTo>
                  <a:lnTo>
                    <a:pt x="2610231" y="3765422"/>
                  </a:lnTo>
                  <a:lnTo>
                    <a:pt x="2653665" y="3751325"/>
                  </a:lnTo>
                  <a:lnTo>
                    <a:pt x="2696718" y="3736212"/>
                  </a:lnTo>
                  <a:lnTo>
                    <a:pt x="2739390" y="3720083"/>
                  </a:lnTo>
                  <a:lnTo>
                    <a:pt x="2781554" y="3703065"/>
                  </a:lnTo>
                  <a:lnTo>
                    <a:pt x="2823210" y="3685158"/>
                  </a:lnTo>
                  <a:lnTo>
                    <a:pt x="2864358" y="3666362"/>
                  </a:lnTo>
                  <a:lnTo>
                    <a:pt x="2904998" y="3646677"/>
                  </a:lnTo>
                  <a:lnTo>
                    <a:pt x="2945257" y="3626103"/>
                  </a:lnTo>
                  <a:lnTo>
                    <a:pt x="2984881" y="3604640"/>
                  </a:lnTo>
                  <a:lnTo>
                    <a:pt x="3023870" y="3582288"/>
                  </a:lnTo>
                  <a:lnTo>
                    <a:pt x="3062478" y="3559047"/>
                  </a:lnTo>
                  <a:lnTo>
                    <a:pt x="3100451" y="3535171"/>
                  </a:lnTo>
                  <a:lnTo>
                    <a:pt x="3137789" y="3510279"/>
                  </a:lnTo>
                  <a:lnTo>
                    <a:pt x="3174619" y="3484625"/>
                  </a:lnTo>
                  <a:lnTo>
                    <a:pt x="3210814" y="3458209"/>
                  </a:lnTo>
                  <a:lnTo>
                    <a:pt x="3246374" y="3431031"/>
                  </a:lnTo>
                  <a:lnTo>
                    <a:pt x="3281299" y="3403091"/>
                  </a:lnTo>
                  <a:lnTo>
                    <a:pt x="3315589" y="3374389"/>
                  </a:lnTo>
                  <a:lnTo>
                    <a:pt x="3349244" y="3344925"/>
                  </a:lnTo>
                  <a:lnTo>
                    <a:pt x="3382264" y="3314699"/>
                  </a:lnTo>
                  <a:lnTo>
                    <a:pt x="3414522" y="3283838"/>
                  </a:lnTo>
                  <a:lnTo>
                    <a:pt x="3446145" y="3252215"/>
                  </a:lnTo>
                  <a:lnTo>
                    <a:pt x="3477006" y="3219830"/>
                  </a:lnTo>
                  <a:lnTo>
                    <a:pt x="3507232" y="3186810"/>
                  </a:lnTo>
                  <a:lnTo>
                    <a:pt x="3536696" y="3153155"/>
                  </a:lnTo>
                  <a:lnTo>
                    <a:pt x="3565398" y="3118865"/>
                  </a:lnTo>
                  <a:lnTo>
                    <a:pt x="3593338" y="3083940"/>
                  </a:lnTo>
                  <a:lnTo>
                    <a:pt x="3620516" y="3048380"/>
                  </a:lnTo>
                  <a:lnTo>
                    <a:pt x="3646932" y="3012058"/>
                  </a:lnTo>
                  <a:lnTo>
                    <a:pt x="3672586" y="2975355"/>
                  </a:lnTo>
                  <a:lnTo>
                    <a:pt x="3697351" y="2937890"/>
                  </a:lnTo>
                  <a:lnTo>
                    <a:pt x="3721354" y="2899917"/>
                  </a:lnTo>
                  <a:lnTo>
                    <a:pt x="3744468" y="2861309"/>
                  </a:lnTo>
                  <a:lnTo>
                    <a:pt x="3766820" y="2822193"/>
                  </a:lnTo>
                  <a:lnTo>
                    <a:pt x="3788283" y="2782569"/>
                  </a:lnTo>
                  <a:lnTo>
                    <a:pt x="3808857" y="2742437"/>
                  </a:lnTo>
                  <a:lnTo>
                    <a:pt x="3828542" y="2701670"/>
                  </a:lnTo>
                  <a:lnTo>
                    <a:pt x="3847338" y="2660522"/>
                  </a:lnTo>
                  <a:lnTo>
                    <a:pt x="3865245" y="2618866"/>
                  </a:lnTo>
                  <a:lnTo>
                    <a:pt x="3882263" y="2576702"/>
                  </a:lnTo>
                  <a:lnTo>
                    <a:pt x="3898265" y="2534030"/>
                  </a:lnTo>
                  <a:lnTo>
                    <a:pt x="3913378" y="2490977"/>
                  </a:lnTo>
                  <a:lnTo>
                    <a:pt x="3927602" y="2447416"/>
                  </a:lnTo>
                  <a:lnTo>
                    <a:pt x="3940810" y="2403474"/>
                  </a:lnTo>
                  <a:lnTo>
                    <a:pt x="3953002" y="2359024"/>
                  </a:lnTo>
                  <a:lnTo>
                    <a:pt x="3964178" y="2314320"/>
                  </a:lnTo>
                  <a:lnTo>
                    <a:pt x="3974338" y="2269108"/>
                  </a:lnTo>
                  <a:lnTo>
                    <a:pt x="3983482" y="2223642"/>
                  </a:lnTo>
                  <a:lnTo>
                    <a:pt x="3991737" y="2177668"/>
                  </a:lnTo>
                  <a:lnTo>
                    <a:pt x="3998849" y="2131440"/>
                  </a:lnTo>
                  <a:lnTo>
                    <a:pt x="4004818" y="2084831"/>
                  </a:lnTo>
                  <a:lnTo>
                    <a:pt x="4009771" y="2037841"/>
                  </a:lnTo>
                  <a:lnTo>
                    <a:pt x="4013708" y="1990597"/>
                  </a:lnTo>
                  <a:lnTo>
                    <a:pt x="4016502" y="1943099"/>
                  </a:lnTo>
                  <a:lnTo>
                    <a:pt x="4018153" y="1895220"/>
                  </a:lnTo>
                  <a:lnTo>
                    <a:pt x="4018788" y="1847087"/>
                  </a:lnTo>
                  <a:lnTo>
                    <a:pt x="4018153" y="1798954"/>
                  </a:lnTo>
                  <a:lnTo>
                    <a:pt x="4016502" y="1751202"/>
                  </a:lnTo>
                  <a:lnTo>
                    <a:pt x="4013708" y="1703577"/>
                  </a:lnTo>
                  <a:lnTo>
                    <a:pt x="4009771" y="1656333"/>
                  </a:lnTo>
                  <a:lnTo>
                    <a:pt x="4004818" y="1609470"/>
                  </a:lnTo>
                  <a:lnTo>
                    <a:pt x="3998849" y="1562861"/>
                  </a:lnTo>
                  <a:lnTo>
                    <a:pt x="3991737" y="1516506"/>
                  </a:lnTo>
                  <a:lnTo>
                    <a:pt x="3983482" y="1470659"/>
                  </a:lnTo>
                  <a:lnTo>
                    <a:pt x="3974338" y="1425066"/>
                  </a:lnTo>
                  <a:lnTo>
                    <a:pt x="3964178" y="1379854"/>
                  </a:lnTo>
                  <a:lnTo>
                    <a:pt x="3953002" y="1335150"/>
                  </a:lnTo>
                  <a:lnTo>
                    <a:pt x="3940810" y="1290700"/>
                  </a:lnTo>
                  <a:lnTo>
                    <a:pt x="3927602" y="1246758"/>
                  </a:lnTo>
                  <a:lnTo>
                    <a:pt x="3913378" y="1203324"/>
                  </a:lnTo>
                  <a:lnTo>
                    <a:pt x="3898265" y="1160144"/>
                  </a:lnTo>
                  <a:lnTo>
                    <a:pt x="3882263" y="1117599"/>
                  </a:lnTo>
                  <a:lnTo>
                    <a:pt x="3865245" y="1075435"/>
                  </a:lnTo>
                  <a:lnTo>
                    <a:pt x="3847338" y="1033652"/>
                  </a:lnTo>
                  <a:lnTo>
                    <a:pt x="3828542" y="992504"/>
                  </a:lnTo>
                  <a:lnTo>
                    <a:pt x="3808857" y="951737"/>
                  </a:lnTo>
                  <a:lnTo>
                    <a:pt x="3788283" y="911605"/>
                  </a:lnTo>
                  <a:lnTo>
                    <a:pt x="3766820" y="871981"/>
                  </a:lnTo>
                  <a:lnTo>
                    <a:pt x="3744468" y="832865"/>
                  </a:lnTo>
                  <a:lnTo>
                    <a:pt x="3721354" y="794257"/>
                  </a:lnTo>
                  <a:lnTo>
                    <a:pt x="3697351" y="756284"/>
                  </a:lnTo>
                  <a:lnTo>
                    <a:pt x="3672586" y="718946"/>
                  </a:lnTo>
                  <a:lnTo>
                    <a:pt x="3646932" y="682116"/>
                  </a:lnTo>
                  <a:lnTo>
                    <a:pt x="3620516" y="645921"/>
                  </a:lnTo>
                  <a:lnTo>
                    <a:pt x="3593338" y="610361"/>
                  </a:lnTo>
                  <a:lnTo>
                    <a:pt x="3565398" y="575309"/>
                  </a:lnTo>
                  <a:lnTo>
                    <a:pt x="3536696" y="541019"/>
                  </a:lnTo>
                  <a:lnTo>
                    <a:pt x="3507232" y="507364"/>
                  </a:lnTo>
                  <a:lnTo>
                    <a:pt x="3477006" y="474344"/>
                  </a:lnTo>
                  <a:lnTo>
                    <a:pt x="3446145" y="442086"/>
                  </a:lnTo>
                  <a:lnTo>
                    <a:pt x="3414522" y="410463"/>
                  </a:lnTo>
                  <a:lnTo>
                    <a:pt x="3382264" y="379475"/>
                  </a:lnTo>
                  <a:lnTo>
                    <a:pt x="3349244" y="349376"/>
                  </a:lnTo>
                  <a:lnTo>
                    <a:pt x="3315589" y="319912"/>
                  </a:lnTo>
                  <a:lnTo>
                    <a:pt x="3281299" y="291083"/>
                  </a:lnTo>
                  <a:lnTo>
                    <a:pt x="3246374" y="263143"/>
                  </a:lnTo>
                  <a:lnTo>
                    <a:pt x="3210814" y="235965"/>
                  </a:lnTo>
                  <a:lnTo>
                    <a:pt x="3174619" y="209550"/>
                  </a:lnTo>
                  <a:lnTo>
                    <a:pt x="3137789" y="183895"/>
                  </a:lnTo>
                  <a:lnTo>
                    <a:pt x="3100451" y="159130"/>
                  </a:lnTo>
                  <a:lnTo>
                    <a:pt x="3062478" y="135127"/>
                  </a:lnTo>
                  <a:lnTo>
                    <a:pt x="3023870" y="112013"/>
                  </a:lnTo>
                  <a:lnTo>
                    <a:pt x="2984881" y="89661"/>
                  </a:lnTo>
                  <a:lnTo>
                    <a:pt x="2945257" y="68198"/>
                  </a:lnTo>
                  <a:lnTo>
                    <a:pt x="2904998" y="47625"/>
                  </a:lnTo>
                  <a:lnTo>
                    <a:pt x="2864358" y="27812"/>
                  </a:lnTo>
                  <a:lnTo>
                    <a:pt x="2823210" y="9016"/>
                  </a:lnTo>
                  <a:lnTo>
                    <a:pt x="2802128" y="0"/>
                  </a:lnTo>
                </a:path>
                <a:path w="4018915" h="3856990">
                  <a:moveTo>
                    <a:pt x="1217422" y="0"/>
                  </a:moveTo>
                  <a:lnTo>
                    <a:pt x="1155192" y="27812"/>
                  </a:lnTo>
                  <a:lnTo>
                    <a:pt x="1114552" y="47625"/>
                  </a:lnTo>
                  <a:lnTo>
                    <a:pt x="1074293" y="68198"/>
                  </a:lnTo>
                  <a:lnTo>
                    <a:pt x="1034669" y="89661"/>
                  </a:lnTo>
                  <a:lnTo>
                    <a:pt x="995553" y="112013"/>
                  </a:lnTo>
                  <a:lnTo>
                    <a:pt x="956945" y="135127"/>
                  </a:lnTo>
                  <a:lnTo>
                    <a:pt x="918972" y="159130"/>
                  </a:lnTo>
                  <a:lnTo>
                    <a:pt x="881634" y="183895"/>
                  </a:lnTo>
                  <a:lnTo>
                    <a:pt x="844804" y="209550"/>
                  </a:lnTo>
                  <a:lnTo>
                    <a:pt x="808609" y="235965"/>
                  </a:lnTo>
                  <a:lnTo>
                    <a:pt x="772922" y="263143"/>
                  </a:lnTo>
                  <a:lnTo>
                    <a:pt x="737997" y="291083"/>
                  </a:lnTo>
                  <a:lnTo>
                    <a:pt x="703707" y="319912"/>
                  </a:lnTo>
                  <a:lnTo>
                    <a:pt x="669925" y="349376"/>
                  </a:lnTo>
                  <a:lnTo>
                    <a:pt x="637032" y="379475"/>
                  </a:lnTo>
                  <a:lnTo>
                    <a:pt x="604647" y="410463"/>
                  </a:lnTo>
                  <a:lnTo>
                    <a:pt x="573023" y="442086"/>
                  </a:lnTo>
                  <a:lnTo>
                    <a:pt x="542035" y="474344"/>
                  </a:lnTo>
                  <a:lnTo>
                    <a:pt x="511937" y="507364"/>
                  </a:lnTo>
                  <a:lnTo>
                    <a:pt x="482472" y="541019"/>
                  </a:lnTo>
                  <a:lnTo>
                    <a:pt x="453644" y="575309"/>
                  </a:lnTo>
                  <a:lnTo>
                    <a:pt x="425703" y="610361"/>
                  </a:lnTo>
                  <a:lnTo>
                    <a:pt x="398526" y="645921"/>
                  </a:lnTo>
                  <a:lnTo>
                    <a:pt x="372109" y="682116"/>
                  </a:lnTo>
                  <a:lnTo>
                    <a:pt x="346456" y="718946"/>
                  </a:lnTo>
                  <a:lnTo>
                    <a:pt x="321564" y="756284"/>
                  </a:lnTo>
                  <a:lnTo>
                    <a:pt x="297561" y="794257"/>
                  </a:lnTo>
                  <a:lnTo>
                    <a:pt x="274447" y="832865"/>
                  </a:lnTo>
                  <a:lnTo>
                    <a:pt x="252095" y="871981"/>
                  </a:lnTo>
                  <a:lnTo>
                    <a:pt x="230632" y="911605"/>
                  </a:lnTo>
                  <a:lnTo>
                    <a:pt x="210058" y="951737"/>
                  </a:lnTo>
                  <a:lnTo>
                    <a:pt x="190373" y="992504"/>
                  </a:lnTo>
                  <a:lnTo>
                    <a:pt x="171450" y="1033652"/>
                  </a:lnTo>
                  <a:lnTo>
                    <a:pt x="153543" y="1075435"/>
                  </a:lnTo>
                  <a:lnTo>
                    <a:pt x="136525" y="1117599"/>
                  </a:lnTo>
                  <a:lnTo>
                    <a:pt x="120523" y="1160144"/>
                  </a:lnTo>
                  <a:lnTo>
                    <a:pt x="105409" y="1203324"/>
                  </a:lnTo>
                  <a:lnTo>
                    <a:pt x="91186" y="1246758"/>
                  </a:lnTo>
                  <a:lnTo>
                    <a:pt x="77978" y="1290700"/>
                  </a:lnTo>
                  <a:lnTo>
                    <a:pt x="65786" y="1335150"/>
                  </a:lnTo>
                  <a:lnTo>
                    <a:pt x="54609" y="1379854"/>
                  </a:lnTo>
                  <a:lnTo>
                    <a:pt x="44450" y="1425066"/>
                  </a:lnTo>
                  <a:lnTo>
                    <a:pt x="35179" y="1470659"/>
                  </a:lnTo>
                  <a:lnTo>
                    <a:pt x="27051" y="1516506"/>
                  </a:lnTo>
                  <a:lnTo>
                    <a:pt x="19939" y="1562861"/>
                  </a:lnTo>
                  <a:lnTo>
                    <a:pt x="13970" y="1609470"/>
                  </a:lnTo>
                  <a:lnTo>
                    <a:pt x="8890" y="1656333"/>
                  </a:lnTo>
                  <a:lnTo>
                    <a:pt x="5080" y="1703577"/>
                  </a:lnTo>
                  <a:lnTo>
                    <a:pt x="2286" y="1751202"/>
                  </a:lnTo>
                  <a:lnTo>
                    <a:pt x="508" y="1798954"/>
                  </a:lnTo>
                  <a:lnTo>
                    <a:pt x="0" y="1847087"/>
                  </a:lnTo>
                  <a:lnTo>
                    <a:pt x="508" y="1895220"/>
                  </a:lnTo>
                  <a:lnTo>
                    <a:pt x="2286" y="1943099"/>
                  </a:lnTo>
                  <a:lnTo>
                    <a:pt x="5080" y="1990597"/>
                  </a:lnTo>
                  <a:lnTo>
                    <a:pt x="8890" y="2037841"/>
                  </a:lnTo>
                  <a:lnTo>
                    <a:pt x="13970" y="2084831"/>
                  </a:lnTo>
                  <a:lnTo>
                    <a:pt x="19939" y="2131440"/>
                  </a:lnTo>
                  <a:lnTo>
                    <a:pt x="27051" y="2177668"/>
                  </a:lnTo>
                  <a:lnTo>
                    <a:pt x="35179" y="2223642"/>
                  </a:lnTo>
                  <a:lnTo>
                    <a:pt x="44450" y="2269108"/>
                  </a:lnTo>
                  <a:lnTo>
                    <a:pt x="54609" y="2314320"/>
                  </a:lnTo>
                  <a:lnTo>
                    <a:pt x="65786" y="2359024"/>
                  </a:lnTo>
                  <a:lnTo>
                    <a:pt x="77978" y="2403474"/>
                  </a:lnTo>
                  <a:lnTo>
                    <a:pt x="91186" y="2447416"/>
                  </a:lnTo>
                  <a:lnTo>
                    <a:pt x="105409" y="2490977"/>
                  </a:lnTo>
                  <a:lnTo>
                    <a:pt x="120523" y="2534030"/>
                  </a:lnTo>
                  <a:lnTo>
                    <a:pt x="136525" y="2576702"/>
                  </a:lnTo>
                  <a:lnTo>
                    <a:pt x="153543" y="2618866"/>
                  </a:lnTo>
                  <a:lnTo>
                    <a:pt x="171450" y="2660522"/>
                  </a:lnTo>
                  <a:lnTo>
                    <a:pt x="190373" y="2701670"/>
                  </a:lnTo>
                  <a:lnTo>
                    <a:pt x="210058" y="2742437"/>
                  </a:lnTo>
                  <a:lnTo>
                    <a:pt x="230632" y="2782569"/>
                  </a:lnTo>
                  <a:lnTo>
                    <a:pt x="252095" y="2822193"/>
                  </a:lnTo>
                  <a:lnTo>
                    <a:pt x="274447" y="2861309"/>
                  </a:lnTo>
                  <a:lnTo>
                    <a:pt x="297561" y="2899917"/>
                  </a:lnTo>
                  <a:lnTo>
                    <a:pt x="321564" y="2937890"/>
                  </a:lnTo>
                  <a:lnTo>
                    <a:pt x="346456" y="2975355"/>
                  </a:lnTo>
                  <a:lnTo>
                    <a:pt x="372109" y="3012058"/>
                  </a:lnTo>
                  <a:lnTo>
                    <a:pt x="398526" y="3048380"/>
                  </a:lnTo>
                  <a:lnTo>
                    <a:pt x="425703" y="3083940"/>
                  </a:lnTo>
                  <a:lnTo>
                    <a:pt x="453644" y="3118865"/>
                  </a:lnTo>
                  <a:lnTo>
                    <a:pt x="482472" y="3153155"/>
                  </a:lnTo>
                  <a:lnTo>
                    <a:pt x="511937" y="3186810"/>
                  </a:lnTo>
                  <a:lnTo>
                    <a:pt x="542035" y="3219830"/>
                  </a:lnTo>
                  <a:lnTo>
                    <a:pt x="573023" y="3252215"/>
                  </a:lnTo>
                  <a:lnTo>
                    <a:pt x="604647" y="3283838"/>
                  </a:lnTo>
                  <a:lnTo>
                    <a:pt x="637032" y="3314699"/>
                  </a:lnTo>
                  <a:lnTo>
                    <a:pt x="669925" y="3344925"/>
                  </a:lnTo>
                  <a:lnTo>
                    <a:pt x="703707" y="3374389"/>
                  </a:lnTo>
                  <a:lnTo>
                    <a:pt x="737997" y="3403091"/>
                  </a:lnTo>
                  <a:lnTo>
                    <a:pt x="772922" y="3431031"/>
                  </a:lnTo>
                  <a:lnTo>
                    <a:pt x="808609" y="3458209"/>
                  </a:lnTo>
                  <a:lnTo>
                    <a:pt x="844804" y="3484625"/>
                  </a:lnTo>
                  <a:lnTo>
                    <a:pt x="881634" y="3510279"/>
                  </a:lnTo>
                  <a:lnTo>
                    <a:pt x="918972" y="3535171"/>
                  </a:lnTo>
                  <a:lnTo>
                    <a:pt x="956945" y="3559047"/>
                  </a:lnTo>
                  <a:lnTo>
                    <a:pt x="995553" y="3582288"/>
                  </a:lnTo>
                  <a:lnTo>
                    <a:pt x="1034669" y="3604640"/>
                  </a:lnTo>
                  <a:lnTo>
                    <a:pt x="1074293" y="3626103"/>
                  </a:lnTo>
                  <a:lnTo>
                    <a:pt x="1114552" y="3646677"/>
                  </a:lnTo>
                  <a:lnTo>
                    <a:pt x="1155192" y="3666362"/>
                  </a:lnTo>
                  <a:lnTo>
                    <a:pt x="1196467" y="3685158"/>
                  </a:lnTo>
                  <a:lnTo>
                    <a:pt x="1238123" y="3703065"/>
                  </a:lnTo>
                  <a:lnTo>
                    <a:pt x="1280287" y="3720083"/>
                  </a:lnTo>
                  <a:lnTo>
                    <a:pt x="1322959" y="3736212"/>
                  </a:lnTo>
                  <a:lnTo>
                    <a:pt x="1366139" y="3751325"/>
                  </a:lnTo>
                  <a:lnTo>
                    <a:pt x="1409573" y="3765422"/>
                  </a:lnTo>
                  <a:lnTo>
                    <a:pt x="1453642" y="3778630"/>
                  </a:lnTo>
                  <a:lnTo>
                    <a:pt x="1497965" y="3790822"/>
                  </a:lnTo>
                  <a:lnTo>
                    <a:pt x="1542796" y="3801998"/>
                  </a:lnTo>
                  <a:lnTo>
                    <a:pt x="1588008" y="3812285"/>
                  </a:lnTo>
                  <a:lnTo>
                    <a:pt x="1633474" y="3821429"/>
                  </a:lnTo>
                  <a:lnTo>
                    <a:pt x="1679448" y="3829557"/>
                  </a:lnTo>
                  <a:lnTo>
                    <a:pt x="1725676" y="3836669"/>
                  </a:lnTo>
                  <a:lnTo>
                    <a:pt x="1772285" y="3842765"/>
                  </a:lnTo>
                  <a:lnTo>
                    <a:pt x="1819275" y="3847718"/>
                  </a:lnTo>
                  <a:lnTo>
                    <a:pt x="1866519" y="3851528"/>
                  </a:lnTo>
                  <a:lnTo>
                    <a:pt x="1914144" y="3854322"/>
                  </a:lnTo>
                  <a:lnTo>
                    <a:pt x="1962023" y="3856100"/>
                  </a:lnTo>
                  <a:lnTo>
                    <a:pt x="2010156" y="3856608"/>
                  </a:lnTo>
                </a:path>
              </a:pathLst>
            </a:custGeom>
            <a:ln w="11836">
              <a:solidFill>
                <a:srgbClr val="9294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7012" y="0"/>
              <a:ext cx="5748655" cy="4846320"/>
            </a:xfrm>
            <a:custGeom>
              <a:avLst/>
              <a:gdLst/>
              <a:ahLst/>
              <a:cxnLst/>
              <a:rect l="l" t="t" r="r" b="b"/>
              <a:pathLst>
                <a:path w="5748655" h="4846320">
                  <a:moveTo>
                    <a:pt x="2874264" y="4845811"/>
                  </a:moveTo>
                  <a:lnTo>
                    <a:pt x="2922778" y="4845431"/>
                  </a:lnTo>
                  <a:lnTo>
                    <a:pt x="2971038" y="4844287"/>
                  </a:lnTo>
                  <a:lnTo>
                    <a:pt x="3019171" y="4842256"/>
                  </a:lnTo>
                  <a:lnTo>
                    <a:pt x="3067050" y="4839461"/>
                  </a:lnTo>
                  <a:lnTo>
                    <a:pt x="3114802" y="4835906"/>
                  </a:lnTo>
                  <a:lnTo>
                    <a:pt x="3162173" y="4831587"/>
                  </a:lnTo>
                  <a:lnTo>
                    <a:pt x="3209416" y="4826508"/>
                  </a:lnTo>
                  <a:lnTo>
                    <a:pt x="3256407" y="4820665"/>
                  </a:lnTo>
                  <a:lnTo>
                    <a:pt x="3303270" y="4814061"/>
                  </a:lnTo>
                  <a:lnTo>
                    <a:pt x="3349752" y="4806695"/>
                  </a:lnTo>
                  <a:lnTo>
                    <a:pt x="3395979" y="4798567"/>
                  </a:lnTo>
                  <a:lnTo>
                    <a:pt x="3442080" y="4789805"/>
                  </a:lnTo>
                  <a:lnTo>
                    <a:pt x="3487801" y="4780153"/>
                  </a:lnTo>
                  <a:lnTo>
                    <a:pt x="3533266" y="4769992"/>
                  </a:lnTo>
                  <a:lnTo>
                    <a:pt x="3578479" y="4758943"/>
                  </a:lnTo>
                  <a:lnTo>
                    <a:pt x="3623437" y="4747259"/>
                  </a:lnTo>
                  <a:lnTo>
                    <a:pt x="3668014" y="4734813"/>
                  </a:lnTo>
                  <a:lnTo>
                    <a:pt x="3712464" y="4721733"/>
                  </a:lnTo>
                  <a:lnTo>
                    <a:pt x="3756405" y="4707889"/>
                  </a:lnTo>
                  <a:lnTo>
                    <a:pt x="3800221" y="4693411"/>
                  </a:lnTo>
                  <a:lnTo>
                    <a:pt x="3843654" y="4678298"/>
                  </a:lnTo>
                  <a:lnTo>
                    <a:pt x="3886708" y="4662423"/>
                  </a:lnTo>
                  <a:lnTo>
                    <a:pt x="3929507" y="4645913"/>
                  </a:lnTo>
                  <a:lnTo>
                    <a:pt x="3971925" y="4628768"/>
                  </a:lnTo>
                  <a:lnTo>
                    <a:pt x="4014089" y="4610988"/>
                  </a:lnTo>
                  <a:lnTo>
                    <a:pt x="4055745" y="4592573"/>
                  </a:lnTo>
                  <a:lnTo>
                    <a:pt x="4097147" y="4573396"/>
                  </a:lnTo>
                  <a:lnTo>
                    <a:pt x="4138295" y="4553711"/>
                  </a:lnTo>
                  <a:lnTo>
                    <a:pt x="4178935" y="4533391"/>
                  </a:lnTo>
                  <a:lnTo>
                    <a:pt x="4219194" y="4512436"/>
                  </a:lnTo>
                  <a:lnTo>
                    <a:pt x="4259199" y="4490846"/>
                  </a:lnTo>
                  <a:lnTo>
                    <a:pt x="4298696" y="4468621"/>
                  </a:lnTo>
                  <a:lnTo>
                    <a:pt x="4337939" y="4445761"/>
                  </a:lnTo>
                  <a:lnTo>
                    <a:pt x="4376674" y="4422393"/>
                  </a:lnTo>
                  <a:lnTo>
                    <a:pt x="4415028" y="4398390"/>
                  </a:lnTo>
                  <a:lnTo>
                    <a:pt x="4453001" y="4373880"/>
                  </a:lnTo>
                  <a:lnTo>
                    <a:pt x="4490593" y="4348733"/>
                  </a:lnTo>
                  <a:lnTo>
                    <a:pt x="4527677" y="4322953"/>
                  </a:lnTo>
                  <a:lnTo>
                    <a:pt x="4564380" y="4296663"/>
                  </a:lnTo>
                  <a:lnTo>
                    <a:pt x="4600702" y="4269866"/>
                  </a:lnTo>
                  <a:lnTo>
                    <a:pt x="4636516" y="4242434"/>
                  </a:lnTo>
                  <a:lnTo>
                    <a:pt x="4671949" y="4214495"/>
                  </a:lnTo>
                  <a:lnTo>
                    <a:pt x="4706874" y="4186046"/>
                  </a:lnTo>
                  <a:lnTo>
                    <a:pt x="4741291" y="4156963"/>
                  </a:lnTo>
                  <a:lnTo>
                    <a:pt x="4775327" y="4127372"/>
                  </a:lnTo>
                  <a:lnTo>
                    <a:pt x="4808855" y="4097400"/>
                  </a:lnTo>
                  <a:lnTo>
                    <a:pt x="4842002" y="4066793"/>
                  </a:lnTo>
                  <a:lnTo>
                    <a:pt x="4874514" y="4035678"/>
                  </a:lnTo>
                  <a:lnTo>
                    <a:pt x="4906645" y="4004055"/>
                  </a:lnTo>
                  <a:lnTo>
                    <a:pt x="4938268" y="3972051"/>
                  </a:lnTo>
                  <a:lnTo>
                    <a:pt x="4969256" y="3939412"/>
                  </a:lnTo>
                  <a:lnTo>
                    <a:pt x="4999863" y="3906392"/>
                  </a:lnTo>
                  <a:lnTo>
                    <a:pt x="5029962" y="3872864"/>
                  </a:lnTo>
                  <a:lnTo>
                    <a:pt x="5059553" y="3838828"/>
                  </a:lnTo>
                  <a:lnTo>
                    <a:pt x="5088509" y="3804284"/>
                  </a:lnTo>
                  <a:lnTo>
                    <a:pt x="5116957" y="3769359"/>
                  </a:lnTo>
                  <a:lnTo>
                    <a:pt x="5145024" y="3734053"/>
                  </a:lnTo>
                  <a:lnTo>
                    <a:pt x="5172329" y="3698239"/>
                  </a:lnTo>
                  <a:lnTo>
                    <a:pt x="5199253" y="3661917"/>
                  </a:lnTo>
                  <a:lnTo>
                    <a:pt x="5225542" y="3625214"/>
                  </a:lnTo>
                  <a:lnTo>
                    <a:pt x="5251196" y="3588130"/>
                  </a:lnTo>
                  <a:lnTo>
                    <a:pt x="5276342" y="3550538"/>
                  </a:lnTo>
                  <a:lnTo>
                    <a:pt x="5300980" y="3512565"/>
                  </a:lnTo>
                  <a:lnTo>
                    <a:pt x="5324983" y="3474211"/>
                  </a:lnTo>
                  <a:lnTo>
                    <a:pt x="5348351" y="3435476"/>
                  </a:lnTo>
                  <a:lnTo>
                    <a:pt x="5371211" y="3396233"/>
                  </a:lnTo>
                  <a:lnTo>
                    <a:pt x="5393309" y="3356736"/>
                  </a:lnTo>
                  <a:lnTo>
                    <a:pt x="5415026" y="3316858"/>
                  </a:lnTo>
                  <a:lnTo>
                    <a:pt x="5435981" y="3276472"/>
                  </a:lnTo>
                  <a:lnTo>
                    <a:pt x="5456301" y="3235832"/>
                  </a:lnTo>
                  <a:lnTo>
                    <a:pt x="5475986" y="3194811"/>
                  </a:lnTo>
                  <a:lnTo>
                    <a:pt x="5495163" y="3153409"/>
                  </a:lnTo>
                  <a:lnTo>
                    <a:pt x="5513578" y="3111626"/>
                  </a:lnTo>
                  <a:lnTo>
                    <a:pt x="5531358" y="3069462"/>
                  </a:lnTo>
                  <a:lnTo>
                    <a:pt x="5548503" y="3027044"/>
                  </a:lnTo>
                  <a:lnTo>
                    <a:pt x="5565013" y="2984245"/>
                  </a:lnTo>
                  <a:lnTo>
                    <a:pt x="5580888" y="2941192"/>
                  </a:lnTo>
                  <a:lnTo>
                    <a:pt x="5596001" y="2897758"/>
                  </a:lnTo>
                  <a:lnTo>
                    <a:pt x="5610479" y="2854070"/>
                  </a:lnTo>
                  <a:lnTo>
                    <a:pt x="5624322" y="2810001"/>
                  </a:lnTo>
                  <a:lnTo>
                    <a:pt x="5637403" y="2765678"/>
                  </a:lnTo>
                  <a:lnTo>
                    <a:pt x="5649849" y="2720974"/>
                  </a:lnTo>
                  <a:lnTo>
                    <a:pt x="5661533" y="2676143"/>
                  </a:lnTo>
                  <a:lnTo>
                    <a:pt x="5672582" y="2630931"/>
                  </a:lnTo>
                  <a:lnTo>
                    <a:pt x="5682869" y="2585465"/>
                  </a:lnTo>
                  <a:lnTo>
                    <a:pt x="5692394" y="2539618"/>
                  </a:lnTo>
                  <a:lnTo>
                    <a:pt x="5701157" y="2493644"/>
                  </a:lnTo>
                  <a:lnTo>
                    <a:pt x="5709285" y="2447416"/>
                  </a:lnTo>
                  <a:lnTo>
                    <a:pt x="5716651" y="2400807"/>
                  </a:lnTo>
                  <a:lnTo>
                    <a:pt x="5723255" y="2354071"/>
                  </a:lnTo>
                  <a:lnTo>
                    <a:pt x="5729097" y="2307081"/>
                  </a:lnTo>
                  <a:lnTo>
                    <a:pt x="5734177" y="2259837"/>
                  </a:lnTo>
                  <a:lnTo>
                    <a:pt x="5738495" y="2212339"/>
                  </a:lnTo>
                  <a:lnTo>
                    <a:pt x="5742051" y="2164714"/>
                  </a:lnTo>
                  <a:lnTo>
                    <a:pt x="5744845" y="2116835"/>
                  </a:lnTo>
                  <a:lnTo>
                    <a:pt x="5746877" y="2068702"/>
                  </a:lnTo>
                  <a:lnTo>
                    <a:pt x="5748020" y="2020442"/>
                  </a:lnTo>
                  <a:lnTo>
                    <a:pt x="5748401" y="1971928"/>
                  </a:lnTo>
                  <a:lnTo>
                    <a:pt x="5748020" y="1923414"/>
                  </a:lnTo>
                  <a:lnTo>
                    <a:pt x="5746877" y="1875154"/>
                  </a:lnTo>
                  <a:lnTo>
                    <a:pt x="5744845" y="1827021"/>
                  </a:lnTo>
                  <a:lnTo>
                    <a:pt x="5742051" y="1779142"/>
                  </a:lnTo>
                  <a:lnTo>
                    <a:pt x="5738495" y="1731517"/>
                  </a:lnTo>
                  <a:lnTo>
                    <a:pt x="5734177" y="1684019"/>
                  </a:lnTo>
                  <a:lnTo>
                    <a:pt x="5729097" y="1636775"/>
                  </a:lnTo>
                  <a:lnTo>
                    <a:pt x="5723255" y="1589785"/>
                  </a:lnTo>
                  <a:lnTo>
                    <a:pt x="5716651" y="1543049"/>
                  </a:lnTo>
                  <a:lnTo>
                    <a:pt x="5709285" y="1496440"/>
                  </a:lnTo>
                  <a:lnTo>
                    <a:pt x="5701157" y="1450212"/>
                  </a:lnTo>
                  <a:lnTo>
                    <a:pt x="5692394" y="1404238"/>
                  </a:lnTo>
                  <a:lnTo>
                    <a:pt x="5682869" y="1358391"/>
                  </a:lnTo>
                  <a:lnTo>
                    <a:pt x="5672582" y="1312925"/>
                  </a:lnTo>
                  <a:lnTo>
                    <a:pt x="5661533" y="1267713"/>
                  </a:lnTo>
                  <a:lnTo>
                    <a:pt x="5649849" y="1222882"/>
                  </a:lnTo>
                  <a:lnTo>
                    <a:pt x="5637403" y="1178178"/>
                  </a:lnTo>
                  <a:lnTo>
                    <a:pt x="5624322" y="1133855"/>
                  </a:lnTo>
                  <a:lnTo>
                    <a:pt x="5610479" y="1089786"/>
                  </a:lnTo>
                  <a:lnTo>
                    <a:pt x="5596001" y="1046098"/>
                  </a:lnTo>
                  <a:lnTo>
                    <a:pt x="5580888" y="1002664"/>
                  </a:lnTo>
                  <a:lnTo>
                    <a:pt x="5565013" y="959611"/>
                  </a:lnTo>
                  <a:lnTo>
                    <a:pt x="5548503" y="916812"/>
                  </a:lnTo>
                  <a:lnTo>
                    <a:pt x="5531358" y="874394"/>
                  </a:lnTo>
                  <a:lnTo>
                    <a:pt x="5513578" y="832230"/>
                  </a:lnTo>
                  <a:lnTo>
                    <a:pt x="5495163" y="790447"/>
                  </a:lnTo>
                  <a:lnTo>
                    <a:pt x="5475986" y="749045"/>
                  </a:lnTo>
                  <a:lnTo>
                    <a:pt x="5456301" y="708025"/>
                  </a:lnTo>
                  <a:lnTo>
                    <a:pt x="5435981" y="667384"/>
                  </a:lnTo>
                  <a:lnTo>
                    <a:pt x="5415026" y="626998"/>
                  </a:lnTo>
                  <a:lnTo>
                    <a:pt x="5393309" y="587120"/>
                  </a:lnTo>
                  <a:lnTo>
                    <a:pt x="5371211" y="547496"/>
                  </a:lnTo>
                  <a:lnTo>
                    <a:pt x="5348351" y="508380"/>
                  </a:lnTo>
                  <a:lnTo>
                    <a:pt x="5324983" y="469645"/>
                  </a:lnTo>
                  <a:lnTo>
                    <a:pt x="5300980" y="431291"/>
                  </a:lnTo>
                  <a:lnTo>
                    <a:pt x="5276342" y="393318"/>
                  </a:lnTo>
                  <a:lnTo>
                    <a:pt x="5251196" y="355726"/>
                  </a:lnTo>
                  <a:lnTo>
                    <a:pt x="5225542" y="318642"/>
                  </a:lnTo>
                  <a:lnTo>
                    <a:pt x="5199253" y="281939"/>
                  </a:lnTo>
                  <a:lnTo>
                    <a:pt x="5172329" y="245617"/>
                  </a:lnTo>
                  <a:lnTo>
                    <a:pt x="5145024" y="209803"/>
                  </a:lnTo>
                  <a:lnTo>
                    <a:pt x="5116957" y="174370"/>
                  </a:lnTo>
                  <a:lnTo>
                    <a:pt x="5088509" y="139445"/>
                  </a:lnTo>
                  <a:lnTo>
                    <a:pt x="5059553" y="105028"/>
                  </a:lnTo>
                  <a:lnTo>
                    <a:pt x="5029962" y="70992"/>
                  </a:lnTo>
                  <a:lnTo>
                    <a:pt x="4999863" y="37464"/>
                  </a:lnTo>
                  <a:lnTo>
                    <a:pt x="4969256" y="4444"/>
                  </a:lnTo>
                  <a:lnTo>
                    <a:pt x="4965065" y="0"/>
                  </a:lnTo>
                </a:path>
                <a:path w="5748655" h="4846320">
                  <a:moveTo>
                    <a:pt x="783361" y="0"/>
                  </a:moveTo>
                  <a:lnTo>
                    <a:pt x="748550" y="37464"/>
                  </a:lnTo>
                  <a:lnTo>
                    <a:pt x="718489" y="70992"/>
                  </a:lnTo>
                  <a:lnTo>
                    <a:pt x="688936" y="105028"/>
                  </a:lnTo>
                  <a:lnTo>
                    <a:pt x="659917" y="139445"/>
                  </a:lnTo>
                  <a:lnTo>
                    <a:pt x="631418" y="174370"/>
                  </a:lnTo>
                  <a:lnTo>
                    <a:pt x="603478" y="209803"/>
                  </a:lnTo>
                  <a:lnTo>
                    <a:pt x="576072" y="245617"/>
                  </a:lnTo>
                  <a:lnTo>
                    <a:pt x="549224" y="281939"/>
                  </a:lnTo>
                  <a:lnTo>
                    <a:pt x="522935" y="318642"/>
                  </a:lnTo>
                  <a:lnTo>
                    <a:pt x="497204" y="355726"/>
                  </a:lnTo>
                  <a:lnTo>
                    <a:pt x="472046" y="393318"/>
                  </a:lnTo>
                  <a:lnTo>
                    <a:pt x="447471" y="431291"/>
                  </a:lnTo>
                  <a:lnTo>
                    <a:pt x="423481" y="469645"/>
                  </a:lnTo>
                  <a:lnTo>
                    <a:pt x="400075" y="508380"/>
                  </a:lnTo>
                  <a:lnTo>
                    <a:pt x="377266" y="547496"/>
                  </a:lnTo>
                  <a:lnTo>
                    <a:pt x="355066" y="587120"/>
                  </a:lnTo>
                  <a:lnTo>
                    <a:pt x="333476" y="626998"/>
                  </a:lnTo>
                  <a:lnTo>
                    <a:pt x="312496" y="667384"/>
                  </a:lnTo>
                  <a:lnTo>
                    <a:pt x="292138" y="708025"/>
                  </a:lnTo>
                  <a:lnTo>
                    <a:pt x="272402" y="749045"/>
                  </a:lnTo>
                  <a:lnTo>
                    <a:pt x="253314" y="790447"/>
                  </a:lnTo>
                  <a:lnTo>
                    <a:pt x="234848" y="832230"/>
                  </a:lnTo>
                  <a:lnTo>
                    <a:pt x="217042" y="874394"/>
                  </a:lnTo>
                  <a:lnTo>
                    <a:pt x="199885" y="916812"/>
                  </a:lnTo>
                  <a:lnTo>
                    <a:pt x="183387" y="959611"/>
                  </a:lnTo>
                  <a:lnTo>
                    <a:pt x="167563" y="1002664"/>
                  </a:lnTo>
                  <a:lnTo>
                    <a:pt x="152400" y="1046098"/>
                  </a:lnTo>
                  <a:lnTo>
                    <a:pt x="137922" y="1089786"/>
                  </a:lnTo>
                  <a:lnTo>
                    <a:pt x="124129" y="1133855"/>
                  </a:lnTo>
                  <a:lnTo>
                    <a:pt x="111023" y="1178178"/>
                  </a:lnTo>
                  <a:lnTo>
                    <a:pt x="98615" y="1222882"/>
                  </a:lnTo>
                  <a:lnTo>
                    <a:pt x="86906" y="1267713"/>
                  </a:lnTo>
                  <a:lnTo>
                    <a:pt x="75907" y="1312925"/>
                  </a:lnTo>
                  <a:lnTo>
                    <a:pt x="65633" y="1358391"/>
                  </a:lnTo>
                  <a:lnTo>
                    <a:pt x="56070" y="1404238"/>
                  </a:lnTo>
                  <a:lnTo>
                    <a:pt x="47243" y="1450212"/>
                  </a:lnTo>
                  <a:lnTo>
                    <a:pt x="39141" y="1496440"/>
                  </a:lnTo>
                  <a:lnTo>
                    <a:pt x="31800" y="1543049"/>
                  </a:lnTo>
                  <a:lnTo>
                    <a:pt x="25184" y="1589785"/>
                  </a:lnTo>
                  <a:lnTo>
                    <a:pt x="19342" y="1636775"/>
                  </a:lnTo>
                  <a:lnTo>
                    <a:pt x="14249" y="1684019"/>
                  </a:lnTo>
                  <a:lnTo>
                    <a:pt x="9918" y="1731517"/>
                  </a:lnTo>
                  <a:lnTo>
                    <a:pt x="6362" y="1779142"/>
                  </a:lnTo>
                  <a:lnTo>
                    <a:pt x="3594" y="1827021"/>
                  </a:lnTo>
                  <a:lnTo>
                    <a:pt x="1600" y="1875154"/>
                  </a:lnTo>
                  <a:lnTo>
                    <a:pt x="393" y="1923414"/>
                  </a:lnTo>
                  <a:lnTo>
                    <a:pt x="0" y="1971928"/>
                  </a:lnTo>
                  <a:lnTo>
                    <a:pt x="393" y="2020442"/>
                  </a:lnTo>
                  <a:lnTo>
                    <a:pt x="1600" y="2068702"/>
                  </a:lnTo>
                  <a:lnTo>
                    <a:pt x="3594" y="2116835"/>
                  </a:lnTo>
                  <a:lnTo>
                    <a:pt x="6362" y="2164714"/>
                  </a:lnTo>
                  <a:lnTo>
                    <a:pt x="9918" y="2212339"/>
                  </a:lnTo>
                  <a:lnTo>
                    <a:pt x="14249" y="2259837"/>
                  </a:lnTo>
                  <a:lnTo>
                    <a:pt x="19342" y="2307081"/>
                  </a:lnTo>
                  <a:lnTo>
                    <a:pt x="25184" y="2354071"/>
                  </a:lnTo>
                  <a:lnTo>
                    <a:pt x="31800" y="2400807"/>
                  </a:lnTo>
                  <a:lnTo>
                    <a:pt x="39141" y="2447416"/>
                  </a:lnTo>
                  <a:lnTo>
                    <a:pt x="47243" y="2493644"/>
                  </a:lnTo>
                  <a:lnTo>
                    <a:pt x="56070" y="2539618"/>
                  </a:lnTo>
                  <a:lnTo>
                    <a:pt x="65633" y="2585465"/>
                  </a:lnTo>
                  <a:lnTo>
                    <a:pt x="75907" y="2630931"/>
                  </a:lnTo>
                  <a:lnTo>
                    <a:pt x="86906" y="2676143"/>
                  </a:lnTo>
                  <a:lnTo>
                    <a:pt x="98615" y="2720974"/>
                  </a:lnTo>
                  <a:lnTo>
                    <a:pt x="111023" y="2765678"/>
                  </a:lnTo>
                  <a:lnTo>
                    <a:pt x="124129" y="2810001"/>
                  </a:lnTo>
                  <a:lnTo>
                    <a:pt x="137922" y="2854070"/>
                  </a:lnTo>
                  <a:lnTo>
                    <a:pt x="152400" y="2897758"/>
                  </a:lnTo>
                  <a:lnTo>
                    <a:pt x="167563" y="2941192"/>
                  </a:lnTo>
                  <a:lnTo>
                    <a:pt x="183387" y="2984245"/>
                  </a:lnTo>
                  <a:lnTo>
                    <a:pt x="199885" y="3027044"/>
                  </a:lnTo>
                  <a:lnTo>
                    <a:pt x="217042" y="3069462"/>
                  </a:lnTo>
                  <a:lnTo>
                    <a:pt x="234848" y="3111626"/>
                  </a:lnTo>
                  <a:lnTo>
                    <a:pt x="253314" y="3153409"/>
                  </a:lnTo>
                  <a:lnTo>
                    <a:pt x="272402" y="3194811"/>
                  </a:lnTo>
                  <a:lnTo>
                    <a:pt x="292138" y="3235832"/>
                  </a:lnTo>
                  <a:lnTo>
                    <a:pt x="312496" y="3276472"/>
                  </a:lnTo>
                  <a:lnTo>
                    <a:pt x="333476" y="3316858"/>
                  </a:lnTo>
                  <a:lnTo>
                    <a:pt x="355066" y="3356736"/>
                  </a:lnTo>
                  <a:lnTo>
                    <a:pt x="377266" y="3396233"/>
                  </a:lnTo>
                  <a:lnTo>
                    <a:pt x="400075" y="3435476"/>
                  </a:lnTo>
                  <a:lnTo>
                    <a:pt x="423481" y="3474211"/>
                  </a:lnTo>
                  <a:lnTo>
                    <a:pt x="447471" y="3512565"/>
                  </a:lnTo>
                  <a:lnTo>
                    <a:pt x="472046" y="3550538"/>
                  </a:lnTo>
                  <a:lnTo>
                    <a:pt x="497204" y="3588130"/>
                  </a:lnTo>
                  <a:lnTo>
                    <a:pt x="522935" y="3625214"/>
                  </a:lnTo>
                  <a:lnTo>
                    <a:pt x="549224" y="3661917"/>
                  </a:lnTo>
                  <a:lnTo>
                    <a:pt x="576072" y="3698239"/>
                  </a:lnTo>
                  <a:lnTo>
                    <a:pt x="603478" y="3734053"/>
                  </a:lnTo>
                  <a:lnTo>
                    <a:pt x="631418" y="3769359"/>
                  </a:lnTo>
                  <a:lnTo>
                    <a:pt x="659917" y="3804284"/>
                  </a:lnTo>
                  <a:lnTo>
                    <a:pt x="688936" y="3838828"/>
                  </a:lnTo>
                  <a:lnTo>
                    <a:pt x="718489" y="3872864"/>
                  </a:lnTo>
                  <a:lnTo>
                    <a:pt x="748550" y="3906392"/>
                  </a:lnTo>
                  <a:lnTo>
                    <a:pt x="779132" y="3939412"/>
                  </a:lnTo>
                  <a:lnTo>
                    <a:pt x="810260" y="3972051"/>
                  </a:lnTo>
                  <a:lnTo>
                    <a:pt x="841882" y="4004055"/>
                  </a:lnTo>
                  <a:lnTo>
                    <a:pt x="873887" y="4035678"/>
                  </a:lnTo>
                  <a:lnTo>
                    <a:pt x="906526" y="4066793"/>
                  </a:lnTo>
                  <a:lnTo>
                    <a:pt x="939546" y="4097400"/>
                  </a:lnTo>
                  <a:lnTo>
                    <a:pt x="973074" y="4127372"/>
                  </a:lnTo>
                  <a:lnTo>
                    <a:pt x="1007110" y="4156963"/>
                  </a:lnTo>
                  <a:lnTo>
                    <a:pt x="1041654" y="4186046"/>
                  </a:lnTo>
                  <a:lnTo>
                    <a:pt x="1076579" y="4214495"/>
                  </a:lnTo>
                  <a:lnTo>
                    <a:pt x="1111885" y="4242434"/>
                  </a:lnTo>
                  <a:lnTo>
                    <a:pt x="1147699" y="4269866"/>
                  </a:lnTo>
                  <a:lnTo>
                    <a:pt x="1184020" y="4296663"/>
                  </a:lnTo>
                  <a:lnTo>
                    <a:pt x="1220724" y="4322953"/>
                  </a:lnTo>
                  <a:lnTo>
                    <a:pt x="1257808" y="4348733"/>
                  </a:lnTo>
                  <a:lnTo>
                    <a:pt x="1295400" y="4373880"/>
                  </a:lnTo>
                  <a:lnTo>
                    <a:pt x="1333373" y="4398390"/>
                  </a:lnTo>
                  <a:lnTo>
                    <a:pt x="1371727" y="4422393"/>
                  </a:lnTo>
                  <a:lnTo>
                    <a:pt x="1410462" y="4445761"/>
                  </a:lnTo>
                  <a:lnTo>
                    <a:pt x="1449705" y="4468621"/>
                  </a:lnTo>
                  <a:lnTo>
                    <a:pt x="1489202" y="4490846"/>
                  </a:lnTo>
                  <a:lnTo>
                    <a:pt x="1529207" y="4512436"/>
                  </a:lnTo>
                  <a:lnTo>
                    <a:pt x="1569465" y="4533391"/>
                  </a:lnTo>
                  <a:lnTo>
                    <a:pt x="1610233" y="4553711"/>
                  </a:lnTo>
                  <a:lnTo>
                    <a:pt x="1651254" y="4573396"/>
                  </a:lnTo>
                  <a:lnTo>
                    <a:pt x="1692656" y="4592573"/>
                  </a:lnTo>
                  <a:lnTo>
                    <a:pt x="1734439" y="4610988"/>
                  </a:lnTo>
                  <a:lnTo>
                    <a:pt x="1776476" y="4628768"/>
                  </a:lnTo>
                  <a:lnTo>
                    <a:pt x="1818894" y="4645913"/>
                  </a:lnTo>
                  <a:lnTo>
                    <a:pt x="1861693" y="4662423"/>
                  </a:lnTo>
                  <a:lnTo>
                    <a:pt x="1904873" y="4678298"/>
                  </a:lnTo>
                  <a:lnTo>
                    <a:pt x="1948307" y="4693411"/>
                  </a:lnTo>
                  <a:lnTo>
                    <a:pt x="1991995" y="4707889"/>
                  </a:lnTo>
                  <a:lnTo>
                    <a:pt x="2036064" y="4721733"/>
                  </a:lnTo>
                  <a:lnTo>
                    <a:pt x="2080387" y="4734813"/>
                  </a:lnTo>
                  <a:lnTo>
                    <a:pt x="2124964" y="4747259"/>
                  </a:lnTo>
                  <a:lnTo>
                    <a:pt x="2169922" y="4758943"/>
                  </a:lnTo>
                  <a:lnTo>
                    <a:pt x="2215134" y="4769992"/>
                  </a:lnTo>
                  <a:lnTo>
                    <a:pt x="2260600" y="4780153"/>
                  </a:lnTo>
                  <a:lnTo>
                    <a:pt x="2306447" y="4789805"/>
                  </a:lnTo>
                  <a:lnTo>
                    <a:pt x="2352421" y="4798567"/>
                  </a:lnTo>
                  <a:lnTo>
                    <a:pt x="2398649" y="4806695"/>
                  </a:lnTo>
                  <a:lnTo>
                    <a:pt x="2445258" y="4814061"/>
                  </a:lnTo>
                  <a:lnTo>
                    <a:pt x="2491994" y="4820665"/>
                  </a:lnTo>
                  <a:lnTo>
                    <a:pt x="2538984" y="4826508"/>
                  </a:lnTo>
                  <a:lnTo>
                    <a:pt x="2586228" y="4831587"/>
                  </a:lnTo>
                  <a:lnTo>
                    <a:pt x="2633726" y="4835906"/>
                  </a:lnTo>
                  <a:lnTo>
                    <a:pt x="2681351" y="4839461"/>
                  </a:lnTo>
                  <a:lnTo>
                    <a:pt x="2729230" y="4842256"/>
                  </a:lnTo>
                  <a:lnTo>
                    <a:pt x="2777363" y="4844287"/>
                  </a:lnTo>
                  <a:lnTo>
                    <a:pt x="2825623" y="4845431"/>
                  </a:lnTo>
                  <a:lnTo>
                    <a:pt x="2874137" y="4845811"/>
                  </a:lnTo>
                </a:path>
              </a:pathLst>
            </a:custGeom>
            <a:ln w="11911">
              <a:solidFill>
                <a:srgbClr val="9294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290572" y="684275"/>
              <a:ext cx="2190115" cy="2188210"/>
            </a:xfrm>
            <a:custGeom>
              <a:avLst/>
              <a:gdLst/>
              <a:ahLst/>
              <a:cxnLst/>
              <a:rect l="l" t="t" r="r" b="b"/>
              <a:pathLst>
                <a:path w="2190115" h="2188210">
                  <a:moveTo>
                    <a:pt x="1094739" y="2188082"/>
                  </a:moveTo>
                  <a:lnTo>
                    <a:pt x="1143507" y="2186939"/>
                  </a:lnTo>
                  <a:lnTo>
                    <a:pt x="1191767" y="2183764"/>
                  </a:lnTo>
                  <a:lnTo>
                    <a:pt x="1239392" y="2178557"/>
                  </a:lnTo>
                  <a:lnTo>
                    <a:pt x="1286382" y="2171318"/>
                  </a:lnTo>
                  <a:lnTo>
                    <a:pt x="1332738" y="2162174"/>
                  </a:lnTo>
                  <a:lnTo>
                    <a:pt x="1378330" y="2150998"/>
                  </a:lnTo>
                  <a:lnTo>
                    <a:pt x="1423162" y="2138044"/>
                  </a:lnTo>
                  <a:lnTo>
                    <a:pt x="1467103" y="2123185"/>
                  </a:lnTo>
                  <a:lnTo>
                    <a:pt x="1510283" y="2106548"/>
                  </a:lnTo>
                  <a:lnTo>
                    <a:pt x="1552575" y="2088133"/>
                  </a:lnTo>
                  <a:lnTo>
                    <a:pt x="1593850" y="2068067"/>
                  </a:lnTo>
                  <a:lnTo>
                    <a:pt x="1634108" y="2046350"/>
                  </a:lnTo>
                  <a:lnTo>
                    <a:pt x="1673478" y="2022982"/>
                  </a:lnTo>
                  <a:lnTo>
                    <a:pt x="1711578" y="1997963"/>
                  </a:lnTo>
                  <a:lnTo>
                    <a:pt x="1748663" y="1971547"/>
                  </a:lnTo>
                  <a:lnTo>
                    <a:pt x="1784603" y="1943607"/>
                  </a:lnTo>
                  <a:lnTo>
                    <a:pt x="1819275" y="1914270"/>
                  </a:lnTo>
                  <a:lnTo>
                    <a:pt x="1852676" y="1883536"/>
                  </a:lnTo>
                  <a:lnTo>
                    <a:pt x="1884806" y="1851405"/>
                  </a:lnTo>
                  <a:lnTo>
                    <a:pt x="1915540" y="1818004"/>
                  </a:lnTo>
                  <a:lnTo>
                    <a:pt x="1945004" y="1783333"/>
                  </a:lnTo>
                  <a:lnTo>
                    <a:pt x="1972944" y="1747519"/>
                  </a:lnTo>
                  <a:lnTo>
                    <a:pt x="1999361" y="1710435"/>
                  </a:lnTo>
                  <a:lnTo>
                    <a:pt x="2024379" y="1672208"/>
                  </a:lnTo>
                  <a:lnTo>
                    <a:pt x="2047748" y="1632965"/>
                  </a:lnTo>
                  <a:lnTo>
                    <a:pt x="2069464" y="1592706"/>
                  </a:lnTo>
                  <a:lnTo>
                    <a:pt x="2089530" y="1551431"/>
                  </a:lnTo>
                  <a:lnTo>
                    <a:pt x="2107945" y="1509267"/>
                  </a:lnTo>
                  <a:lnTo>
                    <a:pt x="2124582" y="1466087"/>
                  </a:lnTo>
                  <a:lnTo>
                    <a:pt x="2139441" y="1422145"/>
                  </a:lnTo>
                  <a:lnTo>
                    <a:pt x="2152523" y="1377314"/>
                  </a:lnTo>
                  <a:lnTo>
                    <a:pt x="2163699" y="1331721"/>
                  </a:lnTo>
                  <a:lnTo>
                    <a:pt x="2172842" y="1285493"/>
                  </a:lnTo>
                  <a:lnTo>
                    <a:pt x="2180081" y="1238503"/>
                  </a:lnTo>
                  <a:lnTo>
                    <a:pt x="2185289" y="1191005"/>
                  </a:lnTo>
                  <a:lnTo>
                    <a:pt x="2188464" y="1142745"/>
                  </a:lnTo>
                  <a:lnTo>
                    <a:pt x="2189606" y="1093977"/>
                  </a:lnTo>
                  <a:lnTo>
                    <a:pt x="2188464" y="1045336"/>
                  </a:lnTo>
                  <a:lnTo>
                    <a:pt x="2185289" y="997076"/>
                  </a:lnTo>
                  <a:lnTo>
                    <a:pt x="2180081" y="949451"/>
                  </a:lnTo>
                  <a:lnTo>
                    <a:pt x="2172842" y="902588"/>
                  </a:lnTo>
                  <a:lnTo>
                    <a:pt x="2163699" y="856233"/>
                  </a:lnTo>
                  <a:lnTo>
                    <a:pt x="2152523" y="810767"/>
                  </a:lnTo>
                  <a:lnTo>
                    <a:pt x="2139441" y="765936"/>
                  </a:lnTo>
                  <a:lnTo>
                    <a:pt x="2124582" y="721994"/>
                  </a:lnTo>
                  <a:lnTo>
                    <a:pt x="2107945" y="678814"/>
                  </a:lnTo>
                  <a:lnTo>
                    <a:pt x="2089530" y="636650"/>
                  </a:lnTo>
                  <a:lnTo>
                    <a:pt x="2069464" y="595375"/>
                  </a:lnTo>
                  <a:lnTo>
                    <a:pt x="2047748" y="554989"/>
                  </a:lnTo>
                  <a:lnTo>
                    <a:pt x="2024379" y="515746"/>
                  </a:lnTo>
                  <a:lnTo>
                    <a:pt x="1999361" y="477646"/>
                  </a:lnTo>
                  <a:lnTo>
                    <a:pt x="1972944" y="440562"/>
                  </a:lnTo>
                  <a:lnTo>
                    <a:pt x="1945004" y="404748"/>
                  </a:lnTo>
                  <a:lnTo>
                    <a:pt x="1915540" y="370077"/>
                  </a:lnTo>
                  <a:lnTo>
                    <a:pt x="1884806" y="336676"/>
                  </a:lnTo>
                  <a:lnTo>
                    <a:pt x="1852676" y="304545"/>
                  </a:lnTo>
                  <a:lnTo>
                    <a:pt x="1819275" y="273811"/>
                  </a:lnTo>
                  <a:lnTo>
                    <a:pt x="1784603" y="244475"/>
                  </a:lnTo>
                  <a:lnTo>
                    <a:pt x="1748663" y="216534"/>
                  </a:lnTo>
                  <a:lnTo>
                    <a:pt x="1711578" y="189991"/>
                  </a:lnTo>
                  <a:lnTo>
                    <a:pt x="1673478" y="165100"/>
                  </a:lnTo>
                  <a:lnTo>
                    <a:pt x="1634108" y="141731"/>
                  </a:lnTo>
                  <a:lnTo>
                    <a:pt x="1593850" y="120014"/>
                  </a:lnTo>
                  <a:lnTo>
                    <a:pt x="1552575" y="99949"/>
                  </a:lnTo>
                  <a:lnTo>
                    <a:pt x="1510283" y="81533"/>
                  </a:lnTo>
                  <a:lnTo>
                    <a:pt x="1467103" y="64896"/>
                  </a:lnTo>
                  <a:lnTo>
                    <a:pt x="1423162" y="50037"/>
                  </a:lnTo>
                  <a:lnTo>
                    <a:pt x="1378330" y="37083"/>
                  </a:lnTo>
                  <a:lnTo>
                    <a:pt x="1332738" y="25907"/>
                  </a:lnTo>
                  <a:lnTo>
                    <a:pt x="1286382" y="16636"/>
                  </a:lnTo>
                  <a:lnTo>
                    <a:pt x="1239392" y="9397"/>
                  </a:lnTo>
                  <a:lnTo>
                    <a:pt x="1191767" y="4190"/>
                  </a:lnTo>
                  <a:lnTo>
                    <a:pt x="1143507" y="1015"/>
                  </a:lnTo>
                  <a:lnTo>
                    <a:pt x="1094739" y="0"/>
                  </a:lnTo>
                  <a:lnTo>
                    <a:pt x="1045972" y="1015"/>
                  </a:lnTo>
                  <a:lnTo>
                    <a:pt x="997838" y="4190"/>
                  </a:lnTo>
                  <a:lnTo>
                    <a:pt x="950213" y="9397"/>
                  </a:lnTo>
                  <a:lnTo>
                    <a:pt x="903223" y="16636"/>
                  </a:lnTo>
                  <a:lnTo>
                    <a:pt x="856869" y="25907"/>
                  </a:lnTo>
                  <a:lnTo>
                    <a:pt x="811276" y="37083"/>
                  </a:lnTo>
                  <a:lnTo>
                    <a:pt x="766444" y="50037"/>
                  </a:lnTo>
                  <a:lnTo>
                    <a:pt x="722502" y="64896"/>
                  </a:lnTo>
                  <a:lnTo>
                    <a:pt x="679322" y="81533"/>
                  </a:lnTo>
                  <a:lnTo>
                    <a:pt x="637032" y="99949"/>
                  </a:lnTo>
                  <a:lnTo>
                    <a:pt x="595757" y="120014"/>
                  </a:lnTo>
                  <a:lnTo>
                    <a:pt x="555497" y="141731"/>
                  </a:lnTo>
                  <a:lnTo>
                    <a:pt x="516127" y="165100"/>
                  </a:lnTo>
                  <a:lnTo>
                    <a:pt x="478027" y="189991"/>
                  </a:lnTo>
                  <a:lnTo>
                    <a:pt x="440944" y="216534"/>
                  </a:lnTo>
                  <a:lnTo>
                    <a:pt x="405002" y="244475"/>
                  </a:lnTo>
                  <a:lnTo>
                    <a:pt x="370331" y="273811"/>
                  </a:lnTo>
                  <a:lnTo>
                    <a:pt x="336930" y="304545"/>
                  </a:lnTo>
                  <a:lnTo>
                    <a:pt x="304800" y="336676"/>
                  </a:lnTo>
                  <a:lnTo>
                    <a:pt x="273938" y="370077"/>
                  </a:lnTo>
                  <a:lnTo>
                    <a:pt x="244601" y="404748"/>
                  </a:lnTo>
                  <a:lnTo>
                    <a:pt x="216661" y="440562"/>
                  </a:lnTo>
                  <a:lnTo>
                    <a:pt x="190119" y="477646"/>
                  </a:lnTo>
                  <a:lnTo>
                    <a:pt x="165226" y="515746"/>
                  </a:lnTo>
                  <a:lnTo>
                    <a:pt x="141858" y="554989"/>
                  </a:lnTo>
                  <a:lnTo>
                    <a:pt x="120141" y="595375"/>
                  </a:lnTo>
                  <a:lnTo>
                    <a:pt x="99948" y="636650"/>
                  </a:lnTo>
                  <a:lnTo>
                    <a:pt x="81533" y="678814"/>
                  </a:lnTo>
                  <a:lnTo>
                    <a:pt x="64896" y="721994"/>
                  </a:lnTo>
                  <a:lnTo>
                    <a:pt x="50037" y="765936"/>
                  </a:lnTo>
                  <a:lnTo>
                    <a:pt x="37083" y="810767"/>
                  </a:lnTo>
                  <a:lnTo>
                    <a:pt x="25907" y="856233"/>
                  </a:lnTo>
                  <a:lnTo>
                    <a:pt x="16763" y="902588"/>
                  </a:lnTo>
                  <a:lnTo>
                    <a:pt x="9525" y="949451"/>
                  </a:lnTo>
                  <a:lnTo>
                    <a:pt x="4190" y="997076"/>
                  </a:lnTo>
                  <a:lnTo>
                    <a:pt x="1015" y="1045336"/>
                  </a:lnTo>
                  <a:lnTo>
                    <a:pt x="0" y="1093977"/>
                  </a:lnTo>
                  <a:lnTo>
                    <a:pt x="1015" y="1142745"/>
                  </a:lnTo>
                  <a:lnTo>
                    <a:pt x="4190" y="1191005"/>
                  </a:lnTo>
                  <a:lnTo>
                    <a:pt x="9525" y="1238503"/>
                  </a:lnTo>
                  <a:lnTo>
                    <a:pt x="16763" y="1285493"/>
                  </a:lnTo>
                  <a:lnTo>
                    <a:pt x="25907" y="1331721"/>
                  </a:lnTo>
                  <a:lnTo>
                    <a:pt x="37083" y="1377314"/>
                  </a:lnTo>
                  <a:lnTo>
                    <a:pt x="50037" y="1422145"/>
                  </a:lnTo>
                  <a:lnTo>
                    <a:pt x="64896" y="1466087"/>
                  </a:lnTo>
                  <a:lnTo>
                    <a:pt x="81533" y="1509267"/>
                  </a:lnTo>
                  <a:lnTo>
                    <a:pt x="99948" y="1551431"/>
                  </a:lnTo>
                  <a:lnTo>
                    <a:pt x="120141" y="1592706"/>
                  </a:lnTo>
                  <a:lnTo>
                    <a:pt x="141858" y="1632965"/>
                  </a:lnTo>
                  <a:lnTo>
                    <a:pt x="165226" y="1672208"/>
                  </a:lnTo>
                  <a:lnTo>
                    <a:pt x="190119" y="1710435"/>
                  </a:lnTo>
                  <a:lnTo>
                    <a:pt x="216661" y="1747519"/>
                  </a:lnTo>
                  <a:lnTo>
                    <a:pt x="244601" y="1783333"/>
                  </a:lnTo>
                  <a:lnTo>
                    <a:pt x="273938" y="1818004"/>
                  </a:lnTo>
                  <a:lnTo>
                    <a:pt x="304800" y="1851405"/>
                  </a:lnTo>
                  <a:lnTo>
                    <a:pt x="336930" y="1883536"/>
                  </a:lnTo>
                  <a:lnTo>
                    <a:pt x="370331" y="1914270"/>
                  </a:lnTo>
                  <a:lnTo>
                    <a:pt x="405002" y="1943607"/>
                  </a:lnTo>
                  <a:lnTo>
                    <a:pt x="440944" y="1971547"/>
                  </a:lnTo>
                  <a:lnTo>
                    <a:pt x="478027" y="1997963"/>
                  </a:lnTo>
                  <a:lnTo>
                    <a:pt x="516127" y="2022982"/>
                  </a:lnTo>
                  <a:lnTo>
                    <a:pt x="555497" y="2046350"/>
                  </a:lnTo>
                  <a:lnTo>
                    <a:pt x="595757" y="2068067"/>
                  </a:lnTo>
                  <a:lnTo>
                    <a:pt x="637032" y="2088133"/>
                  </a:lnTo>
                  <a:lnTo>
                    <a:pt x="679322" y="2106548"/>
                  </a:lnTo>
                  <a:lnTo>
                    <a:pt x="722502" y="2123185"/>
                  </a:lnTo>
                  <a:lnTo>
                    <a:pt x="766444" y="2138044"/>
                  </a:lnTo>
                  <a:lnTo>
                    <a:pt x="811276" y="2150998"/>
                  </a:lnTo>
                  <a:lnTo>
                    <a:pt x="856869" y="2162174"/>
                  </a:lnTo>
                  <a:lnTo>
                    <a:pt x="903223" y="2171318"/>
                  </a:lnTo>
                  <a:lnTo>
                    <a:pt x="950213" y="2178557"/>
                  </a:lnTo>
                  <a:lnTo>
                    <a:pt x="997838" y="2183764"/>
                  </a:lnTo>
                  <a:lnTo>
                    <a:pt x="1045972" y="2186939"/>
                  </a:lnTo>
                  <a:lnTo>
                    <a:pt x="1094739" y="2188082"/>
                  </a:lnTo>
                  <a:close/>
                </a:path>
              </a:pathLst>
            </a:custGeom>
            <a:ln w="11836">
              <a:solidFill>
                <a:srgbClr val="9294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113532" y="1778507"/>
            <a:ext cx="396240" cy="144780"/>
          </a:xfrm>
          <a:prstGeom prst="rect">
            <a:avLst/>
          </a:prstGeom>
          <a:solidFill>
            <a:srgbClr val="D2222A"/>
          </a:solidFill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040"/>
              </a:lnSpc>
            </a:pPr>
            <a:r>
              <a:rPr sz="1000" spc="-20" dirty="0">
                <a:solidFill>
                  <a:srgbClr val="FFFFFF"/>
                </a:solidFill>
                <a:latin typeface="Calibri"/>
                <a:cs typeface="Calibri"/>
              </a:rPr>
              <a:t>OSLO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28059" y="1990344"/>
            <a:ext cx="66484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ts val="86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STOCKHOLM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6195" y="336803"/>
            <a:ext cx="594360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6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REYKJAVIK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87467" y="1511808"/>
            <a:ext cx="836930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86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ST.PETERSBURG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314444" y="1508759"/>
            <a:ext cx="502920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ts val="860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HELSINKI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933700" y="2574035"/>
            <a:ext cx="75628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27940">
              <a:lnSpc>
                <a:spcPts val="86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COPENHAGEN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316223" y="3909059"/>
            <a:ext cx="43751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20320">
              <a:lnSpc>
                <a:spcPts val="869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MUNICH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695955" y="3083051"/>
            <a:ext cx="66484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ts val="869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AMSTERDAM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584704" y="3305555"/>
            <a:ext cx="54419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860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BRUSSELS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4128515" y="3727703"/>
            <a:ext cx="415925" cy="102235"/>
          </a:xfrm>
          <a:custGeom>
            <a:avLst/>
            <a:gdLst/>
            <a:ahLst/>
            <a:cxnLst/>
            <a:rect l="l" t="t" r="r" b="b"/>
            <a:pathLst>
              <a:path w="415925" h="102235">
                <a:moveTo>
                  <a:pt x="0" y="102108"/>
                </a:moveTo>
                <a:lnTo>
                  <a:pt x="415798" y="102108"/>
                </a:lnTo>
                <a:lnTo>
                  <a:pt x="415798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ln w="11836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122597" y="3721786"/>
            <a:ext cx="427990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7780">
              <a:lnSpc>
                <a:spcPts val="81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VIENNA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113276" y="3467100"/>
            <a:ext cx="431165" cy="102235"/>
          </a:xfrm>
          <a:custGeom>
            <a:avLst/>
            <a:gdLst/>
            <a:ahLst/>
            <a:cxnLst/>
            <a:rect l="l" t="t" r="r" b="b"/>
            <a:pathLst>
              <a:path w="431164" h="102235">
                <a:moveTo>
                  <a:pt x="0" y="102108"/>
                </a:moveTo>
                <a:lnTo>
                  <a:pt x="430822" y="102108"/>
                </a:lnTo>
                <a:lnTo>
                  <a:pt x="43082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ln w="11836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4107357" y="3461182"/>
            <a:ext cx="443230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4604">
              <a:lnSpc>
                <a:spcPts val="819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PRAGUE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5495544" y="3453383"/>
            <a:ext cx="249554" cy="102235"/>
          </a:xfrm>
          <a:custGeom>
            <a:avLst/>
            <a:gdLst/>
            <a:ahLst/>
            <a:cxnLst/>
            <a:rect l="l" t="t" r="r" b="b"/>
            <a:pathLst>
              <a:path w="249554" h="102235">
                <a:moveTo>
                  <a:pt x="0" y="102108"/>
                </a:moveTo>
                <a:lnTo>
                  <a:pt x="249542" y="102108"/>
                </a:lnTo>
                <a:lnTo>
                  <a:pt x="249542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ln w="11836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5489626" y="3447465"/>
            <a:ext cx="261620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4604">
              <a:lnSpc>
                <a:spcPts val="810"/>
              </a:lnSpc>
            </a:pPr>
            <a:r>
              <a:rPr sz="750" spc="-20" dirty="0">
                <a:solidFill>
                  <a:srgbClr val="FFFFFF"/>
                </a:solidFill>
                <a:latin typeface="Calibri"/>
                <a:cs typeface="Calibri"/>
              </a:rPr>
              <a:t>KIEV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307001" y="4410633"/>
            <a:ext cx="570865" cy="114300"/>
          </a:xfrm>
          <a:prstGeom prst="rect">
            <a:avLst/>
          </a:prstGeom>
          <a:solidFill>
            <a:srgbClr val="221F1F"/>
          </a:solidFill>
          <a:ln w="3175">
            <a:solidFill>
              <a:srgbClr val="221F1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4604">
              <a:lnSpc>
                <a:spcPts val="81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BELGRADE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393435" y="4881371"/>
            <a:ext cx="525780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ts val="869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ISTANBUL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834128" y="5369052"/>
            <a:ext cx="431800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4604">
              <a:lnSpc>
                <a:spcPts val="869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ATHENS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431791" y="3011423"/>
            <a:ext cx="509270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24130">
              <a:lnSpc>
                <a:spcPts val="86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WARSAW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760720" y="2267711"/>
            <a:ext cx="52895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29845">
              <a:lnSpc>
                <a:spcPts val="86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MOSCOW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794503" y="3822191"/>
            <a:ext cx="548640" cy="102235"/>
          </a:xfrm>
          <a:custGeom>
            <a:avLst/>
            <a:gdLst/>
            <a:ahLst/>
            <a:cxnLst/>
            <a:rect l="l" t="t" r="r" b="b"/>
            <a:pathLst>
              <a:path w="548639" h="102235">
                <a:moveTo>
                  <a:pt x="0" y="102108"/>
                </a:moveTo>
                <a:lnTo>
                  <a:pt x="548500" y="102108"/>
                </a:lnTo>
                <a:lnTo>
                  <a:pt x="548500" y="0"/>
                </a:lnTo>
                <a:lnTo>
                  <a:pt x="0" y="0"/>
                </a:lnTo>
                <a:lnTo>
                  <a:pt x="0" y="102108"/>
                </a:lnTo>
                <a:close/>
              </a:path>
            </a:pathLst>
          </a:custGeom>
          <a:ln w="11836">
            <a:solidFill>
              <a:srgbClr val="22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4788586" y="3816274"/>
            <a:ext cx="56070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81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BUDAPEST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3322320" y="4924044"/>
            <a:ext cx="332740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869"/>
              </a:lnSpc>
            </a:pPr>
            <a:r>
              <a:rPr sz="750" spc="-20" dirty="0">
                <a:solidFill>
                  <a:srgbClr val="FFFFFF"/>
                </a:solidFill>
                <a:latin typeface="Calibri"/>
                <a:cs typeface="Calibri"/>
              </a:rPr>
              <a:t>ROME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130808" y="4885944"/>
            <a:ext cx="44386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ts val="860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MADRID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30351" y="4940808"/>
            <a:ext cx="410209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869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LISBON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871472" y="4866132"/>
            <a:ext cx="66611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86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BARCELONA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249423" y="3659123"/>
            <a:ext cx="33718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4604">
              <a:lnSpc>
                <a:spcPts val="869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PARIS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083307" y="3073907"/>
            <a:ext cx="483234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860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LONDON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389888" y="2778251"/>
            <a:ext cx="42862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4604">
              <a:lnSpc>
                <a:spcPts val="860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DUBLIN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885188" y="2407919"/>
            <a:ext cx="62801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860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EDINBURGH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636264" y="3060191"/>
            <a:ext cx="402590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86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BERLIN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480559" y="1985772"/>
            <a:ext cx="38290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4604">
              <a:lnSpc>
                <a:spcPts val="860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TALLIN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661915" y="2310383"/>
            <a:ext cx="27749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855"/>
              </a:lnSpc>
            </a:pPr>
            <a:r>
              <a:rPr sz="750" spc="-20" dirty="0">
                <a:solidFill>
                  <a:srgbClr val="FFFFFF"/>
                </a:solidFill>
                <a:latin typeface="Calibri"/>
                <a:cs typeface="Calibri"/>
              </a:rPr>
              <a:t>RIGA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770120" y="2651760"/>
            <a:ext cx="42227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86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VILNIUS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337047" y="2767583"/>
            <a:ext cx="35369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3970">
              <a:lnSpc>
                <a:spcPts val="865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MINSK</a:t>
            </a:r>
            <a:endParaRPr sz="750">
              <a:latin typeface="Calibri"/>
              <a:cs typeface="Calibri"/>
            </a:endParaRPr>
          </a:p>
        </p:txBody>
      </p:sp>
      <p:pic>
        <p:nvPicPr>
          <p:cNvPr id="73" name="object 7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63211" y="1693163"/>
            <a:ext cx="219456" cy="219456"/>
          </a:xfrm>
          <a:prstGeom prst="rect">
            <a:avLst/>
          </a:prstGeom>
        </p:spPr>
      </p:pic>
      <p:sp>
        <p:nvSpPr>
          <p:cNvPr id="74" name="object 74"/>
          <p:cNvSpPr txBox="1"/>
          <p:nvPr/>
        </p:nvSpPr>
        <p:spPr>
          <a:xfrm>
            <a:off x="4392295" y="1709673"/>
            <a:ext cx="143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FFFFFF"/>
                </a:solidFill>
                <a:latin typeface="Calibri"/>
                <a:cs typeface="Calibri"/>
              </a:rPr>
              <a:t>1h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75" name="object 7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27320" y="1693163"/>
            <a:ext cx="220979" cy="219456"/>
          </a:xfrm>
          <a:prstGeom prst="rect">
            <a:avLst/>
          </a:prstGeom>
        </p:spPr>
      </p:pic>
      <p:sp>
        <p:nvSpPr>
          <p:cNvPr id="76" name="object 76"/>
          <p:cNvSpPr txBox="1"/>
          <p:nvPr/>
        </p:nvSpPr>
        <p:spPr>
          <a:xfrm>
            <a:off x="5255514" y="1706117"/>
            <a:ext cx="143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FFFFFF"/>
                </a:solidFill>
                <a:latin typeface="Calibri"/>
                <a:cs typeface="Calibri"/>
              </a:rPr>
              <a:t>2h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77" name="object 7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9047" y="1693163"/>
            <a:ext cx="220979" cy="219456"/>
          </a:xfrm>
          <a:prstGeom prst="rect">
            <a:avLst/>
          </a:prstGeom>
        </p:spPr>
      </p:pic>
      <p:sp>
        <p:nvSpPr>
          <p:cNvPr id="78" name="object 78"/>
          <p:cNvSpPr txBox="1"/>
          <p:nvPr/>
        </p:nvSpPr>
        <p:spPr>
          <a:xfrm>
            <a:off x="6127496" y="1706117"/>
            <a:ext cx="143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FFFFFF"/>
                </a:solidFill>
                <a:latin typeface="Calibri"/>
                <a:cs typeface="Calibri"/>
              </a:rPr>
              <a:t>3h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79" name="object 7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2300" y="1693163"/>
            <a:ext cx="220979" cy="219456"/>
          </a:xfrm>
          <a:prstGeom prst="rect">
            <a:avLst/>
          </a:prstGeom>
        </p:spPr>
      </p:pic>
      <p:sp>
        <p:nvSpPr>
          <p:cNvPr id="80" name="object 80"/>
          <p:cNvSpPr txBox="1"/>
          <p:nvPr/>
        </p:nvSpPr>
        <p:spPr>
          <a:xfrm>
            <a:off x="6993763" y="1706117"/>
            <a:ext cx="1435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FFFFFF"/>
                </a:solidFill>
                <a:latin typeface="Calibri"/>
                <a:cs typeface="Calibri"/>
              </a:rPr>
              <a:t>4h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811779" y="4219955"/>
            <a:ext cx="361315" cy="114300"/>
          </a:xfrm>
          <a:prstGeom prst="rect">
            <a:avLst/>
          </a:prstGeom>
          <a:solidFill>
            <a:srgbClr val="221F1F"/>
          </a:solidFill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ts val="860"/>
              </a:lnSpc>
            </a:pPr>
            <a:r>
              <a:rPr sz="750" spc="-10" dirty="0">
                <a:solidFill>
                  <a:srgbClr val="FFFFFF"/>
                </a:solidFill>
                <a:latin typeface="Calibri"/>
                <a:cs typeface="Calibri"/>
              </a:rPr>
              <a:t>MILAN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902004" y="6265875"/>
            <a:ext cx="4521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90" dirty="0">
                <a:solidFill>
                  <a:srgbClr val="221F1F"/>
                </a:solidFill>
                <a:latin typeface="Cambria"/>
                <a:cs typeface="Cambria"/>
              </a:rPr>
              <a:t>Flight</a:t>
            </a:r>
            <a:r>
              <a:rPr sz="3600" spc="-80" dirty="0">
                <a:solidFill>
                  <a:srgbClr val="221F1F"/>
                </a:solidFill>
                <a:latin typeface="Cambria"/>
                <a:cs typeface="Cambria"/>
              </a:rPr>
              <a:t> </a:t>
            </a:r>
            <a:r>
              <a:rPr sz="3600" spc="-20" dirty="0">
                <a:solidFill>
                  <a:srgbClr val="221F1F"/>
                </a:solidFill>
                <a:latin typeface="Cambria"/>
                <a:cs typeface="Cambria"/>
              </a:rPr>
              <a:t>times</a:t>
            </a:r>
            <a:r>
              <a:rPr sz="3600" spc="-25" dirty="0">
                <a:solidFill>
                  <a:srgbClr val="221F1F"/>
                </a:solidFill>
                <a:latin typeface="Cambria"/>
                <a:cs typeface="Cambria"/>
              </a:rPr>
              <a:t> </a:t>
            </a:r>
            <a:r>
              <a:rPr sz="3600" dirty="0">
                <a:solidFill>
                  <a:srgbClr val="221F1F"/>
                </a:solidFill>
                <a:latin typeface="Cambria"/>
                <a:cs typeface="Cambria"/>
              </a:rPr>
              <a:t>and </a:t>
            </a:r>
            <a:r>
              <a:rPr sz="3600" spc="-60" dirty="0">
                <a:solidFill>
                  <a:srgbClr val="221F1F"/>
                </a:solidFill>
                <a:latin typeface="Cambria"/>
                <a:cs typeface="Cambria"/>
              </a:rPr>
              <a:t>routes</a:t>
            </a:r>
            <a:endParaRPr sz="3600">
              <a:latin typeface="Cambria"/>
              <a:cs typeface="Cambri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9915906" y="7007149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888888"/>
                </a:solidFill>
                <a:latin typeface="Calibri"/>
                <a:cs typeface="Calibri"/>
              </a:rPr>
              <a:t>28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84" name="Table 83">
            <a:extLst>
              <a:ext uri="{FF2B5EF4-FFF2-40B4-BE49-F238E27FC236}">
                <a16:creationId xmlns:a16="http://schemas.microsoft.com/office/drawing/2014/main" id="{7F3A27D5-90C1-F4F3-573C-E2312B7986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984292"/>
              </p:ext>
            </p:extLst>
          </p:nvPr>
        </p:nvGraphicFramePr>
        <p:xfrm>
          <a:off x="8013701" y="1794812"/>
          <a:ext cx="2492246" cy="445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6633">
                  <a:extLst>
                    <a:ext uri="{9D8B030D-6E8A-4147-A177-3AD203B41FA5}">
                      <a16:colId xmlns:a16="http://schemas.microsoft.com/office/drawing/2014/main" val="3744671350"/>
                    </a:ext>
                  </a:extLst>
                </a:gridCol>
                <a:gridCol w="1235613">
                  <a:extLst>
                    <a:ext uri="{9D8B030D-6E8A-4147-A177-3AD203B41FA5}">
                      <a16:colId xmlns:a16="http://schemas.microsoft.com/office/drawing/2014/main" val="1250763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New York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8.5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36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6.5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52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6.5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011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Los Angeles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10.5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02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Toronto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10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40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Beijing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12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3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Tokyo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15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Bangkok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14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567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14.5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3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Johannesburg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15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46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Vancouver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14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20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Sydney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23.5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91979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66715" y="1574"/>
            <a:ext cx="5724525" cy="7562215"/>
            <a:chOff x="4966715" y="1574"/>
            <a:chExt cx="5724525" cy="75622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6715" y="1574"/>
              <a:ext cx="5724144" cy="756203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042403" y="6890003"/>
              <a:ext cx="60960" cy="234950"/>
            </a:xfrm>
            <a:custGeom>
              <a:avLst/>
              <a:gdLst/>
              <a:ahLst/>
              <a:cxnLst/>
              <a:rect l="l" t="t" r="r" b="b"/>
              <a:pathLst>
                <a:path w="60959" h="234950">
                  <a:moveTo>
                    <a:pt x="60959" y="0"/>
                  </a:moveTo>
                  <a:lnTo>
                    <a:pt x="0" y="0"/>
                  </a:lnTo>
                  <a:lnTo>
                    <a:pt x="0" y="234695"/>
                  </a:lnTo>
                  <a:lnTo>
                    <a:pt x="60959" y="234695"/>
                  </a:lnTo>
                  <a:lnTo>
                    <a:pt x="60959" y="0"/>
                  </a:lnTo>
                  <a:close/>
                </a:path>
              </a:pathLst>
            </a:custGeom>
            <a:solidFill>
              <a:srgbClr val="D1D2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915906" y="7007149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888888"/>
                </a:solidFill>
                <a:latin typeface="Calibri"/>
                <a:cs typeface="Calibri"/>
              </a:rPr>
              <a:t>29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77739" y="260349"/>
            <a:ext cx="4736465" cy="97028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/>
              <a:t>Public</a:t>
            </a:r>
            <a:r>
              <a:rPr spc="110" dirty="0"/>
              <a:t> </a:t>
            </a:r>
            <a:r>
              <a:rPr spc="-45" dirty="0"/>
              <a:t>Transportation</a:t>
            </a:r>
          </a:p>
          <a:p>
            <a:pPr marL="92075">
              <a:lnSpc>
                <a:spcPct val="100000"/>
              </a:lnSpc>
              <a:spcBef>
                <a:spcPts val="204"/>
              </a:spcBef>
            </a:pPr>
            <a:r>
              <a:rPr sz="1600" dirty="0"/>
              <a:t>From</a:t>
            </a:r>
            <a:r>
              <a:rPr sz="1600" spc="-30" dirty="0"/>
              <a:t> </a:t>
            </a:r>
            <a:r>
              <a:rPr sz="1600" spc="100" dirty="0"/>
              <a:t>OSL</a:t>
            </a:r>
            <a:r>
              <a:rPr sz="1600" spc="-10" dirty="0"/>
              <a:t> airport</a:t>
            </a:r>
            <a:r>
              <a:rPr sz="1600" spc="-20" dirty="0"/>
              <a:t> </a:t>
            </a:r>
            <a:r>
              <a:rPr sz="1600" dirty="0"/>
              <a:t>to</a:t>
            </a:r>
            <a:r>
              <a:rPr sz="1600" spc="-25" dirty="0"/>
              <a:t> </a:t>
            </a:r>
            <a:r>
              <a:rPr sz="1600" dirty="0"/>
              <a:t>the</a:t>
            </a:r>
            <a:r>
              <a:rPr sz="1600" spc="-10" dirty="0"/>
              <a:t> </a:t>
            </a:r>
            <a:r>
              <a:rPr sz="1600" dirty="0"/>
              <a:t>city</a:t>
            </a:r>
            <a:r>
              <a:rPr sz="1600" spc="-20" dirty="0"/>
              <a:t> </a:t>
            </a:r>
            <a:r>
              <a:rPr sz="1600" spc="-35" dirty="0"/>
              <a:t>center</a:t>
            </a:r>
            <a:r>
              <a:rPr sz="1600" spc="-25" dirty="0"/>
              <a:t> </a:t>
            </a:r>
            <a:r>
              <a:rPr sz="1600" spc="-10" dirty="0"/>
              <a:t>within 19min</a:t>
            </a:r>
            <a:endParaRPr sz="1600"/>
          </a:p>
        </p:txBody>
      </p:sp>
      <p:sp>
        <p:nvSpPr>
          <p:cNvPr id="7" name="object 7"/>
          <p:cNvSpPr/>
          <p:nvPr/>
        </p:nvSpPr>
        <p:spPr>
          <a:xfrm>
            <a:off x="551687" y="537971"/>
            <a:ext cx="3959860" cy="3243580"/>
          </a:xfrm>
          <a:custGeom>
            <a:avLst/>
            <a:gdLst/>
            <a:ahLst/>
            <a:cxnLst/>
            <a:rect l="l" t="t" r="r" b="b"/>
            <a:pathLst>
              <a:path w="3959860" h="3243579">
                <a:moveTo>
                  <a:pt x="3959352" y="0"/>
                </a:moveTo>
                <a:lnTo>
                  <a:pt x="0" y="0"/>
                </a:lnTo>
                <a:lnTo>
                  <a:pt x="0" y="3243072"/>
                </a:lnTo>
                <a:lnTo>
                  <a:pt x="3959352" y="3243072"/>
                </a:lnTo>
                <a:lnTo>
                  <a:pt x="3959352" y="0"/>
                </a:lnTo>
                <a:close/>
              </a:path>
            </a:pathLst>
          </a:custGeom>
          <a:solidFill>
            <a:srgbClr val="D1D2D3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1687" y="537971"/>
            <a:ext cx="3959860" cy="27443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80340" marR="809625">
              <a:lnSpc>
                <a:spcPct val="100000"/>
              </a:lnSpc>
            </a:pPr>
            <a:r>
              <a:rPr lang="en-US" sz="1400" dirty="0">
                <a:latin typeface="Arial"/>
                <a:cs typeface="Arial"/>
              </a:rPr>
              <a:t>Event organizers can integrate transport passes in the conference badges as a QR code</a:t>
            </a:r>
          </a:p>
          <a:p>
            <a:pPr marL="180340" marR="809625">
              <a:lnSpc>
                <a:spcPct val="100000"/>
              </a:lnSpc>
            </a:pPr>
            <a:r>
              <a:rPr lang="en-US" sz="1400" dirty="0">
                <a:latin typeface="Arial"/>
                <a:cs typeface="Arial"/>
              </a:rPr>
              <a:t>Congress passes are valid from Oslo Airport and within Oslo.</a:t>
            </a:r>
          </a:p>
          <a:p>
            <a:pPr marL="180340" marR="809625">
              <a:lnSpc>
                <a:spcPct val="100000"/>
              </a:lnSpc>
            </a:pPr>
            <a:r>
              <a:rPr lang="en-US" sz="1400" dirty="0">
                <a:latin typeface="Arial"/>
                <a:cs typeface="Arial"/>
              </a:rPr>
              <a:t>60% REDUCTION ON CONGRESS PASS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51687" y="3832859"/>
            <a:ext cx="3959860" cy="3243580"/>
          </a:xfrm>
          <a:custGeom>
            <a:avLst/>
            <a:gdLst/>
            <a:ahLst/>
            <a:cxnLst/>
            <a:rect l="l" t="t" r="r" b="b"/>
            <a:pathLst>
              <a:path w="3959860" h="3243579">
                <a:moveTo>
                  <a:pt x="3959352" y="0"/>
                </a:moveTo>
                <a:lnTo>
                  <a:pt x="0" y="0"/>
                </a:lnTo>
                <a:lnTo>
                  <a:pt x="0" y="3243072"/>
                </a:lnTo>
                <a:lnTo>
                  <a:pt x="3959352" y="3243072"/>
                </a:lnTo>
                <a:lnTo>
                  <a:pt x="3959352" y="0"/>
                </a:lnTo>
                <a:close/>
              </a:path>
            </a:pathLst>
          </a:custGeom>
          <a:solidFill>
            <a:srgbClr val="D1D2D3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51687" y="3832859"/>
            <a:ext cx="3959860" cy="2769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100" dirty="0">
              <a:latin typeface="Times New Roman"/>
              <a:cs typeface="Times New Roman"/>
            </a:endParaRPr>
          </a:p>
          <a:p>
            <a:pPr marL="180340" marR="50038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Norway's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only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high-speed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train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also</a:t>
            </a:r>
            <a:r>
              <a:rPr sz="1400" spc="-10" dirty="0">
                <a:latin typeface="Arial"/>
                <a:cs typeface="Arial"/>
              </a:rPr>
              <a:t> provides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fast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and </a:t>
            </a:r>
            <a:r>
              <a:rPr sz="1400" spc="-10" dirty="0">
                <a:latin typeface="Arial"/>
                <a:cs typeface="Arial"/>
              </a:rPr>
              <a:t>comfortable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transport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between </a:t>
            </a:r>
            <a:r>
              <a:rPr sz="1400" dirty="0">
                <a:latin typeface="Arial"/>
                <a:cs typeface="Arial"/>
              </a:rPr>
              <a:t>Oslo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Airport</a:t>
            </a:r>
            <a:endParaRPr sz="1400" dirty="0">
              <a:latin typeface="Arial"/>
              <a:cs typeface="Arial"/>
            </a:endParaRPr>
          </a:p>
          <a:p>
            <a:pPr marL="18034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(OSL)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at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Gardermoen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several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stops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the</a:t>
            </a:r>
            <a:endParaRPr sz="1400" dirty="0">
              <a:latin typeface="Arial"/>
              <a:cs typeface="Arial"/>
            </a:endParaRPr>
          </a:p>
          <a:p>
            <a:pPr marL="180340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Oslo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region.</a:t>
            </a:r>
            <a:endParaRPr sz="1400" dirty="0">
              <a:latin typeface="Arial"/>
              <a:cs typeface="Arial"/>
            </a:endParaRPr>
          </a:p>
          <a:p>
            <a:pPr marL="180340">
              <a:lnSpc>
                <a:spcPct val="100000"/>
              </a:lnSpc>
            </a:pPr>
            <a:r>
              <a:rPr sz="1400" i="1" dirty="0">
                <a:latin typeface="Arial"/>
                <a:cs typeface="Arial"/>
              </a:rPr>
              <a:t>NB!</a:t>
            </a:r>
            <a:r>
              <a:rPr sz="1400" i="1" spc="-4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Not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included</a:t>
            </a:r>
            <a:r>
              <a:rPr sz="1400" i="1" spc="-4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in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the</a:t>
            </a:r>
            <a:r>
              <a:rPr sz="1400" i="1" spc="-5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congress</a:t>
            </a:r>
            <a:r>
              <a:rPr sz="1400" i="1" spc="-65" dirty="0">
                <a:latin typeface="Arial"/>
                <a:cs typeface="Arial"/>
              </a:rPr>
              <a:t> </a:t>
            </a:r>
            <a:r>
              <a:rPr sz="1400" i="1" spc="-20" dirty="0">
                <a:latin typeface="Arial"/>
                <a:cs typeface="Arial"/>
              </a:rPr>
              <a:t>pass</a:t>
            </a:r>
            <a:endParaRPr sz="1400" dirty="0">
              <a:latin typeface="Arial"/>
              <a:cs typeface="Arial"/>
            </a:endParaRPr>
          </a:p>
          <a:p>
            <a:pPr marL="180340">
              <a:lnSpc>
                <a:spcPct val="100000"/>
              </a:lnSpc>
            </a:pPr>
            <a:r>
              <a:rPr sz="1400" i="1" spc="-10" dirty="0">
                <a:latin typeface="Arial"/>
                <a:cs typeface="Arial"/>
              </a:rPr>
              <a:t>Airport</a:t>
            </a:r>
            <a:r>
              <a:rPr sz="1400" i="1" spc="-5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Express</a:t>
            </a:r>
            <a:r>
              <a:rPr sz="1400" i="1" spc="-40" dirty="0">
                <a:latin typeface="Arial"/>
                <a:cs typeface="Arial"/>
              </a:rPr>
              <a:t> </a:t>
            </a:r>
            <a:r>
              <a:rPr sz="1400" i="1" spc="-20" dirty="0">
                <a:latin typeface="Arial"/>
                <a:cs typeface="Arial"/>
              </a:rPr>
              <a:t>Train</a:t>
            </a:r>
            <a:endParaRPr sz="140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08303" y="684275"/>
            <a:ext cx="2969260" cy="841375"/>
            <a:chOff x="908303" y="684275"/>
            <a:chExt cx="2969260" cy="84137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3471" y="736091"/>
              <a:ext cx="1243584" cy="62941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8303" y="684275"/>
              <a:ext cx="1874520" cy="841247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8576" y="3992879"/>
            <a:ext cx="2958084" cy="61569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0537" y="1758187"/>
            <a:ext cx="3695700" cy="50839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9685">
              <a:lnSpc>
                <a:spcPct val="15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Everything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city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centre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within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walking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distance.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need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local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transportation,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Oslo’s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excellent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public </a:t>
            </a:r>
            <a:r>
              <a:rPr sz="1600" dirty="0">
                <a:latin typeface="Arial"/>
                <a:cs typeface="Arial"/>
              </a:rPr>
              <a:t>transportation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system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makes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it</a:t>
            </a:r>
            <a:r>
              <a:rPr sz="1600" spc="3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easy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travel</a:t>
            </a:r>
            <a:r>
              <a:rPr sz="1600" spc="-10" dirty="0">
                <a:latin typeface="Arial"/>
                <a:cs typeface="Arial"/>
              </a:rPr>
              <a:t> around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0" dirty="0">
                <a:latin typeface="Arial"/>
                <a:cs typeface="Arial"/>
              </a:rPr>
              <a:t> city.</a:t>
            </a:r>
            <a:endParaRPr sz="1600" dirty="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  <a:spcBef>
                <a:spcPts val="190"/>
              </a:spcBef>
            </a:pPr>
            <a:r>
              <a:rPr sz="1600" dirty="0">
                <a:latin typeface="Arial"/>
                <a:cs typeface="Arial"/>
              </a:rPr>
              <a:t>Distances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between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attractions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are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often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quite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short,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so </a:t>
            </a:r>
            <a:r>
              <a:rPr sz="1600" dirty="0">
                <a:latin typeface="Arial"/>
                <a:cs typeface="Arial"/>
              </a:rPr>
              <a:t>you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explore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lot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city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by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walking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or</a:t>
            </a:r>
            <a:r>
              <a:rPr sz="1600" spc="-10" dirty="0">
                <a:latin typeface="Arial"/>
                <a:cs typeface="Arial"/>
              </a:rPr>
              <a:t> biking.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10"/>
              </a:spcBef>
            </a:pP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Accessibility:</a:t>
            </a:r>
            <a:endParaRPr sz="1600" dirty="0">
              <a:latin typeface="Arial"/>
              <a:cs typeface="Arial"/>
            </a:endParaRPr>
          </a:p>
          <a:p>
            <a:pPr marL="12700" marR="111125">
              <a:lnSpc>
                <a:spcPct val="150000"/>
              </a:lnSpc>
            </a:pPr>
            <a:r>
              <a:rPr sz="1600" dirty="0">
                <a:latin typeface="Arial"/>
                <a:cs typeface="Arial"/>
              </a:rPr>
              <a:t>Useful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links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concerning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physical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accessibility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Oslo.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2"/>
              </a:rPr>
              <a:t>https://www.visitoslo.com/en/oslo/practical-</a:t>
            </a:r>
            <a:r>
              <a:rPr sz="1600" b="1" u="none" spc="-10" dirty="0">
                <a:latin typeface="Arial"/>
                <a:cs typeface="Arial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2"/>
              </a:rPr>
              <a:t>information/accessibility/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28606" y="7076999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25" dirty="0">
                <a:solidFill>
                  <a:srgbClr val="888888"/>
                </a:solidFill>
                <a:latin typeface="Calibri"/>
                <a:cs typeface="Calibri"/>
              </a:rPr>
              <a:t>30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40935" y="48"/>
            <a:ext cx="6252971" cy="755675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0537" y="470662"/>
            <a:ext cx="3321558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Getting</a:t>
            </a:r>
            <a:r>
              <a:rPr spc="195" dirty="0"/>
              <a:t> </a:t>
            </a:r>
            <a:r>
              <a:rPr spc="-100" dirty="0"/>
              <a:t>around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0693907" cy="756208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3975" y="5308219"/>
            <a:ext cx="37020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90" dirty="0">
                <a:solidFill>
                  <a:srgbClr val="FFFFFF"/>
                </a:solidFill>
                <a:latin typeface="Cambria"/>
                <a:cs typeface="Cambria"/>
              </a:rPr>
              <a:t>Key</a:t>
            </a:r>
            <a:r>
              <a:rPr sz="4800" b="1" spc="-1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800" b="1" spc="-285" dirty="0">
                <a:solidFill>
                  <a:srgbClr val="FFFFFF"/>
                </a:solidFill>
                <a:latin typeface="Cambria"/>
                <a:cs typeface="Cambria"/>
              </a:rPr>
              <a:t>Attributes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6112" y="655793"/>
            <a:ext cx="76200" cy="7105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475"/>
              </a:lnSpc>
            </a:pPr>
            <a:r>
              <a:rPr sz="400" b="1" spc="-10" dirty="0">
                <a:solidFill>
                  <a:srgbClr val="FFFFFF"/>
                </a:solidFill>
                <a:latin typeface="Calibri"/>
                <a:cs typeface="Calibri"/>
              </a:rPr>
              <a:t>PHOTO:</a:t>
            </a:r>
            <a:r>
              <a:rPr sz="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" b="1" spc="-10" dirty="0">
                <a:solidFill>
                  <a:srgbClr val="FFFFFF"/>
                </a:solidFill>
                <a:latin typeface="Calibri"/>
                <a:cs typeface="Calibri"/>
              </a:rPr>
              <a:t>CHRISROOSFOTOGRAFIE</a:t>
            </a:r>
            <a:endParaRPr sz="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3908" cy="35768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3534" y="3708400"/>
            <a:ext cx="8665566" cy="352340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Aft>
                <a:spcPts val="300"/>
              </a:spcAft>
              <a:buSzPct val="169230"/>
              <a:buFont typeface="Arial"/>
              <a:buChar char="•"/>
              <a:tabLst>
                <a:tab pos="299085" algn="l"/>
              </a:tabLst>
            </a:pPr>
            <a:r>
              <a:rPr dirty="0">
                <a:latin typeface="Arial"/>
                <a:cs typeface="Arial"/>
              </a:rPr>
              <a:t>Oslo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is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easily</a:t>
            </a:r>
            <a:r>
              <a:rPr spc="-3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accessible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from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all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over</a:t>
            </a:r>
            <a:r>
              <a:rPr spc="-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the</a:t>
            </a:r>
            <a:r>
              <a:rPr spc="-10" dirty="0">
                <a:latin typeface="Arial"/>
                <a:cs typeface="Arial"/>
              </a:rPr>
              <a:t> world</a:t>
            </a:r>
            <a:endParaRPr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Aft>
                <a:spcPts val="300"/>
              </a:spcAft>
              <a:buSzPct val="169230"/>
              <a:buChar char="•"/>
              <a:tabLst>
                <a:tab pos="299085" algn="l"/>
              </a:tabLst>
            </a:pPr>
            <a:r>
              <a:rPr dirty="0">
                <a:latin typeface="Arial"/>
                <a:cs typeface="Arial"/>
              </a:rPr>
              <a:t>19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minutes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from</a:t>
            </a:r>
            <a:r>
              <a:rPr spc="-5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airport</a:t>
            </a:r>
            <a:r>
              <a:rPr spc="-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6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city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centre</a:t>
            </a:r>
            <a:r>
              <a:rPr spc="-5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with</a:t>
            </a:r>
            <a:r>
              <a:rPr spc="-50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high-</a:t>
            </a:r>
            <a:r>
              <a:rPr dirty="0">
                <a:latin typeface="Arial"/>
                <a:cs typeface="Arial"/>
              </a:rPr>
              <a:t>speed</a:t>
            </a:r>
            <a:r>
              <a:rPr spc="-1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trains</a:t>
            </a:r>
            <a:endParaRPr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Aft>
                <a:spcPts val="300"/>
              </a:spcAft>
              <a:buSzPct val="169230"/>
              <a:buChar char="•"/>
              <a:tabLst>
                <a:tab pos="299085" algn="l"/>
              </a:tabLst>
            </a:pPr>
            <a:r>
              <a:rPr dirty="0">
                <a:latin typeface="Arial"/>
                <a:cs typeface="Arial"/>
              </a:rPr>
              <a:t>Oslo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offers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17.000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hotel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rooms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2024</a:t>
            </a:r>
            <a:endParaRPr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Aft>
                <a:spcPts val="300"/>
              </a:spcAft>
              <a:buSzPct val="169230"/>
              <a:buChar char="•"/>
              <a:tabLst>
                <a:tab pos="299085" algn="l"/>
              </a:tabLst>
            </a:pPr>
            <a:r>
              <a:rPr spc="-10" dirty="0">
                <a:latin typeface="Arial"/>
                <a:cs typeface="Arial"/>
              </a:rPr>
              <a:t>Breakfast</a:t>
            </a:r>
            <a:r>
              <a:rPr spc="-5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buffet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included</a:t>
            </a:r>
            <a:r>
              <a:rPr spc="-4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the</a:t>
            </a:r>
            <a:r>
              <a:rPr spc="-6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room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rate</a:t>
            </a:r>
            <a:endParaRPr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Aft>
                <a:spcPts val="300"/>
              </a:spcAft>
              <a:buSzPct val="169230"/>
              <a:buChar char="•"/>
              <a:tabLst>
                <a:tab pos="299085" algn="l"/>
              </a:tabLst>
            </a:pPr>
            <a:r>
              <a:rPr dirty="0">
                <a:latin typeface="Arial"/>
                <a:cs typeface="Arial"/>
              </a:rPr>
              <a:t>Free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use</a:t>
            </a:r>
            <a:r>
              <a:rPr spc="-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3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Wi-</a:t>
            </a:r>
            <a:r>
              <a:rPr dirty="0">
                <a:latin typeface="Arial"/>
                <a:cs typeface="Arial"/>
              </a:rPr>
              <a:t>Fi</a:t>
            </a:r>
            <a:r>
              <a:rPr spc="-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at</a:t>
            </a:r>
            <a:r>
              <a:rPr spc="-2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venues,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hotels,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restaurants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and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trains</a:t>
            </a:r>
            <a:endParaRPr lang="nb-NO" spc="-1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Aft>
                <a:spcPts val="300"/>
              </a:spcAft>
              <a:buSzPct val="169230"/>
              <a:buChar char="•"/>
              <a:tabLst>
                <a:tab pos="299085" algn="l"/>
              </a:tabLst>
            </a:pPr>
            <a:r>
              <a:rPr dirty="0">
                <a:latin typeface="Arial"/>
                <a:cs typeface="Arial"/>
              </a:rPr>
              <a:t>Oslo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has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an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urban,</a:t>
            </a:r>
            <a:r>
              <a:rPr spc="-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compact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city</a:t>
            </a:r>
            <a:r>
              <a:rPr spc="-3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centre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with</a:t>
            </a:r>
            <a:r>
              <a:rPr spc="-2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everything </a:t>
            </a:r>
            <a:r>
              <a:rPr dirty="0">
                <a:latin typeface="Arial"/>
                <a:cs typeface="Arial"/>
              </a:rPr>
              <a:t>within</a:t>
            </a:r>
            <a:r>
              <a:rPr spc="-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walking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distance</a:t>
            </a:r>
            <a:endParaRPr lang="nb-NO" spc="-1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Aft>
                <a:spcPts val="300"/>
              </a:spcAft>
              <a:buSzPct val="169230"/>
              <a:buChar char="•"/>
              <a:tabLst>
                <a:tab pos="299085" algn="l"/>
              </a:tabLst>
            </a:pPr>
            <a:r>
              <a:rPr lang="en-US" dirty="0">
                <a:latin typeface="Arial"/>
                <a:cs typeface="Arial"/>
              </a:rPr>
              <a:t>Effective</a:t>
            </a:r>
            <a:r>
              <a:rPr lang="en-US" spc="-1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public </a:t>
            </a:r>
            <a:r>
              <a:rPr lang="en-US" spc="-10" dirty="0">
                <a:latin typeface="Arial"/>
                <a:cs typeface="Arial"/>
              </a:rPr>
              <a:t>transportation</a:t>
            </a:r>
            <a:r>
              <a:rPr lang="en-US" spc="-45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network</a:t>
            </a:r>
            <a:endParaRPr lang="en-US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Aft>
                <a:spcPts val="300"/>
              </a:spcAft>
              <a:buSzPct val="169230"/>
              <a:buChar char="•"/>
              <a:tabLst>
                <a:tab pos="299085" algn="l"/>
              </a:tabLst>
            </a:pPr>
            <a:r>
              <a:rPr lang="en-US" dirty="0">
                <a:latin typeface="Arial"/>
                <a:cs typeface="Arial"/>
              </a:rPr>
              <a:t>Green</a:t>
            </a:r>
            <a:r>
              <a:rPr lang="en-US" spc="-15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credentials;</a:t>
            </a:r>
            <a:r>
              <a:rPr lang="en-US" spc="-5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2nd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on</a:t>
            </a:r>
            <a:r>
              <a:rPr lang="en-US" spc="-4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GDS</a:t>
            </a:r>
            <a:r>
              <a:rPr lang="en-US" spc="-4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Index</a:t>
            </a:r>
            <a:r>
              <a:rPr lang="en-US" spc="-4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in</a:t>
            </a:r>
            <a:r>
              <a:rPr lang="en-US" spc="-30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2023, </a:t>
            </a:r>
            <a:r>
              <a:rPr lang="en-US" dirty="0">
                <a:latin typeface="Arial"/>
                <a:cs typeface="Arial"/>
              </a:rPr>
              <a:t>and</a:t>
            </a:r>
            <a:r>
              <a:rPr lang="en-US" spc="-45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European</a:t>
            </a:r>
            <a:r>
              <a:rPr lang="en-US" spc="-5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Green</a:t>
            </a:r>
            <a:r>
              <a:rPr lang="en-US" spc="-3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Capital</a:t>
            </a:r>
            <a:r>
              <a:rPr lang="en-US" spc="15" dirty="0">
                <a:latin typeface="Arial"/>
                <a:cs typeface="Arial"/>
              </a:rPr>
              <a:t> </a:t>
            </a:r>
            <a:r>
              <a:rPr lang="en-US" spc="-20" dirty="0">
                <a:latin typeface="Arial"/>
                <a:cs typeface="Arial"/>
              </a:rPr>
              <a:t>2019</a:t>
            </a:r>
          </a:p>
          <a:p>
            <a:pPr marL="299085" indent="-286385">
              <a:lnSpc>
                <a:spcPct val="100000"/>
              </a:lnSpc>
              <a:spcAft>
                <a:spcPts val="300"/>
              </a:spcAft>
              <a:buSzPct val="169230"/>
              <a:buChar char="•"/>
              <a:tabLst>
                <a:tab pos="299085" algn="l"/>
              </a:tabLst>
            </a:pPr>
            <a:r>
              <a:rPr lang="en-US" dirty="0">
                <a:latin typeface="Arial"/>
                <a:cs typeface="Arial"/>
              </a:rPr>
              <a:t>A</a:t>
            </a:r>
            <a:r>
              <a:rPr lang="en-US" spc="-9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friendly</a:t>
            </a:r>
            <a:r>
              <a:rPr lang="en-US" spc="-10" dirty="0">
                <a:latin typeface="Arial"/>
                <a:cs typeface="Arial"/>
              </a:rPr>
              <a:t> population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who</a:t>
            </a:r>
            <a:r>
              <a:rPr lang="en-US" spc="-2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likes</a:t>
            </a:r>
            <a:r>
              <a:rPr lang="en-US" spc="-5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to</a:t>
            </a:r>
            <a:r>
              <a:rPr lang="en-US" spc="-4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speak</a:t>
            </a:r>
            <a:r>
              <a:rPr lang="en-US" spc="-30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English</a:t>
            </a:r>
            <a:endParaRPr lang="en-US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Aft>
                <a:spcPts val="300"/>
              </a:spcAft>
              <a:buSzPct val="169230"/>
              <a:buChar char="•"/>
              <a:tabLst>
                <a:tab pos="299085" algn="l"/>
              </a:tabLst>
            </a:pPr>
            <a:r>
              <a:rPr lang="en-US" spc="-10" dirty="0">
                <a:latin typeface="Arial"/>
                <a:cs typeface="Arial"/>
              </a:rPr>
              <a:t>Delivers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spc="-30" dirty="0">
                <a:latin typeface="Arial"/>
                <a:cs typeface="Arial"/>
              </a:rPr>
              <a:t>high-</a:t>
            </a:r>
            <a:r>
              <a:rPr lang="en-US" dirty="0">
                <a:latin typeface="Arial"/>
                <a:cs typeface="Arial"/>
              </a:rPr>
              <a:t>level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quality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in</a:t>
            </a:r>
            <a:r>
              <a:rPr lang="en-US" spc="-55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every</a:t>
            </a:r>
            <a:r>
              <a:rPr lang="en-US" spc="-5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service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aspect</a:t>
            </a:r>
            <a:endParaRPr lang="en-US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Aft>
                <a:spcPts val="300"/>
              </a:spcAft>
              <a:buSzPct val="169230"/>
              <a:buChar char="•"/>
              <a:tabLst>
                <a:tab pos="299085" algn="l"/>
              </a:tabLst>
            </a:pPr>
            <a:r>
              <a:rPr lang="en-US" dirty="0">
                <a:latin typeface="Arial"/>
                <a:cs typeface="Arial"/>
              </a:rPr>
              <a:t>Reliable</a:t>
            </a:r>
            <a:r>
              <a:rPr lang="en-US" spc="-85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providers</a:t>
            </a:r>
            <a:r>
              <a:rPr lang="en-US" spc="-1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and</a:t>
            </a:r>
            <a:r>
              <a:rPr lang="en-US" spc="-40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suppliers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98500" y="341241"/>
            <a:ext cx="6781800" cy="1766959"/>
          </a:xfrm>
          <a:prstGeom prst="rect">
            <a:avLst/>
          </a:prstGeom>
        </p:spPr>
        <p:txBody>
          <a:bodyPr vert="horz" wrap="square" lIns="0" tIns="615188" rIns="0" bIns="0" rtlCol="0">
            <a:spAutoFit/>
          </a:bodyPr>
          <a:lstStyle/>
          <a:p>
            <a:pPr marL="1922145">
              <a:lnSpc>
                <a:spcPts val="5390"/>
              </a:lnSpc>
              <a:spcBef>
                <a:spcPts val="100"/>
              </a:spcBef>
            </a:pPr>
            <a:r>
              <a:rPr sz="6000" spc="-20" dirty="0">
                <a:solidFill>
                  <a:srgbClr val="FFFFFF"/>
                </a:solidFill>
              </a:rPr>
              <a:t>Oslo</a:t>
            </a:r>
            <a:endParaRPr sz="6000" dirty="0"/>
          </a:p>
          <a:p>
            <a:pPr marL="1922145">
              <a:lnSpc>
                <a:spcPts val="3470"/>
              </a:lnSpc>
            </a:pPr>
            <a:r>
              <a:rPr dirty="0">
                <a:solidFill>
                  <a:srgbClr val="FFFFFF"/>
                </a:solidFill>
              </a:rPr>
              <a:t>as a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-65" dirty="0">
                <a:solidFill>
                  <a:srgbClr val="FFFFFF"/>
                </a:solidFill>
              </a:rPr>
              <a:t>conference</a:t>
            </a:r>
            <a:r>
              <a:rPr spc="30" dirty="0">
                <a:solidFill>
                  <a:srgbClr val="FFFFFF"/>
                </a:solidFill>
              </a:rPr>
              <a:t> </a:t>
            </a:r>
            <a:r>
              <a:rPr spc="-20" dirty="0">
                <a:solidFill>
                  <a:srgbClr val="FFFFFF"/>
                </a:solidFill>
              </a:rPr>
              <a:t>host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0578210" y="1896090"/>
            <a:ext cx="76200" cy="3771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475"/>
              </a:lnSpc>
            </a:pPr>
            <a:r>
              <a:rPr sz="400" b="1" spc="-10" dirty="0">
                <a:solidFill>
                  <a:srgbClr val="FFFFFF"/>
                </a:solidFill>
                <a:latin typeface="Calibri"/>
                <a:cs typeface="Calibri"/>
              </a:rPr>
              <a:t>PHOTO:</a:t>
            </a:r>
            <a:r>
              <a:rPr sz="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" b="1" spc="-10" dirty="0">
                <a:solidFill>
                  <a:srgbClr val="FFFFFF"/>
                </a:solidFill>
                <a:latin typeface="Calibri"/>
                <a:cs typeface="Calibri"/>
              </a:rPr>
              <a:t>PIPOP_B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15906" y="7007149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888888"/>
                </a:solidFill>
                <a:latin typeface="Calibri"/>
                <a:cs typeface="Calibri"/>
              </a:rPr>
              <a:t>32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3907" cy="75636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915906" y="7007149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888888"/>
                </a:solidFill>
                <a:latin typeface="Calibri"/>
                <a:cs typeface="Calibri"/>
              </a:rPr>
              <a:t>33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44497" y="383540"/>
            <a:ext cx="42144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325" dirty="0">
                <a:solidFill>
                  <a:srgbClr val="FFFFFF"/>
                </a:solidFill>
                <a:latin typeface="Cambria"/>
                <a:cs typeface="Cambria"/>
              </a:rPr>
              <a:t>Oslo</a:t>
            </a:r>
            <a:r>
              <a:rPr sz="4800" b="1" spc="1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800" b="1" spc="-355" dirty="0">
                <a:solidFill>
                  <a:srgbClr val="FFFFFF"/>
                </a:solidFill>
                <a:latin typeface="Cambria"/>
                <a:cs typeface="Cambria"/>
              </a:rPr>
              <a:t>Green</a:t>
            </a:r>
            <a:r>
              <a:rPr sz="4800" b="1" spc="15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800" b="1" spc="-165" dirty="0">
                <a:solidFill>
                  <a:srgbClr val="FFFFFF"/>
                </a:solidFill>
                <a:latin typeface="Cambria"/>
                <a:cs typeface="Cambria"/>
              </a:rPr>
              <a:t>Facts</a:t>
            </a:r>
            <a:endParaRPr sz="48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44497" y="1896353"/>
            <a:ext cx="7255004" cy="3770904"/>
          </a:xfrm>
          <a:prstGeom prst="rect">
            <a:avLst/>
          </a:prstGeom>
          <a:solidFill>
            <a:srgbClr val="FFFFFF">
              <a:alpha val="85096"/>
            </a:srgbClr>
          </a:solidFill>
        </p:spPr>
        <p:txBody>
          <a:bodyPr vert="horz" wrap="square" lIns="0" tIns="46355" rIns="0" bIns="0" rtlCol="0">
            <a:spAutoFit/>
          </a:bodyPr>
          <a:lstStyle/>
          <a:p>
            <a:pPr marL="448945" indent="-285750">
              <a:lnSpc>
                <a:spcPct val="100000"/>
              </a:lnSpc>
              <a:spcBef>
                <a:spcPts val="365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Around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95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hotels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hold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sustainability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certification</a:t>
            </a:r>
            <a:endParaRPr sz="1600" dirty="0">
              <a:latin typeface="Arial"/>
              <a:cs typeface="Arial"/>
            </a:endParaRPr>
          </a:p>
          <a:p>
            <a:pPr marL="448945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97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%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energy</a:t>
            </a:r>
            <a:r>
              <a:rPr sz="1600" spc="-10" dirty="0">
                <a:latin typeface="Arial"/>
                <a:cs typeface="Arial"/>
              </a:rPr>
              <a:t> consumption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Oslo comes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from</a:t>
            </a:r>
            <a:r>
              <a:rPr sz="1600" spc="-10" dirty="0">
                <a:latin typeface="Arial"/>
                <a:cs typeface="Arial"/>
              </a:rPr>
              <a:t> renewable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resources</a:t>
            </a:r>
            <a:endParaRPr sz="1600" dirty="0">
              <a:latin typeface="Arial"/>
              <a:cs typeface="Arial"/>
            </a:endParaRPr>
          </a:p>
          <a:p>
            <a:pPr marL="448945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By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2030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carbon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emissions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will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reduced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by</a:t>
            </a:r>
            <a:r>
              <a:rPr sz="1600" spc="2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95%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compared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2009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levels</a:t>
            </a:r>
            <a:endParaRPr sz="1600" dirty="0">
              <a:latin typeface="Arial"/>
              <a:cs typeface="Arial"/>
            </a:endParaRPr>
          </a:p>
          <a:p>
            <a:pPr marL="448945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In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2023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Oslo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listed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</a:t>
            </a:r>
            <a:r>
              <a:rPr sz="1600" baseline="25641" dirty="0">
                <a:latin typeface="Arial"/>
                <a:cs typeface="Arial"/>
              </a:rPr>
              <a:t>nd</a:t>
            </a:r>
            <a:r>
              <a:rPr sz="1600" spc="142" baseline="25641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most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sustainable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conference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destination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according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GDS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Index</a:t>
            </a:r>
            <a:endParaRPr sz="1600" dirty="0">
              <a:latin typeface="Arial"/>
              <a:cs typeface="Arial"/>
            </a:endParaRPr>
          </a:p>
          <a:p>
            <a:pPr marL="448945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In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2022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Oslo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ranked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as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number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one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Sustainable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City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Index</a:t>
            </a:r>
            <a:endParaRPr sz="1600" dirty="0">
              <a:latin typeface="Arial"/>
              <a:cs typeface="Arial"/>
            </a:endParaRPr>
          </a:p>
          <a:p>
            <a:pPr marL="448945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Oslo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has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over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200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km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cycle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paths,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243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city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bike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rental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stations</a:t>
            </a:r>
            <a:endParaRPr sz="1600" dirty="0">
              <a:latin typeface="Arial"/>
              <a:cs typeface="Arial"/>
            </a:endParaRPr>
          </a:p>
          <a:p>
            <a:pPr marL="448945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Since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2020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public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transportation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only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use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renewable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energy,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mostly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electric</a:t>
            </a:r>
            <a:endParaRPr sz="1600" dirty="0">
              <a:latin typeface="Arial"/>
              <a:cs typeface="Arial"/>
            </a:endParaRPr>
          </a:p>
          <a:p>
            <a:pPr marL="448945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Walking,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cycling and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public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transport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are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preferred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modes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travel</a:t>
            </a:r>
            <a:endParaRPr sz="1600" dirty="0">
              <a:latin typeface="Arial"/>
              <a:cs typeface="Arial"/>
            </a:endParaRPr>
          </a:p>
          <a:p>
            <a:pPr marL="448945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OSLO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Airport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Carbon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Accredited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Airport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among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world's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greenest</a:t>
            </a:r>
            <a:endParaRPr sz="1600" dirty="0">
              <a:latin typeface="Arial"/>
              <a:cs typeface="Arial"/>
            </a:endParaRPr>
          </a:p>
          <a:p>
            <a:pPr marL="448945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The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tap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water in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Oslo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is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of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high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quality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and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safe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to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drink</a:t>
            </a:r>
            <a:endParaRPr sz="1600" dirty="0">
              <a:latin typeface="Arial"/>
              <a:cs typeface="Arial"/>
            </a:endParaRPr>
          </a:p>
          <a:p>
            <a:pPr marL="448945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41300" algn="l"/>
              </a:tabLst>
            </a:pPr>
            <a:r>
              <a:rPr sz="1600" dirty="0">
                <a:latin typeface="Arial"/>
                <a:cs typeface="Arial"/>
              </a:rPr>
              <a:t>Oslo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was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the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European</a:t>
            </a:r>
            <a:r>
              <a:rPr sz="1600" spc="-4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Green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Capital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in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2019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4467" y="318515"/>
            <a:ext cx="3166872" cy="38663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24611" y="4355591"/>
            <a:ext cx="3221990" cy="2442976"/>
          </a:xfrm>
          <a:prstGeom prst="rect">
            <a:avLst/>
          </a:prstGeom>
          <a:solidFill>
            <a:srgbClr val="D6E3BC"/>
          </a:solidFill>
        </p:spPr>
        <p:txBody>
          <a:bodyPr vert="horz" wrap="square" lIns="0" tIns="698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</a:pPr>
            <a:r>
              <a:rPr sz="1600" b="1" spc="-40" dirty="0">
                <a:solidFill>
                  <a:srgbClr val="221F1F"/>
                </a:solidFill>
                <a:latin typeface="Arial"/>
                <a:cs typeface="Arial"/>
              </a:rPr>
              <a:t>VIGELAND</a:t>
            </a:r>
            <a:r>
              <a:rPr sz="1600" b="1" spc="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600" b="1" spc="-35" dirty="0">
                <a:solidFill>
                  <a:srgbClr val="221F1F"/>
                </a:solidFill>
                <a:latin typeface="Arial"/>
                <a:cs typeface="Arial"/>
              </a:rPr>
              <a:t>SCULPTURE</a:t>
            </a:r>
            <a:r>
              <a:rPr sz="1600" b="1" spc="-4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221F1F"/>
                </a:solidFill>
                <a:latin typeface="Arial"/>
                <a:cs typeface="Arial"/>
              </a:rPr>
              <a:t>PARK</a:t>
            </a:r>
            <a:endParaRPr sz="1600" dirty="0">
              <a:latin typeface="Arial"/>
              <a:cs typeface="Arial"/>
            </a:endParaRPr>
          </a:p>
          <a:p>
            <a:pPr marL="90805" marR="76200">
              <a:lnSpc>
                <a:spcPct val="100000"/>
              </a:lnSpc>
              <a:spcBef>
                <a:spcPts val="1090"/>
              </a:spcBef>
            </a:pPr>
            <a:r>
              <a:rPr sz="900" dirty="0">
                <a:latin typeface="Arial"/>
                <a:cs typeface="Arial"/>
              </a:rPr>
              <a:t>The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Vigeland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Sculpture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park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is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one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of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Oslo’s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most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famous </a:t>
            </a:r>
            <a:r>
              <a:rPr sz="900" dirty="0">
                <a:latin typeface="Arial"/>
                <a:cs typeface="Arial"/>
              </a:rPr>
              <a:t>sights,</a:t>
            </a:r>
            <a:r>
              <a:rPr sz="900" spc="-4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and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most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visited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attraction</a:t>
            </a:r>
            <a:r>
              <a:rPr sz="900" spc="-4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Norway.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walk </a:t>
            </a:r>
            <a:r>
              <a:rPr sz="900" spc="-10" dirty="0">
                <a:latin typeface="Arial"/>
                <a:cs typeface="Arial"/>
              </a:rPr>
              <a:t>through </a:t>
            </a:r>
            <a:r>
              <a:rPr sz="900" dirty="0">
                <a:latin typeface="Arial"/>
                <a:cs typeface="Arial"/>
              </a:rPr>
              <a:t>this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park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of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more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than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200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sculptures</a:t>
            </a:r>
            <a:r>
              <a:rPr sz="900" spc="-5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bronze,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granite</a:t>
            </a:r>
            <a:r>
              <a:rPr sz="900" spc="-25" dirty="0">
                <a:latin typeface="Arial"/>
                <a:cs typeface="Arial"/>
              </a:rPr>
              <a:t> and </a:t>
            </a:r>
            <a:r>
              <a:rPr sz="900" dirty="0">
                <a:latin typeface="Arial"/>
                <a:cs typeface="Arial"/>
              </a:rPr>
              <a:t>cast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iron,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is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journey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through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life,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as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seen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by</a:t>
            </a:r>
            <a:r>
              <a:rPr sz="900" spc="-10" dirty="0">
                <a:latin typeface="Arial"/>
                <a:cs typeface="Arial"/>
              </a:rPr>
              <a:t> Gustav Vigeland.</a:t>
            </a:r>
            <a:endParaRPr sz="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 dirty="0">
              <a:latin typeface="Arial"/>
              <a:cs typeface="Arial"/>
            </a:endParaRPr>
          </a:p>
          <a:p>
            <a:pPr marL="90805" marR="41275"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Arial"/>
                <a:cs typeface="Arial"/>
              </a:rPr>
              <a:t>On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nice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day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the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park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is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full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of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people;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here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you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can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go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for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-50" dirty="0">
                <a:latin typeface="Arial"/>
                <a:cs typeface="Arial"/>
              </a:rPr>
              <a:t>a</a:t>
            </a:r>
            <a:r>
              <a:rPr sz="900" dirty="0">
                <a:latin typeface="Arial"/>
                <a:cs typeface="Arial"/>
              </a:rPr>
              <a:t> run,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walk the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dog,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have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picnic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or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barbecue,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play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badminton </a:t>
            </a:r>
            <a:r>
              <a:rPr sz="900" dirty="0">
                <a:latin typeface="Arial"/>
                <a:cs typeface="Arial"/>
              </a:rPr>
              <a:t>or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just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enjoy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the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sun.</a:t>
            </a:r>
            <a:r>
              <a:rPr sz="900" spc="-3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The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Park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has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Norway's</a:t>
            </a:r>
            <a:r>
              <a:rPr sz="900" spc="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biggest </a:t>
            </a:r>
            <a:r>
              <a:rPr sz="900" dirty="0">
                <a:latin typeface="Arial"/>
                <a:cs typeface="Arial"/>
              </a:rPr>
              <a:t>collection</a:t>
            </a:r>
            <a:r>
              <a:rPr sz="900" spc="-5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of roses;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total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of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14,000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plants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of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150</a:t>
            </a:r>
            <a:r>
              <a:rPr sz="900" spc="-10" dirty="0">
                <a:latin typeface="Arial"/>
                <a:cs typeface="Arial"/>
              </a:rPr>
              <a:t> different species.</a:t>
            </a:r>
            <a:endParaRPr sz="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00" dirty="0">
              <a:latin typeface="Arial"/>
              <a:cs typeface="Arial"/>
            </a:endParaRPr>
          </a:p>
          <a:p>
            <a:pPr marL="90805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Free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entrance.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35323" y="4364735"/>
            <a:ext cx="3221990" cy="2268570"/>
          </a:xfrm>
          <a:prstGeom prst="rect">
            <a:avLst/>
          </a:prstGeom>
          <a:solidFill>
            <a:srgbClr val="D6E3BC"/>
          </a:solidFill>
        </p:spPr>
        <p:txBody>
          <a:bodyPr vert="horz" wrap="square" lIns="0" tIns="698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sz="2000" b="1" spc="-10" dirty="0">
                <a:solidFill>
                  <a:srgbClr val="221F1F"/>
                </a:solidFill>
                <a:latin typeface="Arial"/>
                <a:cs typeface="Arial"/>
              </a:rPr>
              <a:t>EKEBERGPARKEN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 dirty="0">
              <a:latin typeface="Arial"/>
              <a:cs typeface="Arial"/>
            </a:endParaRPr>
          </a:p>
          <a:p>
            <a:pPr marL="91440" marR="37465">
              <a:lnSpc>
                <a:spcPct val="100000"/>
              </a:lnSpc>
            </a:pP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The</a:t>
            </a:r>
            <a:r>
              <a:rPr sz="900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Ekeberg</a:t>
            </a:r>
            <a:r>
              <a:rPr sz="900" spc="-5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Sculpture</a:t>
            </a:r>
            <a:r>
              <a:rPr sz="900" spc="-4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Park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opened</a:t>
            </a:r>
            <a:r>
              <a:rPr sz="900" spc="2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</a:t>
            </a:r>
            <a:r>
              <a:rPr sz="900" spc="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2013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and has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quickly </a:t>
            </a:r>
            <a:r>
              <a:rPr sz="900" dirty="0">
                <a:latin typeface="Arial"/>
                <a:cs typeface="Arial"/>
              </a:rPr>
              <a:t>gained</a:t>
            </a:r>
            <a:r>
              <a:rPr sz="900" spc="-8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status</a:t>
            </a:r>
            <a:r>
              <a:rPr sz="900" spc="-4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among </a:t>
            </a:r>
            <a:r>
              <a:rPr sz="900" spc="-10" dirty="0">
                <a:latin typeface="Arial"/>
                <a:cs typeface="Arial"/>
              </a:rPr>
              <a:t>Europe’s</a:t>
            </a:r>
            <a:r>
              <a:rPr sz="900" spc="-4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many</a:t>
            </a:r>
            <a:r>
              <a:rPr sz="900" spc="-3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sculpture</a:t>
            </a:r>
            <a:r>
              <a:rPr sz="900" spc="-7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parks.</a:t>
            </a:r>
            <a:r>
              <a:rPr sz="900" spc="26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This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is </a:t>
            </a:r>
            <a:r>
              <a:rPr sz="900" dirty="0">
                <a:latin typeface="Arial"/>
                <a:cs typeface="Arial"/>
              </a:rPr>
              <a:t>a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modern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park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with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approx.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42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sculptures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and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installations </a:t>
            </a:r>
            <a:r>
              <a:rPr sz="900" dirty="0">
                <a:latin typeface="Arial"/>
                <a:cs typeface="Arial"/>
              </a:rPr>
              <a:t>today,</a:t>
            </a:r>
            <a:r>
              <a:rPr sz="900" spc="15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but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more</a:t>
            </a:r>
            <a:r>
              <a:rPr sz="900" spc="-4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are</a:t>
            </a:r>
            <a:r>
              <a:rPr sz="900" spc="-3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planned</a:t>
            </a:r>
            <a:r>
              <a:rPr sz="900" spc="-4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the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coming</a:t>
            </a:r>
            <a:r>
              <a:rPr sz="900" spc="18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years.</a:t>
            </a:r>
            <a:r>
              <a:rPr sz="900" spc="-5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Guided </a:t>
            </a:r>
            <a:r>
              <a:rPr sz="900" dirty="0">
                <a:latin typeface="Arial"/>
                <a:cs typeface="Arial"/>
              </a:rPr>
              <a:t>tours</a:t>
            </a:r>
            <a:r>
              <a:rPr sz="900" spc="-6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through</a:t>
            </a:r>
            <a:r>
              <a:rPr sz="900" spc="-4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these</a:t>
            </a:r>
            <a:r>
              <a:rPr sz="900" spc="-6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parks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are</a:t>
            </a:r>
            <a:r>
              <a:rPr sz="900" spc="-4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offered</a:t>
            </a:r>
            <a:r>
              <a:rPr sz="900" spc="-5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in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several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languages.</a:t>
            </a:r>
            <a:endParaRPr sz="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00" dirty="0">
              <a:latin typeface="Arial"/>
              <a:cs typeface="Arial"/>
            </a:endParaRPr>
          </a:p>
          <a:p>
            <a:pPr marL="91440" marR="303530">
              <a:lnSpc>
                <a:spcPct val="100000"/>
              </a:lnSpc>
              <a:spcBef>
                <a:spcPts val="5"/>
              </a:spcBef>
            </a:pPr>
            <a:r>
              <a:rPr sz="900" dirty="0">
                <a:latin typeface="Arial"/>
                <a:cs typeface="Arial"/>
              </a:rPr>
              <a:t>Shortly</a:t>
            </a:r>
            <a:r>
              <a:rPr sz="900" spc="-2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after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the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official</a:t>
            </a:r>
            <a:r>
              <a:rPr sz="900" spc="-4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opening,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the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Wall</a:t>
            </a:r>
            <a:r>
              <a:rPr sz="900" spc="-5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Street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Journal </a:t>
            </a:r>
            <a:r>
              <a:rPr sz="900" dirty="0">
                <a:latin typeface="Arial"/>
                <a:cs typeface="Arial"/>
              </a:rPr>
              <a:t>named</a:t>
            </a:r>
            <a:r>
              <a:rPr sz="900" spc="-2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Ekebergparken</a:t>
            </a:r>
            <a:r>
              <a:rPr sz="900" spc="-4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one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of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the</a:t>
            </a:r>
            <a:r>
              <a:rPr sz="900" spc="-10" dirty="0">
                <a:latin typeface="Arial"/>
                <a:cs typeface="Arial"/>
              </a:rPr>
              <a:t> world's</a:t>
            </a:r>
            <a:endParaRPr sz="900" dirty="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900" dirty="0">
                <a:latin typeface="Arial"/>
                <a:cs typeface="Arial"/>
              </a:rPr>
              <a:t>five</a:t>
            </a:r>
            <a:r>
              <a:rPr sz="900" spc="-15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best</a:t>
            </a:r>
            <a:r>
              <a:rPr sz="900" spc="-10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sculpture</a:t>
            </a:r>
            <a:r>
              <a:rPr sz="900" spc="-40" dirty="0">
                <a:latin typeface="Arial"/>
                <a:cs typeface="Arial"/>
              </a:rPr>
              <a:t> </a:t>
            </a:r>
            <a:r>
              <a:rPr sz="900" spc="-10" dirty="0">
                <a:latin typeface="Arial"/>
                <a:cs typeface="Arial"/>
              </a:rPr>
              <a:t>parks.</a:t>
            </a:r>
            <a:endParaRPr sz="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 dirty="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Arial"/>
                <a:cs typeface="Arial"/>
              </a:rPr>
              <a:t>Free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entrance.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46035" y="4355591"/>
            <a:ext cx="3223260" cy="2383986"/>
          </a:xfrm>
          <a:prstGeom prst="rect">
            <a:avLst/>
          </a:prstGeom>
          <a:solidFill>
            <a:srgbClr val="D6E3BC"/>
          </a:solidFill>
        </p:spPr>
        <p:txBody>
          <a:bodyPr vert="horz" wrap="square" lIns="0" tIns="698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92075">
              <a:lnSpc>
                <a:spcPct val="100000"/>
              </a:lnSpc>
            </a:pPr>
            <a:r>
              <a:rPr sz="2000" b="1" dirty="0">
                <a:solidFill>
                  <a:srgbClr val="221F1F"/>
                </a:solidFill>
                <a:latin typeface="Arial"/>
                <a:cs typeface="Arial"/>
              </a:rPr>
              <a:t>BOTANICAL</a:t>
            </a:r>
            <a:r>
              <a:rPr sz="2000" b="1" spc="-5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21F1F"/>
                </a:solidFill>
                <a:latin typeface="Arial"/>
                <a:cs typeface="Arial"/>
              </a:rPr>
              <a:t>GARDEN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 dirty="0">
              <a:latin typeface="Arial"/>
              <a:cs typeface="Arial"/>
            </a:endParaRPr>
          </a:p>
          <a:p>
            <a:pPr marL="92075" marR="369570">
              <a:lnSpc>
                <a:spcPct val="100000"/>
              </a:lnSpc>
              <a:spcBef>
                <a:spcPts val="5"/>
              </a:spcBef>
            </a:pP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Large</a:t>
            </a:r>
            <a:r>
              <a:rPr sz="900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garden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at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Tøyen</a:t>
            </a:r>
            <a:r>
              <a:rPr sz="900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with</a:t>
            </a:r>
            <a:r>
              <a:rPr sz="900" spc="-1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ample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botanical</a:t>
            </a:r>
            <a:r>
              <a:rPr sz="900" spc="-5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221F1F"/>
                </a:solidFill>
                <a:latin typeface="Arial"/>
                <a:cs typeface="Arial"/>
              </a:rPr>
              <a:t>variety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and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diversity.</a:t>
            </a:r>
            <a:r>
              <a:rPr sz="900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Most</a:t>
            </a:r>
            <a:r>
              <a:rPr sz="900" spc="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of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area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is</a:t>
            </a:r>
            <a:r>
              <a:rPr sz="900" spc="-1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designed</a:t>
            </a:r>
            <a:r>
              <a:rPr sz="900" spc="-4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as</a:t>
            </a:r>
            <a:r>
              <a:rPr sz="900" spc="-1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spc="-25" dirty="0">
                <a:solidFill>
                  <a:srgbClr val="221F1F"/>
                </a:solidFill>
                <a:latin typeface="Arial"/>
                <a:cs typeface="Arial"/>
              </a:rPr>
              <a:t>an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Arboretum,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with</a:t>
            </a:r>
            <a:r>
              <a:rPr sz="900" spc="1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221F1F"/>
                </a:solidFill>
                <a:latin typeface="Arial"/>
                <a:cs typeface="Arial"/>
              </a:rPr>
              <a:t>approximately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1800</a:t>
            </a:r>
            <a:r>
              <a:rPr sz="900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different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221F1F"/>
                </a:solidFill>
                <a:latin typeface="Arial"/>
                <a:cs typeface="Arial"/>
              </a:rPr>
              <a:t>plants.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The</a:t>
            </a:r>
            <a:r>
              <a:rPr sz="900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garden</a:t>
            </a:r>
            <a:r>
              <a:rPr sz="900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holds</a:t>
            </a:r>
            <a:r>
              <a:rPr sz="900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a</a:t>
            </a:r>
            <a:r>
              <a:rPr sz="900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large</a:t>
            </a:r>
            <a:r>
              <a:rPr sz="900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and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varied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collection</a:t>
            </a:r>
            <a:r>
              <a:rPr sz="900" spc="-4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of</a:t>
            </a:r>
            <a:r>
              <a:rPr sz="900" spc="-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trees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and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shrubs</a:t>
            </a:r>
            <a:r>
              <a:rPr sz="900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planted</a:t>
            </a:r>
            <a:r>
              <a:rPr sz="900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in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a systematic</a:t>
            </a:r>
            <a:r>
              <a:rPr sz="900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fashion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after</a:t>
            </a:r>
            <a:r>
              <a:rPr sz="900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plant </a:t>
            </a:r>
            <a:r>
              <a:rPr sz="900" spc="-10" dirty="0">
                <a:solidFill>
                  <a:srgbClr val="221F1F"/>
                </a:solidFill>
                <a:latin typeface="Arial"/>
                <a:cs typeface="Arial"/>
              </a:rPr>
              <a:t>family.</a:t>
            </a:r>
            <a:endParaRPr lang="nb-NO" sz="900" spc="-10" dirty="0">
              <a:solidFill>
                <a:srgbClr val="221F1F"/>
              </a:solidFill>
              <a:latin typeface="Arial"/>
              <a:cs typeface="Arial"/>
            </a:endParaRPr>
          </a:p>
          <a:p>
            <a:pPr marL="92075" marR="369570">
              <a:lnSpc>
                <a:spcPct val="100000"/>
              </a:lnSpc>
              <a:spcBef>
                <a:spcPts val="5"/>
              </a:spcBef>
            </a:pPr>
            <a:endParaRPr sz="900" dirty="0">
              <a:latin typeface="Arial"/>
              <a:cs typeface="Arial"/>
            </a:endParaRPr>
          </a:p>
          <a:p>
            <a:pPr marL="92075" marR="527685">
              <a:lnSpc>
                <a:spcPct val="100000"/>
              </a:lnSpc>
            </a:pP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greenhouses</a:t>
            </a:r>
            <a:r>
              <a:rPr sz="900" spc="-5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The</a:t>
            </a:r>
            <a:r>
              <a:rPr sz="900" spc="-1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Palm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House</a:t>
            </a:r>
            <a:r>
              <a:rPr sz="900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from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1868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spc="-25" dirty="0">
                <a:solidFill>
                  <a:srgbClr val="221F1F"/>
                </a:solidFill>
                <a:latin typeface="Arial"/>
                <a:cs typeface="Arial"/>
              </a:rPr>
              <a:t>and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Victoria</a:t>
            </a:r>
            <a:r>
              <a:rPr sz="900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House</a:t>
            </a:r>
            <a:r>
              <a:rPr sz="900" spc="-3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from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1876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present</a:t>
            </a:r>
            <a:r>
              <a:rPr sz="900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exotic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221F1F"/>
                </a:solidFill>
                <a:latin typeface="Arial"/>
                <a:cs typeface="Arial"/>
              </a:rPr>
              <a:t>plants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from</a:t>
            </a:r>
            <a:r>
              <a:rPr sz="900" spc="-1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other</a:t>
            </a:r>
            <a:r>
              <a:rPr sz="900" spc="-3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parts</a:t>
            </a:r>
            <a:r>
              <a:rPr sz="900" spc="-1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of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21F1F"/>
                </a:solidFill>
                <a:latin typeface="Arial"/>
                <a:cs typeface="Arial"/>
              </a:rPr>
              <a:t>the</a:t>
            </a:r>
            <a:r>
              <a:rPr sz="900" spc="-20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221F1F"/>
                </a:solidFill>
                <a:latin typeface="Arial"/>
                <a:cs typeface="Arial"/>
              </a:rPr>
              <a:t>world.</a:t>
            </a:r>
            <a:endParaRPr sz="9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00" dirty="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200" dirty="0">
                <a:solidFill>
                  <a:srgbClr val="221F1F"/>
                </a:solidFill>
                <a:latin typeface="Arial"/>
                <a:cs typeface="Arial"/>
              </a:rPr>
              <a:t>Free</a:t>
            </a:r>
            <a:r>
              <a:rPr sz="1200" spc="-25" dirty="0">
                <a:solidFill>
                  <a:srgbClr val="22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221F1F"/>
                </a:solidFill>
                <a:latin typeface="Arial"/>
                <a:cs typeface="Arial"/>
              </a:rPr>
              <a:t>entrance.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4611" y="227103"/>
            <a:ext cx="3221736" cy="39578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3840" y="251459"/>
            <a:ext cx="1565275" cy="368935"/>
          </a:xfrm>
          <a:prstGeom prst="rect">
            <a:avLst/>
          </a:prstGeom>
          <a:solidFill>
            <a:srgbClr val="000000">
              <a:alpha val="69802"/>
            </a:srgbClr>
          </a:solidFill>
        </p:spPr>
        <p:txBody>
          <a:bodyPr vert="horz" wrap="square" lIns="0" tIns="2984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35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CITY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PARKS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46035" y="320039"/>
            <a:ext cx="3223260" cy="386486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693907" cy="75636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077200" y="684275"/>
            <a:ext cx="1895475" cy="401955"/>
            <a:chOff x="8077200" y="684275"/>
            <a:chExt cx="1895475" cy="401955"/>
          </a:xfrm>
        </p:grpSpPr>
        <p:sp>
          <p:nvSpPr>
            <p:cNvPr id="5" name="object 5"/>
            <p:cNvSpPr/>
            <p:nvPr/>
          </p:nvSpPr>
          <p:spPr>
            <a:xfrm>
              <a:off x="9572244" y="684275"/>
              <a:ext cx="400685" cy="400685"/>
            </a:xfrm>
            <a:custGeom>
              <a:avLst/>
              <a:gdLst/>
              <a:ahLst/>
              <a:cxnLst/>
              <a:rect l="l" t="t" r="r" b="b"/>
              <a:pathLst>
                <a:path w="400684" h="400684">
                  <a:moveTo>
                    <a:pt x="400431" y="200152"/>
                  </a:moveTo>
                  <a:lnTo>
                    <a:pt x="395097" y="154305"/>
                  </a:lnTo>
                  <a:lnTo>
                    <a:pt x="383413" y="121539"/>
                  </a:lnTo>
                  <a:lnTo>
                    <a:pt x="383413" y="200152"/>
                  </a:lnTo>
                  <a:lnTo>
                    <a:pt x="376936" y="248920"/>
                  </a:lnTo>
                  <a:lnTo>
                    <a:pt x="358394" y="292608"/>
                  </a:lnTo>
                  <a:lnTo>
                    <a:pt x="329692" y="329692"/>
                  </a:lnTo>
                  <a:lnTo>
                    <a:pt x="292608" y="358394"/>
                  </a:lnTo>
                  <a:lnTo>
                    <a:pt x="248920" y="376936"/>
                  </a:lnTo>
                  <a:lnTo>
                    <a:pt x="200152" y="383413"/>
                  </a:lnTo>
                  <a:lnTo>
                    <a:pt x="151511" y="376936"/>
                  </a:lnTo>
                  <a:lnTo>
                    <a:pt x="107823" y="358394"/>
                  </a:lnTo>
                  <a:lnTo>
                    <a:pt x="70739" y="329692"/>
                  </a:lnTo>
                  <a:lnTo>
                    <a:pt x="42037" y="292608"/>
                  </a:lnTo>
                  <a:lnTo>
                    <a:pt x="23495" y="248920"/>
                  </a:lnTo>
                  <a:lnTo>
                    <a:pt x="17018" y="200152"/>
                  </a:lnTo>
                  <a:lnTo>
                    <a:pt x="23495" y="151511"/>
                  </a:lnTo>
                  <a:lnTo>
                    <a:pt x="42037" y="107823"/>
                  </a:lnTo>
                  <a:lnTo>
                    <a:pt x="70739" y="70739"/>
                  </a:lnTo>
                  <a:lnTo>
                    <a:pt x="107823" y="42037"/>
                  </a:lnTo>
                  <a:lnTo>
                    <a:pt x="151511" y="23495"/>
                  </a:lnTo>
                  <a:lnTo>
                    <a:pt x="200152" y="17018"/>
                  </a:lnTo>
                  <a:lnTo>
                    <a:pt x="248920" y="23495"/>
                  </a:lnTo>
                  <a:lnTo>
                    <a:pt x="292608" y="42037"/>
                  </a:lnTo>
                  <a:lnTo>
                    <a:pt x="329692" y="70739"/>
                  </a:lnTo>
                  <a:lnTo>
                    <a:pt x="358394" y="107823"/>
                  </a:lnTo>
                  <a:lnTo>
                    <a:pt x="376936" y="151511"/>
                  </a:lnTo>
                  <a:lnTo>
                    <a:pt x="383413" y="200152"/>
                  </a:lnTo>
                  <a:lnTo>
                    <a:pt x="383413" y="121539"/>
                  </a:lnTo>
                  <a:lnTo>
                    <a:pt x="356362" y="75057"/>
                  </a:lnTo>
                  <a:lnTo>
                    <a:pt x="325374" y="44069"/>
                  </a:lnTo>
                  <a:lnTo>
                    <a:pt x="288163" y="20320"/>
                  </a:lnTo>
                  <a:lnTo>
                    <a:pt x="278765" y="17018"/>
                  </a:lnTo>
                  <a:lnTo>
                    <a:pt x="246126" y="5334"/>
                  </a:lnTo>
                  <a:lnTo>
                    <a:pt x="200152" y="0"/>
                  </a:lnTo>
                  <a:lnTo>
                    <a:pt x="154305" y="5334"/>
                  </a:lnTo>
                  <a:lnTo>
                    <a:pt x="112268" y="20320"/>
                  </a:lnTo>
                  <a:lnTo>
                    <a:pt x="75057" y="44069"/>
                  </a:lnTo>
                  <a:lnTo>
                    <a:pt x="44069" y="75057"/>
                  </a:lnTo>
                  <a:lnTo>
                    <a:pt x="20320" y="112268"/>
                  </a:lnTo>
                  <a:lnTo>
                    <a:pt x="5334" y="154305"/>
                  </a:lnTo>
                  <a:lnTo>
                    <a:pt x="0" y="200152"/>
                  </a:lnTo>
                  <a:lnTo>
                    <a:pt x="5334" y="246138"/>
                  </a:lnTo>
                  <a:lnTo>
                    <a:pt x="20320" y="288163"/>
                  </a:lnTo>
                  <a:lnTo>
                    <a:pt x="44069" y="325386"/>
                  </a:lnTo>
                  <a:lnTo>
                    <a:pt x="75057" y="356362"/>
                  </a:lnTo>
                  <a:lnTo>
                    <a:pt x="112268" y="380111"/>
                  </a:lnTo>
                  <a:lnTo>
                    <a:pt x="154305" y="395097"/>
                  </a:lnTo>
                  <a:lnTo>
                    <a:pt x="200152" y="400431"/>
                  </a:lnTo>
                  <a:lnTo>
                    <a:pt x="246126" y="395097"/>
                  </a:lnTo>
                  <a:lnTo>
                    <a:pt x="325374" y="356362"/>
                  </a:lnTo>
                  <a:lnTo>
                    <a:pt x="356362" y="325386"/>
                  </a:lnTo>
                  <a:lnTo>
                    <a:pt x="380111" y="288163"/>
                  </a:lnTo>
                  <a:lnTo>
                    <a:pt x="395097" y="246138"/>
                  </a:lnTo>
                  <a:lnTo>
                    <a:pt x="400431" y="200152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66732" y="778763"/>
              <a:ext cx="210311" cy="21031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075420" y="684275"/>
              <a:ext cx="400685" cy="400685"/>
            </a:xfrm>
            <a:custGeom>
              <a:avLst/>
              <a:gdLst/>
              <a:ahLst/>
              <a:cxnLst/>
              <a:rect l="l" t="t" r="r" b="b"/>
              <a:pathLst>
                <a:path w="400684" h="400684">
                  <a:moveTo>
                    <a:pt x="110959" y="233159"/>
                  </a:moveTo>
                  <a:lnTo>
                    <a:pt x="100584" y="233159"/>
                  </a:lnTo>
                  <a:lnTo>
                    <a:pt x="100584" y="242062"/>
                  </a:lnTo>
                  <a:lnTo>
                    <a:pt x="110959" y="242062"/>
                  </a:lnTo>
                  <a:lnTo>
                    <a:pt x="110959" y="233159"/>
                  </a:lnTo>
                  <a:close/>
                </a:path>
                <a:path w="400684" h="400684">
                  <a:moveTo>
                    <a:pt x="110959" y="207289"/>
                  </a:moveTo>
                  <a:lnTo>
                    <a:pt x="100584" y="207289"/>
                  </a:lnTo>
                  <a:lnTo>
                    <a:pt x="100584" y="217678"/>
                  </a:lnTo>
                  <a:lnTo>
                    <a:pt x="110959" y="217678"/>
                  </a:lnTo>
                  <a:lnTo>
                    <a:pt x="110959" y="207289"/>
                  </a:lnTo>
                  <a:close/>
                </a:path>
                <a:path w="400684" h="400684">
                  <a:moveTo>
                    <a:pt x="110959" y="181381"/>
                  </a:moveTo>
                  <a:lnTo>
                    <a:pt x="100584" y="181381"/>
                  </a:lnTo>
                  <a:lnTo>
                    <a:pt x="100584" y="191770"/>
                  </a:lnTo>
                  <a:lnTo>
                    <a:pt x="110959" y="191770"/>
                  </a:lnTo>
                  <a:lnTo>
                    <a:pt x="110959" y="181381"/>
                  </a:lnTo>
                  <a:close/>
                </a:path>
                <a:path w="400684" h="400684">
                  <a:moveTo>
                    <a:pt x="133819" y="233159"/>
                  </a:moveTo>
                  <a:lnTo>
                    <a:pt x="123444" y="233159"/>
                  </a:lnTo>
                  <a:lnTo>
                    <a:pt x="123444" y="242062"/>
                  </a:lnTo>
                  <a:lnTo>
                    <a:pt x="133819" y="242062"/>
                  </a:lnTo>
                  <a:lnTo>
                    <a:pt x="133819" y="233159"/>
                  </a:lnTo>
                  <a:close/>
                </a:path>
                <a:path w="400684" h="400684">
                  <a:moveTo>
                    <a:pt x="133819" y="207289"/>
                  </a:moveTo>
                  <a:lnTo>
                    <a:pt x="123444" y="207289"/>
                  </a:lnTo>
                  <a:lnTo>
                    <a:pt x="123444" y="217678"/>
                  </a:lnTo>
                  <a:lnTo>
                    <a:pt x="133819" y="217678"/>
                  </a:lnTo>
                  <a:lnTo>
                    <a:pt x="133819" y="207289"/>
                  </a:lnTo>
                  <a:close/>
                </a:path>
                <a:path w="400684" h="400684">
                  <a:moveTo>
                    <a:pt x="133819" y="181381"/>
                  </a:moveTo>
                  <a:lnTo>
                    <a:pt x="123444" y="181381"/>
                  </a:lnTo>
                  <a:lnTo>
                    <a:pt x="123444" y="191770"/>
                  </a:lnTo>
                  <a:lnTo>
                    <a:pt x="133819" y="191770"/>
                  </a:lnTo>
                  <a:lnTo>
                    <a:pt x="133819" y="181381"/>
                  </a:lnTo>
                  <a:close/>
                </a:path>
                <a:path w="400684" h="400684">
                  <a:moveTo>
                    <a:pt x="269506" y="233159"/>
                  </a:moveTo>
                  <a:lnTo>
                    <a:pt x="260604" y="233159"/>
                  </a:lnTo>
                  <a:lnTo>
                    <a:pt x="260604" y="242062"/>
                  </a:lnTo>
                  <a:lnTo>
                    <a:pt x="269506" y="242062"/>
                  </a:lnTo>
                  <a:lnTo>
                    <a:pt x="269506" y="233159"/>
                  </a:lnTo>
                  <a:close/>
                </a:path>
                <a:path w="400684" h="400684">
                  <a:moveTo>
                    <a:pt x="269506" y="207289"/>
                  </a:moveTo>
                  <a:lnTo>
                    <a:pt x="260604" y="207289"/>
                  </a:lnTo>
                  <a:lnTo>
                    <a:pt x="260604" y="217678"/>
                  </a:lnTo>
                  <a:lnTo>
                    <a:pt x="269506" y="217678"/>
                  </a:lnTo>
                  <a:lnTo>
                    <a:pt x="269506" y="207289"/>
                  </a:lnTo>
                  <a:close/>
                </a:path>
                <a:path w="400684" h="400684">
                  <a:moveTo>
                    <a:pt x="269506" y="181381"/>
                  </a:moveTo>
                  <a:lnTo>
                    <a:pt x="260604" y="181381"/>
                  </a:lnTo>
                  <a:lnTo>
                    <a:pt x="260604" y="191770"/>
                  </a:lnTo>
                  <a:lnTo>
                    <a:pt x="269506" y="191770"/>
                  </a:lnTo>
                  <a:lnTo>
                    <a:pt x="269506" y="181381"/>
                  </a:lnTo>
                  <a:close/>
                </a:path>
                <a:path w="400684" h="400684">
                  <a:moveTo>
                    <a:pt x="293839" y="233159"/>
                  </a:moveTo>
                  <a:lnTo>
                    <a:pt x="283464" y="233159"/>
                  </a:lnTo>
                  <a:lnTo>
                    <a:pt x="283464" y="242062"/>
                  </a:lnTo>
                  <a:lnTo>
                    <a:pt x="293839" y="242062"/>
                  </a:lnTo>
                  <a:lnTo>
                    <a:pt x="293839" y="233159"/>
                  </a:lnTo>
                  <a:close/>
                </a:path>
                <a:path w="400684" h="400684">
                  <a:moveTo>
                    <a:pt x="293839" y="207289"/>
                  </a:moveTo>
                  <a:lnTo>
                    <a:pt x="283464" y="207289"/>
                  </a:lnTo>
                  <a:lnTo>
                    <a:pt x="283464" y="217678"/>
                  </a:lnTo>
                  <a:lnTo>
                    <a:pt x="293839" y="217678"/>
                  </a:lnTo>
                  <a:lnTo>
                    <a:pt x="293839" y="207289"/>
                  </a:lnTo>
                  <a:close/>
                </a:path>
                <a:path w="400684" h="400684">
                  <a:moveTo>
                    <a:pt x="293839" y="181381"/>
                  </a:moveTo>
                  <a:lnTo>
                    <a:pt x="283464" y="181381"/>
                  </a:lnTo>
                  <a:lnTo>
                    <a:pt x="283464" y="191770"/>
                  </a:lnTo>
                  <a:lnTo>
                    <a:pt x="293839" y="191770"/>
                  </a:lnTo>
                  <a:lnTo>
                    <a:pt x="293839" y="181381"/>
                  </a:lnTo>
                  <a:close/>
                </a:path>
                <a:path w="400684" h="400684">
                  <a:moveTo>
                    <a:pt x="344043" y="260985"/>
                  </a:moveTo>
                  <a:lnTo>
                    <a:pt x="341503" y="258445"/>
                  </a:lnTo>
                  <a:lnTo>
                    <a:pt x="54229" y="258445"/>
                  </a:lnTo>
                  <a:lnTo>
                    <a:pt x="51816" y="260985"/>
                  </a:lnTo>
                  <a:lnTo>
                    <a:pt x="51816" y="267081"/>
                  </a:lnTo>
                  <a:lnTo>
                    <a:pt x="54229" y="269494"/>
                  </a:lnTo>
                  <a:lnTo>
                    <a:pt x="341503" y="269494"/>
                  </a:lnTo>
                  <a:lnTo>
                    <a:pt x="344043" y="267081"/>
                  </a:lnTo>
                  <a:lnTo>
                    <a:pt x="344043" y="260985"/>
                  </a:lnTo>
                  <a:close/>
                </a:path>
                <a:path w="400684" h="400684">
                  <a:moveTo>
                    <a:pt x="400431" y="200279"/>
                  </a:moveTo>
                  <a:lnTo>
                    <a:pt x="395097" y="154305"/>
                  </a:lnTo>
                  <a:lnTo>
                    <a:pt x="383413" y="121539"/>
                  </a:lnTo>
                  <a:lnTo>
                    <a:pt x="383413" y="200279"/>
                  </a:lnTo>
                  <a:lnTo>
                    <a:pt x="376936" y="248920"/>
                  </a:lnTo>
                  <a:lnTo>
                    <a:pt x="358394" y="292608"/>
                  </a:lnTo>
                  <a:lnTo>
                    <a:pt x="329692" y="329692"/>
                  </a:lnTo>
                  <a:lnTo>
                    <a:pt x="292608" y="358394"/>
                  </a:lnTo>
                  <a:lnTo>
                    <a:pt x="248920" y="376936"/>
                  </a:lnTo>
                  <a:lnTo>
                    <a:pt x="200152" y="383413"/>
                  </a:lnTo>
                  <a:lnTo>
                    <a:pt x="151511" y="376936"/>
                  </a:lnTo>
                  <a:lnTo>
                    <a:pt x="107823" y="358394"/>
                  </a:lnTo>
                  <a:lnTo>
                    <a:pt x="70739" y="329692"/>
                  </a:lnTo>
                  <a:lnTo>
                    <a:pt x="42037" y="292608"/>
                  </a:lnTo>
                  <a:lnTo>
                    <a:pt x="23495" y="248920"/>
                  </a:lnTo>
                  <a:lnTo>
                    <a:pt x="17018" y="200279"/>
                  </a:lnTo>
                  <a:lnTo>
                    <a:pt x="23495" y="151511"/>
                  </a:lnTo>
                  <a:lnTo>
                    <a:pt x="42037" y="107823"/>
                  </a:lnTo>
                  <a:lnTo>
                    <a:pt x="70739" y="70739"/>
                  </a:lnTo>
                  <a:lnTo>
                    <a:pt x="107823" y="42037"/>
                  </a:lnTo>
                  <a:lnTo>
                    <a:pt x="151511" y="23495"/>
                  </a:lnTo>
                  <a:lnTo>
                    <a:pt x="200152" y="17018"/>
                  </a:lnTo>
                  <a:lnTo>
                    <a:pt x="248920" y="23495"/>
                  </a:lnTo>
                  <a:lnTo>
                    <a:pt x="292608" y="42037"/>
                  </a:lnTo>
                  <a:lnTo>
                    <a:pt x="329692" y="70739"/>
                  </a:lnTo>
                  <a:lnTo>
                    <a:pt x="358394" y="107823"/>
                  </a:lnTo>
                  <a:lnTo>
                    <a:pt x="376936" y="151511"/>
                  </a:lnTo>
                  <a:lnTo>
                    <a:pt x="383413" y="200279"/>
                  </a:lnTo>
                  <a:lnTo>
                    <a:pt x="383413" y="121539"/>
                  </a:lnTo>
                  <a:lnTo>
                    <a:pt x="356362" y="75057"/>
                  </a:lnTo>
                  <a:lnTo>
                    <a:pt x="325374" y="44069"/>
                  </a:lnTo>
                  <a:lnTo>
                    <a:pt x="288163" y="20320"/>
                  </a:lnTo>
                  <a:lnTo>
                    <a:pt x="278765" y="17018"/>
                  </a:lnTo>
                  <a:lnTo>
                    <a:pt x="246126" y="5334"/>
                  </a:lnTo>
                  <a:lnTo>
                    <a:pt x="200152" y="0"/>
                  </a:lnTo>
                  <a:lnTo>
                    <a:pt x="154305" y="5334"/>
                  </a:lnTo>
                  <a:lnTo>
                    <a:pt x="112268" y="20320"/>
                  </a:lnTo>
                  <a:lnTo>
                    <a:pt x="75057" y="44069"/>
                  </a:lnTo>
                  <a:lnTo>
                    <a:pt x="44069" y="75057"/>
                  </a:lnTo>
                  <a:lnTo>
                    <a:pt x="20320" y="112268"/>
                  </a:lnTo>
                  <a:lnTo>
                    <a:pt x="5334" y="154305"/>
                  </a:lnTo>
                  <a:lnTo>
                    <a:pt x="0" y="200279"/>
                  </a:lnTo>
                  <a:lnTo>
                    <a:pt x="5334" y="246138"/>
                  </a:lnTo>
                  <a:lnTo>
                    <a:pt x="20320" y="288163"/>
                  </a:lnTo>
                  <a:lnTo>
                    <a:pt x="44069" y="325386"/>
                  </a:lnTo>
                  <a:lnTo>
                    <a:pt x="75057" y="356362"/>
                  </a:lnTo>
                  <a:lnTo>
                    <a:pt x="112268" y="380111"/>
                  </a:lnTo>
                  <a:lnTo>
                    <a:pt x="154305" y="395097"/>
                  </a:lnTo>
                  <a:lnTo>
                    <a:pt x="200152" y="400431"/>
                  </a:lnTo>
                  <a:lnTo>
                    <a:pt x="246126" y="395097"/>
                  </a:lnTo>
                  <a:lnTo>
                    <a:pt x="325374" y="356362"/>
                  </a:lnTo>
                  <a:lnTo>
                    <a:pt x="356362" y="325386"/>
                  </a:lnTo>
                  <a:lnTo>
                    <a:pt x="380111" y="288163"/>
                  </a:lnTo>
                  <a:lnTo>
                    <a:pt x="395097" y="246138"/>
                  </a:lnTo>
                  <a:lnTo>
                    <a:pt x="400431" y="200279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49207" y="768095"/>
              <a:ext cx="246252" cy="17500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574024" y="685799"/>
              <a:ext cx="400685" cy="400685"/>
            </a:xfrm>
            <a:custGeom>
              <a:avLst/>
              <a:gdLst/>
              <a:ahLst/>
              <a:cxnLst/>
              <a:rect l="l" t="t" r="r" b="b"/>
              <a:pathLst>
                <a:path w="400684" h="400684">
                  <a:moveTo>
                    <a:pt x="400431" y="200152"/>
                  </a:moveTo>
                  <a:lnTo>
                    <a:pt x="395097" y="154305"/>
                  </a:lnTo>
                  <a:lnTo>
                    <a:pt x="383413" y="121539"/>
                  </a:lnTo>
                  <a:lnTo>
                    <a:pt x="383413" y="200152"/>
                  </a:lnTo>
                  <a:lnTo>
                    <a:pt x="376936" y="248920"/>
                  </a:lnTo>
                  <a:lnTo>
                    <a:pt x="358394" y="292608"/>
                  </a:lnTo>
                  <a:lnTo>
                    <a:pt x="329692" y="329692"/>
                  </a:lnTo>
                  <a:lnTo>
                    <a:pt x="292608" y="358394"/>
                  </a:lnTo>
                  <a:lnTo>
                    <a:pt x="248920" y="376936"/>
                  </a:lnTo>
                  <a:lnTo>
                    <a:pt x="200152" y="383413"/>
                  </a:lnTo>
                  <a:lnTo>
                    <a:pt x="151511" y="376936"/>
                  </a:lnTo>
                  <a:lnTo>
                    <a:pt x="107823" y="358394"/>
                  </a:lnTo>
                  <a:lnTo>
                    <a:pt x="70739" y="329692"/>
                  </a:lnTo>
                  <a:lnTo>
                    <a:pt x="42037" y="292608"/>
                  </a:lnTo>
                  <a:lnTo>
                    <a:pt x="23495" y="248920"/>
                  </a:lnTo>
                  <a:lnTo>
                    <a:pt x="17018" y="200152"/>
                  </a:lnTo>
                  <a:lnTo>
                    <a:pt x="23495" y="151511"/>
                  </a:lnTo>
                  <a:lnTo>
                    <a:pt x="42037" y="107823"/>
                  </a:lnTo>
                  <a:lnTo>
                    <a:pt x="70739" y="70739"/>
                  </a:lnTo>
                  <a:lnTo>
                    <a:pt x="107823" y="42037"/>
                  </a:lnTo>
                  <a:lnTo>
                    <a:pt x="151511" y="23495"/>
                  </a:lnTo>
                  <a:lnTo>
                    <a:pt x="200152" y="17018"/>
                  </a:lnTo>
                  <a:lnTo>
                    <a:pt x="248920" y="23495"/>
                  </a:lnTo>
                  <a:lnTo>
                    <a:pt x="292608" y="42037"/>
                  </a:lnTo>
                  <a:lnTo>
                    <a:pt x="329692" y="70739"/>
                  </a:lnTo>
                  <a:lnTo>
                    <a:pt x="358394" y="107823"/>
                  </a:lnTo>
                  <a:lnTo>
                    <a:pt x="376936" y="151511"/>
                  </a:lnTo>
                  <a:lnTo>
                    <a:pt x="383413" y="200152"/>
                  </a:lnTo>
                  <a:lnTo>
                    <a:pt x="383413" y="121539"/>
                  </a:lnTo>
                  <a:lnTo>
                    <a:pt x="356362" y="75057"/>
                  </a:lnTo>
                  <a:lnTo>
                    <a:pt x="325374" y="44069"/>
                  </a:lnTo>
                  <a:lnTo>
                    <a:pt x="288163" y="20320"/>
                  </a:lnTo>
                  <a:lnTo>
                    <a:pt x="278765" y="17018"/>
                  </a:lnTo>
                  <a:lnTo>
                    <a:pt x="246126" y="5334"/>
                  </a:lnTo>
                  <a:lnTo>
                    <a:pt x="200152" y="0"/>
                  </a:lnTo>
                  <a:lnTo>
                    <a:pt x="154305" y="5334"/>
                  </a:lnTo>
                  <a:lnTo>
                    <a:pt x="112268" y="20320"/>
                  </a:lnTo>
                  <a:lnTo>
                    <a:pt x="75057" y="44069"/>
                  </a:lnTo>
                  <a:lnTo>
                    <a:pt x="44069" y="75057"/>
                  </a:lnTo>
                  <a:lnTo>
                    <a:pt x="20320" y="112268"/>
                  </a:lnTo>
                  <a:lnTo>
                    <a:pt x="5334" y="154305"/>
                  </a:lnTo>
                  <a:lnTo>
                    <a:pt x="0" y="200152"/>
                  </a:lnTo>
                  <a:lnTo>
                    <a:pt x="5334" y="246138"/>
                  </a:lnTo>
                  <a:lnTo>
                    <a:pt x="20320" y="288163"/>
                  </a:lnTo>
                  <a:lnTo>
                    <a:pt x="44069" y="325374"/>
                  </a:lnTo>
                  <a:lnTo>
                    <a:pt x="75057" y="356362"/>
                  </a:lnTo>
                  <a:lnTo>
                    <a:pt x="112268" y="380111"/>
                  </a:lnTo>
                  <a:lnTo>
                    <a:pt x="154305" y="395097"/>
                  </a:lnTo>
                  <a:lnTo>
                    <a:pt x="200152" y="400431"/>
                  </a:lnTo>
                  <a:lnTo>
                    <a:pt x="246126" y="395097"/>
                  </a:lnTo>
                  <a:lnTo>
                    <a:pt x="325374" y="356362"/>
                  </a:lnTo>
                  <a:lnTo>
                    <a:pt x="356362" y="325374"/>
                  </a:lnTo>
                  <a:lnTo>
                    <a:pt x="380111" y="288163"/>
                  </a:lnTo>
                  <a:lnTo>
                    <a:pt x="395097" y="246138"/>
                  </a:lnTo>
                  <a:lnTo>
                    <a:pt x="400431" y="200152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57844" y="798575"/>
              <a:ext cx="234696" cy="17525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077200" y="684275"/>
              <a:ext cx="400685" cy="400685"/>
            </a:xfrm>
            <a:custGeom>
              <a:avLst/>
              <a:gdLst/>
              <a:ahLst/>
              <a:cxnLst/>
              <a:rect l="l" t="t" r="r" b="b"/>
              <a:pathLst>
                <a:path w="400684" h="400684">
                  <a:moveTo>
                    <a:pt x="360934" y="195453"/>
                  </a:moveTo>
                  <a:lnTo>
                    <a:pt x="358648" y="192659"/>
                  </a:lnTo>
                  <a:lnTo>
                    <a:pt x="350901" y="191897"/>
                  </a:lnTo>
                  <a:lnTo>
                    <a:pt x="346710" y="193294"/>
                  </a:lnTo>
                  <a:lnTo>
                    <a:pt x="336931" y="202946"/>
                  </a:lnTo>
                  <a:lnTo>
                    <a:pt x="337235" y="210362"/>
                  </a:lnTo>
                  <a:lnTo>
                    <a:pt x="331508" y="215785"/>
                  </a:lnTo>
                  <a:lnTo>
                    <a:pt x="331508" y="228650"/>
                  </a:lnTo>
                  <a:lnTo>
                    <a:pt x="318262" y="252095"/>
                  </a:lnTo>
                  <a:lnTo>
                    <a:pt x="314579" y="253492"/>
                  </a:lnTo>
                  <a:lnTo>
                    <a:pt x="75692" y="253492"/>
                  </a:lnTo>
                  <a:lnTo>
                    <a:pt x="74168" y="252857"/>
                  </a:lnTo>
                  <a:lnTo>
                    <a:pt x="61760" y="232473"/>
                  </a:lnTo>
                  <a:lnTo>
                    <a:pt x="68707" y="234823"/>
                  </a:lnTo>
                  <a:lnTo>
                    <a:pt x="89789" y="237998"/>
                  </a:lnTo>
                  <a:lnTo>
                    <a:pt x="116586" y="239014"/>
                  </a:lnTo>
                  <a:lnTo>
                    <a:pt x="202057" y="239014"/>
                  </a:lnTo>
                  <a:lnTo>
                    <a:pt x="281813" y="238633"/>
                  </a:lnTo>
                  <a:lnTo>
                    <a:pt x="331508" y="228650"/>
                  </a:lnTo>
                  <a:lnTo>
                    <a:pt x="331508" y="215785"/>
                  </a:lnTo>
                  <a:lnTo>
                    <a:pt x="328168" y="218948"/>
                  </a:lnTo>
                  <a:lnTo>
                    <a:pt x="312293" y="224282"/>
                  </a:lnTo>
                  <a:lnTo>
                    <a:pt x="295021" y="226961"/>
                  </a:lnTo>
                  <a:lnTo>
                    <a:pt x="281940" y="227584"/>
                  </a:lnTo>
                  <a:lnTo>
                    <a:pt x="202057" y="228092"/>
                  </a:lnTo>
                  <a:lnTo>
                    <a:pt x="116586" y="228092"/>
                  </a:lnTo>
                  <a:lnTo>
                    <a:pt x="94107" y="227330"/>
                  </a:lnTo>
                  <a:lnTo>
                    <a:pt x="52959" y="217170"/>
                  </a:lnTo>
                  <a:lnTo>
                    <a:pt x="51435" y="213487"/>
                  </a:lnTo>
                  <a:lnTo>
                    <a:pt x="51943" y="210693"/>
                  </a:lnTo>
                  <a:lnTo>
                    <a:pt x="50888" y="209130"/>
                  </a:lnTo>
                  <a:lnTo>
                    <a:pt x="51054" y="205613"/>
                  </a:lnTo>
                  <a:lnTo>
                    <a:pt x="58801" y="199390"/>
                  </a:lnTo>
                  <a:lnTo>
                    <a:pt x="59309" y="195961"/>
                  </a:lnTo>
                  <a:lnTo>
                    <a:pt x="55753" y="191008"/>
                  </a:lnTo>
                  <a:lnTo>
                    <a:pt x="52324" y="190500"/>
                  </a:lnTo>
                  <a:lnTo>
                    <a:pt x="40386" y="199517"/>
                  </a:lnTo>
                  <a:lnTo>
                    <a:pt x="39624" y="212979"/>
                  </a:lnTo>
                  <a:lnTo>
                    <a:pt x="39903" y="215709"/>
                  </a:lnTo>
                  <a:lnTo>
                    <a:pt x="39624" y="217043"/>
                  </a:lnTo>
                  <a:lnTo>
                    <a:pt x="40106" y="217665"/>
                  </a:lnTo>
                  <a:lnTo>
                    <a:pt x="40767" y="224040"/>
                  </a:lnTo>
                  <a:lnTo>
                    <a:pt x="65405" y="259969"/>
                  </a:lnTo>
                  <a:lnTo>
                    <a:pt x="72898" y="264668"/>
                  </a:lnTo>
                  <a:lnTo>
                    <a:pt x="316357" y="264668"/>
                  </a:lnTo>
                  <a:lnTo>
                    <a:pt x="320167" y="263664"/>
                  </a:lnTo>
                  <a:lnTo>
                    <a:pt x="323469" y="261886"/>
                  </a:lnTo>
                  <a:lnTo>
                    <a:pt x="330835" y="256921"/>
                  </a:lnTo>
                  <a:lnTo>
                    <a:pt x="334010" y="253492"/>
                  </a:lnTo>
                  <a:lnTo>
                    <a:pt x="338709" y="248539"/>
                  </a:lnTo>
                  <a:lnTo>
                    <a:pt x="345313" y="235712"/>
                  </a:lnTo>
                  <a:lnTo>
                    <a:pt x="348615" y="217932"/>
                  </a:lnTo>
                  <a:lnTo>
                    <a:pt x="348361" y="214884"/>
                  </a:lnTo>
                  <a:lnTo>
                    <a:pt x="348361" y="212979"/>
                  </a:lnTo>
                  <a:lnTo>
                    <a:pt x="348373" y="212725"/>
                  </a:lnTo>
                  <a:lnTo>
                    <a:pt x="348996" y="211201"/>
                  </a:lnTo>
                  <a:lnTo>
                    <a:pt x="348526" y="210159"/>
                  </a:lnTo>
                  <a:lnTo>
                    <a:pt x="348742" y="206883"/>
                  </a:lnTo>
                  <a:lnTo>
                    <a:pt x="351917" y="203708"/>
                  </a:lnTo>
                  <a:lnTo>
                    <a:pt x="352679" y="203200"/>
                  </a:lnTo>
                  <a:lnTo>
                    <a:pt x="357632" y="203708"/>
                  </a:lnTo>
                  <a:lnTo>
                    <a:pt x="358267" y="203200"/>
                  </a:lnTo>
                  <a:lnTo>
                    <a:pt x="360299" y="201549"/>
                  </a:lnTo>
                  <a:lnTo>
                    <a:pt x="360934" y="195453"/>
                  </a:lnTo>
                  <a:close/>
                </a:path>
                <a:path w="400684" h="400684">
                  <a:moveTo>
                    <a:pt x="400431" y="200152"/>
                  </a:moveTo>
                  <a:lnTo>
                    <a:pt x="395097" y="154305"/>
                  </a:lnTo>
                  <a:lnTo>
                    <a:pt x="383413" y="121539"/>
                  </a:lnTo>
                  <a:lnTo>
                    <a:pt x="383413" y="200152"/>
                  </a:lnTo>
                  <a:lnTo>
                    <a:pt x="376936" y="248920"/>
                  </a:lnTo>
                  <a:lnTo>
                    <a:pt x="358394" y="292608"/>
                  </a:lnTo>
                  <a:lnTo>
                    <a:pt x="329692" y="329692"/>
                  </a:lnTo>
                  <a:lnTo>
                    <a:pt x="292608" y="358394"/>
                  </a:lnTo>
                  <a:lnTo>
                    <a:pt x="248920" y="376936"/>
                  </a:lnTo>
                  <a:lnTo>
                    <a:pt x="200152" y="383413"/>
                  </a:lnTo>
                  <a:lnTo>
                    <a:pt x="151511" y="376936"/>
                  </a:lnTo>
                  <a:lnTo>
                    <a:pt x="107823" y="358394"/>
                  </a:lnTo>
                  <a:lnTo>
                    <a:pt x="70739" y="329692"/>
                  </a:lnTo>
                  <a:lnTo>
                    <a:pt x="42037" y="292608"/>
                  </a:lnTo>
                  <a:lnTo>
                    <a:pt x="23495" y="248920"/>
                  </a:lnTo>
                  <a:lnTo>
                    <a:pt x="17018" y="200152"/>
                  </a:lnTo>
                  <a:lnTo>
                    <a:pt x="23495" y="151511"/>
                  </a:lnTo>
                  <a:lnTo>
                    <a:pt x="42037" y="107823"/>
                  </a:lnTo>
                  <a:lnTo>
                    <a:pt x="70739" y="70739"/>
                  </a:lnTo>
                  <a:lnTo>
                    <a:pt x="107823" y="42037"/>
                  </a:lnTo>
                  <a:lnTo>
                    <a:pt x="151511" y="23495"/>
                  </a:lnTo>
                  <a:lnTo>
                    <a:pt x="200152" y="17018"/>
                  </a:lnTo>
                  <a:lnTo>
                    <a:pt x="248920" y="23495"/>
                  </a:lnTo>
                  <a:lnTo>
                    <a:pt x="292608" y="42037"/>
                  </a:lnTo>
                  <a:lnTo>
                    <a:pt x="329692" y="70739"/>
                  </a:lnTo>
                  <a:lnTo>
                    <a:pt x="358394" y="107823"/>
                  </a:lnTo>
                  <a:lnTo>
                    <a:pt x="376936" y="151511"/>
                  </a:lnTo>
                  <a:lnTo>
                    <a:pt x="383413" y="200152"/>
                  </a:lnTo>
                  <a:lnTo>
                    <a:pt x="383413" y="121539"/>
                  </a:lnTo>
                  <a:lnTo>
                    <a:pt x="356362" y="75057"/>
                  </a:lnTo>
                  <a:lnTo>
                    <a:pt x="325374" y="44069"/>
                  </a:lnTo>
                  <a:lnTo>
                    <a:pt x="288163" y="20320"/>
                  </a:lnTo>
                  <a:lnTo>
                    <a:pt x="278765" y="17018"/>
                  </a:lnTo>
                  <a:lnTo>
                    <a:pt x="246126" y="5334"/>
                  </a:lnTo>
                  <a:lnTo>
                    <a:pt x="200152" y="0"/>
                  </a:lnTo>
                  <a:lnTo>
                    <a:pt x="154305" y="5334"/>
                  </a:lnTo>
                  <a:lnTo>
                    <a:pt x="112268" y="20320"/>
                  </a:lnTo>
                  <a:lnTo>
                    <a:pt x="75057" y="44069"/>
                  </a:lnTo>
                  <a:lnTo>
                    <a:pt x="44069" y="75057"/>
                  </a:lnTo>
                  <a:lnTo>
                    <a:pt x="20320" y="112268"/>
                  </a:lnTo>
                  <a:lnTo>
                    <a:pt x="5334" y="154305"/>
                  </a:lnTo>
                  <a:lnTo>
                    <a:pt x="0" y="200152"/>
                  </a:lnTo>
                  <a:lnTo>
                    <a:pt x="5334" y="246138"/>
                  </a:lnTo>
                  <a:lnTo>
                    <a:pt x="20320" y="288163"/>
                  </a:lnTo>
                  <a:lnTo>
                    <a:pt x="44069" y="325386"/>
                  </a:lnTo>
                  <a:lnTo>
                    <a:pt x="75057" y="356362"/>
                  </a:lnTo>
                  <a:lnTo>
                    <a:pt x="112268" y="380111"/>
                  </a:lnTo>
                  <a:lnTo>
                    <a:pt x="154305" y="395097"/>
                  </a:lnTo>
                  <a:lnTo>
                    <a:pt x="200152" y="400431"/>
                  </a:lnTo>
                  <a:lnTo>
                    <a:pt x="246126" y="395097"/>
                  </a:lnTo>
                  <a:lnTo>
                    <a:pt x="325374" y="356362"/>
                  </a:lnTo>
                  <a:lnTo>
                    <a:pt x="356362" y="325386"/>
                  </a:lnTo>
                  <a:lnTo>
                    <a:pt x="380111" y="288163"/>
                  </a:lnTo>
                  <a:lnTo>
                    <a:pt x="395097" y="246138"/>
                  </a:lnTo>
                  <a:lnTo>
                    <a:pt x="400431" y="200152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193023" y="751331"/>
              <a:ext cx="156972" cy="17068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05256" y="6511767"/>
            <a:ext cx="76200" cy="6140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475"/>
              </a:lnSpc>
            </a:pPr>
            <a:r>
              <a:rPr sz="400" b="1" spc="-10" dirty="0">
                <a:solidFill>
                  <a:srgbClr val="FFFFFF"/>
                </a:solidFill>
                <a:latin typeface="Calibri"/>
                <a:cs typeface="Calibri"/>
              </a:rPr>
              <a:t>PHOTO:</a:t>
            </a:r>
            <a:r>
              <a:rPr sz="4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" b="1" spc="-10" dirty="0">
                <a:solidFill>
                  <a:srgbClr val="FFFFFF"/>
                </a:solidFill>
                <a:latin typeface="Calibri"/>
                <a:cs typeface="Calibri"/>
              </a:rPr>
              <a:t>TOMASZMAJEWSKI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34585" y="4437633"/>
            <a:ext cx="4839970" cy="119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180" dirty="0">
                <a:solidFill>
                  <a:srgbClr val="FFFFFF"/>
                </a:solidFill>
                <a:latin typeface="Cambria"/>
                <a:cs typeface="Cambria"/>
              </a:rPr>
              <a:t>PRE/POST</a:t>
            </a:r>
            <a:r>
              <a:rPr sz="4800" b="1" spc="-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800" b="1" spc="-10" dirty="0">
                <a:solidFill>
                  <a:srgbClr val="FFFFFF"/>
                </a:solidFill>
                <a:latin typeface="Cambria"/>
                <a:cs typeface="Cambria"/>
              </a:rPr>
              <a:t>TOURS</a:t>
            </a:r>
            <a:endParaRPr sz="4800">
              <a:latin typeface="Cambria"/>
              <a:cs typeface="Cambria"/>
            </a:endParaRPr>
          </a:p>
          <a:p>
            <a:pPr marL="751840" algn="ctr">
              <a:lnSpc>
                <a:spcPct val="100000"/>
              </a:lnSpc>
              <a:spcBef>
                <a:spcPts val="75"/>
              </a:spcBef>
            </a:pPr>
            <a:r>
              <a:rPr sz="2800" b="1" spc="-120" dirty="0">
                <a:solidFill>
                  <a:srgbClr val="FFFFFF"/>
                </a:solidFill>
                <a:latin typeface="Cambria"/>
                <a:cs typeface="Cambria"/>
              </a:rPr>
              <a:t>NORWAY</a:t>
            </a:r>
            <a:r>
              <a:rPr sz="2800" b="1" spc="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sz="2800" b="1" spc="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105" dirty="0">
                <a:solidFill>
                  <a:srgbClr val="FFFFFF"/>
                </a:solidFill>
                <a:latin typeface="Cambria"/>
                <a:cs typeface="Cambria"/>
              </a:rPr>
              <a:t>A</a:t>
            </a:r>
            <a:r>
              <a:rPr sz="2800" b="1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mbria"/>
                <a:cs typeface="Cambria"/>
              </a:rPr>
              <a:t>NUTSHELL</a:t>
            </a:r>
            <a:endParaRPr sz="2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4035" cy="4136390"/>
            <a:chOff x="0" y="0"/>
            <a:chExt cx="10694035" cy="4136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329044" cy="32750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1663" y="0"/>
              <a:ext cx="5762244" cy="4136135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0" y="3425952"/>
            <a:ext cx="10694035" cy="4137660"/>
            <a:chOff x="0" y="3425952"/>
            <a:chExt cx="10694035" cy="413766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68268" y="4287012"/>
              <a:ext cx="7025640" cy="32765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425952"/>
              <a:ext cx="5067045" cy="413765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41300" y="1117600"/>
            <a:ext cx="6172200" cy="21448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38835">
              <a:lnSpc>
                <a:spcPct val="100000"/>
              </a:lnSpc>
              <a:spcBef>
                <a:spcPts val="105"/>
              </a:spcBef>
            </a:pPr>
            <a:r>
              <a:rPr lang="en-GB" sz="4000" b="1" spc="-40" noProof="0" dirty="0">
                <a:solidFill>
                  <a:srgbClr val="008080"/>
                </a:solidFill>
                <a:latin typeface="Cambria"/>
                <a:cs typeface="Cambria"/>
              </a:rPr>
              <a:t>TDWG 2026 in Oslo</a:t>
            </a:r>
          </a:p>
          <a:p>
            <a:pPr marL="838835">
              <a:lnSpc>
                <a:spcPct val="100000"/>
              </a:lnSpc>
              <a:spcBef>
                <a:spcPts val="105"/>
              </a:spcBef>
            </a:pPr>
            <a:r>
              <a:rPr lang="en-GB" sz="4000" b="1" spc="-40" dirty="0">
                <a:solidFill>
                  <a:srgbClr val="008080"/>
                </a:solidFill>
                <a:latin typeface="Cambria"/>
                <a:cs typeface="Cambria"/>
              </a:rPr>
              <a:t>21</a:t>
            </a:r>
            <a:r>
              <a:rPr lang="en-GB" sz="4000" b="1" spc="-40" baseline="30000" dirty="0">
                <a:solidFill>
                  <a:srgbClr val="008080"/>
                </a:solidFill>
                <a:latin typeface="Cambria"/>
                <a:cs typeface="Cambria"/>
              </a:rPr>
              <a:t>st</a:t>
            </a:r>
            <a:r>
              <a:rPr lang="en-GB" sz="4000" b="1" spc="-40" dirty="0">
                <a:solidFill>
                  <a:srgbClr val="008080"/>
                </a:solidFill>
                <a:latin typeface="Cambria"/>
                <a:cs typeface="Cambria"/>
              </a:rPr>
              <a:t> to 25</a:t>
            </a:r>
            <a:r>
              <a:rPr lang="en-GB" sz="4000" b="1" spc="-40" baseline="30000" dirty="0">
                <a:solidFill>
                  <a:srgbClr val="008080"/>
                </a:solidFill>
                <a:latin typeface="Cambria"/>
                <a:cs typeface="Cambria"/>
              </a:rPr>
              <a:t>th</a:t>
            </a:r>
            <a:r>
              <a:rPr lang="en-GB" sz="4000" b="1" spc="-40" dirty="0">
                <a:solidFill>
                  <a:srgbClr val="008080"/>
                </a:solidFill>
                <a:latin typeface="Cambria"/>
                <a:cs typeface="Cambria"/>
              </a:rPr>
              <a:t> September</a:t>
            </a:r>
          </a:p>
          <a:p>
            <a:pPr marL="838835">
              <a:lnSpc>
                <a:spcPct val="100000"/>
              </a:lnSpc>
              <a:spcBef>
                <a:spcPts val="105"/>
              </a:spcBef>
            </a:pPr>
            <a:endParaRPr lang="en-GB" sz="2800" b="1" spc="-40" noProof="0" dirty="0">
              <a:solidFill>
                <a:srgbClr val="008080"/>
              </a:solidFill>
              <a:latin typeface="Cambria"/>
              <a:cs typeface="Cambria"/>
            </a:endParaRPr>
          </a:p>
          <a:p>
            <a:pPr marL="838835">
              <a:lnSpc>
                <a:spcPct val="100000"/>
              </a:lnSpc>
              <a:spcBef>
                <a:spcPts val="105"/>
              </a:spcBef>
            </a:pPr>
            <a:r>
              <a:rPr lang="en-GB" sz="2800" b="1" spc="-40" noProof="0" dirty="0">
                <a:solidFill>
                  <a:srgbClr val="008080"/>
                </a:solidFill>
                <a:latin typeface="Cambria"/>
                <a:cs typeface="Cambria"/>
              </a:rPr>
              <a:t>(the week before GB33)</a:t>
            </a:r>
          </a:p>
        </p:txBody>
      </p:sp>
      <p:pic>
        <p:nvPicPr>
          <p:cNvPr id="8" name="Picture 7" descr="A green and white logo&#10;&#10;AI-generated content may be incorrect.">
            <a:extLst>
              <a:ext uri="{FF2B5EF4-FFF2-40B4-BE49-F238E27FC236}">
                <a16:creationId xmlns:a16="http://schemas.microsoft.com/office/drawing/2014/main" id="{B3F4FCEB-B5CB-10FA-4E03-F049A1A71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100" y="1727200"/>
            <a:ext cx="5760803" cy="576080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3907" cy="296722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2740" marR="5080">
              <a:lnSpc>
                <a:spcPct val="100000"/>
              </a:lnSpc>
              <a:spcBef>
                <a:spcPts val="95"/>
              </a:spcBef>
            </a:pPr>
            <a:r>
              <a:rPr dirty="0"/>
              <a:t>Local</a:t>
            </a:r>
            <a:r>
              <a:rPr spc="280" dirty="0"/>
              <a:t> </a:t>
            </a:r>
            <a:r>
              <a:rPr spc="-45" dirty="0"/>
              <a:t>Organising </a:t>
            </a:r>
            <a:r>
              <a:rPr spc="-10" dirty="0"/>
              <a:t>Committee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5701" y="4789289"/>
            <a:ext cx="2362200" cy="115993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n-US" b="1" spc="-10" dirty="0">
                <a:latin typeface="Arial"/>
                <a:cs typeface="Arial"/>
              </a:rPr>
              <a:t>Head of Delegation</a:t>
            </a:r>
            <a:endParaRPr lang="en-US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latin typeface="Arial"/>
                <a:cs typeface="Arial"/>
                <a:hlinkClick r:id="rId3"/>
              </a:rPr>
              <a:t>Hugo</a:t>
            </a:r>
            <a:r>
              <a:rPr b="1" spc="-15" dirty="0">
                <a:latin typeface="Arial"/>
                <a:cs typeface="Arial"/>
                <a:hlinkClick r:id="rId3"/>
              </a:rPr>
              <a:t> </a:t>
            </a:r>
            <a:r>
              <a:rPr b="1" dirty="0">
                <a:latin typeface="Arial"/>
                <a:cs typeface="Arial"/>
                <a:hlinkClick r:id="rId3"/>
              </a:rPr>
              <a:t>de</a:t>
            </a:r>
            <a:r>
              <a:rPr b="1" spc="-10" dirty="0">
                <a:latin typeface="Arial"/>
                <a:cs typeface="Arial"/>
                <a:hlinkClick r:id="rId3"/>
              </a:rPr>
              <a:t> </a:t>
            </a:r>
            <a:r>
              <a:rPr b="1" dirty="0">
                <a:latin typeface="Arial"/>
                <a:cs typeface="Arial"/>
                <a:hlinkClick r:id="rId3"/>
              </a:rPr>
              <a:t>Boer</a:t>
            </a:r>
            <a:endParaRPr lang="nb-NO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Arial"/>
                <a:cs typeface="Arial"/>
              </a:rPr>
              <a:t>Research</a:t>
            </a:r>
            <a:r>
              <a:rPr spc="-3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Director</a:t>
            </a:r>
            <a:endParaRPr lang="nb-NO" spc="-55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latin typeface="Arial"/>
                <a:cs typeface="Arial"/>
              </a:rPr>
              <a:t>Professor</a:t>
            </a:r>
            <a:endParaRPr lang="nb-NO" spc="-1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04100" y="4782627"/>
            <a:ext cx="2565306" cy="14112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nb-NO" b="1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Node Manager 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latin typeface="Arial"/>
                <a:cs typeface="Arial"/>
                <a:hlinkClick r:id="rId4"/>
              </a:rPr>
              <a:t>Dag</a:t>
            </a:r>
            <a:r>
              <a:rPr b="1" spc="-25" dirty="0">
                <a:latin typeface="Arial"/>
                <a:cs typeface="Arial"/>
                <a:hlinkClick r:id="rId4"/>
              </a:rPr>
              <a:t> </a:t>
            </a:r>
            <a:r>
              <a:rPr b="1" spc="-10" dirty="0">
                <a:latin typeface="Arial"/>
                <a:cs typeface="Arial"/>
                <a:hlinkClick r:id="rId4"/>
              </a:rPr>
              <a:t>Endresen</a:t>
            </a:r>
            <a:endParaRPr b="1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>
                <a:latin typeface="Arial"/>
                <a:cs typeface="Arial"/>
              </a:rPr>
              <a:t>Chief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Engineer,</a:t>
            </a:r>
            <a:r>
              <a:rPr spc="-3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PhD </a:t>
            </a:r>
            <a:endParaRPr lang="nb-NO" spc="-25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lang="nb-NO" dirty="0">
                <a:latin typeface="Arial"/>
                <a:cs typeface="Arial"/>
              </a:rPr>
              <a:t>GBIF Representative for Europe &amp; Central Asia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55900" y="6711036"/>
            <a:ext cx="2005254" cy="50399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55700" y="3246986"/>
            <a:ext cx="1426260" cy="141128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22291" y="3266410"/>
            <a:ext cx="1426261" cy="141128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-444500" y="5988305"/>
            <a:ext cx="3456432" cy="160629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A081E0E-24C9-8882-D077-5E6FE461B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6574564"/>
            <a:ext cx="1861112" cy="79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person with glasses and a beard&#10;&#10;AI-generated content may be incorrect.">
            <a:extLst>
              <a:ext uri="{FF2B5EF4-FFF2-40B4-BE49-F238E27FC236}">
                <a16:creationId xmlns:a16="http://schemas.microsoft.com/office/drawing/2014/main" id="{66AF5AF9-2673-49BC-735F-89919FA15E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777" y="3063562"/>
            <a:ext cx="1532911" cy="1534210"/>
          </a:xfrm>
          <a:prstGeom prst="rect">
            <a:avLst/>
          </a:prstGeom>
        </p:spPr>
      </p:pic>
      <p:sp>
        <p:nvSpPr>
          <p:cNvPr id="17" name="object 4">
            <a:extLst>
              <a:ext uri="{FF2B5EF4-FFF2-40B4-BE49-F238E27FC236}">
                <a16:creationId xmlns:a16="http://schemas.microsoft.com/office/drawing/2014/main" id="{E6BA4FA6-BE6E-F6A4-7B0C-824643F6487D}"/>
              </a:ext>
            </a:extLst>
          </p:cNvPr>
          <p:cNvSpPr txBox="1"/>
          <p:nvPr/>
        </p:nvSpPr>
        <p:spPr>
          <a:xfrm>
            <a:off x="4003168" y="4641242"/>
            <a:ext cx="2894615" cy="14241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n-US" b="1" spc="-10" dirty="0">
                <a:latin typeface="Arial"/>
                <a:cs typeface="Arial"/>
              </a:rPr>
              <a:t>Alternative Head of Delegation</a:t>
            </a:r>
            <a:endParaRPr lang="en-US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nb-NO" b="1" dirty="0">
                <a:latin typeface="Arial"/>
                <a:cs typeface="Arial"/>
                <a:hlinkClick r:id="rId11"/>
              </a:rPr>
              <a:t>Arild Lindgaard</a:t>
            </a:r>
            <a:endParaRPr lang="nb-NO" spc="-1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nb-NO" spc="-10" dirty="0">
                <a:latin typeface="Arial"/>
                <a:cs typeface="Arial"/>
              </a:rPr>
              <a:t>Norwegian Biodiversity Information Centre (NBIC)</a:t>
            </a:r>
          </a:p>
        </p:txBody>
      </p:sp>
      <p:pic>
        <p:nvPicPr>
          <p:cNvPr id="7" name="Picture 6" descr="A black and grey text&#10;&#10;AI-generated content may be incorrect.">
            <a:extLst>
              <a:ext uri="{FF2B5EF4-FFF2-40B4-BE49-F238E27FC236}">
                <a16:creationId xmlns:a16="http://schemas.microsoft.com/office/drawing/2014/main" id="{C82C6B80-A4D0-65D6-7DF1-5D29D2C77A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100" y="6552083"/>
            <a:ext cx="3638550" cy="890117"/>
          </a:xfrm>
          <a:prstGeom prst="rect">
            <a:avLst/>
          </a:prstGeom>
        </p:spPr>
      </p:pic>
      <p:pic>
        <p:nvPicPr>
          <p:cNvPr id="8" name="Picture 7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17F5B3AF-94F8-90D0-C023-AFB39C53A78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758" y="6527800"/>
            <a:ext cx="3456432" cy="99222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4035" cy="7564120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728" y="154142"/>
              <a:ext cx="10051479" cy="608864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0693653" cy="605028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912" y="5753072"/>
              <a:ext cx="10013442" cy="18105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6050279"/>
              <a:ext cx="10694035" cy="1513840"/>
            </a:xfrm>
            <a:custGeom>
              <a:avLst/>
              <a:gdLst/>
              <a:ahLst/>
              <a:cxnLst/>
              <a:rect l="l" t="t" r="r" b="b"/>
              <a:pathLst>
                <a:path w="10694035" h="1513840">
                  <a:moveTo>
                    <a:pt x="10693908" y="0"/>
                  </a:moveTo>
                  <a:lnTo>
                    <a:pt x="0" y="0"/>
                  </a:lnTo>
                  <a:lnTo>
                    <a:pt x="0" y="1513332"/>
                  </a:lnTo>
                  <a:lnTo>
                    <a:pt x="10693908" y="1513332"/>
                  </a:lnTo>
                  <a:lnTo>
                    <a:pt x="106939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95984" y="6467347"/>
            <a:ext cx="8484516" cy="5514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130" dirty="0">
                <a:latin typeface="Cambria"/>
                <a:cs typeface="Cambria"/>
              </a:rPr>
              <a:t>Welcome</a:t>
            </a:r>
            <a:r>
              <a:rPr sz="3500" spc="-50" dirty="0">
                <a:latin typeface="Cambria"/>
                <a:cs typeface="Cambria"/>
              </a:rPr>
              <a:t> </a:t>
            </a:r>
            <a:r>
              <a:rPr sz="3500" dirty="0">
                <a:latin typeface="Cambria"/>
                <a:cs typeface="Cambria"/>
              </a:rPr>
              <a:t>to</a:t>
            </a:r>
            <a:r>
              <a:rPr sz="3500" spc="-20" dirty="0">
                <a:latin typeface="Cambria"/>
                <a:cs typeface="Cambria"/>
              </a:rPr>
              <a:t> </a:t>
            </a:r>
            <a:r>
              <a:rPr sz="3500" dirty="0">
                <a:latin typeface="Cambria"/>
                <a:cs typeface="Cambria"/>
              </a:rPr>
              <a:t>Oslo</a:t>
            </a:r>
            <a:r>
              <a:rPr sz="3500" spc="-35" dirty="0">
                <a:latin typeface="Cambria"/>
                <a:cs typeface="Cambria"/>
              </a:rPr>
              <a:t> </a:t>
            </a:r>
            <a:r>
              <a:rPr lang="nb-NO" sz="3500" dirty="0">
                <a:latin typeface="Cambria"/>
                <a:cs typeface="Cambria"/>
              </a:rPr>
              <a:t>28 to 30</a:t>
            </a:r>
            <a:r>
              <a:rPr sz="3500" spc="-10" dirty="0">
                <a:latin typeface="Cambria"/>
                <a:cs typeface="Cambria"/>
              </a:rPr>
              <a:t> </a:t>
            </a:r>
            <a:r>
              <a:rPr lang="nb-NO" sz="3500" spc="-10" dirty="0">
                <a:latin typeface="Cambria"/>
                <a:cs typeface="Cambria"/>
              </a:rPr>
              <a:t>September </a:t>
            </a:r>
            <a:r>
              <a:rPr sz="3500" spc="-170" dirty="0">
                <a:latin typeface="Cambria"/>
                <a:cs typeface="Cambria"/>
              </a:rPr>
              <a:t>2026</a:t>
            </a:r>
            <a:endParaRPr sz="35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</TotalTime>
  <Words>1657</Words>
  <Application>Microsoft Macintosh PowerPoint</Application>
  <PresentationFormat>Custom</PresentationFormat>
  <Paragraphs>267</Paragraphs>
  <Slides>31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Aptos</vt:lpstr>
      <vt:lpstr>Arial</vt:lpstr>
      <vt:lpstr>Calibri</vt:lpstr>
      <vt:lpstr>Cambria</vt:lpstr>
      <vt:lpstr>Helvetica</vt:lpstr>
      <vt:lpstr>Times New Roman</vt:lpstr>
      <vt:lpstr>Office Theme</vt:lpstr>
      <vt:lpstr>Expression of interest to host GBIF GB33 2026  in Oslo, Norway</vt:lpstr>
      <vt:lpstr>2026 is GBIF's 25th anniversary and a great opportunity to celebrate!</vt:lpstr>
      <vt:lpstr>GB33 Suggested dates</vt:lpstr>
      <vt:lpstr>Venue Options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Transportation</vt:lpstr>
      <vt:lpstr>Oslo Airport</vt:lpstr>
      <vt:lpstr>PowerPoint Presentation</vt:lpstr>
      <vt:lpstr>Public Transportation From OSL airport to the city center within 19min</vt:lpstr>
      <vt:lpstr>Getting around</vt:lpstr>
      <vt:lpstr>Key Attributes</vt:lpstr>
      <vt:lpstr>Oslo as a conference host</vt:lpstr>
      <vt:lpstr>Oslo Green Facts</vt:lpstr>
      <vt:lpstr>CITY PARKS</vt:lpstr>
      <vt:lpstr>PowerPoint Presentation</vt:lpstr>
      <vt:lpstr>PowerPoint Presentation</vt:lpstr>
      <vt:lpstr>PowerPoint Presentation</vt:lpstr>
      <vt:lpstr>Local Organising Committee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OSLO</dc:title>
  <dc:creator>Guillaume Dupuy</dc:creator>
  <cp:lastModifiedBy>Dag Endresen</cp:lastModifiedBy>
  <cp:revision>39</cp:revision>
  <dcterms:created xsi:type="dcterms:W3CDTF">2025-09-29T17:00:59Z</dcterms:created>
  <dcterms:modified xsi:type="dcterms:W3CDTF">2025-10-19T23:13:48Z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2024-04-29T00:00:00Z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2025-09-29T00:00:00Z</vt:filetime>
  </property>
  <property fmtid="{D5CDD505-2E9C-101B-9397-08002B2CF9AE}" pid="5" name="Producer">
    <vt:lpwstr>macOS Version 13.7.1 (Build 22H221) Quartz PDFContext, AppendMode 1.1</vt:lpwstr>
  </property>
</Properties>
</file>